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48"/>
  </p:notesMasterIdLst>
  <p:sldIdLst>
    <p:sldId id="961" r:id="rId3"/>
    <p:sldId id="739" r:id="rId4"/>
    <p:sldId id="257" r:id="rId5"/>
    <p:sldId id="963" r:id="rId6"/>
    <p:sldId id="971" r:id="rId7"/>
    <p:sldId id="261" r:id="rId8"/>
    <p:sldId id="973" r:id="rId9"/>
    <p:sldId id="983" r:id="rId10"/>
    <p:sldId id="985" r:id="rId11"/>
    <p:sldId id="989" r:id="rId12"/>
    <p:sldId id="991" r:id="rId13"/>
    <p:sldId id="993" r:id="rId14"/>
    <p:sldId id="995" r:id="rId15"/>
    <p:sldId id="1132" r:id="rId16"/>
    <p:sldId id="997" r:id="rId17"/>
    <p:sldId id="1109" r:id="rId18"/>
    <p:sldId id="1002" r:id="rId19"/>
    <p:sldId id="1006" r:id="rId20"/>
    <p:sldId id="1010" r:id="rId21"/>
    <p:sldId id="1009" r:id="rId22"/>
    <p:sldId id="1008" r:id="rId23"/>
    <p:sldId id="1105" r:id="rId24"/>
    <p:sldId id="1007" r:id="rId25"/>
    <p:sldId id="1016" r:id="rId26"/>
    <p:sldId id="1017" r:id="rId27"/>
    <p:sldId id="1103" r:id="rId28"/>
    <p:sldId id="1111" r:id="rId29"/>
    <p:sldId id="1116" r:id="rId30"/>
    <p:sldId id="1118" r:id="rId31"/>
    <p:sldId id="1119" r:id="rId32"/>
    <p:sldId id="1120" r:id="rId33"/>
    <p:sldId id="1112" r:id="rId34"/>
    <p:sldId id="1138" r:id="rId35"/>
    <p:sldId id="1141" r:id="rId36"/>
    <p:sldId id="1142" r:id="rId37"/>
    <p:sldId id="1143" r:id="rId38"/>
    <p:sldId id="1144" r:id="rId39"/>
    <p:sldId id="1113" r:id="rId40"/>
    <p:sldId id="1145" r:id="rId41"/>
    <p:sldId id="1139" r:id="rId42"/>
    <p:sldId id="1140" r:id="rId43"/>
    <p:sldId id="1114" r:id="rId44"/>
    <p:sldId id="1134" r:id="rId45"/>
    <p:sldId id="1136" r:id="rId46"/>
    <p:sldId id="295" r:id="rId47"/>
  </p:sldIdLst>
  <p:sldSz cx="18288000" cy="10287000"/>
  <p:notesSz cx="6858000" cy="9313863"/>
  <p:embeddedFontLst>
    <p:embeddedFont>
      <p:font typeface="Montserrat Semi-Bold" panose="020B0604020202020204" charset="0"/>
      <p:regular r:id="rId49"/>
      <p:bold r:id="rId50"/>
    </p:embeddedFont>
    <p:embeddedFont>
      <p:font typeface="Montserrat Extra-Bold Italics" panose="020B0604020202020204" charset="0"/>
      <p:regular r:id="rId51"/>
      <p:bold r:id="rId52"/>
      <p:italic r:id="rId53"/>
      <p:boldItalic r:id="rId54"/>
    </p:embeddedFont>
    <p:embeddedFont>
      <p:font typeface="Montserrat Semi-Bold Bold" panose="020B0604020202020204" charset="0"/>
      <p:regular r:id="rId55"/>
      <p:bold r:id="rId56"/>
    </p:embeddedFont>
    <p:embeddedFont>
      <p:font typeface="Montserrat" panose="020B0604020202020204" charset="0"/>
      <p:regular r:id="rId57"/>
      <p:bold r:id="rId58"/>
      <p:italic r:id="rId59"/>
      <p:boldItalic r:id="rId60"/>
    </p:embeddedFont>
    <p:embeddedFont>
      <p:font typeface="Calibri" panose="020F0502020204030204" pitchFamily="34" charset="0"/>
      <p:regular r:id="rId61"/>
      <p:bold r:id="rId62"/>
      <p:italic r:id="rId63"/>
      <p:boldItalic r:id="rId64"/>
    </p:embeddedFont>
    <p:embeddedFont>
      <p:font typeface="Montserrat Bold" panose="020B0604020202020204" charset="0"/>
      <p:regular r:id="rId65"/>
    </p:embeddedFont>
    <p:embeddedFont>
      <p:font typeface="Montserrat Extra-Bold" panose="020B0604020202020204" charset="0"/>
      <p:regular r:id="rId66"/>
      <p:bold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092FCD-E5D7-4AC5-8EEC-FDF9D3B4D750}">
          <p14:sldIdLst>
            <p14:sldId id="961"/>
            <p14:sldId id="739"/>
            <p14:sldId id="257"/>
            <p14:sldId id="963"/>
            <p14:sldId id="971"/>
            <p14:sldId id="261"/>
            <p14:sldId id="973"/>
            <p14:sldId id="983"/>
            <p14:sldId id="985"/>
            <p14:sldId id="989"/>
            <p14:sldId id="991"/>
            <p14:sldId id="993"/>
            <p14:sldId id="995"/>
            <p14:sldId id="1132"/>
            <p14:sldId id="997"/>
            <p14:sldId id="1109"/>
            <p14:sldId id="1002"/>
            <p14:sldId id="1006"/>
            <p14:sldId id="1010"/>
            <p14:sldId id="1009"/>
            <p14:sldId id="1008"/>
            <p14:sldId id="1105"/>
            <p14:sldId id="1007"/>
            <p14:sldId id="1016"/>
            <p14:sldId id="1017"/>
          </p14:sldIdLst>
        </p14:section>
        <p14:section name="Untitled Section" id="{3539C7C4-DE26-4A06-8962-98350C1D1B2A}">
          <p14:sldIdLst>
            <p14:sldId id="1103"/>
            <p14:sldId id="1111"/>
            <p14:sldId id="1116"/>
            <p14:sldId id="1118"/>
            <p14:sldId id="1119"/>
            <p14:sldId id="1120"/>
            <p14:sldId id="1112"/>
            <p14:sldId id="1138"/>
            <p14:sldId id="1141"/>
            <p14:sldId id="1142"/>
            <p14:sldId id="1143"/>
            <p14:sldId id="1144"/>
            <p14:sldId id="1113"/>
            <p14:sldId id="1145"/>
            <p14:sldId id="1139"/>
            <p14:sldId id="1140"/>
            <p14:sldId id="1114"/>
            <p14:sldId id="1134"/>
            <p14:sldId id="1136"/>
            <p14:sldId id="29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62" autoAdjust="0"/>
    <p:restoredTop sz="93284" autoAdjust="0"/>
  </p:normalViewPr>
  <p:slideViewPr>
    <p:cSldViewPr>
      <p:cViewPr varScale="1">
        <p:scale>
          <a:sx n="53" d="100"/>
          <a:sy n="53" d="100"/>
        </p:scale>
        <p:origin x="192" y="53"/>
      </p:cViewPr>
      <p:guideLst>
        <p:guide orient="horz" pos="2160"/>
        <p:guide pos="2880"/>
      </p:guideLst>
    </p:cSldViewPr>
  </p:slideViewPr>
  <p:outlineViewPr>
    <p:cViewPr>
      <p:scale>
        <a:sx n="33" d="100"/>
        <a:sy n="33" d="100"/>
      </p:scale>
      <p:origin x="0" y="-1598"/>
    </p:cViewPr>
  </p:outlineViewPr>
  <p:notesTextViewPr>
    <p:cViewPr>
      <p:scale>
        <a:sx n="100" d="100"/>
        <a:sy n="100" d="100"/>
      </p:scale>
      <p:origin x="0" y="0"/>
    </p:cViewPr>
  </p:notesTextViewPr>
  <p:notesViewPr>
    <p:cSldViewPr>
      <p:cViewPr varScale="1">
        <p:scale>
          <a:sx n="87" d="100"/>
          <a:sy n="87" d="100"/>
        </p:scale>
        <p:origin x="3904"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5.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5" Type="http://schemas.openxmlformats.org/officeDocument/2006/relationships/slide" Target="slides/slide3.xml"/><Relationship Id="rId61" Type="http://schemas.openxmlformats.org/officeDocument/2006/relationships/font" Target="fonts/font1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2.fntdata"/><Relationship Id="rId5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01CDC748-04C7-5E4B-9A2F-F142BE6D5014}" type="datetimeFigureOut">
              <a:rPr lang="x-none" smtClean="0"/>
              <a:t>8/29/2024</a:t>
            </a:fld>
            <a:endParaRPr lang="x-none"/>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EE242025-3653-124A-BC0B-4BF7834BE20A}" type="slidenum">
              <a:rPr lang="x-none" smtClean="0"/>
              <a:t>‹#›</a:t>
            </a:fld>
            <a:endParaRPr lang="x-none"/>
          </a:p>
        </p:txBody>
      </p:sp>
    </p:spTree>
    <p:extLst>
      <p:ext uri="{BB962C8B-B14F-4D97-AF65-F5344CB8AC3E}">
        <p14:creationId xmlns:p14="http://schemas.microsoft.com/office/powerpoint/2010/main" val="23343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42025-3653-124A-BC0B-4BF7834BE20A}" type="slidenum">
              <a:rPr lang="x-none" smtClean="0"/>
              <a:t>16</a:t>
            </a:fld>
            <a:endParaRPr lang="x-none"/>
          </a:p>
        </p:txBody>
      </p:sp>
    </p:spTree>
    <p:extLst>
      <p:ext uri="{BB962C8B-B14F-4D97-AF65-F5344CB8AC3E}">
        <p14:creationId xmlns:p14="http://schemas.microsoft.com/office/powerpoint/2010/main" val="2371636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F62812D-EEA8-4912-838C-B737526923FA}"/>
              </a:ext>
            </a:extLst>
          </p:cNvPr>
          <p:cNvGrpSpPr>
            <a:grpSpLocks/>
          </p:cNvGrpSpPr>
          <p:nvPr/>
        </p:nvGrpSpPr>
        <p:grpSpPr bwMode="auto">
          <a:xfrm>
            <a:off x="0" y="0"/>
            <a:ext cx="18288000" cy="10401300"/>
            <a:chOff x="0" y="0"/>
            <a:chExt cx="5760" cy="4368"/>
          </a:xfrm>
        </p:grpSpPr>
        <p:sp>
          <p:nvSpPr>
            <p:cNvPr id="5" name="Freeform 3">
              <a:extLst>
                <a:ext uri="{FF2B5EF4-FFF2-40B4-BE49-F238E27FC236}">
                  <a16:creationId xmlns:a16="http://schemas.microsoft.com/office/drawing/2014/main" id="{9D6ADE1D-7508-4102-A583-5FD92349A646}"/>
                </a:ext>
              </a:extLst>
            </p:cNvPr>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sz="2700">
                <a:cs typeface="+mn-cs"/>
              </a:endParaRPr>
            </a:p>
          </p:txBody>
        </p:sp>
        <p:sp>
          <p:nvSpPr>
            <p:cNvPr id="6" name="Freeform 4">
              <a:extLst>
                <a:ext uri="{FF2B5EF4-FFF2-40B4-BE49-F238E27FC236}">
                  <a16:creationId xmlns:a16="http://schemas.microsoft.com/office/drawing/2014/main" id="{7595DD10-885F-4135-9B52-5198E144484B}"/>
                </a:ext>
              </a:extLst>
            </p:cNvPr>
            <p:cNvSpPr>
              <a:spLocks/>
            </p:cNvSpPr>
            <p:nvPr/>
          </p:nvSpPr>
          <p:spPr bwMode="hidden">
            <a:xfrm>
              <a:off x="0" y="2496"/>
              <a:ext cx="2112" cy="1604"/>
            </a:xfrm>
            <a:custGeom>
              <a:avLst/>
              <a:gdLst>
                <a:gd name="T0" fmla="*/ 511 w 2123"/>
                <a:gd name="T1" fmla="*/ 288 h 1696"/>
                <a:gd name="T2" fmla="*/ 477 w 2123"/>
                <a:gd name="T3" fmla="*/ 190 h 1696"/>
                <a:gd name="T4" fmla="*/ 601 w 2123"/>
                <a:gd name="T5" fmla="*/ 111 h 1696"/>
                <a:gd name="T6" fmla="*/ 823 w 2123"/>
                <a:gd name="T7" fmla="*/ 164 h 1696"/>
                <a:gd name="T8" fmla="*/ 1076 w 2123"/>
                <a:gd name="T9" fmla="*/ 241 h 1696"/>
                <a:gd name="T10" fmla="*/ 1317 w 2123"/>
                <a:gd name="T11" fmla="*/ 306 h 1696"/>
                <a:gd name="T12" fmla="*/ 1598 w 2123"/>
                <a:gd name="T13" fmla="*/ 376 h 1696"/>
                <a:gd name="T14" fmla="*/ 1671 w 2123"/>
                <a:gd name="T15" fmla="*/ 392 h 1696"/>
                <a:gd name="T16" fmla="*/ 1629 w 2123"/>
                <a:gd name="T17" fmla="*/ 375 h 1696"/>
                <a:gd name="T18" fmla="*/ 1250 w 2123"/>
                <a:gd name="T19" fmla="*/ 277 h 1696"/>
                <a:gd name="T20" fmla="*/ 968 w 2123"/>
                <a:gd name="T21" fmla="*/ 190 h 1696"/>
                <a:gd name="T22" fmla="*/ 642 w 2123"/>
                <a:gd name="T23" fmla="*/ 91 h 1696"/>
                <a:gd name="T24" fmla="*/ 884 w 2123"/>
                <a:gd name="T25" fmla="*/ 86 h 1696"/>
                <a:gd name="T26" fmla="*/ 1143 w 2123"/>
                <a:gd name="T27" fmla="*/ 89 h 1696"/>
                <a:gd name="T28" fmla="*/ 1432 w 2123"/>
                <a:gd name="T29" fmla="*/ 75 h 1696"/>
                <a:gd name="T30" fmla="*/ 1884 w 2123"/>
                <a:gd name="T31" fmla="*/ 55 h 1696"/>
                <a:gd name="T32" fmla="*/ 1840 w 2123"/>
                <a:gd name="T33" fmla="*/ 48 h 1696"/>
                <a:gd name="T34" fmla="*/ 1370 w 2123"/>
                <a:gd name="T35" fmla="*/ 72 h 1696"/>
                <a:gd name="T36" fmla="*/ 1070 w 2123"/>
                <a:gd name="T37" fmla="*/ 76 h 1696"/>
                <a:gd name="T38" fmla="*/ 669 w 2123"/>
                <a:gd name="T39" fmla="*/ 72 h 1696"/>
                <a:gd name="T40" fmla="*/ 727 w 2123"/>
                <a:gd name="T41" fmla="*/ 63 h 1696"/>
                <a:gd name="T42" fmla="*/ 1013 w 2123"/>
                <a:gd name="T43" fmla="*/ 0 h 1696"/>
                <a:gd name="T44" fmla="*/ 968 w 2123"/>
                <a:gd name="T45" fmla="*/ 9 h 1696"/>
                <a:gd name="T46" fmla="*/ 895 w 2123"/>
                <a:gd name="T47" fmla="*/ 24 h 1696"/>
                <a:gd name="T48" fmla="*/ 763 w 2123"/>
                <a:gd name="T49" fmla="*/ 53 h 1696"/>
                <a:gd name="T50" fmla="*/ 601 w 2123"/>
                <a:gd name="T51" fmla="*/ 78 h 1696"/>
                <a:gd name="T52" fmla="*/ 565 w 2123"/>
                <a:gd name="T53" fmla="*/ 100 h 1696"/>
                <a:gd name="T54" fmla="*/ 274 w 2123"/>
                <a:gd name="T55" fmla="*/ 164 h 1696"/>
                <a:gd name="T56" fmla="*/ 0 w 2123"/>
                <a:gd name="T57" fmla="*/ 201 h 1696"/>
                <a:gd name="T58" fmla="*/ 0 w 2123"/>
                <a:gd name="T59" fmla="*/ 204 h 1696"/>
                <a:gd name="T60" fmla="*/ 0 w 2123"/>
                <a:gd name="T61" fmla="*/ 213 h 1696"/>
                <a:gd name="T62" fmla="*/ 271 w 2123"/>
                <a:gd name="T63" fmla="*/ 174 h 1696"/>
                <a:gd name="T64" fmla="*/ 523 w 2123"/>
                <a:gd name="T65" fmla="*/ 118 h 1696"/>
                <a:gd name="T66" fmla="*/ 453 w 2123"/>
                <a:gd name="T67" fmla="*/ 184 h 1696"/>
                <a:gd name="T68" fmla="*/ 465 w 2123"/>
                <a:gd name="T69" fmla="*/ 274 h 1696"/>
                <a:gd name="T70" fmla="*/ 414 w 2123"/>
                <a:gd name="T71" fmla="*/ 323 h 1696"/>
                <a:gd name="T72" fmla="*/ 286 w 2123"/>
                <a:gd name="T73" fmla="*/ 410 h 1696"/>
                <a:gd name="T74" fmla="*/ 283 w 2123"/>
                <a:gd name="T75" fmla="*/ 469 h 1696"/>
                <a:gd name="T76" fmla="*/ 286 w 2123"/>
                <a:gd name="T77" fmla="*/ 469 h 1696"/>
                <a:gd name="T78" fmla="*/ 301 w 2123"/>
                <a:gd name="T79" fmla="*/ 430 h 1696"/>
                <a:gd name="T80" fmla="*/ 511 w 2123"/>
                <a:gd name="T81" fmla="*/ 288 h 1696"/>
                <a:gd name="T82" fmla="*/ 511 w 2123"/>
                <a:gd name="T83" fmla="*/ 288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7" name="Freeform 5">
              <a:extLst>
                <a:ext uri="{FF2B5EF4-FFF2-40B4-BE49-F238E27FC236}">
                  <a16:creationId xmlns:a16="http://schemas.microsoft.com/office/drawing/2014/main" id="{F8077731-8DDF-49DC-9B4C-851EDEABCB3D}"/>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8" name="Freeform 6">
              <a:extLst>
                <a:ext uri="{FF2B5EF4-FFF2-40B4-BE49-F238E27FC236}">
                  <a16:creationId xmlns:a16="http://schemas.microsoft.com/office/drawing/2014/main" id="{0BC2D93E-9308-490F-B23B-B61162459FFF}"/>
                </a:ext>
              </a:extLst>
            </p:cNvPr>
            <p:cNvSpPr>
              <a:spLocks/>
            </p:cNvSpPr>
            <p:nvPr/>
          </p:nvSpPr>
          <p:spPr bwMode="hidden">
            <a:xfrm>
              <a:off x="0" y="524"/>
              <a:ext cx="973" cy="1195"/>
            </a:xfrm>
            <a:custGeom>
              <a:avLst/>
              <a:gdLst>
                <a:gd name="T0" fmla="*/ 346 w 969"/>
                <a:gd name="T1" fmla="*/ 1255 h 1192"/>
                <a:gd name="T2" fmla="*/ 536 w 969"/>
                <a:gd name="T3" fmla="*/ 1261 h 1192"/>
                <a:gd name="T4" fmla="*/ 636 w 969"/>
                <a:gd name="T5" fmla="*/ 1219 h 1192"/>
                <a:gd name="T6" fmla="*/ 893 w 969"/>
                <a:gd name="T7" fmla="*/ 1154 h 1192"/>
                <a:gd name="T8" fmla="*/ 1025 w 969"/>
                <a:gd name="T9" fmla="*/ 1124 h 1192"/>
                <a:gd name="T10" fmla="*/ 828 w 969"/>
                <a:gd name="T11" fmla="*/ 1055 h 1192"/>
                <a:gd name="T12" fmla="*/ 602 w 969"/>
                <a:gd name="T13" fmla="*/ 1001 h 1192"/>
                <a:gd name="T14" fmla="*/ 220 w 969"/>
                <a:gd name="T15" fmla="*/ 1028 h 1192"/>
                <a:gd name="T16" fmla="*/ 322 w 969"/>
                <a:gd name="T17" fmla="*/ 939 h 1192"/>
                <a:gd name="T18" fmla="*/ 542 w 969"/>
                <a:gd name="T19" fmla="*/ 849 h 1192"/>
                <a:gd name="T20" fmla="*/ 763 w 969"/>
                <a:gd name="T21" fmla="*/ 717 h 1192"/>
                <a:gd name="T22" fmla="*/ 769 w 969"/>
                <a:gd name="T23" fmla="*/ 717 h 1192"/>
                <a:gd name="T24" fmla="*/ 781 w 969"/>
                <a:gd name="T25" fmla="*/ 711 h 1192"/>
                <a:gd name="T26" fmla="*/ 822 w 969"/>
                <a:gd name="T27" fmla="*/ 693 h 1192"/>
                <a:gd name="T28" fmla="*/ 846 w 969"/>
                <a:gd name="T29" fmla="*/ 687 h 1192"/>
                <a:gd name="T30" fmla="*/ 861 w 969"/>
                <a:gd name="T31" fmla="*/ 675 h 1192"/>
                <a:gd name="T32" fmla="*/ 869 w 969"/>
                <a:gd name="T33" fmla="*/ 663 h 1192"/>
                <a:gd name="T34" fmla="*/ 861 w 969"/>
                <a:gd name="T35" fmla="*/ 657 h 1192"/>
                <a:gd name="T36" fmla="*/ 853 w 969"/>
                <a:gd name="T37" fmla="*/ 645 h 1192"/>
                <a:gd name="T38" fmla="*/ 853 w 969"/>
                <a:gd name="T39" fmla="*/ 600 h 1192"/>
                <a:gd name="T40" fmla="*/ 869 w 969"/>
                <a:gd name="T41" fmla="*/ 568 h 1192"/>
                <a:gd name="T42" fmla="*/ 885 w 969"/>
                <a:gd name="T43" fmla="*/ 538 h 1192"/>
                <a:gd name="T44" fmla="*/ 909 w 969"/>
                <a:gd name="T45" fmla="*/ 508 h 1192"/>
                <a:gd name="T46" fmla="*/ 925 w 969"/>
                <a:gd name="T47" fmla="*/ 478 h 1192"/>
                <a:gd name="T48" fmla="*/ 933 w 969"/>
                <a:gd name="T49" fmla="*/ 460 h 1192"/>
                <a:gd name="T50" fmla="*/ 941 w 969"/>
                <a:gd name="T51" fmla="*/ 454 h 1192"/>
                <a:gd name="T52" fmla="*/ 941 w 969"/>
                <a:gd name="T53" fmla="*/ 370 h 1192"/>
                <a:gd name="T54" fmla="*/ 941 w 969"/>
                <a:gd name="T55" fmla="*/ 364 h 1192"/>
                <a:gd name="T56" fmla="*/ 947 w 969"/>
                <a:gd name="T57" fmla="*/ 358 h 1192"/>
                <a:gd name="T58" fmla="*/ 965 w 969"/>
                <a:gd name="T59" fmla="*/ 328 h 1192"/>
                <a:gd name="T60" fmla="*/ 977 w 969"/>
                <a:gd name="T61" fmla="*/ 292 h 1192"/>
                <a:gd name="T62" fmla="*/ 989 w 969"/>
                <a:gd name="T63" fmla="*/ 262 h 1192"/>
                <a:gd name="T64" fmla="*/ 995 w 969"/>
                <a:gd name="T65" fmla="*/ 250 h 1192"/>
                <a:gd name="T66" fmla="*/ 1001 w 969"/>
                <a:gd name="T67" fmla="*/ 238 h 1192"/>
                <a:gd name="T68" fmla="*/ 1019 w 969"/>
                <a:gd name="T69" fmla="*/ 173 h 1192"/>
                <a:gd name="T70" fmla="*/ 1037 w 969"/>
                <a:gd name="T71" fmla="*/ 137 h 1192"/>
                <a:gd name="T72" fmla="*/ 1043 w 969"/>
                <a:gd name="T73" fmla="*/ 125 h 1192"/>
                <a:gd name="T74" fmla="*/ 1043 w 969"/>
                <a:gd name="T75" fmla="*/ 119 h 1192"/>
                <a:gd name="T76" fmla="*/ 1061 w 969"/>
                <a:gd name="T77" fmla="*/ 0 h 1192"/>
                <a:gd name="T78" fmla="*/ 1037 w 969"/>
                <a:gd name="T79" fmla="*/ 47 h 1192"/>
                <a:gd name="T80" fmla="*/ 853 w 969"/>
                <a:gd name="T81" fmla="*/ 113 h 1192"/>
                <a:gd name="T82" fmla="*/ 775 w 969"/>
                <a:gd name="T83" fmla="*/ 161 h 1192"/>
                <a:gd name="T84" fmla="*/ 506 w 969"/>
                <a:gd name="T85" fmla="*/ 256 h 1192"/>
                <a:gd name="T86" fmla="*/ 304 w 969"/>
                <a:gd name="T87" fmla="*/ 310 h 1192"/>
                <a:gd name="T88" fmla="*/ 196 w 969"/>
                <a:gd name="T89" fmla="*/ 316 h 1192"/>
                <a:gd name="T90" fmla="*/ 12 w 969"/>
                <a:gd name="T91" fmla="*/ 508 h 1192"/>
                <a:gd name="T92" fmla="*/ 0 w 969"/>
                <a:gd name="T93" fmla="*/ 532 h 1192"/>
                <a:gd name="T94" fmla="*/ 0 w 969"/>
                <a:gd name="T95" fmla="*/ 1255 h 1192"/>
                <a:gd name="T96" fmla="*/ 96 w 969"/>
                <a:gd name="T97" fmla="*/ 1249 h 1192"/>
                <a:gd name="T98" fmla="*/ 346 w 969"/>
                <a:gd name="T99" fmla="*/ 1255 h 1192"/>
                <a:gd name="T100" fmla="*/ 346 w 969"/>
                <a:gd name="T101" fmla="*/ 1255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9" name="Freeform 7">
              <a:extLst>
                <a:ext uri="{FF2B5EF4-FFF2-40B4-BE49-F238E27FC236}">
                  <a16:creationId xmlns:a16="http://schemas.microsoft.com/office/drawing/2014/main" id="{61EC31D5-81C1-4115-88DB-D95FBABBA19B}"/>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0" name="Freeform 8">
              <a:extLst>
                <a:ext uri="{FF2B5EF4-FFF2-40B4-BE49-F238E27FC236}">
                  <a16:creationId xmlns:a16="http://schemas.microsoft.com/office/drawing/2014/main" id="{A24886FE-2C3B-4384-B6E2-90F5AF429254}"/>
                </a:ext>
              </a:extLst>
            </p:cNvPr>
            <p:cNvSpPr>
              <a:spLocks/>
            </p:cNvSpPr>
            <p:nvPr/>
          </p:nvSpPr>
          <p:spPr bwMode="hidden">
            <a:xfrm>
              <a:off x="3525" y="1"/>
              <a:ext cx="2185" cy="1508"/>
            </a:xfrm>
            <a:custGeom>
              <a:avLst/>
              <a:gdLst>
                <a:gd name="T0" fmla="*/ 1135 w 2176"/>
                <a:gd name="T1" fmla="*/ 813 h 1505"/>
                <a:gd name="T2" fmla="*/ 1305 w 2176"/>
                <a:gd name="T3" fmla="*/ 1294 h 1505"/>
                <a:gd name="T4" fmla="*/ 1048 w 2176"/>
                <a:gd name="T5" fmla="*/ 1239 h 1505"/>
                <a:gd name="T6" fmla="*/ 792 w 2176"/>
                <a:gd name="T7" fmla="*/ 1173 h 1505"/>
                <a:gd name="T8" fmla="*/ 488 w 2176"/>
                <a:gd name="T9" fmla="*/ 1155 h 1505"/>
                <a:gd name="T10" fmla="*/ 0 w 2176"/>
                <a:gd name="T11" fmla="*/ 1125 h 1505"/>
                <a:gd name="T12" fmla="*/ 30 w 2176"/>
                <a:gd name="T13" fmla="*/ 1161 h 1505"/>
                <a:gd name="T14" fmla="*/ 542 w 2176"/>
                <a:gd name="T15" fmla="*/ 1179 h 1505"/>
                <a:gd name="T16" fmla="*/ 846 w 2176"/>
                <a:gd name="T17" fmla="*/ 1233 h 1505"/>
                <a:gd name="T18" fmla="*/ 1245 w 2176"/>
                <a:gd name="T19" fmla="*/ 1370 h 1505"/>
                <a:gd name="T20" fmla="*/ 1180 w 2176"/>
                <a:gd name="T21" fmla="*/ 1388 h 1505"/>
                <a:gd name="T22" fmla="*/ 780 w 2176"/>
                <a:gd name="T23" fmla="*/ 1574 h 1505"/>
                <a:gd name="T24" fmla="*/ 834 w 2176"/>
                <a:gd name="T25" fmla="*/ 1550 h 1505"/>
                <a:gd name="T26" fmla="*/ 953 w 2176"/>
                <a:gd name="T27" fmla="*/ 1508 h 1505"/>
                <a:gd name="T28" fmla="*/ 1120 w 2176"/>
                <a:gd name="T29" fmla="*/ 1424 h 1505"/>
                <a:gd name="T30" fmla="*/ 1329 w 2176"/>
                <a:gd name="T31" fmla="*/ 1364 h 1505"/>
                <a:gd name="T32" fmla="*/ 1392 w 2176"/>
                <a:gd name="T33" fmla="*/ 1276 h 1505"/>
                <a:gd name="T34" fmla="*/ 1793 w 2176"/>
                <a:gd name="T35" fmla="*/ 1089 h 1505"/>
                <a:gd name="T36" fmla="*/ 2122 w 2176"/>
                <a:gd name="T37" fmla="*/ 999 h 1505"/>
                <a:gd name="T38" fmla="*/ 2392 w 2176"/>
                <a:gd name="T39" fmla="*/ 867 h 1505"/>
                <a:gd name="T40" fmla="*/ 2156 w 2176"/>
                <a:gd name="T41" fmla="*/ 957 h 1505"/>
                <a:gd name="T42" fmla="*/ 1817 w 2176"/>
                <a:gd name="T43" fmla="*/ 1035 h 1505"/>
                <a:gd name="T44" fmla="*/ 1477 w 2176"/>
                <a:gd name="T45" fmla="*/ 1197 h 1505"/>
                <a:gd name="T46" fmla="*/ 1650 w 2176"/>
                <a:gd name="T47" fmla="*/ 951 h 1505"/>
                <a:gd name="T48" fmla="*/ 1781 w 2176"/>
                <a:gd name="T49" fmla="*/ 568 h 1505"/>
                <a:gd name="T50" fmla="*/ 1913 w 2176"/>
                <a:gd name="T51" fmla="*/ 395 h 1505"/>
                <a:gd name="T52" fmla="*/ 2176 w 2176"/>
                <a:gd name="T53" fmla="*/ 60 h 1505"/>
                <a:gd name="T54" fmla="*/ 2203 w 2176"/>
                <a:gd name="T55" fmla="*/ 0 h 1505"/>
                <a:gd name="T56" fmla="*/ 2169 w 2176"/>
                <a:gd name="T57" fmla="*/ 0 h 1505"/>
                <a:gd name="T58" fmla="*/ 1757 w 2176"/>
                <a:gd name="T59" fmla="*/ 503 h 1505"/>
                <a:gd name="T60" fmla="*/ 1622 w 2176"/>
                <a:gd name="T61" fmla="*/ 933 h 1505"/>
                <a:gd name="T62" fmla="*/ 1378 w 2176"/>
                <a:gd name="T63" fmla="*/ 1221 h 1505"/>
                <a:gd name="T64" fmla="*/ 1245 w 2176"/>
                <a:gd name="T65" fmla="*/ 951 h 1505"/>
                <a:gd name="T66" fmla="*/ 1105 w 2176"/>
                <a:gd name="T67" fmla="*/ 563 h 1505"/>
                <a:gd name="T68" fmla="*/ 977 w 2176"/>
                <a:gd name="T69" fmla="*/ 222 h 1505"/>
                <a:gd name="T70" fmla="*/ 861 w 2176"/>
                <a:gd name="T71" fmla="*/ 0 h 1505"/>
                <a:gd name="T72" fmla="*/ 822 w 2176"/>
                <a:gd name="T73" fmla="*/ 0 h 1505"/>
                <a:gd name="T74" fmla="*/ 995 w 2176"/>
                <a:gd name="T75" fmla="*/ 377 h 1505"/>
                <a:gd name="T76" fmla="*/ 1135 w 2176"/>
                <a:gd name="T77" fmla="*/ 813 h 1505"/>
                <a:gd name="T78" fmla="*/ 1135 w 2176"/>
                <a:gd name="T79" fmla="*/ 813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1" name="Freeform 9">
              <a:extLst>
                <a:ext uri="{FF2B5EF4-FFF2-40B4-BE49-F238E27FC236}">
                  <a16:creationId xmlns:a16="http://schemas.microsoft.com/office/drawing/2014/main" id="{B1090D2C-52E3-4B1A-A6FA-54280B2D62EB}"/>
                </a:ext>
              </a:extLst>
            </p:cNvPr>
            <p:cNvSpPr>
              <a:spLocks/>
            </p:cNvSpPr>
            <p:nvPr/>
          </p:nvSpPr>
          <p:spPr bwMode="hidden">
            <a:xfrm>
              <a:off x="0" y="649"/>
              <a:ext cx="816" cy="806"/>
            </a:xfrm>
            <a:custGeom>
              <a:avLst/>
              <a:gdLst>
                <a:gd name="T0" fmla="*/ 184 w 813"/>
                <a:gd name="T1" fmla="*/ 587 h 804"/>
                <a:gd name="T2" fmla="*/ 352 w 813"/>
                <a:gd name="T3" fmla="*/ 461 h 804"/>
                <a:gd name="T4" fmla="*/ 699 w 813"/>
                <a:gd name="T5" fmla="*/ 239 h 804"/>
                <a:gd name="T6" fmla="*/ 882 w 813"/>
                <a:gd name="T7" fmla="*/ 0 h 804"/>
                <a:gd name="T8" fmla="*/ 744 w 813"/>
                <a:gd name="T9" fmla="*/ 150 h 804"/>
                <a:gd name="T10" fmla="*/ 167 w 813"/>
                <a:gd name="T11" fmla="*/ 527 h 804"/>
                <a:gd name="T12" fmla="*/ 0 w 813"/>
                <a:gd name="T13" fmla="*/ 778 h 804"/>
                <a:gd name="T14" fmla="*/ 0 w 813"/>
                <a:gd name="T15" fmla="*/ 850 h 804"/>
                <a:gd name="T16" fmla="*/ 184 w 813"/>
                <a:gd name="T17" fmla="*/ 587 h 804"/>
                <a:gd name="T18" fmla="*/ 184 w 813"/>
                <a:gd name="T19" fmla="*/ 587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2" name="Freeform 10">
              <a:extLst>
                <a:ext uri="{FF2B5EF4-FFF2-40B4-BE49-F238E27FC236}">
                  <a16:creationId xmlns:a16="http://schemas.microsoft.com/office/drawing/2014/main" id="{70D1D3DC-EF1C-4030-BF5F-A8B43CA06F0E}"/>
                </a:ext>
              </a:extLst>
            </p:cNvPr>
            <p:cNvSpPr>
              <a:spLocks/>
            </p:cNvSpPr>
            <p:nvPr/>
          </p:nvSpPr>
          <p:spPr bwMode="hidden">
            <a:xfrm>
              <a:off x="0" y="1545"/>
              <a:ext cx="762" cy="107"/>
            </a:xfrm>
            <a:custGeom>
              <a:avLst/>
              <a:gdLst>
                <a:gd name="T0" fmla="*/ 506 w 759"/>
                <a:gd name="T1" fmla="*/ 66 h 107"/>
                <a:gd name="T2" fmla="*/ 828 w 759"/>
                <a:gd name="T3" fmla="*/ 0 h 107"/>
                <a:gd name="T4" fmla="*/ 542 w 759"/>
                <a:gd name="T5" fmla="*/ 36 h 107"/>
                <a:gd name="T6" fmla="*/ 161 w 759"/>
                <a:gd name="T7" fmla="*/ 48 h 107"/>
                <a:gd name="T8" fmla="*/ 0 w 759"/>
                <a:gd name="T9" fmla="*/ 78 h 107"/>
                <a:gd name="T10" fmla="*/ 0 w 759"/>
                <a:gd name="T11" fmla="*/ 107 h 107"/>
                <a:gd name="T12" fmla="*/ 96 w 759"/>
                <a:gd name="T13" fmla="*/ 89 h 107"/>
                <a:gd name="T14" fmla="*/ 506 w 759"/>
                <a:gd name="T15" fmla="*/ 66 h 107"/>
                <a:gd name="T16" fmla="*/ 506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3" name="Freeform 11">
              <a:extLst>
                <a:ext uri="{FF2B5EF4-FFF2-40B4-BE49-F238E27FC236}">
                  <a16:creationId xmlns:a16="http://schemas.microsoft.com/office/drawing/2014/main" id="{9E9E4277-ED8D-41E8-BEB4-BF3059A353FA}"/>
                </a:ext>
              </a:extLst>
            </p:cNvPr>
            <p:cNvSpPr>
              <a:spLocks/>
            </p:cNvSpPr>
            <p:nvPr/>
          </p:nvSpPr>
          <p:spPr bwMode="hidden">
            <a:xfrm>
              <a:off x="2314" y="3431"/>
              <a:ext cx="3182" cy="745"/>
            </a:xfrm>
            <a:custGeom>
              <a:avLst/>
              <a:gdLst>
                <a:gd name="T0" fmla="*/ 1525 w 3169"/>
                <a:gd name="T1" fmla="*/ 262 h 743"/>
                <a:gd name="T2" fmla="*/ 1904 w 3169"/>
                <a:gd name="T3" fmla="*/ 256 h 743"/>
                <a:gd name="T4" fmla="*/ 2294 w 3169"/>
                <a:gd name="T5" fmla="*/ 274 h 743"/>
                <a:gd name="T6" fmla="*/ 2752 w 3169"/>
                <a:gd name="T7" fmla="*/ 256 h 743"/>
                <a:gd name="T8" fmla="*/ 3481 w 3169"/>
                <a:gd name="T9" fmla="*/ 227 h 743"/>
                <a:gd name="T10" fmla="*/ 3423 w 3169"/>
                <a:gd name="T11" fmla="*/ 209 h 743"/>
                <a:gd name="T12" fmla="*/ 2661 w 3169"/>
                <a:gd name="T13" fmla="*/ 244 h 743"/>
                <a:gd name="T14" fmla="*/ 2201 w 3169"/>
                <a:gd name="T15" fmla="*/ 244 h 743"/>
                <a:gd name="T16" fmla="*/ 1599 w 3169"/>
                <a:gd name="T17" fmla="*/ 209 h 743"/>
                <a:gd name="T18" fmla="*/ 1697 w 3169"/>
                <a:gd name="T19" fmla="*/ 168 h 743"/>
                <a:gd name="T20" fmla="*/ 2241 w 3169"/>
                <a:gd name="T21" fmla="*/ 0 h 743"/>
                <a:gd name="T22" fmla="*/ 2154 w 3169"/>
                <a:gd name="T23" fmla="*/ 24 h 743"/>
                <a:gd name="T24" fmla="*/ 2020 w 3169"/>
                <a:gd name="T25" fmla="*/ 66 h 743"/>
                <a:gd name="T26" fmla="*/ 1763 w 3169"/>
                <a:gd name="T27" fmla="*/ 138 h 743"/>
                <a:gd name="T28" fmla="*/ 1476 w 3169"/>
                <a:gd name="T29" fmla="*/ 221 h 743"/>
                <a:gd name="T30" fmla="*/ 1391 w 3169"/>
                <a:gd name="T31" fmla="*/ 274 h 743"/>
                <a:gd name="T32" fmla="*/ 834 w 3169"/>
                <a:gd name="T33" fmla="*/ 436 h 743"/>
                <a:gd name="T34" fmla="*/ 358 w 3169"/>
                <a:gd name="T35" fmla="*/ 526 h 743"/>
                <a:gd name="T36" fmla="*/ 0 w 3169"/>
                <a:gd name="T37" fmla="*/ 663 h 743"/>
                <a:gd name="T38" fmla="*/ 322 w 3169"/>
                <a:gd name="T39" fmla="*/ 566 h 743"/>
                <a:gd name="T40" fmla="*/ 804 w 3169"/>
                <a:gd name="T41" fmla="*/ 472 h 743"/>
                <a:gd name="T42" fmla="*/ 1293 w 3169"/>
                <a:gd name="T43" fmla="*/ 334 h 743"/>
                <a:gd name="T44" fmla="*/ 1073 w 3169"/>
                <a:gd name="T45" fmla="*/ 514 h 743"/>
                <a:gd name="T46" fmla="*/ 959 w 3169"/>
                <a:gd name="T47" fmla="*/ 789 h 743"/>
                <a:gd name="T48" fmla="*/ 953 w 3169"/>
                <a:gd name="T49" fmla="*/ 789 h 743"/>
                <a:gd name="T50" fmla="*/ 1025 w 3169"/>
                <a:gd name="T51" fmla="*/ 789 h 743"/>
                <a:gd name="T52" fmla="*/ 1118 w 3169"/>
                <a:gd name="T53" fmla="*/ 520 h 743"/>
                <a:gd name="T54" fmla="*/ 1426 w 3169"/>
                <a:gd name="T55" fmla="*/ 304 h 743"/>
                <a:gd name="T56" fmla="*/ 1683 w 3169"/>
                <a:gd name="T57" fmla="*/ 472 h 743"/>
                <a:gd name="T58" fmla="*/ 1945 w 3169"/>
                <a:gd name="T59" fmla="*/ 723 h 743"/>
                <a:gd name="T60" fmla="*/ 2038 w 3169"/>
                <a:gd name="T61" fmla="*/ 789 h 743"/>
                <a:gd name="T62" fmla="*/ 2106 w 3169"/>
                <a:gd name="T63" fmla="*/ 789 h 743"/>
                <a:gd name="T64" fmla="*/ 1856 w 3169"/>
                <a:gd name="T65" fmla="*/ 550 h 743"/>
                <a:gd name="T66" fmla="*/ 1525 w 3169"/>
                <a:gd name="T67" fmla="*/ 262 h 743"/>
                <a:gd name="T68" fmla="*/ 1525 w 3169"/>
                <a:gd name="T69" fmla="*/ 262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4" name="Rectangle 12">
              <a:extLst>
                <a:ext uri="{FF2B5EF4-FFF2-40B4-BE49-F238E27FC236}">
                  <a16:creationId xmlns:a16="http://schemas.microsoft.com/office/drawing/2014/main" id="{1C18334E-33B8-4990-BD85-6217C01AC733}"/>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cs typeface="Arial" panose="020B0604020202020204" pitchFamily="34" charset="0"/>
                </a:defRPr>
              </a:lvl1pPr>
              <a:lvl2pPr marL="742950" indent="-285750" eaLnBrk="0" hangingPunct="0">
                <a:defRPr sz="3200">
                  <a:solidFill>
                    <a:schemeClr val="tx1"/>
                  </a:solidFill>
                  <a:latin typeface="Times New Roman" panose="02020603050405020304" pitchFamily="18" charset="0"/>
                  <a:cs typeface="Arial" panose="020B0604020202020204" pitchFamily="34" charset="0"/>
                </a:defRPr>
              </a:lvl2pPr>
              <a:lvl3pPr marL="1143000" indent="-228600" eaLnBrk="0" hangingPunct="0">
                <a:defRPr sz="3200">
                  <a:solidFill>
                    <a:schemeClr val="tx1"/>
                  </a:solidFill>
                  <a:latin typeface="Times New Roman" panose="02020603050405020304" pitchFamily="18" charset="0"/>
                  <a:cs typeface="Arial" panose="020B0604020202020204" pitchFamily="34" charset="0"/>
                </a:defRPr>
              </a:lvl3pPr>
              <a:lvl4pPr marL="1600200" indent="-228600" eaLnBrk="0" hangingPunct="0">
                <a:defRPr sz="3200">
                  <a:solidFill>
                    <a:schemeClr val="tx1"/>
                  </a:solidFill>
                  <a:latin typeface="Times New Roman" panose="02020603050405020304" pitchFamily="18" charset="0"/>
                  <a:cs typeface="Arial" panose="020B0604020202020204" pitchFamily="34" charset="0"/>
                </a:defRPr>
              </a:lvl4pPr>
              <a:lvl5pPr marL="2057400" indent="-228600" eaLnBrk="0" hangingPunct="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endParaRPr lang="en-US" altLang="en-US" sz="4800"/>
            </a:p>
          </p:txBody>
        </p:sp>
        <p:sp>
          <p:nvSpPr>
            <p:cNvPr id="15" name="Rectangle 13">
              <a:extLst>
                <a:ext uri="{FF2B5EF4-FFF2-40B4-BE49-F238E27FC236}">
                  <a16:creationId xmlns:a16="http://schemas.microsoft.com/office/drawing/2014/main" id="{4F764F4C-C6AF-4B3C-BAB8-03F7ABEA5907}"/>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cs typeface="Arial" panose="020B0604020202020204" pitchFamily="34" charset="0"/>
                </a:defRPr>
              </a:lvl1pPr>
              <a:lvl2pPr marL="742950" indent="-285750" eaLnBrk="0" hangingPunct="0">
                <a:defRPr sz="3200">
                  <a:solidFill>
                    <a:schemeClr val="tx1"/>
                  </a:solidFill>
                  <a:latin typeface="Times New Roman" panose="02020603050405020304" pitchFamily="18" charset="0"/>
                  <a:cs typeface="Arial" panose="020B0604020202020204" pitchFamily="34" charset="0"/>
                </a:defRPr>
              </a:lvl2pPr>
              <a:lvl3pPr marL="1143000" indent="-228600" eaLnBrk="0" hangingPunct="0">
                <a:defRPr sz="3200">
                  <a:solidFill>
                    <a:schemeClr val="tx1"/>
                  </a:solidFill>
                  <a:latin typeface="Times New Roman" panose="02020603050405020304" pitchFamily="18" charset="0"/>
                  <a:cs typeface="Arial" panose="020B0604020202020204" pitchFamily="34" charset="0"/>
                </a:defRPr>
              </a:lvl3pPr>
              <a:lvl4pPr marL="1600200" indent="-228600" eaLnBrk="0" hangingPunct="0">
                <a:defRPr sz="3200">
                  <a:solidFill>
                    <a:schemeClr val="tx1"/>
                  </a:solidFill>
                  <a:latin typeface="Times New Roman" panose="02020603050405020304" pitchFamily="18" charset="0"/>
                  <a:cs typeface="Arial" panose="020B0604020202020204" pitchFamily="34" charset="0"/>
                </a:defRPr>
              </a:lvl4pPr>
              <a:lvl5pPr marL="2057400" indent="-228600" eaLnBrk="0" hangingPunct="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endParaRPr lang="en-US" altLang="en-US" sz="4800"/>
            </a:p>
          </p:txBody>
        </p:sp>
        <p:sp>
          <p:nvSpPr>
            <p:cNvPr id="16" name="Freeform 14">
              <a:extLst>
                <a:ext uri="{FF2B5EF4-FFF2-40B4-BE49-F238E27FC236}">
                  <a16:creationId xmlns:a16="http://schemas.microsoft.com/office/drawing/2014/main" id="{89E78DA2-A48D-4013-A7C0-3D6C7B2F3CB1}"/>
                </a:ext>
              </a:extLst>
            </p:cNvPr>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sz="2700">
                <a:cs typeface="+mn-cs"/>
              </a:endParaRPr>
            </a:p>
          </p:txBody>
        </p:sp>
        <p:sp>
          <p:nvSpPr>
            <p:cNvPr id="17" name="Freeform 15">
              <a:extLst>
                <a:ext uri="{FF2B5EF4-FFF2-40B4-BE49-F238E27FC236}">
                  <a16:creationId xmlns:a16="http://schemas.microsoft.com/office/drawing/2014/main" id="{795A1B8F-9E7A-4CB1-A97C-EC4F65AEDFA3}"/>
                </a:ext>
              </a:extLst>
            </p:cNvPr>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sz="2700">
                <a:cs typeface="+mn-cs"/>
              </a:endParaRPr>
            </a:p>
          </p:txBody>
        </p:sp>
        <p:sp>
          <p:nvSpPr>
            <p:cNvPr id="18" name="Freeform 16">
              <a:extLst>
                <a:ext uri="{FF2B5EF4-FFF2-40B4-BE49-F238E27FC236}">
                  <a16:creationId xmlns:a16="http://schemas.microsoft.com/office/drawing/2014/main" id="{B2198E29-F915-421A-A8EF-A9B177222302}"/>
                </a:ext>
              </a:extLst>
            </p:cNvPr>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hangingPunct="0">
                <a:defRPr/>
              </a:pPr>
              <a:endParaRPr lang="en-US" sz="2700">
                <a:cs typeface="+mn-cs"/>
              </a:endParaRPr>
            </a:p>
          </p:txBody>
        </p:sp>
        <p:sp>
          <p:nvSpPr>
            <p:cNvPr id="19" name="Freeform 17">
              <a:extLst>
                <a:ext uri="{FF2B5EF4-FFF2-40B4-BE49-F238E27FC236}">
                  <a16:creationId xmlns:a16="http://schemas.microsoft.com/office/drawing/2014/main" id="{1CD3F320-7A4C-4388-AE5E-829C4B66791B}"/>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20" name="Freeform 18">
              <a:extLst>
                <a:ext uri="{FF2B5EF4-FFF2-40B4-BE49-F238E27FC236}">
                  <a16:creationId xmlns:a16="http://schemas.microsoft.com/office/drawing/2014/main" id="{20A1CE3D-CF6B-49F6-AABF-AF392F0E0B7C}"/>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21" name="Freeform 19">
              <a:extLst>
                <a:ext uri="{FF2B5EF4-FFF2-40B4-BE49-F238E27FC236}">
                  <a16:creationId xmlns:a16="http://schemas.microsoft.com/office/drawing/2014/main" id="{F953745A-A9A1-463C-AE18-555AE3F055B7}"/>
                </a:ext>
              </a:extLst>
            </p:cNvPr>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sz="2700">
                <a:cs typeface="+mn-cs"/>
              </a:endParaRPr>
            </a:p>
          </p:txBody>
        </p:sp>
        <p:sp>
          <p:nvSpPr>
            <p:cNvPr id="22" name="Freeform 20">
              <a:extLst>
                <a:ext uri="{FF2B5EF4-FFF2-40B4-BE49-F238E27FC236}">
                  <a16:creationId xmlns:a16="http://schemas.microsoft.com/office/drawing/2014/main" id="{D2141BAC-7D2B-4C59-B032-57AD7FEFE5E6}"/>
                </a:ext>
              </a:extLst>
            </p:cNvPr>
            <p:cNvSpPr>
              <a:spLocks/>
            </p:cNvSpPr>
            <p:nvPr/>
          </p:nvSpPr>
          <p:spPr bwMode="hidden">
            <a:xfrm>
              <a:off x="3160" y="1860"/>
              <a:ext cx="2162" cy="1934"/>
            </a:xfrm>
            <a:custGeom>
              <a:avLst/>
              <a:gdLst>
                <a:gd name="T0" fmla="*/ 2026 w 2153"/>
                <a:gd name="T1" fmla="*/ 897 h 1930"/>
                <a:gd name="T2" fmla="*/ 2131 w 2153"/>
                <a:gd name="T3" fmla="*/ 1065 h 1930"/>
                <a:gd name="T4" fmla="*/ 2258 w 2153"/>
                <a:gd name="T5" fmla="*/ 1217 h 1930"/>
                <a:gd name="T6" fmla="*/ 2329 w 2153"/>
                <a:gd name="T7" fmla="*/ 1315 h 1930"/>
                <a:gd name="T8" fmla="*/ 2369 w 2153"/>
                <a:gd name="T9" fmla="*/ 1363 h 1930"/>
                <a:gd name="T10" fmla="*/ 2077 w 2153"/>
                <a:gd name="T11" fmla="*/ 1023 h 1930"/>
                <a:gd name="T12" fmla="*/ 2045 w 2153"/>
                <a:gd name="T13" fmla="*/ 975 h 1930"/>
                <a:gd name="T14" fmla="*/ 1964 w 2153"/>
                <a:gd name="T15" fmla="*/ 1309 h 1930"/>
                <a:gd name="T16" fmla="*/ 1950 w 2153"/>
                <a:gd name="T17" fmla="*/ 1555 h 1930"/>
                <a:gd name="T18" fmla="*/ 2002 w 2153"/>
                <a:gd name="T19" fmla="*/ 1998 h 1930"/>
                <a:gd name="T20" fmla="*/ 1971 w 2153"/>
                <a:gd name="T21" fmla="*/ 2022 h 1930"/>
                <a:gd name="T22" fmla="*/ 1923 w 2153"/>
                <a:gd name="T23" fmla="*/ 1603 h 1930"/>
                <a:gd name="T24" fmla="*/ 1902 w 2153"/>
                <a:gd name="T25" fmla="*/ 1357 h 1930"/>
                <a:gd name="T26" fmla="*/ 1943 w 2153"/>
                <a:gd name="T27" fmla="*/ 1131 h 1930"/>
                <a:gd name="T28" fmla="*/ 1950 w 2153"/>
                <a:gd name="T29" fmla="*/ 921 h 1930"/>
                <a:gd name="T30" fmla="*/ 1396 w 2153"/>
                <a:gd name="T31" fmla="*/ 1053 h 1930"/>
                <a:gd name="T32" fmla="*/ 912 w 2153"/>
                <a:gd name="T33" fmla="*/ 1178 h 1930"/>
                <a:gd name="T34" fmla="*/ 346 w 2153"/>
                <a:gd name="T35" fmla="*/ 1381 h 1930"/>
                <a:gd name="T36" fmla="*/ 18 w 2153"/>
                <a:gd name="T37" fmla="*/ 1489 h 1930"/>
                <a:gd name="T38" fmla="*/ 334 w 2153"/>
                <a:gd name="T39" fmla="*/ 1351 h 1930"/>
                <a:gd name="T40" fmla="*/ 751 w 2153"/>
                <a:gd name="T41" fmla="*/ 1190 h 1930"/>
                <a:gd name="T42" fmla="*/ 1123 w 2153"/>
                <a:gd name="T43" fmla="*/ 1083 h 1930"/>
                <a:gd name="T44" fmla="*/ 1549 w 2153"/>
                <a:gd name="T45" fmla="*/ 975 h 1930"/>
                <a:gd name="T46" fmla="*/ 1861 w 2153"/>
                <a:gd name="T47" fmla="*/ 861 h 1930"/>
                <a:gd name="T48" fmla="*/ 1471 w 2153"/>
                <a:gd name="T49" fmla="*/ 646 h 1930"/>
                <a:gd name="T50" fmla="*/ 953 w 2153"/>
                <a:gd name="T51" fmla="*/ 538 h 1930"/>
                <a:gd name="T52" fmla="*/ 250 w 2153"/>
                <a:gd name="T53" fmla="*/ 161 h 1930"/>
                <a:gd name="T54" fmla="*/ 0 w 2153"/>
                <a:gd name="T55" fmla="*/ 83 h 1930"/>
                <a:gd name="T56" fmla="*/ 352 w 2153"/>
                <a:gd name="T57" fmla="*/ 179 h 1930"/>
                <a:gd name="T58" fmla="*/ 781 w 2153"/>
                <a:gd name="T59" fmla="*/ 406 h 1930"/>
                <a:gd name="T60" fmla="*/ 1025 w 2153"/>
                <a:gd name="T61" fmla="*/ 514 h 1930"/>
                <a:gd name="T62" fmla="*/ 1489 w 2153"/>
                <a:gd name="T63" fmla="*/ 616 h 1930"/>
                <a:gd name="T64" fmla="*/ 1813 w 2153"/>
                <a:gd name="T65" fmla="*/ 789 h 1930"/>
                <a:gd name="T66" fmla="*/ 1562 w 2153"/>
                <a:gd name="T67" fmla="*/ 484 h 1930"/>
                <a:gd name="T68" fmla="*/ 1418 w 2153"/>
                <a:gd name="T69" fmla="*/ 191 h 1930"/>
                <a:gd name="T70" fmla="*/ 1269 w 2153"/>
                <a:gd name="T71" fmla="*/ 0 h 1930"/>
                <a:gd name="T72" fmla="*/ 1477 w 2153"/>
                <a:gd name="T73" fmla="*/ 215 h 1930"/>
                <a:gd name="T74" fmla="*/ 1639 w 2153"/>
                <a:gd name="T75" fmla="*/ 508 h 1930"/>
                <a:gd name="T76" fmla="*/ 1923 w 2153"/>
                <a:gd name="T77" fmla="*/ 849 h 1930"/>
                <a:gd name="T78" fmla="*/ 2026 w 2153"/>
                <a:gd name="T79" fmla="*/ 897 h 1930"/>
                <a:gd name="T80" fmla="*/ 2026 w 2153"/>
                <a:gd name="T81" fmla="*/ 897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Rectangle 23">
            <a:extLst>
              <a:ext uri="{FF2B5EF4-FFF2-40B4-BE49-F238E27FC236}">
                <a16:creationId xmlns:a16="http://schemas.microsoft.com/office/drawing/2014/main" id="{243B805A-8AD9-46E2-AA15-6D22BEBA261E}"/>
              </a:ext>
            </a:extLst>
          </p:cNvPr>
          <p:cNvSpPr>
            <a:spLocks noGrp="1" noChangeArrowheads="1"/>
          </p:cNvSpPr>
          <p:nvPr>
            <p:ph type="dt" sz="half" idx="10"/>
          </p:nvPr>
        </p:nvSpPr>
        <p:spPr/>
        <p:txBody>
          <a:bodyPr/>
          <a:lstStyle>
            <a:lvl1pPr>
              <a:defRPr/>
            </a:lvl1pPr>
          </a:lstStyle>
          <a:p>
            <a:pPr>
              <a:defRPr/>
            </a:pPr>
            <a:endParaRPr lang="en-US"/>
          </a:p>
        </p:txBody>
      </p:sp>
      <p:sp>
        <p:nvSpPr>
          <p:cNvPr id="24" name="Rectangle 24">
            <a:extLst>
              <a:ext uri="{FF2B5EF4-FFF2-40B4-BE49-F238E27FC236}">
                <a16:creationId xmlns:a16="http://schemas.microsoft.com/office/drawing/2014/main" id="{92BF1A14-8B18-49C6-9AAB-E124A0C53CD6}"/>
              </a:ext>
            </a:extLst>
          </p:cNvPr>
          <p:cNvSpPr>
            <a:spLocks noGrp="1" noChangeArrowheads="1"/>
          </p:cNvSpPr>
          <p:nvPr>
            <p:ph type="ftr" sz="quarter" idx="11"/>
          </p:nvPr>
        </p:nvSpPr>
        <p:spPr/>
        <p:txBody>
          <a:bodyPr/>
          <a:lstStyle>
            <a:lvl1pPr>
              <a:defRPr/>
            </a:lvl1pPr>
          </a:lstStyle>
          <a:p>
            <a:pPr>
              <a:defRPr/>
            </a:pPr>
            <a:endParaRPr lang="en-US"/>
          </a:p>
        </p:txBody>
      </p:sp>
      <p:sp>
        <p:nvSpPr>
          <p:cNvPr id="25" name="Rectangle 25">
            <a:extLst>
              <a:ext uri="{FF2B5EF4-FFF2-40B4-BE49-F238E27FC236}">
                <a16:creationId xmlns:a16="http://schemas.microsoft.com/office/drawing/2014/main" id="{73076633-5CBA-4B57-A596-EF2C502F39DA}"/>
              </a:ext>
            </a:extLst>
          </p:cNvPr>
          <p:cNvSpPr>
            <a:spLocks noGrp="1" noChangeArrowheads="1"/>
          </p:cNvSpPr>
          <p:nvPr>
            <p:ph type="sldNum" sz="quarter" idx="12"/>
          </p:nvPr>
        </p:nvSpPr>
        <p:spPr/>
        <p:txBody>
          <a:bodyPr/>
          <a:lstStyle>
            <a:lvl1pPr>
              <a:defRPr/>
            </a:lvl1pPr>
          </a:lstStyle>
          <a:p>
            <a:fld id="{8E27E896-43B7-49A9-A7D8-76318A52330B}" type="slidenum">
              <a:rPr lang="en-US" altLang="en-US"/>
              <a:pPr/>
              <a:t>‹#›</a:t>
            </a:fld>
            <a:endParaRPr lang="en-US" altLang="en-US"/>
          </a:p>
        </p:txBody>
      </p:sp>
    </p:spTree>
    <p:extLst>
      <p:ext uri="{BB962C8B-B14F-4D97-AF65-F5344CB8AC3E}">
        <p14:creationId xmlns:p14="http://schemas.microsoft.com/office/powerpoint/2010/main" val="26859661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6610353"/>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7" y="4360072"/>
            <a:ext cx="15544800" cy="2250281"/>
          </a:xfrm>
        </p:spPr>
        <p:txBody>
          <a:bodyPr anchor="b"/>
          <a:lstStyle>
            <a:lvl1pPr marL="0" indent="0">
              <a:buNone/>
              <a:defRPr sz="3000"/>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n-US"/>
              <a:t>Click to edit Master text styles</a:t>
            </a:r>
          </a:p>
        </p:txBody>
      </p:sp>
      <p:sp>
        <p:nvSpPr>
          <p:cNvPr id="4" name="Rectangle 23">
            <a:extLst>
              <a:ext uri="{FF2B5EF4-FFF2-40B4-BE49-F238E27FC236}">
                <a16:creationId xmlns:a16="http://schemas.microsoft.com/office/drawing/2014/main" id="{B9530037-9415-4956-BC4F-4D0E6B352E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CD2B00B2-E020-4AE9-8B09-52BF385E67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2C920EDF-080A-46B1-B6C6-587A14D627E4}"/>
              </a:ext>
            </a:extLst>
          </p:cNvPr>
          <p:cNvSpPr>
            <a:spLocks noGrp="1" noChangeArrowheads="1"/>
          </p:cNvSpPr>
          <p:nvPr>
            <p:ph type="sldNum" sz="quarter" idx="12"/>
          </p:nvPr>
        </p:nvSpPr>
        <p:spPr>
          <a:ln/>
        </p:spPr>
        <p:txBody>
          <a:bodyPr/>
          <a:lstStyle>
            <a:lvl1pPr>
              <a:defRPr/>
            </a:lvl1pPr>
          </a:lstStyle>
          <a:p>
            <a:fld id="{0041AB5D-9835-42C9-AC83-A1EE798C0288}" type="slidenum">
              <a:rPr lang="en-US" altLang="en-US"/>
              <a:pPr/>
              <a:t>‹#›</a:t>
            </a:fld>
            <a:endParaRPr lang="en-US" altLang="en-US"/>
          </a:p>
        </p:txBody>
      </p:sp>
    </p:spTree>
    <p:extLst>
      <p:ext uri="{BB962C8B-B14F-4D97-AF65-F5344CB8AC3E}">
        <p14:creationId xmlns:p14="http://schemas.microsoft.com/office/powerpoint/2010/main" val="8803078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1"/>
            <a:ext cx="8077200" cy="6796088"/>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1"/>
            <a:ext cx="8077200" cy="6796088"/>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a:extLst>
              <a:ext uri="{FF2B5EF4-FFF2-40B4-BE49-F238E27FC236}">
                <a16:creationId xmlns:a16="http://schemas.microsoft.com/office/drawing/2014/main" id="{8CE1B319-2120-41F1-BBA8-6625A1458C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37B47326-8843-40BE-B921-FAC1F89BD6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36304F6F-CDEE-4E9C-976F-C9221FF28F5D}"/>
              </a:ext>
            </a:extLst>
          </p:cNvPr>
          <p:cNvSpPr>
            <a:spLocks noGrp="1" noChangeArrowheads="1"/>
          </p:cNvSpPr>
          <p:nvPr>
            <p:ph type="sldNum" sz="quarter" idx="12"/>
          </p:nvPr>
        </p:nvSpPr>
        <p:spPr>
          <a:ln/>
        </p:spPr>
        <p:txBody>
          <a:bodyPr/>
          <a:lstStyle>
            <a:lvl1pPr>
              <a:defRPr/>
            </a:lvl1pPr>
          </a:lstStyle>
          <a:p>
            <a:fld id="{66850756-DC4C-4A77-9EF7-7514357D1E63}" type="slidenum">
              <a:rPr lang="en-US" altLang="en-US"/>
              <a:pPr/>
              <a:t>‹#›</a:t>
            </a:fld>
            <a:endParaRPr lang="en-US" altLang="en-US"/>
          </a:p>
        </p:txBody>
      </p:sp>
    </p:spTree>
    <p:extLst>
      <p:ext uri="{BB962C8B-B14F-4D97-AF65-F5344CB8AC3E}">
        <p14:creationId xmlns:p14="http://schemas.microsoft.com/office/powerpoint/2010/main" val="38102176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2"/>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2302672"/>
            <a:ext cx="8083551"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1" y="3262313"/>
            <a:ext cx="8083551"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a:extLst>
              <a:ext uri="{FF2B5EF4-FFF2-40B4-BE49-F238E27FC236}">
                <a16:creationId xmlns:a16="http://schemas.microsoft.com/office/drawing/2014/main" id="{B21A7C83-6AED-40BF-9BB0-5C926703C78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4">
            <a:extLst>
              <a:ext uri="{FF2B5EF4-FFF2-40B4-BE49-F238E27FC236}">
                <a16:creationId xmlns:a16="http://schemas.microsoft.com/office/drawing/2014/main" id="{9F2B7358-EE98-4032-81D8-98483402B8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5">
            <a:extLst>
              <a:ext uri="{FF2B5EF4-FFF2-40B4-BE49-F238E27FC236}">
                <a16:creationId xmlns:a16="http://schemas.microsoft.com/office/drawing/2014/main" id="{F0480D71-EE0B-4D14-9258-C6DC57446D82}"/>
              </a:ext>
            </a:extLst>
          </p:cNvPr>
          <p:cNvSpPr>
            <a:spLocks noGrp="1" noChangeArrowheads="1"/>
          </p:cNvSpPr>
          <p:nvPr>
            <p:ph type="sldNum" sz="quarter" idx="12"/>
          </p:nvPr>
        </p:nvSpPr>
        <p:spPr>
          <a:ln/>
        </p:spPr>
        <p:txBody>
          <a:bodyPr/>
          <a:lstStyle>
            <a:lvl1pPr>
              <a:defRPr/>
            </a:lvl1pPr>
          </a:lstStyle>
          <a:p>
            <a:fld id="{59B95D37-0930-4565-B183-7BEBBE96ECE6}" type="slidenum">
              <a:rPr lang="en-US" altLang="en-US"/>
              <a:pPr/>
              <a:t>‹#›</a:t>
            </a:fld>
            <a:endParaRPr lang="en-US" altLang="en-US"/>
          </a:p>
        </p:txBody>
      </p:sp>
    </p:spTree>
    <p:extLst>
      <p:ext uri="{BB962C8B-B14F-4D97-AF65-F5344CB8AC3E}">
        <p14:creationId xmlns:p14="http://schemas.microsoft.com/office/powerpoint/2010/main" val="388327455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a:extLst>
              <a:ext uri="{FF2B5EF4-FFF2-40B4-BE49-F238E27FC236}">
                <a16:creationId xmlns:a16="http://schemas.microsoft.com/office/drawing/2014/main" id="{7694F9AD-C6C7-4EB0-9D30-C95FB903BB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4">
            <a:extLst>
              <a:ext uri="{FF2B5EF4-FFF2-40B4-BE49-F238E27FC236}">
                <a16:creationId xmlns:a16="http://schemas.microsoft.com/office/drawing/2014/main" id="{4614230C-EF27-4BD8-A868-9E87C64F8F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658DE530-AD1A-4F37-BA18-6320E30DF622}"/>
              </a:ext>
            </a:extLst>
          </p:cNvPr>
          <p:cNvSpPr>
            <a:spLocks noGrp="1" noChangeArrowheads="1"/>
          </p:cNvSpPr>
          <p:nvPr>
            <p:ph type="sldNum" sz="quarter" idx="12"/>
          </p:nvPr>
        </p:nvSpPr>
        <p:spPr>
          <a:ln/>
        </p:spPr>
        <p:txBody>
          <a:bodyPr/>
          <a:lstStyle>
            <a:lvl1pPr>
              <a:defRPr/>
            </a:lvl1pPr>
          </a:lstStyle>
          <a:p>
            <a:fld id="{DC0DE5FD-0A57-4401-A53E-0E083F65EEE9}" type="slidenum">
              <a:rPr lang="en-US" altLang="en-US"/>
              <a:pPr/>
              <a:t>‹#›</a:t>
            </a:fld>
            <a:endParaRPr lang="en-US" altLang="en-US"/>
          </a:p>
        </p:txBody>
      </p:sp>
    </p:spTree>
    <p:extLst>
      <p:ext uri="{BB962C8B-B14F-4D97-AF65-F5344CB8AC3E}">
        <p14:creationId xmlns:p14="http://schemas.microsoft.com/office/powerpoint/2010/main" val="34897596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BC55D7BB-9963-4241-BECA-24DE02443E8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4">
            <a:extLst>
              <a:ext uri="{FF2B5EF4-FFF2-40B4-BE49-F238E27FC236}">
                <a16:creationId xmlns:a16="http://schemas.microsoft.com/office/drawing/2014/main" id="{667CE8D1-1E49-4504-B45F-06B53B5053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54032FE5-EADC-4E8F-83ED-794BAFFBCE9D}"/>
              </a:ext>
            </a:extLst>
          </p:cNvPr>
          <p:cNvSpPr>
            <a:spLocks noGrp="1" noChangeArrowheads="1"/>
          </p:cNvSpPr>
          <p:nvPr>
            <p:ph type="sldNum" sz="quarter" idx="12"/>
          </p:nvPr>
        </p:nvSpPr>
        <p:spPr>
          <a:ln/>
        </p:spPr>
        <p:txBody>
          <a:bodyPr/>
          <a:lstStyle>
            <a:lvl1pPr>
              <a:defRPr/>
            </a:lvl1pPr>
          </a:lstStyle>
          <a:p>
            <a:fld id="{AF738844-3458-4855-B0D7-11732D9D35D2}" type="slidenum">
              <a:rPr lang="en-US" altLang="en-US"/>
              <a:pPr/>
              <a:t>‹#›</a:t>
            </a:fld>
            <a:endParaRPr lang="en-US" altLang="en-US"/>
          </a:p>
        </p:txBody>
      </p:sp>
    </p:spTree>
    <p:extLst>
      <p:ext uri="{BB962C8B-B14F-4D97-AF65-F5344CB8AC3E}">
        <p14:creationId xmlns:p14="http://schemas.microsoft.com/office/powerpoint/2010/main" val="9375225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7"/>
            <a:ext cx="6016627"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1"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152653"/>
            <a:ext cx="6016627"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Rectangle 23">
            <a:extLst>
              <a:ext uri="{FF2B5EF4-FFF2-40B4-BE49-F238E27FC236}">
                <a16:creationId xmlns:a16="http://schemas.microsoft.com/office/drawing/2014/main" id="{F003D11C-ACE2-4F19-BFE6-158DDBF33A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FB6BEF64-7001-493B-B51B-8D4B8948B4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423D3A7D-0A08-46C1-8250-26C7740E64BD}"/>
              </a:ext>
            </a:extLst>
          </p:cNvPr>
          <p:cNvSpPr>
            <a:spLocks noGrp="1" noChangeArrowheads="1"/>
          </p:cNvSpPr>
          <p:nvPr>
            <p:ph type="sldNum" sz="quarter" idx="12"/>
          </p:nvPr>
        </p:nvSpPr>
        <p:spPr>
          <a:ln/>
        </p:spPr>
        <p:txBody>
          <a:bodyPr/>
          <a:lstStyle>
            <a:lvl1pPr>
              <a:defRPr/>
            </a:lvl1pPr>
          </a:lstStyle>
          <a:p>
            <a:fld id="{4CC020AC-CE23-4503-8952-D20116B84D30}" type="slidenum">
              <a:rPr lang="en-US" altLang="en-US"/>
              <a:pPr/>
              <a:t>‹#›</a:t>
            </a:fld>
            <a:endParaRPr lang="en-US" altLang="en-US"/>
          </a:p>
        </p:txBody>
      </p:sp>
    </p:spTree>
    <p:extLst>
      <p:ext uri="{BB962C8B-B14F-4D97-AF65-F5344CB8AC3E}">
        <p14:creationId xmlns:p14="http://schemas.microsoft.com/office/powerpoint/2010/main" val="214722190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2"/>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r>
              <a:rPr lang="en-US" noProof="0"/>
              <a:t>Click icon to add picture</a:t>
            </a:r>
          </a:p>
        </p:txBody>
      </p:sp>
      <p:sp>
        <p:nvSpPr>
          <p:cNvPr id="4" name="Text Placeholder 3"/>
          <p:cNvSpPr>
            <a:spLocks noGrp="1"/>
          </p:cNvSpPr>
          <p:nvPr>
            <p:ph type="body" sz="half" idx="2"/>
          </p:nvPr>
        </p:nvSpPr>
        <p:spPr>
          <a:xfrm>
            <a:off x="3584576" y="8051009"/>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Rectangle 23">
            <a:extLst>
              <a:ext uri="{FF2B5EF4-FFF2-40B4-BE49-F238E27FC236}">
                <a16:creationId xmlns:a16="http://schemas.microsoft.com/office/drawing/2014/main" id="{E52D2CB8-848A-48BF-8B9D-FECAC6692D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D90CB64F-D09E-4BA4-9467-4361352AE7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5">
            <a:extLst>
              <a:ext uri="{FF2B5EF4-FFF2-40B4-BE49-F238E27FC236}">
                <a16:creationId xmlns:a16="http://schemas.microsoft.com/office/drawing/2014/main" id="{D4FAC67B-3186-45E8-8691-F9B7789407CA}"/>
              </a:ext>
            </a:extLst>
          </p:cNvPr>
          <p:cNvSpPr>
            <a:spLocks noGrp="1" noChangeArrowheads="1"/>
          </p:cNvSpPr>
          <p:nvPr>
            <p:ph type="sldNum" sz="quarter" idx="12"/>
          </p:nvPr>
        </p:nvSpPr>
        <p:spPr>
          <a:ln/>
        </p:spPr>
        <p:txBody>
          <a:bodyPr/>
          <a:lstStyle>
            <a:lvl1pPr>
              <a:defRPr/>
            </a:lvl1pPr>
          </a:lstStyle>
          <a:p>
            <a:fld id="{ECCB8AB1-FB7A-4690-A260-C7D246038396}" type="slidenum">
              <a:rPr lang="en-US" altLang="en-US"/>
              <a:pPr/>
              <a:t>‹#›</a:t>
            </a:fld>
            <a:endParaRPr lang="en-US" altLang="en-US"/>
          </a:p>
        </p:txBody>
      </p:sp>
    </p:spTree>
    <p:extLst>
      <p:ext uri="{BB962C8B-B14F-4D97-AF65-F5344CB8AC3E}">
        <p14:creationId xmlns:p14="http://schemas.microsoft.com/office/powerpoint/2010/main" val="6737635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15C2C3C6-12E6-4FA9-B15A-43D02ECF00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8888DD33-173C-43EE-9C35-87A530F2E1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D19742D3-DE57-4A2F-8341-1AAB2ABBBC4B}"/>
              </a:ext>
            </a:extLst>
          </p:cNvPr>
          <p:cNvSpPr>
            <a:spLocks noGrp="1" noChangeArrowheads="1"/>
          </p:cNvSpPr>
          <p:nvPr>
            <p:ph type="sldNum" sz="quarter" idx="12"/>
          </p:nvPr>
        </p:nvSpPr>
        <p:spPr>
          <a:ln/>
        </p:spPr>
        <p:txBody>
          <a:bodyPr/>
          <a:lstStyle>
            <a:lvl1pPr>
              <a:defRPr/>
            </a:lvl1pPr>
          </a:lstStyle>
          <a:p>
            <a:fld id="{F37339BF-665F-4F00-8681-E09DDEBF9B27}" type="slidenum">
              <a:rPr lang="en-US" altLang="en-US"/>
              <a:pPr/>
              <a:t>‹#›</a:t>
            </a:fld>
            <a:endParaRPr lang="en-US" altLang="en-US"/>
          </a:p>
        </p:txBody>
      </p:sp>
    </p:spTree>
    <p:extLst>
      <p:ext uri="{BB962C8B-B14F-4D97-AF65-F5344CB8AC3E}">
        <p14:creationId xmlns:p14="http://schemas.microsoft.com/office/powerpoint/2010/main" val="160310027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6720"/>
            <a:ext cx="4114800" cy="877966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6720"/>
            <a:ext cx="12039600" cy="87796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88CA149E-5D08-4094-9EFE-26D4A46F8D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7D65B6D8-65DD-42D9-8143-FB466D4AD0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42F4983C-6F1C-49B0-A37A-B723C5960D5F}"/>
              </a:ext>
            </a:extLst>
          </p:cNvPr>
          <p:cNvSpPr>
            <a:spLocks noGrp="1" noChangeArrowheads="1"/>
          </p:cNvSpPr>
          <p:nvPr>
            <p:ph type="sldNum" sz="quarter" idx="12"/>
          </p:nvPr>
        </p:nvSpPr>
        <p:spPr>
          <a:ln/>
        </p:spPr>
        <p:txBody>
          <a:bodyPr/>
          <a:lstStyle>
            <a:lvl1pPr>
              <a:defRPr/>
            </a:lvl1pPr>
          </a:lstStyle>
          <a:p>
            <a:fld id="{31084522-B311-44ED-AFA1-34CB43E3552B}" type="slidenum">
              <a:rPr lang="en-US" altLang="en-US"/>
              <a:pPr/>
              <a:t>‹#›</a:t>
            </a:fld>
            <a:endParaRPr lang="en-US" altLang="en-US"/>
          </a:p>
        </p:txBody>
      </p:sp>
    </p:spTree>
    <p:extLst>
      <p:ext uri="{BB962C8B-B14F-4D97-AF65-F5344CB8AC3E}">
        <p14:creationId xmlns:p14="http://schemas.microsoft.com/office/powerpoint/2010/main" val="224325108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416720"/>
            <a:ext cx="16459200" cy="1714500"/>
          </a:xfrm>
        </p:spPr>
        <p:txBody>
          <a:bodyPr/>
          <a:lstStyle/>
          <a:p>
            <a:r>
              <a:rPr lang="en-US"/>
              <a:t>Click to edit Master title style</a:t>
            </a:r>
          </a:p>
        </p:txBody>
      </p:sp>
      <p:sp>
        <p:nvSpPr>
          <p:cNvPr id="3" name="Table Placeholder 2"/>
          <p:cNvSpPr>
            <a:spLocks noGrp="1"/>
          </p:cNvSpPr>
          <p:nvPr>
            <p:ph type="tbl" idx="1"/>
          </p:nvPr>
        </p:nvSpPr>
        <p:spPr>
          <a:xfrm>
            <a:off x="914400" y="2400301"/>
            <a:ext cx="16459200" cy="6796088"/>
          </a:xfrm>
        </p:spPr>
        <p:txBody>
          <a:bodyPr/>
          <a:lstStyle/>
          <a:p>
            <a:pPr lvl="0"/>
            <a:r>
              <a:rPr lang="en-US" noProof="0"/>
              <a:t>Click icon to add table</a:t>
            </a:r>
          </a:p>
        </p:txBody>
      </p:sp>
      <p:sp>
        <p:nvSpPr>
          <p:cNvPr id="4" name="Rectangle 23">
            <a:extLst>
              <a:ext uri="{FF2B5EF4-FFF2-40B4-BE49-F238E27FC236}">
                <a16:creationId xmlns:a16="http://schemas.microsoft.com/office/drawing/2014/main" id="{3284B64B-EE7A-46DA-915F-160AB0B226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A73CA1C6-DBC6-4352-81D8-B62C5FFDF2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E66A0D27-576F-4E87-AA49-C3E80B23A3BE}"/>
              </a:ext>
            </a:extLst>
          </p:cNvPr>
          <p:cNvSpPr>
            <a:spLocks noGrp="1" noChangeArrowheads="1"/>
          </p:cNvSpPr>
          <p:nvPr>
            <p:ph type="sldNum" sz="quarter" idx="12"/>
          </p:nvPr>
        </p:nvSpPr>
        <p:spPr>
          <a:ln/>
        </p:spPr>
        <p:txBody>
          <a:bodyPr/>
          <a:lstStyle>
            <a:lvl1pPr>
              <a:defRPr/>
            </a:lvl1pPr>
          </a:lstStyle>
          <a:p>
            <a:fld id="{BC7E089D-AA8B-4789-A1DE-CE811A01F367}" type="slidenum">
              <a:rPr lang="en-US" altLang="en-US"/>
              <a:pPr/>
              <a:t>‹#›</a:t>
            </a:fld>
            <a:endParaRPr lang="en-US" altLang="en-US"/>
          </a:p>
        </p:txBody>
      </p:sp>
    </p:spTree>
    <p:extLst>
      <p:ext uri="{BB962C8B-B14F-4D97-AF65-F5344CB8AC3E}">
        <p14:creationId xmlns:p14="http://schemas.microsoft.com/office/powerpoint/2010/main" val="344087501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5" name="Straight Connector 8">
            <a:extLst>
              <a:ext uri="{FF2B5EF4-FFF2-40B4-BE49-F238E27FC236}">
                <a16:creationId xmlns:a16="http://schemas.microsoft.com/office/drawing/2014/main" id="{3CD597C4-4274-4E42-9745-52B34CFEE531}"/>
              </a:ext>
            </a:extLst>
          </p:cNvPr>
          <p:cNvCxnSpPr/>
          <p:nvPr/>
        </p:nvCxnSpPr>
        <p:spPr>
          <a:xfrm rot="5400000">
            <a:off x="1787924" y="914005"/>
            <a:ext cx="688182" cy="3175"/>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10" descr="logo-white-01.png">
            <a:extLst>
              <a:ext uri="{FF2B5EF4-FFF2-40B4-BE49-F238E27FC236}">
                <a16:creationId xmlns:a16="http://schemas.microsoft.com/office/drawing/2014/main" id="{27CAB944-6E91-47DC-93F4-5AF822D29C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35200" y="8001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70trang-02.png">
            <a:extLst>
              <a:ext uri="{FF2B5EF4-FFF2-40B4-BE49-F238E27FC236}">
                <a16:creationId xmlns:a16="http://schemas.microsoft.com/office/drawing/2014/main" id="{0F4C1FF6-26F5-4666-8016-F4B1B8117992}"/>
              </a:ext>
            </a:extLst>
          </p:cNvPr>
          <p:cNvPicPr>
            <a:picLocks noChangeAspect="1"/>
          </p:cNvPicPr>
          <p:nvPr userDrawn="1"/>
        </p:nvPicPr>
        <p:blipFill>
          <a:blip r:embed="rId3">
            <a:extLst>
              <a:ext uri="{28A0092B-C50C-407E-A947-70E740481C1C}">
                <a14:useLocalDpi xmlns:a14="http://schemas.microsoft.com/office/drawing/2010/main" val="0"/>
              </a:ext>
            </a:extLst>
          </a:blip>
          <a:srcRect t="78589"/>
          <a:stretch>
            <a:fillRect/>
          </a:stretch>
        </p:blipFill>
        <p:spPr bwMode="auto">
          <a:xfrm>
            <a:off x="0" y="10003632"/>
            <a:ext cx="18288000" cy="28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a:extLst>
              <a:ext uri="{FF2B5EF4-FFF2-40B4-BE49-F238E27FC236}">
                <a16:creationId xmlns:a16="http://schemas.microsoft.com/office/drawing/2014/main" id="{F7758733-AF7B-4E4F-A49F-3FD3935EE4D2}"/>
              </a:ext>
            </a:extLst>
          </p:cNvPr>
          <p:cNvSpPr/>
          <p:nvPr userDrawn="1"/>
        </p:nvSpPr>
        <p:spPr>
          <a:xfrm>
            <a:off x="0" y="0"/>
            <a:ext cx="18288000" cy="800100"/>
          </a:xfrm>
          <a:prstGeom prst="rect">
            <a:avLst/>
          </a:prstGeom>
          <a:solidFill>
            <a:srgbClr val="0086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sz="2700"/>
          </a:p>
        </p:txBody>
      </p:sp>
      <p:sp>
        <p:nvSpPr>
          <p:cNvPr id="9" name="Rectangle 11">
            <a:extLst>
              <a:ext uri="{FF2B5EF4-FFF2-40B4-BE49-F238E27FC236}">
                <a16:creationId xmlns:a16="http://schemas.microsoft.com/office/drawing/2014/main" id="{3BB9D99A-B7E7-4E24-A1D2-BAA8256BCDE8}"/>
              </a:ext>
            </a:extLst>
          </p:cNvPr>
          <p:cNvSpPr/>
          <p:nvPr userDrawn="1"/>
        </p:nvSpPr>
        <p:spPr>
          <a:xfrm>
            <a:off x="2" y="10022682"/>
            <a:ext cx="4298951" cy="264318"/>
          </a:xfrm>
          <a:prstGeom prst="rect">
            <a:avLst/>
          </a:prstGeom>
          <a:solidFill>
            <a:srgbClr val="00588F"/>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2100" b="1" dirty="0" err="1">
                <a:latin typeface="Arial" panose="020B0604020202020204" pitchFamily="34" charset="0"/>
                <a:cs typeface="Arial" panose="020B0604020202020204" pitchFamily="34" charset="0"/>
              </a:rPr>
              <a:t>P.PTSP&amp;MKT-K.KHDN</a:t>
            </a:r>
            <a:endParaRPr lang="en-US" sz="2100" dirty="0">
              <a:latin typeface="Arial" panose="020B0604020202020204" pitchFamily="34" charset="0"/>
              <a:cs typeface="Arial" panose="020B0604020202020204" pitchFamily="34" charset="0"/>
            </a:endParaRPr>
          </a:p>
        </p:txBody>
      </p:sp>
      <p:sp>
        <p:nvSpPr>
          <p:cNvPr id="22" name="Text Placeholder 21"/>
          <p:cNvSpPr>
            <a:spLocks noGrp="1"/>
          </p:cNvSpPr>
          <p:nvPr>
            <p:ph type="body" sz="quarter" idx="10"/>
          </p:nvPr>
        </p:nvSpPr>
        <p:spPr>
          <a:xfrm>
            <a:off x="2286000" y="571500"/>
            <a:ext cx="11887200" cy="457200"/>
          </a:xfrm>
        </p:spPr>
        <p:txBody>
          <a:bodyPr lIns="0" tIns="0" rIns="0" bIns="0"/>
          <a:lstStyle>
            <a:lvl1pPr>
              <a:buNone/>
              <a:defRPr sz="3000" baseline="0">
                <a:solidFill>
                  <a:schemeClr val="bg1"/>
                </a:solidFill>
                <a:latin typeface="OptimaVU" pitchFamily="2"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23" name="Text Placeholder 21"/>
          <p:cNvSpPr>
            <a:spLocks noGrp="1"/>
          </p:cNvSpPr>
          <p:nvPr>
            <p:ph type="body" sz="quarter" idx="11"/>
          </p:nvPr>
        </p:nvSpPr>
        <p:spPr>
          <a:xfrm>
            <a:off x="2286000" y="1028700"/>
            <a:ext cx="11887200" cy="342900"/>
          </a:xfrm>
        </p:spPr>
        <p:txBody>
          <a:bodyPr lIns="0" tIns="0" rIns="0" bIns="0">
            <a:normAutofit/>
          </a:bodyPr>
          <a:lstStyle>
            <a:lvl1pPr>
              <a:buNone/>
              <a:defRPr sz="2100" baseline="0">
                <a:solidFill>
                  <a:schemeClr val="bg1"/>
                </a:solidFill>
                <a:latin typeface="OptimaVU" pitchFamily="2"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25" name="Text Placeholder 24"/>
          <p:cNvSpPr>
            <a:spLocks noGrp="1"/>
          </p:cNvSpPr>
          <p:nvPr>
            <p:ph type="body" sz="quarter" idx="12"/>
          </p:nvPr>
        </p:nvSpPr>
        <p:spPr>
          <a:xfrm>
            <a:off x="2133600" y="2400300"/>
            <a:ext cx="14020800" cy="5715000"/>
          </a:xfrm>
        </p:spPr>
        <p:txBody>
          <a:bodyPr/>
          <a:lstStyle>
            <a:lvl1pPr>
              <a:buClr>
                <a:srgbClr val="0070C0"/>
              </a:buClr>
              <a:buFont typeface="Wingdings" pitchFamily="2" charset="2"/>
              <a:buChar char="§"/>
              <a:defRPr sz="3600">
                <a:latin typeface="OptimaVU" pitchFamily="2" charset="0"/>
                <a:cs typeface="Arial" pitchFamily="34" charset="0"/>
              </a:defRPr>
            </a:lvl1pPr>
            <a:lvl2pPr>
              <a:buFont typeface="Arial" pitchFamily="34" charset="0"/>
              <a:buChar char="•"/>
              <a:defRPr sz="3000">
                <a:latin typeface="OptimaVU" pitchFamily="2" charset="0"/>
                <a:cs typeface="Arial" pitchFamily="34" charset="0"/>
              </a:defRPr>
            </a:lvl2pPr>
            <a:lvl3pPr>
              <a:buFont typeface="Arial" pitchFamily="34" charset="0"/>
              <a:buChar char="•"/>
              <a:defRPr sz="3000">
                <a:latin typeface="OptimaVU" pitchFamily="2" charset="0"/>
                <a:cs typeface="Arial" pitchFamily="34" charset="0"/>
              </a:defRPr>
            </a:lvl3pPr>
            <a:lvl4pPr>
              <a:buFont typeface="Arial" pitchFamily="34" charset="0"/>
              <a:buChar char="•"/>
              <a:defRPr sz="3000">
                <a:latin typeface="OptimaVU" pitchFamily="2" charset="0"/>
                <a:cs typeface="Arial" pitchFamily="34" charset="0"/>
              </a:defRPr>
            </a:lvl4pPr>
            <a:lvl5pPr>
              <a:buFont typeface="Arial" pitchFamily="34" charset="0"/>
              <a:buChar char="•"/>
              <a:defRPr sz="30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a:extLst>
              <a:ext uri="{FF2B5EF4-FFF2-40B4-BE49-F238E27FC236}">
                <a16:creationId xmlns:a16="http://schemas.microsoft.com/office/drawing/2014/main" id="{BEAF4F99-2746-4100-A05C-2345D427E414}"/>
              </a:ext>
            </a:extLst>
          </p:cNvPr>
          <p:cNvSpPr>
            <a:spLocks noGrp="1"/>
          </p:cNvSpPr>
          <p:nvPr>
            <p:ph type="sldNum" sz="quarter" idx="13"/>
          </p:nvPr>
        </p:nvSpPr>
        <p:spPr>
          <a:xfrm>
            <a:off x="8051800" y="9872663"/>
            <a:ext cx="4267200" cy="345282"/>
          </a:xfrm>
        </p:spPr>
        <p:txBody>
          <a:bodyPr/>
          <a:lstStyle>
            <a:lvl1pPr>
              <a:defRPr>
                <a:solidFill>
                  <a:srgbClr val="0070C0"/>
                </a:solidFill>
              </a:defRPr>
            </a:lvl1pPr>
          </a:lstStyle>
          <a:p>
            <a:fld id="{20E7F821-848E-4D32-A604-74EDE68E2399}" type="slidenum">
              <a:rPr lang="en-US" altLang="en-US"/>
              <a:pPr/>
              <a:t>‹#›</a:t>
            </a:fld>
            <a:endParaRPr lang="en-US" altLang="en-US"/>
          </a:p>
        </p:txBody>
      </p:sp>
    </p:spTree>
    <p:extLst>
      <p:ext uri="{BB962C8B-B14F-4D97-AF65-F5344CB8AC3E}">
        <p14:creationId xmlns:p14="http://schemas.microsoft.com/office/powerpoint/2010/main" val="3304473989"/>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83545"/>
            <a:ext cx="15544800" cy="3581400"/>
          </a:xfrm>
        </p:spPr>
        <p:txBody>
          <a:bodyPr anchor="b"/>
          <a:lstStyle>
            <a:lvl1pPr algn="ctr">
              <a:defRPr sz="9000"/>
            </a:lvl1pPr>
          </a:lstStyle>
          <a:p>
            <a:r>
              <a:rPr lang="vi-VN"/>
              <a:t>Bấm để sửa kiểu tiêu đề Bản cái</a:t>
            </a:r>
            <a:endParaRPr lang="en-US" dirty="0"/>
          </a:p>
        </p:txBody>
      </p:sp>
      <p:sp>
        <p:nvSpPr>
          <p:cNvPr id="3" name="Subtitle 2"/>
          <p:cNvSpPr>
            <a:spLocks noGrp="1"/>
          </p:cNvSpPr>
          <p:nvPr>
            <p:ph type="subTitle" idx="1"/>
          </p:nvPr>
        </p:nvSpPr>
        <p:spPr>
          <a:xfrm>
            <a:off x="2286000" y="5403058"/>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vi-VN"/>
              <a:t>Bấm để chỉnh sửa kiểu tiêu đề phụ của Bản cái</a:t>
            </a:r>
            <a:endParaRPr lang="en-US" dirty="0"/>
          </a:p>
        </p:txBody>
      </p:sp>
      <p:sp>
        <p:nvSpPr>
          <p:cNvPr id="4" name="Date Placeholder 3">
            <a:extLst>
              <a:ext uri="{FF2B5EF4-FFF2-40B4-BE49-F238E27FC236}">
                <a16:creationId xmlns:a16="http://schemas.microsoft.com/office/drawing/2014/main" id="{5F4228F9-8F64-47CE-8963-0D21B8B7177E}"/>
              </a:ext>
            </a:extLst>
          </p:cNvPr>
          <p:cNvSpPr>
            <a:spLocks noGrp="1"/>
          </p:cNvSpPr>
          <p:nvPr>
            <p:ph type="dt" sz="half" idx="10"/>
          </p:nvPr>
        </p:nvSpPr>
        <p:spPr/>
        <p:txBody>
          <a:bodyPr/>
          <a:lstStyle>
            <a:lvl1pPr>
              <a:defRPr/>
            </a:lvl1pPr>
          </a:lstStyle>
          <a:p>
            <a:pPr>
              <a:defRPr/>
            </a:pPr>
            <a:fld id="{5C438B08-AD8B-4CAD-A0CB-889F2CA6B231}" type="datetimeFigureOut">
              <a:rPr lang="en-US"/>
              <a:pPr>
                <a:defRPr/>
              </a:pPr>
              <a:t>8/29/2024</a:t>
            </a:fld>
            <a:endParaRPr lang="en-US"/>
          </a:p>
        </p:txBody>
      </p:sp>
      <p:sp>
        <p:nvSpPr>
          <p:cNvPr id="5" name="Footer Placeholder 4">
            <a:extLst>
              <a:ext uri="{FF2B5EF4-FFF2-40B4-BE49-F238E27FC236}">
                <a16:creationId xmlns:a16="http://schemas.microsoft.com/office/drawing/2014/main" id="{DA4AA096-97BB-45E4-99D6-2C9850EFD8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25E71D-3894-4F05-8B94-46F0771FDA83}"/>
              </a:ext>
            </a:extLst>
          </p:cNvPr>
          <p:cNvSpPr>
            <a:spLocks noGrp="1"/>
          </p:cNvSpPr>
          <p:nvPr>
            <p:ph type="sldNum" sz="quarter" idx="12"/>
          </p:nvPr>
        </p:nvSpPr>
        <p:spPr/>
        <p:txBody>
          <a:bodyPr/>
          <a:lstStyle>
            <a:lvl1pPr>
              <a:defRPr/>
            </a:lvl1pPr>
          </a:lstStyle>
          <a:p>
            <a:fld id="{7E25D98E-13B9-4C62-83EE-A2D3500B5657}" type="slidenum">
              <a:rPr lang="en-US" altLang="en-US"/>
              <a:pPr/>
              <a:t>‹#›</a:t>
            </a:fld>
            <a:endParaRPr lang="en-US" altLang="en-US"/>
          </a:p>
        </p:txBody>
      </p:sp>
    </p:spTree>
    <p:extLst>
      <p:ext uri="{BB962C8B-B14F-4D97-AF65-F5344CB8AC3E}">
        <p14:creationId xmlns:p14="http://schemas.microsoft.com/office/powerpoint/2010/main" val="197354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accent1">
                <a:lumMod val="5000"/>
                <a:lumOff val="95000"/>
              </a:schemeClr>
            </a:gs>
            <a:gs pos="100000">
              <a:srgbClr val="00B0F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accent1">
                <a:lumMod val="5000"/>
                <a:lumOff val="95000"/>
              </a:schemeClr>
            </a:gs>
            <a:gs pos="100000">
              <a:srgbClr val="00B0F0"/>
            </a:gs>
          </a:gsLst>
          <a:lin ang="5400000" scaled="1"/>
          <a:tileRect/>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7EAA1CB-BDC5-4A99-B4E1-023066CACA1D}"/>
              </a:ext>
            </a:extLst>
          </p:cNvPr>
          <p:cNvGrpSpPr>
            <a:grpSpLocks/>
          </p:cNvGrpSpPr>
          <p:nvPr/>
        </p:nvGrpSpPr>
        <p:grpSpPr bwMode="auto">
          <a:xfrm>
            <a:off x="0" y="0"/>
            <a:ext cx="18288000" cy="10401300"/>
            <a:chOff x="0" y="0"/>
            <a:chExt cx="5760" cy="4368"/>
          </a:xfrm>
        </p:grpSpPr>
        <p:sp>
          <p:nvSpPr>
            <p:cNvPr id="327683" name="Freeform 3">
              <a:extLst>
                <a:ext uri="{FF2B5EF4-FFF2-40B4-BE49-F238E27FC236}">
                  <a16:creationId xmlns:a16="http://schemas.microsoft.com/office/drawing/2014/main" id="{6A37FCFA-1A48-4CA2-8008-D4BF024AF577}"/>
                </a:ext>
              </a:extLst>
            </p:cNvPr>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sz="2700">
                <a:cs typeface="+mn-cs"/>
              </a:endParaRPr>
            </a:p>
          </p:txBody>
        </p:sp>
        <p:sp>
          <p:nvSpPr>
            <p:cNvPr id="1033" name="Freeform 4">
              <a:extLst>
                <a:ext uri="{FF2B5EF4-FFF2-40B4-BE49-F238E27FC236}">
                  <a16:creationId xmlns:a16="http://schemas.microsoft.com/office/drawing/2014/main" id="{ADE175A2-14A1-4476-9865-6A746C323F99}"/>
                </a:ext>
              </a:extLst>
            </p:cNvPr>
            <p:cNvSpPr>
              <a:spLocks/>
            </p:cNvSpPr>
            <p:nvPr/>
          </p:nvSpPr>
          <p:spPr bwMode="hidden">
            <a:xfrm>
              <a:off x="0" y="2496"/>
              <a:ext cx="2112" cy="1604"/>
            </a:xfrm>
            <a:custGeom>
              <a:avLst/>
              <a:gdLst>
                <a:gd name="T0" fmla="*/ 511 w 2123"/>
                <a:gd name="T1" fmla="*/ 288 h 1696"/>
                <a:gd name="T2" fmla="*/ 477 w 2123"/>
                <a:gd name="T3" fmla="*/ 190 h 1696"/>
                <a:gd name="T4" fmla="*/ 601 w 2123"/>
                <a:gd name="T5" fmla="*/ 111 h 1696"/>
                <a:gd name="T6" fmla="*/ 823 w 2123"/>
                <a:gd name="T7" fmla="*/ 164 h 1696"/>
                <a:gd name="T8" fmla="*/ 1076 w 2123"/>
                <a:gd name="T9" fmla="*/ 241 h 1696"/>
                <a:gd name="T10" fmla="*/ 1317 w 2123"/>
                <a:gd name="T11" fmla="*/ 306 h 1696"/>
                <a:gd name="T12" fmla="*/ 1598 w 2123"/>
                <a:gd name="T13" fmla="*/ 376 h 1696"/>
                <a:gd name="T14" fmla="*/ 1671 w 2123"/>
                <a:gd name="T15" fmla="*/ 392 h 1696"/>
                <a:gd name="T16" fmla="*/ 1629 w 2123"/>
                <a:gd name="T17" fmla="*/ 375 h 1696"/>
                <a:gd name="T18" fmla="*/ 1250 w 2123"/>
                <a:gd name="T19" fmla="*/ 277 h 1696"/>
                <a:gd name="T20" fmla="*/ 968 w 2123"/>
                <a:gd name="T21" fmla="*/ 190 h 1696"/>
                <a:gd name="T22" fmla="*/ 642 w 2123"/>
                <a:gd name="T23" fmla="*/ 91 h 1696"/>
                <a:gd name="T24" fmla="*/ 884 w 2123"/>
                <a:gd name="T25" fmla="*/ 86 h 1696"/>
                <a:gd name="T26" fmla="*/ 1143 w 2123"/>
                <a:gd name="T27" fmla="*/ 89 h 1696"/>
                <a:gd name="T28" fmla="*/ 1432 w 2123"/>
                <a:gd name="T29" fmla="*/ 75 h 1696"/>
                <a:gd name="T30" fmla="*/ 1884 w 2123"/>
                <a:gd name="T31" fmla="*/ 55 h 1696"/>
                <a:gd name="T32" fmla="*/ 1840 w 2123"/>
                <a:gd name="T33" fmla="*/ 48 h 1696"/>
                <a:gd name="T34" fmla="*/ 1370 w 2123"/>
                <a:gd name="T35" fmla="*/ 72 h 1696"/>
                <a:gd name="T36" fmla="*/ 1070 w 2123"/>
                <a:gd name="T37" fmla="*/ 76 h 1696"/>
                <a:gd name="T38" fmla="*/ 669 w 2123"/>
                <a:gd name="T39" fmla="*/ 72 h 1696"/>
                <a:gd name="T40" fmla="*/ 727 w 2123"/>
                <a:gd name="T41" fmla="*/ 63 h 1696"/>
                <a:gd name="T42" fmla="*/ 1013 w 2123"/>
                <a:gd name="T43" fmla="*/ 0 h 1696"/>
                <a:gd name="T44" fmla="*/ 968 w 2123"/>
                <a:gd name="T45" fmla="*/ 9 h 1696"/>
                <a:gd name="T46" fmla="*/ 895 w 2123"/>
                <a:gd name="T47" fmla="*/ 24 h 1696"/>
                <a:gd name="T48" fmla="*/ 763 w 2123"/>
                <a:gd name="T49" fmla="*/ 53 h 1696"/>
                <a:gd name="T50" fmla="*/ 601 w 2123"/>
                <a:gd name="T51" fmla="*/ 78 h 1696"/>
                <a:gd name="T52" fmla="*/ 565 w 2123"/>
                <a:gd name="T53" fmla="*/ 100 h 1696"/>
                <a:gd name="T54" fmla="*/ 274 w 2123"/>
                <a:gd name="T55" fmla="*/ 164 h 1696"/>
                <a:gd name="T56" fmla="*/ 0 w 2123"/>
                <a:gd name="T57" fmla="*/ 201 h 1696"/>
                <a:gd name="T58" fmla="*/ 0 w 2123"/>
                <a:gd name="T59" fmla="*/ 204 h 1696"/>
                <a:gd name="T60" fmla="*/ 0 w 2123"/>
                <a:gd name="T61" fmla="*/ 213 h 1696"/>
                <a:gd name="T62" fmla="*/ 271 w 2123"/>
                <a:gd name="T63" fmla="*/ 174 h 1696"/>
                <a:gd name="T64" fmla="*/ 523 w 2123"/>
                <a:gd name="T65" fmla="*/ 118 h 1696"/>
                <a:gd name="T66" fmla="*/ 453 w 2123"/>
                <a:gd name="T67" fmla="*/ 184 h 1696"/>
                <a:gd name="T68" fmla="*/ 465 w 2123"/>
                <a:gd name="T69" fmla="*/ 274 h 1696"/>
                <a:gd name="T70" fmla="*/ 414 w 2123"/>
                <a:gd name="T71" fmla="*/ 323 h 1696"/>
                <a:gd name="T72" fmla="*/ 286 w 2123"/>
                <a:gd name="T73" fmla="*/ 410 h 1696"/>
                <a:gd name="T74" fmla="*/ 283 w 2123"/>
                <a:gd name="T75" fmla="*/ 469 h 1696"/>
                <a:gd name="T76" fmla="*/ 286 w 2123"/>
                <a:gd name="T77" fmla="*/ 469 h 1696"/>
                <a:gd name="T78" fmla="*/ 301 w 2123"/>
                <a:gd name="T79" fmla="*/ 430 h 1696"/>
                <a:gd name="T80" fmla="*/ 511 w 2123"/>
                <a:gd name="T81" fmla="*/ 288 h 1696"/>
                <a:gd name="T82" fmla="*/ 511 w 2123"/>
                <a:gd name="T83" fmla="*/ 288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034" name="Freeform 5">
              <a:extLst>
                <a:ext uri="{FF2B5EF4-FFF2-40B4-BE49-F238E27FC236}">
                  <a16:creationId xmlns:a16="http://schemas.microsoft.com/office/drawing/2014/main" id="{724B876B-A306-4967-B453-51973B46AF14}"/>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035" name="Freeform 6">
              <a:extLst>
                <a:ext uri="{FF2B5EF4-FFF2-40B4-BE49-F238E27FC236}">
                  <a16:creationId xmlns:a16="http://schemas.microsoft.com/office/drawing/2014/main" id="{BAA04644-3EB2-42A6-B330-49BEDD9A11E8}"/>
                </a:ext>
              </a:extLst>
            </p:cNvPr>
            <p:cNvSpPr>
              <a:spLocks/>
            </p:cNvSpPr>
            <p:nvPr/>
          </p:nvSpPr>
          <p:spPr bwMode="hidden">
            <a:xfrm>
              <a:off x="0" y="524"/>
              <a:ext cx="973" cy="1195"/>
            </a:xfrm>
            <a:custGeom>
              <a:avLst/>
              <a:gdLst>
                <a:gd name="T0" fmla="*/ 346 w 969"/>
                <a:gd name="T1" fmla="*/ 1255 h 1192"/>
                <a:gd name="T2" fmla="*/ 536 w 969"/>
                <a:gd name="T3" fmla="*/ 1261 h 1192"/>
                <a:gd name="T4" fmla="*/ 636 w 969"/>
                <a:gd name="T5" fmla="*/ 1219 h 1192"/>
                <a:gd name="T6" fmla="*/ 893 w 969"/>
                <a:gd name="T7" fmla="*/ 1154 h 1192"/>
                <a:gd name="T8" fmla="*/ 1025 w 969"/>
                <a:gd name="T9" fmla="*/ 1124 h 1192"/>
                <a:gd name="T10" fmla="*/ 828 w 969"/>
                <a:gd name="T11" fmla="*/ 1055 h 1192"/>
                <a:gd name="T12" fmla="*/ 602 w 969"/>
                <a:gd name="T13" fmla="*/ 1001 h 1192"/>
                <a:gd name="T14" fmla="*/ 220 w 969"/>
                <a:gd name="T15" fmla="*/ 1028 h 1192"/>
                <a:gd name="T16" fmla="*/ 322 w 969"/>
                <a:gd name="T17" fmla="*/ 939 h 1192"/>
                <a:gd name="T18" fmla="*/ 542 w 969"/>
                <a:gd name="T19" fmla="*/ 849 h 1192"/>
                <a:gd name="T20" fmla="*/ 763 w 969"/>
                <a:gd name="T21" fmla="*/ 717 h 1192"/>
                <a:gd name="T22" fmla="*/ 769 w 969"/>
                <a:gd name="T23" fmla="*/ 717 h 1192"/>
                <a:gd name="T24" fmla="*/ 781 w 969"/>
                <a:gd name="T25" fmla="*/ 711 h 1192"/>
                <a:gd name="T26" fmla="*/ 822 w 969"/>
                <a:gd name="T27" fmla="*/ 693 h 1192"/>
                <a:gd name="T28" fmla="*/ 846 w 969"/>
                <a:gd name="T29" fmla="*/ 687 h 1192"/>
                <a:gd name="T30" fmla="*/ 861 w 969"/>
                <a:gd name="T31" fmla="*/ 675 h 1192"/>
                <a:gd name="T32" fmla="*/ 869 w 969"/>
                <a:gd name="T33" fmla="*/ 663 h 1192"/>
                <a:gd name="T34" fmla="*/ 861 w 969"/>
                <a:gd name="T35" fmla="*/ 657 h 1192"/>
                <a:gd name="T36" fmla="*/ 853 w 969"/>
                <a:gd name="T37" fmla="*/ 645 h 1192"/>
                <a:gd name="T38" fmla="*/ 853 w 969"/>
                <a:gd name="T39" fmla="*/ 600 h 1192"/>
                <a:gd name="T40" fmla="*/ 869 w 969"/>
                <a:gd name="T41" fmla="*/ 568 h 1192"/>
                <a:gd name="T42" fmla="*/ 885 w 969"/>
                <a:gd name="T43" fmla="*/ 538 h 1192"/>
                <a:gd name="T44" fmla="*/ 909 w 969"/>
                <a:gd name="T45" fmla="*/ 508 h 1192"/>
                <a:gd name="T46" fmla="*/ 925 w 969"/>
                <a:gd name="T47" fmla="*/ 478 h 1192"/>
                <a:gd name="T48" fmla="*/ 933 w 969"/>
                <a:gd name="T49" fmla="*/ 460 h 1192"/>
                <a:gd name="T50" fmla="*/ 941 w 969"/>
                <a:gd name="T51" fmla="*/ 454 h 1192"/>
                <a:gd name="T52" fmla="*/ 941 w 969"/>
                <a:gd name="T53" fmla="*/ 370 h 1192"/>
                <a:gd name="T54" fmla="*/ 941 w 969"/>
                <a:gd name="T55" fmla="*/ 364 h 1192"/>
                <a:gd name="T56" fmla="*/ 947 w 969"/>
                <a:gd name="T57" fmla="*/ 358 h 1192"/>
                <a:gd name="T58" fmla="*/ 965 w 969"/>
                <a:gd name="T59" fmla="*/ 328 h 1192"/>
                <a:gd name="T60" fmla="*/ 977 w 969"/>
                <a:gd name="T61" fmla="*/ 292 h 1192"/>
                <a:gd name="T62" fmla="*/ 989 w 969"/>
                <a:gd name="T63" fmla="*/ 262 h 1192"/>
                <a:gd name="T64" fmla="*/ 995 w 969"/>
                <a:gd name="T65" fmla="*/ 250 h 1192"/>
                <a:gd name="T66" fmla="*/ 1001 w 969"/>
                <a:gd name="T67" fmla="*/ 238 h 1192"/>
                <a:gd name="T68" fmla="*/ 1019 w 969"/>
                <a:gd name="T69" fmla="*/ 173 h 1192"/>
                <a:gd name="T70" fmla="*/ 1037 w 969"/>
                <a:gd name="T71" fmla="*/ 137 h 1192"/>
                <a:gd name="T72" fmla="*/ 1043 w 969"/>
                <a:gd name="T73" fmla="*/ 125 h 1192"/>
                <a:gd name="T74" fmla="*/ 1043 w 969"/>
                <a:gd name="T75" fmla="*/ 119 h 1192"/>
                <a:gd name="T76" fmla="*/ 1061 w 969"/>
                <a:gd name="T77" fmla="*/ 0 h 1192"/>
                <a:gd name="T78" fmla="*/ 1037 w 969"/>
                <a:gd name="T79" fmla="*/ 47 h 1192"/>
                <a:gd name="T80" fmla="*/ 853 w 969"/>
                <a:gd name="T81" fmla="*/ 113 h 1192"/>
                <a:gd name="T82" fmla="*/ 775 w 969"/>
                <a:gd name="T83" fmla="*/ 161 h 1192"/>
                <a:gd name="T84" fmla="*/ 506 w 969"/>
                <a:gd name="T85" fmla="*/ 256 h 1192"/>
                <a:gd name="T86" fmla="*/ 304 w 969"/>
                <a:gd name="T87" fmla="*/ 310 h 1192"/>
                <a:gd name="T88" fmla="*/ 196 w 969"/>
                <a:gd name="T89" fmla="*/ 316 h 1192"/>
                <a:gd name="T90" fmla="*/ 12 w 969"/>
                <a:gd name="T91" fmla="*/ 508 h 1192"/>
                <a:gd name="T92" fmla="*/ 0 w 969"/>
                <a:gd name="T93" fmla="*/ 532 h 1192"/>
                <a:gd name="T94" fmla="*/ 0 w 969"/>
                <a:gd name="T95" fmla="*/ 1255 h 1192"/>
                <a:gd name="T96" fmla="*/ 96 w 969"/>
                <a:gd name="T97" fmla="*/ 1249 h 1192"/>
                <a:gd name="T98" fmla="*/ 346 w 969"/>
                <a:gd name="T99" fmla="*/ 1255 h 1192"/>
                <a:gd name="T100" fmla="*/ 346 w 969"/>
                <a:gd name="T101" fmla="*/ 1255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036" name="Freeform 7">
              <a:extLst>
                <a:ext uri="{FF2B5EF4-FFF2-40B4-BE49-F238E27FC236}">
                  <a16:creationId xmlns:a16="http://schemas.microsoft.com/office/drawing/2014/main" id="{6FCAD911-2ADE-4868-9CAA-94DB26A8B99B}"/>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037" name="Freeform 8">
              <a:extLst>
                <a:ext uri="{FF2B5EF4-FFF2-40B4-BE49-F238E27FC236}">
                  <a16:creationId xmlns:a16="http://schemas.microsoft.com/office/drawing/2014/main" id="{05F86031-5D3C-4761-8C62-75BAFD25EE7D}"/>
                </a:ext>
              </a:extLst>
            </p:cNvPr>
            <p:cNvSpPr>
              <a:spLocks/>
            </p:cNvSpPr>
            <p:nvPr/>
          </p:nvSpPr>
          <p:spPr bwMode="hidden">
            <a:xfrm>
              <a:off x="3525" y="1"/>
              <a:ext cx="2185" cy="1508"/>
            </a:xfrm>
            <a:custGeom>
              <a:avLst/>
              <a:gdLst>
                <a:gd name="T0" fmla="*/ 1135 w 2176"/>
                <a:gd name="T1" fmla="*/ 813 h 1505"/>
                <a:gd name="T2" fmla="*/ 1305 w 2176"/>
                <a:gd name="T3" fmla="*/ 1294 h 1505"/>
                <a:gd name="T4" fmla="*/ 1048 w 2176"/>
                <a:gd name="T5" fmla="*/ 1239 h 1505"/>
                <a:gd name="T6" fmla="*/ 792 w 2176"/>
                <a:gd name="T7" fmla="*/ 1173 h 1505"/>
                <a:gd name="T8" fmla="*/ 488 w 2176"/>
                <a:gd name="T9" fmla="*/ 1155 h 1505"/>
                <a:gd name="T10" fmla="*/ 0 w 2176"/>
                <a:gd name="T11" fmla="*/ 1125 h 1505"/>
                <a:gd name="T12" fmla="*/ 30 w 2176"/>
                <a:gd name="T13" fmla="*/ 1161 h 1505"/>
                <a:gd name="T14" fmla="*/ 542 w 2176"/>
                <a:gd name="T15" fmla="*/ 1179 h 1505"/>
                <a:gd name="T16" fmla="*/ 846 w 2176"/>
                <a:gd name="T17" fmla="*/ 1233 h 1505"/>
                <a:gd name="T18" fmla="*/ 1245 w 2176"/>
                <a:gd name="T19" fmla="*/ 1370 h 1505"/>
                <a:gd name="T20" fmla="*/ 1180 w 2176"/>
                <a:gd name="T21" fmla="*/ 1388 h 1505"/>
                <a:gd name="T22" fmla="*/ 780 w 2176"/>
                <a:gd name="T23" fmla="*/ 1574 h 1505"/>
                <a:gd name="T24" fmla="*/ 834 w 2176"/>
                <a:gd name="T25" fmla="*/ 1550 h 1505"/>
                <a:gd name="T26" fmla="*/ 953 w 2176"/>
                <a:gd name="T27" fmla="*/ 1508 h 1505"/>
                <a:gd name="T28" fmla="*/ 1120 w 2176"/>
                <a:gd name="T29" fmla="*/ 1424 h 1505"/>
                <a:gd name="T30" fmla="*/ 1329 w 2176"/>
                <a:gd name="T31" fmla="*/ 1364 h 1505"/>
                <a:gd name="T32" fmla="*/ 1392 w 2176"/>
                <a:gd name="T33" fmla="*/ 1276 h 1505"/>
                <a:gd name="T34" fmla="*/ 1793 w 2176"/>
                <a:gd name="T35" fmla="*/ 1089 h 1505"/>
                <a:gd name="T36" fmla="*/ 2122 w 2176"/>
                <a:gd name="T37" fmla="*/ 999 h 1505"/>
                <a:gd name="T38" fmla="*/ 2392 w 2176"/>
                <a:gd name="T39" fmla="*/ 867 h 1505"/>
                <a:gd name="T40" fmla="*/ 2156 w 2176"/>
                <a:gd name="T41" fmla="*/ 957 h 1505"/>
                <a:gd name="T42" fmla="*/ 1817 w 2176"/>
                <a:gd name="T43" fmla="*/ 1035 h 1505"/>
                <a:gd name="T44" fmla="*/ 1477 w 2176"/>
                <a:gd name="T45" fmla="*/ 1197 h 1505"/>
                <a:gd name="T46" fmla="*/ 1650 w 2176"/>
                <a:gd name="T47" fmla="*/ 951 h 1505"/>
                <a:gd name="T48" fmla="*/ 1781 w 2176"/>
                <a:gd name="T49" fmla="*/ 568 h 1505"/>
                <a:gd name="T50" fmla="*/ 1913 w 2176"/>
                <a:gd name="T51" fmla="*/ 395 h 1505"/>
                <a:gd name="T52" fmla="*/ 2176 w 2176"/>
                <a:gd name="T53" fmla="*/ 60 h 1505"/>
                <a:gd name="T54" fmla="*/ 2203 w 2176"/>
                <a:gd name="T55" fmla="*/ 0 h 1505"/>
                <a:gd name="T56" fmla="*/ 2169 w 2176"/>
                <a:gd name="T57" fmla="*/ 0 h 1505"/>
                <a:gd name="T58" fmla="*/ 1757 w 2176"/>
                <a:gd name="T59" fmla="*/ 503 h 1505"/>
                <a:gd name="T60" fmla="*/ 1622 w 2176"/>
                <a:gd name="T61" fmla="*/ 933 h 1505"/>
                <a:gd name="T62" fmla="*/ 1378 w 2176"/>
                <a:gd name="T63" fmla="*/ 1221 h 1505"/>
                <a:gd name="T64" fmla="*/ 1245 w 2176"/>
                <a:gd name="T65" fmla="*/ 951 h 1505"/>
                <a:gd name="T66" fmla="*/ 1105 w 2176"/>
                <a:gd name="T67" fmla="*/ 563 h 1505"/>
                <a:gd name="T68" fmla="*/ 977 w 2176"/>
                <a:gd name="T69" fmla="*/ 222 h 1505"/>
                <a:gd name="T70" fmla="*/ 861 w 2176"/>
                <a:gd name="T71" fmla="*/ 0 h 1505"/>
                <a:gd name="T72" fmla="*/ 822 w 2176"/>
                <a:gd name="T73" fmla="*/ 0 h 1505"/>
                <a:gd name="T74" fmla="*/ 995 w 2176"/>
                <a:gd name="T75" fmla="*/ 377 h 1505"/>
                <a:gd name="T76" fmla="*/ 1135 w 2176"/>
                <a:gd name="T77" fmla="*/ 813 h 1505"/>
                <a:gd name="T78" fmla="*/ 1135 w 2176"/>
                <a:gd name="T79" fmla="*/ 813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038" name="Freeform 9">
              <a:extLst>
                <a:ext uri="{FF2B5EF4-FFF2-40B4-BE49-F238E27FC236}">
                  <a16:creationId xmlns:a16="http://schemas.microsoft.com/office/drawing/2014/main" id="{FAFA52A9-740F-41A1-94CB-771E459844FF}"/>
                </a:ext>
              </a:extLst>
            </p:cNvPr>
            <p:cNvSpPr>
              <a:spLocks/>
            </p:cNvSpPr>
            <p:nvPr/>
          </p:nvSpPr>
          <p:spPr bwMode="hidden">
            <a:xfrm>
              <a:off x="0" y="649"/>
              <a:ext cx="816" cy="806"/>
            </a:xfrm>
            <a:custGeom>
              <a:avLst/>
              <a:gdLst>
                <a:gd name="T0" fmla="*/ 184 w 813"/>
                <a:gd name="T1" fmla="*/ 587 h 804"/>
                <a:gd name="T2" fmla="*/ 352 w 813"/>
                <a:gd name="T3" fmla="*/ 461 h 804"/>
                <a:gd name="T4" fmla="*/ 699 w 813"/>
                <a:gd name="T5" fmla="*/ 239 h 804"/>
                <a:gd name="T6" fmla="*/ 882 w 813"/>
                <a:gd name="T7" fmla="*/ 0 h 804"/>
                <a:gd name="T8" fmla="*/ 744 w 813"/>
                <a:gd name="T9" fmla="*/ 150 h 804"/>
                <a:gd name="T10" fmla="*/ 167 w 813"/>
                <a:gd name="T11" fmla="*/ 527 h 804"/>
                <a:gd name="T12" fmla="*/ 0 w 813"/>
                <a:gd name="T13" fmla="*/ 778 h 804"/>
                <a:gd name="T14" fmla="*/ 0 w 813"/>
                <a:gd name="T15" fmla="*/ 850 h 804"/>
                <a:gd name="T16" fmla="*/ 184 w 813"/>
                <a:gd name="T17" fmla="*/ 587 h 804"/>
                <a:gd name="T18" fmla="*/ 184 w 813"/>
                <a:gd name="T19" fmla="*/ 587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039" name="Freeform 10">
              <a:extLst>
                <a:ext uri="{FF2B5EF4-FFF2-40B4-BE49-F238E27FC236}">
                  <a16:creationId xmlns:a16="http://schemas.microsoft.com/office/drawing/2014/main" id="{BD4EC344-3C06-46FA-9CFB-792DEAD8E9C7}"/>
                </a:ext>
              </a:extLst>
            </p:cNvPr>
            <p:cNvSpPr>
              <a:spLocks/>
            </p:cNvSpPr>
            <p:nvPr/>
          </p:nvSpPr>
          <p:spPr bwMode="hidden">
            <a:xfrm>
              <a:off x="0" y="1545"/>
              <a:ext cx="762" cy="107"/>
            </a:xfrm>
            <a:custGeom>
              <a:avLst/>
              <a:gdLst>
                <a:gd name="T0" fmla="*/ 506 w 759"/>
                <a:gd name="T1" fmla="*/ 66 h 107"/>
                <a:gd name="T2" fmla="*/ 828 w 759"/>
                <a:gd name="T3" fmla="*/ 0 h 107"/>
                <a:gd name="T4" fmla="*/ 542 w 759"/>
                <a:gd name="T5" fmla="*/ 36 h 107"/>
                <a:gd name="T6" fmla="*/ 161 w 759"/>
                <a:gd name="T7" fmla="*/ 48 h 107"/>
                <a:gd name="T8" fmla="*/ 0 w 759"/>
                <a:gd name="T9" fmla="*/ 78 h 107"/>
                <a:gd name="T10" fmla="*/ 0 w 759"/>
                <a:gd name="T11" fmla="*/ 107 h 107"/>
                <a:gd name="T12" fmla="*/ 96 w 759"/>
                <a:gd name="T13" fmla="*/ 89 h 107"/>
                <a:gd name="T14" fmla="*/ 506 w 759"/>
                <a:gd name="T15" fmla="*/ 66 h 107"/>
                <a:gd name="T16" fmla="*/ 506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040" name="Freeform 11">
              <a:extLst>
                <a:ext uri="{FF2B5EF4-FFF2-40B4-BE49-F238E27FC236}">
                  <a16:creationId xmlns:a16="http://schemas.microsoft.com/office/drawing/2014/main" id="{9683EDA3-E5F5-4078-B2B1-6C2D3D0CB6DB}"/>
                </a:ext>
              </a:extLst>
            </p:cNvPr>
            <p:cNvSpPr>
              <a:spLocks/>
            </p:cNvSpPr>
            <p:nvPr/>
          </p:nvSpPr>
          <p:spPr bwMode="hidden">
            <a:xfrm>
              <a:off x="2314" y="3431"/>
              <a:ext cx="3182" cy="745"/>
            </a:xfrm>
            <a:custGeom>
              <a:avLst/>
              <a:gdLst>
                <a:gd name="T0" fmla="*/ 1525 w 3169"/>
                <a:gd name="T1" fmla="*/ 262 h 743"/>
                <a:gd name="T2" fmla="*/ 1904 w 3169"/>
                <a:gd name="T3" fmla="*/ 256 h 743"/>
                <a:gd name="T4" fmla="*/ 2294 w 3169"/>
                <a:gd name="T5" fmla="*/ 274 h 743"/>
                <a:gd name="T6" fmla="*/ 2752 w 3169"/>
                <a:gd name="T7" fmla="*/ 256 h 743"/>
                <a:gd name="T8" fmla="*/ 3481 w 3169"/>
                <a:gd name="T9" fmla="*/ 227 h 743"/>
                <a:gd name="T10" fmla="*/ 3423 w 3169"/>
                <a:gd name="T11" fmla="*/ 209 h 743"/>
                <a:gd name="T12" fmla="*/ 2661 w 3169"/>
                <a:gd name="T13" fmla="*/ 244 h 743"/>
                <a:gd name="T14" fmla="*/ 2201 w 3169"/>
                <a:gd name="T15" fmla="*/ 244 h 743"/>
                <a:gd name="T16" fmla="*/ 1599 w 3169"/>
                <a:gd name="T17" fmla="*/ 209 h 743"/>
                <a:gd name="T18" fmla="*/ 1697 w 3169"/>
                <a:gd name="T19" fmla="*/ 168 h 743"/>
                <a:gd name="T20" fmla="*/ 2241 w 3169"/>
                <a:gd name="T21" fmla="*/ 0 h 743"/>
                <a:gd name="T22" fmla="*/ 2154 w 3169"/>
                <a:gd name="T23" fmla="*/ 24 h 743"/>
                <a:gd name="T24" fmla="*/ 2020 w 3169"/>
                <a:gd name="T25" fmla="*/ 66 h 743"/>
                <a:gd name="T26" fmla="*/ 1763 w 3169"/>
                <a:gd name="T27" fmla="*/ 138 h 743"/>
                <a:gd name="T28" fmla="*/ 1476 w 3169"/>
                <a:gd name="T29" fmla="*/ 221 h 743"/>
                <a:gd name="T30" fmla="*/ 1391 w 3169"/>
                <a:gd name="T31" fmla="*/ 274 h 743"/>
                <a:gd name="T32" fmla="*/ 834 w 3169"/>
                <a:gd name="T33" fmla="*/ 436 h 743"/>
                <a:gd name="T34" fmla="*/ 358 w 3169"/>
                <a:gd name="T35" fmla="*/ 526 h 743"/>
                <a:gd name="T36" fmla="*/ 0 w 3169"/>
                <a:gd name="T37" fmla="*/ 663 h 743"/>
                <a:gd name="T38" fmla="*/ 322 w 3169"/>
                <a:gd name="T39" fmla="*/ 566 h 743"/>
                <a:gd name="T40" fmla="*/ 804 w 3169"/>
                <a:gd name="T41" fmla="*/ 472 h 743"/>
                <a:gd name="T42" fmla="*/ 1293 w 3169"/>
                <a:gd name="T43" fmla="*/ 334 h 743"/>
                <a:gd name="T44" fmla="*/ 1073 w 3169"/>
                <a:gd name="T45" fmla="*/ 514 h 743"/>
                <a:gd name="T46" fmla="*/ 959 w 3169"/>
                <a:gd name="T47" fmla="*/ 789 h 743"/>
                <a:gd name="T48" fmla="*/ 953 w 3169"/>
                <a:gd name="T49" fmla="*/ 789 h 743"/>
                <a:gd name="T50" fmla="*/ 1025 w 3169"/>
                <a:gd name="T51" fmla="*/ 789 h 743"/>
                <a:gd name="T52" fmla="*/ 1118 w 3169"/>
                <a:gd name="T53" fmla="*/ 520 h 743"/>
                <a:gd name="T54" fmla="*/ 1426 w 3169"/>
                <a:gd name="T55" fmla="*/ 304 h 743"/>
                <a:gd name="T56" fmla="*/ 1683 w 3169"/>
                <a:gd name="T57" fmla="*/ 472 h 743"/>
                <a:gd name="T58" fmla="*/ 1945 w 3169"/>
                <a:gd name="T59" fmla="*/ 723 h 743"/>
                <a:gd name="T60" fmla="*/ 2038 w 3169"/>
                <a:gd name="T61" fmla="*/ 789 h 743"/>
                <a:gd name="T62" fmla="*/ 2106 w 3169"/>
                <a:gd name="T63" fmla="*/ 789 h 743"/>
                <a:gd name="T64" fmla="*/ 1856 w 3169"/>
                <a:gd name="T65" fmla="*/ 550 h 743"/>
                <a:gd name="T66" fmla="*/ 1525 w 3169"/>
                <a:gd name="T67" fmla="*/ 262 h 743"/>
                <a:gd name="T68" fmla="*/ 1525 w 3169"/>
                <a:gd name="T69" fmla="*/ 262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041" name="Rectangle 12">
              <a:extLst>
                <a:ext uri="{FF2B5EF4-FFF2-40B4-BE49-F238E27FC236}">
                  <a16:creationId xmlns:a16="http://schemas.microsoft.com/office/drawing/2014/main" id="{78A5C1FA-2062-4276-A866-7CED8969E59E}"/>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cs typeface="Arial" panose="020B0604020202020204" pitchFamily="34" charset="0"/>
                </a:defRPr>
              </a:lvl1pPr>
              <a:lvl2pPr marL="742950" indent="-285750" eaLnBrk="0" hangingPunct="0">
                <a:defRPr sz="3200">
                  <a:solidFill>
                    <a:schemeClr val="tx1"/>
                  </a:solidFill>
                  <a:latin typeface="Times New Roman" panose="02020603050405020304" pitchFamily="18" charset="0"/>
                  <a:cs typeface="Arial" panose="020B0604020202020204" pitchFamily="34" charset="0"/>
                </a:defRPr>
              </a:lvl2pPr>
              <a:lvl3pPr marL="1143000" indent="-228600" eaLnBrk="0" hangingPunct="0">
                <a:defRPr sz="3200">
                  <a:solidFill>
                    <a:schemeClr val="tx1"/>
                  </a:solidFill>
                  <a:latin typeface="Times New Roman" panose="02020603050405020304" pitchFamily="18" charset="0"/>
                  <a:cs typeface="Arial" panose="020B0604020202020204" pitchFamily="34" charset="0"/>
                </a:defRPr>
              </a:lvl3pPr>
              <a:lvl4pPr marL="1600200" indent="-228600" eaLnBrk="0" hangingPunct="0">
                <a:defRPr sz="3200">
                  <a:solidFill>
                    <a:schemeClr val="tx1"/>
                  </a:solidFill>
                  <a:latin typeface="Times New Roman" panose="02020603050405020304" pitchFamily="18" charset="0"/>
                  <a:cs typeface="Arial" panose="020B0604020202020204" pitchFamily="34" charset="0"/>
                </a:defRPr>
              </a:lvl4pPr>
              <a:lvl5pPr marL="2057400" indent="-228600" eaLnBrk="0" hangingPunct="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endParaRPr lang="en-US" altLang="en-US" sz="4800"/>
            </a:p>
          </p:txBody>
        </p:sp>
        <p:sp>
          <p:nvSpPr>
            <p:cNvPr id="1042" name="Rectangle 13">
              <a:extLst>
                <a:ext uri="{FF2B5EF4-FFF2-40B4-BE49-F238E27FC236}">
                  <a16:creationId xmlns:a16="http://schemas.microsoft.com/office/drawing/2014/main" id="{06369799-343D-4623-91AF-6AC3D2A9ECCA}"/>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anose="02020603050405020304" pitchFamily="18" charset="0"/>
                  <a:cs typeface="Arial" panose="020B0604020202020204" pitchFamily="34" charset="0"/>
                </a:defRPr>
              </a:lvl1pPr>
              <a:lvl2pPr marL="742950" indent="-285750" eaLnBrk="0" hangingPunct="0">
                <a:defRPr sz="3200">
                  <a:solidFill>
                    <a:schemeClr val="tx1"/>
                  </a:solidFill>
                  <a:latin typeface="Times New Roman" panose="02020603050405020304" pitchFamily="18" charset="0"/>
                  <a:cs typeface="Arial" panose="020B0604020202020204" pitchFamily="34" charset="0"/>
                </a:defRPr>
              </a:lvl2pPr>
              <a:lvl3pPr marL="1143000" indent="-228600" eaLnBrk="0" hangingPunct="0">
                <a:defRPr sz="3200">
                  <a:solidFill>
                    <a:schemeClr val="tx1"/>
                  </a:solidFill>
                  <a:latin typeface="Times New Roman" panose="02020603050405020304" pitchFamily="18" charset="0"/>
                  <a:cs typeface="Arial" panose="020B0604020202020204" pitchFamily="34" charset="0"/>
                </a:defRPr>
              </a:lvl3pPr>
              <a:lvl4pPr marL="1600200" indent="-228600" eaLnBrk="0" hangingPunct="0">
                <a:defRPr sz="3200">
                  <a:solidFill>
                    <a:schemeClr val="tx1"/>
                  </a:solidFill>
                  <a:latin typeface="Times New Roman" panose="02020603050405020304" pitchFamily="18" charset="0"/>
                  <a:cs typeface="Arial" panose="020B0604020202020204" pitchFamily="34" charset="0"/>
                </a:defRPr>
              </a:lvl4pPr>
              <a:lvl5pPr marL="2057400" indent="-228600" eaLnBrk="0" hangingPunct="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endParaRPr lang="en-US" altLang="en-US" sz="4800"/>
            </a:p>
          </p:txBody>
        </p:sp>
        <p:sp>
          <p:nvSpPr>
            <p:cNvPr id="327694" name="Freeform 14">
              <a:extLst>
                <a:ext uri="{FF2B5EF4-FFF2-40B4-BE49-F238E27FC236}">
                  <a16:creationId xmlns:a16="http://schemas.microsoft.com/office/drawing/2014/main" id="{3562446E-8D14-4A38-AA3E-23870DE594B7}"/>
                </a:ext>
              </a:extLst>
            </p:cNvPr>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sz="2700">
                <a:cs typeface="+mn-cs"/>
              </a:endParaRPr>
            </a:p>
          </p:txBody>
        </p:sp>
        <p:sp>
          <p:nvSpPr>
            <p:cNvPr id="327695" name="Freeform 15">
              <a:extLst>
                <a:ext uri="{FF2B5EF4-FFF2-40B4-BE49-F238E27FC236}">
                  <a16:creationId xmlns:a16="http://schemas.microsoft.com/office/drawing/2014/main" id="{4EAA4780-35AE-4737-BE32-DEB4A10C82F4}"/>
                </a:ext>
              </a:extLst>
            </p:cNvPr>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hangingPunct="0">
                <a:defRPr/>
              </a:pPr>
              <a:endParaRPr lang="en-US" sz="2700">
                <a:cs typeface="+mn-cs"/>
              </a:endParaRPr>
            </a:p>
          </p:txBody>
        </p:sp>
        <p:sp>
          <p:nvSpPr>
            <p:cNvPr id="327696" name="Freeform 16">
              <a:extLst>
                <a:ext uri="{FF2B5EF4-FFF2-40B4-BE49-F238E27FC236}">
                  <a16:creationId xmlns:a16="http://schemas.microsoft.com/office/drawing/2014/main" id="{AEC8BA78-DE29-4054-A02A-93076EC24F4D}"/>
                </a:ext>
              </a:extLst>
            </p:cNvPr>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hangingPunct="0">
                <a:defRPr/>
              </a:pPr>
              <a:endParaRPr lang="en-US" sz="2700">
                <a:cs typeface="+mn-cs"/>
              </a:endParaRPr>
            </a:p>
          </p:txBody>
        </p:sp>
        <p:sp>
          <p:nvSpPr>
            <p:cNvPr id="1046" name="Freeform 17">
              <a:extLst>
                <a:ext uri="{FF2B5EF4-FFF2-40B4-BE49-F238E27FC236}">
                  <a16:creationId xmlns:a16="http://schemas.microsoft.com/office/drawing/2014/main" id="{E931517D-3FB5-484D-9A3F-9D54C1306A6B}"/>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047" name="Freeform 18">
              <a:extLst>
                <a:ext uri="{FF2B5EF4-FFF2-40B4-BE49-F238E27FC236}">
                  <a16:creationId xmlns:a16="http://schemas.microsoft.com/office/drawing/2014/main" id="{97061D6F-695A-47A6-A774-2103C3F2649B}"/>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327699" name="Freeform 19">
              <a:extLst>
                <a:ext uri="{FF2B5EF4-FFF2-40B4-BE49-F238E27FC236}">
                  <a16:creationId xmlns:a16="http://schemas.microsoft.com/office/drawing/2014/main" id="{2ADC672B-95E9-4E3A-8CF5-FCB8C5D2654A}"/>
                </a:ext>
              </a:extLst>
            </p:cNvPr>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hangingPunct="0">
                <a:defRPr/>
              </a:pPr>
              <a:endParaRPr lang="en-US" sz="2700">
                <a:cs typeface="+mn-cs"/>
              </a:endParaRPr>
            </a:p>
          </p:txBody>
        </p:sp>
        <p:sp>
          <p:nvSpPr>
            <p:cNvPr id="1049" name="Freeform 20">
              <a:extLst>
                <a:ext uri="{FF2B5EF4-FFF2-40B4-BE49-F238E27FC236}">
                  <a16:creationId xmlns:a16="http://schemas.microsoft.com/office/drawing/2014/main" id="{C163C7BF-2779-43B9-9DD8-DC5D1997DD02}"/>
                </a:ext>
              </a:extLst>
            </p:cNvPr>
            <p:cNvSpPr>
              <a:spLocks/>
            </p:cNvSpPr>
            <p:nvPr/>
          </p:nvSpPr>
          <p:spPr bwMode="hidden">
            <a:xfrm>
              <a:off x="3160" y="1860"/>
              <a:ext cx="2162" cy="1934"/>
            </a:xfrm>
            <a:custGeom>
              <a:avLst/>
              <a:gdLst>
                <a:gd name="T0" fmla="*/ 2026 w 2153"/>
                <a:gd name="T1" fmla="*/ 897 h 1930"/>
                <a:gd name="T2" fmla="*/ 2131 w 2153"/>
                <a:gd name="T3" fmla="*/ 1065 h 1930"/>
                <a:gd name="T4" fmla="*/ 2258 w 2153"/>
                <a:gd name="T5" fmla="*/ 1217 h 1930"/>
                <a:gd name="T6" fmla="*/ 2329 w 2153"/>
                <a:gd name="T7" fmla="*/ 1315 h 1930"/>
                <a:gd name="T8" fmla="*/ 2369 w 2153"/>
                <a:gd name="T9" fmla="*/ 1363 h 1930"/>
                <a:gd name="T10" fmla="*/ 2077 w 2153"/>
                <a:gd name="T11" fmla="*/ 1023 h 1930"/>
                <a:gd name="T12" fmla="*/ 2045 w 2153"/>
                <a:gd name="T13" fmla="*/ 975 h 1930"/>
                <a:gd name="T14" fmla="*/ 1964 w 2153"/>
                <a:gd name="T15" fmla="*/ 1309 h 1930"/>
                <a:gd name="T16" fmla="*/ 1950 w 2153"/>
                <a:gd name="T17" fmla="*/ 1555 h 1930"/>
                <a:gd name="T18" fmla="*/ 2002 w 2153"/>
                <a:gd name="T19" fmla="*/ 1998 h 1930"/>
                <a:gd name="T20" fmla="*/ 1971 w 2153"/>
                <a:gd name="T21" fmla="*/ 2022 h 1930"/>
                <a:gd name="T22" fmla="*/ 1923 w 2153"/>
                <a:gd name="T23" fmla="*/ 1603 h 1930"/>
                <a:gd name="T24" fmla="*/ 1902 w 2153"/>
                <a:gd name="T25" fmla="*/ 1357 h 1930"/>
                <a:gd name="T26" fmla="*/ 1943 w 2153"/>
                <a:gd name="T27" fmla="*/ 1131 h 1930"/>
                <a:gd name="T28" fmla="*/ 1950 w 2153"/>
                <a:gd name="T29" fmla="*/ 921 h 1930"/>
                <a:gd name="T30" fmla="*/ 1396 w 2153"/>
                <a:gd name="T31" fmla="*/ 1053 h 1930"/>
                <a:gd name="T32" fmla="*/ 912 w 2153"/>
                <a:gd name="T33" fmla="*/ 1178 h 1930"/>
                <a:gd name="T34" fmla="*/ 346 w 2153"/>
                <a:gd name="T35" fmla="*/ 1381 h 1930"/>
                <a:gd name="T36" fmla="*/ 18 w 2153"/>
                <a:gd name="T37" fmla="*/ 1489 h 1930"/>
                <a:gd name="T38" fmla="*/ 334 w 2153"/>
                <a:gd name="T39" fmla="*/ 1351 h 1930"/>
                <a:gd name="T40" fmla="*/ 751 w 2153"/>
                <a:gd name="T41" fmla="*/ 1190 h 1930"/>
                <a:gd name="T42" fmla="*/ 1123 w 2153"/>
                <a:gd name="T43" fmla="*/ 1083 h 1930"/>
                <a:gd name="T44" fmla="*/ 1549 w 2153"/>
                <a:gd name="T45" fmla="*/ 975 h 1930"/>
                <a:gd name="T46" fmla="*/ 1861 w 2153"/>
                <a:gd name="T47" fmla="*/ 861 h 1930"/>
                <a:gd name="T48" fmla="*/ 1471 w 2153"/>
                <a:gd name="T49" fmla="*/ 646 h 1930"/>
                <a:gd name="T50" fmla="*/ 953 w 2153"/>
                <a:gd name="T51" fmla="*/ 538 h 1930"/>
                <a:gd name="T52" fmla="*/ 250 w 2153"/>
                <a:gd name="T53" fmla="*/ 161 h 1930"/>
                <a:gd name="T54" fmla="*/ 0 w 2153"/>
                <a:gd name="T55" fmla="*/ 83 h 1930"/>
                <a:gd name="T56" fmla="*/ 352 w 2153"/>
                <a:gd name="T57" fmla="*/ 179 h 1930"/>
                <a:gd name="T58" fmla="*/ 781 w 2153"/>
                <a:gd name="T59" fmla="*/ 406 h 1930"/>
                <a:gd name="T60" fmla="*/ 1025 w 2153"/>
                <a:gd name="T61" fmla="*/ 514 h 1930"/>
                <a:gd name="T62" fmla="*/ 1489 w 2153"/>
                <a:gd name="T63" fmla="*/ 616 h 1930"/>
                <a:gd name="T64" fmla="*/ 1813 w 2153"/>
                <a:gd name="T65" fmla="*/ 789 h 1930"/>
                <a:gd name="T66" fmla="*/ 1562 w 2153"/>
                <a:gd name="T67" fmla="*/ 484 h 1930"/>
                <a:gd name="T68" fmla="*/ 1418 w 2153"/>
                <a:gd name="T69" fmla="*/ 191 h 1930"/>
                <a:gd name="T70" fmla="*/ 1269 w 2153"/>
                <a:gd name="T71" fmla="*/ 0 h 1930"/>
                <a:gd name="T72" fmla="*/ 1477 w 2153"/>
                <a:gd name="T73" fmla="*/ 215 h 1930"/>
                <a:gd name="T74" fmla="*/ 1639 w 2153"/>
                <a:gd name="T75" fmla="*/ 508 h 1930"/>
                <a:gd name="T76" fmla="*/ 1923 w 2153"/>
                <a:gd name="T77" fmla="*/ 849 h 1930"/>
                <a:gd name="T78" fmla="*/ 2026 w 2153"/>
                <a:gd name="T79" fmla="*/ 897 h 1930"/>
                <a:gd name="T80" fmla="*/ 2026 w 2153"/>
                <a:gd name="T81" fmla="*/ 897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grpSp>
      <p:sp>
        <p:nvSpPr>
          <p:cNvPr id="327701" name="Rectangle 21">
            <a:extLst>
              <a:ext uri="{FF2B5EF4-FFF2-40B4-BE49-F238E27FC236}">
                <a16:creationId xmlns:a16="http://schemas.microsoft.com/office/drawing/2014/main" id="{B2DE333C-6D50-4893-8F24-B07623A2D197}"/>
              </a:ext>
            </a:extLst>
          </p:cNvPr>
          <p:cNvSpPr>
            <a:spLocks noGrp="1" noChangeArrowheads="1"/>
          </p:cNvSpPr>
          <p:nvPr>
            <p:ph type="title"/>
          </p:nvPr>
        </p:nvSpPr>
        <p:spPr bwMode="auto">
          <a:xfrm>
            <a:off x="914400" y="416720"/>
            <a:ext cx="16459200" cy="1714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27702" name="Rectangle 22">
            <a:extLst>
              <a:ext uri="{FF2B5EF4-FFF2-40B4-BE49-F238E27FC236}">
                <a16:creationId xmlns:a16="http://schemas.microsoft.com/office/drawing/2014/main" id="{ADF51085-0D3A-479B-BBC6-212DBC6D13B8}"/>
              </a:ext>
            </a:extLst>
          </p:cNvPr>
          <p:cNvSpPr>
            <a:spLocks noGrp="1" noChangeArrowheads="1"/>
          </p:cNvSpPr>
          <p:nvPr>
            <p:ph type="body" idx="1"/>
          </p:nvPr>
        </p:nvSpPr>
        <p:spPr bwMode="auto">
          <a:xfrm>
            <a:off x="914400" y="2400301"/>
            <a:ext cx="16459200" cy="679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03" name="Rectangle 23">
            <a:extLst>
              <a:ext uri="{FF2B5EF4-FFF2-40B4-BE49-F238E27FC236}">
                <a16:creationId xmlns:a16="http://schemas.microsoft.com/office/drawing/2014/main" id="{23778657-9690-4EAA-AACC-148421138C66}"/>
              </a:ext>
            </a:extLst>
          </p:cNvPr>
          <p:cNvSpPr>
            <a:spLocks noGrp="1" noChangeArrowheads="1"/>
          </p:cNvSpPr>
          <p:nvPr>
            <p:ph type="dt" sz="half" idx="2"/>
          </p:nvPr>
        </p:nvSpPr>
        <p:spPr bwMode="auto">
          <a:xfrm>
            <a:off x="914400" y="9372600"/>
            <a:ext cx="42672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2100">
                <a:effectLst>
                  <a:outerShdw blurRad="38100" dist="38100" dir="2700000" algn="tl">
                    <a:srgbClr val="C0C0C0"/>
                  </a:outerShdw>
                </a:effectLst>
                <a:cs typeface="+mn-cs"/>
              </a:defRPr>
            </a:lvl1pPr>
          </a:lstStyle>
          <a:p>
            <a:pPr>
              <a:defRPr/>
            </a:pPr>
            <a:endParaRPr lang="en-US"/>
          </a:p>
        </p:txBody>
      </p:sp>
      <p:sp>
        <p:nvSpPr>
          <p:cNvPr id="327704" name="Rectangle 24">
            <a:extLst>
              <a:ext uri="{FF2B5EF4-FFF2-40B4-BE49-F238E27FC236}">
                <a16:creationId xmlns:a16="http://schemas.microsoft.com/office/drawing/2014/main" id="{AD878233-F817-4A30-BDD2-274369B426B8}"/>
              </a:ext>
            </a:extLst>
          </p:cNvPr>
          <p:cNvSpPr>
            <a:spLocks noGrp="1" noChangeArrowheads="1"/>
          </p:cNvSpPr>
          <p:nvPr>
            <p:ph type="ftr" sz="quarter" idx="3"/>
          </p:nvPr>
        </p:nvSpPr>
        <p:spPr bwMode="auto">
          <a:xfrm>
            <a:off x="6248400" y="9372600"/>
            <a:ext cx="57912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2100">
                <a:effectLst>
                  <a:outerShdw blurRad="38100" dist="38100" dir="2700000" algn="tl">
                    <a:srgbClr val="C0C0C0"/>
                  </a:outerShdw>
                </a:effectLst>
                <a:cs typeface="+mn-cs"/>
              </a:defRPr>
            </a:lvl1pPr>
          </a:lstStyle>
          <a:p>
            <a:pPr>
              <a:defRPr/>
            </a:pPr>
            <a:endParaRPr lang="en-US"/>
          </a:p>
        </p:txBody>
      </p:sp>
      <p:sp>
        <p:nvSpPr>
          <p:cNvPr id="327705" name="Rectangle 25">
            <a:extLst>
              <a:ext uri="{FF2B5EF4-FFF2-40B4-BE49-F238E27FC236}">
                <a16:creationId xmlns:a16="http://schemas.microsoft.com/office/drawing/2014/main" id="{55CBA197-D02E-4981-A429-205253F7D42B}"/>
              </a:ext>
            </a:extLst>
          </p:cNvPr>
          <p:cNvSpPr>
            <a:spLocks noGrp="1" noChangeArrowheads="1"/>
          </p:cNvSpPr>
          <p:nvPr>
            <p:ph type="sldNum" sz="quarter" idx="4"/>
          </p:nvPr>
        </p:nvSpPr>
        <p:spPr bwMode="auto">
          <a:xfrm>
            <a:off x="13106400" y="9372600"/>
            <a:ext cx="42672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100">
                <a:effectLst>
                  <a:outerShdw blurRad="38100" dist="38100" dir="2700000" algn="tl">
                    <a:srgbClr val="000000"/>
                  </a:outerShdw>
                </a:effectLst>
              </a:defRPr>
            </a:lvl1pPr>
          </a:lstStyle>
          <a:p>
            <a:fld id="{66B66FC4-0DEA-4566-93C3-FF5710586475}" type="slidenum">
              <a:rPr lang="en-US" altLang="en-US"/>
              <a:pPr/>
              <a:t>‹#›</a:t>
            </a:fld>
            <a:endParaRPr lang="en-US" altLang="en-US"/>
          </a:p>
        </p:txBody>
      </p:sp>
    </p:spTree>
    <p:extLst>
      <p:ext uri="{BB962C8B-B14F-4D97-AF65-F5344CB8AC3E}">
        <p14:creationId xmlns:p14="http://schemas.microsoft.com/office/powerpoint/2010/main" val="2877693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27702">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2770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27702">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2770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27702">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2770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27702">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2770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27702">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2" grpId="0" build="p">
        <p:tmplLst>
          <p:tmpl lvl="1">
            <p:tnLst>
              <p:par>
                <p:cTn presetID="1" presetClass="entr" presetSubtype="0" fill="hold" nodeType="clickEffect">
                  <p:stCondLst>
                    <p:cond delay="0"/>
                  </p:stCondLst>
                  <p:childTnLst>
                    <p:set>
                      <p:cBhvr>
                        <p:cTn dur="1" fill="hold">
                          <p:stCondLst>
                            <p:cond delay="0"/>
                          </p:stCondLst>
                        </p:cTn>
                        <p:tgtEl>
                          <p:spTgt spid="327702"/>
                        </p:tgtEl>
                        <p:attrNameLst>
                          <p:attrName>style.visibility</p:attrName>
                        </p:attrNameLst>
                      </p:cBhvr>
                      <p:to>
                        <p:strVal val="visible"/>
                      </p:to>
                    </p:set>
                  </p:childTnLst>
                  <p:subTnLst>
                    <p:animClr clrSpc="rgb" dir="cw">
                      <p:cBhvr override="childStyle">
                        <p:cTn dur="1" fill="hold" display="0" masterRel="nextClick" afterEffect="1"/>
                        <p:tgtEl>
                          <p:spTgt spid="327702"/>
                        </p:tgtEl>
                        <p:attrNameLst>
                          <p:attrName>ppt_c</p:attrName>
                        </p:attrNameLst>
                      </p:cBhvr>
                      <p:to>
                        <a:schemeClr val="bg2"/>
                      </p:to>
                    </p:animClr>
                  </p:subTnLst>
                </p:cTn>
              </p:par>
            </p:tnLst>
          </p:tmpl>
          <p:tmpl lvl="2">
            <p:tnLst>
              <p:par>
                <p:cTn presetID="1" presetClass="entr" presetSubtype="0" fill="hold" nodeType="withEffect">
                  <p:stCondLst>
                    <p:cond delay="0"/>
                  </p:stCondLst>
                  <p:childTnLst>
                    <p:set>
                      <p:cBhvr>
                        <p:cTn dur="1" fill="hold">
                          <p:stCondLst>
                            <p:cond delay="0"/>
                          </p:stCondLst>
                        </p:cTn>
                        <p:tgtEl>
                          <p:spTgt spid="327702"/>
                        </p:tgtEl>
                        <p:attrNameLst>
                          <p:attrName>style.visibility</p:attrName>
                        </p:attrNameLst>
                      </p:cBhvr>
                      <p:to>
                        <p:strVal val="visible"/>
                      </p:to>
                    </p:set>
                  </p:childTnLst>
                  <p:subTnLst>
                    <p:animClr clrSpc="rgb" dir="cw">
                      <p:cBhvr override="childStyle">
                        <p:cTn dur="1" fill="hold" display="0" masterRel="nextClick" afterEffect="1"/>
                        <p:tgtEl>
                          <p:spTgt spid="327702"/>
                        </p:tgtEl>
                        <p:attrNameLst>
                          <p:attrName>ppt_c</p:attrName>
                        </p:attrNameLst>
                      </p:cBhvr>
                      <p:to>
                        <a:schemeClr val="bg2"/>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327702"/>
                        </p:tgtEl>
                        <p:attrNameLst>
                          <p:attrName>style.visibility</p:attrName>
                        </p:attrNameLst>
                      </p:cBhvr>
                      <p:to>
                        <p:strVal val="visible"/>
                      </p:to>
                    </p:set>
                  </p:childTnLst>
                  <p:subTnLst>
                    <p:animClr clrSpc="rgb" dir="cw">
                      <p:cBhvr override="childStyle">
                        <p:cTn dur="1" fill="hold" display="0" masterRel="nextClick" afterEffect="1"/>
                        <p:tgtEl>
                          <p:spTgt spid="327702"/>
                        </p:tgtEl>
                        <p:attrNameLst>
                          <p:attrName>ppt_c</p:attrName>
                        </p:attrNameLst>
                      </p:cBhvr>
                      <p:to>
                        <a:schemeClr val="bg2"/>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327702"/>
                        </p:tgtEl>
                        <p:attrNameLst>
                          <p:attrName>style.visibility</p:attrName>
                        </p:attrNameLst>
                      </p:cBhvr>
                      <p:to>
                        <p:strVal val="visible"/>
                      </p:to>
                    </p:set>
                  </p:childTnLst>
                  <p:subTnLst>
                    <p:animClr clrSpc="rgb" dir="cw">
                      <p:cBhvr override="childStyle">
                        <p:cTn dur="1" fill="hold" display="0" masterRel="nextClick" afterEffect="1"/>
                        <p:tgtEl>
                          <p:spTgt spid="327702"/>
                        </p:tgtEl>
                        <p:attrNameLst>
                          <p:attrName>ppt_c</p:attrName>
                        </p:attrNameLst>
                      </p:cBhvr>
                      <p:to>
                        <a:schemeClr val="bg2"/>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327702"/>
                        </p:tgtEl>
                        <p:attrNameLst>
                          <p:attrName>style.visibility</p:attrName>
                        </p:attrNameLst>
                      </p:cBhvr>
                      <p:to>
                        <p:strVal val="visible"/>
                      </p:to>
                    </p:set>
                  </p:childTnLst>
                  <p:subTnLst>
                    <p:animClr clrSpc="rgb" dir="cw">
                      <p:cBhvr override="childStyle">
                        <p:cTn dur="1" fill="hold" display="0" masterRel="nextClick" afterEffect="1"/>
                        <p:tgtEl>
                          <p:spTgt spid="327702"/>
                        </p:tgtEl>
                        <p:attrNameLst>
                          <p:attrName>ppt_c</p:attrName>
                        </p:attrNameLst>
                      </p:cBhvr>
                      <p:to>
                        <a:schemeClr val="bg2"/>
                      </p:to>
                    </p:animClr>
                  </p:subTnLst>
                </p:cTn>
              </p:par>
            </p:tnLst>
          </p:tmpl>
        </p:tmplLst>
      </p:bldP>
    </p:bldLst>
  </p:timing>
  <p:txStyles>
    <p:titleStyle>
      <a:lvl1pPr algn="ctr" rtl="0" eaLnBrk="0" fontAlgn="base" hangingPunct="0">
        <a:spcBef>
          <a:spcPct val="0"/>
        </a:spcBef>
        <a:spcAft>
          <a:spcPct val="0"/>
        </a:spcAft>
        <a:defRPr sz="66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6600" b="1">
          <a:solidFill>
            <a:schemeClr val="tx2"/>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6600" b="1">
          <a:solidFill>
            <a:schemeClr val="tx2"/>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6600" b="1">
          <a:solidFill>
            <a:schemeClr val="tx2"/>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6600" b="1">
          <a:solidFill>
            <a:schemeClr val="tx2"/>
          </a:solidFill>
          <a:effectLst>
            <a:outerShdw blurRad="38100" dist="38100" dir="2700000" algn="tl">
              <a:srgbClr val="C0C0C0"/>
            </a:outerShdw>
          </a:effectLst>
          <a:latin typeface="Times New Roman" pitchFamily="18" charset="0"/>
        </a:defRPr>
      </a:lvl5pPr>
      <a:lvl6pPr marL="685800" algn="ctr" rtl="0" eaLnBrk="1" fontAlgn="base" hangingPunct="1">
        <a:spcBef>
          <a:spcPct val="0"/>
        </a:spcBef>
        <a:spcAft>
          <a:spcPct val="0"/>
        </a:spcAft>
        <a:defRPr sz="6600" b="1">
          <a:solidFill>
            <a:schemeClr val="tx2"/>
          </a:solidFill>
          <a:effectLst>
            <a:outerShdw blurRad="38100" dist="38100" dir="2700000" algn="tl">
              <a:srgbClr val="C0C0C0"/>
            </a:outerShdw>
          </a:effectLst>
          <a:latin typeface="Times New Roman" pitchFamily="18" charset="0"/>
        </a:defRPr>
      </a:lvl6pPr>
      <a:lvl7pPr marL="1371600" algn="ctr" rtl="0" eaLnBrk="1" fontAlgn="base" hangingPunct="1">
        <a:spcBef>
          <a:spcPct val="0"/>
        </a:spcBef>
        <a:spcAft>
          <a:spcPct val="0"/>
        </a:spcAft>
        <a:defRPr sz="6600" b="1">
          <a:solidFill>
            <a:schemeClr val="tx2"/>
          </a:solidFill>
          <a:effectLst>
            <a:outerShdw blurRad="38100" dist="38100" dir="2700000" algn="tl">
              <a:srgbClr val="C0C0C0"/>
            </a:outerShdw>
          </a:effectLst>
          <a:latin typeface="Times New Roman" pitchFamily="18" charset="0"/>
        </a:defRPr>
      </a:lvl7pPr>
      <a:lvl8pPr marL="2057400" algn="ctr" rtl="0" eaLnBrk="1" fontAlgn="base" hangingPunct="1">
        <a:spcBef>
          <a:spcPct val="0"/>
        </a:spcBef>
        <a:spcAft>
          <a:spcPct val="0"/>
        </a:spcAft>
        <a:defRPr sz="6600" b="1">
          <a:solidFill>
            <a:schemeClr val="tx2"/>
          </a:solidFill>
          <a:effectLst>
            <a:outerShdw blurRad="38100" dist="38100" dir="2700000" algn="tl">
              <a:srgbClr val="C0C0C0"/>
            </a:outerShdw>
          </a:effectLst>
          <a:latin typeface="Times New Roman" pitchFamily="18" charset="0"/>
        </a:defRPr>
      </a:lvl8pPr>
      <a:lvl9pPr marL="2743200" algn="ctr" rtl="0" eaLnBrk="1" fontAlgn="base" hangingPunct="1">
        <a:spcBef>
          <a:spcPct val="0"/>
        </a:spcBef>
        <a:spcAft>
          <a:spcPct val="0"/>
        </a:spcAft>
        <a:defRPr sz="6600" b="1">
          <a:solidFill>
            <a:schemeClr val="tx2"/>
          </a:solidFill>
          <a:effectLst>
            <a:outerShdw blurRad="38100" dist="38100" dir="2700000" algn="tl">
              <a:srgbClr val="C0C0C0"/>
            </a:outerShdw>
          </a:effectLst>
          <a:latin typeface="Times New Roman" pitchFamily="18" charset="0"/>
        </a:defRPr>
      </a:lvl9pPr>
    </p:titleStyle>
    <p:bodyStyle>
      <a:lvl1pPr marL="514350" indent="-514350" algn="l" rtl="0" eaLnBrk="0" fontAlgn="base" hangingPunct="0">
        <a:spcBef>
          <a:spcPct val="20000"/>
        </a:spcBef>
        <a:spcAft>
          <a:spcPct val="0"/>
        </a:spcAft>
        <a:buClr>
          <a:schemeClr val="hlink"/>
        </a:buClr>
        <a:buSzPct val="60000"/>
        <a:buFont typeface="Wingdings" panose="05000000000000000000" pitchFamily="2" charset="2"/>
        <a:buChar char="n"/>
        <a:defRPr sz="4800">
          <a:solidFill>
            <a:schemeClr val="tx1"/>
          </a:solidFill>
          <a:effectLst>
            <a:outerShdw blurRad="38100" dist="38100" dir="2700000" algn="tl">
              <a:srgbClr val="C0C0C0"/>
            </a:outerShdw>
          </a:effectLst>
          <a:latin typeface="+mn-lt"/>
          <a:ea typeface="+mn-ea"/>
          <a:cs typeface="+mn-cs"/>
        </a:defRPr>
      </a:lvl1pPr>
      <a:lvl2pPr marL="1114425" indent="-428625" algn="l" rtl="0" eaLnBrk="0" fontAlgn="base" hangingPunct="0">
        <a:spcBef>
          <a:spcPct val="20000"/>
        </a:spcBef>
        <a:spcAft>
          <a:spcPct val="0"/>
        </a:spcAft>
        <a:buClr>
          <a:schemeClr val="tx2"/>
        </a:buClr>
        <a:buSzPct val="60000"/>
        <a:buFont typeface="Wingdings" panose="05000000000000000000" pitchFamily="2" charset="2"/>
        <a:buChar char="n"/>
        <a:defRPr sz="4200">
          <a:solidFill>
            <a:schemeClr val="tx1"/>
          </a:solidFill>
          <a:effectLst>
            <a:outerShdw blurRad="38100" dist="38100" dir="2700000" algn="tl">
              <a:srgbClr val="C0C0C0"/>
            </a:outerShdw>
          </a:effectLst>
          <a:latin typeface="+mn-lt"/>
        </a:defRPr>
      </a:lvl2pPr>
      <a:lvl3pPr marL="17145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600">
          <a:solidFill>
            <a:schemeClr val="tx1"/>
          </a:solidFill>
          <a:effectLst>
            <a:outerShdw blurRad="38100" dist="38100" dir="2700000" algn="tl">
              <a:srgbClr val="C0C0C0"/>
            </a:outerShdw>
          </a:effectLst>
          <a:latin typeface="+mn-lt"/>
        </a:defRPr>
      </a:lvl3pPr>
      <a:lvl4pPr marL="2400300" indent="-342900" algn="l" rtl="0" eaLnBrk="0" fontAlgn="base" hangingPunct="0">
        <a:spcBef>
          <a:spcPct val="20000"/>
        </a:spcBef>
        <a:spcAft>
          <a:spcPct val="0"/>
        </a:spcAft>
        <a:buClr>
          <a:schemeClr val="tx1"/>
        </a:buClr>
        <a:buSzPct val="60000"/>
        <a:buFont typeface="Wingdings" panose="05000000000000000000" pitchFamily="2" charset="2"/>
        <a:buChar char="n"/>
        <a:defRPr sz="3000">
          <a:solidFill>
            <a:schemeClr val="tx1"/>
          </a:solidFill>
          <a:effectLst>
            <a:outerShdw blurRad="38100" dist="38100" dir="2700000" algn="tl">
              <a:srgbClr val="C0C0C0"/>
            </a:outerShdw>
          </a:effectLst>
          <a:latin typeface="+mn-lt"/>
        </a:defRPr>
      </a:lvl4pPr>
      <a:lvl5pPr marL="3086100" indent="-342900" algn="l" rtl="0" eaLnBrk="0" fontAlgn="base" hangingPunct="0">
        <a:spcBef>
          <a:spcPct val="20000"/>
        </a:spcBef>
        <a:spcAft>
          <a:spcPct val="0"/>
        </a:spcAft>
        <a:buClr>
          <a:schemeClr val="hlink"/>
        </a:buClr>
        <a:buSzPct val="60000"/>
        <a:buFont typeface="Wingdings" panose="05000000000000000000" pitchFamily="2" charset="2"/>
        <a:buChar char="n"/>
        <a:defRPr sz="3000">
          <a:solidFill>
            <a:schemeClr val="tx1"/>
          </a:solidFill>
          <a:effectLst>
            <a:outerShdw blurRad="38100" dist="38100" dir="2700000" algn="tl">
              <a:srgbClr val="C0C0C0"/>
            </a:outerShdw>
          </a:effectLst>
          <a:latin typeface="+mn-lt"/>
        </a:defRPr>
      </a:lvl5pPr>
      <a:lvl6pPr marL="3771900" indent="-342900" algn="l" rtl="0" eaLnBrk="1" fontAlgn="base" hangingPunct="1">
        <a:spcBef>
          <a:spcPct val="20000"/>
        </a:spcBef>
        <a:spcAft>
          <a:spcPct val="0"/>
        </a:spcAft>
        <a:buClr>
          <a:schemeClr val="hlink"/>
        </a:buClr>
        <a:buSzPct val="60000"/>
        <a:buFont typeface="Wingdings" pitchFamily="2" charset="2"/>
        <a:buChar char="n"/>
        <a:defRPr sz="3000">
          <a:solidFill>
            <a:schemeClr val="tx1"/>
          </a:solidFill>
          <a:effectLst>
            <a:outerShdw blurRad="38100" dist="38100" dir="2700000" algn="tl">
              <a:srgbClr val="C0C0C0"/>
            </a:outerShdw>
          </a:effectLst>
          <a:latin typeface="+mn-lt"/>
        </a:defRPr>
      </a:lvl6pPr>
      <a:lvl7pPr marL="4457700" indent="-342900" algn="l" rtl="0" eaLnBrk="1" fontAlgn="base" hangingPunct="1">
        <a:spcBef>
          <a:spcPct val="20000"/>
        </a:spcBef>
        <a:spcAft>
          <a:spcPct val="0"/>
        </a:spcAft>
        <a:buClr>
          <a:schemeClr val="hlink"/>
        </a:buClr>
        <a:buSzPct val="60000"/>
        <a:buFont typeface="Wingdings" pitchFamily="2" charset="2"/>
        <a:buChar char="n"/>
        <a:defRPr sz="3000">
          <a:solidFill>
            <a:schemeClr val="tx1"/>
          </a:solidFill>
          <a:effectLst>
            <a:outerShdw blurRad="38100" dist="38100" dir="2700000" algn="tl">
              <a:srgbClr val="C0C0C0"/>
            </a:outerShdw>
          </a:effectLst>
          <a:latin typeface="+mn-lt"/>
        </a:defRPr>
      </a:lvl7pPr>
      <a:lvl8pPr marL="5143500" indent="-342900" algn="l" rtl="0" eaLnBrk="1" fontAlgn="base" hangingPunct="1">
        <a:spcBef>
          <a:spcPct val="20000"/>
        </a:spcBef>
        <a:spcAft>
          <a:spcPct val="0"/>
        </a:spcAft>
        <a:buClr>
          <a:schemeClr val="hlink"/>
        </a:buClr>
        <a:buSzPct val="60000"/>
        <a:buFont typeface="Wingdings" pitchFamily="2" charset="2"/>
        <a:buChar char="n"/>
        <a:defRPr sz="3000">
          <a:solidFill>
            <a:schemeClr val="tx1"/>
          </a:solidFill>
          <a:effectLst>
            <a:outerShdw blurRad="38100" dist="38100" dir="2700000" algn="tl">
              <a:srgbClr val="C0C0C0"/>
            </a:outerShdw>
          </a:effectLst>
          <a:latin typeface="+mn-lt"/>
        </a:defRPr>
      </a:lvl8pPr>
      <a:lvl9pPr marL="5829300" indent="-342900" algn="l" rtl="0" eaLnBrk="1" fontAlgn="base" hangingPunct="1">
        <a:spcBef>
          <a:spcPct val="20000"/>
        </a:spcBef>
        <a:spcAft>
          <a:spcPct val="0"/>
        </a:spcAft>
        <a:buClr>
          <a:schemeClr val="hlink"/>
        </a:buClr>
        <a:buSzPct val="60000"/>
        <a:buFont typeface="Wingdings" pitchFamily="2" charset="2"/>
        <a:buChar char="n"/>
        <a:defRPr sz="3000">
          <a:solidFill>
            <a:schemeClr val="tx1"/>
          </a:solidFill>
          <a:effectLst>
            <a:outerShdw blurRad="38100" dist="38100" dir="2700000" algn="tl">
              <a:srgbClr val="C0C0C0"/>
            </a:outerShdw>
          </a:effectLst>
          <a:latin typeface="+mn-lt"/>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Q&#272;%205692.QDtld%20Ph&#7909;%20c&#7845;p%20c&#225;n%20b&#7897;%20c&#244;ng%20&#273;o&#224;n.PDF"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Hình ảnh 4">
            <a:extLst>
              <a:ext uri="{FF2B5EF4-FFF2-40B4-BE49-F238E27FC236}">
                <a16:creationId xmlns:a16="http://schemas.microsoft.com/office/drawing/2014/main" id="{2E98B3B1-59B0-4AAB-91F6-B4B7D4FF21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288"/>
            <a:ext cx="13716000" cy="1028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Hình ảnh 2">
            <a:extLst>
              <a:ext uri="{FF2B5EF4-FFF2-40B4-BE49-F238E27FC236}">
                <a16:creationId xmlns:a16="http://schemas.microsoft.com/office/drawing/2014/main" id="{FD223DA7-54A6-4961-AB41-4C131DBA95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102169"/>
            <a:ext cx="18288000" cy="1028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WordArt 8">
            <a:extLst>
              <a:ext uri="{FF2B5EF4-FFF2-40B4-BE49-F238E27FC236}">
                <a16:creationId xmlns:a16="http://schemas.microsoft.com/office/drawing/2014/main" id="{5137EF77-F1C5-433E-A219-96E95B838E4E}"/>
              </a:ext>
            </a:extLst>
          </p:cNvPr>
          <p:cNvSpPr>
            <a:spLocks noChangeArrowheads="1" noChangeShapeType="1" noTextEdit="1"/>
          </p:cNvSpPr>
          <p:nvPr/>
        </p:nvSpPr>
        <p:spPr bwMode="auto">
          <a:xfrm>
            <a:off x="5701904" y="3332039"/>
            <a:ext cx="6731793" cy="1300163"/>
          </a:xfrm>
          <a:prstGeom prst="rect">
            <a:avLst/>
          </a:prstGeom>
        </p:spPr>
        <p:txBody>
          <a:bodyPr wrap="none" fromWordArt="1">
            <a:prstTxWarp prst="textPlain">
              <a:avLst>
                <a:gd name="adj" fmla="val 50000"/>
              </a:avLst>
            </a:prstTxWarp>
          </a:bodyPr>
          <a:lstStyle/>
          <a:p>
            <a:pPr algn="ctr"/>
            <a:r>
              <a:rPr lang="en-US" sz="4050" b="1" kern="10" dirty="0">
                <a:ln w="12700">
                  <a:solidFill>
                    <a:srgbClr val="FF0000"/>
                  </a:solidFill>
                  <a:round/>
                  <a:headEnd/>
                  <a:tailEnd/>
                </a:ln>
                <a:solidFill>
                  <a:srgbClr val="FF0000"/>
                </a:solidFill>
                <a:effectLst>
                  <a:outerShdw dist="35921" dir="2700000" algn="ctr" rotWithShape="0">
                    <a:srgbClr val="C0C0C0">
                      <a:alpha val="79999"/>
                    </a:srgbClr>
                  </a:outerShdw>
                </a:effectLst>
                <a:latin typeface="Montserrat" panose="020B0604020202020204" charset="0"/>
                <a:cs typeface="Times New Roman" panose="02020603050405020304" pitchFamily="18" charset="0"/>
              </a:rPr>
              <a:t>TẬP HUẤN</a:t>
            </a:r>
          </a:p>
        </p:txBody>
      </p:sp>
      <p:sp>
        <p:nvSpPr>
          <p:cNvPr id="10" name="WordArt 9">
            <a:extLst>
              <a:ext uri="{FF2B5EF4-FFF2-40B4-BE49-F238E27FC236}">
                <a16:creationId xmlns:a16="http://schemas.microsoft.com/office/drawing/2014/main" id="{996F1851-CED7-43F6-95A8-19C9790DBE39}"/>
              </a:ext>
            </a:extLst>
          </p:cNvPr>
          <p:cNvSpPr>
            <a:spLocks noChangeArrowheads="1" noChangeShapeType="1" noTextEdit="1"/>
          </p:cNvSpPr>
          <p:nvPr/>
        </p:nvSpPr>
        <p:spPr bwMode="auto">
          <a:xfrm>
            <a:off x="6019801" y="7251029"/>
            <a:ext cx="8468831" cy="537815"/>
          </a:xfrm>
          <a:prstGeom prst="rect">
            <a:avLst/>
          </a:prstGeom>
        </p:spPr>
        <p:txBody>
          <a:bodyPr wrap="none" fromWordArt="1">
            <a:prstTxWarp prst="textPlain">
              <a:avLst>
                <a:gd name="adj" fmla="val 50000"/>
              </a:avLst>
            </a:prstTxWarp>
          </a:bodyPr>
          <a:lstStyle/>
          <a:p>
            <a:pPr algn="ctr">
              <a:defRPr/>
            </a:pPr>
            <a:r>
              <a:rPr lang="en-US" sz="3150" b="1" i="1" kern="10" dirty="0" err="1" smtClean="0">
                <a:solidFill>
                  <a:srgbClr val="002060"/>
                </a:solidFill>
                <a:latin typeface="Montserrat" panose="020B0604020202020204" charset="0"/>
                <a:cs typeface="Times New Roman" panose="02020603050405020304" pitchFamily="18" charset="0"/>
              </a:rPr>
              <a:t>Vĩnh</a:t>
            </a:r>
            <a:r>
              <a:rPr lang="en-US" sz="3150" b="1" i="1" kern="10" dirty="0" smtClean="0">
                <a:solidFill>
                  <a:srgbClr val="002060"/>
                </a:solidFill>
                <a:latin typeface="Montserrat" panose="020B0604020202020204" charset="0"/>
                <a:cs typeface="Times New Roman" panose="02020603050405020304" pitchFamily="18" charset="0"/>
              </a:rPr>
              <a:t> </a:t>
            </a:r>
            <a:r>
              <a:rPr lang="en-US" sz="3150" b="1" i="1" kern="10" dirty="0" err="1" smtClean="0">
                <a:solidFill>
                  <a:srgbClr val="002060"/>
                </a:solidFill>
                <a:latin typeface="Montserrat" panose="020B0604020202020204" charset="0"/>
                <a:cs typeface="Times New Roman" panose="02020603050405020304" pitchFamily="18" charset="0"/>
              </a:rPr>
              <a:t>Bảo</a:t>
            </a:r>
            <a:r>
              <a:rPr lang="vi-VN" sz="3150" b="1" i="1" kern="10" dirty="0" smtClean="0">
                <a:solidFill>
                  <a:srgbClr val="002060"/>
                </a:solidFill>
                <a:latin typeface="Montserrat" panose="020B0604020202020204" charset="0"/>
                <a:cs typeface="Times New Roman" panose="02020603050405020304" pitchFamily="18" charset="0"/>
              </a:rPr>
              <a:t>, </a:t>
            </a:r>
            <a:r>
              <a:rPr lang="vi-VN" sz="3150" b="1" i="1" kern="10" dirty="0">
                <a:solidFill>
                  <a:srgbClr val="002060"/>
                </a:solidFill>
                <a:latin typeface="Montserrat" panose="020B0604020202020204" charset="0"/>
                <a:cs typeface="Times New Roman" panose="02020603050405020304" pitchFamily="18" charset="0"/>
              </a:rPr>
              <a:t>ngày </a:t>
            </a:r>
            <a:r>
              <a:rPr lang="en-US" sz="3150" b="1" i="1" kern="10" dirty="0" smtClean="0">
                <a:solidFill>
                  <a:srgbClr val="002060"/>
                </a:solidFill>
                <a:latin typeface="Montserrat" panose="020B0604020202020204" charset="0"/>
                <a:cs typeface="Times New Roman" panose="02020603050405020304" pitchFamily="18" charset="0"/>
              </a:rPr>
              <a:t>30 </a:t>
            </a:r>
            <a:r>
              <a:rPr lang="vi-VN" sz="3150" b="1" i="1" kern="10" dirty="0" smtClean="0">
                <a:solidFill>
                  <a:srgbClr val="002060"/>
                </a:solidFill>
                <a:latin typeface="Montserrat" panose="020B0604020202020204" charset="0"/>
                <a:cs typeface="Times New Roman" panose="02020603050405020304" pitchFamily="18" charset="0"/>
              </a:rPr>
              <a:t>tháng</a:t>
            </a:r>
            <a:r>
              <a:rPr lang="en-US" sz="3150" b="1" i="1" kern="10" dirty="0" smtClean="0">
                <a:solidFill>
                  <a:srgbClr val="002060"/>
                </a:solidFill>
                <a:latin typeface="Montserrat" panose="020B0604020202020204" charset="0"/>
                <a:cs typeface="Times New Roman" panose="02020603050405020304" pitchFamily="18" charset="0"/>
              </a:rPr>
              <a:t> 8</a:t>
            </a:r>
            <a:r>
              <a:rPr lang="vi-VN" sz="3150" b="1" i="1" kern="10" dirty="0" smtClean="0">
                <a:solidFill>
                  <a:srgbClr val="002060"/>
                </a:solidFill>
                <a:latin typeface="Montserrat" panose="020B0604020202020204" charset="0"/>
                <a:cs typeface="Times New Roman" panose="02020603050405020304" pitchFamily="18" charset="0"/>
              </a:rPr>
              <a:t> </a:t>
            </a:r>
            <a:r>
              <a:rPr lang="vi-VN" sz="3150" b="1" i="1" kern="10" dirty="0">
                <a:solidFill>
                  <a:srgbClr val="002060"/>
                </a:solidFill>
                <a:latin typeface="Montserrat" panose="020B0604020202020204" charset="0"/>
                <a:cs typeface="Times New Roman" panose="02020603050405020304" pitchFamily="18" charset="0"/>
              </a:rPr>
              <a:t>năm </a:t>
            </a:r>
            <a:r>
              <a:rPr lang="vi-VN" sz="3150" b="1" i="1" kern="10" dirty="0" smtClean="0">
                <a:solidFill>
                  <a:srgbClr val="002060"/>
                </a:solidFill>
                <a:latin typeface="Montserrat" panose="020B0604020202020204" charset="0"/>
                <a:cs typeface="Times New Roman" panose="02020603050405020304" pitchFamily="18" charset="0"/>
              </a:rPr>
              <a:t>202</a:t>
            </a:r>
            <a:r>
              <a:rPr lang="en-US" sz="3150" b="1" i="1" kern="10" dirty="0" smtClean="0">
                <a:solidFill>
                  <a:srgbClr val="002060"/>
                </a:solidFill>
                <a:latin typeface="Montserrat" panose="020B0604020202020204" charset="0"/>
                <a:cs typeface="Times New Roman" panose="02020603050405020304" pitchFamily="18" charset="0"/>
              </a:rPr>
              <a:t>3</a:t>
            </a:r>
            <a:endParaRPr lang="en-US" sz="3150" b="1" i="1" kern="10" dirty="0">
              <a:solidFill>
                <a:srgbClr val="002060"/>
              </a:solidFill>
              <a:latin typeface="Montserrat" panose="020B0604020202020204" charset="0"/>
              <a:cs typeface="Times New Roman" panose="02020603050405020304" pitchFamily="18" charset="0"/>
            </a:endParaRPr>
          </a:p>
        </p:txBody>
      </p:sp>
      <p:sp>
        <p:nvSpPr>
          <p:cNvPr id="5126" name="WordArt 6">
            <a:extLst>
              <a:ext uri="{FF2B5EF4-FFF2-40B4-BE49-F238E27FC236}">
                <a16:creationId xmlns:a16="http://schemas.microsoft.com/office/drawing/2014/main" id="{2014739E-514F-4518-8984-85C782001F0C}"/>
              </a:ext>
            </a:extLst>
          </p:cNvPr>
          <p:cNvSpPr>
            <a:spLocks noChangeArrowheads="1" noChangeShapeType="1" noTextEdit="1"/>
          </p:cNvSpPr>
          <p:nvPr/>
        </p:nvSpPr>
        <p:spPr bwMode="auto">
          <a:xfrm>
            <a:off x="4307681" y="2412653"/>
            <a:ext cx="9520238" cy="59769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150" b="1" kern="10" dirty="0" smtClean="0">
                <a:solidFill>
                  <a:srgbClr val="002060"/>
                </a:solidFill>
                <a:latin typeface="Times New Roman" pitchFamily="18" charset="0"/>
                <a:cs typeface="Times New Roman" pitchFamily="18" charset="0"/>
              </a:rPr>
              <a:t>LIÊN ĐOÀN LAO ĐỘNG HUYỆN VĨNH BẢO</a:t>
            </a:r>
            <a:endParaRPr lang="en-US" sz="3150" b="1" kern="10" dirty="0">
              <a:solidFill>
                <a:srgbClr val="002060"/>
              </a:solidFill>
              <a:latin typeface="Times New Roman" pitchFamily="18" charset="0"/>
              <a:cs typeface="Times New Roman" pitchFamily="18" charset="0"/>
            </a:endParaRPr>
          </a:p>
        </p:txBody>
      </p:sp>
      <p:pic>
        <p:nvPicPr>
          <p:cNvPr id="5127" name="Hình ảnh 8">
            <a:extLst>
              <a:ext uri="{FF2B5EF4-FFF2-40B4-BE49-F238E27FC236}">
                <a16:creationId xmlns:a16="http://schemas.microsoft.com/office/drawing/2014/main" id="{95FF5FCF-A902-4B70-AC96-C27680A918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35981"/>
            <a:ext cx="1693068" cy="175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WordArt 8">
            <a:extLst>
              <a:ext uri="{FF2B5EF4-FFF2-40B4-BE49-F238E27FC236}">
                <a16:creationId xmlns:a16="http://schemas.microsoft.com/office/drawing/2014/main" id="{4F04C76D-A0A9-40DA-9998-265B557BB453}"/>
              </a:ext>
            </a:extLst>
          </p:cNvPr>
          <p:cNvSpPr>
            <a:spLocks noChangeArrowheads="1" noChangeShapeType="1" noTextEdit="1"/>
          </p:cNvSpPr>
          <p:nvPr/>
        </p:nvSpPr>
        <p:spPr bwMode="auto">
          <a:xfrm>
            <a:off x="3124200" y="4792785"/>
            <a:ext cx="12515850" cy="1743075"/>
          </a:xfrm>
          <a:prstGeom prst="rect">
            <a:avLst/>
          </a:prstGeom>
        </p:spPr>
        <p:txBody>
          <a:bodyPr wrap="none" fromWordArt="1">
            <a:prstTxWarp prst="textPlain">
              <a:avLst>
                <a:gd name="adj" fmla="val 50000"/>
              </a:avLst>
            </a:prstTxWarp>
          </a:bodyPr>
          <a:lstStyle/>
          <a:p>
            <a:pPr algn="ctr"/>
            <a:r>
              <a:rPr lang="vi-VN" sz="4050" b="1" kern="10" dirty="0">
                <a:ln w="12700">
                  <a:solidFill>
                    <a:srgbClr val="FF0000"/>
                  </a:solidFill>
                  <a:round/>
                  <a:headEnd/>
                  <a:tailEnd/>
                </a:ln>
                <a:solidFill>
                  <a:srgbClr val="FF0000"/>
                </a:solidFill>
                <a:effectLst>
                  <a:outerShdw dist="35921" dir="2700000" algn="ctr" rotWithShape="0">
                    <a:srgbClr val="C0C0C0">
                      <a:alpha val="79999"/>
                    </a:srgbClr>
                  </a:outerShdw>
                </a:effectLst>
                <a:latin typeface="Montserrat" panose="020B0604020202020204" charset="0"/>
                <a:cs typeface="Times New Roman" panose="02020603050405020304" pitchFamily="18" charset="0"/>
              </a:rPr>
              <a:t>CÔNG TÁC QUẢN LÝ TÀI CHÍNH </a:t>
            </a:r>
          </a:p>
          <a:p>
            <a:pPr algn="ctr"/>
            <a:r>
              <a:rPr lang="vi-VN" sz="4050" b="1" kern="10" dirty="0">
                <a:ln w="12700">
                  <a:solidFill>
                    <a:srgbClr val="FF0000"/>
                  </a:solidFill>
                  <a:round/>
                  <a:headEnd/>
                  <a:tailEnd/>
                </a:ln>
                <a:solidFill>
                  <a:srgbClr val="FF0000"/>
                </a:solidFill>
                <a:effectLst>
                  <a:outerShdw dist="35921" dir="2700000" algn="ctr" rotWithShape="0">
                    <a:srgbClr val="C0C0C0">
                      <a:alpha val="79999"/>
                    </a:srgbClr>
                  </a:outerShdw>
                </a:effectLst>
                <a:latin typeface="Montserrat" panose="020B0604020202020204" charset="0"/>
                <a:cs typeface="Times New Roman" panose="02020603050405020304" pitchFamily="18" charset="0"/>
              </a:rPr>
              <a:t>TÀI SẢN CÔNG ĐOÀN CƠ SỞ</a:t>
            </a:r>
            <a:endParaRPr lang="en-US" sz="4050" b="1" kern="10" dirty="0">
              <a:ln w="12700">
                <a:solidFill>
                  <a:srgbClr val="FF0000"/>
                </a:solidFill>
                <a:round/>
                <a:headEnd/>
                <a:tailEnd/>
              </a:ln>
              <a:solidFill>
                <a:srgbClr val="FF0000"/>
              </a:solidFill>
              <a:effectLst>
                <a:outerShdw dist="35921" dir="2700000" algn="ctr" rotWithShape="0">
                  <a:srgbClr val="C0C0C0">
                    <a:alpha val="79999"/>
                  </a:srgbClr>
                </a:outerShdw>
              </a:effectLst>
              <a:latin typeface="Montserrat" panose="020B0604020202020204"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1028700" y="785824"/>
            <a:ext cx="16230600" cy="8540434"/>
            <a:chOff x="0" y="0"/>
            <a:chExt cx="5920967" cy="3115573"/>
          </a:xfrm>
          <a:solidFill>
            <a:srgbClr val="0070C0"/>
          </a:solidFill>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grpFill/>
          </p:spPr>
          <p:txBody>
            <a:bodyPr/>
            <a:lstStyle/>
            <a:p>
              <a:pPr>
                <a:defRPr/>
              </a:pPr>
              <a:endParaRPr lang="en-US" dirty="0">
                <a:solidFill>
                  <a:prstClr val="black"/>
                </a:solidFill>
                <a:latin typeface="Calibri"/>
              </a:endParaRPr>
            </a:p>
          </p:txBody>
        </p:sp>
      </p:grpSp>
      <p:sp>
        <p:nvSpPr>
          <p:cNvPr id="7" name="TextBox 7"/>
          <p:cNvSpPr txBox="1"/>
          <p:nvPr/>
        </p:nvSpPr>
        <p:spPr>
          <a:xfrm>
            <a:off x="1447802" y="1000125"/>
            <a:ext cx="15811499" cy="1333698"/>
          </a:xfrm>
          <a:prstGeom prst="rect">
            <a:avLst/>
          </a:prstGeom>
        </p:spPr>
        <p:txBody>
          <a:bodyPr wrap="square" lIns="0" tIns="0" rIns="0" bIns="0" rtlCol="0" anchor="t">
            <a:spAutoFit/>
          </a:bodyPr>
          <a:lstStyle/>
          <a:p>
            <a:pPr>
              <a:lnSpc>
                <a:spcPts val="5199"/>
              </a:lnSpc>
              <a:defRPr/>
            </a:pPr>
            <a:r>
              <a:rPr lang="en-US" sz="3999" spc="79" dirty="0">
                <a:solidFill>
                  <a:srgbClr val="FFFFFF"/>
                </a:solidFill>
                <a:latin typeface="Montserrat Extra-Bold"/>
              </a:rPr>
              <a:t> </a:t>
            </a:r>
            <a:r>
              <a:rPr lang="en-US" sz="3999" spc="79" dirty="0" err="1">
                <a:solidFill>
                  <a:srgbClr val="FFFFFF"/>
                </a:solidFill>
                <a:latin typeface="Montserrat Extra-Bold"/>
              </a:rPr>
              <a:t>Nguồn</a:t>
            </a:r>
            <a:r>
              <a:rPr lang="en-US" sz="3999" spc="79" dirty="0">
                <a:solidFill>
                  <a:srgbClr val="FFFFFF"/>
                </a:solidFill>
                <a:latin typeface="Montserrat Extra-Bold"/>
              </a:rPr>
              <a:t> thu 2% </a:t>
            </a:r>
            <a:r>
              <a:rPr lang="en-US" sz="3999" spc="79" dirty="0" err="1">
                <a:solidFill>
                  <a:srgbClr val="FFFFFF"/>
                </a:solidFill>
                <a:latin typeface="Montserrat Extra-Bold"/>
              </a:rPr>
              <a:t>kinh</a:t>
            </a:r>
            <a:r>
              <a:rPr lang="en-US" sz="3999" spc="79" dirty="0">
                <a:solidFill>
                  <a:srgbClr val="FFFFFF"/>
                </a:solidFill>
                <a:latin typeface="Montserrat Extra-Bold"/>
              </a:rPr>
              <a:t> </a:t>
            </a:r>
            <a:r>
              <a:rPr lang="en-US" sz="3999" spc="79" dirty="0" err="1">
                <a:solidFill>
                  <a:srgbClr val="FFFFFF"/>
                </a:solidFill>
                <a:latin typeface="Montserrat Extra-Bold"/>
              </a:rPr>
              <a:t>phí</a:t>
            </a:r>
            <a:r>
              <a:rPr lang="en-US" sz="3999" spc="79" dirty="0">
                <a:solidFill>
                  <a:srgbClr val="FFFFFF"/>
                </a:solidFill>
                <a:latin typeface="Montserrat Extra-Bold"/>
              </a:rPr>
              <a:t> </a:t>
            </a:r>
            <a:r>
              <a:rPr lang="en-US" sz="3999" spc="79" dirty="0" err="1">
                <a:solidFill>
                  <a:srgbClr val="FFFFFF"/>
                </a:solidFill>
                <a:latin typeface="Montserrat Extra-Bold"/>
              </a:rPr>
              <a:t>công</a:t>
            </a:r>
            <a:r>
              <a:rPr lang="en-US" sz="3999" spc="79" dirty="0">
                <a:solidFill>
                  <a:srgbClr val="FFFFFF"/>
                </a:solidFill>
                <a:latin typeface="Montserrat Extra-Bold"/>
              </a:rPr>
              <a:t> </a:t>
            </a:r>
            <a:r>
              <a:rPr lang="en-US" sz="3999" spc="79" dirty="0" err="1">
                <a:solidFill>
                  <a:srgbClr val="FFFFFF"/>
                </a:solidFill>
                <a:latin typeface="Montserrat Extra-Bold"/>
              </a:rPr>
              <a:t>đoàn</a:t>
            </a:r>
            <a:r>
              <a:rPr lang="en-US" sz="3999" spc="79" dirty="0">
                <a:solidFill>
                  <a:srgbClr val="FFFFFF"/>
                </a:solidFill>
                <a:latin typeface="Montserrat Extra-Bold"/>
              </a:rPr>
              <a:t> </a:t>
            </a:r>
            <a:r>
              <a:rPr lang="en-US" sz="2500" spc="79" dirty="0">
                <a:solidFill>
                  <a:srgbClr val="FFFFFF"/>
                </a:solidFill>
                <a:latin typeface="Montserrat Extra-Bold"/>
              </a:rPr>
              <a:t>(</a:t>
            </a:r>
            <a:r>
              <a:rPr lang="en-US" sz="2500" spc="64" dirty="0" err="1">
                <a:solidFill>
                  <a:srgbClr val="FFFFFF"/>
                </a:solidFill>
                <a:latin typeface="Montserrat" panose="020B0604020202020204" charset="0"/>
              </a:rPr>
              <a:t>Luật</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Công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đoàn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năm</a:t>
            </a:r>
            <a:r>
              <a:rPr lang="en-US" sz="2500" spc="64" dirty="0">
                <a:solidFill>
                  <a:srgbClr val="FFFFFF"/>
                </a:solidFill>
                <a:latin typeface="Montserrat" panose="020B0604020202020204" charset="0"/>
              </a:rPr>
              <a:t> 2012; </a:t>
            </a:r>
            <a:r>
              <a:rPr lang="en-US" sz="2500" spc="64" dirty="0" err="1">
                <a:solidFill>
                  <a:srgbClr val="FFFFFF"/>
                </a:solidFill>
                <a:latin typeface="Montserrat" panose="020B0604020202020204" charset="0"/>
              </a:rPr>
              <a:t>Nghị</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định</a:t>
            </a:r>
            <a:r>
              <a:rPr lang="en-US" sz="2500" spc="64" dirty="0">
                <a:solidFill>
                  <a:srgbClr val="FFFFFF"/>
                </a:solidFill>
                <a:latin typeface="Montserrat" panose="020B0604020202020204" charset="0"/>
              </a:rPr>
              <a:t> 191/2013/NĐ-CP ban </a:t>
            </a:r>
            <a:r>
              <a:rPr lang="en-US" sz="2500" spc="64" dirty="0" err="1">
                <a:solidFill>
                  <a:srgbClr val="FFFFFF"/>
                </a:solidFill>
                <a:latin typeface="Montserrat" panose="020B0604020202020204" charset="0"/>
              </a:rPr>
              <a:t>hành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ngày</a:t>
            </a:r>
            <a:r>
              <a:rPr lang="en-US" sz="2500" spc="64" dirty="0">
                <a:solidFill>
                  <a:srgbClr val="FFFFFF"/>
                </a:solidFill>
                <a:latin typeface="Montserrat" panose="020B0604020202020204" charset="0"/>
              </a:rPr>
              <a:t> 21/11/2013)</a:t>
            </a:r>
            <a:endParaRPr lang="en-US" sz="3999" spc="79" dirty="0">
              <a:solidFill>
                <a:srgbClr val="FFFFFF"/>
              </a:solidFill>
              <a:latin typeface="Montserrat Extra-Bold"/>
            </a:endParaRPr>
          </a:p>
        </p:txBody>
      </p:sp>
      <p:sp>
        <p:nvSpPr>
          <p:cNvPr id="8" name="TextBox 8"/>
          <p:cNvSpPr txBox="1"/>
          <p:nvPr/>
        </p:nvSpPr>
        <p:spPr>
          <a:xfrm>
            <a:off x="1149402" y="2460601"/>
            <a:ext cx="15995598" cy="5343194"/>
          </a:xfrm>
          <a:prstGeom prst="rect">
            <a:avLst/>
          </a:prstGeom>
        </p:spPr>
        <p:txBody>
          <a:bodyPr wrap="square" lIns="0" tIns="0" rIns="0" bIns="0" rtlCol="0" anchor="t">
            <a:spAutoFit/>
          </a:bodyPr>
          <a:lstStyle/>
          <a:p>
            <a:pPr algn="just"/>
            <a:endParaRPr lang="en-US" sz="2500" spc="64" dirty="0">
              <a:solidFill>
                <a:srgbClr val="FFFFFF"/>
              </a:solidFill>
              <a:latin typeface="Montserrat" panose="020B0604020202020204" charset="0"/>
            </a:endParaRPr>
          </a:p>
          <a:p>
            <a:pPr algn="just"/>
            <a:endParaRPr lang="en-US" sz="2500" b="1" spc="64" dirty="0">
              <a:solidFill>
                <a:srgbClr val="FFFFFF"/>
              </a:solidFill>
              <a:latin typeface="Montserrat" panose="020B0604020202020204" charset="0"/>
            </a:endParaRPr>
          </a:p>
          <a:p>
            <a:pPr algn="just"/>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Phân</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cấp</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thu</a:t>
            </a:r>
            <a:r>
              <a:rPr lang="en-US" sz="2500" b="1" spc="64" dirty="0">
                <a:solidFill>
                  <a:srgbClr val="FFFFFF"/>
                </a:solidFill>
                <a:latin typeface="Montserrat" panose="020B0604020202020204" charset="0"/>
              </a:rPr>
              <a:t>: </a:t>
            </a:r>
            <a:r>
              <a:rPr 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Công</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đoàn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cấp</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trên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trực</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tiếp</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thu</a:t>
            </a:r>
            <a:r>
              <a:rPr lang="en-US" altLang="en-US" sz="2500" spc="64" dirty="0">
                <a:solidFill>
                  <a:srgbClr val="FFFFFF"/>
                </a:solidFill>
                <a:latin typeface="Montserrat" panose="020B0604020202020204" charset="0"/>
              </a:rPr>
              <a:t> KPCĐ 2% </a:t>
            </a:r>
            <a:r>
              <a:rPr lang="en-US" altLang="en-US" sz="2500" spc="64" dirty="0" err="1">
                <a:solidFill>
                  <a:srgbClr val="FFFFFF"/>
                </a:solidFill>
                <a:latin typeface="Montserrat" panose="020B0604020202020204" charset="0"/>
              </a:rPr>
              <a:t>của</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khối</a:t>
            </a:r>
            <a:r>
              <a:rPr lang="en-US" altLang="en-US" sz="2500" spc="64" dirty="0">
                <a:solidFill>
                  <a:srgbClr val="FFFFFF"/>
                </a:solidFill>
                <a:latin typeface="Montserrat" panose="020B0604020202020204" charset="0"/>
              </a:rPr>
              <a:t> HCSN</a:t>
            </a:r>
          </a:p>
          <a:p>
            <a:pPr algn="just"/>
            <a:r>
              <a:rPr lang="en-US" altLang="en-US" sz="2500" spc="64" dirty="0">
                <a:solidFill>
                  <a:srgbClr val="FFFFFF"/>
                </a:solidFill>
                <a:latin typeface="Montserrat" panose="020B0604020202020204" charset="0"/>
              </a:rPr>
              <a:t>			+ </a:t>
            </a:r>
            <a:r>
              <a:rPr lang="en-US" altLang="en-US" sz="2500" spc="64" dirty="0" err="1">
                <a:solidFill>
                  <a:srgbClr val="FFFFFF"/>
                </a:solidFill>
                <a:latin typeface="Montserrat" panose="020B0604020202020204" charset="0"/>
              </a:rPr>
              <a:t>Khối</a:t>
            </a:r>
            <a:r>
              <a:rPr lang="en-US" altLang="en-US" sz="2500" spc="64" dirty="0">
                <a:solidFill>
                  <a:srgbClr val="FFFFFF"/>
                </a:solidFill>
                <a:latin typeface="Montserrat" panose="020B0604020202020204" charset="0"/>
              </a:rPr>
              <a:t> SXKD </a:t>
            </a:r>
            <a:r>
              <a:rPr lang="en-US" altLang="en-US" sz="2500" spc="64" dirty="0" err="1">
                <a:solidFill>
                  <a:srgbClr val="FFFFFF"/>
                </a:solidFill>
                <a:latin typeface="Montserrat" panose="020B0604020202020204" charset="0"/>
              </a:rPr>
              <a:t>đóng</a:t>
            </a:r>
            <a:r>
              <a:rPr lang="en-US" altLang="en-US" sz="2500" spc="64" dirty="0">
                <a:solidFill>
                  <a:srgbClr val="FFFFFF"/>
                </a:solidFill>
                <a:latin typeface="Montserrat" panose="020B0604020202020204" charset="0"/>
              </a:rPr>
              <a:t> 2% KPCĐ </a:t>
            </a:r>
            <a:r>
              <a:rPr lang="en-US" altLang="en-US" sz="2500" spc="64" dirty="0" err="1">
                <a:solidFill>
                  <a:srgbClr val="FFFFFF"/>
                </a:solidFill>
                <a:latin typeface="Montserrat" panose="020B0604020202020204" charset="0"/>
              </a:rPr>
              <a:t>vào</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tài</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khoản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trung</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gian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của</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tổ</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chức</a:t>
            </a:r>
            <a:r>
              <a:rPr lang="en-US" altLang="en-US" sz="2500" spc="64" dirty="0">
                <a:solidFill>
                  <a:srgbClr val="FFFFFF"/>
                </a:solidFill>
                <a:latin typeface="Montserrat" panose="020B0604020202020204" charset="0"/>
              </a:rPr>
              <a:t> CĐVN, </a:t>
            </a:r>
            <a:r>
              <a:rPr lang="en-US" altLang="en-US" sz="2500" spc="64" dirty="0" err="1">
                <a:solidFill>
                  <a:srgbClr val="FFFFFF"/>
                </a:solidFill>
                <a:latin typeface="Montserrat" panose="020B0604020202020204" charset="0"/>
              </a:rPr>
              <a:t>khi</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chưa</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đủ</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điều</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kiện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thì</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đóng</a:t>
            </a:r>
            <a:r>
              <a:rPr lang="en-US" altLang="en-US" sz="2500" spc="64" dirty="0">
                <a:solidFill>
                  <a:srgbClr val="FFFFFF"/>
                </a:solidFill>
                <a:latin typeface="Montserrat" panose="020B0604020202020204" charset="0"/>
              </a:rPr>
              <a:t> 2%KP </a:t>
            </a:r>
            <a:r>
              <a:rPr lang="en-US" altLang="en-US" sz="2500" spc="64" dirty="0" err="1">
                <a:solidFill>
                  <a:srgbClr val="FFFFFF"/>
                </a:solidFill>
                <a:latin typeface="Montserrat" panose="020B0604020202020204" charset="0"/>
              </a:rPr>
              <a:t>về</a:t>
            </a:r>
            <a:r>
              <a:rPr lang="en-US" altLang="en-US" sz="2500" spc="64" dirty="0">
                <a:solidFill>
                  <a:srgbClr val="FFFFFF"/>
                </a:solidFill>
                <a:latin typeface="Montserrat" panose="020B0604020202020204" charset="0"/>
              </a:rPr>
              <a:t> CĐ </a:t>
            </a:r>
            <a:r>
              <a:rPr lang="en-US" altLang="en-US" sz="2500" spc="64" dirty="0" err="1">
                <a:solidFill>
                  <a:srgbClr val="FFFFFF"/>
                </a:solidFill>
                <a:latin typeface="Montserrat" panose="020B0604020202020204" charset="0"/>
              </a:rPr>
              <a:t>cấp</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trên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trực</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tiếp</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cơ</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sở</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được</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phân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cấp</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thu</a:t>
            </a:r>
            <a:r>
              <a:rPr lang="en-US" altLang="en-US" sz="2500" spc="64" dirty="0">
                <a:solidFill>
                  <a:srgbClr val="FFFFFF"/>
                </a:solidFill>
                <a:latin typeface="Montserrat" panose="020B0604020202020204" charset="0"/>
              </a:rPr>
              <a:t>.</a:t>
            </a:r>
          </a:p>
          <a:p>
            <a:pPr>
              <a:lnSpc>
                <a:spcPts val="4480"/>
              </a:lnSpc>
              <a:spcBef>
                <a:spcPct val="0"/>
              </a:spcBef>
              <a:defRPr/>
            </a:pPr>
            <a:endParaRPr lang="en-US" sz="2500" b="1" spc="64" dirty="0">
              <a:solidFill>
                <a:srgbClr val="FFFFFF"/>
              </a:solidFill>
              <a:latin typeface="Montserrat" panose="020B0604020202020204" charset="0"/>
            </a:endParaRPr>
          </a:p>
          <a:p>
            <a:pPr>
              <a:lnSpc>
                <a:spcPts val="4480"/>
              </a:lnSpc>
              <a:spcBef>
                <a:spcPct val="0"/>
              </a:spcBef>
              <a:defRPr/>
            </a:pP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Phân</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phối</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nguồn</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thu</a:t>
            </a:r>
            <a:r>
              <a:rPr lang="en-US" sz="2500" b="1" spc="64" dirty="0">
                <a:solidFill>
                  <a:srgbClr val="FFFFFF"/>
                </a:solidFill>
                <a:latin typeface="Montserrat" panose="020B0604020202020204" charset="0"/>
              </a:rPr>
              <a:t> 2% KPCĐ: </a:t>
            </a:r>
            <a:r>
              <a:rPr lang="en-US" sz="2500" spc="64" dirty="0" smtClean="0">
                <a:solidFill>
                  <a:srgbClr val="FFFFFF"/>
                </a:solidFill>
                <a:latin typeface="Montserrat" panose="020B0604020202020204" charset="0"/>
              </a:rPr>
              <a:t>(QĐ 4290/QĐ-TLĐ </a:t>
            </a:r>
            <a:r>
              <a:rPr lang="en-US" sz="2500" spc="64" dirty="0" err="1" smtClean="0">
                <a:solidFill>
                  <a:srgbClr val="FFFFFF"/>
                </a:solidFill>
                <a:latin typeface="Montserrat" panose="020B0604020202020204" charset="0"/>
              </a:rPr>
              <a:t>ngày</a:t>
            </a:r>
            <a:r>
              <a:rPr lang="en-US" sz="2500" spc="64" dirty="0" smtClean="0">
                <a:solidFill>
                  <a:srgbClr val="FFFFFF"/>
                </a:solidFill>
                <a:latin typeface="Montserrat" panose="020B0604020202020204" charset="0"/>
              </a:rPr>
              <a:t> 01/3/2022)</a:t>
            </a:r>
            <a:endParaRPr lang="en-US" sz="2500" spc="64" dirty="0">
              <a:solidFill>
                <a:srgbClr val="FFFFFF"/>
              </a:solidFill>
              <a:latin typeface="Montserrat" panose="020B0604020202020204" charset="0"/>
            </a:endParaRPr>
          </a:p>
          <a:p>
            <a:pPr>
              <a:lnSpc>
                <a:spcPts val="4480"/>
              </a:lnSpc>
              <a:spcBef>
                <a:spcPct val="0"/>
              </a:spcBef>
              <a:defRPr/>
            </a:pPr>
            <a:r>
              <a:rPr lang="en-US" sz="2500" b="1" spc="64" dirty="0">
                <a:solidFill>
                  <a:srgbClr val="FFFFFF"/>
                </a:solidFill>
                <a:latin typeface="Montserrat" panose="020B0604020202020204" charset="0"/>
              </a:rPr>
              <a:t>			</a:t>
            </a:r>
            <a:r>
              <a:rPr lang="en-US" sz="2500" spc="64" dirty="0">
                <a:solidFill>
                  <a:srgbClr val="FFFFFF"/>
                </a:solidFill>
                <a:latin typeface="Montserrat" panose="020B0604020202020204" charset="0"/>
              </a:rPr>
              <a:t>+ </a:t>
            </a:r>
            <a:r>
              <a:rPr lang="en-US" sz="2500" spc="64" dirty="0" err="1" smtClean="0">
                <a:solidFill>
                  <a:srgbClr val="FFFFFF"/>
                </a:solidFill>
                <a:latin typeface="Montserrat" panose="020B0604020202020204" charset="0"/>
              </a:rPr>
              <a:t>Từ</a:t>
            </a:r>
            <a:r>
              <a:rPr lang="en-US" sz="2500" spc="64" dirty="0" smtClean="0">
                <a:solidFill>
                  <a:srgbClr val="FFFFFF"/>
                </a:solidFill>
                <a:latin typeface="Montserrat" panose="020B0604020202020204" charset="0"/>
              </a:rPr>
              <a:t> </a:t>
            </a:r>
            <a:r>
              <a:rPr lang="en-US" sz="2500" spc="64" dirty="0" err="1" smtClean="0">
                <a:solidFill>
                  <a:srgbClr val="FFFFFF"/>
                </a:solidFill>
                <a:latin typeface="Montserrat" panose="020B0604020202020204" charset="0"/>
              </a:rPr>
              <a:t>năm</a:t>
            </a:r>
            <a:r>
              <a:rPr lang="en-US" sz="2500" spc="64" dirty="0" smtClean="0">
                <a:solidFill>
                  <a:srgbClr val="FFFFFF"/>
                </a:solidFill>
                <a:latin typeface="Montserrat" panose="020B0604020202020204" charset="0"/>
              </a:rPr>
              <a:t> </a:t>
            </a:r>
            <a:r>
              <a:rPr lang="en-US" sz="2500" spc="64" dirty="0">
                <a:solidFill>
                  <a:srgbClr val="FFFFFF"/>
                </a:solidFill>
                <a:latin typeface="Montserrat" panose="020B0604020202020204" charset="0"/>
              </a:rPr>
              <a:t>2022: CĐCS </a:t>
            </a:r>
            <a:r>
              <a:rPr lang="en-US" sz="2500" spc="64" dirty="0" err="1">
                <a:solidFill>
                  <a:srgbClr val="FFFFFF"/>
                </a:solidFill>
                <a:latin typeface="Montserrat" panose="020B0604020202020204" charset="0"/>
              </a:rPr>
              <a:t>được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sử</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dụng</a:t>
            </a:r>
            <a:r>
              <a:rPr lang="en-US" sz="2500" spc="64" dirty="0">
                <a:solidFill>
                  <a:srgbClr val="FFFFFF"/>
                </a:solidFill>
                <a:latin typeface="Montserrat" panose="020B0604020202020204" charset="0"/>
              </a:rPr>
              <a:t> 75</a:t>
            </a:r>
            <a:r>
              <a:rPr lang="en-US" sz="2500" spc="64" dirty="0" smtClean="0">
                <a:solidFill>
                  <a:srgbClr val="FFFFFF"/>
                </a:solidFill>
                <a:latin typeface="Montserrat" panose="020B0604020202020204" charset="0"/>
              </a:rPr>
              <a:t>%</a:t>
            </a:r>
            <a:endParaRPr lang="en-US" sz="2500" spc="64" dirty="0">
              <a:solidFill>
                <a:srgbClr val="FFFFFF"/>
              </a:solidFill>
              <a:latin typeface="Montserrat" panose="020B0604020202020204" charset="0"/>
            </a:endParaRPr>
          </a:p>
          <a:p>
            <a:pPr>
              <a:lnSpc>
                <a:spcPts val="4480"/>
              </a:lnSpc>
              <a:spcBef>
                <a:spcPct val="0"/>
              </a:spcBef>
              <a:defRPr/>
            </a:pPr>
            <a:r>
              <a:rPr lang="en-US" sz="2500" spc="64" dirty="0">
                <a:solidFill>
                  <a:srgbClr val="FFFFFF"/>
                </a:solidFill>
                <a:latin typeface="Montserrat" panose="020B0604020202020204" charset="0"/>
              </a:rPr>
              <a:t>			+ BCH CĐCS </a:t>
            </a:r>
            <a:r>
              <a:rPr lang="en-US" sz="2500" spc="64" dirty="0" err="1">
                <a:solidFill>
                  <a:srgbClr val="FFFFFF"/>
                </a:solidFill>
                <a:latin typeface="Montserrat" panose="020B0604020202020204" charset="0"/>
              </a:rPr>
              <a:t>có</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trách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nhiệm</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đôn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đốc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theo</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dõi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giám</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sát</a:t>
            </a:r>
            <a:r>
              <a:rPr lang="en-US" sz="2500" spc="64" dirty="0">
                <a:solidFill>
                  <a:srgbClr val="FFFFFF"/>
                </a:solidFill>
                <a:latin typeface="Montserrat" panose="020B0604020202020204" charset="0"/>
              </a:rPr>
              <a:t> DN </a:t>
            </a:r>
            <a:r>
              <a:rPr lang="en-US" sz="2500" spc="64" dirty="0" err="1">
                <a:solidFill>
                  <a:srgbClr val="FFFFFF"/>
                </a:solidFill>
                <a:latin typeface="Montserrat" panose="020B0604020202020204" charset="0"/>
              </a:rPr>
              <a:t>thực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hiện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đóng</a:t>
            </a:r>
            <a:r>
              <a:rPr lang="en-US" sz="2500" spc="64" dirty="0">
                <a:solidFill>
                  <a:srgbClr val="FFFFFF"/>
                </a:solidFill>
                <a:latin typeface="Montserrat" panose="020B0604020202020204" charset="0"/>
              </a:rPr>
              <a:t> 2% KPCĐ, </a:t>
            </a:r>
            <a:r>
              <a:rPr lang="en-US" sz="2500" spc="64" dirty="0" err="1">
                <a:solidFill>
                  <a:srgbClr val="FFFFFF"/>
                </a:solidFill>
                <a:latin typeface="Montserrat" panose="020B0604020202020204" charset="0"/>
              </a:rPr>
              <a:t>quả</a:t>
            </a:r>
            <a:r>
              <a:rPr lang="en-US" sz="2500" spc="64" dirty="0">
                <a:solidFill>
                  <a:srgbClr val="FFFFFF"/>
                </a:solidFill>
                <a:latin typeface="Montserrat" panose="020B0604020202020204" charset="0"/>
              </a:rPr>
              <a:t>n </a:t>
            </a:r>
            <a:r>
              <a:rPr lang="en-US" sz="2500" spc="64" dirty="0" err="1">
                <a:solidFill>
                  <a:srgbClr val="FFFFFF"/>
                </a:solidFill>
                <a:latin typeface="Montserrat" panose="020B0604020202020204" charset="0"/>
              </a:rPr>
              <a:t>lý</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sử</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dụng</a:t>
            </a:r>
            <a:r>
              <a:rPr lang="en-US" sz="2500" spc="64" dirty="0">
                <a:solidFill>
                  <a:srgbClr val="FFFFFF"/>
                </a:solidFill>
                <a:latin typeface="Montserrat" panose="020B0604020202020204" charset="0"/>
              </a:rPr>
              <a:t> 75% KPCĐ </a:t>
            </a:r>
            <a:r>
              <a:rPr lang="en-US" sz="2500" spc="64" dirty="0" err="1">
                <a:solidFill>
                  <a:srgbClr val="FFFFFF"/>
                </a:solidFill>
                <a:latin typeface="Montserrat" panose="020B0604020202020204" charset="0"/>
              </a:rPr>
              <a:t>theo</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quy</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định</a:t>
            </a:r>
            <a:r>
              <a:rPr lang="en-US" sz="2500" spc="64" dirty="0">
                <a:solidFill>
                  <a:srgbClr val="FFFFFF"/>
                </a:solidFill>
                <a:latin typeface="Montserrat" panose="020B0604020202020204" charset="0"/>
              </a:rPr>
              <a:t>.</a:t>
            </a: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p:txBody>
      </p:sp>
    </p:spTree>
    <p:extLst>
      <p:ext uri="{BB962C8B-B14F-4D97-AF65-F5344CB8AC3E}">
        <p14:creationId xmlns:p14="http://schemas.microsoft.com/office/powerpoint/2010/main" val="1956585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1028700" y="785824"/>
            <a:ext cx="16230600" cy="8540434"/>
            <a:chOff x="0" y="0"/>
            <a:chExt cx="5920967" cy="3115573"/>
          </a:xfrm>
          <a:solidFill>
            <a:srgbClr val="0070C0"/>
          </a:solidFill>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grpFill/>
          </p:spPr>
          <p:txBody>
            <a:bodyPr/>
            <a:lstStyle/>
            <a:p>
              <a:endParaRPr lang="en-US" dirty="0"/>
            </a:p>
          </p:txBody>
        </p:sp>
      </p:grpSp>
      <p:sp>
        <p:nvSpPr>
          <p:cNvPr id="7" name="TextBox 7"/>
          <p:cNvSpPr txBox="1"/>
          <p:nvPr/>
        </p:nvSpPr>
        <p:spPr>
          <a:xfrm>
            <a:off x="1447802" y="1000125"/>
            <a:ext cx="15811499" cy="1333698"/>
          </a:xfrm>
          <a:prstGeom prst="rect">
            <a:avLst/>
          </a:prstGeom>
        </p:spPr>
        <p:txBody>
          <a:bodyPr wrap="square" lIns="0" tIns="0" rIns="0" bIns="0" rtlCol="0" anchor="t">
            <a:spAutoFit/>
          </a:bodyPr>
          <a:lstStyle/>
          <a:p>
            <a:pPr>
              <a:lnSpc>
                <a:spcPts val="5199"/>
              </a:lnSpc>
              <a:defRPr/>
            </a:pPr>
            <a:r>
              <a:rPr lang="en-US" sz="3999" spc="79" dirty="0">
                <a:solidFill>
                  <a:srgbClr val="FFFFFF"/>
                </a:solidFill>
                <a:latin typeface="Montserrat Extra-Bold"/>
              </a:rPr>
              <a:t> </a:t>
            </a:r>
            <a:r>
              <a:rPr lang="en-US" sz="3999" spc="79" dirty="0" err="1">
                <a:solidFill>
                  <a:srgbClr val="FFFFFF"/>
                </a:solidFill>
                <a:latin typeface="Montserrat Extra-Bold"/>
              </a:rPr>
              <a:t>Nguồn</a:t>
            </a:r>
            <a:r>
              <a:rPr lang="en-US" sz="3999" spc="79" dirty="0">
                <a:solidFill>
                  <a:srgbClr val="FFFFFF"/>
                </a:solidFill>
                <a:latin typeface="Montserrat Extra-Bold"/>
              </a:rPr>
              <a:t> thu 1% </a:t>
            </a:r>
            <a:r>
              <a:rPr lang="en-US" sz="3999" spc="79" dirty="0" err="1">
                <a:solidFill>
                  <a:srgbClr val="FFFFFF"/>
                </a:solidFill>
                <a:latin typeface="Montserrat Extra-Bold"/>
              </a:rPr>
              <a:t>đoàn</a:t>
            </a:r>
            <a:r>
              <a:rPr lang="en-US" sz="3999" spc="79" dirty="0">
                <a:solidFill>
                  <a:srgbClr val="FFFFFF"/>
                </a:solidFill>
                <a:latin typeface="Montserrat Extra-Bold"/>
              </a:rPr>
              <a:t> </a:t>
            </a:r>
            <a:r>
              <a:rPr lang="en-US" sz="3999" spc="79" dirty="0" err="1">
                <a:solidFill>
                  <a:srgbClr val="FFFFFF"/>
                </a:solidFill>
                <a:latin typeface="Montserrat Extra-Bold"/>
              </a:rPr>
              <a:t>phí</a:t>
            </a:r>
            <a:r>
              <a:rPr lang="en-US" sz="3999" spc="79" dirty="0">
                <a:solidFill>
                  <a:srgbClr val="FFFFFF"/>
                </a:solidFill>
                <a:latin typeface="Montserrat Extra-Bold"/>
              </a:rPr>
              <a:t> </a:t>
            </a:r>
            <a:r>
              <a:rPr lang="en-US" sz="3999" spc="79" dirty="0" err="1">
                <a:solidFill>
                  <a:srgbClr val="FFFFFF"/>
                </a:solidFill>
                <a:latin typeface="Montserrat Extra-Bold"/>
              </a:rPr>
              <a:t>công</a:t>
            </a:r>
            <a:r>
              <a:rPr lang="en-US" sz="3999" spc="79" dirty="0">
                <a:solidFill>
                  <a:srgbClr val="FFFFFF"/>
                </a:solidFill>
                <a:latin typeface="Montserrat Extra-Bold"/>
              </a:rPr>
              <a:t> </a:t>
            </a:r>
            <a:r>
              <a:rPr lang="en-US" sz="3999" spc="79" dirty="0" err="1">
                <a:solidFill>
                  <a:srgbClr val="FFFFFF"/>
                </a:solidFill>
                <a:latin typeface="Montserrat Extra-Bold"/>
              </a:rPr>
              <a:t>đoàn</a:t>
            </a:r>
            <a:r>
              <a:rPr lang="en-US" sz="3999" spc="79" dirty="0">
                <a:solidFill>
                  <a:srgbClr val="FFFFFF"/>
                </a:solidFill>
                <a:latin typeface="Montserrat Extra-Bold"/>
              </a:rPr>
              <a:t> </a:t>
            </a:r>
            <a:r>
              <a:rPr lang="en-US" sz="2500" spc="79" dirty="0">
                <a:solidFill>
                  <a:srgbClr val="FFFFFF"/>
                </a:solidFill>
                <a:latin typeface="Montserrat Extra-Bold"/>
              </a:rPr>
              <a:t>(</a:t>
            </a:r>
            <a:r>
              <a:rPr lang="en-US" sz="2500" spc="64" dirty="0" err="1">
                <a:solidFill>
                  <a:srgbClr val="FFFFFF"/>
                </a:solidFill>
                <a:latin typeface="Montserrat" panose="020B0604020202020204" charset="0"/>
              </a:rPr>
              <a:t>Điều</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lệ</a:t>
            </a:r>
            <a:r>
              <a:rPr lang="en-US" sz="2500" spc="64" dirty="0">
                <a:solidFill>
                  <a:srgbClr val="FFFFFF"/>
                </a:solidFill>
                <a:latin typeface="Montserrat" panose="020B0604020202020204" charset="0"/>
              </a:rPr>
              <a:t> C</a:t>
            </a:r>
            <a:r>
              <a:rPr lang="en-US" sz="2500" spc="64" dirty="0" err="1">
                <a:solidFill>
                  <a:srgbClr val="FFFFFF"/>
                </a:solidFill>
                <a:latin typeface="Montserrat" panose="020B0604020202020204" charset="0"/>
              </a:rPr>
              <a:t>ông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đoàn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Việt</a:t>
            </a:r>
            <a:r>
              <a:rPr lang="en-US" sz="2500" spc="64" dirty="0">
                <a:solidFill>
                  <a:srgbClr val="FFFFFF"/>
                </a:solidFill>
                <a:latin typeface="Montserrat" panose="020B0604020202020204" charset="0"/>
              </a:rPr>
              <a:t> Nam; </a:t>
            </a:r>
            <a:r>
              <a:rPr lang="en-US" sz="2500" spc="64" dirty="0" err="1">
                <a:solidFill>
                  <a:srgbClr val="FFFFFF"/>
                </a:solidFill>
                <a:latin typeface="Montserrat" panose="020B0604020202020204" charset="0"/>
              </a:rPr>
              <a:t>Điều</a:t>
            </a:r>
            <a:r>
              <a:rPr lang="en-US" sz="2500" spc="64" dirty="0">
                <a:solidFill>
                  <a:srgbClr val="FFFFFF"/>
                </a:solidFill>
                <a:latin typeface="Montserrat" panose="020B0604020202020204" charset="0"/>
              </a:rPr>
              <a:t>  23 </a:t>
            </a:r>
            <a:r>
              <a:rPr lang="en-US" sz="2500" spc="64" dirty="0" err="1">
                <a:solidFill>
                  <a:srgbClr val="FFFFFF"/>
                </a:solidFill>
                <a:latin typeface="Montserrat" panose="020B0604020202020204" charset="0"/>
              </a:rPr>
              <a:t>và</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Điều</a:t>
            </a:r>
            <a:r>
              <a:rPr lang="en-US" sz="2500" spc="64" dirty="0">
                <a:solidFill>
                  <a:srgbClr val="FFFFFF"/>
                </a:solidFill>
                <a:latin typeface="Montserrat" panose="020B0604020202020204" charset="0"/>
              </a:rPr>
              <a:t> 24 </a:t>
            </a:r>
            <a:r>
              <a:rPr lang="en-US" sz="2500" spc="64" dirty="0" err="1">
                <a:solidFill>
                  <a:srgbClr val="FFFFFF"/>
                </a:solidFill>
                <a:latin typeface="Montserrat" panose="020B0604020202020204" charset="0"/>
              </a:rPr>
              <a:t>tại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Quyết</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định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số</a:t>
            </a:r>
            <a:r>
              <a:rPr lang="en-US" sz="2500" spc="64" dirty="0">
                <a:solidFill>
                  <a:srgbClr val="FFFFFF"/>
                </a:solidFill>
                <a:latin typeface="Montserrat" panose="020B0604020202020204" charset="0"/>
              </a:rPr>
              <a:t> 1908/QĐ-TLĐ </a:t>
            </a:r>
            <a:r>
              <a:rPr lang="en-US" sz="2500" spc="64" dirty="0" err="1">
                <a:solidFill>
                  <a:srgbClr val="FFFFFF"/>
                </a:solidFill>
                <a:latin typeface="Montserrat" panose="020B0604020202020204" charset="0"/>
              </a:rPr>
              <a:t>ngày</a:t>
            </a:r>
            <a:r>
              <a:rPr lang="en-US" sz="2500" spc="64" dirty="0">
                <a:solidFill>
                  <a:srgbClr val="FFFFFF"/>
                </a:solidFill>
                <a:latin typeface="Montserrat" panose="020B0604020202020204" charset="0"/>
              </a:rPr>
              <a:t> 19/12/2016)</a:t>
            </a:r>
            <a:endParaRPr lang="en-US" sz="3999" spc="79" dirty="0">
              <a:solidFill>
                <a:srgbClr val="FFFFFF"/>
              </a:solidFill>
              <a:latin typeface="Montserrat Extra-Bold"/>
            </a:endParaRPr>
          </a:p>
        </p:txBody>
      </p:sp>
      <p:sp>
        <p:nvSpPr>
          <p:cNvPr id="8" name="TextBox 8"/>
          <p:cNvSpPr txBox="1"/>
          <p:nvPr/>
        </p:nvSpPr>
        <p:spPr>
          <a:xfrm>
            <a:off x="1453663" y="2128435"/>
            <a:ext cx="15393536" cy="7322004"/>
          </a:xfrm>
          <a:prstGeom prst="rect">
            <a:avLst/>
          </a:prstGeom>
        </p:spPr>
        <p:txBody>
          <a:bodyPr wrap="square" lIns="0" tIns="0" rIns="0" bIns="0" rtlCol="0" anchor="t">
            <a:spAutoFit/>
          </a:bodyPr>
          <a:lstStyle/>
          <a:p>
            <a:pPr>
              <a:lnSpc>
                <a:spcPct val="90000"/>
              </a:lnSpc>
              <a:buFont typeface="Wingdings" panose="05000000000000000000" pitchFamily="2" charset="2"/>
              <a:buNone/>
              <a:defRPr/>
            </a:pPr>
            <a:endParaRPr lang="en-US" sz="2500" b="1" spc="64" dirty="0">
              <a:solidFill>
                <a:srgbClr val="FFFFFF"/>
              </a:solidFill>
              <a:latin typeface="Montserrat" panose="020B0604020202020204" charset="0"/>
            </a:endParaRPr>
          </a:p>
          <a:p>
            <a:pPr>
              <a:lnSpc>
                <a:spcPct val="130000"/>
              </a:lnSpc>
              <a:buFont typeface="Wingdings" panose="05000000000000000000" pitchFamily="2" charset="2"/>
              <a:buNone/>
              <a:defRPr/>
            </a:pPr>
            <a:r>
              <a:rPr lang="en-US" sz="2500" b="1" spc="64" dirty="0">
                <a:solidFill>
                  <a:srgbClr val="FFFFFF"/>
                </a:solidFill>
                <a:latin typeface="Montserrat" panose="020B0604020202020204" charset="0"/>
              </a:rPr>
              <a:t>*</a:t>
            </a:r>
            <a:r>
              <a:rPr lang="en-US" sz="2500"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Đối</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tượng</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nộp</a:t>
            </a:r>
            <a:r>
              <a:rPr lang="en-US" sz="2500" b="1"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Đoàn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viên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công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đoàn</a:t>
            </a:r>
            <a:endParaRPr lang="en-US" sz="2500" spc="64" dirty="0">
              <a:solidFill>
                <a:srgbClr val="FFFFFF"/>
              </a:solidFill>
              <a:latin typeface="Montserrat" panose="020B0604020202020204" charset="0"/>
            </a:endParaRPr>
          </a:p>
          <a:p>
            <a:pPr>
              <a:lnSpc>
                <a:spcPct val="130000"/>
              </a:lnSpc>
            </a:pPr>
            <a:r>
              <a:rPr lang="en-US" sz="2500" b="1" spc="64" dirty="0" smtClean="0">
                <a:solidFill>
                  <a:srgbClr val="FFFFFF"/>
                </a:solidFill>
                <a:latin typeface="Montserrat" panose="020B0604020202020204" charset="0"/>
              </a:rPr>
              <a:t>* </a:t>
            </a:r>
            <a:r>
              <a:rPr lang="en-US" sz="2500" b="1" spc="64" dirty="0" err="1">
                <a:solidFill>
                  <a:srgbClr val="FFFFFF"/>
                </a:solidFill>
                <a:latin typeface="Montserrat" panose="020B0604020202020204" charset="0"/>
              </a:rPr>
              <a:t>Mức</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thu</a:t>
            </a:r>
            <a:r>
              <a:rPr lang="en-US" sz="2500" b="1" spc="64" dirty="0">
                <a:solidFill>
                  <a:srgbClr val="FFFFFF"/>
                </a:solidFill>
                <a:latin typeface="Montserrat" panose="020B0604020202020204" charset="0"/>
              </a:rPr>
              <a:t>:</a:t>
            </a:r>
            <a:r>
              <a:rPr lang="en-US" altLang="en-US" sz="3600" b="1" dirty="0"/>
              <a:t> 	</a:t>
            </a:r>
          </a:p>
          <a:p>
            <a:pPr>
              <a:lnSpc>
                <a:spcPct val="150000"/>
              </a:lnSpc>
            </a:pPr>
            <a:r>
              <a:rPr lang="en-US" altLang="en-US" sz="3600" dirty="0"/>
              <a:t>	</a:t>
            </a:r>
            <a:r>
              <a:rPr lang="en-US" altLang="en-US" sz="2500" spc="64" dirty="0">
                <a:solidFill>
                  <a:srgbClr val="FFFFFF"/>
                </a:solidFill>
                <a:latin typeface="Montserrat" panose="020B0604020202020204" charset="0"/>
              </a:rPr>
              <a:t>+</a:t>
            </a:r>
            <a:r>
              <a:rPr lang="en-US" altLang="en-US" sz="3600" dirty="0"/>
              <a:t> </a:t>
            </a:r>
            <a:r>
              <a:rPr lang="nl-NL" altLang="en-US" sz="2500" spc="64" dirty="0">
                <a:solidFill>
                  <a:srgbClr val="FFFFFF"/>
                </a:solidFill>
                <a:latin typeface="Montserrat" panose="020B0604020202020204" charset="0"/>
              </a:rPr>
              <a:t>HCSN   = 1%*quỹ lương đóng BHXH</a:t>
            </a:r>
          </a:p>
          <a:p>
            <a:pPr>
              <a:lnSpc>
                <a:spcPct val="150000"/>
              </a:lnSpc>
            </a:pPr>
            <a:r>
              <a:rPr lang="nl-NL" altLang="en-US" sz="2500" spc="64" dirty="0">
                <a:solidFill>
                  <a:srgbClr val="FFFFFF"/>
                </a:solidFill>
                <a:latin typeface="Montserrat" panose="020B0604020202020204" charset="0"/>
              </a:rPr>
              <a:t>	</a:t>
            </a:r>
            <a:r>
              <a:rPr lang="nl-NL" altLang="en-US" sz="2500" spc="64" dirty="0" smtClean="0">
                <a:solidFill>
                  <a:srgbClr val="FFFFFF"/>
                </a:solidFill>
                <a:latin typeface="Montserrat" panose="020B0604020202020204" charset="0"/>
              </a:rPr>
              <a:t>+ </a:t>
            </a:r>
            <a:r>
              <a:rPr lang="nl-NL" altLang="en-US" sz="2500" spc="64" dirty="0">
                <a:solidFill>
                  <a:srgbClr val="FFFFFF"/>
                </a:solidFill>
                <a:latin typeface="Montserrat" panose="020B0604020202020204" charset="0"/>
              </a:rPr>
              <a:t>DN ngoài nhà </a:t>
            </a:r>
            <a:r>
              <a:rPr lang="nl-NL" altLang="en-US" sz="2500" spc="64" dirty="0" smtClean="0">
                <a:solidFill>
                  <a:srgbClr val="FFFFFF"/>
                </a:solidFill>
                <a:latin typeface="Montserrat" panose="020B0604020202020204" charset="0"/>
              </a:rPr>
              <a:t>nước = </a:t>
            </a:r>
            <a:r>
              <a:rPr lang="nl-NL" altLang="en-US" sz="2500" spc="64" dirty="0">
                <a:solidFill>
                  <a:srgbClr val="FFFFFF"/>
                </a:solidFill>
                <a:latin typeface="Montserrat" panose="020B0604020202020204" charset="0"/>
              </a:rPr>
              <a:t>1% *quỹ lương đóng BHXH (tối đa bằng 10% tiền lương cơ sở theo quy định)</a:t>
            </a:r>
          </a:p>
          <a:p>
            <a:pPr>
              <a:lnSpc>
                <a:spcPct val="150000"/>
              </a:lnSpc>
            </a:pPr>
            <a:r>
              <a:rPr lang="nl-NL" altLang="en-US" sz="2500" spc="64" dirty="0">
                <a:solidFill>
                  <a:srgbClr val="FFFFFF"/>
                </a:solidFill>
                <a:latin typeface="Montserrat" panose="020B0604020202020204" charset="0"/>
              </a:rPr>
              <a:t>          	+ DNNN </a:t>
            </a:r>
            <a:r>
              <a:rPr lang="nl-NL" altLang="en-US" sz="2500" spc="64" dirty="0" smtClean="0">
                <a:solidFill>
                  <a:srgbClr val="FFFFFF"/>
                </a:solidFill>
                <a:latin typeface="Montserrat" panose="020B0604020202020204" charset="0"/>
              </a:rPr>
              <a:t>= </a:t>
            </a:r>
            <a:r>
              <a:rPr lang="nl-NL" altLang="en-US" sz="2500" spc="64" dirty="0">
                <a:solidFill>
                  <a:srgbClr val="FFFFFF"/>
                </a:solidFill>
                <a:latin typeface="Montserrat" panose="020B0604020202020204" charset="0"/>
              </a:rPr>
              <a:t>1%* lương thực lĩnh (sau khi đã trừ </a:t>
            </a:r>
            <a:r>
              <a:rPr lang="nl-NL" altLang="en-US" sz="2500" spc="64" dirty="0" smtClean="0">
                <a:solidFill>
                  <a:srgbClr val="FFFFFF"/>
                </a:solidFill>
                <a:latin typeface="Montserrat" panose="020B0604020202020204" charset="0"/>
              </a:rPr>
              <a:t>BHXH, BHYT</a:t>
            </a:r>
            <a:r>
              <a:rPr lang="nl-NL" altLang="en-US" sz="2500" spc="64" dirty="0">
                <a:solidFill>
                  <a:srgbClr val="FFFFFF"/>
                </a:solidFill>
                <a:latin typeface="Montserrat" panose="020B0604020202020204" charset="0"/>
              </a:rPr>
              <a:t>, BHTN, Thuế thu nhập cá nhân)  (tối đa 10% tiền lương cơ sở theo quy định) </a:t>
            </a:r>
            <a:r>
              <a:rPr lang="nl-NL" altLang="en-US" sz="2500" spc="64" dirty="0" smtClean="0">
                <a:solidFill>
                  <a:srgbClr val="FFFFFF"/>
                </a:solidFill>
                <a:latin typeface="Montserrat" panose="020B0604020202020204" charset="0"/>
              </a:rPr>
              <a:t>                           </a:t>
            </a:r>
            <a:endParaRPr lang="nl-NL" altLang="en-US" sz="2500" spc="64" dirty="0">
              <a:solidFill>
                <a:srgbClr val="FFFFFF"/>
              </a:solidFill>
              <a:latin typeface="Montserrat" panose="020B0604020202020204" charset="0"/>
            </a:endParaRPr>
          </a:p>
          <a:p>
            <a:pPr>
              <a:lnSpc>
                <a:spcPct val="150000"/>
              </a:lnSpc>
            </a:pPr>
            <a:r>
              <a:rPr lang="nl-NL" altLang="en-US" sz="2500" spc="64" dirty="0">
                <a:solidFill>
                  <a:srgbClr val="FFFFFF"/>
                </a:solidFill>
                <a:latin typeface="Montserrat" panose="020B0604020202020204" charset="0"/>
              </a:rPr>
              <a:t>	+ Đoàn viên ở các nghiệp đoàn, CĐCS DN khó xác định được tiền lương; đoàn viên ở các DN khó khăn, thu nhập thấp, đoàn viên không thuộc đối tượng đóng BHXH có thể thu đoàn phí ở mức ấn định nhưng tối thiểu =1% tiền l­­uơng cơ sở theo quy định của Nhà nước.</a:t>
            </a:r>
          </a:p>
          <a:p>
            <a:pPr>
              <a:lnSpc>
                <a:spcPct val="80000"/>
              </a:lnSpc>
            </a:pPr>
            <a:endParaRPr lang="nl-NL" sz="2500" b="1"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p:txBody>
      </p:sp>
    </p:spTree>
    <p:extLst>
      <p:ext uri="{BB962C8B-B14F-4D97-AF65-F5344CB8AC3E}">
        <p14:creationId xmlns:p14="http://schemas.microsoft.com/office/powerpoint/2010/main" val="141720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1028700" y="873283"/>
            <a:ext cx="16230600" cy="8540434"/>
            <a:chOff x="0" y="0"/>
            <a:chExt cx="5920967" cy="3115573"/>
          </a:xfrm>
          <a:solidFill>
            <a:srgbClr val="0070C0"/>
          </a:solidFill>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grpFill/>
          </p:spPr>
          <p:txBody>
            <a:bodyPr/>
            <a:lstStyle/>
            <a:p>
              <a:endParaRPr lang="en-US" dirty="0"/>
            </a:p>
          </p:txBody>
        </p:sp>
      </p:grpSp>
      <p:sp>
        <p:nvSpPr>
          <p:cNvPr id="7" name="TextBox 7"/>
          <p:cNvSpPr txBox="1"/>
          <p:nvPr/>
        </p:nvSpPr>
        <p:spPr>
          <a:xfrm>
            <a:off x="1447802" y="1000125"/>
            <a:ext cx="15811499" cy="1333698"/>
          </a:xfrm>
          <a:prstGeom prst="rect">
            <a:avLst/>
          </a:prstGeom>
        </p:spPr>
        <p:txBody>
          <a:bodyPr wrap="square" lIns="0" tIns="0" rIns="0" bIns="0" rtlCol="0" anchor="t">
            <a:spAutoFit/>
          </a:bodyPr>
          <a:lstStyle/>
          <a:p>
            <a:pPr>
              <a:lnSpc>
                <a:spcPts val="5199"/>
              </a:lnSpc>
              <a:defRPr/>
            </a:pPr>
            <a:r>
              <a:rPr lang="en-US" sz="3999" spc="79" dirty="0">
                <a:solidFill>
                  <a:srgbClr val="FFFFFF"/>
                </a:solidFill>
                <a:latin typeface="Montserrat Extra-Bold"/>
              </a:rPr>
              <a:t> </a:t>
            </a:r>
            <a:r>
              <a:rPr lang="en-US" sz="3999" spc="79" dirty="0" err="1">
                <a:solidFill>
                  <a:srgbClr val="FFFFFF"/>
                </a:solidFill>
                <a:latin typeface="Montserrat Extra-Bold"/>
              </a:rPr>
              <a:t>Nguồn</a:t>
            </a:r>
            <a:r>
              <a:rPr lang="en-US" sz="3999" spc="79" dirty="0">
                <a:solidFill>
                  <a:srgbClr val="FFFFFF"/>
                </a:solidFill>
                <a:latin typeface="Montserrat Extra-Bold"/>
              </a:rPr>
              <a:t> thu 1% </a:t>
            </a:r>
            <a:r>
              <a:rPr lang="en-US" sz="3999" spc="79" dirty="0" err="1">
                <a:solidFill>
                  <a:srgbClr val="FFFFFF"/>
                </a:solidFill>
                <a:latin typeface="Montserrat Extra-Bold"/>
              </a:rPr>
              <a:t>đoàn</a:t>
            </a:r>
            <a:r>
              <a:rPr lang="en-US" sz="3999" spc="79" dirty="0">
                <a:solidFill>
                  <a:srgbClr val="FFFFFF"/>
                </a:solidFill>
                <a:latin typeface="Montserrat Extra-Bold"/>
              </a:rPr>
              <a:t> </a:t>
            </a:r>
            <a:r>
              <a:rPr lang="en-US" sz="3999" spc="79" dirty="0" err="1">
                <a:solidFill>
                  <a:srgbClr val="FFFFFF"/>
                </a:solidFill>
                <a:latin typeface="Montserrat Extra-Bold"/>
              </a:rPr>
              <a:t>phí</a:t>
            </a:r>
            <a:r>
              <a:rPr lang="en-US" sz="3999" spc="79" dirty="0">
                <a:solidFill>
                  <a:srgbClr val="FFFFFF"/>
                </a:solidFill>
                <a:latin typeface="Montserrat Extra-Bold"/>
              </a:rPr>
              <a:t> </a:t>
            </a:r>
            <a:r>
              <a:rPr lang="en-US" sz="3999" spc="79" dirty="0" err="1">
                <a:solidFill>
                  <a:srgbClr val="FFFFFF"/>
                </a:solidFill>
                <a:latin typeface="Montserrat Extra-Bold"/>
              </a:rPr>
              <a:t>công</a:t>
            </a:r>
            <a:r>
              <a:rPr lang="en-US" sz="3999" spc="79" dirty="0">
                <a:solidFill>
                  <a:srgbClr val="FFFFFF"/>
                </a:solidFill>
                <a:latin typeface="Montserrat Extra-Bold"/>
              </a:rPr>
              <a:t> </a:t>
            </a:r>
            <a:r>
              <a:rPr lang="en-US" sz="3999" spc="79" dirty="0" err="1">
                <a:solidFill>
                  <a:srgbClr val="FFFFFF"/>
                </a:solidFill>
                <a:latin typeface="Montserrat Extra-Bold"/>
              </a:rPr>
              <a:t>đoàn</a:t>
            </a:r>
            <a:r>
              <a:rPr lang="en-US" sz="3999" spc="79" dirty="0">
                <a:solidFill>
                  <a:srgbClr val="FFFFFF"/>
                </a:solidFill>
                <a:latin typeface="Montserrat Extra-Bold"/>
              </a:rPr>
              <a:t> </a:t>
            </a:r>
            <a:r>
              <a:rPr lang="en-US" sz="2500" spc="79" dirty="0">
                <a:solidFill>
                  <a:srgbClr val="FFFFFF"/>
                </a:solidFill>
                <a:latin typeface="Montserrat Extra-Bold"/>
              </a:rPr>
              <a:t>(</a:t>
            </a:r>
            <a:r>
              <a:rPr lang="en-US" sz="2500" spc="64" dirty="0" err="1">
                <a:solidFill>
                  <a:srgbClr val="FFFFFF"/>
                </a:solidFill>
                <a:latin typeface="Montserrat" panose="020B0604020202020204" charset="0"/>
              </a:rPr>
              <a:t>Điều</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lệ</a:t>
            </a:r>
            <a:r>
              <a:rPr lang="en-US" sz="2500" spc="64" dirty="0">
                <a:solidFill>
                  <a:srgbClr val="FFFFFF"/>
                </a:solidFill>
                <a:latin typeface="Montserrat" panose="020B0604020202020204" charset="0"/>
              </a:rPr>
              <a:t> C</a:t>
            </a:r>
            <a:r>
              <a:rPr lang="en-US" sz="2500" spc="64" dirty="0" err="1">
                <a:solidFill>
                  <a:srgbClr val="FFFFFF"/>
                </a:solidFill>
                <a:latin typeface="Montserrat" panose="020B0604020202020204" charset="0"/>
              </a:rPr>
              <a:t>ông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đoàn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Việt</a:t>
            </a:r>
            <a:r>
              <a:rPr lang="en-US" sz="2500" spc="64" dirty="0">
                <a:solidFill>
                  <a:srgbClr val="FFFFFF"/>
                </a:solidFill>
                <a:latin typeface="Montserrat" panose="020B0604020202020204" charset="0"/>
              </a:rPr>
              <a:t> Nam; </a:t>
            </a:r>
            <a:r>
              <a:rPr lang="en-US" sz="2500" spc="64" dirty="0" err="1">
                <a:solidFill>
                  <a:srgbClr val="FFFFFF"/>
                </a:solidFill>
                <a:latin typeface="Montserrat" panose="020B0604020202020204" charset="0"/>
              </a:rPr>
              <a:t>Điều</a:t>
            </a:r>
            <a:r>
              <a:rPr lang="en-US" sz="2500" spc="64" dirty="0">
                <a:solidFill>
                  <a:srgbClr val="FFFFFF"/>
                </a:solidFill>
                <a:latin typeface="Montserrat" panose="020B0604020202020204" charset="0"/>
              </a:rPr>
              <a:t>  23 </a:t>
            </a:r>
            <a:r>
              <a:rPr lang="en-US" sz="2500" spc="64" dirty="0" err="1">
                <a:solidFill>
                  <a:srgbClr val="FFFFFF"/>
                </a:solidFill>
                <a:latin typeface="Montserrat" panose="020B0604020202020204" charset="0"/>
              </a:rPr>
              <a:t>và</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Điều</a:t>
            </a:r>
            <a:r>
              <a:rPr lang="en-US" sz="2500" spc="64" dirty="0">
                <a:solidFill>
                  <a:srgbClr val="FFFFFF"/>
                </a:solidFill>
                <a:latin typeface="Montserrat" panose="020B0604020202020204" charset="0"/>
              </a:rPr>
              <a:t> 24 </a:t>
            </a:r>
            <a:r>
              <a:rPr lang="en-US" sz="2500" spc="64" dirty="0" err="1">
                <a:solidFill>
                  <a:srgbClr val="FFFFFF"/>
                </a:solidFill>
                <a:latin typeface="Montserrat" panose="020B0604020202020204" charset="0"/>
              </a:rPr>
              <a:t>tại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Quyết</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định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số</a:t>
            </a:r>
            <a:r>
              <a:rPr lang="en-US" sz="2500" spc="64" dirty="0">
                <a:solidFill>
                  <a:srgbClr val="FFFFFF"/>
                </a:solidFill>
                <a:latin typeface="Montserrat" panose="020B0604020202020204" charset="0"/>
              </a:rPr>
              <a:t> 1908/QĐ-TLĐ </a:t>
            </a:r>
            <a:r>
              <a:rPr lang="en-US" sz="2500" spc="64" dirty="0" err="1">
                <a:solidFill>
                  <a:srgbClr val="FFFFFF"/>
                </a:solidFill>
                <a:latin typeface="Montserrat" panose="020B0604020202020204" charset="0"/>
              </a:rPr>
              <a:t>ngày</a:t>
            </a:r>
            <a:r>
              <a:rPr lang="en-US" sz="2500" spc="64" dirty="0">
                <a:solidFill>
                  <a:srgbClr val="FFFFFF"/>
                </a:solidFill>
                <a:latin typeface="Montserrat" panose="020B0604020202020204" charset="0"/>
              </a:rPr>
              <a:t> 19/12/2016)</a:t>
            </a:r>
            <a:endParaRPr lang="en-US" sz="3999" spc="79" dirty="0">
              <a:solidFill>
                <a:srgbClr val="FFFFFF"/>
              </a:solidFill>
              <a:latin typeface="Montserrat Extra-Bold"/>
            </a:endParaRPr>
          </a:p>
        </p:txBody>
      </p:sp>
      <p:sp>
        <p:nvSpPr>
          <p:cNvPr id="8" name="TextBox 8"/>
          <p:cNvSpPr txBox="1"/>
          <p:nvPr/>
        </p:nvSpPr>
        <p:spPr>
          <a:xfrm>
            <a:off x="1436079" y="2764839"/>
            <a:ext cx="15393536" cy="5705729"/>
          </a:xfrm>
          <a:prstGeom prst="rect">
            <a:avLst/>
          </a:prstGeom>
        </p:spPr>
        <p:txBody>
          <a:bodyPr wrap="square" lIns="0" tIns="0" rIns="0" bIns="0" rtlCol="0" anchor="t">
            <a:spAutoFit/>
          </a:bodyPr>
          <a:lstStyle/>
          <a:p>
            <a:pPr>
              <a:lnSpc>
                <a:spcPct val="150000"/>
              </a:lnSpc>
            </a:pPr>
            <a:r>
              <a:rPr lang="nl-NL" sz="2500" b="1" spc="64" dirty="0" smtClean="0">
                <a:solidFill>
                  <a:srgbClr val="FFFFFF"/>
                </a:solidFill>
                <a:latin typeface="Montserrat" panose="020B0604020202020204" charset="0"/>
              </a:rPr>
              <a:t>* </a:t>
            </a:r>
            <a:r>
              <a:rPr lang="nl-NL" altLang="en-US" sz="2500" b="1" spc="64" dirty="0">
                <a:solidFill>
                  <a:srgbClr val="FFFFFF"/>
                </a:solidFill>
                <a:latin typeface="Montserrat" panose="020B0604020202020204" charset="0"/>
              </a:rPr>
              <a:t>Trách nhiệm của CĐ cơ sở đối với việc thu Đoàn phí công đoàn: </a:t>
            </a:r>
          </a:p>
          <a:p>
            <a:pPr>
              <a:lnSpc>
                <a:spcPct val="150000"/>
              </a:lnSpc>
              <a:buFont typeface="Wingdings" panose="05000000000000000000" pitchFamily="2" charset="2"/>
              <a:buNone/>
            </a:pPr>
            <a:r>
              <a:rPr lang="en-US" altLang="en-US" sz="2500" spc="64" dirty="0">
                <a:solidFill>
                  <a:srgbClr val="FFFFFF"/>
                </a:solidFill>
                <a:latin typeface="Montserrat" panose="020B0604020202020204" charset="0"/>
              </a:rPr>
              <a:t>		+ </a:t>
            </a:r>
            <a:r>
              <a:rPr lang="en-US" altLang="en-US" sz="2500" spc="64" dirty="0" err="1">
                <a:solidFill>
                  <a:srgbClr val="FFFFFF"/>
                </a:solidFill>
                <a:latin typeface="Montserrat" panose="020B0604020202020204" charset="0"/>
              </a:rPr>
              <a:t>Thống</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nhất</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hình</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thức</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thu</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đoàn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viên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đóng</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trực</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tiếp</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hoặc</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thu</a:t>
            </a:r>
            <a:r>
              <a:rPr lang="en-US" altLang="en-US" sz="2500" spc="64" dirty="0">
                <a:solidFill>
                  <a:srgbClr val="FFFFFF"/>
                </a:solidFill>
                <a:latin typeface="Montserrat" panose="020B0604020202020204" charset="0"/>
              </a:rPr>
              <a:t> qua </a:t>
            </a:r>
            <a:r>
              <a:rPr lang="en-US" altLang="en-US" sz="2500" spc="64" dirty="0" err="1">
                <a:solidFill>
                  <a:srgbClr val="FFFFFF"/>
                </a:solidFill>
                <a:latin typeface="Montserrat" panose="020B0604020202020204" charset="0"/>
              </a:rPr>
              <a:t>lương</a:t>
            </a:r>
            <a:r>
              <a:rPr lang="en-US" altLang="en-US" sz="2500" spc="64" dirty="0">
                <a:solidFill>
                  <a:srgbClr val="FFFFFF"/>
                </a:solidFill>
                <a:latin typeface="Montserrat" panose="020B0604020202020204" charset="0"/>
              </a:rPr>
              <a:t>)</a:t>
            </a:r>
          </a:p>
          <a:p>
            <a:pPr>
              <a:lnSpc>
                <a:spcPct val="150000"/>
              </a:lnSpc>
              <a:buFont typeface="Wingdings" panose="05000000000000000000" pitchFamily="2" charset="2"/>
              <a:buNone/>
            </a:pPr>
            <a:r>
              <a:rPr lang="en-US" altLang="en-US" sz="2500" spc="64" dirty="0">
                <a:solidFill>
                  <a:srgbClr val="FFFFFF"/>
                </a:solidFill>
                <a:latin typeface="Montserrat" panose="020B0604020202020204" charset="0"/>
              </a:rPr>
              <a:t>         		+ </a:t>
            </a:r>
            <a:r>
              <a:rPr lang="en-US" altLang="en-US" sz="2500" spc="64" dirty="0" err="1">
                <a:solidFill>
                  <a:srgbClr val="FFFFFF"/>
                </a:solidFill>
                <a:latin typeface="Montserrat" panose="020B0604020202020204" charset="0"/>
              </a:rPr>
              <a:t>Thống</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nhất</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thời</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gian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thu</a:t>
            </a:r>
            <a:r>
              <a:rPr lang="en-US" altLang="en-US" sz="2500" spc="64" dirty="0">
                <a:solidFill>
                  <a:srgbClr val="FFFFFF"/>
                </a:solidFill>
                <a:latin typeface="Montserrat" panose="020B0604020202020204" charset="0"/>
              </a:rPr>
              <a:t> ĐP (</a:t>
            </a:r>
            <a:r>
              <a:rPr lang="en-US" altLang="en-US" sz="2500" spc="64" dirty="0" err="1">
                <a:solidFill>
                  <a:srgbClr val="FFFFFF"/>
                </a:solidFill>
                <a:latin typeface="Montserrat" panose="020B0604020202020204" charset="0"/>
              </a:rPr>
              <a:t>hàng</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tháng</a:t>
            </a:r>
            <a:r>
              <a:rPr lang="en-US" altLang="en-US" sz="2500" spc="64" dirty="0">
                <a:solidFill>
                  <a:srgbClr val="FFFFFF"/>
                </a:solidFill>
                <a:latin typeface="Montserrat" panose="020B0604020202020204" charset="0"/>
              </a:rPr>
              <a:t>)</a:t>
            </a:r>
          </a:p>
          <a:p>
            <a:pPr>
              <a:lnSpc>
                <a:spcPct val="150000"/>
              </a:lnSpc>
              <a:buFont typeface="Wingdings" panose="05000000000000000000" pitchFamily="2" charset="2"/>
              <a:buNone/>
            </a:pPr>
            <a:r>
              <a:rPr lang="en-US" altLang="en-US" sz="2500" spc="64" dirty="0">
                <a:solidFill>
                  <a:srgbClr val="FFFFFF"/>
                </a:solidFill>
                <a:latin typeface="Montserrat" panose="020B0604020202020204" charset="0"/>
              </a:rPr>
              <a:t>		+ Theo </a:t>
            </a:r>
            <a:r>
              <a:rPr lang="en-US" altLang="en-US" sz="2500" spc="64" dirty="0" err="1">
                <a:solidFill>
                  <a:srgbClr val="FFFFFF"/>
                </a:solidFill>
                <a:latin typeface="Montserrat" panose="020B0604020202020204" charset="0"/>
              </a:rPr>
              <a:t>dõi</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ghi</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chép</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phản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ánh</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đầy</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đủ</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kịp</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thời</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vào</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sổ</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kế</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toán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tiền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thu</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đoàn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phí</a:t>
            </a:r>
            <a:endParaRPr lang="en-US" altLang="en-US" sz="2500" spc="64" dirty="0">
              <a:solidFill>
                <a:srgbClr val="FFFFFF"/>
              </a:solidFill>
              <a:latin typeface="Montserrat" panose="020B0604020202020204" charset="0"/>
            </a:endParaRPr>
          </a:p>
          <a:p>
            <a:pPr>
              <a:lnSpc>
                <a:spcPct val="150000"/>
              </a:lnSpc>
              <a:buFont typeface="Wingdings" panose="05000000000000000000" pitchFamily="2" charset="2"/>
              <a:buNone/>
            </a:pPr>
            <a:r>
              <a:rPr lang="en-US" altLang="en-US" sz="2500" b="1" spc="64" dirty="0" smtClean="0">
                <a:solidFill>
                  <a:srgbClr val="FFFFFF"/>
                </a:solidFill>
                <a:latin typeface="Montserrat" panose="020B0604020202020204" charset="0"/>
              </a:rPr>
              <a:t>* </a:t>
            </a:r>
            <a:r>
              <a:rPr lang="en-US" altLang="en-US" sz="2500" b="1" spc="64" dirty="0" err="1">
                <a:solidFill>
                  <a:srgbClr val="FFFFFF"/>
                </a:solidFill>
                <a:latin typeface="Montserrat" panose="020B0604020202020204" charset="0"/>
              </a:rPr>
              <a:t>Phân</a:t>
            </a:r>
            <a:r>
              <a:rPr lang="en-US" altLang="en-US" sz="2500" b="1" spc="64" dirty="0">
                <a:solidFill>
                  <a:srgbClr val="FFFFFF"/>
                </a:solidFill>
                <a:latin typeface="Montserrat" panose="020B0604020202020204" charset="0"/>
              </a:rPr>
              <a:t> </a:t>
            </a:r>
            <a:r>
              <a:rPr lang="en-US" altLang="en-US" sz="2500" b="1" spc="64" dirty="0" err="1">
                <a:solidFill>
                  <a:srgbClr val="FFFFFF"/>
                </a:solidFill>
                <a:latin typeface="Montserrat" panose="020B0604020202020204" charset="0"/>
              </a:rPr>
              <a:t>phối</a:t>
            </a:r>
            <a:r>
              <a:rPr lang="en-US" altLang="en-US" sz="2500" b="1" spc="64" dirty="0">
                <a:solidFill>
                  <a:srgbClr val="FFFFFF"/>
                </a:solidFill>
                <a:latin typeface="Montserrat" panose="020B0604020202020204" charset="0"/>
              </a:rPr>
              <a:t> </a:t>
            </a:r>
            <a:r>
              <a:rPr lang="en-US" altLang="en-US" sz="2500" b="1" spc="64" dirty="0" err="1">
                <a:solidFill>
                  <a:srgbClr val="FFFFFF"/>
                </a:solidFill>
                <a:latin typeface="Montserrat" panose="020B0604020202020204" charset="0"/>
              </a:rPr>
              <a:t>nguồn</a:t>
            </a:r>
            <a:r>
              <a:rPr lang="en-US" altLang="en-US" sz="2500" b="1" spc="64" dirty="0">
                <a:solidFill>
                  <a:srgbClr val="FFFFFF"/>
                </a:solidFill>
                <a:latin typeface="Montserrat" panose="020B0604020202020204" charset="0"/>
              </a:rPr>
              <a:t> </a:t>
            </a:r>
            <a:r>
              <a:rPr lang="en-US" altLang="en-US" sz="2500" b="1" spc="64" dirty="0" err="1">
                <a:solidFill>
                  <a:srgbClr val="FFFFFF"/>
                </a:solidFill>
                <a:latin typeface="Montserrat" panose="020B0604020202020204" charset="0"/>
              </a:rPr>
              <a:t>thu</a:t>
            </a:r>
            <a:r>
              <a:rPr lang="en-US" altLang="en-US" sz="2500" b="1" spc="64" dirty="0">
                <a:solidFill>
                  <a:srgbClr val="FFFFFF"/>
                </a:solidFill>
                <a:latin typeface="Montserrat" panose="020B0604020202020204" charset="0"/>
              </a:rPr>
              <a:t> 1% </a:t>
            </a:r>
            <a:r>
              <a:rPr lang="en-US" altLang="en-US" sz="2500" b="1" spc="64" dirty="0" smtClean="0">
                <a:solidFill>
                  <a:srgbClr val="FFFFFF"/>
                </a:solidFill>
                <a:latin typeface="Montserrat" panose="020B0604020202020204" charset="0"/>
              </a:rPr>
              <a:t>ĐPCĐ </a:t>
            </a:r>
            <a:r>
              <a:rPr lang="en-US" altLang="en-US" sz="2500" spc="64" dirty="0">
                <a:solidFill>
                  <a:srgbClr val="FFFFFF"/>
                </a:solidFill>
                <a:latin typeface="Montserrat" panose="020B0604020202020204" charset="0"/>
              </a:rPr>
              <a:t>(</a:t>
            </a:r>
            <a:r>
              <a:rPr lang="en-US" altLang="en-US" sz="2500" spc="64" dirty="0" err="1">
                <a:solidFill>
                  <a:srgbClr val="FFFFFF"/>
                </a:solidFill>
                <a:latin typeface="Montserrat" panose="020B0604020202020204" charset="0"/>
              </a:rPr>
              <a:t>thực</a:t>
            </a:r>
            <a:r>
              <a:rPr lang="en-US" altLang="en-US" sz="2500" spc="64" dirty="0">
                <a:solidFill>
                  <a:srgbClr val="FFFFFF"/>
                </a:solidFill>
                <a:latin typeface="Montserrat" panose="020B0604020202020204" charset="0"/>
              </a:rPr>
              <a:t> </a:t>
            </a:r>
            <a:r>
              <a:rPr lang="en-US" altLang="en-US" sz="2500" spc="64" dirty="0" err="1" smtClean="0">
                <a:solidFill>
                  <a:srgbClr val="FFFFFF"/>
                </a:solidFill>
                <a:latin typeface="Montserrat" panose="020B0604020202020204" charset="0"/>
              </a:rPr>
              <a:t>hiện</a:t>
            </a:r>
            <a:r>
              <a:rPr lang="en-US" altLang="en-US" sz="2500" spc="64" dirty="0" smtClean="0">
                <a:solidFill>
                  <a:srgbClr val="FFFFFF"/>
                </a:solidFill>
                <a:latin typeface="Montserrat" panose="020B0604020202020204" charset="0"/>
              </a:rPr>
              <a:t> </a:t>
            </a:r>
            <a:r>
              <a:rPr lang="en-US" altLang="en-US" sz="2500" spc="64" dirty="0" err="1" smtClean="0">
                <a:solidFill>
                  <a:srgbClr val="FFFFFF"/>
                </a:solidFill>
                <a:latin typeface="Montserrat" panose="020B0604020202020204" charset="0"/>
              </a:rPr>
              <a:t>theo</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Quyết</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định</a:t>
            </a:r>
            <a:r>
              <a:rPr lang="en-US" altLang="en-US" sz="2500" spc="64" dirty="0">
                <a:solidFill>
                  <a:srgbClr val="FFFFFF"/>
                </a:solidFill>
                <a:latin typeface="Montserrat" panose="020B0604020202020204" charset="0"/>
              </a:rPr>
              <a:t> </a:t>
            </a:r>
            <a:r>
              <a:rPr lang="en-US" altLang="en-US" sz="2500" spc="64" dirty="0" smtClean="0">
                <a:solidFill>
                  <a:srgbClr val="FFFFFF"/>
                </a:solidFill>
                <a:latin typeface="Montserrat" panose="020B0604020202020204" charset="0"/>
              </a:rPr>
              <a:t>8108/QĐ-TLĐ </a:t>
            </a:r>
            <a:r>
              <a:rPr lang="en-US" altLang="en-US" sz="2500" spc="64" dirty="0" err="1" smtClean="0">
                <a:solidFill>
                  <a:srgbClr val="FFFFFF"/>
                </a:solidFill>
                <a:latin typeface="Montserrat" panose="020B0604020202020204" charset="0"/>
              </a:rPr>
              <a:t>ngày</a:t>
            </a:r>
            <a:r>
              <a:rPr lang="en-US" altLang="en-US" sz="2500" spc="64" dirty="0">
                <a:solidFill>
                  <a:srgbClr val="FFFFFF"/>
                </a:solidFill>
                <a:latin typeface="Montserrat" panose="020B0604020202020204" charset="0"/>
              </a:rPr>
              <a:t> 16/10/2023 </a:t>
            </a:r>
            <a:r>
              <a:rPr lang="en-US" altLang="en-US" sz="2500" spc="64" dirty="0" err="1" smtClean="0">
                <a:solidFill>
                  <a:srgbClr val="FFFFFF"/>
                </a:solidFill>
                <a:latin typeface="Montserrat" panose="020B0604020202020204" charset="0"/>
              </a:rPr>
              <a:t>về</a:t>
            </a:r>
            <a:r>
              <a:rPr lang="en-US" altLang="en-US" sz="2500" spc="64" dirty="0">
                <a:solidFill>
                  <a:srgbClr val="FFFFFF"/>
                </a:solidFill>
                <a:latin typeface="Montserrat" panose="020B0604020202020204" charset="0"/>
              </a:rPr>
              <a:t> </a:t>
            </a:r>
            <a:r>
              <a:rPr lang="en-US" altLang="en-US" sz="2500" spc="64" dirty="0" err="1" smtClean="0">
                <a:solidFill>
                  <a:srgbClr val="FFFFFF"/>
                </a:solidFill>
                <a:latin typeface="Montserrat" panose="020B0604020202020204" charset="0"/>
              </a:rPr>
              <a:t>việc</a:t>
            </a:r>
            <a:r>
              <a:rPr lang="en-US" altLang="en-US" sz="2500" spc="64" dirty="0">
                <a:solidFill>
                  <a:srgbClr val="FFFFFF"/>
                </a:solidFill>
                <a:latin typeface="Montserrat" panose="020B0604020202020204" charset="0"/>
              </a:rPr>
              <a:t> </a:t>
            </a:r>
            <a:r>
              <a:rPr lang="en-US" altLang="en-US" sz="2500" spc="64" dirty="0" err="1" smtClean="0">
                <a:solidFill>
                  <a:srgbClr val="FFFFFF"/>
                </a:solidFill>
                <a:latin typeface="Montserrat" panose="020B0604020202020204" charset="0"/>
              </a:rPr>
              <a:t>phân</a:t>
            </a:r>
            <a:r>
              <a:rPr lang="en-US" altLang="en-US" sz="2500" spc="64" dirty="0">
                <a:solidFill>
                  <a:srgbClr val="FFFFFF"/>
                </a:solidFill>
                <a:latin typeface="Montserrat" panose="020B0604020202020204" charset="0"/>
              </a:rPr>
              <a:t> </a:t>
            </a:r>
            <a:r>
              <a:rPr lang="en-US" altLang="en-US" sz="2500" spc="64" dirty="0" err="1" smtClean="0">
                <a:solidFill>
                  <a:srgbClr val="FFFFFF"/>
                </a:solidFill>
                <a:latin typeface="Montserrat" panose="020B0604020202020204" charset="0"/>
              </a:rPr>
              <a:t>phối</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đoàn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phí</a:t>
            </a:r>
            <a:r>
              <a:rPr lang="en-US" altLang="en-US" sz="2500" spc="64" dirty="0">
                <a:solidFill>
                  <a:srgbClr val="FFFFFF"/>
                </a:solidFill>
                <a:latin typeface="Montserrat" panose="020B0604020202020204" charset="0"/>
              </a:rPr>
              <a:t> </a:t>
            </a:r>
            <a:r>
              <a:rPr lang="en-US" altLang="en-US" sz="2500" spc="64" dirty="0" err="1" smtClean="0">
                <a:solidFill>
                  <a:srgbClr val="FFFFFF"/>
                </a:solidFill>
                <a:latin typeface="Montserrat" panose="020B0604020202020204" charset="0"/>
              </a:rPr>
              <a:t>công</a:t>
            </a:r>
            <a:r>
              <a:rPr lang="en-US" altLang="en-US" sz="2500" spc="64" dirty="0">
                <a:solidFill>
                  <a:srgbClr val="FFFFFF"/>
                </a:solidFill>
                <a:latin typeface="Montserrat" panose="020B0604020202020204" charset="0"/>
              </a:rPr>
              <a:t> </a:t>
            </a:r>
            <a:r>
              <a:rPr lang="en-US" altLang="en-US" sz="2500" spc="64" dirty="0" err="1" smtClean="0">
                <a:solidFill>
                  <a:srgbClr val="FFFFFF"/>
                </a:solidFill>
                <a:latin typeface="Montserrat" panose="020B0604020202020204" charset="0"/>
              </a:rPr>
              <a:t>đoàn</a:t>
            </a:r>
            <a:r>
              <a:rPr lang="en-US" altLang="en-US" sz="2500" spc="64" dirty="0" smtClean="0">
                <a:solidFill>
                  <a:srgbClr val="FFFFFF"/>
                </a:solidFill>
                <a:latin typeface="Montserrat" panose="020B0604020202020204" charset="0"/>
              </a:rPr>
              <a:t> </a:t>
            </a:r>
            <a:r>
              <a:rPr lang="en-US" altLang="en-US" sz="2500" spc="64" dirty="0" err="1" smtClean="0">
                <a:solidFill>
                  <a:srgbClr val="FFFFFF"/>
                </a:solidFill>
                <a:latin typeface="Montserrat" panose="020B0604020202020204" charset="0"/>
              </a:rPr>
              <a:t>cho</a:t>
            </a:r>
            <a:r>
              <a:rPr lang="en-US" altLang="en-US" sz="2500" spc="64" dirty="0">
                <a:solidFill>
                  <a:srgbClr val="FFFFFF"/>
                </a:solidFill>
                <a:latin typeface="Montserrat" panose="020B0604020202020204" charset="0"/>
              </a:rPr>
              <a:t> </a:t>
            </a:r>
            <a:r>
              <a:rPr lang="en-US" altLang="en-US" sz="2500" spc="64" dirty="0" err="1" smtClean="0">
                <a:solidFill>
                  <a:srgbClr val="FFFFFF"/>
                </a:solidFill>
                <a:latin typeface="Montserrat" panose="020B0604020202020204" charset="0"/>
              </a:rPr>
              <a:t>các</a:t>
            </a:r>
            <a:r>
              <a:rPr lang="en-US" altLang="en-US" sz="2500" spc="64" dirty="0">
                <a:solidFill>
                  <a:srgbClr val="FFFFFF"/>
                </a:solidFill>
                <a:latin typeface="Montserrat" panose="020B0604020202020204" charset="0"/>
              </a:rPr>
              <a:t> </a:t>
            </a:r>
            <a:r>
              <a:rPr lang="en-US" altLang="en-US" sz="2500" spc="64" dirty="0" err="1" smtClean="0">
                <a:solidFill>
                  <a:srgbClr val="FFFFFF"/>
                </a:solidFill>
                <a:latin typeface="Montserrat" panose="020B0604020202020204" charset="0"/>
              </a:rPr>
              <a:t>cấp</a:t>
            </a:r>
            <a:r>
              <a:rPr lang="en-US" altLang="en-US" sz="2500" spc="64" dirty="0">
                <a:solidFill>
                  <a:srgbClr val="FFFFFF"/>
                </a:solidFill>
                <a:latin typeface="Montserrat" panose="020B0604020202020204" charset="0"/>
              </a:rPr>
              <a:t> </a:t>
            </a:r>
            <a:r>
              <a:rPr lang="en-US" altLang="en-US" sz="2500" spc="64" dirty="0" err="1" smtClean="0">
                <a:solidFill>
                  <a:srgbClr val="FFFFFF"/>
                </a:solidFill>
                <a:latin typeface="Montserrat" panose="020B0604020202020204" charset="0"/>
              </a:rPr>
              <a:t>công</a:t>
            </a:r>
            <a:r>
              <a:rPr lang="en-US" altLang="en-US" sz="2500" spc="64" dirty="0">
                <a:solidFill>
                  <a:srgbClr val="FFFFFF"/>
                </a:solidFill>
                <a:latin typeface="Montserrat" panose="020B0604020202020204" charset="0"/>
              </a:rPr>
              <a:t> </a:t>
            </a:r>
            <a:r>
              <a:rPr lang="en-US" altLang="en-US" sz="2500" spc="64" dirty="0" err="1" smtClean="0">
                <a:solidFill>
                  <a:srgbClr val="FFFFFF"/>
                </a:solidFill>
                <a:latin typeface="Montserrat" panose="020B0604020202020204" charset="0"/>
              </a:rPr>
              <a:t>đoàn</a:t>
            </a:r>
            <a:r>
              <a:rPr lang="en-US" altLang="en-US" sz="2500" spc="64" dirty="0" smtClean="0">
                <a:solidFill>
                  <a:srgbClr val="FFFFFF"/>
                </a:solidFill>
                <a:latin typeface="Montserrat" panose="020B0604020202020204" charset="0"/>
              </a:rPr>
              <a:t>)</a:t>
            </a:r>
            <a:endParaRPr lang="en-US" altLang="en-US" sz="2500" spc="64" dirty="0">
              <a:solidFill>
                <a:srgbClr val="FFFFFF"/>
              </a:solidFill>
              <a:latin typeface="Montserrat" panose="020B0604020202020204" charset="0"/>
            </a:endParaRPr>
          </a:p>
          <a:p>
            <a:pPr>
              <a:lnSpc>
                <a:spcPct val="150000"/>
              </a:lnSpc>
              <a:buFont typeface="Wingdings" panose="05000000000000000000" pitchFamily="2" charset="2"/>
              <a:buNone/>
            </a:pPr>
            <a:r>
              <a:rPr lang="en-US" altLang="en-US" sz="2500" spc="64" dirty="0">
                <a:solidFill>
                  <a:srgbClr val="FFFFFF"/>
                </a:solidFill>
                <a:latin typeface="Montserrat" panose="020B0604020202020204" charset="0"/>
              </a:rPr>
              <a:t>		+ CĐCS </a:t>
            </a:r>
            <a:r>
              <a:rPr lang="en-US" altLang="en-US" sz="2500" spc="64" dirty="0" err="1">
                <a:solidFill>
                  <a:srgbClr val="FFFFFF"/>
                </a:solidFill>
                <a:latin typeface="Montserrat" panose="020B0604020202020204" charset="0"/>
              </a:rPr>
              <a:t>được</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để</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lại</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sử</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dụng</a:t>
            </a:r>
            <a:r>
              <a:rPr lang="en-US" altLang="en-US" sz="2500" spc="64" dirty="0">
                <a:solidFill>
                  <a:srgbClr val="FFFFFF"/>
                </a:solidFill>
                <a:latin typeface="Montserrat" panose="020B0604020202020204" charset="0"/>
              </a:rPr>
              <a:t> </a:t>
            </a:r>
            <a:r>
              <a:rPr lang="en-US" altLang="en-US" sz="2500" spc="64" dirty="0" smtClean="0">
                <a:solidFill>
                  <a:srgbClr val="FFFFFF"/>
                </a:solidFill>
                <a:latin typeface="Montserrat" panose="020B0604020202020204" charset="0"/>
              </a:rPr>
              <a:t>70</a:t>
            </a:r>
            <a:r>
              <a:rPr lang="en-US" altLang="en-US" sz="2500" spc="64" dirty="0">
                <a:solidFill>
                  <a:srgbClr val="FFFFFF"/>
                </a:solidFill>
                <a:latin typeface="Montserrat" panose="020B0604020202020204" charset="0"/>
              </a:rPr>
              <a:t>%</a:t>
            </a:r>
          </a:p>
          <a:p>
            <a:pPr>
              <a:lnSpc>
                <a:spcPct val="150000"/>
              </a:lnSpc>
              <a:buFont typeface="Wingdings" panose="05000000000000000000" pitchFamily="2" charset="2"/>
              <a:buNone/>
            </a:pPr>
            <a:r>
              <a:rPr lang="en-US" altLang="en-US" sz="2500" spc="64" dirty="0">
                <a:solidFill>
                  <a:srgbClr val="FFFFFF"/>
                </a:solidFill>
                <a:latin typeface="Montserrat" panose="020B0604020202020204" charset="0"/>
              </a:rPr>
              <a:t>		+ </a:t>
            </a:r>
            <a:r>
              <a:rPr lang="en-US" altLang="en-US" sz="2500" spc="64" dirty="0" err="1">
                <a:solidFill>
                  <a:srgbClr val="FFFFFF"/>
                </a:solidFill>
                <a:latin typeface="Montserrat" panose="020B0604020202020204" charset="0"/>
              </a:rPr>
              <a:t>Nộp</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lên</a:t>
            </a:r>
            <a:r>
              <a:rPr lang="en-US" altLang="en-US" sz="2500" spc="64" dirty="0">
                <a:solidFill>
                  <a:srgbClr val="FFFFFF"/>
                </a:solidFill>
                <a:latin typeface="Montserrat" panose="020B0604020202020204" charset="0"/>
              </a:rPr>
              <a:t> CĐCTTT </a:t>
            </a:r>
            <a:r>
              <a:rPr lang="en-US" altLang="en-US" sz="2500" spc="64" dirty="0" smtClean="0">
                <a:solidFill>
                  <a:srgbClr val="FFFFFF"/>
                </a:solidFill>
                <a:latin typeface="Montserrat" panose="020B0604020202020204" charset="0"/>
              </a:rPr>
              <a:t>30</a:t>
            </a:r>
            <a:r>
              <a:rPr lang="en-US" altLang="en-US" sz="2500" spc="64" dirty="0">
                <a:solidFill>
                  <a:srgbClr val="FFFFFF"/>
                </a:solidFill>
                <a:latin typeface="Montserrat" panose="020B0604020202020204" charset="0"/>
              </a:rPr>
              <a:t>%</a:t>
            </a:r>
          </a:p>
          <a:p>
            <a:pPr>
              <a:lnSpc>
                <a:spcPct val="150000"/>
              </a:lnSpc>
              <a:buFont typeface="Wingdings" panose="05000000000000000000" pitchFamily="2" charset="2"/>
              <a:buNone/>
            </a:pPr>
            <a:r>
              <a:rPr lang="en-US" altLang="en-US" sz="2500" b="1" spc="64" dirty="0">
                <a:solidFill>
                  <a:srgbClr val="FFFFFF"/>
                </a:solidFill>
                <a:latin typeface="Montserrat" panose="020B0604020202020204" charset="0"/>
              </a:rPr>
              <a:t>* </a:t>
            </a:r>
            <a:r>
              <a:rPr lang="en-US" altLang="en-US" sz="2500" b="1" spc="64" dirty="0" err="1">
                <a:solidFill>
                  <a:srgbClr val="FFFFFF"/>
                </a:solidFill>
                <a:latin typeface="Montserrat" panose="020B0604020202020204" charset="0"/>
              </a:rPr>
              <a:t>Phương</a:t>
            </a:r>
            <a:r>
              <a:rPr lang="en-US" altLang="en-US" sz="2500" b="1" spc="64" dirty="0">
                <a:solidFill>
                  <a:srgbClr val="FFFFFF"/>
                </a:solidFill>
                <a:latin typeface="Montserrat" panose="020B0604020202020204" charset="0"/>
              </a:rPr>
              <a:t> </a:t>
            </a:r>
            <a:r>
              <a:rPr lang="en-US" altLang="en-US" sz="2500" b="1" spc="64" dirty="0" err="1">
                <a:solidFill>
                  <a:srgbClr val="FFFFFF"/>
                </a:solidFill>
                <a:latin typeface="Montserrat" panose="020B0604020202020204" charset="0"/>
              </a:rPr>
              <a:t>thức</a:t>
            </a:r>
            <a:r>
              <a:rPr lang="en-US" altLang="en-US" sz="2500" b="1" spc="64" dirty="0">
                <a:solidFill>
                  <a:srgbClr val="FFFFFF"/>
                </a:solidFill>
                <a:latin typeface="Montserrat" panose="020B0604020202020204" charset="0"/>
              </a:rPr>
              <a:t> </a:t>
            </a:r>
            <a:r>
              <a:rPr lang="en-US" altLang="en-US" sz="2500" b="1" spc="64" dirty="0" err="1">
                <a:solidFill>
                  <a:srgbClr val="FFFFFF"/>
                </a:solidFill>
                <a:latin typeface="Montserrat" panose="020B0604020202020204" charset="0"/>
              </a:rPr>
              <a:t>nộp</a:t>
            </a:r>
            <a:r>
              <a:rPr lang="en-US" altLang="en-US" sz="2500" b="1" spc="64" dirty="0">
                <a:solidFill>
                  <a:srgbClr val="FFFFFF"/>
                </a:solidFill>
                <a:latin typeface="Montserrat" panose="020B0604020202020204" charset="0"/>
              </a:rPr>
              <a:t> </a:t>
            </a:r>
            <a:r>
              <a:rPr lang="en-US" altLang="en-US" sz="2500" b="1" spc="64" dirty="0" smtClean="0">
                <a:solidFill>
                  <a:srgbClr val="FFFFFF"/>
                </a:solidFill>
                <a:latin typeface="Montserrat" panose="020B0604020202020204" charset="0"/>
              </a:rPr>
              <a:t>30</a:t>
            </a:r>
            <a:r>
              <a:rPr lang="en-US" altLang="en-US" sz="2500" b="1"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Bù</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trừ</a:t>
            </a:r>
            <a:r>
              <a:rPr lang="en-US" altLang="en-US" sz="2500" spc="64" dirty="0">
                <a:solidFill>
                  <a:srgbClr val="FFFFFF"/>
                </a:solidFill>
                <a:latin typeface="Montserrat" panose="020B0604020202020204" charset="0"/>
              </a:rPr>
              <a:t> qua </a:t>
            </a:r>
            <a:r>
              <a:rPr lang="en-US" altLang="en-US" sz="2500" spc="64" dirty="0" err="1">
                <a:solidFill>
                  <a:srgbClr val="FFFFFF"/>
                </a:solidFill>
                <a:latin typeface="Montserrat" panose="020B0604020202020204" charset="0"/>
              </a:rPr>
              <a:t>số</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cấp</a:t>
            </a:r>
            <a:r>
              <a:rPr lang="en-US" altLang="en-US" sz="2500" spc="64" dirty="0">
                <a:solidFill>
                  <a:srgbClr val="FFFFFF"/>
                </a:solidFill>
                <a:latin typeface="Montserrat" panose="020B0604020202020204" charset="0"/>
              </a:rPr>
              <a:t> KP </a:t>
            </a:r>
            <a:r>
              <a:rPr lang="en-US" altLang="en-US" sz="2500" spc="64" dirty="0" err="1">
                <a:solidFill>
                  <a:srgbClr val="FFFFFF"/>
                </a:solidFill>
                <a:latin typeface="Montserrat" panose="020B0604020202020204" charset="0"/>
              </a:rPr>
              <a:t>hoặc</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nộp</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trực</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tiếp</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chuyển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khoản</a:t>
            </a:r>
            <a:endParaRPr lang="en-US" altLang="en-US" sz="2500" spc="64" dirty="0">
              <a:solidFill>
                <a:srgbClr val="FFFFFF"/>
              </a:solidFill>
              <a:latin typeface="Montserrat" panose="020B0604020202020204" charset="0"/>
            </a:endParaRPr>
          </a:p>
          <a:p>
            <a:pPr>
              <a:lnSpc>
                <a:spcPct val="150000"/>
              </a:lnSpc>
              <a:buFont typeface="Wingdings" panose="05000000000000000000" pitchFamily="2" charset="2"/>
              <a:buNone/>
            </a:pPr>
            <a:r>
              <a:rPr lang="en-US" altLang="en-US" sz="2500" b="1" spc="64" dirty="0" smtClean="0">
                <a:solidFill>
                  <a:srgbClr val="FFFFFF"/>
                </a:solidFill>
                <a:latin typeface="Montserrat" panose="020B0604020202020204" charset="0"/>
              </a:rPr>
              <a:t>* </a:t>
            </a:r>
            <a:r>
              <a:rPr lang="en-US" altLang="en-US" sz="2500" b="1" spc="64" dirty="0" err="1">
                <a:solidFill>
                  <a:srgbClr val="FFFFFF"/>
                </a:solidFill>
                <a:latin typeface="Montserrat" panose="020B0604020202020204" charset="0"/>
              </a:rPr>
              <a:t>Cách</a:t>
            </a:r>
            <a:r>
              <a:rPr lang="en-US" altLang="en-US" sz="2500" b="1" spc="64" dirty="0">
                <a:solidFill>
                  <a:srgbClr val="FFFFFF"/>
                </a:solidFill>
                <a:latin typeface="Montserrat" panose="020B0604020202020204" charset="0"/>
              </a:rPr>
              <a:t> </a:t>
            </a:r>
            <a:r>
              <a:rPr lang="en-US" altLang="en-US" sz="2500" b="1" spc="64" dirty="0" err="1">
                <a:solidFill>
                  <a:srgbClr val="FFFFFF"/>
                </a:solidFill>
                <a:latin typeface="Montserrat" panose="020B0604020202020204" charset="0"/>
              </a:rPr>
              <a:t>phản</a:t>
            </a:r>
            <a:r>
              <a:rPr lang="en-US" altLang="en-US" sz="2500" b="1" spc="64" dirty="0">
                <a:solidFill>
                  <a:srgbClr val="FFFFFF"/>
                </a:solidFill>
                <a:latin typeface="Montserrat" panose="020B0604020202020204" charset="0"/>
              </a:rPr>
              <a:t> </a:t>
            </a:r>
            <a:r>
              <a:rPr lang="en-US" altLang="en-US" sz="2500" b="1" spc="64" dirty="0" err="1">
                <a:solidFill>
                  <a:srgbClr val="FFFFFF"/>
                </a:solidFill>
                <a:latin typeface="Montserrat" panose="020B0604020202020204" charset="0"/>
              </a:rPr>
              <a:t>ánh</a:t>
            </a:r>
            <a:r>
              <a:rPr lang="en-US" altLang="en-US" sz="2500" b="1"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Phản</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ánh</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đầy</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đủ</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số</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thu</a:t>
            </a:r>
            <a:r>
              <a:rPr lang="en-US" altLang="en-US" sz="2500" spc="64" dirty="0">
                <a:solidFill>
                  <a:srgbClr val="FFFFFF"/>
                </a:solidFill>
                <a:latin typeface="Montserrat" panose="020B0604020202020204" charset="0"/>
              </a:rPr>
              <a:t> 1% </a:t>
            </a:r>
            <a:r>
              <a:rPr lang="en-US" altLang="en-US" sz="2500" spc="64" dirty="0" err="1">
                <a:solidFill>
                  <a:srgbClr val="FFFFFF"/>
                </a:solidFill>
                <a:latin typeface="Montserrat" panose="020B0604020202020204" charset="0"/>
              </a:rPr>
              <a:t>và</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số</a:t>
            </a:r>
            <a:r>
              <a:rPr lang="en-US" altLang="en-US" sz="2500" spc="64" dirty="0">
                <a:solidFill>
                  <a:srgbClr val="FFFFFF"/>
                </a:solidFill>
                <a:latin typeface="Montserrat" panose="020B0604020202020204" charset="0"/>
              </a:rPr>
              <a:t> </a:t>
            </a:r>
            <a:r>
              <a:rPr lang="en-US" altLang="en-US" sz="2500" spc="64" dirty="0" err="1">
                <a:solidFill>
                  <a:srgbClr val="FFFFFF"/>
                </a:solidFill>
                <a:latin typeface="Montserrat" panose="020B0604020202020204" charset="0"/>
              </a:rPr>
              <a:t>nộp</a:t>
            </a:r>
            <a:r>
              <a:rPr lang="en-US" altLang="en-US" sz="2500" spc="64" dirty="0">
                <a:solidFill>
                  <a:srgbClr val="FFFFFF"/>
                </a:solidFill>
                <a:latin typeface="Montserrat" panose="020B0604020202020204" charset="0"/>
              </a:rPr>
              <a:t> </a:t>
            </a:r>
            <a:r>
              <a:rPr lang="en-US" altLang="en-US" sz="2500" spc="64" dirty="0" smtClean="0">
                <a:solidFill>
                  <a:srgbClr val="FFFFFF"/>
                </a:solidFill>
                <a:latin typeface="Montserrat" panose="020B0604020202020204" charset="0"/>
              </a:rPr>
              <a:t>30%</a:t>
            </a:r>
            <a:endParaRPr lang="en-US" altLang="en-US" sz="2500" spc="64" dirty="0">
              <a:solidFill>
                <a:srgbClr val="FFFFFF"/>
              </a:solidFill>
              <a:latin typeface="Montserrat" panose="020B0604020202020204" charset="0"/>
            </a:endParaRPr>
          </a:p>
        </p:txBody>
      </p:sp>
    </p:spTree>
    <p:extLst>
      <p:ext uri="{BB962C8B-B14F-4D97-AF65-F5344CB8AC3E}">
        <p14:creationId xmlns:p14="http://schemas.microsoft.com/office/powerpoint/2010/main" val="396608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991169" y="873283"/>
            <a:ext cx="16230600" cy="8540434"/>
            <a:chOff x="0" y="0"/>
            <a:chExt cx="5920967" cy="3115573"/>
          </a:xfrm>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solidFill>
              <a:srgbClr val="0070C0"/>
            </a:solidFill>
            <a:ln>
              <a:solidFill>
                <a:schemeClr val="bg2"/>
              </a:solidFill>
            </a:ln>
          </p:spPr>
          <p:txBody>
            <a:bodyPr/>
            <a:lstStyle/>
            <a:p>
              <a:endParaRPr lang="en-US" dirty="0"/>
            </a:p>
          </p:txBody>
        </p:sp>
      </p:grpSp>
      <p:sp>
        <p:nvSpPr>
          <p:cNvPr id="7" name="TextBox 7"/>
          <p:cNvSpPr txBox="1"/>
          <p:nvPr/>
        </p:nvSpPr>
        <p:spPr>
          <a:xfrm>
            <a:off x="1394349" y="1370201"/>
            <a:ext cx="15811499" cy="666849"/>
          </a:xfrm>
          <a:prstGeom prst="rect">
            <a:avLst/>
          </a:prstGeom>
        </p:spPr>
        <p:txBody>
          <a:bodyPr wrap="square" lIns="0" tIns="0" rIns="0" bIns="0" rtlCol="0" anchor="t">
            <a:spAutoFit/>
          </a:bodyPr>
          <a:lstStyle/>
          <a:p>
            <a:pPr algn="ctr">
              <a:lnSpc>
                <a:spcPts val="5199"/>
              </a:lnSpc>
              <a:defRPr/>
            </a:pPr>
            <a:r>
              <a:rPr lang="en-US" sz="3999" spc="79" dirty="0">
                <a:solidFill>
                  <a:srgbClr val="FFFFFF"/>
                </a:solidFill>
                <a:latin typeface="Montserrat Extra-Bold"/>
              </a:rPr>
              <a:t> </a:t>
            </a:r>
            <a:r>
              <a:rPr lang="en-US" sz="3999" spc="79" dirty="0" err="1">
                <a:solidFill>
                  <a:srgbClr val="FFFFFF"/>
                </a:solidFill>
                <a:latin typeface="Montserrat Extra-Bold"/>
              </a:rPr>
              <a:t>Nguồn</a:t>
            </a:r>
            <a:r>
              <a:rPr lang="en-US" sz="3999" spc="79" dirty="0">
                <a:solidFill>
                  <a:srgbClr val="FFFFFF"/>
                </a:solidFill>
                <a:latin typeface="Montserrat Extra-Bold"/>
              </a:rPr>
              <a:t> thu </a:t>
            </a:r>
            <a:r>
              <a:rPr lang="en-US" sz="3999" spc="79" dirty="0" err="1">
                <a:solidFill>
                  <a:srgbClr val="FFFFFF"/>
                </a:solidFill>
                <a:latin typeface="Montserrat Extra-Bold"/>
              </a:rPr>
              <a:t>khác</a:t>
            </a:r>
            <a:endParaRPr lang="en-US" sz="3999" spc="79" dirty="0">
              <a:solidFill>
                <a:srgbClr val="FFFFFF"/>
              </a:solidFill>
              <a:latin typeface="Montserrat Extra-Bold"/>
            </a:endParaRPr>
          </a:p>
        </p:txBody>
      </p:sp>
      <p:sp>
        <p:nvSpPr>
          <p:cNvPr id="8" name="TextBox 8"/>
          <p:cNvSpPr txBox="1"/>
          <p:nvPr/>
        </p:nvSpPr>
        <p:spPr>
          <a:xfrm>
            <a:off x="1295400" y="2324102"/>
            <a:ext cx="15317336" cy="12572673"/>
          </a:xfrm>
          <a:prstGeom prst="rect">
            <a:avLst/>
          </a:prstGeom>
        </p:spPr>
        <p:txBody>
          <a:bodyPr wrap="square" lIns="0" tIns="0" rIns="0" bIns="0" rtlCol="0" anchor="t">
            <a:spAutoFit/>
          </a:bodyPr>
          <a:lstStyle/>
          <a:p>
            <a:pPr algn="just">
              <a:defRPr/>
            </a:pPr>
            <a:endParaRPr lang="nl-NL" sz="2500" spc="64" dirty="0">
              <a:solidFill>
                <a:srgbClr val="FFFFFF"/>
              </a:solidFill>
              <a:latin typeface="Montserrat" panose="020B0604020202020204" charset="0"/>
            </a:endParaRPr>
          </a:p>
          <a:p>
            <a:pPr algn="just">
              <a:defRPr/>
            </a:pPr>
            <a:r>
              <a:rPr lang="nl-NL" sz="2500" spc="64" dirty="0">
                <a:solidFill>
                  <a:srgbClr val="FFFFFF"/>
                </a:solidFill>
                <a:latin typeface="Montserrat" panose="020B0604020202020204" charset="0"/>
              </a:rPr>
              <a:t>	</a:t>
            </a:r>
            <a:r>
              <a:rPr lang="nl-NL" sz="3000" spc="64" dirty="0">
                <a:solidFill>
                  <a:srgbClr val="FFFFFF"/>
                </a:solidFill>
                <a:latin typeface="Montserrat" panose="020B0604020202020204" charset="0"/>
              </a:rPr>
              <a:t>- Kinh phí do cơ quan, tổ chức, doanh nghiệp hỗ trợ mua sắm phương tiện hoạt động, hỗ trợ kinh phí hoạt động CĐ, phối hợp tổ chức các hoạt động: Tham quan, du lich, khen thưởng, văn nghệ, thể thao; Kinh phí hỗ trợ của các tổ chức, cá nhân; Thu về hoạt động VHTT, thu về thanh lý tài sản, thu do đơn vị, đoàn viên hỗ trợ, thu lãi do mua cổ phần, cổ phiếu, lãi đầu tư từ quỹ CĐ, lãi tiền gửi ngân hàng; </a:t>
            </a:r>
          </a:p>
          <a:p>
            <a:pPr algn="just">
              <a:defRPr/>
            </a:pPr>
            <a:r>
              <a:rPr lang="nl-NL" sz="3000" spc="64" dirty="0">
                <a:solidFill>
                  <a:srgbClr val="FFFFFF"/>
                </a:solidFill>
                <a:latin typeface="Montserrat" panose="020B0604020202020204" charset="0"/>
              </a:rPr>
              <a:t>	</a:t>
            </a:r>
          </a:p>
          <a:p>
            <a:pPr algn="just">
              <a:defRPr/>
            </a:pPr>
            <a:r>
              <a:rPr lang="nl-NL" sz="3000" spc="64" dirty="0">
                <a:solidFill>
                  <a:srgbClr val="FFFFFF"/>
                </a:solidFill>
                <a:latin typeface="Montserrat" panose="020B0604020202020204" charset="0"/>
              </a:rPr>
              <a:t>	</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Góp</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phần</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quan</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trọng</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tăng</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nguồn</a:t>
            </a:r>
            <a:r>
              <a:rPr lang="en-US" sz="3000" spc="64" dirty="0">
                <a:solidFill>
                  <a:srgbClr val="FFFFFF"/>
                </a:solidFill>
                <a:latin typeface="Montserrat" panose="020B0604020202020204" charset="0"/>
              </a:rPr>
              <a:t> KP </a:t>
            </a:r>
            <a:r>
              <a:rPr lang="en-US" sz="3000" spc="64" dirty="0" err="1">
                <a:solidFill>
                  <a:srgbClr val="FFFFFF"/>
                </a:solidFill>
                <a:latin typeface="Montserrat" panose="020B0604020202020204" charset="0"/>
              </a:rPr>
              <a:t>để</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tổ</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chức</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các</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hoạt</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động</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tại</a:t>
            </a:r>
            <a:r>
              <a:rPr lang="en-US" sz="3000" spc="64" dirty="0">
                <a:solidFill>
                  <a:srgbClr val="FFFFFF"/>
                </a:solidFill>
                <a:latin typeface="Montserrat" panose="020B0604020202020204" charset="0"/>
              </a:rPr>
              <a:t> CS</a:t>
            </a:r>
          </a:p>
          <a:p>
            <a:pPr algn="just">
              <a:defRPr/>
            </a:pPr>
            <a:endParaRPr lang="en-US" sz="3000" spc="64" dirty="0">
              <a:solidFill>
                <a:srgbClr val="FFFFFF"/>
              </a:solidFill>
              <a:latin typeface="Montserrat" panose="020B0604020202020204" charset="0"/>
            </a:endParaRPr>
          </a:p>
          <a:p>
            <a:pPr algn="just">
              <a:defRPr/>
            </a:pPr>
            <a:r>
              <a:rPr lang="en-US" sz="3000" spc="64" dirty="0">
                <a:solidFill>
                  <a:srgbClr val="FFFFFF"/>
                </a:solidFill>
                <a:latin typeface="Montserrat" panose="020B0604020202020204" charset="0"/>
              </a:rPr>
              <a:t>	- </a:t>
            </a:r>
            <a:r>
              <a:rPr lang="en-US" sz="3000" spc="64" dirty="0" err="1">
                <a:solidFill>
                  <a:srgbClr val="FFFFFF"/>
                </a:solidFill>
                <a:latin typeface="Montserrat" panose="020B0604020202020204" charset="0"/>
              </a:rPr>
              <a:t>Là</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tiêu</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chí</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đánh</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giá</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chất</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lượng</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công</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tác</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tuyên</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truyền</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vân</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động</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tham</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mưu</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phối</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hợp</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của</a:t>
            </a:r>
            <a:r>
              <a:rPr lang="en-US" sz="3000" spc="64" dirty="0">
                <a:solidFill>
                  <a:srgbClr val="FFFFFF"/>
                </a:solidFill>
                <a:latin typeface="Montserrat" panose="020B0604020202020204" charset="0"/>
              </a:rPr>
              <a:t> BCH CĐCS; </a:t>
            </a:r>
            <a:r>
              <a:rPr lang="en-US" sz="3000" spc="64" dirty="0" err="1">
                <a:solidFill>
                  <a:srgbClr val="FFFFFF"/>
                </a:solidFill>
                <a:latin typeface="Montserrat" panose="020B0604020202020204" charset="0"/>
              </a:rPr>
              <a:t>Sự</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quan</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tâm</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của</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lãnh</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đạo</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đơn</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vị</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đối</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với</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tổ</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chức</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Công</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đoàn</a:t>
            </a:r>
            <a:endParaRPr lang="en-US" sz="3000" spc="64" dirty="0">
              <a:solidFill>
                <a:srgbClr val="FFFFFF"/>
              </a:solidFill>
              <a:latin typeface="Montserrat" panose="020B0604020202020204" charset="0"/>
            </a:endParaRPr>
          </a:p>
          <a:p>
            <a:pPr algn="just">
              <a:defRPr/>
            </a:pPr>
            <a:endParaRPr lang="nl-NL" sz="3000" spc="64" dirty="0">
              <a:solidFill>
                <a:srgbClr val="FFFFFF"/>
              </a:solidFill>
              <a:latin typeface="Montserrat" panose="020B0604020202020204" charset="0"/>
            </a:endParaRPr>
          </a:p>
          <a:p>
            <a:pPr algn="just">
              <a:defRPr/>
            </a:pPr>
            <a:r>
              <a:rPr lang="nl-NL" sz="3000" spc="64" dirty="0">
                <a:solidFill>
                  <a:srgbClr val="FFFFFF"/>
                </a:solidFill>
                <a:latin typeface="Montserrat" panose="020B0604020202020204" charset="0"/>
              </a:rPr>
              <a:t>	- CĐCS được sử dụng 100% thu khác</a:t>
            </a:r>
            <a:endParaRPr lang="en-US" sz="3000" spc="64" dirty="0">
              <a:solidFill>
                <a:srgbClr val="FFFFFF"/>
              </a:solidFill>
              <a:latin typeface="Montserrat" panose="020B0604020202020204" charset="0"/>
            </a:endParaRPr>
          </a:p>
          <a:p>
            <a:pPr>
              <a:lnSpc>
                <a:spcPct val="80000"/>
              </a:lnSpc>
            </a:pPr>
            <a:endParaRPr lang="nl-NL" sz="2500" b="1" spc="64" dirty="0">
              <a:solidFill>
                <a:srgbClr val="FFFFFF"/>
              </a:solidFill>
              <a:latin typeface="Montserrat" panose="020B0604020202020204" charset="0"/>
            </a:endParaRPr>
          </a:p>
          <a:p>
            <a:pPr>
              <a:buFont typeface="Wingdings" panose="05000000000000000000" pitchFamily="2" charset="2"/>
              <a:buNone/>
            </a:pPr>
            <a:endParaRPr lang="en-US" altLang="en-US" sz="2500" b="1" spc="64" dirty="0">
              <a:solidFill>
                <a:srgbClr val="FFFFFF"/>
              </a:solidFill>
              <a:latin typeface="Montserrat" panose="020B0604020202020204" charset="0"/>
            </a:endParaRPr>
          </a:p>
          <a:p>
            <a:pPr>
              <a:buFont typeface="Wingdings" panose="05000000000000000000" pitchFamily="2" charset="2"/>
              <a:buNone/>
            </a:pPr>
            <a:endParaRPr lang="en-US" altLang="en-US" sz="2500" b="1" spc="64" dirty="0">
              <a:solidFill>
                <a:srgbClr val="FFFFFF"/>
              </a:solidFill>
              <a:latin typeface="Montserrat" panose="020B0604020202020204" charset="0"/>
            </a:endParaRPr>
          </a:p>
          <a:p>
            <a:pPr>
              <a:buFont typeface="Wingdings" panose="05000000000000000000" pitchFamily="2" charset="2"/>
              <a:buNone/>
            </a:pPr>
            <a:endParaRPr lang="en-US" altLang="en-US" sz="2500" b="1" spc="64" dirty="0">
              <a:solidFill>
                <a:srgbClr val="FFFFFF"/>
              </a:solidFill>
              <a:latin typeface="Montserrat" panose="020B0604020202020204" charset="0"/>
            </a:endParaRPr>
          </a:p>
          <a:p>
            <a:pPr>
              <a:buFont typeface="Wingdings" panose="05000000000000000000" pitchFamily="2" charset="2"/>
              <a:buNone/>
            </a:pPr>
            <a:endParaRPr lang="en-US" altLang="en-US" sz="2500" b="1" spc="64" dirty="0">
              <a:solidFill>
                <a:srgbClr val="FFFFFF"/>
              </a:solidFill>
              <a:latin typeface="Montserrat" panose="020B0604020202020204" charset="0"/>
            </a:endParaRPr>
          </a:p>
          <a:p>
            <a:pPr>
              <a:buFont typeface="Wingdings" panose="05000000000000000000" pitchFamily="2" charset="2"/>
              <a:buNone/>
            </a:pPr>
            <a:endParaRPr lang="en-US" altLang="en-US" sz="2500" b="1" spc="64" dirty="0">
              <a:solidFill>
                <a:srgbClr val="FFFFFF"/>
              </a:solidFill>
              <a:latin typeface="Montserrat" panose="020B0604020202020204" charset="0"/>
            </a:endParaRPr>
          </a:p>
          <a:p>
            <a:pPr>
              <a:buFont typeface="Wingdings" panose="05000000000000000000" pitchFamily="2" charset="2"/>
              <a:buNone/>
            </a:pPr>
            <a:endParaRPr lang="en-US" altLang="en-US" sz="2500" b="1" spc="64" dirty="0">
              <a:solidFill>
                <a:srgbClr val="FFFFFF"/>
              </a:solidFill>
              <a:latin typeface="Montserrat" panose="020B0604020202020204" charset="0"/>
            </a:endParaRPr>
          </a:p>
          <a:p>
            <a:pPr>
              <a:buFont typeface="Wingdings" panose="05000000000000000000" pitchFamily="2" charset="2"/>
              <a:buNone/>
            </a:pPr>
            <a:endParaRPr lang="en-US" altLang="en-US" sz="2500" b="1" spc="64" dirty="0">
              <a:solidFill>
                <a:srgbClr val="FFFFFF"/>
              </a:solidFill>
              <a:latin typeface="Montserrat" panose="020B0604020202020204" charset="0"/>
            </a:endParaRPr>
          </a:p>
          <a:p>
            <a:pPr>
              <a:buFont typeface="Wingdings" panose="05000000000000000000" pitchFamily="2" charset="2"/>
              <a:buNone/>
            </a:pPr>
            <a:endParaRPr lang="en-US" altLang="en-US" sz="2500" b="1" spc="64" dirty="0">
              <a:solidFill>
                <a:srgbClr val="FFFFFF"/>
              </a:solidFill>
              <a:latin typeface="Montserrat" panose="020B0604020202020204" charset="0"/>
            </a:endParaRPr>
          </a:p>
          <a:p>
            <a:pPr>
              <a:buFont typeface="Wingdings" panose="05000000000000000000" pitchFamily="2" charset="2"/>
              <a:buNone/>
            </a:pPr>
            <a:endParaRPr lang="en-US" altLang="en-US" sz="2500" b="1" spc="64" dirty="0">
              <a:solidFill>
                <a:srgbClr val="FFFFFF"/>
              </a:solidFill>
              <a:latin typeface="Montserrat" panose="020B0604020202020204" charset="0"/>
            </a:endParaRPr>
          </a:p>
          <a:p>
            <a:pPr>
              <a:lnSpc>
                <a:spcPct val="80000"/>
              </a:lnSpc>
            </a:pPr>
            <a:endParaRPr lang="en-US" sz="25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buFont typeface="Wingdings" panose="05000000000000000000" pitchFamily="2" charset="2"/>
              <a:buNone/>
            </a:pPr>
            <a:r>
              <a:rPr lang="nl-NL" altLang="en-US" sz="3200" dirty="0"/>
              <a:t> </a:t>
            </a:r>
            <a:endParaRPr lang="en-US" sz="3200" spc="64" dirty="0">
              <a:solidFill>
                <a:srgbClr val="FFFFFF"/>
              </a:solidFill>
              <a:latin typeface="Montserrat" panose="020B0604020202020204" charset="0"/>
            </a:endParaRPr>
          </a:p>
        </p:txBody>
      </p:sp>
    </p:spTree>
    <p:extLst>
      <p:ext uri="{BB962C8B-B14F-4D97-AF65-F5344CB8AC3E}">
        <p14:creationId xmlns:p14="http://schemas.microsoft.com/office/powerpoint/2010/main" val="18519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219200" y="4"/>
          <a:ext cx="16078200" cy="15140262"/>
        </p:xfrm>
        <a:graphic>
          <a:graphicData uri="http://schemas.openxmlformats.org/drawingml/2006/table">
            <a:tbl>
              <a:tblPr>
                <a:tableStyleId>{5C22544A-7EE6-4342-B048-85BDC9FD1C3A}</a:tableStyleId>
              </a:tblPr>
              <a:tblGrid>
                <a:gridCol w="1347168">
                  <a:extLst>
                    <a:ext uri="{9D8B030D-6E8A-4147-A177-3AD203B41FA5}">
                      <a16:colId xmlns:a16="http://schemas.microsoft.com/office/drawing/2014/main" val="1720250971"/>
                    </a:ext>
                  </a:extLst>
                </a:gridCol>
                <a:gridCol w="4525707">
                  <a:extLst>
                    <a:ext uri="{9D8B030D-6E8A-4147-A177-3AD203B41FA5}">
                      <a16:colId xmlns:a16="http://schemas.microsoft.com/office/drawing/2014/main" val="2296037870"/>
                    </a:ext>
                  </a:extLst>
                </a:gridCol>
                <a:gridCol w="192553">
                  <a:extLst>
                    <a:ext uri="{9D8B030D-6E8A-4147-A177-3AD203B41FA5}">
                      <a16:colId xmlns:a16="http://schemas.microsoft.com/office/drawing/2014/main" val="3481476929"/>
                    </a:ext>
                  </a:extLst>
                </a:gridCol>
                <a:gridCol w="2339752">
                  <a:extLst>
                    <a:ext uri="{9D8B030D-6E8A-4147-A177-3AD203B41FA5}">
                      <a16:colId xmlns:a16="http://schemas.microsoft.com/office/drawing/2014/main" val="3045147370"/>
                    </a:ext>
                  </a:extLst>
                </a:gridCol>
                <a:gridCol w="1640036">
                  <a:extLst>
                    <a:ext uri="{9D8B030D-6E8A-4147-A177-3AD203B41FA5}">
                      <a16:colId xmlns:a16="http://schemas.microsoft.com/office/drawing/2014/main" val="3768047133"/>
                    </a:ext>
                  </a:extLst>
                </a:gridCol>
                <a:gridCol w="1989364">
                  <a:extLst>
                    <a:ext uri="{9D8B030D-6E8A-4147-A177-3AD203B41FA5}">
                      <a16:colId xmlns:a16="http://schemas.microsoft.com/office/drawing/2014/main" val="1983626381"/>
                    </a:ext>
                  </a:extLst>
                </a:gridCol>
                <a:gridCol w="148539">
                  <a:extLst>
                    <a:ext uri="{9D8B030D-6E8A-4147-A177-3AD203B41FA5}">
                      <a16:colId xmlns:a16="http://schemas.microsoft.com/office/drawing/2014/main" val="3818288779"/>
                    </a:ext>
                  </a:extLst>
                </a:gridCol>
                <a:gridCol w="2079329">
                  <a:extLst>
                    <a:ext uri="{9D8B030D-6E8A-4147-A177-3AD203B41FA5}">
                      <a16:colId xmlns:a16="http://schemas.microsoft.com/office/drawing/2014/main" val="1832089500"/>
                    </a:ext>
                  </a:extLst>
                </a:gridCol>
                <a:gridCol w="1815752">
                  <a:extLst>
                    <a:ext uri="{9D8B030D-6E8A-4147-A177-3AD203B41FA5}">
                      <a16:colId xmlns:a16="http://schemas.microsoft.com/office/drawing/2014/main" val="2497302852"/>
                    </a:ext>
                  </a:extLst>
                </a:gridCol>
              </a:tblGrid>
              <a:tr h="647696">
                <a:tc gridSpan="3">
                  <a:txBody>
                    <a:bodyPr/>
                    <a:lstStyle/>
                    <a:p>
                      <a:pPr algn="l" fontAlgn="ctr"/>
                      <a:r>
                        <a:rPr lang="en-US" sz="1800" u="none" strike="noStrike" dirty="0" err="1">
                          <a:effectLst/>
                          <a:latin typeface="Times New Roman" panose="02020603050405020304" pitchFamily="18" charset="0"/>
                          <a:cs typeface="Times New Roman" panose="02020603050405020304" pitchFamily="18" charset="0"/>
                        </a:rPr>
                        <a:t>Công</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đoàn</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cấp</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trên</a:t>
                      </a:r>
                      <a:r>
                        <a:rPr lang="en-US" sz="1800" u="none" strike="noStrike" dirty="0">
                          <a:effectLst/>
                          <a:latin typeface="Times New Roman" panose="02020603050405020304" pitchFamily="18" charset="0"/>
                          <a:cs typeface="Times New Roman" panose="02020603050405020304" pitchFamily="18" charset="0"/>
                        </a:rPr>
                        <a:t>: LĐLĐ </a:t>
                      </a:r>
                      <a:r>
                        <a:rPr lang="en-US" sz="1800" u="none" strike="noStrike" dirty="0" err="1">
                          <a:effectLst/>
                          <a:latin typeface="Times New Roman" panose="02020603050405020304" pitchFamily="18" charset="0"/>
                          <a:cs typeface="Times New Roman" panose="02020603050405020304" pitchFamily="18" charset="0"/>
                        </a:rPr>
                        <a:t>huyện</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Vĩnh</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Bảo</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gridSpan="2">
                  <a:txBody>
                    <a:bodyPr/>
                    <a:lstStyle/>
                    <a:p>
                      <a:endParaRPr lang="en-US" dirty="0"/>
                    </a:p>
                  </a:txBody>
                  <a:tcPr marL="2490" marR="2490" marT="2490" marB="0" anchor="ctr"/>
                </a:tc>
                <a:tc hMerge="1">
                  <a:txBody>
                    <a:bodyPr/>
                    <a:lstStyle/>
                    <a:p>
                      <a:pPr algn="ctr" fontAlgn="ctr"/>
                      <a:endParaRPr lang="en-US" sz="400" b="1" i="0" u="none" strike="noStrike">
                        <a:solidFill>
                          <a:srgbClr val="000000"/>
                        </a:solidFill>
                        <a:effectLst/>
                        <a:latin typeface="Times New Roman" panose="02020603050405020304" pitchFamily="18" charset="0"/>
                      </a:endParaRPr>
                    </a:p>
                  </a:txBody>
                  <a:tcPr marL="2490" marR="2490" marT="2490" marB="0" anchor="ctr"/>
                </a:tc>
                <a:tc gridSpan="4">
                  <a:txBody>
                    <a:bodyPr/>
                    <a:lstStyle/>
                    <a:p>
                      <a:pPr algn="ctr" fontAlgn="ctr"/>
                      <a:r>
                        <a:rPr lang="en-US" sz="2000" u="none" strike="noStrike" dirty="0" err="1">
                          <a:effectLst/>
                          <a:latin typeface="Times New Roman" panose="02020603050405020304" pitchFamily="18" charset="0"/>
                          <a:cs typeface="Times New Roman" panose="02020603050405020304" pitchFamily="18" charset="0"/>
                        </a:rPr>
                        <a:t>Mẫu</a:t>
                      </a:r>
                      <a:r>
                        <a:rPr lang="en-US" sz="2000" u="none" strike="noStrike" dirty="0">
                          <a:effectLst/>
                          <a:latin typeface="Times New Roman" panose="02020603050405020304" pitchFamily="18" charset="0"/>
                          <a:cs typeface="Times New Roman" panose="02020603050405020304" pitchFamily="18" charset="0"/>
                        </a:rPr>
                        <a:t>: B14-TLĐ</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0244855"/>
                  </a:ext>
                </a:extLst>
              </a:tr>
              <a:tr h="340406">
                <a:tc gridSpan="3">
                  <a:txBody>
                    <a:bodyPr/>
                    <a:lstStyle/>
                    <a:p>
                      <a:pPr algn="l" fontAlgn="ctr"/>
                      <a:r>
                        <a:rPr lang="vi-VN" sz="2000" u="none" strike="noStrike" dirty="0">
                          <a:effectLst/>
                          <a:latin typeface="Times New Roman" panose="02020603050405020304" pitchFamily="18" charset="0"/>
                          <a:cs typeface="Times New Roman" panose="02020603050405020304" pitchFamily="18" charset="0"/>
                        </a:rPr>
                        <a:t>Công đoàn: Công đoàn Trường A</a:t>
                      </a:r>
                      <a:endParaRPr lang="vi-VN"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gridSpan="2">
                  <a:txBody>
                    <a:bodyPr/>
                    <a:lstStyle/>
                    <a:p>
                      <a:endParaRPr lang="en-US"/>
                    </a:p>
                  </a:txBody>
                  <a:tcPr marL="2490" marR="2490" marT="2490" marB="0" anchor="ctr"/>
                </a:tc>
                <a:tc hMerge="1">
                  <a:txBody>
                    <a:bodyPr/>
                    <a:lstStyle/>
                    <a:p>
                      <a:pPr algn="ctr" fontAlgn="ctr"/>
                      <a:endParaRPr lang="en-US" sz="300" b="0" i="1" u="none" strike="noStrike">
                        <a:solidFill>
                          <a:srgbClr val="000000"/>
                        </a:solidFill>
                        <a:effectLst/>
                        <a:latin typeface="Times New Roman" panose="02020603050405020304" pitchFamily="18" charset="0"/>
                      </a:endParaRPr>
                    </a:p>
                  </a:txBody>
                  <a:tcPr marL="2490" marR="2490" marT="2490" marB="0" anchor="ctr"/>
                </a:tc>
                <a:tc rowSpan="2" gridSpan="4">
                  <a:txBody>
                    <a:bodyPr/>
                    <a:lstStyle/>
                    <a:p>
                      <a:pPr algn="ctr" fontAlgn="ctr"/>
                      <a:r>
                        <a:rPr lang="vi-VN" sz="1600" u="none" strike="noStrike" dirty="0">
                          <a:effectLst/>
                          <a:latin typeface="Times New Roman" panose="02020603050405020304" pitchFamily="18" charset="0"/>
                          <a:cs typeface="Times New Roman" panose="02020603050405020304" pitchFamily="18" charset="0"/>
                        </a:rPr>
                        <a:t>(Ban hành kèm theo Hướng dẫn số 47/HD-TLĐ ngày 30/12/2021 của Tổng Liên đoàn)</a:t>
                      </a:r>
                      <a:endParaRPr lang="vi-V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935272123"/>
                  </a:ext>
                </a:extLst>
              </a:tr>
              <a:tr h="421594">
                <a:tc>
                  <a:txBody>
                    <a:bodyPr/>
                    <a:lstStyle/>
                    <a:p>
                      <a:pPr algn="l" fontAlgn="ct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l" fontAlgn="ct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endParaRPr lang="en-US"/>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994569953"/>
                  </a:ext>
                </a:extLst>
              </a:tr>
              <a:tr h="126399">
                <a:tc gridSpan="9">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BÁO CÁO</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4097800"/>
                  </a:ext>
                </a:extLst>
              </a:tr>
              <a:tr h="126399">
                <a:tc gridSpan="9">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DỰ TOÁN THU, CHI TÀI CHÍNH CÔNG ĐOÀN</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8883181"/>
                  </a:ext>
                </a:extLst>
              </a:tr>
              <a:tr h="126399">
                <a:tc gridSpan="9">
                  <a:txBody>
                    <a:bodyPr/>
                    <a:lstStyle/>
                    <a:p>
                      <a:pPr algn="ctr" fontAlgn="ctr"/>
                      <a:r>
                        <a:rPr lang="en-US" sz="1800" u="none" strike="noStrike" dirty="0" err="1">
                          <a:effectLst/>
                          <a:latin typeface="Times New Roman" panose="02020603050405020304" pitchFamily="18" charset="0"/>
                          <a:cs typeface="Times New Roman" panose="02020603050405020304" pitchFamily="18" charset="0"/>
                        </a:rPr>
                        <a:t>Năm</a:t>
                      </a:r>
                      <a:r>
                        <a:rPr lang="en-US" sz="1800" u="none" strike="noStrike" dirty="0">
                          <a:effectLst/>
                          <a:latin typeface="Times New Roman" panose="02020603050405020304" pitchFamily="18" charset="0"/>
                          <a:cs typeface="Times New Roman" panose="02020603050405020304" pitchFamily="18" charset="0"/>
                        </a:rPr>
                        <a:t> 2025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632423"/>
                  </a:ext>
                </a:extLst>
              </a:tr>
              <a:tr h="312570">
                <a:tc gridSpan="2">
                  <a:txBody>
                    <a:bodyPr/>
                    <a:lstStyle/>
                    <a:p>
                      <a:pPr algn="l" fontAlgn="ctr"/>
                      <a:r>
                        <a:rPr lang="vi-VN" sz="1600" u="none" strike="noStrike" dirty="0">
                          <a:effectLst/>
                          <a:latin typeface="Times New Roman" panose="02020603050405020304" pitchFamily="18" charset="0"/>
                          <a:cs typeface="Times New Roman" panose="02020603050405020304" pitchFamily="18" charset="0"/>
                        </a:rPr>
                        <a:t>A- CÁC CHỈ TIÊU CƠ BẢN</a:t>
                      </a:r>
                      <a:endParaRPr lang="vi-V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3">
                  <a:txBody>
                    <a:bodyPr/>
                    <a:lstStyle/>
                    <a:p>
                      <a:endParaRPr lang="en-US" dirty="0"/>
                    </a:p>
                  </a:txBody>
                  <a:tcPr marL="2490" marR="2490" marT="2490" marB="0" anchor="ctr"/>
                </a:tc>
                <a:tc hMerge="1">
                  <a:txBody>
                    <a:bodyPr/>
                    <a:lstStyle/>
                    <a:p>
                      <a:endParaRPr lang="en-US"/>
                    </a:p>
                  </a:txBody>
                  <a:tcPr/>
                </a:tc>
                <a:tc hMerge="1">
                  <a:txBody>
                    <a:bodyPr/>
                    <a:lstStyle/>
                    <a:p>
                      <a:pPr algn="l" fontAlgn="ctr"/>
                      <a:endParaRPr lang="en-US" sz="400" b="0" i="0" u="none" strike="noStrike">
                        <a:solidFill>
                          <a:srgbClr val="000000"/>
                        </a:solidFill>
                        <a:effectLst/>
                        <a:latin typeface="Calibri" panose="020F0502020204030204" pitchFamily="34" charset="0"/>
                      </a:endParaRPr>
                    </a:p>
                  </a:txBody>
                  <a:tcPr marL="2490" marR="2490" marT="2490" marB="0" anchor="ct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endParaRPr lang="en-US" dirty="0"/>
                    </a:p>
                  </a:txBody>
                  <a:tcPr marL="2490" marR="2490" marT="2490" marB="0" anchor="ctr"/>
                </a:tc>
                <a:tc hMerge="1">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1416759101"/>
                  </a:ext>
                </a:extLst>
              </a:tr>
              <a:tr h="247837">
                <a:tc gridSpan="2">
                  <a:txBody>
                    <a:bodyPr/>
                    <a:lstStyle/>
                    <a:p>
                      <a:pPr algn="l" fontAlgn="ctr"/>
                      <a:r>
                        <a:rPr lang="vi-VN" sz="2000" u="none" strike="noStrike" dirty="0">
                          <a:effectLst/>
                          <a:latin typeface="Times New Roman" panose="02020603050405020304" pitchFamily="18" charset="0"/>
                          <a:cs typeface="Times New Roman" panose="02020603050405020304" pitchFamily="18" charset="0"/>
                        </a:rPr>
                        <a:t> - Số lao động tính quỹ lương đóng KPCĐ: 102 người</a:t>
                      </a:r>
                      <a:endParaRPr lang="vi-V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4">
                  <a:txBody>
                    <a:bodyPr/>
                    <a:lstStyle/>
                    <a:p>
                      <a:pPr algn="ctr" fontAlgn="ctr"/>
                      <a:r>
                        <a:rPr lang="vi-VN" sz="2000" u="none" strike="noStrike" dirty="0">
                          <a:effectLst/>
                          <a:latin typeface="Times New Roman" panose="02020603050405020304" pitchFamily="18" charset="0"/>
                          <a:cs typeface="Times New Roman" panose="02020603050405020304" pitchFamily="18" charset="0"/>
                        </a:rPr>
                        <a:t>- Quỹ lương đóng KPCĐ:</a:t>
                      </a:r>
                      <a:endParaRPr lang="vi-V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pPr algn="ctr" fontAlgn="ctr"/>
                      <a:endParaRPr lang="vi-VN" sz="400" b="0" i="0" u="none" strike="noStrike">
                        <a:solidFill>
                          <a:srgbClr val="000000"/>
                        </a:solidFill>
                        <a:effectLst/>
                        <a:latin typeface="Times New Roman" panose="02020603050405020304" pitchFamily="18" charset="0"/>
                      </a:endParaRPr>
                    </a:p>
                  </a:txBody>
                  <a:tcPr marL="2490" marR="2490" marT="2490" marB="0" anchor="ctr"/>
                </a:tc>
                <a:tc hMerge="1">
                  <a:txBody>
                    <a:bodyPr/>
                    <a:lstStyle/>
                    <a:p>
                      <a:endParaRPr lang="en-US"/>
                    </a:p>
                  </a:txBody>
                  <a:tcPr/>
                </a:tc>
                <a:tc gridSpan="3">
                  <a:txBody>
                    <a:bodyPr/>
                    <a:lstStyle/>
                    <a:p>
                      <a:pPr algn="l" fontAlgn="ctr"/>
                      <a:r>
                        <a:rPr lang="en-US" sz="1800" u="none" strike="noStrike" dirty="0">
                          <a:effectLst/>
                          <a:latin typeface="Times New Roman" panose="02020603050405020304" pitchFamily="18" charset="0"/>
                          <a:cs typeface="Times New Roman" panose="02020603050405020304" pitchFamily="18" charset="0"/>
                        </a:rPr>
                        <a:t> 11.016.000.000 </a:t>
                      </a:r>
                      <a:r>
                        <a:rPr lang="en-US" sz="1800" u="none" strike="noStrike" dirty="0" err="1">
                          <a:effectLst/>
                          <a:latin typeface="Times New Roman" panose="02020603050405020304" pitchFamily="18" charset="0"/>
                          <a:cs typeface="Times New Roman" panose="02020603050405020304" pitchFamily="18" charset="0"/>
                        </a:rPr>
                        <a:t>đồng</a:t>
                      </a:r>
                      <a:r>
                        <a:rPr lang="en-US" sz="1800" u="none" strike="noStrike" dirty="0">
                          <a:effectLst/>
                          <a:latin typeface="Times New Roman" panose="02020603050405020304" pitchFamily="18" charset="0"/>
                          <a:cs typeface="Times New Roman" panose="02020603050405020304" pitchFamily="18" charset="0"/>
                        </a:rPr>
                        <a:t> </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l" fontAlgn="ct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extLst>
                  <a:ext uri="{0D108BD9-81ED-4DB2-BD59-A6C34878D82A}">
                    <a16:rowId xmlns:a16="http://schemas.microsoft.com/office/drawing/2014/main" val="986105377"/>
                  </a:ext>
                </a:extLst>
              </a:tr>
              <a:tr h="247837">
                <a:tc gridSpan="2">
                  <a:txBody>
                    <a:bodyPr/>
                    <a:lstStyle/>
                    <a:p>
                      <a:pPr algn="l" fontAlgn="ctr"/>
                      <a:r>
                        <a:rPr lang="vi-VN" sz="2000" u="none" strike="noStrike" dirty="0">
                          <a:effectLst/>
                          <a:latin typeface="Times New Roman" panose="02020603050405020304" pitchFamily="18" charset="0"/>
                          <a:cs typeface="Times New Roman" panose="02020603050405020304" pitchFamily="18" charset="0"/>
                        </a:rPr>
                        <a:t> - Số đoàn viên: 102 người</a:t>
                      </a:r>
                      <a:endParaRPr lang="vi-V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4">
                  <a:txBody>
                    <a:bodyPr/>
                    <a:lstStyle/>
                    <a:p>
                      <a:pPr algn="ctr" fontAlgn="ctr"/>
                      <a:r>
                        <a:rPr lang="vi-VN" sz="2000" u="none" strike="noStrike" dirty="0">
                          <a:effectLst/>
                          <a:latin typeface="Times New Roman" panose="02020603050405020304" pitchFamily="18" charset="0"/>
                          <a:cs typeface="Times New Roman" panose="02020603050405020304" pitchFamily="18" charset="0"/>
                        </a:rPr>
                        <a:t>- Quỹ lương đóng ĐPCĐ:</a:t>
                      </a:r>
                      <a:endParaRPr lang="vi-VN"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pPr algn="ctr" fontAlgn="ctr"/>
                      <a:endParaRPr lang="vi-VN" sz="400" b="0" i="0" u="none" strike="noStrike">
                        <a:solidFill>
                          <a:srgbClr val="000000"/>
                        </a:solidFill>
                        <a:effectLst/>
                        <a:latin typeface="Times New Roman" panose="02020603050405020304" pitchFamily="18" charset="0"/>
                      </a:endParaRPr>
                    </a:p>
                  </a:txBody>
                  <a:tcPr marL="2490" marR="2490" marT="2490" marB="0" anchor="ctr"/>
                </a:tc>
                <a:tc hMerge="1">
                  <a:txBody>
                    <a:bodyPr/>
                    <a:lstStyle/>
                    <a:p>
                      <a:endParaRPr lang="en-US"/>
                    </a:p>
                  </a:txBody>
                  <a:tcPr/>
                </a:tc>
                <a:tc gridSpan="3">
                  <a:txBody>
                    <a:bodyPr/>
                    <a:lstStyle/>
                    <a:p>
                      <a:pPr algn="l" fontAlgn="ctr"/>
                      <a:r>
                        <a:rPr lang="en-US" sz="1800" u="none" strike="noStrike" dirty="0">
                          <a:effectLst/>
                          <a:latin typeface="Times New Roman" panose="02020603050405020304" pitchFamily="18" charset="0"/>
                          <a:cs typeface="Times New Roman" panose="02020603050405020304" pitchFamily="18" charset="0"/>
                        </a:rPr>
                        <a:t> 10.404.000.000 </a:t>
                      </a:r>
                      <a:r>
                        <a:rPr lang="en-US" sz="1800" u="none" strike="noStrike" dirty="0" err="1">
                          <a:effectLst/>
                          <a:latin typeface="Times New Roman" panose="02020603050405020304" pitchFamily="18" charset="0"/>
                          <a:cs typeface="Times New Roman" panose="02020603050405020304" pitchFamily="18" charset="0"/>
                        </a:rPr>
                        <a:t>đồng</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l" fontAlgn="ct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extLst>
                  <a:ext uri="{0D108BD9-81ED-4DB2-BD59-A6C34878D82A}">
                    <a16:rowId xmlns:a16="http://schemas.microsoft.com/office/drawing/2014/main" val="3273209851"/>
                  </a:ext>
                </a:extLst>
              </a:tr>
              <a:tr h="408912">
                <a:tc gridSpan="2">
                  <a:txBody>
                    <a:bodyPr/>
                    <a:lstStyle/>
                    <a:p>
                      <a:pPr algn="l" fontAlgn="ctr"/>
                      <a:r>
                        <a:rPr lang="vi-VN" sz="1400" u="none" strike="noStrike" dirty="0">
                          <a:effectLst/>
                          <a:latin typeface="Times New Roman" panose="02020603050405020304" pitchFamily="18" charset="0"/>
                          <a:cs typeface="Times New Roman" panose="02020603050405020304" pitchFamily="18" charset="0"/>
                        </a:rPr>
                        <a:t> - Số cán bộ CĐ chuyên trách: ………. người </a:t>
                      </a:r>
                      <a:endParaRPr lang="vi-V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3">
                  <a:txBody>
                    <a:bodyPr/>
                    <a:lstStyle/>
                    <a:p>
                      <a:endParaRPr lang="en-US" dirty="0"/>
                    </a:p>
                  </a:txBody>
                  <a:tcPr marL="2490" marR="2490" marT="2490" marB="0" anchor="ctr"/>
                </a:tc>
                <a:tc hMerge="1">
                  <a:txBody>
                    <a:bodyPr/>
                    <a:lstStyle/>
                    <a:p>
                      <a:endParaRPr lang="en-US"/>
                    </a:p>
                  </a:txBody>
                  <a:tcPr/>
                </a:tc>
                <a:tc hMerge="1">
                  <a:txBody>
                    <a:bodyPr/>
                    <a:lstStyle/>
                    <a:p>
                      <a:pPr algn="l"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endParaRPr lang="en-US"/>
                    </a:p>
                  </a:txBody>
                  <a:tcPr marL="2490" marR="2490" marT="2490" marB="0" anchor="ctr"/>
                </a:tc>
                <a:tc hMerge="1">
                  <a:txBody>
                    <a:bodyPr/>
                    <a:lstStyle/>
                    <a:p>
                      <a:pPr algn="l" fontAlgn="ct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4176659049"/>
                  </a:ext>
                </a:extLst>
              </a:tr>
              <a:tr h="126399">
                <a:tc gridSpan="8">
                  <a:txBody>
                    <a:bodyPr/>
                    <a:lstStyle/>
                    <a:p>
                      <a:pPr algn="l" fontAlgn="ctr"/>
                      <a:r>
                        <a:rPr lang="en-US" sz="1400" u="none" strike="noStrike" dirty="0">
                          <a:effectLst/>
                          <a:latin typeface="Times New Roman" panose="02020603050405020304" pitchFamily="18" charset="0"/>
                          <a:cs typeface="Times New Roman" panose="02020603050405020304" pitchFamily="18" charset="0"/>
                        </a:rPr>
                        <a:t>B- CÁC CHỈ TIÊU THU CHI TÀI CHÍNH CÔNG ĐOÀN: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ĐVT: đồng</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3068911948"/>
                  </a:ext>
                </a:extLst>
              </a:tr>
              <a:tr h="369277">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THÔNG </a:t>
                      </a:r>
                      <a:br>
                        <a:rPr lang="en-US" sz="1400" u="none" strike="noStrike" dirty="0">
                          <a:effectLst/>
                          <a:latin typeface="Times New Roman" panose="02020603050405020304" pitchFamily="18" charset="0"/>
                          <a:cs typeface="Times New Roman" panose="02020603050405020304" pitchFamily="18" charset="0"/>
                        </a:rPr>
                      </a:br>
                      <a:r>
                        <a:rPr lang="en-US" sz="1400" u="none" strike="noStrike" dirty="0">
                          <a:effectLst/>
                          <a:latin typeface="Times New Roman" panose="02020603050405020304" pitchFamily="18" charset="0"/>
                          <a:cs typeface="Times New Roman" panose="02020603050405020304" pitchFamily="18" charset="0"/>
                        </a:rPr>
                        <a:t>TIN</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NỘI DUNG</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dirty="0" err="1">
                          <a:effectLst/>
                          <a:latin typeface="Times New Roman" panose="02020603050405020304" pitchFamily="18" charset="0"/>
                          <a:cs typeface="Times New Roman" panose="02020603050405020304" pitchFamily="18" charset="0"/>
                        </a:rPr>
                        <a:t>Mục</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lục</a:t>
                      </a:r>
                      <a:r>
                        <a:rPr lang="en-US" sz="1400" u="none" strike="noStrike" dirty="0">
                          <a:effectLst/>
                          <a:latin typeface="Times New Roman" panose="02020603050405020304" pitchFamily="18" charset="0"/>
                          <a:cs typeface="Times New Roman" panose="02020603050405020304" pitchFamily="18" charset="0"/>
                        </a:rPr>
                        <a:t> TCCĐ (</a:t>
                      </a:r>
                      <a:r>
                        <a:rPr lang="en-US" sz="1400" u="none" strike="noStrike" dirty="0" err="1">
                          <a:effectLst/>
                          <a:latin typeface="Times New Roman" panose="02020603050405020304" pitchFamily="18" charset="0"/>
                          <a:cs typeface="Times New Roman" panose="02020603050405020304" pitchFamily="18" charset="0"/>
                        </a:rPr>
                        <a:t>Mã</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số</a:t>
                      </a:r>
                      <a:r>
                        <a:rPr lang="en-US" sz="1400" u="none" strike="noStrike" dirty="0">
                          <a:effectLst/>
                          <a:latin typeface="Times New Roman" panose="02020603050405020304" pitchFamily="18" charset="0"/>
                          <a:cs typeface="Times New Roman" panose="02020603050405020304" pitchFamily="18" charset="0"/>
                        </a:rPr>
                        <a:t>)</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1" i="0" u="none" strike="noStrike">
                        <a:solidFill>
                          <a:srgbClr val="000000"/>
                        </a:solidFill>
                        <a:effectLst/>
                        <a:latin typeface="Times New Roman" panose="02020603050405020304" pitchFamily="18" charset="0"/>
                      </a:endParaRPr>
                    </a:p>
                  </a:txBody>
                  <a:tcPr marL="2490" marR="2490" marT="2490" marB="0" anchor="ctr"/>
                </a:tc>
                <a:tc>
                  <a:txBody>
                    <a:bodyPr/>
                    <a:lstStyle/>
                    <a:p>
                      <a:pPr algn="ctr" fontAlgn="ctr"/>
                      <a:r>
                        <a:rPr lang="vi-VN" sz="1400" u="none" strike="noStrike" dirty="0">
                          <a:effectLst/>
                          <a:latin typeface="Times New Roman" panose="02020603050405020304" pitchFamily="18" charset="0"/>
                          <a:cs typeface="Times New Roman" panose="02020603050405020304" pitchFamily="18" charset="0"/>
                        </a:rPr>
                        <a:t>Ước thực hiện năm trước</a:t>
                      </a:r>
                      <a:endParaRPr lang="vi-V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Dự</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toán</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năm</a:t>
                      </a:r>
                      <a:r>
                        <a:rPr lang="en-US" sz="1400" u="none" strike="noStrike" dirty="0">
                          <a:effectLst/>
                          <a:latin typeface="Times New Roman" panose="02020603050405020304" pitchFamily="18" charset="0"/>
                          <a:cs typeface="Times New Roman" panose="02020603050405020304" pitchFamily="18" charset="0"/>
                        </a:rPr>
                        <a:t> nay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Ghi chú</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2213635093"/>
                  </a:ext>
                </a:extLst>
              </a:tr>
              <a:tr h="168666">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I</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200" u="none" strike="noStrike" dirty="0">
                          <a:effectLst/>
                          <a:latin typeface="Times New Roman" panose="02020603050405020304" pitchFamily="18" charset="0"/>
                          <a:cs typeface="Times New Roman" panose="02020603050405020304" pitchFamily="18" charset="0"/>
                        </a:rPr>
                        <a:t>TÀI CHÍNH CÔNG ĐOÀN TÍCH LŨY ĐẦU KỲ</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2.000.000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3541062513"/>
                  </a:ext>
                </a:extLst>
              </a:tr>
              <a:tr h="168666">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II</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200" u="none" strike="noStrike" dirty="0">
                          <a:effectLst/>
                          <a:latin typeface="Times New Roman" panose="02020603050405020304" pitchFamily="18" charset="0"/>
                          <a:cs typeface="Times New Roman" panose="02020603050405020304" pitchFamily="18" charset="0"/>
                        </a:rPr>
                        <a:t>PHẦN THU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2038656674"/>
                  </a:ext>
                </a:extLst>
              </a:tr>
              <a:tr h="168666">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Thu </a:t>
                      </a:r>
                      <a:r>
                        <a:rPr lang="en-US" sz="1400" u="none" strike="noStrike" dirty="0" err="1">
                          <a:effectLst/>
                          <a:latin typeface="Times New Roman" panose="02020603050405020304" pitchFamily="18" charset="0"/>
                          <a:cs typeface="Times New Roman" panose="02020603050405020304" pitchFamily="18" charset="0"/>
                        </a:rPr>
                        <a:t>Đoàn</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phí</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công</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đoàn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22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   104.040.000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3035000560"/>
                  </a:ext>
                </a:extLst>
              </a:tr>
              <a:tr h="168666">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Thu </a:t>
                      </a:r>
                      <a:r>
                        <a:rPr lang="en-US" sz="1400" u="none" strike="noStrike" dirty="0" err="1">
                          <a:effectLst/>
                          <a:latin typeface="Times New Roman" panose="02020603050405020304" pitchFamily="18" charset="0"/>
                          <a:cs typeface="Times New Roman" panose="02020603050405020304" pitchFamily="18" charset="0"/>
                        </a:rPr>
                        <a:t>Kinh</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phí</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công</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đoàn</a:t>
                      </a:r>
                      <a:r>
                        <a:rPr lang="en-US" sz="1400" u="none" strike="noStrike" dirty="0">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23</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1915867748"/>
                  </a:ext>
                </a:extLst>
              </a:tr>
              <a:tr h="168666">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2.3</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NSNN </a:t>
                      </a:r>
                      <a:r>
                        <a:rPr lang="en-US" sz="1400" u="none" strike="noStrike" dirty="0" err="1">
                          <a:effectLst/>
                          <a:latin typeface="Times New Roman" panose="02020603050405020304" pitchFamily="18" charset="0"/>
                          <a:cs typeface="Times New Roman" panose="02020603050405020304" pitchFamily="18" charset="0"/>
                        </a:rPr>
                        <a:t>cấp</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hỗ</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trợ</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24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3532116071"/>
                  </a:ext>
                </a:extLst>
              </a:tr>
              <a:tr h="168666">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2.4</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Các khoản thu khác</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25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     10.000.000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1942812992"/>
                  </a:ext>
                </a:extLst>
              </a:tr>
              <a:tr h="168666">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pt-BR" sz="1400" u="none" strike="noStrike" dirty="0">
                          <a:effectLst/>
                          <a:latin typeface="Times New Roman" panose="02020603050405020304" pitchFamily="18" charset="0"/>
                          <a:cs typeface="Times New Roman" panose="02020603050405020304" pitchFamily="18" charset="0"/>
                        </a:rPr>
                        <a:t>a- Chuyên môn hỗ trợ</a:t>
                      </a:r>
                      <a:endParaRPr lang="pt-B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25.01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10.000.000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2361323063"/>
                  </a:ext>
                </a:extLst>
              </a:tr>
              <a:tr h="168666">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b- Thu khác</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25.02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1038878167"/>
                  </a:ext>
                </a:extLst>
              </a:tr>
              <a:tr h="168666">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200" u="none" strike="noStrike">
                          <a:effectLst/>
                          <a:latin typeface="Times New Roman" panose="02020603050405020304" pitchFamily="18" charset="0"/>
                          <a:cs typeface="Times New Roman" panose="02020603050405020304" pitchFamily="18" charset="0"/>
                        </a:rPr>
                        <a:t>CỘNG THU TCCĐ (2.1+2.2+2.3+ 2.4)</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114.040.000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1872897815"/>
                  </a:ext>
                </a:extLst>
              </a:tr>
              <a:tr h="274998">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Tài chính công đoàn cấp trên cấp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28</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   165.240.000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2064183257"/>
                  </a:ext>
                </a:extLst>
              </a:tr>
              <a:tr h="287748">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a. </a:t>
                      </a:r>
                      <a:r>
                        <a:rPr lang="en-US" sz="1400" u="none" strike="noStrike" dirty="0" err="1">
                          <a:effectLst/>
                          <a:latin typeface="Times New Roman" panose="02020603050405020304" pitchFamily="18" charset="0"/>
                          <a:cs typeface="Times New Roman" panose="02020603050405020304" pitchFamily="18" charset="0"/>
                        </a:rPr>
                        <a:t>Kinh</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phí</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công</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đoàn</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cấp</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trên</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cấp</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theo</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phân</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phối</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28,01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   165.240.000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2773726674"/>
                  </a:ext>
                </a:extLst>
              </a:tr>
              <a:tr h="168666">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b. </a:t>
                      </a:r>
                      <a:r>
                        <a:rPr lang="en-US" sz="1400" u="none" strike="noStrike" dirty="0" err="1">
                          <a:effectLst/>
                          <a:latin typeface="Times New Roman" panose="02020603050405020304" pitchFamily="18" charset="0"/>
                          <a:cs typeface="Times New Roman" panose="02020603050405020304" pitchFamily="18" charset="0"/>
                        </a:rPr>
                        <a:t>Tài</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chính</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công</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đoàn</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cấp</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trên</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cấp</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hỗ</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trợ</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28,02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2571955597"/>
                  </a:ext>
                </a:extLst>
              </a:tr>
              <a:tr h="126399">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2.6</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l" fontAlgn="ctr"/>
                      <a:r>
                        <a:rPr lang="en-US" sz="1400" u="none" strike="noStrike" dirty="0" err="1">
                          <a:effectLst/>
                          <a:latin typeface="Times New Roman" panose="02020603050405020304" pitchFamily="18" charset="0"/>
                          <a:cs typeface="Times New Roman" panose="02020603050405020304" pitchFamily="18" charset="0"/>
                        </a:rPr>
                        <a:t>Nhận</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bàn</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giao</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tài</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chính</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công</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đoàn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40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3960023314"/>
                  </a:ext>
                </a:extLst>
              </a:tr>
              <a:tr h="158746">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TỔNG CỘNG THU (II=2.1+2.2+2.3+2.4+2.5+2.6)</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279.280.000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3915164441"/>
                  </a:ext>
                </a:extLst>
              </a:tr>
              <a:tr h="31302">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III</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200" u="none" strike="noStrike" dirty="0">
                          <a:effectLst/>
                          <a:latin typeface="Times New Roman" panose="02020603050405020304" pitchFamily="18" charset="0"/>
                          <a:cs typeface="Times New Roman" panose="02020603050405020304" pitchFamily="18" charset="0"/>
                        </a:rPr>
                        <a:t>PHẦN CHI</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3223533924"/>
                  </a:ext>
                </a:extLst>
              </a:tr>
              <a:tr h="369277">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vi-VN" sz="1400" u="none" strike="noStrike">
                          <a:effectLst/>
                          <a:latin typeface="Times New Roman" panose="02020603050405020304" pitchFamily="18" charset="0"/>
                          <a:cs typeface="Times New Roman" panose="02020603050405020304" pitchFamily="18" charset="0"/>
                        </a:rPr>
                        <a:t>Chi trực tiếp chăm lo, bảo vệ, đào tạo đoàn viên và người lao động (tối thiểu 60% nguồn thu 75% KPCĐ)</a:t>
                      </a:r>
                      <a:endParaRPr lang="vi-V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31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   111.702.600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571517188"/>
                  </a:ext>
                </a:extLst>
              </a:tr>
              <a:tr h="247837">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Trong đó: Chi thăm hỏi (tối thiểu 40% nguồn thu 70% ĐPCĐ)</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22.473.000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3715200138"/>
                  </a:ext>
                </a:extLst>
              </a:tr>
              <a:tr h="247837">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vi-VN" sz="1400" u="none" strike="noStrike">
                          <a:effectLst/>
                          <a:latin typeface="Times New Roman" panose="02020603050405020304" pitchFamily="18" charset="0"/>
                          <a:cs typeface="Times New Roman" panose="02020603050405020304" pitchFamily="18" charset="0"/>
                        </a:rPr>
                        <a:t>Chi tuyên truyền đoàn viên và người lao động (tối đa 25% nguồn thu 75% KPCĐ)</a:t>
                      </a:r>
                      <a:endParaRPr lang="vi-V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32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37.179.000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3716211422"/>
                  </a:ext>
                </a:extLst>
              </a:tr>
              <a:tr h="247837">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3.3</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Chi quản lý hành chính (tối đa 15% nguồn thu 75% KPCĐ)</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33</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22.307.400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3983350180"/>
                  </a:ext>
                </a:extLst>
              </a:tr>
              <a:tr h="369277">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3.4</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vi-VN" sz="1400" u="none" strike="noStrike">
                          <a:effectLst/>
                          <a:latin typeface="Times New Roman" panose="02020603050405020304" pitchFamily="18" charset="0"/>
                          <a:cs typeface="Times New Roman" panose="02020603050405020304" pitchFamily="18" charset="0"/>
                        </a:rPr>
                        <a:t>Chi lương, phụ cấp và các khoản phải nộp theo lương </a:t>
                      </a:r>
                      <a:br>
                        <a:rPr lang="vi-VN" sz="1400" u="none" strike="noStrike">
                          <a:effectLst/>
                          <a:latin typeface="Times New Roman" panose="02020603050405020304" pitchFamily="18" charset="0"/>
                          <a:cs typeface="Times New Roman" panose="02020603050405020304" pitchFamily="18" charset="0"/>
                        </a:rPr>
                      </a:br>
                      <a:r>
                        <a:rPr lang="vi-VN" sz="1400" u="none" strike="noStrike">
                          <a:effectLst/>
                          <a:latin typeface="Times New Roman" panose="02020603050405020304" pitchFamily="18" charset="0"/>
                          <a:cs typeface="Times New Roman" panose="02020603050405020304" pitchFamily="18" charset="0"/>
                        </a:rPr>
                        <a:t>(tối đa 45% nguồn thu 70% ĐPCĐ)</a:t>
                      </a:r>
                      <a:endParaRPr lang="vi-V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34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28.090.800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205344956"/>
                  </a:ext>
                </a:extLst>
              </a:tr>
              <a:tr h="247837">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vi-VN" sz="1400" u="none" strike="noStrike">
                          <a:effectLst/>
                          <a:latin typeface="Times New Roman" panose="02020603050405020304" pitchFamily="18" charset="0"/>
                          <a:cs typeface="Times New Roman" panose="02020603050405020304" pitchFamily="18" charset="0"/>
                        </a:rPr>
                        <a:t>a- Lương, phụ cấp... của cán bộ trong biên chế</a:t>
                      </a:r>
                      <a:endParaRPr lang="vi-V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34.01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873199071"/>
                  </a:ext>
                </a:extLst>
              </a:tr>
              <a:tr h="158746">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b- Phụ cấp cán bộ công đoàn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34.02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28.090.800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1202933976"/>
                  </a:ext>
                </a:extLst>
              </a:tr>
              <a:tr h="158746">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vi-VN" sz="1400" u="none" strike="noStrike">
                          <a:effectLst/>
                          <a:latin typeface="Times New Roman" panose="02020603050405020304" pitchFamily="18" charset="0"/>
                          <a:cs typeface="Times New Roman" panose="02020603050405020304" pitchFamily="18" charset="0"/>
                        </a:rPr>
                        <a:t>c- Các khoản phải nộp theo lương</a:t>
                      </a:r>
                      <a:endParaRPr lang="vi-V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34.03</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1096759569"/>
                  </a:ext>
                </a:extLst>
              </a:tr>
              <a:tr h="158746">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Chi khác (tối đa 15% nguồn thu 70% ĐPCĐ)</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37</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8.427.000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1175052316"/>
                  </a:ext>
                </a:extLst>
              </a:tr>
              <a:tr h="243077">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200" u="none" strike="noStrike">
                          <a:effectLst/>
                          <a:latin typeface="Times New Roman" panose="02020603050405020304" pitchFamily="18" charset="0"/>
                          <a:cs typeface="Times New Roman" panose="02020603050405020304" pitchFamily="18" charset="0"/>
                        </a:rPr>
                        <a:t>CỘNG CHI (3.1+3.2+3.3+3.4+3.5 )</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dirty="0">
                          <a:effectLst/>
                          <a:latin typeface="Times New Roman" panose="02020603050405020304" pitchFamily="18" charset="0"/>
                          <a:cs typeface="Times New Roman" panose="02020603050405020304" pitchFamily="18" charset="0"/>
                        </a:rPr>
                        <a:t>   207.706.800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307200508"/>
                  </a:ext>
                </a:extLst>
              </a:tr>
              <a:tr h="158746">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3.6</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ĐPCĐ, KPCĐ phải nộp cấp trên quản lý trực tiếp</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60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41.616.000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3300210192"/>
                  </a:ext>
                </a:extLst>
              </a:tr>
              <a:tr h="158746">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3.7</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Bàn giao tài chính công đoàn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42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2760660063"/>
                  </a:ext>
                </a:extLst>
              </a:tr>
              <a:tr h="257960">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 </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l" fontAlgn="ctr"/>
                      <a:r>
                        <a:rPr lang="en-US" sz="1200" u="none" strike="noStrike">
                          <a:effectLst/>
                          <a:latin typeface="Times New Roman" panose="02020603050405020304" pitchFamily="18" charset="0"/>
                          <a:cs typeface="Times New Roman" panose="02020603050405020304" pitchFamily="18" charset="0"/>
                        </a:rPr>
                        <a:t>TỔNG CỘNG CHI (III=3.1+3.2+3.3+3.4+3.5+3.6 </a:t>
                      </a:r>
                      <a:br>
                        <a:rPr lang="en-US" sz="1200" u="none" strike="noStrike">
                          <a:effectLst/>
                          <a:latin typeface="Times New Roman" panose="02020603050405020304" pitchFamily="18" charset="0"/>
                          <a:cs typeface="Times New Roman" panose="02020603050405020304" pitchFamily="18" charset="0"/>
                        </a:rPr>
                      </a:br>
                      <a:r>
                        <a:rPr lang="en-US" sz="1200" u="none" strike="noStrike">
                          <a:effectLst/>
                          <a:latin typeface="Times New Roman" panose="02020603050405020304" pitchFamily="18" charset="0"/>
                          <a:cs typeface="Times New Roman" panose="02020603050405020304" pitchFamily="18" charset="0"/>
                        </a:rPr>
                        <a:t>+ 3.7)</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249.322.800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3097849161"/>
                  </a:ext>
                </a:extLst>
              </a:tr>
              <a:tr h="257960">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IV</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200" u="none" strike="noStrike">
                          <a:effectLst/>
                          <a:latin typeface="Times New Roman" panose="02020603050405020304" pitchFamily="18" charset="0"/>
                          <a:cs typeface="Times New Roman" panose="02020603050405020304" pitchFamily="18" charset="0"/>
                        </a:rPr>
                        <a:t>TÀI CHÍNH CÔNG ĐOÀN TÍCH LŨY CUỐI KỲ (V=I+II-III)</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50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12.000.200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2480601062"/>
                  </a:ext>
                </a:extLst>
              </a:tr>
              <a:tr h="126399">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V</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200" u="none" strike="noStrike">
                          <a:effectLst/>
                          <a:latin typeface="Times New Roman" panose="02020603050405020304" pitchFamily="18" charset="0"/>
                          <a:cs typeface="Times New Roman" panose="02020603050405020304" pitchFamily="18" charset="0"/>
                        </a:rPr>
                        <a:t>DỰ PHÒNG</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gridSpan="2">
                  <a:txBody>
                    <a:bodyPr/>
                    <a:lstStyle/>
                    <a:p>
                      <a:pPr algn="ctr" fontAlgn="ctr"/>
                      <a:r>
                        <a:rPr lang="en-US" sz="1400" u="none" strike="noStrike">
                          <a:effectLst/>
                          <a:latin typeface="Times New Roman" panose="02020603050405020304" pitchFamily="18" charset="0"/>
                          <a:cs typeface="Times New Roman" panose="02020603050405020304" pitchFamily="18" charset="0"/>
                        </a:rPr>
                        <a:t>70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ctr" fontAlgn="ctr"/>
                      <a:endParaRPr lang="en-US" sz="400" b="0" i="0" u="none" strike="noStrike">
                        <a:solidFill>
                          <a:srgbClr val="000000"/>
                        </a:solidFill>
                        <a:effectLst/>
                        <a:latin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just" fontAlgn="ctr"/>
                      <a:r>
                        <a:rPr lang="en-US" sz="1400" u="none" strike="noStrike">
                          <a:effectLst/>
                          <a:latin typeface="Times New Roman" panose="02020603050405020304" pitchFamily="18" charset="0"/>
                          <a:cs typeface="Times New Roman" panose="02020603050405020304" pitchFamily="18" charset="0"/>
                        </a:rPr>
                        <a:t>     19.957.000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pPr algn="just"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just" fontAlgn="ctr"/>
                      <a:r>
                        <a:rPr lang="en-US" sz="1400"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1851701787"/>
                  </a:ext>
                </a:extLst>
              </a:tr>
              <a:tr h="182308">
                <a:tc gridSpan="3">
                  <a:txBody>
                    <a:bodyPr/>
                    <a:lstStyle/>
                    <a:p>
                      <a:pPr algn="l" fontAlgn="ctr"/>
                      <a:r>
                        <a:rPr lang="en-US" sz="1400" u="none" strike="noStrike">
                          <a:effectLst/>
                          <a:latin typeface="Times New Roman" panose="02020603050405020304" pitchFamily="18" charset="0"/>
                          <a:cs typeface="Times New Roman" panose="02020603050405020304" pitchFamily="18" charset="0"/>
                        </a:rPr>
                        <a:t>C- THUYẾT MINH</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gridSpan="2">
                  <a:txBody>
                    <a:bodyPr/>
                    <a:lstStyle/>
                    <a:p>
                      <a:endParaRPr lang="en-US"/>
                    </a:p>
                  </a:txBody>
                  <a:tcPr marL="2490" marR="2490" marT="2490" marB="0" anchor="ctr"/>
                </a:tc>
                <a:tc hMerge="1">
                  <a:txBody>
                    <a:bodyPr/>
                    <a:lstStyle/>
                    <a:p>
                      <a:pPr algn="l" fontAlgn="ctr"/>
                      <a:endParaRPr lang="en-US" sz="400" b="0" i="0" u="none" strike="noStrike">
                        <a:solidFill>
                          <a:srgbClr val="000000"/>
                        </a:solidFill>
                        <a:effectLst/>
                        <a:latin typeface="Calibri" panose="020F0502020204030204" pitchFamily="34" charset="0"/>
                      </a:endParaRPr>
                    </a:p>
                  </a:txBody>
                  <a:tcPr marL="2490" marR="2490" marT="2490" marB="0" anchor="ct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endParaRPr lang="en-US"/>
                    </a:p>
                  </a:txBody>
                  <a:tcPr marL="2490" marR="2490" marT="2490" marB="0" anchor="ctr"/>
                </a:tc>
                <a:tc hMerge="1">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2837342453"/>
                  </a:ext>
                </a:extLst>
              </a:tr>
              <a:tr h="137660">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4">
                  <a:txBody>
                    <a:bodyPr/>
                    <a:lstStyle/>
                    <a:p>
                      <a:pPr algn="l" fontAlgn="ctr"/>
                      <a:r>
                        <a:rPr lang="en-US" sz="1400" u="none" strike="noStrike" dirty="0">
                          <a:effectLst/>
                          <a:latin typeface="Times New Roman" panose="02020603050405020304" pitchFamily="18" charset="0"/>
                          <a:cs typeface="Times New Roman" panose="02020603050405020304" pitchFamily="18" charset="0"/>
                        </a:rPr>
                        <a:t> - </a:t>
                      </a:r>
                      <a:r>
                        <a:rPr lang="en-US" sz="1400" u="none" strike="noStrike" dirty="0" err="1">
                          <a:effectLst/>
                          <a:latin typeface="Times New Roman" panose="02020603050405020304" pitchFamily="18" charset="0"/>
                          <a:cs typeface="Times New Roman" panose="02020603050405020304" pitchFamily="18" charset="0"/>
                        </a:rPr>
                        <a:t>Tổng</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số</a:t>
                      </a:r>
                      <a:r>
                        <a:rPr lang="en-US" sz="1400" u="none" strike="noStrike" dirty="0">
                          <a:effectLst/>
                          <a:latin typeface="Times New Roman" panose="02020603050405020304" pitchFamily="18" charset="0"/>
                          <a:cs typeface="Times New Roman" panose="02020603050405020304" pitchFamily="18" charset="0"/>
                        </a:rPr>
                        <a:t> 2% KPCĐ </a:t>
                      </a:r>
                      <a:r>
                        <a:rPr lang="en-US" sz="1400" u="none" strike="noStrike" dirty="0" err="1">
                          <a:effectLst/>
                          <a:latin typeface="Times New Roman" panose="02020603050405020304" pitchFamily="18" charset="0"/>
                          <a:cs typeface="Times New Roman" panose="02020603050405020304" pitchFamily="18" charset="0"/>
                        </a:rPr>
                        <a:t>nộp</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về</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tài</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khoản</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trung</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gian</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của</a:t>
                      </a:r>
                      <a:r>
                        <a:rPr lang="en-US" sz="1400" u="none" strike="noStrike" dirty="0">
                          <a:effectLst/>
                          <a:latin typeface="Times New Roman" panose="02020603050405020304" pitchFamily="18" charset="0"/>
                          <a:cs typeface="Times New Roman" panose="02020603050405020304" pitchFamily="18" charset="0"/>
                        </a:rPr>
                        <a:t> CĐVN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400" u="none" strike="noStrike" dirty="0">
                          <a:effectLst/>
                          <a:latin typeface="Times New Roman" panose="02020603050405020304" pitchFamily="18" charset="0"/>
                          <a:cs typeface="Times New Roman" panose="02020603050405020304" pitchFamily="18" charset="0"/>
                        </a:rPr>
                        <a:t>   220.320.000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endParaRPr lang="en-US"/>
                    </a:p>
                  </a:txBody>
                  <a:tcPr marL="2490" marR="2490" marT="2490" marB="0" anchor="ctr"/>
                </a:tc>
                <a:tc hMerge="1">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1519672174"/>
                  </a:ext>
                </a:extLst>
              </a:tr>
              <a:tr h="247837">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4">
                  <a:txBody>
                    <a:bodyPr/>
                    <a:lstStyle/>
                    <a:p>
                      <a:pPr algn="l" fontAlgn="b"/>
                      <a:r>
                        <a:rPr lang="vi-VN" sz="1400" u="none" strike="noStrike" dirty="0">
                          <a:effectLst/>
                          <a:latin typeface="Times New Roman" panose="02020603050405020304" pitchFamily="18" charset="0"/>
                          <a:cs typeface="Times New Roman" panose="02020603050405020304" pitchFamily="18" charset="0"/>
                        </a:rPr>
                        <a:t> - 75% kinh phí công đoàn cấp trên cấp trả Công đoàn cơ sở</a:t>
                      </a:r>
                      <a:endParaRPr lang="vi-V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165.240.000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endParaRPr lang="en-US"/>
                    </a:p>
                  </a:txBody>
                  <a:tcPr marL="2490" marR="2490" marT="2490" marB="0" anchor="ctr"/>
                </a:tc>
                <a:tc hMerge="1">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4263309898"/>
                  </a:ext>
                </a:extLst>
              </a:tr>
              <a:tr h="137660">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3">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 - CĐCS </a:t>
                      </a:r>
                      <a:r>
                        <a:rPr lang="en-US" sz="1400" u="none" strike="noStrike" dirty="0" err="1">
                          <a:effectLst/>
                          <a:latin typeface="Times New Roman" panose="02020603050405020304" pitchFamily="18" charset="0"/>
                          <a:cs typeface="Times New Roman" panose="02020603050405020304" pitchFamily="18" charset="0"/>
                        </a:rPr>
                        <a:t>trực</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tiếp</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thu</a:t>
                      </a:r>
                      <a:r>
                        <a:rPr lang="en-US" sz="1400" u="none" strike="noStrike" dirty="0">
                          <a:effectLst/>
                          <a:latin typeface="Times New Roman" panose="02020603050405020304" pitchFamily="18" charset="0"/>
                          <a:cs typeface="Times New Roman" panose="02020603050405020304" pitchFamily="18" charset="0"/>
                        </a:rPr>
                        <a:t> 1% ĐPCĐ </a:t>
                      </a:r>
                      <a:r>
                        <a:rPr lang="en-US" sz="1400" u="none" strike="noStrike" dirty="0" err="1">
                          <a:effectLst/>
                          <a:latin typeface="Times New Roman" panose="02020603050405020304" pitchFamily="18" charset="0"/>
                          <a:cs typeface="Times New Roman" panose="02020603050405020304" pitchFamily="18" charset="0"/>
                        </a:rPr>
                        <a:t>của</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đoàn</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viên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b"/>
                </a:tc>
                <a:tc hMerge="1">
                  <a:txBody>
                    <a:bodyPr/>
                    <a:lstStyle/>
                    <a:p>
                      <a:endParaRPr lang="en-US"/>
                    </a:p>
                  </a:txBody>
                  <a:tcPr/>
                </a:tc>
                <a:tc hMerge="1">
                  <a:txBody>
                    <a:bodyPr/>
                    <a:lstStyle/>
                    <a:p>
                      <a:endParaRPr lang="en-US"/>
                    </a:p>
                  </a:txBody>
                  <a:tcP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104.040.000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endParaRPr lang="en-US"/>
                    </a:p>
                  </a:txBody>
                  <a:tcPr marL="2490" marR="2490" marT="2490" marB="0" anchor="ctr"/>
                </a:tc>
                <a:tc hMerge="1">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1955663982"/>
                  </a:ext>
                </a:extLst>
              </a:tr>
              <a:tr h="137660">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3">
                  <a:txBody>
                    <a:bodyPr/>
                    <a:lstStyle/>
                    <a:p>
                      <a:pPr algn="l" fontAlgn="b"/>
                      <a:r>
                        <a:rPr lang="en-US" sz="1400" u="none" strike="noStrike">
                          <a:effectLst/>
                          <a:latin typeface="Times New Roman" panose="02020603050405020304" pitchFamily="18" charset="0"/>
                          <a:cs typeface="Times New Roman" panose="02020603050405020304" pitchFamily="18" charset="0"/>
                        </a:rPr>
                        <a:t> - CĐCS phải nộp về LĐLĐ TP 30% ĐPCĐ</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b"/>
                </a:tc>
                <a:tc hMerge="1">
                  <a:txBody>
                    <a:bodyPr/>
                    <a:lstStyle/>
                    <a:p>
                      <a:endParaRPr lang="en-US"/>
                    </a:p>
                  </a:txBody>
                  <a:tcPr/>
                </a:tc>
                <a:tc hMerge="1">
                  <a:txBody>
                    <a:bodyPr/>
                    <a:lstStyle/>
                    <a:p>
                      <a:endParaRPr lang="en-US"/>
                    </a:p>
                  </a:txBody>
                  <a:tcP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41.616.000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endParaRPr lang="en-US"/>
                    </a:p>
                  </a:txBody>
                  <a:tcPr marL="2490" marR="2490" marT="2490" marB="0" anchor="ctr"/>
                </a:tc>
                <a:tc hMerge="1">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2910212410"/>
                  </a:ext>
                </a:extLst>
              </a:tr>
              <a:tr h="137660">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3">
                  <a:txBody>
                    <a:bodyPr/>
                    <a:lstStyle/>
                    <a:p>
                      <a:pPr algn="l" fontAlgn="b"/>
                      <a:r>
                        <a:rPr lang="vi-VN" sz="1400" u="none" strike="noStrike" dirty="0">
                          <a:effectLst/>
                          <a:latin typeface="Times New Roman" panose="02020603050405020304" pitchFamily="18" charset="0"/>
                          <a:cs typeface="Times New Roman" panose="02020603050405020304" pitchFamily="18" charset="0"/>
                        </a:rPr>
                        <a:t> - CĐCS được sử dụng 70% ĐPCĐ</a:t>
                      </a:r>
                      <a:endParaRPr lang="vi-V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b"/>
                </a:tc>
                <a:tc hMerge="1">
                  <a:txBody>
                    <a:bodyPr/>
                    <a:lstStyle/>
                    <a:p>
                      <a:endParaRPr lang="en-US"/>
                    </a:p>
                  </a:txBody>
                  <a:tcPr/>
                </a:tc>
                <a:tc hMerge="1">
                  <a:txBody>
                    <a:bodyPr/>
                    <a:lstStyle/>
                    <a:p>
                      <a:endParaRPr lang="en-US"/>
                    </a:p>
                  </a:txBody>
                  <a:tcP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62.424.000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endParaRPr lang="en-US"/>
                    </a:p>
                  </a:txBody>
                  <a:tcPr marL="2490" marR="2490" marT="2490" marB="0" anchor="ctr"/>
                </a:tc>
                <a:tc hMerge="1">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3191517694"/>
                  </a:ext>
                </a:extLst>
              </a:tr>
              <a:tr h="247837">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4">
                  <a:txBody>
                    <a:bodyPr/>
                    <a:lstStyle/>
                    <a:p>
                      <a:pPr algn="l" fontAlgn="b"/>
                      <a:r>
                        <a:rPr lang="vi-VN" sz="1400" u="none" strike="noStrike">
                          <a:effectLst/>
                          <a:latin typeface="Times New Roman" panose="02020603050405020304" pitchFamily="18" charset="0"/>
                          <a:cs typeface="Times New Roman" panose="02020603050405020304" pitchFamily="18" charset="0"/>
                        </a:rPr>
                        <a:t> - Tổng cơ sở được sử dụng ( 75% KPCĐ + 60% ĐPCĐ)</a:t>
                      </a:r>
                      <a:endParaRPr lang="vi-VN"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227.664.000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endParaRPr lang="en-US"/>
                    </a:p>
                  </a:txBody>
                  <a:tcPr marL="2490" marR="2490" marT="2490" marB="0" anchor="ctr"/>
                </a:tc>
                <a:tc hMerge="1">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1199122711"/>
                  </a:ext>
                </a:extLst>
              </a:tr>
              <a:tr h="247837">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4">
                  <a:txBody>
                    <a:bodyPr/>
                    <a:lstStyle/>
                    <a:p>
                      <a:pPr algn="l" fontAlgn="ctr"/>
                      <a:r>
                        <a:rPr lang="vi-VN" sz="1400" u="none" strike="noStrike" dirty="0">
                          <a:effectLst/>
                          <a:latin typeface="Times New Roman" panose="02020603050405020304" pitchFamily="18" charset="0"/>
                          <a:cs typeface="Times New Roman" panose="02020603050405020304" pitchFamily="18" charset="0"/>
                        </a:rPr>
                        <a:t> - 10% dự phòng (không bao gồm chi lương và phụ cấp)</a:t>
                      </a:r>
                      <a:endParaRPr lang="vi-V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19.957.000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endParaRPr lang="en-US"/>
                    </a:p>
                  </a:txBody>
                  <a:tcPr marL="2490" marR="2490" marT="2490" marB="0" anchor="ctr"/>
                </a:tc>
                <a:tc hMerge="1">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1225671545"/>
                  </a:ext>
                </a:extLst>
              </a:tr>
              <a:tr h="126399">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3">
                  <a:txBody>
                    <a:bodyPr/>
                    <a:lstStyle/>
                    <a:p>
                      <a:pPr algn="l" fontAlgn="ct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endParaRPr lang="en-US"/>
                    </a:p>
                  </a:txBody>
                  <a:tcPr marL="2490" marR="2490" marT="2490" marB="0" anchor="ctr"/>
                </a:tc>
                <a:tc hMerge="1">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3368909643"/>
                  </a:ext>
                </a:extLst>
              </a:tr>
              <a:tr h="133941">
                <a:tc gridSpan="4">
                  <a:txBody>
                    <a:bodyPr/>
                    <a:lstStyle/>
                    <a:p>
                      <a:pPr algn="ctr"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4">
                  <a:txBody>
                    <a:bodyPr/>
                    <a:lstStyle/>
                    <a:p>
                      <a:pPr algn="ctr" fontAlgn="ctr"/>
                      <a:r>
                        <a:rPr lang="en-US" sz="1400" u="none" strike="noStrike" dirty="0" err="1">
                          <a:effectLst/>
                          <a:latin typeface="Times New Roman" panose="02020603050405020304" pitchFamily="18" charset="0"/>
                          <a:cs typeface="Times New Roman" panose="02020603050405020304" pitchFamily="18" charset="0"/>
                        </a:rPr>
                        <a:t>Ngày</a:t>
                      </a:r>
                      <a:r>
                        <a:rPr lang="en-US" sz="1400" u="none" strike="noStrike" dirty="0">
                          <a:effectLst/>
                          <a:latin typeface="Times New Roman" panose="02020603050405020304" pitchFamily="18" charset="0"/>
                          <a:cs typeface="Times New Roman" panose="02020603050405020304" pitchFamily="18" charset="0"/>
                        </a:rPr>
                        <a:t> 30 </a:t>
                      </a:r>
                      <a:r>
                        <a:rPr lang="en-US" sz="1400" u="none" strike="noStrike" dirty="0" err="1">
                          <a:effectLst/>
                          <a:latin typeface="Times New Roman" panose="02020603050405020304" pitchFamily="18" charset="0"/>
                          <a:cs typeface="Times New Roman" panose="02020603050405020304" pitchFamily="18" charset="0"/>
                        </a:rPr>
                        <a:t>tháng</a:t>
                      </a:r>
                      <a:r>
                        <a:rPr lang="en-US" sz="1400" u="none" strike="noStrike" dirty="0">
                          <a:effectLst/>
                          <a:latin typeface="Times New Roman" panose="02020603050405020304" pitchFamily="18" charset="0"/>
                          <a:cs typeface="Times New Roman" panose="02020603050405020304" pitchFamily="18" charset="0"/>
                        </a:rPr>
                        <a:t> 10 </a:t>
                      </a:r>
                      <a:r>
                        <a:rPr lang="en-US" sz="1400" u="none" strike="noStrike" dirty="0" err="1">
                          <a:effectLst/>
                          <a:latin typeface="Times New Roman" panose="02020603050405020304" pitchFamily="18" charset="0"/>
                          <a:cs typeface="Times New Roman" panose="02020603050405020304" pitchFamily="18" charset="0"/>
                        </a:rPr>
                        <a:t>năm</a:t>
                      </a:r>
                      <a:r>
                        <a:rPr lang="en-US" sz="1400" u="none" strike="noStrike" dirty="0">
                          <a:effectLst/>
                          <a:latin typeface="Times New Roman" panose="02020603050405020304" pitchFamily="18" charset="0"/>
                          <a:cs typeface="Times New Roman" panose="02020603050405020304" pitchFamily="18" charset="0"/>
                        </a:rPr>
                        <a:t> 2024</a:t>
                      </a:r>
                      <a:endParaRPr lang="en-US"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492590"/>
                  </a:ext>
                </a:extLst>
              </a:tr>
              <a:tr h="148823">
                <a:tc gridSpan="4">
                  <a:txBody>
                    <a:bodyPr/>
                    <a:lstStyle/>
                    <a:p>
                      <a:pPr algn="ctr" fontAlgn="ctr"/>
                      <a:r>
                        <a:rPr lang="vi-VN" sz="1400" u="none" strike="noStrike" dirty="0">
                          <a:effectLst/>
                          <a:latin typeface="Times New Roman" panose="02020603050405020304" pitchFamily="18" charset="0"/>
                          <a:cs typeface="Times New Roman" panose="02020603050405020304" pitchFamily="18" charset="0"/>
                        </a:rPr>
                        <a:t>NGƯỜI LẬP</a:t>
                      </a:r>
                      <a:endParaRPr lang="vi-V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4">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TM. BAN CHẤP HÀNH</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4034189"/>
                  </a:ext>
                </a:extLst>
              </a:tr>
              <a:tr h="126399">
                <a:tc gridSpan="4">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a:t>
                      </a:r>
                      <a:r>
                        <a:rPr lang="en-US" sz="1400" u="none" strike="noStrike" dirty="0" err="1">
                          <a:effectLst/>
                          <a:latin typeface="Times New Roman" panose="02020603050405020304" pitchFamily="18" charset="0"/>
                          <a:cs typeface="Times New Roman" panose="02020603050405020304" pitchFamily="18" charset="0"/>
                        </a:rPr>
                        <a:t>Ký</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họ</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tên</a:t>
                      </a:r>
                      <a:r>
                        <a:rPr lang="en-US" sz="1400" u="none" strike="noStrike" dirty="0">
                          <a:effectLst/>
                          <a:latin typeface="Times New Roman" panose="02020603050405020304" pitchFamily="18" charset="0"/>
                          <a:cs typeface="Times New Roman" panose="02020603050405020304" pitchFamily="18" charset="0"/>
                        </a:rPr>
                        <a:t>)</a:t>
                      </a:r>
                      <a:endParaRPr lang="en-US"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4">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a:t>
                      </a:r>
                      <a:r>
                        <a:rPr lang="en-US" sz="1400" u="none" strike="noStrike" dirty="0" err="1">
                          <a:effectLst/>
                          <a:latin typeface="Times New Roman" panose="02020603050405020304" pitchFamily="18" charset="0"/>
                          <a:cs typeface="Times New Roman" panose="02020603050405020304" pitchFamily="18" charset="0"/>
                        </a:rPr>
                        <a:t>Ký</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tên</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đóng</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dấu</a:t>
                      </a:r>
                      <a:r>
                        <a:rPr lang="en-US" sz="1400" u="none" strike="noStrike" dirty="0">
                          <a:effectLst/>
                          <a:latin typeface="Times New Roman" panose="02020603050405020304" pitchFamily="18" charset="0"/>
                          <a:cs typeface="Times New Roman" panose="02020603050405020304" pitchFamily="18" charset="0"/>
                        </a:rPr>
                        <a:t>)</a:t>
                      </a:r>
                      <a:endParaRPr lang="en-US"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4388926"/>
                  </a:ext>
                </a:extLst>
              </a:tr>
              <a:tr h="128980">
                <a:tc>
                  <a:txBody>
                    <a:bodyPr/>
                    <a:lstStyle/>
                    <a:p>
                      <a:pPr algn="l" fontAlgn="ct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3">
                  <a:txBody>
                    <a:bodyPr/>
                    <a:lstStyle/>
                    <a:p>
                      <a:pPr algn="l" fontAlgn="ctr"/>
                      <a:endParaRPr lang="en-US"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hMerge="1">
                  <a:txBody>
                    <a:bodyPr/>
                    <a:lstStyle/>
                    <a:p>
                      <a:endParaRPr lang="en-US"/>
                    </a:p>
                  </a:txBody>
                  <a:tcPr/>
                </a:tc>
                <a:tc>
                  <a:txBody>
                    <a:bodyPr/>
                    <a:lstStyle/>
                    <a:p>
                      <a:pPr algn="l" fontAlgn="ctr"/>
                      <a:endParaRPr lang="en-US"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gridSpan="2">
                  <a:txBody>
                    <a:bodyPr/>
                    <a:lstStyle/>
                    <a:p>
                      <a:pPr algn="l" fontAlgn="ct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hMerge="1">
                  <a:txBody>
                    <a:bodyPr/>
                    <a:lstStyle/>
                    <a:p>
                      <a:endParaRPr lang="en-US"/>
                    </a:p>
                  </a:txBody>
                  <a:tcPr/>
                </a:tc>
                <a:tc>
                  <a:txBody>
                    <a:bodyPr/>
                    <a:lstStyle/>
                    <a:p>
                      <a:pPr algn="l" fontAlgn="ct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tc>
                  <a:txBody>
                    <a:bodyPr/>
                    <a:lstStyle/>
                    <a:p>
                      <a:pPr algn="l" fontAlgn="ct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490" marR="2490" marT="2490" marB="0" anchor="ctr"/>
                </a:tc>
                <a:extLst>
                  <a:ext uri="{0D108BD9-81ED-4DB2-BD59-A6C34878D82A}">
                    <a16:rowId xmlns:a16="http://schemas.microsoft.com/office/drawing/2014/main" val="1947744609"/>
                  </a:ext>
                </a:extLst>
              </a:tr>
            </a:tbl>
          </a:graphicData>
        </a:graphic>
      </p:graphicFrame>
    </p:spTree>
    <p:extLst>
      <p:ext uri="{BB962C8B-B14F-4D97-AF65-F5344CB8AC3E}">
        <p14:creationId xmlns:p14="http://schemas.microsoft.com/office/powerpoint/2010/main" val="133584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974109" y="780977"/>
            <a:ext cx="16230600" cy="8540434"/>
            <a:chOff x="-19915" y="23193"/>
            <a:chExt cx="5920967" cy="3115573"/>
          </a:xfrm>
          <a:solidFill>
            <a:srgbClr val="0070C0"/>
          </a:solidFill>
        </p:grpSpPr>
        <p:sp>
          <p:nvSpPr>
            <p:cNvPr id="6" name="Freeform 6"/>
            <p:cNvSpPr/>
            <p:nvPr/>
          </p:nvSpPr>
          <p:spPr>
            <a:xfrm>
              <a:off x="-19915" y="23193"/>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grpFill/>
          </p:spPr>
          <p:txBody>
            <a:bodyPr/>
            <a:lstStyle/>
            <a:p>
              <a:endParaRPr lang="en-US" dirty="0"/>
            </a:p>
          </p:txBody>
        </p:sp>
      </p:grpSp>
      <p:sp>
        <p:nvSpPr>
          <p:cNvPr id="7" name="TextBox 7"/>
          <p:cNvSpPr txBox="1"/>
          <p:nvPr/>
        </p:nvSpPr>
        <p:spPr>
          <a:xfrm>
            <a:off x="1595558" y="1000127"/>
            <a:ext cx="16100763" cy="1168653"/>
          </a:xfrm>
          <a:prstGeom prst="rect">
            <a:avLst/>
          </a:prstGeom>
        </p:spPr>
        <p:txBody>
          <a:bodyPr lIns="0" tIns="0" rIns="0" bIns="0" rtlCol="0" anchor="t">
            <a:spAutoFit/>
          </a:bodyPr>
          <a:lstStyle/>
          <a:p>
            <a:pPr>
              <a:lnSpc>
                <a:spcPts val="5199"/>
              </a:lnSpc>
              <a:defRPr/>
            </a:pPr>
            <a:r>
              <a:rPr lang="en-US" sz="3999" spc="79" dirty="0">
                <a:solidFill>
                  <a:srgbClr val="FFFFFF"/>
                </a:solidFill>
                <a:latin typeface="Montserrat Extra-Bold"/>
              </a:rPr>
              <a:t> 3. </a:t>
            </a:r>
            <a:r>
              <a:rPr lang="en-US" sz="3999" spc="79" dirty="0" err="1">
                <a:solidFill>
                  <a:srgbClr val="FFFFFF"/>
                </a:solidFill>
                <a:latin typeface="Montserrat Extra-Bold"/>
              </a:rPr>
              <a:t>Nội</a:t>
            </a:r>
            <a:r>
              <a:rPr lang="en-US" sz="3999" spc="79" dirty="0">
                <a:solidFill>
                  <a:srgbClr val="FFFFFF"/>
                </a:solidFill>
                <a:latin typeface="Montserrat Extra-Bold"/>
              </a:rPr>
              <a:t> dung </a:t>
            </a:r>
            <a:r>
              <a:rPr lang="en-US" sz="3999" spc="79" dirty="0" err="1">
                <a:solidFill>
                  <a:srgbClr val="FFFFFF"/>
                </a:solidFill>
                <a:latin typeface="Montserrat Extra-Bold"/>
              </a:rPr>
              <a:t>công</a:t>
            </a:r>
            <a:r>
              <a:rPr lang="en-US" sz="3999" spc="79" dirty="0">
                <a:solidFill>
                  <a:srgbClr val="FFFFFF"/>
                </a:solidFill>
                <a:latin typeface="Montserrat Extra-Bold"/>
              </a:rPr>
              <a:t> </a:t>
            </a:r>
            <a:r>
              <a:rPr lang="en-US" sz="3999" spc="79" dirty="0" err="1">
                <a:solidFill>
                  <a:srgbClr val="FFFFFF"/>
                </a:solidFill>
                <a:latin typeface="Montserrat Extra-Bold"/>
              </a:rPr>
              <a:t>tác</a:t>
            </a:r>
            <a:r>
              <a:rPr lang="en-US" sz="3999" spc="79" dirty="0">
                <a:solidFill>
                  <a:srgbClr val="FFFFFF"/>
                </a:solidFill>
                <a:latin typeface="Montserrat Extra-Bold"/>
              </a:rPr>
              <a:t> </a:t>
            </a:r>
            <a:r>
              <a:rPr lang="en-US" sz="3999" spc="79" dirty="0" err="1">
                <a:solidFill>
                  <a:srgbClr val="FFFFFF"/>
                </a:solidFill>
                <a:latin typeface="Montserrat Extra-Bold"/>
              </a:rPr>
              <a:t>quản</a:t>
            </a:r>
            <a:r>
              <a:rPr lang="en-US" sz="3999" spc="79" dirty="0">
                <a:solidFill>
                  <a:srgbClr val="FFFFFF"/>
                </a:solidFill>
                <a:latin typeface="Montserrat Extra-Bold"/>
              </a:rPr>
              <a:t> </a:t>
            </a:r>
            <a:r>
              <a:rPr lang="en-US" sz="3999" spc="79" dirty="0" err="1">
                <a:solidFill>
                  <a:srgbClr val="FFFFFF"/>
                </a:solidFill>
                <a:latin typeface="Montserrat Extra-Bold"/>
              </a:rPr>
              <a:t>lý</a:t>
            </a:r>
            <a:r>
              <a:rPr lang="en-US" sz="3999" spc="79" dirty="0">
                <a:solidFill>
                  <a:srgbClr val="FFFFFF"/>
                </a:solidFill>
                <a:latin typeface="Montserrat Extra-Bold"/>
              </a:rPr>
              <a:t> TCCĐ </a:t>
            </a:r>
            <a:r>
              <a:rPr lang="en-US" sz="3999" spc="79" dirty="0" err="1">
                <a:solidFill>
                  <a:srgbClr val="FFFFFF"/>
                </a:solidFill>
                <a:latin typeface="Montserrat Extra-Bold"/>
              </a:rPr>
              <a:t>cơ</a:t>
            </a:r>
            <a:r>
              <a:rPr lang="en-US" sz="3999" spc="79" dirty="0">
                <a:solidFill>
                  <a:srgbClr val="FFFFFF"/>
                </a:solidFill>
                <a:latin typeface="Montserrat Extra-Bold"/>
              </a:rPr>
              <a:t> </a:t>
            </a:r>
            <a:r>
              <a:rPr lang="en-US" sz="3999" spc="79" dirty="0" err="1">
                <a:solidFill>
                  <a:srgbClr val="FFFFFF"/>
                </a:solidFill>
                <a:latin typeface="Montserrat Extra-Bold"/>
              </a:rPr>
              <a:t>sở</a:t>
            </a:r>
            <a:r>
              <a:rPr lang="en-US" sz="3999" spc="79" dirty="0">
                <a:solidFill>
                  <a:srgbClr val="FFFFFF"/>
                </a:solidFill>
                <a:latin typeface="Montserrat Extra-Bold"/>
              </a:rPr>
              <a:t> </a:t>
            </a:r>
          </a:p>
          <a:p>
            <a:pPr algn="ctr">
              <a:lnSpc>
                <a:spcPts val="3900"/>
              </a:lnSpc>
              <a:defRPr/>
            </a:pPr>
            <a:endParaRPr lang="en-US" sz="3999" spc="79" dirty="0">
              <a:solidFill>
                <a:srgbClr val="FFFFFF"/>
              </a:solidFill>
              <a:latin typeface="Montserrat Extra-Bold"/>
            </a:endParaRPr>
          </a:p>
        </p:txBody>
      </p:sp>
      <p:sp>
        <p:nvSpPr>
          <p:cNvPr id="8" name="TextBox 8"/>
          <p:cNvSpPr txBox="1"/>
          <p:nvPr/>
        </p:nvSpPr>
        <p:spPr>
          <a:xfrm>
            <a:off x="1410150" y="2279405"/>
            <a:ext cx="15358519" cy="7459158"/>
          </a:xfrm>
          <a:prstGeom prst="rect">
            <a:avLst/>
          </a:prstGeom>
        </p:spPr>
        <p:txBody>
          <a:bodyPr lIns="0" tIns="0" rIns="0" bIns="0" rtlCol="0" anchor="t">
            <a:spAutoFit/>
          </a:bodyPr>
          <a:lstStyle/>
          <a:p>
            <a:pPr algn="just">
              <a:lnSpc>
                <a:spcPts val="4480"/>
              </a:lnSpc>
              <a:spcBef>
                <a:spcPct val="0"/>
              </a:spcBef>
              <a:defRPr/>
            </a:pPr>
            <a:r>
              <a:rPr lang="en-US" sz="3200" b="1" spc="64" dirty="0">
                <a:solidFill>
                  <a:srgbClr val="FFFFFF"/>
                </a:solidFill>
                <a:latin typeface="Montserrat" panose="020B0604020202020204" charset="0"/>
              </a:rPr>
              <a:t>3.3. </a:t>
            </a:r>
            <a:r>
              <a:rPr lang="en-US" sz="3200" b="1" spc="64" dirty="0" err="1">
                <a:solidFill>
                  <a:srgbClr val="FFFFFF"/>
                </a:solidFill>
                <a:latin typeface="Montserrat" panose="020B0604020202020204" charset="0"/>
              </a:rPr>
              <a:t>Tổ</a:t>
            </a:r>
            <a:r>
              <a:rPr lang="en-US" sz="3200" b="1" spc="64" dirty="0">
                <a:solidFill>
                  <a:srgbClr val="FFFFFF"/>
                </a:solidFill>
                <a:latin typeface="Montserrat" panose="020B0604020202020204" charset="0"/>
              </a:rPr>
              <a:t> </a:t>
            </a:r>
            <a:r>
              <a:rPr lang="en-US" sz="3200" b="1" spc="64" dirty="0" err="1">
                <a:solidFill>
                  <a:srgbClr val="FFFFFF"/>
                </a:solidFill>
                <a:latin typeface="Montserrat" panose="020B0604020202020204" charset="0"/>
              </a:rPr>
              <a:t>chức</a:t>
            </a:r>
            <a:r>
              <a:rPr lang="en-US" sz="3200" b="1" spc="64" dirty="0">
                <a:solidFill>
                  <a:srgbClr val="FFFFFF"/>
                </a:solidFill>
                <a:latin typeface="Montserrat" panose="020B0604020202020204" charset="0"/>
              </a:rPr>
              <a:t> </a:t>
            </a:r>
            <a:r>
              <a:rPr lang="en-US" sz="3200" b="1" spc="64" dirty="0" err="1">
                <a:solidFill>
                  <a:srgbClr val="FFFFFF"/>
                </a:solidFill>
                <a:latin typeface="Montserrat" panose="020B0604020202020204" charset="0"/>
              </a:rPr>
              <a:t>thực</a:t>
            </a:r>
            <a:r>
              <a:rPr lang="en-US" sz="3200" b="1" spc="64" dirty="0">
                <a:solidFill>
                  <a:srgbClr val="FFFFFF"/>
                </a:solidFill>
                <a:latin typeface="Montserrat" panose="020B0604020202020204" charset="0"/>
              </a:rPr>
              <a:t> </a:t>
            </a:r>
            <a:r>
              <a:rPr lang="en-US" sz="3200" b="1" spc="64" dirty="0" err="1">
                <a:solidFill>
                  <a:srgbClr val="FFFFFF"/>
                </a:solidFill>
                <a:latin typeface="Montserrat" panose="020B0604020202020204" charset="0"/>
              </a:rPr>
              <a:t>hiện</a:t>
            </a:r>
            <a:r>
              <a:rPr lang="en-US" sz="3200" b="1" spc="64" dirty="0">
                <a:solidFill>
                  <a:srgbClr val="FFFFFF"/>
                </a:solidFill>
                <a:latin typeface="Montserrat" panose="020B0604020202020204" charset="0"/>
              </a:rPr>
              <a:t> </a:t>
            </a:r>
            <a:r>
              <a:rPr lang="en-US" sz="3200" b="1" spc="64" dirty="0" err="1">
                <a:solidFill>
                  <a:srgbClr val="FFFFFF"/>
                </a:solidFill>
                <a:latin typeface="Montserrat" panose="020B0604020202020204" charset="0"/>
              </a:rPr>
              <a:t>dự</a:t>
            </a:r>
            <a:r>
              <a:rPr lang="en-US" sz="3200" b="1" spc="64" dirty="0">
                <a:solidFill>
                  <a:srgbClr val="FFFFFF"/>
                </a:solidFill>
                <a:latin typeface="Montserrat" panose="020B0604020202020204" charset="0"/>
              </a:rPr>
              <a:t> </a:t>
            </a:r>
            <a:r>
              <a:rPr lang="en-US" sz="3200" b="1" spc="64" dirty="0" err="1">
                <a:solidFill>
                  <a:srgbClr val="FFFFFF"/>
                </a:solidFill>
                <a:latin typeface="Montserrat" panose="020B0604020202020204" charset="0"/>
              </a:rPr>
              <a:t>toán</a:t>
            </a:r>
            <a:r>
              <a:rPr lang="en-US" sz="3200" b="1" spc="64" dirty="0">
                <a:solidFill>
                  <a:srgbClr val="FFFFFF"/>
                </a:solidFill>
                <a:latin typeface="Montserrat" panose="020B0604020202020204" charset="0"/>
              </a:rPr>
              <a:t> Chi: </a:t>
            </a:r>
          </a:p>
          <a:p>
            <a:pPr algn="just">
              <a:lnSpc>
                <a:spcPts val="4480"/>
              </a:lnSpc>
              <a:spcBef>
                <a:spcPct val="0"/>
              </a:spcBef>
              <a:defRPr/>
            </a:pPr>
            <a:endParaRPr lang="en-US" sz="3200" b="1" spc="64" dirty="0">
              <a:solidFill>
                <a:srgbClr val="FFFFFF"/>
              </a:solidFill>
              <a:latin typeface="Montserrat" panose="020B0604020202020204" charset="0"/>
            </a:endParaRPr>
          </a:p>
          <a:p>
            <a:pPr algn="just">
              <a:lnSpc>
                <a:spcPts val="4480"/>
              </a:lnSpc>
              <a:spcBef>
                <a:spcPct val="0"/>
              </a:spcBef>
              <a:defRPr/>
            </a:pPr>
            <a:endParaRPr lang="en-US" sz="3200" b="1" spc="64" dirty="0">
              <a:solidFill>
                <a:srgbClr val="FFFFFF"/>
              </a:solidFill>
              <a:latin typeface="Montserrat" panose="020B0604020202020204" charset="0"/>
            </a:endParaRPr>
          </a:p>
          <a:p>
            <a:pPr algn="just">
              <a:lnSpc>
                <a:spcPts val="4480"/>
              </a:lnSpc>
              <a:spcBef>
                <a:spcPct val="0"/>
              </a:spcBef>
              <a:defRPr/>
            </a:pPr>
            <a:endParaRPr lang="en-US" sz="3200" b="1" spc="64" dirty="0">
              <a:solidFill>
                <a:srgbClr val="FFFFFF"/>
              </a:solidFill>
              <a:latin typeface="Montserrat" panose="020B0604020202020204" charset="0"/>
            </a:endParaRPr>
          </a:p>
          <a:p>
            <a:pPr algn="just">
              <a:lnSpc>
                <a:spcPts val="4480"/>
              </a:lnSpc>
              <a:spcBef>
                <a:spcPct val="0"/>
              </a:spcBef>
              <a:defRPr/>
            </a:pPr>
            <a:endParaRPr lang="en-US" sz="3200" b="1" spc="64" dirty="0">
              <a:solidFill>
                <a:srgbClr val="FFFFFF"/>
              </a:solidFill>
              <a:latin typeface="Montserrat" panose="020B0604020202020204" charset="0"/>
            </a:endParaRPr>
          </a:p>
          <a:p>
            <a:pPr algn="just">
              <a:lnSpc>
                <a:spcPts val="4480"/>
              </a:lnSpc>
              <a:spcBef>
                <a:spcPct val="0"/>
              </a:spcBef>
              <a:defRPr/>
            </a:pPr>
            <a:endParaRPr lang="en-US" sz="3200" b="1" spc="64" dirty="0">
              <a:solidFill>
                <a:srgbClr val="FFFFFF"/>
              </a:solidFill>
              <a:latin typeface="Montserrat" panose="020B0604020202020204" charset="0"/>
            </a:endParaRPr>
          </a:p>
          <a:p>
            <a:pPr algn="just">
              <a:lnSpc>
                <a:spcPts val="4480"/>
              </a:lnSpc>
              <a:spcBef>
                <a:spcPct val="0"/>
              </a:spcBef>
              <a:defRPr/>
            </a:pPr>
            <a:endParaRPr lang="en-US" sz="3200" b="1" spc="64" dirty="0">
              <a:solidFill>
                <a:srgbClr val="FFFFFF"/>
              </a:solidFill>
              <a:latin typeface="Montserrat" panose="020B0604020202020204" charset="0"/>
            </a:endParaRPr>
          </a:p>
          <a:p>
            <a:pPr algn="just">
              <a:lnSpc>
                <a:spcPts val="4480"/>
              </a:lnSpc>
              <a:spcBef>
                <a:spcPct val="0"/>
              </a:spcBef>
              <a:defRPr/>
            </a:pPr>
            <a:endParaRPr lang="en-US" sz="3200" b="1" spc="64" dirty="0">
              <a:solidFill>
                <a:srgbClr val="FFFFFF"/>
              </a:solidFill>
              <a:latin typeface="Montserrat" panose="020B0604020202020204" charset="0"/>
            </a:endParaRPr>
          </a:p>
          <a:p>
            <a:pPr algn="just">
              <a:lnSpc>
                <a:spcPts val="4480"/>
              </a:lnSpc>
              <a:spcBef>
                <a:spcPct val="0"/>
              </a:spcBef>
              <a:defRPr/>
            </a:pPr>
            <a:endParaRPr lang="en-US" sz="3200" b="1" spc="64" dirty="0">
              <a:solidFill>
                <a:srgbClr val="FFFFFF"/>
              </a:solidFill>
              <a:latin typeface="Montserrat" panose="020B0604020202020204" charset="0"/>
            </a:endParaRPr>
          </a:p>
          <a:p>
            <a:pPr algn="just">
              <a:lnSpc>
                <a:spcPts val="4480"/>
              </a:lnSpc>
              <a:spcBef>
                <a:spcPct val="0"/>
              </a:spcBef>
              <a:defRPr/>
            </a:pPr>
            <a:endParaRPr lang="en-US" sz="3000" spc="64" dirty="0">
              <a:solidFill>
                <a:srgbClr val="FFFFFF"/>
              </a:solidFill>
              <a:latin typeface="Montserrat" panose="020B0604020202020204" charset="0"/>
            </a:endParaRPr>
          </a:p>
          <a:p>
            <a:pPr algn="just">
              <a:lnSpc>
                <a:spcPts val="4480"/>
              </a:lnSpc>
              <a:spcBef>
                <a:spcPct val="0"/>
              </a:spcBef>
              <a:defRPr/>
            </a:pP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p:txBody>
      </p:sp>
      <p:sp>
        <p:nvSpPr>
          <p:cNvPr id="9" name="Rectangle 4">
            <a:extLst>
              <a:ext uri="{FF2B5EF4-FFF2-40B4-BE49-F238E27FC236}">
                <a16:creationId xmlns:a16="http://schemas.microsoft.com/office/drawing/2014/main" id="{0B69AA5C-4DE9-4F7C-AEBD-068F75FE1958}"/>
              </a:ext>
            </a:extLst>
          </p:cNvPr>
          <p:cNvSpPr>
            <a:spLocks noChangeArrowheads="1"/>
          </p:cNvSpPr>
          <p:nvPr/>
        </p:nvSpPr>
        <p:spPr bwMode="auto">
          <a:xfrm>
            <a:off x="3429000" y="3956817"/>
            <a:ext cx="3200400" cy="3771900"/>
          </a:xfrm>
          <a:prstGeom prst="rect">
            <a:avLst/>
          </a:prstGeom>
          <a:gradFill>
            <a:gsLst>
              <a:gs pos="0">
                <a:schemeClr val="bg2"/>
              </a:gs>
              <a:gs pos="100000">
                <a:schemeClr val="bg1"/>
              </a:gs>
            </a:gsLst>
            <a:lin ang="5400000" scaled="1"/>
          </a:gradFill>
          <a:ln w="9525">
            <a:solidFill>
              <a:schemeClr val="tx1"/>
            </a:solidFill>
            <a:miter lim="800000"/>
            <a:headEnd/>
            <a:tailEnd/>
          </a:ln>
        </p:spPr>
        <p:txBody>
          <a:bodyPr wrap="none" anchor="ctr"/>
          <a:lstStyle>
            <a:lvl1pPr eaLnBrk="0" hangingPunct="0">
              <a:defRPr sz="3200">
                <a:solidFill>
                  <a:schemeClr val="tx1"/>
                </a:solidFill>
                <a:latin typeface="Times New Roman" panose="02020603050405020304" pitchFamily="18" charset="0"/>
                <a:cs typeface="Arial" panose="020B0604020202020204" pitchFamily="34" charset="0"/>
              </a:defRPr>
            </a:lvl1pPr>
            <a:lvl2pPr marL="742950" indent="-285750" eaLnBrk="0" hangingPunct="0">
              <a:defRPr sz="3200">
                <a:solidFill>
                  <a:schemeClr val="tx1"/>
                </a:solidFill>
                <a:latin typeface="Times New Roman" panose="02020603050405020304" pitchFamily="18" charset="0"/>
                <a:cs typeface="Arial" panose="020B0604020202020204" pitchFamily="34" charset="0"/>
              </a:defRPr>
            </a:lvl2pPr>
            <a:lvl3pPr marL="1143000" indent="-228600" eaLnBrk="0" hangingPunct="0">
              <a:defRPr sz="3200">
                <a:solidFill>
                  <a:schemeClr val="tx1"/>
                </a:solidFill>
                <a:latin typeface="Times New Roman" panose="02020603050405020304" pitchFamily="18" charset="0"/>
                <a:cs typeface="Arial" panose="020B0604020202020204" pitchFamily="34" charset="0"/>
              </a:defRPr>
            </a:lvl3pPr>
            <a:lvl4pPr marL="1600200" indent="-228600" eaLnBrk="0" hangingPunct="0">
              <a:defRPr sz="3200">
                <a:solidFill>
                  <a:schemeClr val="tx1"/>
                </a:solidFill>
                <a:latin typeface="Times New Roman" panose="02020603050405020304" pitchFamily="18" charset="0"/>
                <a:cs typeface="Arial" panose="020B0604020202020204" pitchFamily="34" charset="0"/>
              </a:defRPr>
            </a:lvl4pPr>
            <a:lvl5pPr marL="2057400" indent="-228600" eaLnBrk="0" hangingPunct="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ctr" defTabSz="1371600" eaLnBrk="1" fontAlgn="base" hangingPunct="1">
              <a:spcBef>
                <a:spcPct val="0"/>
              </a:spcBef>
              <a:spcAft>
                <a:spcPct val="0"/>
              </a:spcAft>
            </a:pPr>
            <a:r>
              <a:rPr lang="en-US" altLang="en-US" sz="4800" dirty="0" err="1">
                <a:solidFill>
                  <a:srgbClr val="003366"/>
                </a:solidFill>
              </a:rPr>
              <a:t>Nguồn</a:t>
            </a:r>
            <a:r>
              <a:rPr lang="en-US" altLang="en-US" sz="4800" dirty="0">
                <a:solidFill>
                  <a:srgbClr val="003366"/>
                </a:solidFill>
              </a:rPr>
              <a:t> chi</a:t>
            </a:r>
          </a:p>
          <a:p>
            <a:pPr algn="ctr" defTabSz="1371600" eaLnBrk="1" fontAlgn="base" hangingPunct="1">
              <a:spcBef>
                <a:spcPct val="0"/>
              </a:spcBef>
              <a:spcAft>
                <a:spcPct val="0"/>
              </a:spcAft>
            </a:pPr>
            <a:r>
              <a:rPr lang="en-US" altLang="en-US" sz="4800" dirty="0" err="1">
                <a:solidFill>
                  <a:srgbClr val="003366"/>
                </a:solidFill>
              </a:rPr>
              <a:t>Tài</a:t>
            </a:r>
            <a:r>
              <a:rPr lang="en-US" altLang="en-US" sz="4800" dirty="0">
                <a:solidFill>
                  <a:srgbClr val="003366"/>
                </a:solidFill>
              </a:rPr>
              <a:t> </a:t>
            </a:r>
            <a:r>
              <a:rPr lang="en-US" altLang="en-US" sz="4800" dirty="0" err="1">
                <a:solidFill>
                  <a:srgbClr val="003366"/>
                </a:solidFill>
              </a:rPr>
              <a:t>chính</a:t>
            </a:r>
            <a:endParaRPr lang="en-US" altLang="en-US" sz="4800" dirty="0">
              <a:solidFill>
                <a:srgbClr val="003366"/>
              </a:solidFill>
            </a:endParaRPr>
          </a:p>
          <a:p>
            <a:pPr algn="ctr" defTabSz="1371600" eaLnBrk="1" fontAlgn="base" hangingPunct="1">
              <a:spcBef>
                <a:spcPct val="0"/>
              </a:spcBef>
              <a:spcAft>
                <a:spcPct val="0"/>
              </a:spcAft>
            </a:pPr>
            <a:r>
              <a:rPr lang="en-US" altLang="en-US" sz="4800" dirty="0">
                <a:solidFill>
                  <a:srgbClr val="003366"/>
                </a:solidFill>
              </a:rPr>
              <a:t>CĐCS</a:t>
            </a:r>
          </a:p>
        </p:txBody>
      </p:sp>
      <p:sp>
        <p:nvSpPr>
          <p:cNvPr id="10" name="Line 9">
            <a:extLst>
              <a:ext uri="{FF2B5EF4-FFF2-40B4-BE49-F238E27FC236}">
                <a16:creationId xmlns:a16="http://schemas.microsoft.com/office/drawing/2014/main" id="{A0BFB5C1-12E2-4FF3-83FC-79363732686A}"/>
              </a:ext>
            </a:extLst>
          </p:cNvPr>
          <p:cNvSpPr>
            <a:spLocks noChangeShapeType="1"/>
          </p:cNvSpPr>
          <p:nvPr/>
        </p:nvSpPr>
        <p:spPr bwMode="auto">
          <a:xfrm flipV="1">
            <a:off x="6609926" y="3956817"/>
            <a:ext cx="4229100" cy="18288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defTabSz="1371600" fontAlgn="base">
              <a:spcBef>
                <a:spcPct val="0"/>
              </a:spcBef>
              <a:spcAft>
                <a:spcPct val="0"/>
              </a:spcAft>
            </a:pPr>
            <a:endParaRPr lang="en-US" sz="4800">
              <a:solidFill>
                <a:srgbClr val="003366"/>
              </a:solidFill>
              <a:latin typeface="Times New Roman" panose="02020603050405020304" pitchFamily="18" charset="0"/>
              <a:cs typeface="Arial" panose="020B0604020202020204" pitchFamily="34" charset="0"/>
            </a:endParaRPr>
          </a:p>
        </p:txBody>
      </p:sp>
      <p:sp>
        <p:nvSpPr>
          <p:cNvPr id="12" name="Rectangle 5">
            <a:extLst>
              <a:ext uri="{FF2B5EF4-FFF2-40B4-BE49-F238E27FC236}">
                <a16:creationId xmlns:a16="http://schemas.microsoft.com/office/drawing/2014/main" id="{835B22FD-C4BF-4776-8BC5-9BFB85FC152E}"/>
              </a:ext>
            </a:extLst>
          </p:cNvPr>
          <p:cNvSpPr>
            <a:spLocks noChangeArrowheads="1"/>
          </p:cNvSpPr>
          <p:nvPr/>
        </p:nvSpPr>
        <p:spPr bwMode="auto">
          <a:xfrm>
            <a:off x="10911750" y="3004318"/>
            <a:ext cx="4133154" cy="1828800"/>
          </a:xfrm>
          <a:prstGeom prst="rect">
            <a:avLst/>
          </a:prstGeom>
          <a:gradFill>
            <a:gsLst>
              <a:gs pos="0">
                <a:schemeClr val="bg2"/>
              </a:gs>
              <a:gs pos="100000">
                <a:schemeClr val="bg1"/>
              </a:gs>
            </a:gsLst>
            <a:lin ang="5400000" scaled="1"/>
          </a:gradFill>
          <a:ln w="9525">
            <a:solidFill>
              <a:srgbClr val="003366"/>
            </a:solidFill>
            <a:miter lim="800000"/>
            <a:headEnd/>
            <a:tailEnd/>
          </a:ln>
        </p:spPr>
        <p:txBody>
          <a:bodyPr wrap="none" anchor="ctr"/>
          <a:lstStyle>
            <a:lvl1pPr eaLnBrk="0" hangingPunct="0">
              <a:defRPr sz="3200">
                <a:solidFill>
                  <a:schemeClr val="tx1"/>
                </a:solidFill>
                <a:latin typeface="Times New Roman" panose="02020603050405020304" pitchFamily="18" charset="0"/>
                <a:cs typeface="Arial" panose="020B0604020202020204" pitchFamily="34" charset="0"/>
              </a:defRPr>
            </a:lvl1pPr>
            <a:lvl2pPr marL="742950" indent="-285750" eaLnBrk="0" hangingPunct="0">
              <a:defRPr sz="3200">
                <a:solidFill>
                  <a:schemeClr val="tx1"/>
                </a:solidFill>
                <a:latin typeface="Times New Roman" panose="02020603050405020304" pitchFamily="18" charset="0"/>
                <a:cs typeface="Arial" panose="020B0604020202020204" pitchFamily="34" charset="0"/>
              </a:defRPr>
            </a:lvl2pPr>
            <a:lvl3pPr marL="1143000" indent="-228600" eaLnBrk="0" hangingPunct="0">
              <a:defRPr sz="3200">
                <a:solidFill>
                  <a:schemeClr val="tx1"/>
                </a:solidFill>
                <a:latin typeface="Times New Roman" panose="02020603050405020304" pitchFamily="18" charset="0"/>
                <a:cs typeface="Arial" panose="020B0604020202020204" pitchFamily="34" charset="0"/>
              </a:defRPr>
            </a:lvl3pPr>
            <a:lvl4pPr marL="1600200" indent="-228600" eaLnBrk="0" hangingPunct="0">
              <a:defRPr sz="3200">
                <a:solidFill>
                  <a:schemeClr val="tx1"/>
                </a:solidFill>
                <a:latin typeface="Times New Roman" panose="02020603050405020304" pitchFamily="18" charset="0"/>
                <a:cs typeface="Arial" panose="020B0604020202020204" pitchFamily="34" charset="0"/>
              </a:defRPr>
            </a:lvl4pPr>
            <a:lvl5pPr marL="2057400" indent="-228600" eaLnBrk="0" hangingPunct="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ctr" defTabSz="1371600" eaLnBrk="1" fontAlgn="base" hangingPunct="1">
              <a:spcBef>
                <a:spcPct val="0"/>
              </a:spcBef>
              <a:spcAft>
                <a:spcPct val="0"/>
              </a:spcAft>
              <a:defRPr/>
            </a:pPr>
            <a:r>
              <a:rPr lang="en-US" altLang="en-US" sz="4800" kern="0" dirty="0">
                <a:solidFill>
                  <a:srgbClr val="003366"/>
                </a:solidFill>
              </a:rPr>
              <a:t>75% </a:t>
            </a:r>
            <a:r>
              <a:rPr lang="en-US" altLang="en-US" sz="4800" kern="0" dirty="0" err="1">
                <a:solidFill>
                  <a:srgbClr val="003366"/>
                </a:solidFill>
              </a:rPr>
              <a:t>Kinh</a:t>
            </a:r>
            <a:r>
              <a:rPr lang="en-US" altLang="en-US" sz="4800" kern="0" dirty="0">
                <a:solidFill>
                  <a:srgbClr val="003366"/>
                </a:solidFill>
              </a:rPr>
              <a:t> </a:t>
            </a:r>
            <a:r>
              <a:rPr lang="en-US" altLang="en-US" sz="4800" kern="0" dirty="0" err="1">
                <a:solidFill>
                  <a:srgbClr val="003366"/>
                </a:solidFill>
              </a:rPr>
              <a:t>phí</a:t>
            </a:r>
            <a:endParaRPr lang="en-US" altLang="en-US" sz="4800" kern="0" dirty="0">
              <a:solidFill>
                <a:srgbClr val="003366"/>
              </a:solidFill>
            </a:endParaRPr>
          </a:p>
        </p:txBody>
      </p:sp>
      <p:sp>
        <p:nvSpPr>
          <p:cNvPr id="13" name="Rectangle 5">
            <a:extLst>
              <a:ext uri="{FF2B5EF4-FFF2-40B4-BE49-F238E27FC236}">
                <a16:creationId xmlns:a16="http://schemas.microsoft.com/office/drawing/2014/main" id="{A74A04D0-2C0D-4A58-AA2C-6E8314A23759}"/>
              </a:ext>
            </a:extLst>
          </p:cNvPr>
          <p:cNvSpPr>
            <a:spLocks noChangeArrowheads="1"/>
          </p:cNvSpPr>
          <p:nvPr/>
        </p:nvSpPr>
        <p:spPr bwMode="auto">
          <a:xfrm>
            <a:off x="10936192" y="5061977"/>
            <a:ext cx="4155640" cy="1828800"/>
          </a:xfrm>
          <a:prstGeom prst="rect">
            <a:avLst/>
          </a:prstGeom>
          <a:gradFill>
            <a:gsLst>
              <a:gs pos="0">
                <a:schemeClr val="bg2"/>
              </a:gs>
              <a:gs pos="100000">
                <a:schemeClr val="bg1"/>
              </a:gs>
            </a:gsLst>
            <a:lin ang="5400000" scaled="1"/>
          </a:gradFill>
          <a:ln w="9525">
            <a:solidFill>
              <a:srgbClr val="003366"/>
            </a:solidFill>
            <a:miter lim="800000"/>
            <a:headEnd/>
            <a:tailEnd/>
          </a:ln>
        </p:spPr>
        <p:txBody>
          <a:bodyPr wrap="none" anchor="ctr"/>
          <a:lstStyle>
            <a:lvl1pPr eaLnBrk="0" hangingPunct="0">
              <a:defRPr sz="3200">
                <a:solidFill>
                  <a:schemeClr val="tx1"/>
                </a:solidFill>
                <a:latin typeface="Times New Roman" panose="02020603050405020304" pitchFamily="18" charset="0"/>
                <a:cs typeface="Arial" panose="020B0604020202020204" pitchFamily="34" charset="0"/>
              </a:defRPr>
            </a:lvl1pPr>
            <a:lvl2pPr marL="742950" indent="-285750" eaLnBrk="0" hangingPunct="0">
              <a:defRPr sz="3200">
                <a:solidFill>
                  <a:schemeClr val="tx1"/>
                </a:solidFill>
                <a:latin typeface="Times New Roman" panose="02020603050405020304" pitchFamily="18" charset="0"/>
                <a:cs typeface="Arial" panose="020B0604020202020204" pitchFamily="34" charset="0"/>
              </a:defRPr>
            </a:lvl2pPr>
            <a:lvl3pPr marL="1143000" indent="-228600" eaLnBrk="0" hangingPunct="0">
              <a:defRPr sz="3200">
                <a:solidFill>
                  <a:schemeClr val="tx1"/>
                </a:solidFill>
                <a:latin typeface="Times New Roman" panose="02020603050405020304" pitchFamily="18" charset="0"/>
                <a:cs typeface="Arial" panose="020B0604020202020204" pitchFamily="34" charset="0"/>
              </a:defRPr>
            </a:lvl3pPr>
            <a:lvl4pPr marL="1600200" indent="-228600" eaLnBrk="0" hangingPunct="0">
              <a:defRPr sz="3200">
                <a:solidFill>
                  <a:schemeClr val="tx1"/>
                </a:solidFill>
                <a:latin typeface="Times New Roman" panose="02020603050405020304" pitchFamily="18" charset="0"/>
                <a:cs typeface="Arial" panose="020B0604020202020204" pitchFamily="34" charset="0"/>
              </a:defRPr>
            </a:lvl4pPr>
            <a:lvl5pPr marL="2057400" indent="-228600" eaLnBrk="0" hangingPunct="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ctr" defTabSz="1371600" eaLnBrk="1" fontAlgn="base" hangingPunct="1">
              <a:spcBef>
                <a:spcPct val="0"/>
              </a:spcBef>
              <a:spcAft>
                <a:spcPct val="0"/>
              </a:spcAft>
              <a:defRPr/>
            </a:pPr>
            <a:r>
              <a:rPr lang="en-US" altLang="en-US" sz="4800" kern="0" smtClean="0">
                <a:solidFill>
                  <a:srgbClr val="003366"/>
                </a:solidFill>
              </a:rPr>
              <a:t>70</a:t>
            </a:r>
            <a:r>
              <a:rPr lang="en-US" altLang="en-US" sz="4800" kern="0" dirty="0">
                <a:solidFill>
                  <a:srgbClr val="003366"/>
                </a:solidFill>
              </a:rPr>
              <a:t>% </a:t>
            </a:r>
            <a:r>
              <a:rPr lang="en-US" altLang="en-US" sz="4800" kern="0" dirty="0" err="1">
                <a:solidFill>
                  <a:srgbClr val="003366"/>
                </a:solidFill>
              </a:rPr>
              <a:t>Đoàn</a:t>
            </a:r>
            <a:r>
              <a:rPr lang="en-US" altLang="en-US" sz="4800" kern="0" dirty="0">
                <a:solidFill>
                  <a:srgbClr val="003366"/>
                </a:solidFill>
              </a:rPr>
              <a:t> </a:t>
            </a:r>
            <a:r>
              <a:rPr lang="en-US" altLang="en-US" sz="4800" kern="0" dirty="0" err="1">
                <a:solidFill>
                  <a:srgbClr val="003366"/>
                </a:solidFill>
              </a:rPr>
              <a:t>phí</a:t>
            </a:r>
            <a:endParaRPr lang="en-US" altLang="en-US" sz="4800" kern="0" dirty="0">
              <a:solidFill>
                <a:srgbClr val="003366"/>
              </a:solidFill>
            </a:endParaRPr>
          </a:p>
        </p:txBody>
      </p:sp>
      <p:sp>
        <p:nvSpPr>
          <p:cNvPr id="14" name="Line 10">
            <a:extLst>
              <a:ext uri="{FF2B5EF4-FFF2-40B4-BE49-F238E27FC236}">
                <a16:creationId xmlns:a16="http://schemas.microsoft.com/office/drawing/2014/main" id="{29C33EBF-8379-4EB0-A1FB-437726D5029B}"/>
              </a:ext>
            </a:extLst>
          </p:cNvPr>
          <p:cNvSpPr>
            <a:spLocks noChangeShapeType="1"/>
          </p:cNvSpPr>
          <p:nvPr/>
        </p:nvSpPr>
        <p:spPr bwMode="auto">
          <a:xfrm flipV="1">
            <a:off x="6656882" y="5827191"/>
            <a:ext cx="4182144" cy="15576"/>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defTabSz="1371600" fontAlgn="base">
              <a:spcBef>
                <a:spcPct val="0"/>
              </a:spcBef>
              <a:spcAft>
                <a:spcPct val="0"/>
              </a:spcAft>
              <a:defRPr/>
            </a:pPr>
            <a:endParaRPr lang="en-US" sz="4800" kern="0">
              <a:solidFill>
                <a:srgbClr val="003366"/>
              </a:solidFill>
              <a:latin typeface="Times New Roman" panose="02020603050405020304" pitchFamily="18" charset="0"/>
              <a:cs typeface="Arial" panose="020B0604020202020204" pitchFamily="34" charset="0"/>
            </a:endParaRPr>
          </a:p>
        </p:txBody>
      </p:sp>
      <p:sp>
        <p:nvSpPr>
          <p:cNvPr id="15" name="Rectangle 7">
            <a:extLst>
              <a:ext uri="{FF2B5EF4-FFF2-40B4-BE49-F238E27FC236}">
                <a16:creationId xmlns:a16="http://schemas.microsoft.com/office/drawing/2014/main" id="{5C754CE3-1DC0-476F-AD94-CF6C0980DD55}"/>
              </a:ext>
            </a:extLst>
          </p:cNvPr>
          <p:cNvSpPr>
            <a:spLocks noChangeArrowheads="1"/>
          </p:cNvSpPr>
          <p:nvPr/>
        </p:nvSpPr>
        <p:spPr bwMode="auto">
          <a:xfrm>
            <a:off x="10862760" y="7202918"/>
            <a:ext cx="4182144" cy="1714500"/>
          </a:xfrm>
          <a:prstGeom prst="rect">
            <a:avLst/>
          </a:prstGeom>
          <a:gradFill>
            <a:gsLst>
              <a:gs pos="0">
                <a:schemeClr val="bg2"/>
              </a:gs>
              <a:gs pos="100000">
                <a:schemeClr val="bg1"/>
              </a:gs>
            </a:gsLst>
            <a:lin ang="5400000" scaled="1"/>
          </a:gradFill>
          <a:ln w="9525">
            <a:solidFill>
              <a:srgbClr val="003366"/>
            </a:solidFill>
            <a:miter lim="800000"/>
            <a:headEnd/>
            <a:tailEnd/>
          </a:ln>
        </p:spPr>
        <p:txBody>
          <a:bodyPr wrap="none" anchor="ctr"/>
          <a:lstStyle>
            <a:lvl1pPr eaLnBrk="0" hangingPunct="0">
              <a:defRPr sz="3200">
                <a:solidFill>
                  <a:schemeClr val="tx1"/>
                </a:solidFill>
                <a:latin typeface="Times New Roman" panose="02020603050405020304" pitchFamily="18" charset="0"/>
                <a:cs typeface="Arial" panose="020B0604020202020204" pitchFamily="34" charset="0"/>
              </a:defRPr>
            </a:lvl1pPr>
            <a:lvl2pPr marL="742950" indent="-285750" eaLnBrk="0" hangingPunct="0">
              <a:defRPr sz="3200">
                <a:solidFill>
                  <a:schemeClr val="tx1"/>
                </a:solidFill>
                <a:latin typeface="Times New Roman" panose="02020603050405020304" pitchFamily="18" charset="0"/>
                <a:cs typeface="Arial" panose="020B0604020202020204" pitchFamily="34" charset="0"/>
              </a:defRPr>
            </a:lvl2pPr>
            <a:lvl3pPr marL="1143000" indent="-228600" eaLnBrk="0" hangingPunct="0">
              <a:defRPr sz="3200">
                <a:solidFill>
                  <a:schemeClr val="tx1"/>
                </a:solidFill>
                <a:latin typeface="Times New Roman" panose="02020603050405020304" pitchFamily="18" charset="0"/>
                <a:cs typeface="Arial" panose="020B0604020202020204" pitchFamily="34" charset="0"/>
              </a:defRPr>
            </a:lvl3pPr>
            <a:lvl4pPr marL="1600200" indent="-228600" eaLnBrk="0" hangingPunct="0">
              <a:defRPr sz="3200">
                <a:solidFill>
                  <a:schemeClr val="tx1"/>
                </a:solidFill>
                <a:latin typeface="Times New Roman" panose="02020603050405020304" pitchFamily="18" charset="0"/>
                <a:cs typeface="Arial" panose="020B0604020202020204" pitchFamily="34" charset="0"/>
              </a:defRPr>
            </a:lvl4pPr>
            <a:lvl5pPr marL="2057400" indent="-228600" eaLnBrk="0" hangingPunct="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defTabSz="1371600" eaLnBrk="1" fontAlgn="base" hangingPunct="1">
              <a:spcBef>
                <a:spcPct val="0"/>
              </a:spcBef>
              <a:spcAft>
                <a:spcPct val="0"/>
              </a:spcAft>
              <a:defRPr/>
            </a:pPr>
            <a:r>
              <a:rPr lang="en-US" altLang="en-US" sz="4800" kern="0" dirty="0">
                <a:solidFill>
                  <a:srgbClr val="003366"/>
                </a:solidFill>
              </a:rPr>
              <a:t>100% Thu </a:t>
            </a:r>
            <a:r>
              <a:rPr lang="en-US" altLang="en-US" sz="4800" kern="0" dirty="0" err="1">
                <a:solidFill>
                  <a:srgbClr val="003366"/>
                </a:solidFill>
              </a:rPr>
              <a:t>khác</a:t>
            </a:r>
            <a:endParaRPr lang="en-US" altLang="en-US" sz="4800" kern="0" dirty="0">
              <a:solidFill>
                <a:srgbClr val="003366"/>
              </a:solidFill>
            </a:endParaRPr>
          </a:p>
        </p:txBody>
      </p:sp>
      <p:sp>
        <p:nvSpPr>
          <p:cNvPr id="16" name="Line 11">
            <a:extLst>
              <a:ext uri="{FF2B5EF4-FFF2-40B4-BE49-F238E27FC236}">
                <a16:creationId xmlns:a16="http://schemas.microsoft.com/office/drawing/2014/main" id="{623E15E1-2A35-4D81-8921-BA9489BDFFC3}"/>
              </a:ext>
            </a:extLst>
          </p:cNvPr>
          <p:cNvSpPr>
            <a:spLocks noChangeShapeType="1"/>
          </p:cNvSpPr>
          <p:nvPr/>
        </p:nvSpPr>
        <p:spPr bwMode="auto">
          <a:xfrm>
            <a:off x="6609926" y="5864377"/>
            <a:ext cx="4182144" cy="2235349"/>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defTabSz="1371600" fontAlgn="base">
              <a:spcBef>
                <a:spcPct val="0"/>
              </a:spcBef>
              <a:spcAft>
                <a:spcPct val="0"/>
              </a:spcAft>
            </a:pPr>
            <a:endParaRPr lang="en-US" sz="4800">
              <a:solidFill>
                <a:srgbClr val="003366"/>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48310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60944" y="3796930"/>
            <a:ext cx="5821536" cy="5805295"/>
            <a:chOff x="63023" y="0"/>
            <a:chExt cx="1492379" cy="1499068"/>
          </a:xfrm>
          <a:solidFill>
            <a:srgbClr val="0070C0"/>
          </a:solidFill>
        </p:grpSpPr>
        <p:sp>
          <p:nvSpPr>
            <p:cNvPr id="6" name="Freeform 6"/>
            <p:cNvSpPr/>
            <p:nvPr/>
          </p:nvSpPr>
          <p:spPr>
            <a:xfrm>
              <a:off x="63023" y="0"/>
              <a:ext cx="1492379" cy="1499068"/>
            </a:xfrm>
            <a:custGeom>
              <a:avLst/>
              <a:gdLst/>
              <a:ahLst/>
              <a:cxnLst/>
              <a:rect l="l" t="t" r="r" b="b"/>
              <a:pathLst>
                <a:path w="1492379" h="1499068">
                  <a:moveTo>
                    <a:pt x="746190" y="0"/>
                  </a:moveTo>
                  <a:lnTo>
                    <a:pt x="746190" y="0"/>
                  </a:lnTo>
                  <a:cubicBezTo>
                    <a:pt x="1158837" y="1845"/>
                    <a:pt x="1492379" y="336882"/>
                    <a:pt x="1492379" y="749534"/>
                  </a:cubicBezTo>
                  <a:cubicBezTo>
                    <a:pt x="1492379" y="1162186"/>
                    <a:pt x="1158837" y="1497222"/>
                    <a:pt x="746190" y="1499068"/>
                  </a:cubicBezTo>
                  <a:cubicBezTo>
                    <a:pt x="333542" y="1497222"/>
                    <a:pt x="0" y="1162186"/>
                    <a:pt x="0" y="749534"/>
                  </a:cubicBezTo>
                  <a:cubicBezTo>
                    <a:pt x="0" y="336882"/>
                    <a:pt x="333542" y="1845"/>
                    <a:pt x="746190" y="0"/>
                  </a:cubicBezTo>
                  <a:close/>
                </a:path>
              </a:pathLst>
            </a:custGeom>
            <a:grpFill/>
          </p:spPr>
        </p:sp>
        <p:sp>
          <p:nvSpPr>
            <p:cNvPr id="7" name="TextBox 7"/>
            <p:cNvSpPr txBox="1"/>
            <p:nvPr/>
          </p:nvSpPr>
          <p:spPr>
            <a:xfrm>
              <a:off x="157017" y="302869"/>
              <a:ext cx="1328396" cy="927100"/>
            </a:xfrm>
            <a:prstGeom prst="rect">
              <a:avLst/>
            </a:prstGeom>
            <a:grpFill/>
          </p:spPr>
          <p:txBody>
            <a:bodyPr lIns="50800" tIns="50800" rIns="50800" bIns="50800" rtlCol="0" anchor="ctr"/>
            <a:lstStyle/>
            <a:p>
              <a:pPr algn="ctr">
                <a:lnSpc>
                  <a:spcPct val="150000"/>
                </a:lnSpc>
              </a:pPr>
              <a:r>
                <a:rPr lang="en-US" sz="2799" spc="55" dirty="0">
                  <a:solidFill>
                    <a:srgbClr val="FFFFFF"/>
                  </a:solidFill>
                  <a:latin typeface="Montserrat Bold"/>
                </a:rPr>
                <a:t>Chi </a:t>
              </a:r>
              <a:r>
                <a:rPr lang="en-US" sz="2799" spc="55" dirty="0" err="1">
                  <a:solidFill>
                    <a:srgbClr val="FFFFFF"/>
                  </a:solidFill>
                  <a:latin typeface="Montserrat Bold"/>
                </a:rPr>
                <a:t>lương</a:t>
              </a:r>
              <a:r>
                <a:rPr lang="en-US" sz="2799" spc="55" dirty="0">
                  <a:solidFill>
                    <a:srgbClr val="FFFFFF"/>
                  </a:solidFill>
                  <a:latin typeface="Montserrat Bold"/>
                </a:rPr>
                <a:t>, </a:t>
              </a:r>
              <a:r>
                <a:rPr lang="en-US" sz="2799" spc="55" dirty="0" err="1" smtClean="0">
                  <a:solidFill>
                    <a:srgbClr val="FFFFFF"/>
                  </a:solidFill>
                  <a:latin typeface="Montserrat Bold"/>
                </a:rPr>
                <a:t>phụ</a:t>
              </a:r>
              <a:r>
                <a:rPr lang="en-US" sz="2799" spc="55" dirty="0" smtClean="0">
                  <a:solidFill>
                    <a:srgbClr val="FFFFFF"/>
                  </a:solidFill>
                  <a:latin typeface="Montserrat Bold"/>
                </a:rPr>
                <a:t> </a:t>
              </a:r>
              <a:r>
                <a:rPr lang="en-US" sz="2799" spc="55" dirty="0" err="1">
                  <a:solidFill>
                    <a:srgbClr val="FFFFFF"/>
                  </a:solidFill>
                  <a:latin typeface="Montserrat Bold"/>
                </a:rPr>
                <a:t>cấp</a:t>
              </a:r>
              <a:r>
                <a:rPr lang="en-US" sz="2799" spc="55" dirty="0">
                  <a:solidFill>
                    <a:srgbClr val="FFFFFF"/>
                  </a:solidFill>
                  <a:latin typeface="Montserrat Bold"/>
                </a:rPr>
                <a:t> </a:t>
              </a:r>
              <a:r>
                <a:rPr lang="en-US" sz="2799" spc="55" dirty="0" err="1">
                  <a:solidFill>
                    <a:srgbClr val="FFFFFF"/>
                  </a:solidFill>
                  <a:latin typeface="Montserrat Bold"/>
                </a:rPr>
                <a:t>cán</a:t>
              </a:r>
              <a:r>
                <a:rPr lang="en-US" sz="2799" spc="55" dirty="0">
                  <a:solidFill>
                    <a:srgbClr val="FFFFFF"/>
                  </a:solidFill>
                  <a:latin typeface="Montserrat Bold"/>
                </a:rPr>
                <a:t> </a:t>
              </a:r>
              <a:r>
                <a:rPr lang="en-US" sz="2799" spc="55" dirty="0" err="1">
                  <a:solidFill>
                    <a:srgbClr val="FFFFFF"/>
                  </a:solidFill>
                  <a:latin typeface="Montserrat Bold"/>
                </a:rPr>
                <a:t>bộ</a:t>
              </a:r>
              <a:r>
                <a:rPr lang="en-US" sz="2799" spc="55" dirty="0">
                  <a:solidFill>
                    <a:srgbClr val="FFFFFF"/>
                  </a:solidFill>
                  <a:latin typeface="Montserrat Bold"/>
                </a:rPr>
                <a:t> </a:t>
              </a:r>
              <a:r>
                <a:rPr lang="en-US" sz="2799" spc="55" dirty="0" err="1">
                  <a:solidFill>
                    <a:srgbClr val="FFFFFF"/>
                  </a:solidFill>
                  <a:latin typeface="Montserrat Bold"/>
                </a:rPr>
                <a:t>công</a:t>
              </a:r>
              <a:r>
                <a:rPr lang="en-US" sz="2799" spc="55" dirty="0">
                  <a:solidFill>
                    <a:srgbClr val="FFFFFF"/>
                  </a:solidFill>
                  <a:latin typeface="Montserrat Bold"/>
                </a:rPr>
                <a:t> </a:t>
              </a:r>
              <a:r>
                <a:rPr lang="en-US" sz="2799" spc="55" dirty="0" err="1">
                  <a:solidFill>
                    <a:srgbClr val="FFFFFF"/>
                  </a:solidFill>
                  <a:latin typeface="Montserrat Bold"/>
                </a:rPr>
                <a:t>đoàn</a:t>
              </a:r>
              <a:r>
                <a:rPr lang="en-US" sz="2799" spc="55" dirty="0">
                  <a:solidFill>
                    <a:srgbClr val="FFFFFF"/>
                  </a:solidFill>
                  <a:latin typeface="Montserrat Bold"/>
                </a:rPr>
                <a:t> </a:t>
              </a:r>
              <a:r>
                <a:rPr lang="en-US" sz="2799" spc="55" dirty="0" err="1">
                  <a:solidFill>
                    <a:srgbClr val="FFFFFF"/>
                  </a:solidFill>
                  <a:latin typeface="Montserrat Bold"/>
                </a:rPr>
                <a:t>tối</a:t>
              </a:r>
              <a:r>
                <a:rPr lang="en-US" sz="2799" spc="55" dirty="0">
                  <a:solidFill>
                    <a:srgbClr val="FFFFFF"/>
                  </a:solidFill>
                  <a:latin typeface="Montserrat Bold"/>
                </a:rPr>
                <a:t> </a:t>
              </a:r>
              <a:r>
                <a:rPr lang="en-US" sz="2799" spc="55" dirty="0" err="1">
                  <a:solidFill>
                    <a:srgbClr val="FFFFFF"/>
                  </a:solidFill>
                  <a:latin typeface="Montserrat Bold"/>
                </a:rPr>
                <a:t>đa</a:t>
              </a:r>
              <a:r>
                <a:rPr lang="en-US" sz="2799" spc="55" dirty="0">
                  <a:solidFill>
                    <a:srgbClr val="FFFFFF"/>
                  </a:solidFill>
                  <a:latin typeface="Montserrat Bold"/>
                </a:rPr>
                <a:t> 45% </a:t>
              </a:r>
              <a:r>
                <a:rPr lang="en-US" sz="2799" spc="55" dirty="0" err="1">
                  <a:solidFill>
                    <a:srgbClr val="FFFFFF"/>
                  </a:solidFill>
                  <a:latin typeface="Montserrat Bold"/>
                </a:rPr>
                <a:t>nguồn</a:t>
              </a:r>
              <a:r>
                <a:rPr lang="en-US" sz="2799" spc="55" dirty="0">
                  <a:solidFill>
                    <a:srgbClr val="FFFFFF"/>
                  </a:solidFill>
                  <a:latin typeface="Montserrat Bold"/>
                </a:rPr>
                <a:t> </a:t>
              </a:r>
              <a:r>
                <a:rPr lang="en-US" sz="2799" spc="55" dirty="0" err="1">
                  <a:solidFill>
                    <a:srgbClr val="FFFFFF"/>
                  </a:solidFill>
                  <a:latin typeface="Montserrat Bold"/>
                </a:rPr>
                <a:t>thu</a:t>
              </a:r>
              <a:r>
                <a:rPr lang="en-US" sz="2799" spc="55" dirty="0">
                  <a:solidFill>
                    <a:srgbClr val="FFFFFF"/>
                  </a:solidFill>
                  <a:latin typeface="Montserrat Bold"/>
                </a:rPr>
                <a:t> </a:t>
              </a:r>
              <a:r>
                <a:rPr lang="en-US" sz="2799" spc="55" dirty="0" err="1">
                  <a:solidFill>
                    <a:srgbClr val="FFFFFF"/>
                  </a:solidFill>
                  <a:latin typeface="Montserrat Bold"/>
                </a:rPr>
                <a:t>đoàn</a:t>
              </a:r>
              <a:r>
                <a:rPr lang="en-US" sz="2799" spc="55" dirty="0">
                  <a:solidFill>
                    <a:srgbClr val="FFFFFF"/>
                  </a:solidFill>
                  <a:latin typeface="Montserrat Bold"/>
                </a:rPr>
                <a:t> </a:t>
              </a:r>
              <a:r>
                <a:rPr lang="en-US" sz="2799" spc="55" dirty="0" err="1">
                  <a:solidFill>
                    <a:srgbClr val="FFFFFF"/>
                  </a:solidFill>
                  <a:latin typeface="Montserrat Bold"/>
                </a:rPr>
                <a:t>phí</a:t>
              </a:r>
              <a:r>
                <a:rPr lang="en-US" sz="2799" spc="55" dirty="0">
                  <a:solidFill>
                    <a:srgbClr val="FFFFFF"/>
                  </a:solidFill>
                  <a:latin typeface="Montserrat Bold"/>
                </a:rPr>
                <a:t> </a:t>
              </a:r>
              <a:r>
                <a:rPr lang="en-US" sz="2799" spc="55" dirty="0" err="1">
                  <a:solidFill>
                    <a:srgbClr val="FFFFFF"/>
                  </a:solidFill>
                  <a:latin typeface="Montserrat Bold"/>
                </a:rPr>
                <a:t>công</a:t>
              </a:r>
              <a:r>
                <a:rPr lang="en-US" sz="2799" spc="55" dirty="0">
                  <a:solidFill>
                    <a:srgbClr val="FFFFFF"/>
                  </a:solidFill>
                  <a:latin typeface="Montserrat Bold"/>
                </a:rPr>
                <a:t> </a:t>
              </a:r>
              <a:r>
                <a:rPr lang="en-US" sz="2799" spc="55" dirty="0" err="1">
                  <a:solidFill>
                    <a:srgbClr val="FFFFFF"/>
                  </a:solidFill>
                  <a:latin typeface="Montserrat Bold"/>
                </a:rPr>
                <a:t>đoàn</a:t>
              </a:r>
              <a:r>
                <a:rPr lang="en-US" sz="2799" spc="55" dirty="0">
                  <a:solidFill>
                    <a:srgbClr val="FFFFFF"/>
                  </a:solidFill>
                  <a:latin typeface="Montserrat Bold"/>
                </a:rPr>
                <a:t> </a:t>
              </a:r>
            </a:p>
          </p:txBody>
        </p:sp>
      </p:grpSp>
      <p:sp>
        <p:nvSpPr>
          <p:cNvPr id="8" name="TextBox 8"/>
          <p:cNvSpPr txBox="1"/>
          <p:nvPr/>
        </p:nvSpPr>
        <p:spPr>
          <a:xfrm>
            <a:off x="1028700" y="504076"/>
            <a:ext cx="16230600" cy="692497"/>
          </a:xfrm>
          <a:prstGeom prst="rect">
            <a:avLst/>
          </a:prstGeom>
        </p:spPr>
        <p:txBody>
          <a:bodyPr wrap="square" lIns="0" tIns="0" rIns="0" bIns="0" rtlCol="0" anchor="t">
            <a:spAutoFit/>
          </a:bodyPr>
          <a:lstStyle/>
          <a:p>
            <a:pPr>
              <a:defRPr/>
            </a:pPr>
            <a:r>
              <a:rPr lang="en-US" sz="4500" spc="-265" dirty="0">
                <a:solidFill>
                  <a:srgbClr val="263F6B"/>
                </a:solidFill>
                <a:latin typeface="Montserrat Extra-Bold Italics"/>
              </a:rPr>
              <a:t> </a:t>
            </a:r>
            <a:r>
              <a:rPr lang="en-US" sz="3500" spc="70" dirty="0">
                <a:solidFill>
                  <a:schemeClr val="tx2">
                    <a:lumMod val="75000"/>
                  </a:schemeClr>
                </a:solidFill>
                <a:latin typeface="Montserrat Semi-Bold Bold"/>
              </a:rPr>
              <a:t>3.3. </a:t>
            </a:r>
            <a:r>
              <a:rPr lang="en-US" sz="3500" spc="70" dirty="0" err="1">
                <a:solidFill>
                  <a:schemeClr val="tx2">
                    <a:lumMod val="75000"/>
                  </a:schemeClr>
                </a:solidFill>
                <a:latin typeface="Montserrat Semi-Bold Bold"/>
              </a:rPr>
              <a:t>Tổ</a:t>
            </a:r>
            <a:r>
              <a:rPr lang="en-US" sz="3500" spc="70" dirty="0">
                <a:solidFill>
                  <a:schemeClr val="tx2">
                    <a:lumMod val="75000"/>
                  </a:schemeClr>
                </a:solidFill>
                <a:latin typeface="Montserrat Semi-Bold Bold"/>
              </a:rPr>
              <a:t> </a:t>
            </a:r>
            <a:r>
              <a:rPr lang="en-US" sz="3500" spc="70" dirty="0" err="1">
                <a:solidFill>
                  <a:schemeClr val="tx2">
                    <a:lumMod val="75000"/>
                  </a:schemeClr>
                </a:solidFill>
                <a:latin typeface="Montserrat Semi-Bold Bold"/>
              </a:rPr>
              <a:t>chức</a:t>
            </a:r>
            <a:r>
              <a:rPr lang="en-US" sz="3500" spc="70" dirty="0">
                <a:solidFill>
                  <a:schemeClr val="tx2">
                    <a:lumMod val="75000"/>
                  </a:schemeClr>
                </a:solidFill>
                <a:latin typeface="Montserrat Semi-Bold Bold"/>
              </a:rPr>
              <a:t> </a:t>
            </a:r>
            <a:r>
              <a:rPr lang="en-US" sz="3500" spc="70" dirty="0" err="1">
                <a:solidFill>
                  <a:schemeClr val="tx2">
                    <a:lumMod val="75000"/>
                  </a:schemeClr>
                </a:solidFill>
                <a:latin typeface="Montserrat Semi-Bold Bold"/>
              </a:rPr>
              <a:t>thực</a:t>
            </a:r>
            <a:r>
              <a:rPr lang="en-US" sz="3500" spc="70" dirty="0">
                <a:solidFill>
                  <a:schemeClr val="tx2">
                    <a:lumMod val="75000"/>
                  </a:schemeClr>
                </a:solidFill>
                <a:latin typeface="Montserrat Semi-Bold Bold"/>
              </a:rPr>
              <a:t> </a:t>
            </a:r>
            <a:r>
              <a:rPr lang="en-US" sz="3500" spc="70" dirty="0" err="1">
                <a:solidFill>
                  <a:schemeClr val="tx2">
                    <a:lumMod val="75000"/>
                  </a:schemeClr>
                </a:solidFill>
                <a:latin typeface="Montserrat Semi-Bold Bold"/>
              </a:rPr>
              <a:t>hiện</a:t>
            </a:r>
            <a:r>
              <a:rPr lang="en-US" sz="3500" spc="70" dirty="0">
                <a:solidFill>
                  <a:schemeClr val="tx2">
                    <a:lumMod val="75000"/>
                  </a:schemeClr>
                </a:solidFill>
                <a:latin typeface="Montserrat Semi-Bold Bold"/>
              </a:rPr>
              <a:t> </a:t>
            </a:r>
            <a:r>
              <a:rPr lang="en-US" sz="3500" spc="70" dirty="0" err="1">
                <a:solidFill>
                  <a:schemeClr val="tx2">
                    <a:lumMod val="75000"/>
                  </a:schemeClr>
                </a:solidFill>
                <a:latin typeface="Montserrat Semi-Bold Bold"/>
              </a:rPr>
              <a:t>dự</a:t>
            </a:r>
            <a:r>
              <a:rPr lang="en-US" sz="3500" spc="70" dirty="0">
                <a:solidFill>
                  <a:schemeClr val="tx2">
                    <a:lumMod val="75000"/>
                  </a:schemeClr>
                </a:solidFill>
                <a:latin typeface="Montserrat Semi-Bold Bold"/>
              </a:rPr>
              <a:t> </a:t>
            </a:r>
            <a:r>
              <a:rPr lang="en-US" sz="3500" spc="70" dirty="0" err="1">
                <a:solidFill>
                  <a:schemeClr val="tx2">
                    <a:lumMod val="75000"/>
                  </a:schemeClr>
                </a:solidFill>
                <a:latin typeface="Montserrat Semi-Bold Bold"/>
              </a:rPr>
              <a:t>toán</a:t>
            </a:r>
            <a:r>
              <a:rPr lang="en-US" sz="3500" spc="70" dirty="0">
                <a:solidFill>
                  <a:schemeClr val="tx2">
                    <a:lumMod val="75000"/>
                  </a:schemeClr>
                </a:solidFill>
                <a:latin typeface="Montserrat Semi-Bold Bold"/>
              </a:rPr>
              <a:t> </a:t>
            </a:r>
            <a:r>
              <a:rPr lang="en-US" sz="3500" spc="70">
                <a:solidFill>
                  <a:schemeClr val="tx2">
                    <a:lumMod val="75000"/>
                  </a:schemeClr>
                </a:solidFill>
                <a:latin typeface="Montserrat Semi-Bold Bold"/>
              </a:rPr>
              <a:t>Chi</a:t>
            </a:r>
            <a:r>
              <a:rPr lang="en-US" sz="3500" spc="70" smtClean="0">
                <a:solidFill>
                  <a:schemeClr val="tx2">
                    <a:lumMod val="75000"/>
                  </a:schemeClr>
                </a:solidFill>
                <a:latin typeface="Montserrat Semi-Bold Bold"/>
              </a:rPr>
              <a:t>: </a:t>
            </a:r>
            <a:r>
              <a:rPr lang="en-US" sz="3000" spc="70" smtClean="0">
                <a:solidFill>
                  <a:schemeClr val="tx2">
                    <a:lumMod val="75000"/>
                  </a:schemeClr>
                </a:solidFill>
                <a:latin typeface="Montserrat Semi-Bold Bold"/>
              </a:rPr>
              <a:t>QĐ 4290/QĐ-TLĐ, QĐ 7201/QĐ-TLĐ</a:t>
            </a:r>
            <a:endParaRPr lang="en-US" sz="3000" spc="-265" dirty="0">
              <a:solidFill>
                <a:srgbClr val="263F6B"/>
              </a:solidFill>
              <a:latin typeface="Montserrat Extra-Bold Italics"/>
            </a:endParaRPr>
          </a:p>
        </p:txBody>
      </p:sp>
      <p:sp>
        <p:nvSpPr>
          <p:cNvPr id="11" name="TextBox 11"/>
          <p:cNvSpPr txBox="1"/>
          <p:nvPr/>
        </p:nvSpPr>
        <p:spPr>
          <a:xfrm>
            <a:off x="493601" y="1896868"/>
            <a:ext cx="17742571" cy="1179810"/>
          </a:xfrm>
          <a:prstGeom prst="rect">
            <a:avLst/>
          </a:prstGeom>
        </p:spPr>
        <p:txBody>
          <a:bodyPr lIns="0" tIns="0" rIns="0" bIns="0" rtlCol="0" anchor="t">
            <a:spAutoFit/>
          </a:bodyPr>
          <a:lstStyle/>
          <a:p>
            <a:pPr marL="377826" lvl="1">
              <a:lnSpc>
                <a:spcPts val="4550"/>
              </a:lnSpc>
            </a:pPr>
            <a:r>
              <a:rPr lang="en-US" sz="3200" spc="70" dirty="0">
                <a:solidFill>
                  <a:schemeClr val="tx2">
                    <a:lumMod val="75000"/>
                  </a:schemeClr>
                </a:solidFill>
                <a:latin typeface="Montserrat Semi-Bold Bold"/>
              </a:rPr>
              <a:t>* </a:t>
            </a:r>
            <a:r>
              <a:rPr lang="en-US" sz="3200" spc="70" dirty="0" err="1">
                <a:solidFill>
                  <a:schemeClr val="tx2">
                    <a:lumMod val="75000"/>
                  </a:schemeClr>
                </a:solidFill>
                <a:latin typeface="Montserrat Semi-Bold Bold"/>
              </a:rPr>
              <a:t>Phân</a:t>
            </a:r>
            <a:r>
              <a:rPr lang="en-US" sz="3200" spc="70" dirty="0">
                <a:solidFill>
                  <a:schemeClr val="tx2">
                    <a:lumMod val="75000"/>
                  </a:schemeClr>
                </a:solidFill>
                <a:latin typeface="Montserrat Semi-Bold Bold"/>
              </a:rPr>
              <a:t> </a:t>
            </a:r>
            <a:r>
              <a:rPr lang="en-US" sz="3200" spc="70" dirty="0" err="1">
                <a:solidFill>
                  <a:schemeClr val="tx2">
                    <a:lumMod val="75000"/>
                  </a:schemeClr>
                </a:solidFill>
                <a:latin typeface="Montserrat Semi-Bold Bold"/>
              </a:rPr>
              <a:t>bổ</a:t>
            </a:r>
            <a:r>
              <a:rPr lang="en-US" sz="3200" spc="70" dirty="0">
                <a:solidFill>
                  <a:schemeClr val="tx2">
                    <a:lumMod val="75000"/>
                  </a:schemeClr>
                </a:solidFill>
                <a:latin typeface="Montserrat Semi-Bold Bold"/>
              </a:rPr>
              <a:t> </a:t>
            </a:r>
            <a:r>
              <a:rPr lang="en-US" sz="3200" spc="70" dirty="0" err="1">
                <a:solidFill>
                  <a:schemeClr val="tx2">
                    <a:lumMod val="75000"/>
                  </a:schemeClr>
                </a:solidFill>
                <a:latin typeface="Montserrat Semi-Bold Bold"/>
              </a:rPr>
              <a:t>nguồn</a:t>
            </a:r>
            <a:r>
              <a:rPr lang="en-US" sz="3200" spc="70" dirty="0">
                <a:solidFill>
                  <a:schemeClr val="tx2">
                    <a:lumMod val="75000"/>
                  </a:schemeClr>
                </a:solidFill>
                <a:latin typeface="Montserrat Semi-Bold Bold"/>
              </a:rPr>
              <a:t> </a:t>
            </a:r>
            <a:r>
              <a:rPr lang="en-US" sz="3200" spc="70" dirty="0" err="1">
                <a:solidFill>
                  <a:schemeClr val="tx2">
                    <a:lumMod val="75000"/>
                  </a:schemeClr>
                </a:solidFill>
                <a:latin typeface="Montserrat Semi-Bold Bold"/>
              </a:rPr>
              <a:t>thu</a:t>
            </a:r>
            <a:r>
              <a:rPr lang="en-US" sz="3200" spc="70" dirty="0">
                <a:solidFill>
                  <a:schemeClr val="tx2">
                    <a:lumMod val="75000"/>
                  </a:schemeClr>
                </a:solidFill>
                <a:latin typeface="Montserrat Semi-Bold Bold"/>
              </a:rPr>
              <a:t> </a:t>
            </a:r>
            <a:r>
              <a:rPr lang="en-US" sz="3200" spc="70" dirty="0" smtClean="0">
                <a:solidFill>
                  <a:schemeClr val="tx2">
                    <a:lumMod val="75000"/>
                  </a:schemeClr>
                </a:solidFill>
                <a:latin typeface="Montserrat Semi-Bold Bold"/>
              </a:rPr>
              <a:t>70</a:t>
            </a:r>
            <a:r>
              <a:rPr lang="en-US" sz="3200" spc="70" dirty="0">
                <a:solidFill>
                  <a:schemeClr val="tx2">
                    <a:lumMod val="75000"/>
                  </a:schemeClr>
                </a:solidFill>
                <a:latin typeface="Montserrat Semi-Bold Bold"/>
              </a:rPr>
              <a:t>% </a:t>
            </a:r>
            <a:r>
              <a:rPr lang="en-US" sz="3200" spc="70" dirty="0" err="1">
                <a:solidFill>
                  <a:schemeClr val="tx2">
                    <a:lumMod val="75000"/>
                  </a:schemeClr>
                </a:solidFill>
                <a:latin typeface="Montserrat Semi-Bold Bold"/>
              </a:rPr>
              <a:t>đoàn</a:t>
            </a:r>
            <a:r>
              <a:rPr lang="en-US" sz="3200" spc="70" dirty="0">
                <a:solidFill>
                  <a:schemeClr val="tx2">
                    <a:lumMod val="75000"/>
                  </a:schemeClr>
                </a:solidFill>
                <a:latin typeface="Montserrat Semi-Bold Bold"/>
              </a:rPr>
              <a:t> </a:t>
            </a:r>
            <a:r>
              <a:rPr lang="en-US" sz="3200" spc="70" dirty="0" err="1">
                <a:solidFill>
                  <a:schemeClr val="tx2">
                    <a:lumMod val="75000"/>
                  </a:schemeClr>
                </a:solidFill>
                <a:latin typeface="Montserrat Semi-Bold Bold"/>
              </a:rPr>
              <a:t>phí</a:t>
            </a:r>
            <a:r>
              <a:rPr lang="en-US" sz="3200" spc="70" dirty="0">
                <a:solidFill>
                  <a:schemeClr val="tx2">
                    <a:lumMod val="75000"/>
                  </a:schemeClr>
                </a:solidFill>
                <a:latin typeface="Montserrat Semi-Bold Bold"/>
              </a:rPr>
              <a:t> </a:t>
            </a:r>
            <a:r>
              <a:rPr lang="en-US" sz="3200" spc="70" dirty="0" err="1">
                <a:solidFill>
                  <a:schemeClr val="tx2">
                    <a:lumMod val="75000"/>
                  </a:schemeClr>
                </a:solidFill>
                <a:latin typeface="Montserrat Semi-Bold Bold"/>
              </a:rPr>
              <a:t>công</a:t>
            </a:r>
            <a:r>
              <a:rPr lang="en-US" sz="3200" spc="70" dirty="0">
                <a:solidFill>
                  <a:schemeClr val="tx2">
                    <a:lumMod val="75000"/>
                  </a:schemeClr>
                </a:solidFill>
                <a:latin typeface="Montserrat Semi-Bold Bold"/>
              </a:rPr>
              <a:t> </a:t>
            </a:r>
            <a:r>
              <a:rPr lang="en-US" sz="3200" spc="70" dirty="0" err="1">
                <a:solidFill>
                  <a:schemeClr val="tx2">
                    <a:lumMod val="75000"/>
                  </a:schemeClr>
                </a:solidFill>
                <a:latin typeface="Montserrat Semi-Bold Bold"/>
              </a:rPr>
              <a:t>đoàn</a:t>
            </a:r>
            <a:r>
              <a:rPr lang="en-US" sz="3200" spc="70" dirty="0">
                <a:solidFill>
                  <a:schemeClr val="tx2">
                    <a:lumMod val="75000"/>
                  </a:schemeClr>
                </a:solidFill>
                <a:latin typeface="Montserrat Semi-Bold Bold"/>
              </a:rPr>
              <a:t> CĐCS </a:t>
            </a:r>
            <a:r>
              <a:rPr lang="en-US" sz="3200" spc="70" dirty="0" err="1">
                <a:solidFill>
                  <a:schemeClr val="tx2">
                    <a:lumMod val="75000"/>
                  </a:schemeClr>
                </a:solidFill>
                <a:latin typeface="Montserrat Semi-Bold Bold"/>
              </a:rPr>
              <a:t>được</a:t>
            </a:r>
            <a:r>
              <a:rPr lang="en-US" sz="3200" spc="70" dirty="0">
                <a:solidFill>
                  <a:schemeClr val="tx2">
                    <a:lumMod val="75000"/>
                  </a:schemeClr>
                </a:solidFill>
                <a:latin typeface="Montserrat Semi-Bold Bold"/>
              </a:rPr>
              <a:t> </a:t>
            </a:r>
            <a:r>
              <a:rPr lang="en-US" sz="3200" spc="70" dirty="0" err="1">
                <a:solidFill>
                  <a:schemeClr val="tx2">
                    <a:lumMod val="75000"/>
                  </a:schemeClr>
                </a:solidFill>
                <a:latin typeface="Montserrat Semi-Bold Bold"/>
              </a:rPr>
              <a:t>sử</a:t>
            </a:r>
            <a:r>
              <a:rPr lang="en-US" sz="3200" spc="70" dirty="0">
                <a:solidFill>
                  <a:schemeClr val="tx2">
                    <a:lumMod val="75000"/>
                  </a:schemeClr>
                </a:solidFill>
                <a:latin typeface="Montserrat Semi-Bold Bold"/>
              </a:rPr>
              <a:t> </a:t>
            </a:r>
            <a:r>
              <a:rPr lang="en-US" sz="3200" spc="70" dirty="0" err="1">
                <a:solidFill>
                  <a:schemeClr val="tx2">
                    <a:lumMod val="75000"/>
                  </a:schemeClr>
                </a:solidFill>
                <a:latin typeface="Montserrat Semi-Bold Bold"/>
              </a:rPr>
              <a:t>dụng</a:t>
            </a:r>
            <a:r>
              <a:rPr lang="en-US" sz="3200" spc="70" dirty="0">
                <a:solidFill>
                  <a:schemeClr val="tx2">
                    <a:lumMod val="75000"/>
                  </a:schemeClr>
                </a:solidFill>
                <a:latin typeface="Montserrat Semi-Bold Bold"/>
              </a:rPr>
              <a:t> </a:t>
            </a:r>
            <a:r>
              <a:rPr lang="en-US" sz="3200" spc="70" dirty="0" err="1">
                <a:solidFill>
                  <a:schemeClr val="tx2">
                    <a:lumMod val="75000"/>
                  </a:schemeClr>
                </a:solidFill>
                <a:latin typeface="Montserrat Semi-Bold Bold"/>
              </a:rPr>
              <a:t>như</a:t>
            </a:r>
            <a:r>
              <a:rPr lang="en-US" sz="3200" spc="70" dirty="0">
                <a:solidFill>
                  <a:schemeClr val="tx2">
                    <a:lumMod val="75000"/>
                  </a:schemeClr>
                </a:solidFill>
                <a:latin typeface="Montserrat Semi-Bold Bold"/>
              </a:rPr>
              <a:t> </a:t>
            </a:r>
            <a:r>
              <a:rPr lang="en-US" sz="3200" spc="70" dirty="0" err="1">
                <a:solidFill>
                  <a:schemeClr val="tx2">
                    <a:lumMod val="75000"/>
                  </a:schemeClr>
                </a:solidFill>
                <a:latin typeface="Montserrat Semi-Bold Bold"/>
              </a:rPr>
              <a:t>sau</a:t>
            </a:r>
            <a:r>
              <a:rPr lang="en-US" sz="3200" spc="70" dirty="0">
                <a:solidFill>
                  <a:schemeClr val="tx2">
                    <a:lumMod val="75000"/>
                  </a:schemeClr>
                </a:solidFill>
                <a:latin typeface="Montserrat Semi-Bold Bold"/>
              </a:rPr>
              <a:t>:</a:t>
            </a:r>
          </a:p>
          <a:p>
            <a:pPr marL="377826" lvl="1">
              <a:lnSpc>
                <a:spcPts val="4550"/>
              </a:lnSpc>
            </a:pPr>
            <a:endParaRPr lang="en-US" sz="3500" spc="70" dirty="0">
              <a:solidFill>
                <a:schemeClr val="tx2">
                  <a:lumMod val="75000"/>
                </a:schemeClr>
              </a:solidFill>
              <a:latin typeface="Montserrat Semi-Bold Bold"/>
            </a:endParaRPr>
          </a:p>
        </p:txBody>
      </p:sp>
      <p:grpSp>
        <p:nvGrpSpPr>
          <p:cNvPr id="12" name="Group 12"/>
          <p:cNvGrpSpPr/>
          <p:nvPr/>
        </p:nvGrpSpPr>
        <p:grpSpPr>
          <a:xfrm>
            <a:off x="6659589" y="3757745"/>
            <a:ext cx="5506390" cy="5531072"/>
            <a:chOff x="-6346" y="0"/>
            <a:chExt cx="1450243" cy="1456743"/>
          </a:xfrm>
          <a:solidFill>
            <a:srgbClr val="0070C0"/>
          </a:solidFill>
        </p:grpSpPr>
        <p:sp>
          <p:nvSpPr>
            <p:cNvPr id="13" name="Freeform 13"/>
            <p:cNvSpPr/>
            <p:nvPr/>
          </p:nvSpPr>
          <p:spPr>
            <a:xfrm>
              <a:off x="-6346" y="0"/>
              <a:ext cx="1450243" cy="1456743"/>
            </a:xfrm>
            <a:custGeom>
              <a:avLst/>
              <a:gdLst/>
              <a:ahLst/>
              <a:cxnLst/>
              <a:rect l="l" t="t" r="r" b="b"/>
              <a:pathLst>
                <a:path w="1450243" h="1456743">
                  <a:moveTo>
                    <a:pt x="725122" y="0"/>
                  </a:moveTo>
                  <a:cubicBezTo>
                    <a:pt x="1126119" y="1793"/>
                    <a:pt x="1450243" y="327371"/>
                    <a:pt x="1450243" y="728372"/>
                  </a:cubicBezTo>
                  <a:cubicBezTo>
                    <a:pt x="1450243" y="1129373"/>
                    <a:pt x="1126119" y="1454950"/>
                    <a:pt x="725122" y="1456743"/>
                  </a:cubicBezTo>
                  <a:cubicBezTo>
                    <a:pt x="324125" y="1454950"/>
                    <a:pt x="0" y="1129373"/>
                    <a:pt x="0" y="728372"/>
                  </a:cubicBezTo>
                  <a:cubicBezTo>
                    <a:pt x="0" y="327371"/>
                    <a:pt x="324125" y="1793"/>
                    <a:pt x="725122" y="0"/>
                  </a:cubicBezTo>
                  <a:close/>
                </a:path>
              </a:pathLst>
            </a:custGeom>
            <a:grpFill/>
          </p:spPr>
        </p:sp>
        <p:sp>
          <p:nvSpPr>
            <p:cNvPr id="14" name="TextBox 14"/>
            <p:cNvSpPr txBox="1"/>
            <p:nvPr/>
          </p:nvSpPr>
          <p:spPr>
            <a:xfrm>
              <a:off x="14466" y="277713"/>
              <a:ext cx="1420097" cy="927100"/>
            </a:xfrm>
            <a:prstGeom prst="rect">
              <a:avLst/>
            </a:prstGeom>
            <a:grpFill/>
          </p:spPr>
          <p:txBody>
            <a:bodyPr lIns="50800" tIns="50800" rIns="50800" bIns="50800" rtlCol="0" anchor="ctr"/>
            <a:lstStyle/>
            <a:p>
              <a:pPr algn="ctr">
                <a:lnSpc>
                  <a:spcPct val="150000"/>
                </a:lnSpc>
              </a:pPr>
              <a:r>
                <a:rPr lang="en-US" sz="2799" spc="55" dirty="0">
                  <a:solidFill>
                    <a:srgbClr val="FFFFFF"/>
                  </a:solidFill>
                  <a:latin typeface="Montserrat Bold"/>
                </a:rPr>
                <a:t>Chi </a:t>
              </a:r>
              <a:r>
                <a:rPr lang="en-US" sz="2799" spc="55" dirty="0" err="1">
                  <a:solidFill>
                    <a:srgbClr val="FFFFFF"/>
                  </a:solidFill>
                  <a:latin typeface="Montserrat Bold"/>
                </a:rPr>
                <a:t>thăm</a:t>
              </a:r>
              <a:r>
                <a:rPr lang="en-US" sz="2799" spc="55" dirty="0">
                  <a:solidFill>
                    <a:srgbClr val="FFFFFF"/>
                  </a:solidFill>
                  <a:latin typeface="Montserrat Bold"/>
                </a:rPr>
                <a:t> </a:t>
              </a:r>
              <a:r>
                <a:rPr lang="en-US" sz="2799" spc="55" dirty="0" err="1">
                  <a:solidFill>
                    <a:srgbClr val="FFFFFF"/>
                  </a:solidFill>
                  <a:latin typeface="Montserrat Bold"/>
                </a:rPr>
                <a:t>hỏi</a:t>
              </a:r>
              <a:r>
                <a:rPr lang="en-US" sz="2799" spc="55" dirty="0">
                  <a:solidFill>
                    <a:srgbClr val="FFFFFF"/>
                  </a:solidFill>
                  <a:latin typeface="Montserrat Bold"/>
                </a:rPr>
                <a:t> </a:t>
              </a:r>
              <a:r>
                <a:rPr lang="en-US" sz="2799" spc="55" dirty="0" err="1">
                  <a:solidFill>
                    <a:srgbClr val="FFFFFF"/>
                  </a:solidFill>
                  <a:latin typeface="Montserrat Bold"/>
                </a:rPr>
                <a:t>đoàn</a:t>
              </a:r>
              <a:r>
                <a:rPr lang="en-US" sz="2799" spc="55" dirty="0">
                  <a:solidFill>
                    <a:srgbClr val="FFFFFF"/>
                  </a:solidFill>
                  <a:latin typeface="Montserrat Bold"/>
                </a:rPr>
                <a:t> </a:t>
              </a:r>
              <a:r>
                <a:rPr lang="en-US" sz="2799" spc="55" dirty="0" err="1">
                  <a:solidFill>
                    <a:srgbClr val="FFFFFF"/>
                  </a:solidFill>
                  <a:latin typeface="Montserrat Bold"/>
                </a:rPr>
                <a:t>viên</a:t>
              </a:r>
              <a:r>
                <a:rPr lang="en-US" sz="2799" spc="55" dirty="0">
                  <a:solidFill>
                    <a:srgbClr val="FFFFFF"/>
                  </a:solidFill>
                  <a:latin typeface="Montserrat Bold"/>
                </a:rPr>
                <a:t> </a:t>
              </a:r>
              <a:r>
                <a:rPr lang="en-US" sz="2799" spc="55" dirty="0" err="1">
                  <a:solidFill>
                    <a:srgbClr val="FFFFFF"/>
                  </a:solidFill>
                  <a:latin typeface="Montserrat Bold"/>
                </a:rPr>
                <a:t>công</a:t>
              </a:r>
              <a:r>
                <a:rPr lang="en-US" sz="2799" spc="55" dirty="0">
                  <a:solidFill>
                    <a:srgbClr val="FFFFFF"/>
                  </a:solidFill>
                  <a:latin typeface="Montserrat Bold"/>
                </a:rPr>
                <a:t> </a:t>
              </a:r>
              <a:r>
                <a:rPr lang="en-US" sz="2799" spc="55" dirty="0" err="1">
                  <a:solidFill>
                    <a:srgbClr val="FFFFFF"/>
                  </a:solidFill>
                  <a:latin typeface="Montserrat Bold"/>
                </a:rPr>
                <a:t>đoàn</a:t>
              </a:r>
              <a:r>
                <a:rPr lang="en-US" sz="2799" spc="55" dirty="0">
                  <a:solidFill>
                    <a:srgbClr val="FFFFFF"/>
                  </a:solidFill>
                  <a:latin typeface="Montserrat Bold"/>
                </a:rPr>
                <a:t> </a:t>
              </a:r>
              <a:r>
                <a:rPr lang="en-US" sz="2799" spc="55" dirty="0" err="1">
                  <a:solidFill>
                    <a:srgbClr val="FFFFFF"/>
                  </a:solidFill>
                  <a:latin typeface="Montserrat Bold"/>
                </a:rPr>
                <a:t>tối</a:t>
              </a:r>
              <a:r>
                <a:rPr lang="en-US" sz="2799" spc="55" dirty="0">
                  <a:solidFill>
                    <a:srgbClr val="FFFFFF"/>
                  </a:solidFill>
                  <a:latin typeface="Montserrat Bold"/>
                </a:rPr>
                <a:t> </a:t>
              </a:r>
              <a:r>
                <a:rPr lang="en-US" sz="2799" spc="55" dirty="0" err="1">
                  <a:solidFill>
                    <a:srgbClr val="FFFFFF"/>
                  </a:solidFill>
                  <a:latin typeface="Montserrat Bold"/>
                </a:rPr>
                <a:t>thiểu</a:t>
              </a:r>
              <a:r>
                <a:rPr lang="en-US" sz="2799" spc="55" dirty="0">
                  <a:solidFill>
                    <a:srgbClr val="FFFFFF"/>
                  </a:solidFill>
                  <a:latin typeface="Montserrat Bold"/>
                </a:rPr>
                <a:t> 40% </a:t>
              </a:r>
              <a:r>
                <a:rPr lang="en-US" sz="2799" spc="55" dirty="0" err="1">
                  <a:solidFill>
                    <a:srgbClr val="FFFFFF"/>
                  </a:solidFill>
                  <a:latin typeface="Montserrat Bold"/>
                </a:rPr>
                <a:t>nguồn</a:t>
              </a:r>
              <a:r>
                <a:rPr lang="en-US" sz="2799" spc="55" dirty="0">
                  <a:solidFill>
                    <a:srgbClr val="FFFFFF"/>
                  </a:solidFill>
                  <a:latin typeface="Montserrat Bold"/>
                </a:rPr>
                <a:t> </a:t>
              </a:r>
              <a:r>
                <a:rPr lang="en-US" sz="2799" spc="55" dirty="0" err="1">
                  <a:solidFill>
                    <a:srgbClr val="FFFFFF"/>
                  </a:solidFill>
                  <a:latin typeface="Montserrat Bold"/>
                </a:rPr>
                <a:t>thu</a:t>
              </a:r>
              <a:r>
                <a:rPr lang="en-US" sz="2799" spc="55" dirty="0">
                  <a:solidFill>
                    <a:srgbClr val="FFFFFF"/>
                  </a:solidFill>
                  <a:latin typeface="Montserrat Bold"/>
                </a:rPr>
                <a:t> </a:t>
              </a:r>
              <a:r>
                <a:rPr lang="en-US" sz="2799" spc="55" dirty="0" err="1">
                  <a:solidFill>
                    <a:srgbClr val="FFFFFF"/>
                  </a:solidFill>
                  <a:latin typeface="Montserrat Bold"/>
                </a:rPr>
                <a:t>đoàn</a:t>
              </a:r>
              <a:r>
                <a:rPr lang="en-US" sz="2799" spc="55" dirty="0">
                  <a:solidFill>
                    <a:srgbClr val="FFFFFF"/>
                  </a:solidFill>
                  <a:latin typeface="Montserrat Bold"/>
                </a:rPr>
                <a:t> </a:t>
              </a:r>
              <a:r>
                <a:rPr lang="en-US" sz="2799" spc="55" dirty="0" err="1">
                  <a:solidFill>
                    <a:srgbClr val="FFFFFF"/>
                  </a:solidFill>
                  <a:latin typeface="Montserrat Bold"/>
                </a:rPr>
                <a:t>phí</a:t>
              </a:r>
              <a:r>
                <a:rPr lang="en-US" sz="2799" spc="55" dirty="0">
                  <a:solidFill>
                    <a:srgbClr val="FFFFFF"/>
                  </a:solidFill>
                  <a:latin typeface="Montserrat Bold"/>
                </a:rPr>
                <a:t> </a:t>
              </a:r>
              <a:endParaRPr lang="en-US" sz="2799" spc="55" dirty="0" smtClean="0">
                <a:solidFill>
                  <a:srgbClr val="FFFFFF"/>
                </a:solidFill>
                <a:latin typeface="Montserrat Bold"/>
              </a:endParaRPr>
            </a:p>
            <a:p>
              <a:pPr algn="ctr">
                <a:lnSpc>
                  <a:spcPct val="150000"/>
                </a:lnSpc>
              </a:pPr>
              <a:r>
                <a:rPr lang="en-US" sz="2799" spc="55" dirty="0" err="1" smtClean="0">
                  <a:solidFill>
                    <a:srgbClr val="FFFFFF"/>
                  </a:solidFill>
                  <a:latin typeface="Montserrat Bold"/>
                </a:rPr>
                <a:t>công</a:t>
              </a:r>
              <a:r>
                <a:rPr lang="en-US" sz="2799" spc="55" dirty="0" smtClean="0">
                  <a:solidFill>
                    <a:srgbClr val="FFFFFF"/>
                  </a:solidFill>
                  <a:latin typeface="Montserrat Bold"/>
                </a:rPr>
                <a:t> </a:t>
              </a:r>
              <a:r>
                <a:rPr lang="en-US" sz="2799" spc="55" dirty="0" err="1" smtClean="0">
                  <a:solidFill>
                    <a:srgbClr val="FFFFFF"/>
                  </a:solidFill>
                  <a:latin typeface="Montserrat Bold"/>
                </a:rPr>
                <a:t>đoàn</a:t>
              </a:r>
              <a:endParaRPr lang="en-US" sz="2799" spc="55" dirty="0">
                <a:solidFill>
                  <a:srgbClr val="FFFFFF"/>
                </a:solidFill>
                <a:latin typeface="Montserrat Bold"/>
              </a:endParaRPr>
            </a:p>
          </p:txBody>
        </p:sp>
      </p:grpSp>
      <p:grpSp>
        <p:nvGrpSpPr>
          <p:cNvPr id="15" name="Group 15"/>
          <p:cNvGrpSpPr/>
          <p:nvPr/>
        </p:nvGrpSpPr>
        <p:grpSpPr>
          <a:xfrm>
            <a:off x="12496579" y="3740427"/>
            <a:ext cx="5506391" cy="5531072"/>
            <a:chOff x="23800" y="0"/>
            <a:chExt cx="1450243" cy="1456743"/>
          </a:xfrm>
          <a:solidFill>
            <a:srgbClr val="0070C0"/>
          </a:solidFill>
        </p:grpSpPr>
        <p:sp>
          <p:nvSpPr>
            <p:cNvPr id="16" name="Freeform 16"/>
            <p:cNvSpPr/>
            <p:nvPr/>
          </p:nvSpPr>
          <p:spPr>
            <a:xfrm>
              <a:off x="23800" y="0"/>
              <a:ext cx="1450243" cy="1456743"/>
            </a:xfrm>
            <a:custGeom>
              <a:avLst/>
              <a:gdLst/>
              <a:ahLst/>
              <a:cxnLst/>
              <a:rect l="l" t="t" r="r" b="b"/>
              <a:pathLst>
                <a:path w="1450243" h="1456743">
                  <a:moveTo>
                    <a:pt x="725121" y="0"/>
                  </a:moveTo>
                  <a:cubicBezTo>
                    <a:pt x="1126118" y="1793"/>
                    <a:pt x="1450243" y="327371"/>
                    <a:pt x="1450243" y="728372"/>
                  </a:cubicBezTo>
                  <a:cubicBezTo>
                    <a:pt x="1450243" y="1129373"/>
                    <a:pt x="1126118" y="1454950"/>
                    <a:pt x="725121" y="1456743"/>
                  </a:cubicBezTo>
                  <a:cubicBezTo>
                    <a:pt x="324124" y="1454950"/>
                    <a:pt x="0" y="1129373"/>
                    <a:pt x="0" y="728372"/>
                  </a:cubicBezTo>
                  <a:cubicBezTo>
                    <a:pt x="0" y="327371"/>
                    <a:pt x="324124" y="1793"/>
                    <a:pt x="725121" y="0"/>
                  </a:cubicBezTo>
                  <a:close/>
                </a:path>
              </a:pathLst>
            </a:custGeom>
            <a:grpFill/>
          </p:spPr>
        </p:sp>
        <p:sp>
          <p:nvSpPr>
            <p:cNvPr id="17" name="TextBox 17"/>
            <p:cNvSpPr txBox="1"/>
            <p:nvPr/>
          </p:nvSpPr>
          <p:spPr>
            <a:xfrm>
              <a:off x="104135" y="293656"/>
              <a:ext cx="1304494" cy="938850"/>
            </a:xfrm>
            <a:prstGeom prst="rect">
              <a:avLst/>
            </a:prstGeom>
            <a:grpFill/>
          </p:spPr>
          <p:txBody>
            <a:bodyPr lIns="50800" tIns="50800" rIns="50800" bIns="50800" rtlCol="0" anchor="ctr"/>
            <a:lstStyle/>
            <a:p>
              <a:pPr algn="ctr">
                <a:lnSpc>
                  <a:spcPct val="150000"/>
                </a:lnSpc>
              </a:pPr>
              <a:r>
                <a:rPr lang="en-US" sz="2799" spc="55" dirty="0">
                  <a:solidFill>
                    <a:srgbClr val="FFFFFF"/>
                  </a:solidFill>
                  <a:latin typeface="Montserrat Bold"/>
                </a:rPr>
                <a:t> Chi </a:t>
              </a:r>
              <a:r>
                <a:rPr lang="en-US" sz="2799" spc="55" dirty="0" err="1">
                  <a:solidFill>
                    <a:srgbClr val="FFFFFF"/>
                  </a:solidFill>
                  <a:latin typeface="Montserrat Bold"/>
                </a:rPr>
                <a:t>khác</a:t>
              </a:r>
              <a:r>
                <a:rPr lang="en-US" sz="2799" spc="55" dirty="0">
                  <a:solidFill>
                    <a:srgbClr val="FFFFFF"/>
                  </a:solidFill>
                  <a:latin typeface="Montserrat Bold"/>
                </a:rPr>
                <a:t> </a:t>
              </a:r>
              <a:r>
                <a:rPr lang="en-US" sz="2799" spc="55" dirty="0" err="1">
                  <a:solidFill>
                    <a:srgbClr val="FFFFFF"/>
                  </a:solidFill>
                  <a:latin typeface="Montserrat Bold"/>
                </a:rPr>
                <a:t>tối</a:t>
              </a:r>
              <a:r>
                <a:rPr lang="en-US" sz="2799" spc="55" dirty="0">
                  <a:solidFill>
                    <a:srgbClr val="FFFFFF"/>
                  </a:solidFill>
                  <a:latin typeface="Montserrat Bold"/>
                </a:rPr>
                <a:t> </a:t>
              </a:r>
              <a:r>
                <a:rPr lang="en-US" sz="2799" spc="55" dirty="0" err="1">
                  <a:solidFill>
                    <a:srgbClr val="FFFFFF"/>
                  </a:solidFill>
                  <a:latin typeface="Montserrat Bold"/>
                </a:rPr>
                <a:t>đa</a:t>
              </a:r>
              <a:r>
                <a:rPr lang="en-US" sz="2799" spc="55" dirty="0">
                  <a:solidFill>
                    <a:srgbClr val="FFFFFF"/>
                  </a:solidFill>
                  <a:latin typeface="Montserrat Bold"/>
                </a:rPr>
                <a:t> 15% </a:t>
              </a:r>
              <a:r>
                <a:rPr lang="en-US" sz="2799" spc="55" dirty="0" err="1">
                  <a:solidFill>
                    <a:srgbClr val="FFFFFF"/>
                  </a:solidFill>
                  <a:latin typeface="Montserrat Bold"/>
                </a:rPr>
                <a:t>nguồn</a:t>
              </a:r>
              <a:r>
                <a:rPr lang="en-US" sz="2799" spc="55" dirty="0">
                  <a:solidFill>
                    <a:srgbClr val="FFFFFF"/>
                  </a:solidFill>
                  <a:latin typeface="Montserrat Bold"/>
                </a:rPr>
                <a:t> </a:t>
              </a:r>
              <a:r>
                <a:rPr lang="en-US" sz="2799" spc="55" dirty="0" err="1">
                  <a:solidFill>
                    <a:srgbClr val="FFFFFF"/>
                  </a:solidFill>
                  <a:latin typeface="Montserrat Bold"/>
                </a:rPr>
                <a:t>thu</a:t>
              </a:r>
              <a:r>
                <a:rPr lang="en-US" sz="2799" spc="55" dirty="0">
                  <a:solidFill>
                    <a:srgbClr val="FFFFFF"/>
                  </a:solidFill>
                  <a:latin typeface="Montserrat Bold"/>
                </a:rPr>
                <a:t> </a:t>
              </a:r>
              <a:r>
                <a:rPr lang="en-US" sz="2799" spc="55" dirty="0" err="1">
                  <a:solidFill>
                    <a:srgbClr val="FFFFFF"/>
                  </a:solidFill>
                  <a:latin typeface="Montserrat Bold"/>
                </a:rPr>
                <a:t>đoàn</a:t>
              </a:r>
              <a:r>
                <a:rPr lang="en-US" sz="2799" spc="55" dirty="0">
                  <a:solidFill>
                    <a:srgbClr val="FFFFFF"/>
                  </a:solidFill>
                  <a:latin typeface="Montserrat Bold"/>
                </a:rPr>
                <a:t> </a:t>
              </a:r>
              <a:r>
                <a:rPr lang="en-US" sz="2799" spc="55" dirty="0" err="1">
                  <a:solidFill>
                    <a:srgbClr val="FFFFFF"/>
                  </a:solidFill>
                  <a:latin typeface="Montserrat Bold"/>
                </a:rPr>
                <a:t>phí</a:t>
              </a:r>
              <a:r>
                <a:rPr lang="en-US" sz="2799" spc="55" dirty="0">
                  <a:solidFill>
                    <a:srgbClr val="FFFFFF"/>
                  </a:solidFill>
                  <a:latin typeface="Montserrat Bold"/>
                </a:rPr>
                <a:t> </a:t>
              </a:r>
              <a:r>
                <a:rPr lang="en-US" sz="2799" spc="55" dirty="0" err="1">
                  <a:solidFill>
                    <a:srgbClr val="FFFFFF"/>
                  </a:solidFill>
                  <a:latin typeface="Montserrat Bold"/>
                </a:rPr>
                <a:t>công</a:t>
              </a:r>
              <a:r>
                <a:rPr lang="en-US" sz="2799" spc="55" dirty="0">
                  <a:solidFill>
                    <a:srgbClr val="FFFFFF"/>
                  </a:solidFill>
                  <a:latin typeface="Montserrat Bold"/>
                </a:rPr>
                <a:t> </a:t>
              </a:r>
              <a:r>
                <a:rPr lang="en-US" sz="2799" spc="55" dirty="0" err="1">
                  <a:solidFill>
                    <a:srgbClr val="FFFFFF"/>
                  </a:solidFill>
                  <a:latin typeface="Montserrat Bold"/>
                </a:rPr>
                <a:t>đoàn</a:t>
              </a:r>
              <a:r>
                <a:rPr lang="en-US" sz="2799" spc="55" dirty="0">
                  <a:solidFill>
                    <a:srgbClr val="FFFFFF"/>
                  </a:solidFill>
                  <a:latin typeface="Montserrat Bold"/>
                </a:rPr>
                <a:t> </a:t>
              </a:r>
              <a:r>
                <a:rPr lang="en-US" sz="2799" spc="55" dirty="0" err="1">
                  <a:solidFill>
                    <a:srgbClr val="FFFFFF"/>
                  </a:solidFill>
                  <a:latin typeface="Montserrat Bold"/>
                </a:rPr>
                <a:t>công</a:t>
              </a:r>
              <a:r>
                <a:rPr lang="en-US" sz="2799" spc="55" dirty="0">
                  <a:solidFill>
                    <a:srgbClr val="FFFFFF"/>
                  </a:solidFill>
                  <a:latin typeface="Montserrat Bold"/>
                </a:rPr>
                <a:t> </a:t>
              </a:r>
              <a:r>
                <a:rPr lang="en-US" sz="2799" spc="55" dirty="0" err="1">
                  <a:solidFill>
                    <a:srgbClr val="FFFFFF"/>
                  </a:solidFill>
                  <a:latin typeface="Montserrat Bold"/>
                </a:rPr>
                <a:t>đoàn</a:t>
              </a:r>
              <a:r>
                <a:rPr lang="en-US" sz="2799" spc="55" dirty="0">
                  <a:solidFill>
                    <a:srgbClr val="FFFFFF"/>
                  </a:solidFill>
                  <a:latin typeface="Montserrat Bold"/>
                </a:rPr>
                <a:t> </a:t>
              </a:r>
              <a:r>
                <a:rPr lang="en-US" sz="2799" spc="55" dirty="0" err="1">
                  <a:solidFill>
                    <a:srgbClr val="FFFFFF"/>
                  </a:solidFill>
                  <a:latin typeface="Montserrat Bold"/>
                </a:rPr>
                <a:t>cơ</a:t>
              </a:r>
              <a:r>
                <a:rPr lang="en-US" sz="2799" spc="55" dirty="0">
                  <a:solidFill>
                    <a:srgbClr val="FFFFFF"/>
                  </a:solidFill>
                  <a:latin typeface="Montserrat Bold"/>
                </a:rPr>
                <a:t> </a:t>
              </a:r>
              <a:r>
                <a:rPr lang="en-US" sz="2799" spc="55" dirty="0" err="1">
                  <a:solidFill>
                    <a:srgbClr val="FFFFFF"/>
                  </a:solidFill>
                  <a:latin typeface="Montserrat Bold"/>
                </a:rPr>
                <a:t>sở</a:t>
              </a:r>
              <a:r>
                <a:rPr lang="en-US" sz="2799" spc="55" dirty="0">
                  <a:solidFill>
                    <a:srgbClr val="FFFFFF"/>
                  </a:solidFill>
                  <a:latin typeface="Montserrat Bold"/>
                </a:rPr>
                <a:t> </a:t>
              </a:r>
              <a:r>
                <a:rPr lang="en-US" sz="2799" spc="55" dirty="0" err="1">
                  <a:solidFill>
                    <a:srgbClr val="FFFFFF"/>
                  </a:solidFill>
                  <a:latin typeface="Montserrat Bold"/>
                </a:rPr>
                <a:t>được</a:t>
              </a:r>
              <a:r>
                <a:rPr lang="en-US" sz="2799" spc="55" dirty="0">
                  <a:solidFill>
                    <a:srgbClr val="FFFFFF"/>
                  </a:solidFill>
                  <a:latin typeface="Montserrat Bold"/>
                </a:rPr>
                <a:t> </a:t>
              </a:r>
              <a:r>
                <a:rPr lang="en-US" sz="2799" spc="55" dirty="0" err="1">
                  <a:solidFill>
                    <a:srgbClr val="FFFFFF"/>
                  </a:solidFill>
                  <a:latin typeface="Montserrat Bold"/>
                </a:rPr>
                <a:t>sử</a:t>
              </a:r>
              <a:r>
                <a:rPr lang="en-US" sz="2799" spc="55" dirty="0">
                  <a:solidFill>
                    <a:srgbClr val="FFFFFF"/>
                  </a:solidFill>
                  <a:latin typeface="Montserrat Bold"/>
                </a:rPr>
                <a:t> </a:t>
              </a:r>
              <a:r>
                <a:rPr lang="en-US" sz="2799" spc="55" dirty="0" err="1">
                  <a:solidFill>
                    <a:srgbClr val="FFFFFF"/>
                  </a:solidFill>
                  <a:latin typeface="Montserrat Bold"/>
                </a:rPr>
                <a:t>dụng</a:t>
              </a:r>
              <a:r>
                <a:rPr lang="en-US" sz="2799" spc="55" dirty="0">
                  <a:solidFill>
                    <a:srgbClr val="FFFFFF"/>
                  </a:solidFill>
                  <a:latin typeface="Montserrat Bold"/>
                </a:rPr>
                <a:t>.</a:t>
              </a:r>
            </a:p>
            <a:p>
              <a:pPr algn="ctr">
                <a:lnSpc>
                  <a:spcPct val="150000"/>
                </a:lnSpc>
              </a:pPr>
              <a:endParaRPr lang="en-US" sz="2799" spc="55" dirty="0">
                <a:solidFill>
                  <a:srgbClr val="FFFFFF"/>
                </a:solidFill>
                <a:latin typeface="Montserrat Bold"/>
              </a:endParaRPr>
            </a:p>
          </p:txBody>
        </p:sp>
      </p:grpSp>
    </p:spTree>
    <p:extLst>
      <p:ext uri="{BB962C8B-B14F-4D97-AF65-F5344CB8AC3E}">
        <p14:creationId xmlns:p14="http://schemas.microsoft.com/office/powerpoint/2010/main" val="704318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113304" y="4354358"/>
            <a:ext cx="25783492" cy="9586163"/>
          </a:xfrm>
          <a:prstGeom prst="rect">
            <a:avLst/>
          </a:prstGeom>
          <a:solidFill>
            <a:srgbClr val="545454">
              <a:alpha val="4706"/>
            </a:srgbClr>
          </a:solidFill>
        </p:spPr>
      </p:sp>
      <p:grpSp>
        <p:nvGrpSpPr>
          <p:cNvPr id="3" name="Group 3"/>
          <p:cNvGrpSpPr/>
          <p:nvPr/>
        </p:nvGrpSpPr>
        <p:grpSpPr>
          <a:xfrm>
            <a:off x="12588706" y="2130232"/>
            <a:ext cx="5394982" cy="3725873"/>
            <a:chOff x="0" y="0"/>
            <a:chExt cx="1968104" cy="1359209"/>
          </a:xfrm>
          <a:solidFill>
            <a:srgbClr val="0070C0"/>
          </a:solidFill>
        </p:grpSpPr>
        <p:sp>
          <p:nvSpPr>
            <p:cNvPr id="4" name="Freeform 4"/>
            <p:cNvSpPr/>
            <p:nvPr/>
          </p:nvSpPr>
          <p:spPr>
            <a:xfrm>
              <a:off x="0" y="0"/>
              <a:ext cx="1968104" cy="1359209"/>
            </a:xfrm>
            <a:custGeom>
              <a:avLst/>
              <a:gdLst/>
              <a:ahLst/>
              <a:cxnLst/>
              <a:rect l="l" t="t" r="r" b="b"/>
              <a:pathLst>
                <a:path w="1968104" h="1359209">
                  <a:moveTo>
                    <a:pt x="1843644" y="1359209"/>
                  </a:moveTo>
                  <a:lnTo>
                    <a:pt x="124460" y="1359209"/>
                  </a:lnTo>
                  <a:cubicBezTo>
                    <a:pt x="55880" y="1359209"/>
                    <a:pt x="0" y="1303329"/>
                    <a:pt x="0" y="1234749"/>
                  </a:cubicBezTo>
                  <a:lnTo>
                    <a:pt x="0" y="124460"/>
                  </a:lnTo>
                  <a:cubicBezTo>
                    <a:pt x="0" y="55880"/>
                    <a:pt x="55880" y="0"/>
                    <a:pt x="124460" y="0"/>
                  </a:cubicBezTo>
                  <a:lnTo>
                    <a:pt x="1843644" y="0"/>
                  </a:lnTo>
                  <a:cubicBezTo>
                    <a:pt x="1912224" y="0"/>
                    <a:pt x="1968104" y="55880"/>
                    <a:pt x="1968104" y="124460"/>
                  </a:cubicBezTo>
                  <a:lnTo>
                    <a:pt x="1968104" y="1234749"/>
                  </a:lnTo>
                  <a:cubicBezTo>
                    <a:pt x="1968104" y="1303329"/>
                    <a:pt x="1912224" y="1359209"/>
                    <a:pt x="1843644" y="1359209"/>
                  </a:cubicBezTo>
                  <a:close/>
                </a:path>
              </a:pathLst>
            </a:custGeom>
            <a:grpFill/>
          </p:spPr>
        </p:sp>
      </p:grpSp>
      <p:grpSp>
        <p:nvGrpSpPr>
          <p:cNvPr id="5" name="Group 5"/>
          <p:cNvGrpSpPr/>
          <p:nvPr/>
        </p:nvGrpSpPr>
        <p:grpSpPr>
          <a:xfrm>
            <a:off x="546751" y="2217226"/>
            <a:ext cx="5930776" cy="3725873"/>
            <a:chOff x="0" y="0"/>
            <a:chExt cx="2163563" cy="1359209"/>
          </a:xfrm>
          <a:solidFill>
            <a:srgbClr val="0070C0"/>
          </a:solidFill>
        </p:grpSpPr>
        <p:sp>
          <p:nvSpPr>
            <p:cNvPr id="6" name="Freeform 6"/>
            <p:cNvSpPr/>
            <p:nvPr/>
          </p:nvSpPr>
          <p:spPr>
            <a:xfrm>
              <a:off x="0" y="0"/>
              <a:ext cx="2163563" cy="1359209"/>
            </a:xfrm>
            <a:custGeom>
              <a:avLst/>
              <a:gdLst/>
              <a:ahLst/>
              <a:cxnLst/>
              <a:rect l="l" t="t" r="r" b="b"/>
              <a:pathLst>
                <a:path w="2163563" h="1359209">
                  <a:moveTo>
                    <a:pt x="2039103" y="1359209"/>
                  </a:moveTo>
                  <a:lnTo>
                    <a:pt x="124460" y="1359209"/>
                  </a:lnTo>
                  <a:cubicBezTo>
                    <a:pt x="55880" y="1359209"/>
                    <a:pt x="0" y="1303329"/>
                    <a:pt x="0" y="1234749"/>
                  </a:cubicBezTo>
                  <a:lnTo>
                    <a:pt x="0" y="124460"/>
                  </a:lnTo>
                  <a:cubicBezTo>
                    <a:pt x="0" y="55880"/>
                    <a:pt x="55880" y="0"/>
                    <a:pt x="124460" y="0"/>
                  </a:cubicBezTo>
                  <a:lnTo>
                    <a:pt x="2039103" y="0"/>
                  </a:lnTo>
                  <a:cubicBezTo>
                    <a:pt x="2107683" y="0"/>
                    <a:pt x="2163563" y="55880"/>
                    <a:pt x="2163563" y="124460"/>
                  </a:cubicBezTo>
                  <a:lnTo>
                    <a:pt x="2163563" y="1234749"/>
                  </a:lnTo>
                  <a:cubicBezTo>
                    <a:pt x="2163563" y="1303329"/>
                    <a:pt x="2107683" y="1359209"/>
                    <a:pt x="2039103" y="1359209"/>
                  </a:cubicBezTo>
                  <a:close/>
                </a:path>
              </a:pathLst>
            </a:custGeom>
            <a:grpFill/>
          </p:spPr>
        </p:sp>
      </p:grpSp>
      <p:grpSp>
        <p:nvGrpSpPr>
          <p:cNvPr id="7" name="Group 7"/>
          <p:cNvGrpSpPr/>
          <p:nvPr/>
        </p:nvGrpSpPr>
        <p:grpSpPr>
          <a:xfrm>
            <a:off x="6874495" y="2217226"/>
            <a:ext cx="5314163" cy="3725873"/>
            <a:chOff x="0" y="0"/>
            <a:chExt cx="1938621" cy="1359209"/>
          </a:xfrm>
          <a:solidFill>
            <a:srgbClr val="0070C0"/>
          </a:solidFill>
        </p:grpSpPr>
        <p:sp>
          <p:nvSpPr>
            <p:cNvPr id="8" name="Freeform 8"/>
            <p:cNvSpPr/>
            <p:nvPr/>
          </p:nvSpPr>
          <p:spPr>
            <a:xfrm>
              <a:off x="0" y="0"/>
              <a:ext cx="1938621" cy="1359209"/>
            </a:xfrm>
            <a:custGeom>
              <a:avLst/>
              <a:gdLst/>
              <a:ahLst/>
              <a:cxnLst/>
              <a:rect l="l" t="t" r="r" b="b"/>
              <a:pathLst>
                <a:path w="1938621" h="1359209">
                  <a:moveTo>
                    <a:pt x="1814161" y="1359209"/>
                  </a:moveTo>
                  <a:lnTo>
                    <a:pt x="124460" y="1359209"/>
                  </a:lnTo>
                  <a:cubicBezTo>
                    <a:pt x="55880" y="1359209"/>
                    <a:pt x="0" y="1303329"/>
                    <a:pt x="0" y="1234749"/>
                  </a:cubicBezTo>
                  <a:lnTo>
                    <a:pt x="0" y="124460"/>
                  </a:lnTo>
                  <a:cubicBezTo>
                    <a:pt x="0" y="55880"/>
                    <a:pt x="55880" y="0"/>
                    <a:pt x="124460" y="0"/>
                  </a:cubicBezTo>
                  <a:lnTo>
                    <a:pt x="1814161" y="0"/>
                  </a:lnTo>
                  <a:cubicBezTo>
                    <a:pt x="1882741" y="0"/>
                    <a:pt x="1938621" y="55880"/>
                    <a:pt x="1938621" y="124460"/>
                  </a:cubicBezTo>
                  <a:lnTo>
                    <a:pt x="1938621" y="1234749"/>
                  </a:lnTo>
                  <a:cubicBezTo>
                    <a:pt x="1938621" y="1303329"/>
                    <a:pt x="1882741" y="1359209"/>
                    <a:pt x="1814161" y="1359209"/>
                  </a:cubicBezTo>
                  <a:close/>
                </a:path>
              </a:pathLst>
            </a:custGeom>
            <a:grpFill/>
          </p:spPr>
        </p:sp>
      </p:grpSp>
      <p:sp>
        <p:nvSpPr>
          <p:cNvPr id="9" name="TextBox 9"/>
          <p:cNvSpPr txBox="1"/>
          <p:nvPr/>
        </p:nvSpPr>
        <p:spPr>
          <a:xfrm>
            <a:off x="12855408" y="2620647"/>
            <a:ext cx="4832577" cy="2564805"/>
          </a:xfrm>
          <a:prstGeom prst="rect">
            <a:avLst/>
          </a:prstGeom>
        </p:spPr>
        <p:txBody>
          <a:bodyPr lIns="0" tIns="0" rIns="0" bIns="0" rtlCol="0" anchor="t">
            <a:spAutoFit/>
          </a:bodyPr>
          <a:lstStyle/>
          <a:p>
            <a:pPr algn="just">
              <a:lnSpc>
                <a:spcPts val="4029"/>
              </a:lnSpc>
            </a:pPr>
            <a:r>
              <a:rPr lang="en-US" sz="3099" spc="61" dirty="0">
                <a:solidFill>
                  <a:srgbClr val="FFFFFF"/>
                </a:solidFill>
                <a:latin typeface="Montserrat" panose="020B0604020202020204" charset="0"/>
              </a:rPr>
              <a:t>Chi </a:t>
            </a:r>
            <a:r>
              <a:rPr lang="en-US" sz="3099" spc="61" dirty="0" err="1">
                <a:solidFill>
                  <a:srgbClr val="FFFFFF"/>
                </a:solidFill>
                <a:latin typeface="Montserrat" panose="020B0604020202020204" charset="0"/>
              </a:rPr>
              <a:t>quản</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lý</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hành</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chính</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tối</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đa</a:t>
            </a:r>
            <a:r>
              <a:rPr lang="en-US" sz="3099" spc="61" dirty="0">
                <a:solidFill>
                  <a:srgbClr val="FFFFFF"/>
                </a:solidFill>
                <a:latin typeface="Montserrat" panose="020B0604020202020204" charset="0"/>
              </a:rPr>
              <a:t> 15% </a:t>
            </a:r>
            <a:r>
              <a:rPr lang="en-US" sz="3099" spc="61" dirty="0" err="1">
                <a:solidFill>
                  <a:srgbClr val="FFFFFF"/>
                </a:solidFill>
                <a:latin typeface="Montserrat" panose="020B0604020202020204" charset="0"/>
              </a:rPr>
              <a:t>nguồn</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thu</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kinh</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phí</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công</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đoàn</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công</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đoàn</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cơ</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sở</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được</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sử</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dụng</a:t>
            </a:r>
            <a:r>
              <a:rPr lang="en-US" sz="3099" spc="61" dirty="0">
                <a:solidFill>
                  <a:srgbClr val="FFFFFF"/>
                </a:solidFill>
                <a:latin typeface="Montserrat" panose="020B0604020202020204" charset="0"/>
              </a:rPr>
              <a:t>.</a:t>
            </a:r>
          </a:p>
        </p:txBody>
      </p:sp>
      <p:sp>
        <p:nvSpPr>
          <p:cNvPr id="10" name="TextBox 10"/>
          <p:cNvSpPr txBox="1"/>
          <p:nvPr/>
        </p:nvSpPr>
        <p:spPr>
          <a:xfrm>
            <a:off x="826060" y="2500281"/>
            <a:ext cx="5372158" cy="3231654"/>
          </a:xfrm>
          <a:prstGeom prst="rect">
            <a:avLst/>
          </a:prstGeom>
        </p:spPr>
        <p:txBody>
          <a:bodyPr lIns="0" tIns="0" rIns="0" bIns="0" rtlCol="0" anchor="t">
            <a:spAutoFit/>
          </a:bodyPr>
          <a:lstStyle/>
          <a:p>
            <a:pPr algn="just">
              <a:lnSpc>
                <a:spcPts val="4160"/>
              </a:lnSpc>
            </a:pPr>
            <a:r>
              <a:rPr lang="en-US" sz="3200" spc="64" dirty="0">
                <a:solidFill>
                  <a:srgbClr val="FFFFFF"/>
                </a:solidFill>
                <a:latin typeface="Montserrat" panose="020B0604020202020204" charset="0"/>
              </a:rPr>
              <a:t>Chi </a:t>
            </a:r>
            <a:r>
              <a:rPr lang="en-US" sz="3200" spc="64" dirty="0" err="1">
                <a:solidFill>
                  <a:srgbClr val="FFFFFF"/>
                </a:solidFill>
                <a:latin typeface="Montserrat" panose="020B0604020202020204" charset="0"/>
              </a:rPr>
              <a:t>trực</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tiếp</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chăm</a:t>
            </a:r>
            <a:r>
              <a:rPr lang="en-US" sz="3200" spc="64" dirty="0">
                <a:solidFill>
                  <a:srgbClr val="FFFFFF"/>
                </a:solidFill>
                <a:latin typeface="Montserrat" panose="020B0604020202020204" charset="0"/>
              </a:rPr>
              <a:t> lo, </a:t>
            </a:r>
            <a:r>
              <a:rPr lang="en-US" sz="3200" spc="64" dirty="0" err="1">
                <a:solidFill>
                  <a:srgbClr val="FFFFFF"/>
                </a:solidFill>
                <a:latin typeface="Montserrat" panose="020B0604020202020204" charset="0"/>
              </a:rPr>
              <a:t>bảo</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vệ</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đào</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tạo</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bồi</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dưỡng</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tập</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huấn</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đoàn</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viên</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và</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người</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lao</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động</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tối</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thiểu</a:t>
            </a:r>
            <a:r>
              <a:rPr lang="en-US" sz="3200" spc="64" dirty="0">
                <a:solidFill>
                  <a:srgbClr val="FFFFFF"/>
                </a:solidFill>
                <a:latin typeface="Montserrat" panose="020B0604020202020204" charset="0"/>
              </a:rPr>
              <a:t> 60% </a:t>
            </a:r>
            <a:r>
              <a:rPr lang="en-US" sz="3200" spc="64" dirty="0" err="1">
                <a:solidFill>
                  <a:srgbClr val="FFFFFF"/>
                </a:solidFill>
                <a:latin typeface="Montserrat" panose="020B0604020202020204" charset="0"/>
              </a:rPr>
              <a:t>nguồn</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thu</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kinh</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phí</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công</a:t>
            </a:r>
            <a:r>
              <a:rPr lang="en-US" sz="3200" spc="64" dirty="0">
                <a:solidFill>
                  <a:srgbClr val="FFFFFF"/>
                </a:solidFill>
                <a:latin typeface="Montserrat" panose="020B0604020202020204" charset="0"/>
              </a:rPr>
              <a:t> </a:t>
            </a:r>
            <a:r>
              <a:rPr lang="en-US" sz="3200" spc="64" dirty="0" err="1">
                <a:solidFill>
                  <a:srgbClr val="FFFFFF"/>
                </a:solidFill>
                <a:latin typeface="Montserrat" panose="020B0604020202020204" charset="0"/>
              </a:rPr>
              <a:t>đoàn</a:t>
            </a:r>
            <a:r>
              <a:rPr lang="en-US" sz="3200" spc="64" dirty="0">
                <a:solidFill>
                  <a:srgbClr val="FFFFFF"/>
                </a:solidFill>
                <a:latin typeface="Montserrat" panose="020B0604020202020204" charset="0"/>
              </a:rPr>
              <a:t> </a:t>
            </a:r>
          </a:p>
        </p:txBody>
      </p:sp>
      <p:sp>
        <p:nvSpPr>
          <p:cNvPr id="11" name="TextBox 11"/>
          <p:cNvSpPr txBox="1"/>
          <p:nvPr/>
        </p:nvSpPr>
        <p:spPr>
          <a:xfrm>
            <a:off x="7145985" y="2712691"/>
            <a:ext cx="4771180" cy="2564805"/>
          </a:xfrm>
          <a:prstGeom prst="rect">
            <a:avLst/>
          </a:prstGeom>
        </p:spPr>
        <p:txBody>
          <a:bodyPr lIns="0" tIns="0" rIns="0" bIns="0" rtlCol="0" anchor="t">
            <a:spAutoFit/>
          </a:bodyPr>
          <a:lstStyle/>
          <a:p>
            <a:pPr algn="just">
              <a:lnSpc>
                <a:spcPts val="4029"/>
              </a:lnSpc>
            </a:pPr>
            <a:r>
              <a:rPr lang="en-US" sz="3099" spc="61" dirty="0">
                <a:solidFill>
                  <a:srgbClr val="FFFFFF"/>
                </a:solidFill>
                <a:latin typeface="Montserrat" panose="020B0604020202020204" charset="0"/>
              </a:rPr>
              <a:t>Chi </a:t>
            </a:r>
            <a:r>
              <a:rPr lang="en-US" sz="3099" spc="61" dirty="0" err="1">
                <a:solidFill>
                  <a:srgbClr val="FFFFFF"/>
                </a:solidFill>
                <a:latin typeface="Montserrat" panose="020B0604020202020204" charset="0"/>
              </a:rPr>
              <a:t>tuyên</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truyền</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vận</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động</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đoàn</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viên</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và</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người</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lao</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động</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tối</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đa</a:t>
            </a:r>
            <a:r>
              <a:rPr lang="en-US" sz="3099" spc="61" dirty="0">
                <a:solidFill>
                  <a:srgbClr val="FFFFFF"/>
                </a:solidFill>
                <a:latin typeface="Montserrat" panose="020B0604020202020204" charset="0"/>
              </a:rPr>
              <a:t> 25% </a:t>
            </a:r>
            <a:r>
              <a:rPr lang="en-US" sz="3099" spc="61" dirty="0" err="1">
                <a:solidFill>
                  <a:srgbClr val="FFFFFF"/>
                </a:solidFill>
                <a:latin typeface="Montserrat" panose="020B0604020202020204" charset="0"/>
              </a:rPr>
              <a:t>nguồn</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thu</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kinh</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phí</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công</a:t>
            </a:r>
            <a:r>
              <a:rPr lang="en-US" sz="3099" spc="61" dirty="0">
                <a:solidFill>
                  <a:srgbClr val="FFFFFF"/>
                </a:solidFill>
                <a:latin typeface="Montserrat" panose="020B0604020202020204" charset="0"/>
              </a:rPr>
              <a:t> </a:t>
            </a:r>
            <a:r>
              <a:rPr lang="en-US" sz="3099" spc="61" dirty="0" err="1">
                <a:solidFill>
                  <a:srgbClr val="FFFFFF"/>
                </a:solidFill>
                <a:latin typeface="Montserrat" panose="020B0604020202020204" charset="0"/>
              </a:rPr>
              <a:t>đoàn</a:t>
            </a:r>
            <a:r>
              <a:rPr lang="en-US" sz="3099" spc="61" dirty="0">
                <a:solidFill>
                  <a:srgbClr val="FFFFFF"/>
                </a:solidFill>
                <a:latin typeface="Montserrat" panose="020B0604020202020204" charset="0"/>
              </a:rPr>
              <a:t> </a:t>
            </a:r>
          </a:p>
        </p:txBody>
      </p:sp>
      <p:sp>
        <p:nvSpPr>
          <p:cNvPr id="12" name="AutoShape 12"/>
          <p:cNvSpPr/>
          <p:nvPr/>
        </p:nvSpPr>
        <p:spPr>
          <a:xfrm rot="-2700000">
            <a:off x="15641499" y="9043300"/>
            <a:ext cx="5293007" cy="2487400"/>
          </a:xfrm>
          <a:prstGeom prst="rect">
            <a:avLst/>
          </a:prstGeom>
          <a:solidFill>
            <a:srgbClr val="0070C0"/>
          </a:solidFill>
        </p:spPr>
      </p:sp>
      <p:sp>
        <p:nvSpPr>
          <p:cNvPr id="13" name="AutoShape 13"/>
          <p:cNvSpPr/>
          <p:nvPr/>
        </p:nvSpPr>
        <p:spPr>
          <a:xfrm rot="-2700000">
            <a:off x="-2646503" y="-1243700"/>
            <a:ext cx="5293007" cy="2487400"/>
          </a:xfrm>
          <a:prstGeom prst="rect">
            <a:avLst/>
          </a:prstGeom>
          <a:solidFill>
            <a:srgbClr val="0070C0"/>
          </a:solidFill>
        </p:spPr>
      </p:sp>
      <p:sp>
        <p:nvSpPr>
          <p:cNvPr id="14" name="TextBox 14"/>
          <p:cNvSpPr txBox="1"/>
          <p:nvPr/>
        </p:nvSpPr>
        <p:spPr>
          <a:xfrm>
            <a:off x="1028700" y="598877"/>
            <a:ext cx="16725158" cy="1333698"/>
          </a:xfrm>
          <a:prstGeom prst="rect">
            <a:avLst/>
          </a:prstGeom>
        </p:spPr>
        <p:txBody>
          <a:bodyPr lIns="0" tIns="0" rIns="0" bIns="0" rtlCol="0" anchor="t">
            <a:spAutoFit/>
          </a:bodyPr>
          <a:lstStyle/>
          <a:p>
            <a:pPr marL="863599" lvl="1" indent="-431800">
              <a:lnSpc>
                <a:spcPts val="5199"/>
              </a:lnSpc>
              <a:buFont typeface="Arial"/>
              <a:buChar char="•"/>
            </a:pPr>
            <a:r>
              <a:rPr lang="en-US" sz="3999" spc="79" dirty="0" err="1">
                <a:solidFill>
                  <a:srgbClr val="263F6B"/>
                </a:solidFill>
                <a:latin typeface="Montserrat Semi-Bold" panose="020B0604020202020204" charset="0"/>
              </a:rPr>
              <a:t>Phân</a:t>
            </a:r>
            <a:r>
              <a:rPr lang="en-US" sz="3999" spc="79" dirty="0">
                <a:solidFill>
                  <a:srgbClr val="263F6B"/>
                </a:solidFill>
                <a:latin typeface="Montserrat Semi-Bold" panose="020B0604020202020204" charset="0"/>
              </a:rPr>
              <a:t> </a:t>
            </a:r>
            <a:r>
              <a:rPr lang="en-US" sz="3999" spc="79" dirty="0" err="1">
                <a:solidFill>
                  <a:srgbClr val="263F6B"/>
                </a:solidFill>
                <a:latin typeface="Montserrat Semi-Bold" panose="020B0604020202020204" charset="0"/>
              </a:rPr>
              <a:t>bổ</a:t>
            </a:r>
            <a:r>
              <a:rPr lang="en-US" sz="3999" spc="79" dirty="0">
                <a:solidFill>
                  <a:srgbClr val="263F6B"/>
                </a:solidFill>
                <a:latin typeface="Montserrat Semi-Bold" panose="020B0604020202020204" charset="0"/>
              </a:rPr>
              <a:t> </a:t>
            </a:r>
            <a:r>
              <a:rPr lang="en-US" sz="3999" spc="79" dirty="0" err="1">
                <a:solidFill>
                  <a:srgbClr val="263F6B"/>
                </a:solidFill>
                <a:latin typeface="Montserrat Semi-Bold" panose="020B0604020202020204" charset="0"/>
              </a:rPr>
              <a:t>nguồn</a:t>
            </a:r>
            <a:r>
              <a:rPr lang="en-US" sz="3999" spc="79" dirty="0">
                <a:solidFill>
                  <a:srgbClr val="263F6B"/>
                </a:solidFill>
                <a:latin typeface="Montserrat Semi-Bold" panose="020B0604020202020204" charset="0"/>
              </a:rPr>
              <a:t> </a:t>
            </a:r>
            <a:r>
              <a:rPr lang="en-US" sz="3999" spc="79" dirty="0" err="1">
                <a:solidFill>
                  <a:srgbClr val="263F6B"/>
                </a:solidFill>
                <a:latin typeface="Montserrat Semi-Bold" panose="020B0604020202020204" charset="0"/>
              </a:rPr>
              <a:t>thu</a:t>
            </a:r>
            <a:r>
              <a:rPr lang="en-US" sz="3999" spc="79" dirty="0">
                <a:solidFill>
                  <a:srgbClr val="263F6B"/>
                </a:solidFill>
                <a:latin typeface="Montserrat Semi-Bold" panose="020B0604020202020204" charset="0"/>
              </a:rPr>
              <a:t> 75% </a:t>
            </a:r>
            <a:r>
              <a:rPr lang="en-US" sz="3999" spc="79" dirty="0" err="1">
                <a:solidFill>
                  <a:srgbClr val="263F6B"/>
                </a:solidFill>
                <a:latin typeface="Montserrat Semi-Bold" panose="020B0604020202020204" charset="0"/>
              </a:rPr>
              <a:t>kinh</a:t>
            </a:r>
            <a:r>
              <a:rPr lang="en-US" sz="3999" spc="79" dirty="0">
                <a:solidFill>
                  <a:srgbClr val="263F6B"/>
                </a:solidFill>
                <a:latin typeface="Montserrat Semi-Bold" panose="020B0604020202020204" charset="0"/>
              </a:rPr>
              <a:t> </a:t>
            </a:r>
            <a:r>
              <a:rPr lang="en-US" sz="3999" spc="79" dirty="0" err="1">
                <a:solidFill>
                  <a:srgbClr val="263F6B"/>
                </a:solidFill>
                <a:latin typeface="Montserrat Semi-Bold" panose="020B0604020202020204" charset="0"/>
              </a:rPr>
              <a:t>phí</a:t>
            </a:r>
            <a:r>
              <a:rPr lang="en-US" sz="3999" spc="79" dirty="0">
                <a:solidFill>
                  <a:srgbClr val="263F6B"/>
                </a:solidFill>
                <a:latin typeface="Montserrat Semi-Bold" panose="020B0604020202020204" charset="0"/>
              </a:rPr>
              <a:t> </a:t>
            </a:r>
            <a:r>
              <a:rPr lang="en-US" sz="3999" spc="79" dirty="0" err="1">
                <a:solidFill>
                  <a:srgbClr val="263F6B"/>
                </a:solidFill>
                <a:latin typeface="Montserrat Semi-Bold" panose="020B0604020202020204" charset="0"/>
              </a:rPr>
              <a:t>công</a:t>
            </a:r>
            <a:r>
              <a:rPr lang="en-US" sz="3999" spc="79" dirty="0">
                <a:solidFill>
                  <a:srgbClr val="263F6B"/>
                </a:solidFill>
                <a:latin typeface="Montserrat Semi-Bold" panose="020B0604020202020204" charset="0"/>
              </a:rPr>
              <a:t> </a:t>
            </a:r>
            <a:r>
              <a:rPr lang="en-US" sz="3999" spc="79" dirty="0" err="1">
                <a:solidFill>
                  <a:srgbClr val="263F6B"/>
                </a:solidFill>
                <a:latin typeface="Montserrat Semi-Bold" panose="020B0604020202020204" charset="0"/>
              </a:rPr>
              <a:t>đoàn</a:t>
            </a:r>
            <a:r>
              <a:rPr lang="en-US" sz="3999" spc="79" dirty="0">
                <a:solidFill>
                  <a:srgbClr val="263F6B"/>
                </a:solidFill>
                <a:latin typeface="Montserrat Semi-Bold" panose="020B0604020202020204" charset="0"/>
              </a:rPr>
              <a:t> CĐCS </a:t>
            </a:r>
            <a:r>
              <a:rPr lang="en-US" sz="3999" spc="79" dirty="0" err="1">
                <a:solidFill>
                  <a:srgbClr val="263F6B"/>
                </a:solidFill>
                <a:latin typeface="Montserrat Semi-Bold" panose="020B0604020202020204" charset="0"/>
              </a:rPr>
              <a:t>được</a:t>
            </a:r>
            <a:r>
              <a:rPr lang="en-US" sz="3999" spc="79" dirty="0">
                <a:solidFill>
                  <a:srgbClr val="263F6B"/>
                </a:solidFill>
                <a:latin typeface="Montserrat Semi-Bold" panose="020B0604020202020204" charset="0"/>
              </a:rPr>
              <a:t> </a:t>
            </a:r>
            <a:r>
              <a:rPr lang="en-US" sz="3999" spc="79" dirty="0" err="1">
                <a:solidFill>
                  <a:srgbClr val="263F6B"/>
                </a:solidFill>
                <a:latin typeface="Montserrat Semi-Bold" panose="020B0604020202020204" charset="0"/>
              </a:rPr>
              <a:t>sử</a:t>
            </a:r>
            <a:r>
              <a:rPr lang="en-US" sz="3999" spc="79" dirty="0">
                <a:solidFill>
                  <a:srgbClr val="263F6B"/>
                </a:solidFill>
                <a:latin typeface="Montserrat Semi-Bold" panose="020B0604020202020204" charset="0"/>
              </a:rPr>
              <a:t> </a:t>
            </a:r>
            <a:r>
              <a:rPr lang="en-US" sz="3999" spc="79" dirty="0" err="1">
                <a:solidFill>
                  <a:srgbClr val="263F6B"/>
                </a:solidFill>
                <a:latin typeface="Montserrat Semi-Bold" panose="020B0604020202020204" charset="0"/>
              </a:rPr>
              <a:t>dụng</a:t>
            </a:r>
            <a:r>
              <a:rPr lang="en-US" sz="3999" spc="79" dirty="0">
                <a:solidFill>
                  <a:srgbClr val="263F6B"/>
                </a:solidFill>
                <a:latin typeface="Montserrat Semi-Bold" panose="020B0604020202020204" charset="0"/>
              </a:rPr>
              <a:t> </a:t>
            </a:r>
            <a:r>
              <a:rPr lang="en-US" sz="3999" spc="79" dirty="0" err="1">
                <a:solidFill>
                  <a:srgbClr val="263F6B"/>
                </a:solidFill>
                <a:latin typeface="Montserrat Semi-Bold" panose="020B0604020202020204" charset="0"/>
              </a:rPr>
              <a:t>như</a:t>
            </a:r>
            <a:r>
              <a:rPr lang="en-US" sz="3999" spc="79" dirty="0">
                <a:solidFill>
                  <a:srgbClr val="263F6B"/>
                </a:solidFill>
                <a:latin typeface="Montserrat Semi-Bold" panose="020B0604020202020204" charset="0"/>
              </a:rPr>
              <a:t> </a:t>
            </a:r>
            <a:r>
              <a:rPr lang="en-US" sz="3999" spc="79" dirty="0" err="1">
                <a:solidFill>
                  <a:srgbClr val="263F6B"/>
                </a:solidFill>
                <a:latin typeface="Montserrat Semi-Bold" panose="020B0604020202020204" charset="0"/>
              </a:rPr>
              <a:t>sau</a:t>
            </a:r>
            <a:r>
              <a:rPr lang="en-US" sz="3999" spc="79" dirty="0">
                <a:solidFill>
                  <a:srgbClr val="263F6B"/>
                </a:solidFill>
                <a:latin typeface="Montserrat Semi-Bold" panose="020B0604020202020204" charset="0"/>
              </a:rPr>
              <a:t>:</a:t>
            </a:r>
          </a:p>
        </p:txBody>
      </p:sp>
      <p:sp>
        <p:nvSpPr>
          <p:cNvPr id="15" name="TextBox 15"/>
          <p:cNvSpPr txBox="1"/>
          <p:nvPr/>
        </p:nvSpPr>
        <p:spPr>
          <a:xfrm>
            <a:off x="826060" y="6143122"/>
            <a:ext cx="16725158" cy="1231106"/>
          </a:xfrm>
          <a:prstGeom prst="rect">
            <a:avLst/>
          </a:prstGeom>
        </p:spPr>
        <p:txBody>
          <a:bodyPr lIns="0" tIns="0" rIns="0" bIns="0" rtlCol="0" anchor="t">
            <a:spAutoFit/>
          </a:bodyPr>
          <a:lstStyle/>
          <a:p>
            <a:pPr marL="798829" lvl="1" indent="-399415">
              <a:lnSpc>
                <a:spcPts val="4809"/>
              </a:lnSpc>
              <a:buFont typeface="Arial"/>
              <a:buChar char="•"/>
            </a:pPr>
            <a:r>
              <a:rPr lang="en-US" sz="3699" spc="73" dirty="0" err="1">
                <a:solidFill>
                  <a:srgbClr val="263F6B"/>
                </a:solidFill>
                <a:latin typeface="Montserrat Semi-Bold" panose="020B0604020202020204" charset="0"/>
              </a:rPr>
              <a:t>Các</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nội</a:t>
            </a:r>
            <a:r>
              <a:rPr lang="en-US" sz="3699" spc="73" dirty="0">
                <a:solidFill>
                  <a:srgbClr val="263F6B"/>
                </a:solidFill>
                <a:latin typeface="Montserrat Semi-Bold" panose="020B0604020202020204" charset="0"/>
              </a:rPr>
              <a:t> dung </a:t>
            </a:r>
            <a:r>
              <a:rPr lang="en-US" sz="3699" spc="73" dirty="0" err="1">
                <a:solidFill>
                  <a:srgbClr val="263F6B"/>
                </a:solidFill>
                <a:latin typeface="Montserrat Semi-Bold" panose="020B0604020202020204" charset="0"/>
              </a:rPr>
              <a:t>được</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quy</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định</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tỷ</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lệ</a:t>
            </a:r>
            <a:r>
              <a:rPr lang="en-US" sz="3699" spc="73" dirty="0">
                <a:solidFill>
                  <a:srgbClr val="263F6B"/>
                </a:solidFill>
                <a:latin typeface="Montserrat Semi-Bold" panose="020B0604020202020204" charset="0"/>
              </a:rPr>
              <a:t> chi </a:t>
            </a:r>
            <a:r>
              <a:rPr lang="en-US" sz="3699" spc="73" dirty="0" err="1">
                <a:solidFill>
                  <a:srgbClr val="263F6B"/>
                </a:solidFill>
                <a:latin typeface="Montserrat Semi-Bold" panose="020B0604020202020204" charset="0"/>
              </a:rPr>
              <a:t>tối</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đa</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nếu</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không</a:t>
            </a:r>
            <a:r>
              <a:rPr lang="en-US" sz="3699" spc="73" dirty="0">
                <a:solidFill>
                  <a:srgbClr val="263F6B"/>
                </a:solidFill>
                <a:latin typeface="Montserrat Semi-Bold" panose="020B0604020202020204" charset="0"/>
              </a:rPr>
              <a:t> chi </a:t>
            </a:r>
            <a:r>
              <a:rPr lang="en-US" sz="3699" spc="73" dirty="0" err="1">
                <a:solidFill>
                  <a:srgbClr val="263F6B"/>
                </a:solidFill>
                <a:latin typeface="Montserrat Semi-Bold" panose="020B0604020202020204" charset="0"/>
              </a:rPr>
              <a:t>hết</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bổ</a:t>
            </a:r>
            <a:r>
              <a:rPr lang="en-US" sz="3699" spc="73" dirty="0">
                <a:solidFill>
                  <a:srgbClr val="263F6B"/>
                </a:solidFill>
                <a:latin typeface="Montserrat Semi-Bold" panose="020B0604020202020204" charset="0"/>
              </a:rPr>
              <a:t> sung </a:t>
            </a:r>
            <a:r>
              <a:rPr lang="en-US" sz="3699" spc="73" dirty="0" err="1">
                <a:solidFill>
                  <a:srgbClr val="263F6B"/>
                </a:solidFill>
                <a:latin typeface="Montserrat Semi-Bold" panose="020B0604020202020204" charset="0"/>
              </a:rPr>
              <a:t>cho</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các</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nội</a:t>
            </a:r>
            <a:r>
              <a:rPr lang="en-US" sz="3699" spc="73" dirty="0">
                <a:solidFill>
                  <a:srgbClr val="263F6B"/>
                </a:solidFill>
                <a:latin typeface="Montserrat Semi-Bold" panose="020B0604020202020204" charset="0"/>
              </a:rPr>
              <a:t> dung chi </a:t>
            </a:r>
            <a:r>
              <a:rPr lang="en-US" sz="3699" spc="73" dirty="0" err="1">
                <a:solidFill>
                  <a:srgbClr val="263F6B"/>
                </a:solidFill>
                <a:latin typeface="Montserrat Semi-Bold" panose="020B0604020202020204" charset="0"/>
              </a:rPr>
              <a:t>có</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tỷ</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lệ</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tối</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thiểu</a:t>
            </a:r>
            <a:endParaRPr lang="en-US" sz="3699" spc="73" dirty="0">
              <a:solidFill>
                <a:srgbClr val="263F6B"/>
              </a:solidFill>
              <a:latin typeface="Montserrat Semi-Bold" panose="020B0604020202020204" charset="0"/>
            </a:endParaRPr>
          </a:p>
        </p:txBody>
      </p:sp>
      <p:sp>
        <p:nvSpPr>
          <p:cNvPr id="16" name="TextBox 16"/>
          <p:cNvSpPr txBox="1"/>
          <p:nvPr/>
        </p:nvSpPr>
        <p:spPr>
          <a:xfrm>
            <a:off x="781421" y="7583838"/>
            <a:ext cx="16725158" cy="2462213"/>
          </a:xfrm>
          <a:prstGeom prst="rect">
            <a:avLst/>
          </a:prstGeom>
        </p:spPr>
        <p:txBody>
          <a:bodyPr lIns="0" tIns="0" rIns="0" bIns="0" rtlCol="0" anchor="t">
            <a:spAutoFit/>
          </a:bodyPr>
          <a:lstStyle/>
          <a:p>
            <a:pPr marL="798829" lvl="1" indent="-399415" algn="just">
              <a:lnSpc>
                <a:spcPts val="4809"/>
              </a:lnSpc>
              <a:buFont typeface="Arial"/>
              <a:buChar char="•"/>
            </a:pPr>
            <a:r>
              <a:rPr lang="en-US" sz="3699" spc="73" dirty="0" err="1">
                <a:solidFill>
                  <a:srgbClr val="263F6B"/>
                </a:solidFill>
                <a:latin typeface="Montserrat Semi-Bold" panose="020B0604020202020204" charset="0"/>
              </a:rPr>
              <a:t>Nguồn</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thu</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khác</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công</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đoàn</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cơ</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sở</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quyết</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định</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việc</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phân</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bổ</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cho</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các</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khoản</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mục</a:t>
            </a:r>
            <a:r>
              <a:rPr lang="en-US" sz="3699" spc="73" dirty="0">
                <a:solidFill>
                  <a:srgbClr val="263F6B"/>
                </a:solidFill>
                <a:latin typeface="Montserrat Semi-Bold" panose="020B0604020202020204" charset="0"/>
              </a:rPr>
              <a:t> chi, </a:t>
            </a:r>
            <a:r>
              <a:rPr lang="en-US" sz="3699" spc="73" dirty="0" err="1">
                <a:solidFill>
                  <a:srgbClr val="263F6B"/>
                </a:solidFill>
                <a:latin typeface="Montserrat Semi-Bold" panose="020B0604020202020204" charset="0"/>
              </a:rPr>
              <a:t>mức</a:t>
            </a:r>
            <a:r>
              <a:rPr lang="en-US" sz="3699" spc="73" dirty="0">
                <a:solidFill>
                  <a:srgbClr val="263F6B"/>
                </a:solidFill>
                <a:latin typeface="Montserrat Semi-Bold" panose="020B0604020202020204" charset="0"/>
              </a:rPr>
              <a:t> chi </a:t>
            </a:r>
            <a:r>
              <a:rPr lang="en-US" sz="3699" spc="73" dirty="0" err="1">
                <a:solidFill>
                  <a:srgbClr val="263F6B"/>
                </a:solidFill>
                <a:latin typeface="Montserrat Semi-Bold" panose="020B0604020202020204" charset="0"/>
              </a:rPr>
              <a:t>và</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đối</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tượng</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công</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đoàn</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cơ</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sở</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được</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phép</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bổ</a:t>
            </a:r>
            <a:r>
              <a:rPr lang="en-US" sz="3699" spc="73" dirty="0">
                <a:solidFill>
                  <a:srgbClr val="263F6B"/>
                </a:solidFill>
                <a:latin typeface="Montserrat Semi-Bold" panose="020B0604020202020204" charset="0"/>
              </a:rPr>
              <a:t> sung </a:t>
            </a:r>
            <a:r>
              <a:rPr lang="en-US" sz="3699" spc="73" dirty="0" err="1">
                <a:solidFill>
                  <a:srgbClr val="263F6B"/>
                </a:solidFill>
                <a:latin typeface="Montserrat Semi-Bold" panose="020B0604020202020204" charset="0"/>
              </a:rPr>
              <a:t>ngoài</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các</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đối</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tượng</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đã</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được</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quy</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định</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trong</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Quyết</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định</a:t>
            </a:r>
            <a:r>
              <a:rPr lang="en-US" sz="3699" spc="73" dirty="0">
                <a:solidFill>
                  <a:srgbClr val="263F6B"/>
                </a:solidFill>
                <a:latin typeface="Montserrat Semi-Bold" panose="020B0604020202020204" charset="0"/>
              </a:rPr>
              <a:t> </a:t>
            </a:r>
            <a:r>
              <a:rPr lang="en-US" sz="3699" spc="73" dirty="0" err="1">
                <a:solidFill>
                  <a:srgbClr val="263F6B"/>
                </a:solidFill>
                <a:latin typeface="Montserrat Semi-Bold" panose="020B0604020202020204" charset="0"/>
              </a:rPr>
              <a:t>này</a:t>
            </a:r>
            <a:r>
              <a:rPr lang="en-US" sz="3699" spc="73" dirty="0">
                <a:solidFill>
                  <a:srgbClr val="263F6B"/>
                </a:solidFill>
                <a:latin typeface="Montserrat Semi-Bold" panose="020B0604020202020204" charset="0"/>
              </a:rPr>
              <a:t>.</a:t>
            </a:r>
          </a:p>
        </p:txBody>
      </p:sp>
    </p:spTree>
    <p:extLst>
      <p:ext uri="{BB962C8B-B14F-4D97-AF65-F5344CB8AC3E}">
        <p14:creationId xmlns:p14="http://schemas.microsoft.com/office/powerpoint/2010/main" val="1768700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1028700" y="873283"/>
            <a:ext cx="16230600" cy="8540434"/>
            <a:chOff x="0" y="0"/>
            <a:chExt cx="5920967" cy="3115573"/>
          </a:xfrm>
          <a:solidFill>
            <a:srgbClr val="0070C0"/>
          </a:solidFill>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grpFill/>
          </p:spPr>
          <p:txBody>
            <a:bodyPr/>
            <a:lstStyle/>
            <a:p>
              <a:endParaRPr lang="en-US" dirty="0"/>
            </a:p>
          </p:txBody>
        </p:sp>
      </p:grpSp>
      <p:sp>
        <p:nvSpPr>
          <p:cNvPr id="7" name="TextBox 7"/>
          <p:cNvSpPr txBox="1"/>
          <p:nvPr/>
        </p:nvSpPr>
        <p:spPr>
          <a:xfrm>
            <a:off x="1447802" y="1000125"/>
            <a:ext cx="15811499" cy="2000548"/>
          </a:xfrm>
          <a:prstGeom prst="rect">
            <a:avLst/>
          </a:prstGeom>
        </p:spPr>
        <p:txBody>
          <a:bodyPr wrap="square" lIns="0" tIns="0" rIns="0" bIns="0" rtlCol="0" anchor="t">
            <a:spAutoFit/>
          </a:bodyPr>
          <a:lstStyle/>
          <a:p>
            <a:pPr>
              <a:lnSpc>
                <a:spcPts val="5199"/>
              </a:lnSpc>
              <a:defRPr/>
            </a:pPr>
            <a:r>
              <a:rPr lang="en-US" sz="3500" spc="79" dirty="0">
                <a:solidFill>
                  <a:srgbClr val="FFFFFF"/>
                </a:solidFill>
                <a:latin typeface="Montserrat Extra-Bold"/>
              </a:rPr>
              <a:t> Chi </a:t>
            </a:r>
            <a:r>
              <a:rPr lang="en-US" sz="3500" spc="79" dirty="0" err="1">
                <a:solidFill>
                  <a:srgbClr val="FFFFFF"/>
                </a:solidFill>
                <a:latin typeface="Montserrat Extra-Bold"/>
              </a:rPr>
              <a:t>trực</a:t>
            </a:r>
            <a:r>
              <a:rPr lang="en-US" sz="3500" spc="79" dirty="0">
                <a:solidFill>
                  <a:srgbClr val="FFFFFF"/>
                </a:solidFill>
                <a:latin typeface="Montserrat Extra-Bold"/>
              </a:rPr>
              <a:t> </a:t>
            </a:r>
            <a:r>
              <a:rPr lang="en-US" sz="3500" spc="79" dirty="0" err="1">
                <a:solidFill>
                  <a:srgbClr val="FFFFFF"/>
                </a:solidFill>
                <a:latin typeface="Montserrat Extra-Bold"/>
              </a:rPr>
              <a:t>tiếp</a:t>
            </a:r>
            <a:r>
              <a:rPr lang="en-US" sz="3500" spc="79" dirty="0">
                <a:solidFill>
                  <a:srgbClr val="FFFFFF"/>
                </a:solidFill>
                <a:latin typeface="Montserrat Extra-Bold"/>
              </a:rPr>
              <a:t> </a:t>
            </a:r>
            <a:r>
              <a:rPr lang="en-US" sz="3500" spc="79" dirty="0" err="1">
                <a:solidFill>
                  <a:srgbClr val="FFFFFF"/>
                </a:solidFill>
                <a:latin typeface="Montserrat Extra-Bold"/>
              </a:rPr>
              <a:t>chăm</a:t>
            </a:r>
            <a:r>
              <a:rPr lang="en-US" sz="3500" spc="79" dirty="0">
                <a:solidFill>
                  <a:srgbClr val="FFFFFF"/>
                </a:solidFill>
                <a:latin typeface="Montserrat Extra-Bold"/>
              </a:rPr>
              <a:t> lo, </a:t>
            </a:r>
            <a:r>
              <a:rPr lang="en-US" sz="3500" spc="79" dirty="0" err="1">
                <a:solidFill>
                  <a:srgbClr val="FFFFFF"/>
                </a:solidFill>
                <a:latin typeface="Montserrat Extra-Bold"/>
              </a:rPr>
              <a:t>bảo</a:t>
            </a:r>
            <a:r>
              <a:rPr lang="en-US" sz="3500" spc="79" dirty="0">
                <a:solidFill>
                  <a:srgbClr val="FFFFFF"/>
                </a:solidFill>
                <a:latin typeface="Montserrat Extra-Bold"/>
              </a:rPr>
              <a:t> </a:t>
            </a:r>
            <a:r>
              <a:rPr lang="en-US" sz="3500" spc="79" dirty="0" err="1">
                <a:solidFill>
                  <a:srgbClr val="FFFFFF"/>
                </a:solidFill>
                <a:latin typeface="Montserrat Extra-Bold"/>
              </a:rPr>
              <a:t>vệ</a:t>
            </a:r>
            <a:r>
              <a:rPr lang="en-US" sz="3500" spc="79" dirty="0">
                <a:solidFill>
                  <a:srgbClr val="FFFFFF"/>
                </a:solidFill>
                <a:latin typeface="Montserrat Extra-Bold"/>
              </a:rPr>
              <a:t>, </a:t>
            </a:r>
            <a:r>
              <a:rPr lang="en-US" sz="3500" spc="79" dirty="0" err="1">
                <a:solidFill>
                  <a:srgbClr val="FFFFFF"/>
                </a:solidFill>
                <a:latin typeface="Montserrat Extra-Bold"/>
              </a:rPr>
              <a:t>đào</a:t>
            </a:r>
            <a:r>
              <a:rPr lang="en-US" sz="3500" spc="79" dirty="0">
                <a:solidFill>
                  <a:srgbClr val="FFFFFF"/>
                </a:solidFill>
                <a:latin typeface="Montserrat Extra-Bold"/>
              </a:rPr>
              <a:t> </a:t>
            </a:r>
            <a:r>
              <a:rPr lang="en-US" sz="3500" spc="79" dirty="0" err="1">
                <a:solidFill>
                  <a:srgbClr val="FFFFFF"/>
                </a:solidFill>
                <a:latin typeface="Montserrat Extra-Bold"/>
              </a:rPr>
              <a:t>tạo</a:t>
            </a:r>
            <a:r>
              <a:rPr lang="en-US" sz="3500" spc="79" dirty="0">
                <a:solidFill>
                  <a:srgbClr val="FFFFFF"/>
                </a:solidFill>
                <a:latin typeface="Montserrat Extra-Bold"/>
              </a:rPr>
              <a:t>, </a:t>
            </a:r>
            <a:r>
              <a:rPr lang="en-US" sz="3500" spc="79" dirty="0" err="1">
                <a:solidFill>
                  <a:srgbClr val="FFFFFF"/>
                </a:solidFill>
                <a:latin typeface="Montserrat Extra-Bold"/>
              </a:rPr>
              <a:t>bồi</a:t>
            </a:r>
            <a:r>
              <a:rPr lang="en-US" sz="3500" spc="79" dirty="0">
                <a:solidFill>
                  <a:srgbClr val="FFFFFF"/>
                </a:solidFill>
                <a:latin typeface="Montserrat Extra-Bold"/>
              </a:rPr>
              <a:t> </a:t>
            </a:r>
            <a:r>
              <a:rPr lang="en-US" sz="3500" spc="79" dirty="0" err="1">
                <a:solidFill>
                  <a:srgbClr val="FFFFFF"/>
                </a:solidFill>
                <a:latin typeface="Montserrat Extra-Bold"/>
              </a:rPr>
              <a:t>dưỡng</a:t>
            </a:r>
            <a:r>
              <a:rPr lang="en-US" sz="3500" spc="79" dirty="0">
                <a:solidFill>
                  <a:srgbClr val="FFFFFF"/>
                </a:solidFill>
                <a:latin typeface="Montserrat Extra-Bold"/>
              </a:rPr>
              <a:t>, </a:t>
            </a:r>
            <a:r>
              <a:rPr lang="en-US" sz="3500" spc="79" dirty="0" err="1">
                <a:solidFill>
                  <a:srgbClr val="FFFFFF"/>
                </a:solidFill>
                <a:latin typeface="Montserrat Extra-Bold"/>
              </a:rPr>
              <a:t>tập</a:t>
            </a:r>
            <a:r>
              <a:rPr lang="en-US" sz="3500" spc="79" dirty="0">
                <a:solidFill>
                  <a:srgbClr val="FFFFFF"/>
                </a:solidFill>
                <a:latin typeface="Montserrat Extra-Bold"/>
              </a:rPr>
              <a:t> </a:t>
            </a:r>
            <a:r>
              <a:rPr lang="en-US" sz="3500" spc="79" dirty="0" err="1">
                <a:solidFill>
                  <a:srgbClr val="FFFFFF"/>
                </a:solidFill>
                <a:latin typeface="Montserrat Extra-Bold"/>
              </a:rPr>
              <a:t>huấn</a:t>
            </a:r>
            <a:r>
              <a:rPr lang="en-US" sz="3500" spc="79" dirty="0">
                <a:solidFill>
                  <a:srgbClr val="FFFFFF"/>
                </a:solidFill>
                <a:latin typeface="Montserrat Extra-Bold"/>
              </a:rPr>
              <a:t> </a:t>
            </a:r>
            <a:r>
              <a:rPr lang="en-US" sz="3500" spc="79" dirty="0" err="1">
                <a:solidFill>
                  <a:srgbClr val="FFFFFF"/>
                </a:solidFill>
                <a:latin typeface="Montserrat Extra-Bold"/>
              </a:rPr>
              <a:t>đoàn</a:t>
            </a:r>
            <a:r>
              <a:rPr lang="en-US" sz="3500" spc="79" dirty="0">
                <a:solidFill>
                  <a:srgbClr val="FFFFFF"/>
                </a:solidFill>
                <a:latin typeface="Montserrat Extra-Bold"/>
              </a:rPr>
              <a:t> </a:t>
            </a:r>
            <a:r>
              <a:rPr lang="en-US" sz="3500" spc="79" dirty="0" err="1">
                <a:solidFill>
                  <a:srgbClr val="FFFFFF"/>
                </a:solidFill>
                <a:latin typeface="Montserrat Extra-Bold"/>
              </a:rPr>
              <a:t>viên</a:t>
            </a:r>
            <a:r>
              <a:rPr lang="en-US" sz="3500" spc="79" dirty="0">
                <a:solidFill>
                  <a:srgbClr val="FFFFFF"/>
                </a:solidFill>
                <a:latin typeface="Montserrat Extra-Bold"/>
              </a:rPr>
              <a:t> </a:t>
            </a:r>
            <a:r>
              <a:rPr lang="en-US" sz="3500" spc="79" dirty="0" err="1">
                <a:solidFill>
                  <a:srgbClr val="FFFFFF"/>
                </a:solidFill>
                <a:latin typeface="Montserrat Extra-Bold"/>
              </a:rPr>
              <a:t>và</a:t>
            </a:r>
            <a:r>
              <a:rPr lang="en-US" sz="3500" spc="79" dirty="0">
                <a:solidFill>
                  <a:srgbClr val="FFFFFF"/>
                </a:solidFill>
                <a:latin typeface="Montserrat Extra-Bold"/>
              </a:rPr>
              <a:t> </a:t>
            </a:r>
            <a:r>
              <a:rPr lang="en-US" sz="3500" spc="79" dirty="0" err="1">
                <a:solidFill>
                  <a:srgbClr val="FFFFFF"/>
                </a:solidFill>
                <a:latin typeface="Montserrat Extra-Bold"/>
              </a:rPr>
              <a:t>người</a:t>
            </a:r>
            <a:r>
              <a:rPr lang="en-US" sz="3500" spc="79" dirty="0">
                <a:solidFill>
                  <a:srgbClr val="FFFFFF"/>
                </a:solidFill>
                <a:latin typeface="Montserrat Extra-Bold"/>
              </a:rPr>
              <a:t> lao </a:t>
            </a:r>
            <a:r>
              <a:rPr lang="en-US" sz="3500" spc="79" dirty="0" err="1">
                <a:solidFill>
                  <a:srgbClr val="FFFFFF"/>
                </a:solidFill>
                <a:latin typeface="Montserrat Extra-Bold"/>
              </a:rPr>
              <a:t>động</a:t>
            </a:r>
            <a:r>
              <a:rPr lang="en-US" sz="3500" spc="79" dirty="0">
                <a:solidFill>
                  <a:srgbClr val="FFFFFF"/>
                </a:solidFill>
                <a:latin typeface="Montserrat Extra-Bold"/>
              </a:rPr>
              <a:t> (</a:t>
            </a:r>
            <a:r>
              <a:rPr lang="en-US" sz="3500" spc="79" dirty="0" err="1">
                <a:solidFill>
                  <a:srgbClr val="FFFFFF"/>
                </a:solidFill>
                <a:latin typeface="Montserrat Extra-Bold"/>
              </a:rPr>
              <a:t>tối</a:t>
            </a:r>
            <a:r>
              <a:rPr lang="en-US" sz="3500" spc="79" dirty="0">
                <a:solidFill>
                  <a:srgbClr val="FFFFFF"/>
                </a:solidFill>
                <a:latin typeface="Montserrat Extra-Bold"/>
              </a:rPr>
              <a:t> </a:t>
            </a:r>
            <a:r>
              <a:rPr lang="en-US" sz="3500" spc="79" dirty="0" err="1">
                <a:solidFill>
                  <a:srgbClr val="FFFFFF"/>
                </a:solidFill>
                <a:latin typeface="Montserrat Extra-Bold"/>
              </a:rPr>
              <a:t>thiểu</a:t>
            </a:r>
            <a:r>
              <a:rPr lang="en-US" sz="3500" spc="79" dirty="0">
                <a:solidFill>
                  <a:srgbClr val="FFFFFF"/>
                </a:solidFill>
                <a:latin typeface="Montserrat Extra-Bold"/>
              </a:rPr>
              <a:t> 60% </a:t>
            </a:r>
            <a:r>
              <a:rPr lang="en-US" sz="3500" spc="79" dirty="0" err="1">
                <a:solidFill>
                  <a:srgbClr val="FFFFFF"/>
                </a:solidFill>
                <a:latin typeface="Montserrat Extra-Bold"/>
              </a:rPr>
              <a:t>nguồn</a:t>
            </a:r>
            <a:r>
              <a:rPr lang="en-US" sz="3500" spc="79" dirty="0">
                <a:solidFill>
                  <a:srgbClr val="FFFFFF"/>
                </a:solidFill>
                <a:latin typeface="Montserrat Extra-Bold"/>
              </a:rPr>
              <a:t> </a:t>
            </a:r>
            <a:r>
              <a:rPr lang="en-US" sz="3500" spc="79" dirty="0" err="1">
                <a:solidFill>
                  <a:srgbClr val="FFFFFF"/>
                </a:solidFill>
                <a:latin typeface="Montserrat Extra-Bold"/>
              </a:rPr>
              <a:t>thu</a:t>
            </a:r>
            <a:r>
              <a:rPr lang="en-US" sz="3500" spc="79" dirty="0">
                <a:solidFill>
                  <a:srgbClr val="FFFFFF"/>
                </a:solidFill>
                <a:latin typeface="Montserrat Extra-Bold"/>
              </a:rPr>
              <a:t> KPCĐ CĐCS </a:t>
            </a:r>
            <a:r>
              <a:rPr lang="en-US" sz="3500" spc="79" dirty="0" err="1">
                <a:solidFill>
                  <a:srgbClr val="FFFFFF"/>
                </a:solidFill>
                <a:latin typeface="Montserrat Extra-Bold"/>
              </a:rPr>
              <a:t>được</a:t>
            </a:r>
            <a:r>
              <a:rPr lang="en-US" sz="3500" spc="79" dirty="0">
                <a:solidFill>
                  <a:srgbClr val="FFFFFF"/>
                </a:solidFill>
                <a:latin typeface="Montserrat Extra-Bold"/>
              </a:rPr>
              <a:t> </a:t>
            </a:r>
            <a:r>
              <a:rPr lang="en-US" sz="3500" spc="79" dirty="0" err="1">
                <a:solidFill>
                  <a:srgbClr val="FFFFFF"/>
                </a:solidFill>
                <a:latin typeface="Montserrat Extra-Bold"/>
              </a:rPr>
              <a:t>sử</a:t>
            </a:r>
            <a:r>
              <a:rPr lang="en-US" sz="3500" spc="79" dirty="0">
                <a:solidFill>
                  <a:srgbClr val="FFFFFF"/>
                </a:solidFill>
                <a:latin typeface="Montserrat Extra-Bold"/>
              </a:rPr>
              <a:t> </a:t>
            </a:r>
            <a:r>
              <a:rPr lang="en-US" sz="3500" spc="79" dirty="0" err="1">
                <a:solidFill>
                  <a:srgbClr val="FFFFFF"/>
                </a:solidFill>
                <a:latin typeface="Montserrat Extra-Bold"/>
              </a:rPr>
              <a:t>dụng</a:t>
            </a:r>
            <a:r>
              <a:rPr lang="en-US" sz="3500" spc="79" dirty="0">
                <a:solidFill>
                  <a:srgbClr val="FFFFFF"/>
                </a:solidFill>
                <a:latin typeface="Montserrat Extra-Bold"/>
              </a:rPr>
              <a:t>):</a:t>
            </a:r>
          </a:p>
        </p:txBody>
      </p:sp>
      <p:sp>
        <p:nvSpPr>
          <p:cNvPr id="8" name="TextBox 8"/>
          <p:cNvSpPr txBox="1"/>
          <p:nvPr/>
        </p:nvSpPr>
        <p:spPr>
          <a:xfrm>
            <a:off x="1447801" y="2857501"/>
            <a:ext cx="15393536" cy="7340471"/>
          </a:xfrm>
          <a:prstGeom prst="rect">
            <a:avLst/>
          </a:prstGeom>
        </p:spPr>
        <p:txBody>
          <a:bodyPr wrap="square" lIns="0" tIns="0" rIns="0" bIns="0" rtlCol="0" anchor="t">
            <a:spAutoFit/>
          </a:bodyPr>
          <a:lstStyle/>
          <a:p>
            <a:pPr>
              <a:defRPr/>
            </a:pPr>
            <a:r>
              <a:rPr lang="en-US" sz="2500" spc="64" dirty="0">
                <a:solidFill>
                  <a:srgbClr val="FFFFFF"/>
                </a:solidFill>
                <a:latin typeface="Montserrat" panose="020B0604020202020204" charset="0"/>
              </a:rPr>
              <a:t> 	</a:t>
            </a:r>
          </a:p>
          <a:p>
            <a:pPr>
              <a:defRPr/>
            </a:pPr>
            <a:r>
              <a:rPr lang="en-US" sz="2500" spc="64" dirty="0">
                <a:solidFill>
                  <a:srgbClr val="FFFFFF"/>
                </a:solidFill>
                <a:latin typeface="Montserrat" panose="020B0604020202020204" charset="0"/>
              </a:rPr>
              <a:t>	</a:t>
            </a:r>
            <a:r>
              <a:rPr lang="en-US" sz="3000" spc="64" dirty="0">
                <a:solidFill>
                  <a:srgbClr val="FFFFFF"/>
                </a:solidFill>
                <a:latin typeface="Montserrat" panose="020B0604020202020204" charset="0"/>
              </a:rPr>
              <a:t>(1) </a:t>
            </a:r>
            <a:r>
              <a:rPr lang="vi-VN" sz="3000" spc="64" dirty="0">
                <a:solidFill>
                  <a:srgbClr val="FFFFFF"/>
                </a:solidFill>
                <a:latin typeface="Montserrat" panose="020B0604020202020204" charset="0"/>
              </a:rPr>
              <a:t>Chi hoạt động đại diện, bảo vệ quyền, lợi ích hợp pháp chính đáng của đoàn viên công đoàn, người lao động</a:t>
            </a:r>
            <a:endParaRPr lang="en-US" sz="3000" spc="64" dirty="0">
              <a:solidFill>
                <a:srgbClr val="FFFFFF"/>
              </a:solidFill>
              <a:latin typeface="Montserrat" panose="020B0604020202020204" charset="0"/>
            </a:endParaRPr>
          </a:p>
          <a:p>
            <a:pPr lvl="1">
              <a:defRPr/>
            </a:pPr>
            <a:r>
              <a:rPr lang="en-US" sz="3000" spc="64" dirty="0">
                <a:solidFill>
                  <a:srgbClr val="FFFFFF"/>
                </a:solidFill>
                <a:latin typeface="Montserrat" panose="020B0604020202020204" charset="0"/>
              </a:rPr>
              <a:t>	</a:t>
            </a:r>
          </a:p>
          <a:p>
            <a:pPr lvl="1">
              <a:defRPr/>
            </a:pPr>
            <a:r>
              <a:rPr lang="en-US" sz="3000" spc="64" dirty="0">
                <a:solidFill>
                  <a:srgbClr val="FFFFFF"/>
                </a:solidFill>
                <a:latin typeface="Montserrat" panose="020B0604020202020204" charset="0"/>
              </a:rPr>
              <a:t>	(2) </a:t>
            </a:r>
            <a:r>
              <a:rPr lang="vi-VN" sz="3000" spc="64" dirty="0">
                <a:solidFill>
                  <a:srgbClr val="FFFFFF"/>
                </a:solidFill>
                <a:latin typeface="Montserrat" panose="020B0604020202020204" charset="0"/>
              </a:rPr>
              <a:t>Chi hỗ trợ du lịch, nghỉ dưỡng</a:t>
            </a:r>
            <a:r>
              <a:rPr lang="en-US" sz="3000" spc="64" dirty="0">
                <a:solidFill>
                  <a:srgbClr val="FFFFFF"/>
                </a:solidFill>
                <a:latin typeface="Montserrat" panose="020B0604020202020204" charset="0"/>
              </a:rPr>
              <a:t>: </a:t>
            </a:r>
            <a:r>
              <a:rPr lang="vi-VN" sz="3000" spc="64" dirty="0">
                <a:solidFill>
                  <a:srgbClr val="FFFFFF"/>
                </a:solidFill>
                <a:latin typeface="Montserrat" panose="020B0604020202020204" charset="0"/>
              </a:rPr>
              <a:t>Phối hợp với cơ quan, tổ chức, doanh nghiệp </a:t>
            </a:r>
            <a:r>
              <a:rPr lang="en-US" sz="3000" spc="64" dirty="0" err="1">
                <a:solidFill>
                  <a:srgbClr val="FFFFFF"/>
                </a:solidFill>
                <a:latin typeface="Montserrat" panose="020B0604020202020204" charset="0"/>
              </a:rPr>
              <a:t>tham</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gia</a:t>
            </a:r>
            <a:r>
              <a:rPr lang="vi-VN" sz="3000" spc="64" dirty="0">
                <a:solidFill>
                  <a:srgbClr val="FFFFFF"/>
                </a:solidFill>
                <a:latin typeface="Montserrat" panose="020B0604020202020204" charset="0"/>
              </a:rPr>
              <a:t> kinh phí để tổ chức cho đoàn viên công đoàn và người lao động đi du lịch, nghỉ dưỡng</a:t>
            </a:r>
            <a:endParaRPr lang="en-US" sz="3000" spc="64" dirty="0">
              <a:solidFill>
                <a:srgbClr val="FFFFFF"/>
              </a:solidFill>
              <a:latin typeface="Montserrat" panose="020B0604020202020204" charset="0"/>
            </a:endParaRPr>
          </a:p>
          <a:p>
            <a:pPr>
              <a:defRPr/>
            </a:pPr>
            <a:r>
              <a:rPr lang="en-US" sz="3000" spc="64" dirty="0">
                <a:solidFill>
                  <a:srgbClr val="FFFFFF"/>
                </a:solidFill>
                <a:latin typeface="Montserrat" panose="020B0604020202020204" charset="0"/>
              </a:rPr>
              <a:t>	</a:t>
            </a:r>
          </a:p>
          <a:p>
            <a:pPr>
              <a:defRPr/>
            </a:pPr>
            <a:r>
              <a:rPr lang="en-US" sz="3000" spc="64" dirty="0">
                <a:solidFill>
                  <a:srgbClr val="FFFFFF"/>
                </a:solidFill>
                <a:latin typeface="Montserrat" panose="020B0604020202020204" charset="0"/>
              </a:rPr>
              <a:t>	(3) </a:t>
            </a:r>
            <a:r>
              <a:rPr lang="vi-VN" sz="3000" spc="64" dirty="0">
                <a:solidFill>
                  <a:srgbClr val="FFFFFF"/>
                </a:solidFill>
                <a:latin typeface="Montserrat" panose="020B0604020202020204" charset="0"/>
              </a:rPr>
              <a:t>Chi động viên, khen thưởng</a:t>
            </a:r>
            <a:endParaRPr lang="en-US" sz="3000" spc="64" dirty="0">
              <a:solidFill>
                <a:srgbClr val="FFFFFF"/>
              </a:solidFill>
              <a:latin typeface="Montserrat" panose="020B0604020202020204" charset="0"/>
            </a:endParaRPr>
          </a:p>
          <a:p>
            <a:pPr>
              <a:defRPr/>
            </a:pPr>
            <a:r>
              <a:rPr lang="en-US" sz="3000" spc="64" dirty="0">
                <a:solidFill>
                  <a:srgbClr val="FFFFFF"/>
                </a:solidFill>
                <a:latin typeface="Montserrat" panose="020B0604020202020204" charset="0"/>
              </a:rPr>
              <a:t>	</a:t>
            </a:r>
          </a:p>
          <a:p>
            <a:pPr>
              <a:defRPr/>
            </a:pPr>
            <a:r>
              <a:rPr lang="en-US" sz="3000" spc="64" dirty="0">
                <a:solidFill>
                  <a:srgbClr val="FFFFFF"/>
                </a:solidFill>
                <a:latin typeface="Montserrat" panose="020B0604020202020204" charset="0"/>
              </a:rPr>
              <a:t>	(4) </a:t>
            </a:r>
            <a:r>
              <a:rPr lang="vi-VN" sz="3000" spc="64" dirty="0">
                <a:solidFill>
                  <a:srgbClr val="FFFFFF"/>
                </a:solidFill>
                <a:latin typeface="Montserrat" panose="020B0604020202020204" charset="0"/>
              </a:rPr>
              <a:t>Chi đào tạo </a:t>
            </a:r>
            <a:endParaRPr lang="en-US" sz="3000" spc="64" dirty="0">
              <a:solidFill>
                <a:srgbClr val="FFFFFF"/>
              </a:solidFill>
              <a:latin typeface="Montserrat" panose="020B0604020202020204" charset="0"/>
            </a:endParaRPr>
          </a:p>
          <a:p>
            <a:pPr>
              <a:buFont typeface="Wingdings" panose="05000000000000000000" pitchFamily="2" charset="2"/>
              <a:buNone/>
            </a:pPr>
            <a:endParaRPr lang="en-US" altLang="en-US" sz="2500" b="1" spc="64" dirty="0">
              <a:solidFill>
                <a:srgbClr val="FFFFFF"/>
              </a:solidFill>
              <a:latin typeface="Montserrat" panose="020B0604020202020204" charset="0"/>
            </a:endParaRPr>
          </a:p>
          <a:p>
            <a:pPr>
              <a:lnSpc>
                <a:spcPct val="80000"/>
              </a:lnSpc>
            </a:pPr>
            <a:endParaRPr lang="en-US" sz="25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buFont typeface="Wingdings" panose="05000000000000000000" pitchFamily="2" charset="2"/>
              <a:buNone/>
            </a:pPr>
            <a:r>
              <a:rPr lang="nl-NL" altLang="en-US" sz="3200" dirty="0"/>
              <a:t> </a:t>
            </a:r>
            <a:endParaRPr lang="en-US" sz="3200" spc="64" dirty="0">
              <a:solidFill>
                <a:srgbClr val="FFFFFF"/>
              </a:solidFill>
              <a:latin typeface="Montserrat" panose="020B0604020202020204" charset="0"/>
            </a:endParaRPr>
          </a:p>
        </p:txBody>
      </p:sp>
    </p:spTree>
    <p:extLst>
      <p:ext uri="{BB962C8B-B14F-4D97-AF65-F5344CB8AC3E}">
        <p14:creationId xmlns:p14="http://schemas.microsoft.com/office/powerpoint/2010/main" val="2804967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1041210" y="1000125"/>
            <a:ext cx="16230600" cy="8540434"/>
            <a:chOff x="0" y="0"/>
            <a:chExt cx="5920967" cy="3115573"/>
          </a:xfrm>
          <a:solidFill>
            <a:srgbClr val="0070C0"/>
          </a:solidFill>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grpFill/>
          </p:spPr>
          <p:txBody>
            <a:bodyPr/>
            <a:lstStyle/>
            <a:p>
              <a:endParaRPr lang="en-US" dirty="0"/>
            </a:p>
          </p:txBody>
        </p:sp>
      </p:grpSp>
      <p:sp>
        <p:nvSpPr>
          <p:cNvPr id="7" name="TextBox 7"/>
          <p:cNvSpPr txBox="1"/>
          <p:nvPr/>
        </p:nvSpPr>
        <p:spPr>
          <a:xfrm>
            <a:off x="1447802" y="1000125"/>
            <a:ext cx="15811499" cy="1333698"/>
          </a:xfrm>
          <a:prstGeom prst="rect">
            <a:avLst/>
          </a:prstGeom>
        </p:spPr>
        <p:txBody>
          <a:bodyPr wrap="square" lIns="0" tIns="0" rIns="0" bIns="0" rtlCol="0" anchor="t">
            <a:spAutoFit/>
          </a:bodyPr>
          <a:lstStyle/>
          <a:p>
            <a:pPr>
              <a:lnSpc>
                <a:spcPts val="5199"/>
              </a:lnSpc>
              <a:defRPr/>
            </a:pPr>
            <a:r>
              <a:rPr lang="en-US" sz="3500" spc="79" dirty="0">
                <a:solidFill>
                  <a:srgbClr val="FFFFFF"/>
                </a:solidFill>
                <a:latin typeface="Montserrat Extra-Bold"/>
              </a:rPr>
              <a:t> Chi </a:t>
            </a:r>
            <a:r>
              <a:rPr lang="en-US" sz="3500" spc="79" dirty="0" err="1">
                <a:solidFill>
                  <a:srgbClr val="FFFFFF"/>
                </a:solidFill>
                <a:latin typeface="Montserrat Extra-Bold"/>
              </a:rPr>
              <a:t>tuyên</a:t>
            </a:r>
            <a:r>
              <a:rPr lang="en-US" sz="3500" spc="79" dirty="0">
                <a:solidFill>
                  <a:srgbClr val="FFFFFF"/>
                </a:solidFill>
                <a:latin typeface="Montserrat Extra-Bold"/>
              </a:rPr>
              <a:t> </a:t>
            </a:r>
            <a:r>
              <a:rPr lang="en-US" sz="3500" spc="79" dirty="0" err="1">
                <a:solidFill>
                  <a:srgbClr val="FFFFFF"/>
                </a:solidFill>
                <a:latin typeface="Montserrat Extra-Bold"/>
              </a:rPr>
              <a:t>truyền</a:t>
            </a:r>
            <a:r>
              <a:rPr lang="en-US" sz="3500" spc="79" dirty="0">
                <a:solidFill>
                  <a:srgbClr val="FFFFFF"/>
                </a:solidFill>
                <a:latin typeface="Montserrat Extra-Bold"/>
              </a:rPr>
              <a:t>, </a:t>
            </a:r>
            <a:r>
              <a:rPr lang="en-US" sz="3500" spc="79" dirty="0" err="1">
                <a:solidFill>
                  <a:srgbClr val="FFFFFF"/>
                </a:solidFill>
                <a:latin typeface="Montserrat Extra-Bold"/>
              </a:rPr>
              <a:t>vận</a:t>
            </a:r>
            <a:r>
              <a:rPr lang="en-US" sz="3500" spc="79" dirty="0">
                <a:solidFill>
                  <a:srgbClr val="FFFFFF"/>
                </a:solidFill>
                <a:latin typeface="Montserrat Extra-Bold"/>
              </a:rPr>
              <a:t> </a:t>
            </a:r>
            <a:r>
              <a:rPr lang="en-US" sz="3500" spc="79" dirty="0" err="1">
                <a:solidFill>
                  <a:srgbClr val="FFFFFF"/>
                </a:solidFill>
                <a:latin typeface="Montserrat Extra-Bold"/>
              </a:rPr>
              <a:t>động</a:t>
            </a:r>
            <a:r>
              <a:rPr lang="en-US" sz="3500" spc="79" dirty="0">
                <a:solidFill>
                  <a:srgbClr val="FFFFFF"/>
                </a:solidFill>
                <a:latin typeface="Montserrat Extra-Bold"/>
              </a:rPr>
              <a:t> </a:t>
            </a:r>
            <a:r>
              <a:rPr lang="en-US" sz="3500" spc="79" dirty="0" err="1">
                <a:solidFill>
                  <a:srgbClr val="FFFFFF"/>
                </a:solidFill>
                <a:latin typeface="Montserrat Extra-Bold"/>
              </a:rPr>
              <a:t>đoàn</a:t>
            </a:r>
            <a:r>
              <a:rPr lang="en-US" sz="3500" spc="79" dirty="0">
                <a:solidFill>
                  <a:srgbClr val="FFFFFF"/>
                </a:solidFill>
                <a:latin typeface="Montserrat Extra-Bold"/>
              </a:rPr>
              <a:t> </a:t>
            </a:r>
            <a:r>
              <a:rPr lang="en-US" sz="3500" spc="79" dirty="0" err="1">
                <a:solidFill>
                  <a:srgbClr val="FFFFFF"/>
                </a:solidFill>
                <a:latin typeface="Montserrat Extra-Bold"/>
              </a:rPr>
              <a:t>viên</a:t>
            </a:r>
            <a:r>
              <a:rPr lang="en-US" sz="3500" spc="79" dirty="0">
                <a:solidFill>
                  <a:srgbClr val="FFFFFF"/>
                </a:solidFill>
                <a:latin typeface="Montserrat Extra-Bold"/>
              </a:rPr>
              <a:t> </a:t>
            </a:r>
            <a:r>
              <a:rPr lang="en-US" sz="3500" spc="79" dirty="0" err="1">
                <a:solidFill>
                  <a:srgbClr val="FFFFFF"/>
                </a:solidFill>
                <a:latin typeface="Montserrat Extra-Bold"/>
              </a:rPr>
              <a:t>và</a:t>
            </a:r>
            <a:r>
              <a:rPr lang="en-US" sz="3500" spc="79" dirty="0">
                <a:solidFill>
                  <a:srgbClr val="FFFFFF"/>
                </a:solidFill>
                <a:latin typeface="Montserrat Extra-Bold"/>
              </a:rPr>
              <a:t> </a:t>
            </a:r>
            <a:r>
              <a:rPr lang="en-US" sz="3500" spc="79" dirty="0" err="1">
                <a:solidFill>
                  <a:srgbClr val="FFFFFF"/>
                </a:solidFill>
                <a:latin typeface="Montserrat Extra-Bold"/>
              </a:rPr>
              <a:t>người</a:t>
            </a:r>
            <a:r>
              <a:rPr lang="en-US" sz="3500" spc="79" dirty="0">
                <a:solidFill>
                  <a:srgbClr val="FFFFFF"/>
                </a:solidFill>
                <a:latin typeface="Montserrat Extra-Bold"/>
              </a:rPr>
              <a:t> lao </a:t>
            </a:r>
            <a:r>
              <a:rPr lang="en-US" sz="3500" spc="79" dirty="0" err="1">
                <a:solidFill>
                  <a:srgbClr val="FFFFFF"/>
                </a:solidFill>
                <a:latin typeface="Montserrat Extra-Bold"/>
              </a:rPr>
              <a:t>động</a:t>
            </a:r>
            <a:r>
              <a:rPr lang="en-US" sz="3500" spc="79" dirty="0">
                <a:solidFill>
                  <a:srgbClr val="FFFFFF"/>
                </a:solidFill>
                <a:latin typeface="Montserrat Extra-Bold"/>
              </a:rPr>
              <a:t> (</a:t>
            </a:r>
            <a:r>
              <a:rPr lang="en-US" sz="3500" spc="79" dirty="0" err="1">
                <a:solidFill>
                  <a:srgbClr val="FFFFFF"/>
                </a:solidFill>
                <a:latin typeface="Montserrat Extra-Bold"/>
              </a:rPr>
              <a:t>tối</a:t>
            </a:r>
            <a:r>
              <a:rPr lang="en-US" sz="3500" spc="79" dirty="0">
                <a:solidFill>
                  <a:srgbClr val="FFFFFF"/>
                </a:solidFill>
                <a:latin typeface="Montserrat Extra-Bold"/>
              </a:rPr>
              <a:t> </a:t>
            </a:r>
            <a:r>
              <a:rPr lang="en-US" sz="3500" spc="79" dirty="0" err="1">
                <a:solidFill>
                  <a:srgbClr val="FFFFFF"/>
                </a:solidFill>
                <a:latin typeface="Montserrat Extra-Bold"/>
              </a:rPr>
              <a:t>đa</a:t>
            </a:r>
            <a:r>
              <a:rPr lang="en-US" sz="3500" spc="79" dirty="0">
                <a:solidFill>
                  <a:srgbClr val="FFFFFF"/>
                </a:solidFill>
                <a:latin typeface="Montserrat Extra-Bold"/>
              </a:rPr>
              <a:t> 25% </a:t>
            </a:r>
            <a:r>
              <a:rPr lang="en-US" sz="3500" spc="79" dirty="0" err="1">
                <a:solidFill>
                  <a:srgbClr val="FFFFFF"/>
                </a:solidFill>
                <a:latin typeface="Montserrat Extra-Bold"/>
              </a:rPr>
              <a:t>nguồn</a:t>
            </a:r>
            <a:r>
              <a:rPr lang="en-US" sz="3500" spc="79" dirty="0">
                <a:solidFill>
                  <a:srgbClr val="FFFFFF"/>
                </a:solidFill>
                <a:latin typeface="Montserrat Extra-Bold"/>
              </a:rPr>
              <a:t> </a:t>
            </a:r>
            <a:r>
              <a:rPr lang="en-US" sz="3500" spc="79" dirty="0" err="1">
                <a:solidFill>
                  <a:srgbClr val="FFFFFF"/>
                </a:solidFill>
                <a:latin typeface="Montserrat Extra-Bold"/>
              </a:rPr>
              <a:t>thu</a:t>
            </a:r>
            <a:r>
              <a:rPr lang="en-US" sz="3500" spc="79" dirty="0">
                <a:solidFill>
                  <a:srgbClr val="FFFFFF"/>
                </a:solidFill>
                <a:latin typeface="Montserrat Extra-Bold"/>
              </a:rPr>
              <a:t> KPCĐ CĐCS </a:t>
            </a:r>
            <a:r>
              <a:rPr lang="en-US" sz="3500" spc="79" dirty="0" err="1">
                <a:solidFill>
                  <a:srgbClr val="FFFFFF"/>
                </a:solidFill>
                <a:latin typeface="Montserrat Extra-Bold"/>
              </a:rPr>
              <a:t>được</a:t>
            </a:r>
            <a:r>
              <a:rPr lang="en-US" sz="3500" spc="79" dirty="0">
                <a:solidFill>
                  <a:srgbClr val="FFFFFF"/>
                </a:solidFill>
                <a:latin typeface="Montserrat Extra-Bold"/>
              </a:rPr>
              <a:t> </a:t>
            </a:r>
            <a:r>
              <a:rPr lang="en-US" sz="3500" spc="79" dirty="0" err="1">
                <a:solidFill>
                  <a:srgbClr val="FFFFFF"/>
                </a:solidFill>
                <a:latin typeface="Montserrat Extra-Bold"/>
              </a:rPr>
              <a:t>sử</a:t>
            </a:r>
            <a:r>
              <a:rPr lang="en-US" sz="3500" spc="79" dirty="0">
                <a:solidFill>
                  <a:srgbClr val="FFFFFF"/>
                </a:solidFill>
                <a:latin typeface="Montserrat Extra-Bold"/>
              </a:rPr>
              <a:t> </a:t>
            </a:r>
            <a:r>
              <a:rPr lang="en-US" sz="3500" spc="79" dirty="0" err="1">
                <a:solidFill>
                  <a:srgbClr val="FFFFFF"/>
                </a:solidFill>
                <a:latin typeface="Montserrat Extra-Bold"/>
              </a:rPr>
              <a:t>dụng</a:t>
            </a:r>
            <a:r>
              <a:rPr lang="en-US" sz="3500" spc="79" dirty="0">
                <a:solidFill>
                  <a:srgbClr val="FFFFFF"/>
                </a:solidFill>
                <a:latin typeface="Montserrat Extra-Bold"/>
              </a:rPr>
              <a:t>):</a:t>
            </a:r>
          </a:p>
        </p:txBody>
      </p:sp>
      <p:sp>
        <p:nvSpPr>
          <p:cNvPr id="8" name="TextBox 8"/>
          <p:cNvSpPr txBox="1"/>
          <p:nvPr/>
        </p:nvSpPr>
        <p:spPr>
          <a:xfrm>
            <a:off x="1447801" y="2857501"/>
            <a:ext cx="15393536" cy="9264075"/>
          </a:xfrm>
          <a:prstGeom prst="rect">
            <a:avLst/>
          </a:prstGeom>
        </p:spPr>
        <p:txBody>
          <a:bodyPr wrap="square" lIns="0" tIns="0" rIns="0" bIns="0" rtlCol="0" anchor="t">
            <a:spAutoFit/>
          </a:bodyPr>
          <a:lstStyle/>
          <a:p>
            <a:pPr algn="just">
              <a:defRPr/>
            </a:pPr>
            <a:r>
              <a:rPr lang="en-US" sz="2500" spc="64" dirty="0">
                <a:solidFill>
                  <a:srgbClr val="FFFFFF"/>
                </a:solidFill>
                <a:latin typeface="Montserrat" panose="020B0604020202020204" charset="0"/>
              </a:rPr>
              <a:t> 	</a:t>
            </a:r>
            <a:r>
              <a:rPr lang="en-US" sz="3000" spc="64" dirty="0">
                <a:solidFill>
                  <a:srgbClr val="FFFFFF"/>
                </a:solidFill>
                <a:latin typeface="Montserrat" panose="020B0604020202020204" charset="0"/>
              </a:rPr>
              <a:t>(1)</a:t>
            </a:r>
            <a:r>
              <a:rPr lang="vi-VN" sz="3000" spc="64" dirty="0">
                <a:solidFill>
                  <a:srgbClr val="FFFFFF"/>
                </a:solidFill>
                <a:latin typeface="Montserrat" panose="020B0604020202020204" charset="0"/>
              </a:rPr>
              <a:t> Chi tuyên truyền, vận động</a:t>
            </a:r>
            <a:endParaRPr lang="en-US" sz="3000" spc="64" dirty="0">
              <a:solidFill>
                <a:srgbClr val="FFFFFF"/>
              </a:solidFill>
              <a:latin typeface="Montserrat" panose="020B0604020202020204" charset="0"/>
            </a:endParaRPr>
          </a:p>
          <a:p>
            <a:pPr algn="just">
              <a:defRPr/>
            </a:pPr>
            <a:r>
              <a:rPr lang="en-US" sz="3000" spc="64" dirty="0">
                <a:solidFill>
                  <a:srgbClr val="FFFFFF"/>
                </a:solidFill>
                <a:latin typeface="Montserrat" panose="020B0604020202020204" charset="0"/>
              </a:rPr>
              <a:t>	</a:t>
            </a:r>
          </a:p>
          <a:p>
            <a:pPr algn="just">
              <a:defRPr/>
            </a:pPr>
            <a:r>
              <a:rPr lang="en-US" sz="3000" spc="64" dirty="0">
                <a:solidFill>
                  <a:srgbClr val="FFFFFF"/>
                </a:solidFill>
                <a:latin typeface="Montserrat" panose="020B0604020202020204" charset="0"/>
              </a:rPr>
              <a:t>	(2)</a:t>
            </a:r>
            <a:r>
              <a:rPr lang="vi-VN" sz="3000" spc="64" dirty="0">
                <a:solidFill>
                  <a:srgbClr val="FFFFFF"/>
                </a:solidFill>
                <a:latin typeface="Montserrat" panose="020B0604020202020204" charset="0"/>
              </a:rPr>
              <a:t> Chi phát triển đoàn viên công </a:t>
            </a:r>
            <a:r>
              <a:rPr lang="vi-VN" sz="3000" spc="64" dirty="0" smtClean="0">
                <a:solidFill>
                  <a:srgbClr val="FFFFFF"/>
                </a:solidFill>
                <a:latin typeface="Montserrat" panose="020B0604020202020204" charset="0"/>
              </a:rPr>
              <a:t>đoàn, </a:t>
            </a:r>
            <a:r>
              <a:rPr lang="vi-VN" sz="3000" spc="64" dirty="0">
                <a:solidFill>
                  <a:srgbClr val="FFFFFF"/>
                </a:solidFill>
                <a:latin typeface="Montserrat" panose="020B0604020202020204" charset="0"/>
              </a:rPr>
              <a:t>xây dựng công đoàn cơ sở vững mạnh.</a:t>
            </a:r>
            <a:endParaRPr lang="en-US" sz="3000" spc="64" dirty="0">
              <a:solidFill>
                <a:srgbClr val="FFFFFF"/>
              </a:solidFill>
              <a:latin typeface="Montserrat" panose="020B0604020202020204" charset="0"/>
            </a:endParaRPr>
          </a:p>
          <a:p>
            <a:pPr algn="just">
              <a:defRPr/>
            </a:pPr>
            <a:endParaRPr lang="en-US" sz="3000" spc="64" dirty="0">
              <a:solidFill>
                <a:srgbClr val="FFFFFF"/>
              </a:solidFill>
              <a:latin typeface="Montserrat" panose="020B0604020202020204" charset="0"/>
            </a:endParaRPr>
          </a:p>
          <a:p>
            <a:pPr algn="just">
              <a:defRPr/>
            </a:pPr>
            <a:r>
              <a:rPr lang="en-US" sz="3000" spc="64" dirty="0">
                <a:solidFill>
                  <a:srgbClr val="FFFFFF"/>
                </a:solidFill>
                <a:latin typeface="Montserrat" panose="020B0604020202020204" charset="0"/>
              </a:rPr>
              <a:t>	(3)</a:t>
            </a:r>
            <a:r>
              <a:rPr lang="vi-VN" sz="3000" spc="64" dirty="0">
                <a:solidFill>
                  <a:srgbClr val="FFFFFF"/>
                </a:solidFill>
                <a:latin typeface="Montserrat" panose="020B0604020202020204" charset="0"/>
              </a:rPr>
              <a:t> Chi tổ chức phong trào thi đua.</a:t>
            </a:r>
            <a:endParaRPr lang="en-US" sz="3000" spc="64" dirty="0">
              <a:solidFill>
                <a:srgbClr val="FFFFFF"/>
              </a:solidFill>
              <a:latin typeface="Montserrat" panose="020B0604020202020204" charset="0"/>
            </a:endParaRPr>
          </a:p>
          <a:p>
            <a:pPr algn="just">
              <a:defRPr/>
            </a:pPr>
            <a:endParaRPr lang="en-US" sz="3000" spc="64" dirty="0">
              <a:solidFill>
                <a:srgbClr val="FFFFFF"/>
              </a:solidFill>
              <a:latin typeface="Montserrat" panose="020B0604020202020204" charset="0"/>
            </a:endParaRPr>
          </a:p>
          <a:p>
            <a:pPr algn="just">
              <a:defRPr/>
            </a:pPr>
            <a:r>
              <a:rPr lang="en-US" sz="3000" spc="64" dirty="0">
                <a:solidFill>
                  <a:srgbClr val="FFFFFF"/>
                </a:solidFill>
                <a:latin typeface="Montserrat" panose="020B0604020202020204" charset="0"/>
              </a:rPr>
              <a:t>	(4)</a:t>
            </a:r>
            <a:r>
              <a:rPr lang="vi-VN" sz="3000" spc="64" dirty="0">
                <a:solidFill>
                  <a:srgbClr val="FFFFFF"/>
                </a:solidFill>
                <a:latin typeface="Montserrat" panose="020B0604020202020204" charset="0"/>
              </a:rPr>
              <a:t> Chi tổ chức hoạt động văn hóa, thể thao.</a:t>
            </a:r>
            <a:endParaRPr lang="en-US" sz="3000" spc="64" dirty="0">
              <a:solidFill>
                <a:srgbClr val="FFFFFF"/>
              </a:solidFill>
              <a:latin typeface="Montserrat" panose="020B0604020202020204" charset="0"/>
            </a:endParaRPr>
          </a:p>
          <a:p>
            <a:pPr algn="just">
              <a:defRPr/>
            </a:pPr>
            <a:endParaRPr lang="en-US" sz="3000" spc="64" dirty="0">
              <a:solidFill>
                <a:srgbClr val="FFFFFF"/>
              </a:solidFill>
              <a:latin typeface="Montserrat" panose="020B0604020202020204" charset="0"/>
            </a:endParaRPr>
          </a:p>
          <a:p>
            <a:pPr algn="just">
              <a:defRPr/>
            </a:pPr>
            <a:r>
              <a:rPr lang="en-US" sz="3000" spc="64" dirty="0">
                <a:solidFill>
                  <a:srgbClr val="FFFFFF"/>
                </a:solidFill>
                <a:latin typeface="Montserrat" panose="020B0604020202020204" charset="0"/>
              </a:rPr>
              <a:t>	(5)</a:t>
            </a:r>
            <a:r>
              <a:rPr lang="vi-VN" sz="3000" spc="64" dirty="0">
                <a:solidFill>
                  <a:srgbClr val="FFFFFF"/>
                </a:solidFill>
                <a:latin typeface="Montserrat" panose="020B0604020202020204" charset="0"/>
              </a:rPr>
              <a:t> Chi tuyên truyền các hoạt động về giới và bình đẳng giới.</a:t>
            </a:r>
            <a:endParaRPr lang="en-US" sz="3000" spc="64" dirty="0">
              <a:solidFill>
                <a:srgbClr val="FFFFFF"/>
              </a:solidFill>
              <a:latin typeface="Montserrat" panose="020B0604020202020204" charset="0"/>
            </a:endParaRPr>
          </a:p>
          <a:p>
            <a:pPr algn="just">
              <a:defRPr/>
            </a:pPr>
            <a:endParaRPr lang="en-US" sz="3000" spc="64" dirty="0">
              <a:solidFill>
                <a:srgbClr val="FFFFFF"/>
              </a:solidFill>
              <a:latin typeface="Montserrat" panose="020B0604020202020204" charset="0"/>
            </a:endParaRPr>
          </a:p>
          <a:p>
            <a:pPr algn="just">
              <a:defRPr/>
            </a:pPr>
            <a:r>
              <a:rPr lang="en-US" sz="3000" spc="64" dirty="0">
                <a:solidFill>
                  <a:srgbClr val="FFFFFF"/>
                </a:solidFill>
                <a:latin typeface="Montserrat" panose="020B0604020202020204" charset="0"/>
              </a:rPr>
              <a:t>	(6)</a:t>
            </a:r>
            <a:r>
              <a:rPr lang="vi-VN" sz="3000" spc="64" dirty="0">
                <a:solidFill>
                  <a:srgbClr val="FFFFFF"/>
                </a:solidFill>
                <a:latin typeface="Montserrat" panose="020B0604020202020204" charset="0"/>
              </a:rPr>
              <a:t> Chi đại hội công đoàn cơ sở, nghiệp đoàn, bao gồm: trang trí, khánh tiết, in tài liệu, bồi dưỡng đại biểu, nước uống, các hội nghị...</a:t>
            </a:r>
            <a:endParaRPr lang="en-US" sz="3000" spc="64" dirty="0">
              <a:solidFill>
                <a:srgbClr val="FFFFFF"/>
              </a:solidFill>
              <a:latin typeface="Montserrat" panose="020B0604020202020204" charset="0"/>
            </a:endParaRPr>
          </a:p>
          <a:p>
            <a:pPr>
              <a:defRPr/>
            </a:pPr>
            <a:r>
              <a:rPr lang="en-US" sz="3000" spc="64" dirty="0">
                <a:solidFill>
                  <a:srgbClr val="FFFFFF"/>
                </a:solidFill>
                <a:latin typeface="Montserrat" panose="020B0604020202020204" charset="0"/>
              </a:rPr>
              <a:t>	</a:t>
            </a:r>
          </a:p>
          <a:p>
            <a:pPr>
              <a:defRPr/>
            </a:pPr>
            <a:r>
              <a:rPr lang="en-US" sz="3000" spc="64" dirty="0">
                <a:solidFill>
                  <a:srgbClr val="FFFFFF"/>
                </a:solidFill>
                <a:latin typeface="Montserrat" panose="020B0604020202020204" charset="0"/>
              </a:rPr>
              <a:t>	</a:t>
            </a:r>
          </a:p>
          <a:p>
            <a:pPr>
              <a:buFont typeface="Wingdings" panose="05000000000000000000" pitchFamily="2" charset="2"/>
              <a:buNone/>
            </a:pPr>
            <a:endParaRPr lang="en-US" altLang="en-US" sz="2500" b="1" spc="64" dirty="0">
              <a:solidFill>
                <a:srgbClr val="FFFFFF"/>
              </a:solidFill>
              <a:latin typeface="Montserrat" panose="020B0604020202020204" charset="0"/>
            </a:endParaRPr>
          </a:p>
          <a:p>
            <a:pPr>
              <a:lnSpc>
                <a:spcPct val="80000"/>
              </a:lnSpc>
            </a:pPr>
            <a:endParaRPr lang="en-US" sz="25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buFont typeface="Wingdings" panose="05000000000000000000" pitchFamily="2" charset="2"/>
              <a:buNone/>
            </a:pPr>
            <a:r>
              <a:rPr lang="nl-NL" altLang="en-US" sz="3200" dirty="0"/>
              <a:t> </a:t>
            </a:r>
            <a:endParaRPr lang="en-US" sz="3200" spc="64" dirty="0">
              <a:solidFill>
                <a:srgbClr val="FFFFFF"/>
              </a:solidFill>
              <a:latin typeface="Montserrat" panose="020B0604020202020204" charset="0"/>
            </a:endParaRPr>
          </a:p>
        </p:txBody>
      </p:sp>
    </p:spTree>
    <p:extLst>
      <p:ext uri="{BB962C8B-B14F-4D97-AF65-F5344CB8AC3E}">
        <p14:creationId xmlns:p14="http://schemas.microsoft.com/office/powerpoint/2010/main" val="534263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AutoShape 4">
            <a:extLst>
              <a:ext uri="{FF2B5EF4-FFF2-40B4-BE49-F238E27FC236}">
                <a16:creationId xmlns:a16="http://schemas.microsoft.com/office/drawing/2014/main" id="{73C7F674-F052-4B9A-B9F8-43A0A6B590D1}"/>
              </a:ext>
            </a:extLst>
          </p:cNvPr>
          <p:cNvSpPr>
            <a:spLocks noChangeArrowheads="1"/>
          </p:cNvSpPr>
          <p:nvPr/>
        </p:nvSpPr>
        <p:spPr bwMode="auto">
          <a:xfrm>
            <a:off x="4572000" y="800100"/>
            <a:ext cx="9486900" cy="1485900"/>
          </a:xfrm>
          <a:prstGeom prst="roundRect">
            <a:avLst>
              <a:gd name="adj" fmla="val 16667"/>
            </a:avLst>
          </a:prstGeom>
          <a:solidFill>
            <a:srgbClr val="0070C0"/>
          </a:solidFill>
          <a:ln w="9525">
            <a:solidFill>
              <a:schemeClr val="tx1"/>
            </a:solidFill>
            <a:round/>
            <a:headEnd/>
            <a:tailEnd/>
          </a:ln>
        </p:spPr>
        <p:txBody>
          <a:bodyPr wrap="none" anchor="ctr"/>
          <a:lstStyle>
            <a:lvl1pPr eaLnBrk="0" hangingPunct="0">
              <a:defRPr sz="3200">
                <a:solidFill>
                  <a:schemeClr val="tx1"/>
                </a:solidFill>
                <a:latin typeface="Times New Roman" panose="02020603050405020304" pitchFamily="18" charset="0"/>
                <a:cs typeface="Arial" panose="020B0604020202020204" pitchFamily="34" charset="0"/>
              </a:defRPr>
            </a:lvl1pPr>
            <a:lvl2pPr marL="742950" indent="-285750" eaLnBrk="0" hangingPunct="0">
              <a:defRPr sz="3200">
                <a:solidFill>
                  <a:schemeClr val="tx1"/>
                </a:solidFill>
                <a:latin typeface="Times New Roman" panose="02020603050405020304" pitchFamily="18" charset="0"/>
                <a:cs typeface="Arial" panose="020B0604020202020204" pitchFamily="34" charset="0"/>
              </a:defRPr>
            </a:lvl2pPr>
            <a:lvl3pPr marL="1143000" indent="-228600" eaLnBrk="0" hangingPunct="0">
              <a:defRPr sz="3200">
                <a:solidFill>
                  <a:schemeClr val="tx1"/>
                </a:solidFill>
                <a:latin typeface="Times New Roman" panose="02020603050405020304" pitchFamily="18" charset="0"/>
                <a:cs typeface="Arial" panose="020B0604020202020204" pitchFamily="34" charset="0"/>
              </a:defRPr>
            </a:lvl3pPr>
            <a:lvl4pPr marL="1600200" indent="-228600" eaLnBrk="0" hangingPunct="0">
              <a:defRPr sz="3200">
                <a:solidFill>
                  <a:schemeClr val="tx1"/>
                </a:solidFill>
                <a:latin typeface="Times New Roman" panose="02020603050405020304" pitchFamily="18" charset="0"/>
                <a:cs typeface="Arial" panose="020B0604020202020204" pitchFamily="34" charset="0"/>
              </a:defRPr>
            </a:lvl4pPr>
            <a:lvl5pPr marL="2057400" indent="-228600" eaLnBrk="0" hangingPunct="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5400" dirty="0">
                <a:latin typeface="Montserrat" panose="020B0604020202020204" charset="0"/>
              </a:rPr>
              <a:t>NỘI DUNG</a:t>
            </a:r>
          </a:p>
          <a:p>
            <a:pPr algn="ctr" eaLnBrk="1" hangingPunct="1"/>
            <a:endParaRPr lang="en-US" altLang="en-US" sz="2700" dirty="0">
              <a:latin typeface="Montserrat" panose="020B0604020202020204" charset="0"/>
            </a:endParaRPr>
          </a:p>
        </p:txBody>
      </p:sp>
      <p:sp>
        <p:nvSpPr>
          <p:cNvPr id="4099" name="AutoShape 7">
            <a:extLst>
              <a:ext uri="{FF2B5EF4-FFF2-40B4-BE49-F238E27FC236}">
                <a16:creationId xmlns:a16="http://schemas.microsoft.com/office/drawing/2014/main" id="{D19A4128-663B-43FC-AA0F-1E01A3D299C6}"/>
              </a:ext>
            </a:extLst>
          </p:cNvPr>
          <p:cNvSpPr>
            <a:spLocks noChangeArrowheads="1"/>
          </p:cNvSpPr>
          <p:nvPr/>
        </p:nvSpPr>
        <p:spPr bwMode="auto">
          <a:xfrm>
            <a:off x="2814637" y="2838450"/>
            <a:ext cx="12649201" cy="2057400"/>
          </a:xfrm>
          <a:prstGeom prst="flowChartPunchedTap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w="9525">
            <a:solidFill>
              <a:srgbClr val="FFCCCC"/>
            </a:solidFill>
            <a:miter lim="800000"/>
            <a:headEnd/>
            <a:tailEnd/>
          </a:ln>
        </p:spPr>
        <p:txBody>
          <a:bodyPr wrap="none" anchor="ctr"/>
          <a:lstStyle/>
          <a:p>
            <a:pPr marL="914400" indent="-914400">
              <a:defRPr/>
            </a:pPr>
            <a:endParaRPr lang="en-US" sz="3600" b="1" dirty="0">
              <a:latin typeface="Montserrat" panose="020B0604020202020204" charset="0"/>
            </a:endParaRPr>
          </a:p>
          <a:p>
            <a:pPr marL="914400" indent="-914400">
              <a:defRPr/>
            </a:pPr>
            <a:r>
              <a:rPr lang="en-US" sz="4000" b="1" dirty="0">
                <a:latin typeface="Montserrat" panose="020B0604020202020204" charset="0"/>
              </a:rPr>
              <a:t>I. </a:t>
            </a:r>
            <a:r>
              <a:rPr lang="en-US" sz="4000" b="1" dirty="0" err="1">
                <a:latin typeface="Montserrat" panose="020B0604020202020204" charset="0"/>
              </a:rPr>
              <a:t>Quy</a:t>
            </a:r>
            <a:r>
              <a:rPr lang="en-US" sz="4000" b="1" dirty="0">
                <a:latin typeface="Montserrat" panose="020B0604020202020204" charset="0"/>
              </a:rPr>
              <a:t> </a:t>
            </a:r>
            <a:r>
              <a:rPr lang="en-US" sz="4000" b="1" dirty="0" err="1">
                <a:latin typeface="Montserrat" panose="020B0604020202020204" charset="0"/>
              </a:rPr>
              <a:t>định</a:t>
            </a:r>
            <a:r>
              <a:rPr lang="en-US" sz="4000" b="1" dirty="0">
                <a:latin typeface="Montserrat" panose="020B0604020202020204" charset="0"/>
              </a:rPr>
              <a:t> </a:t>
            </a:r>
            <a:r>
              <a:rPr lang="en-US" sz="4000" b="1" dirty="0" err="1">
                <a:latin typeface="Montserrat" panose="020B0604020202020204" charset="0"/>
              </a:rPr>
              <a:t>về</a:t>
            </a:r>
            <a:r>
              <a:rPr lang="en-US" sz="4000" b="1" dirty="0">
                <a:latin typeface="Montserrat" panose="020B0604020202020204" charset="0"/>
              </a:rPr>
              <a:t> </a:t>
            </a:r>
            <a:r>
              <a:rPr lang="en-US" sz="4000" b="1" dirty="0" err="1">
                <a:latin typeface="Montserrat" panose="020B0604020202020204" charset="0"/>
              </a:rPr>
              <a:t>công</a:t>
            </a:r>
            <a:r>
              <a:rPr lang="en-US" sz="4000" b="1" dirty="0">
                <a:latin typeface="Montserrat" panose="020B0604020202020204" charset="0"/>
              </a:rPr>
              <a:t> </a:t>
            </a:r>
            <a:r>
              <a:rPr lang="en-US" sz="4000" b="1" dirty="0" err="1">
                <a:latin typeface="Montserrat" panose="020B0604020202020204" charset="0"/>
              </a:rPr>
              <a:t>tác</a:t>
            </a:r>
            <a:r>
              <a:rPr lang="en-US" sz="4000" b="1" dirty="0">
                <a:latin typeface="Montserrat" panose="020B0604020202020204" charset="0"/>
              </a:rPr>
              <a:t> </a:t>
            </a:r>
            <a:r>
              <a:rPr lang="en-US" sz="4000" b="1" dirty="0" err="1">
                <a:latin typeface="Montserrat" panose="020B0604020202020204" charset="0"/>
              </a:rPr>
              <a:t>quản</a:t>
            </a:r>
            <a:r>
              <a:rPr lang="en-US" sz="4000" b="1" dirty="0">
                <a:latin typeface="Montserrat" panose="020B0604020202020204" charset="0"/>
              </a:rPr>
              <a:t> </a:t>
            </a:r>
            <a:r>
              <a:rPr lang="en-US" sz="4000" b="1" dirty="0" err="1">
                <a:latin typeface="Montserrat" panose="020B0604020202020204" charset="0"/>
              </a:rPr>
              <a:t>lý</a:t>
            </a:r>
            <a:r>
              <a:rPr lang="en-US" sz="4000" b="1" dirty="0">
                <a:latin typeface="Montserrat" panose="020B0604020202020204" charset="0"/>
              </a:rPr>
              <a:t> </a:t>
            </a:r>
            <a:r>
              <a:rPr lang="en-US" sz="4000" b="1" dirty="0" err="1">
                <a:latin typeface="Montserrat" panose="020B0604020202020204" charset="0"/>
              </a:rPr>
              <a:t>tài</a:t>
            </a:r>
            <a:r>
              <a:rPr lang="en-US" sz="4000" b="1" dirty="0">
                <a:latin typeface="Montserrat" panose="020B0604020202020204" charset="0"/>
              </a:rPr>
              <a:t> </a:t>
            </a:r>
            <a:r>
              <a:rPr lang="en-US" sz="4000" b="1" dirty="0" err="1">
                <a:latin typeface="Montserrat" panose="020B0604020202020204" charset="0"/>
              </a:rPr>
              <a:t>chính</a:t>
            </a:r>
            <a:r>
              <a:rPr lang="en-US" sz="4000" b="1" dirty="0">
                <a:latin typeface="Montserrat" panose="020B0604020202020204" charset="0"/>
              </a:rPr>
              <a:t>, </a:t>
            </a:r>
            <a:endParaRPr lang="en-US" sz="4000" b="1" dirty="0" smtClean="0">
              <a:latin typeface="Montserrat" panose="020B0604020202020204" charset="0"/>
            </a:endParaRPr>
          </a:p>
          <a:p>
            <a:pPr marL="914400" indent="-914400">
              <a:defRPr/>
            </a:pPr>
            <a:r>
              <a:rPr lang="en-US" sz="4000" b="1" dirty="0" err="1" smtClean="0">
                <a:latin typeface="Montserrat" panose="020B0604020202020204" charset="0"/>
              </a:rPr>
              <a:t>tài</a:t>
            </a:r>
            <a:r>
              <a:rPr lang="en-US" sz="4000" b="1" dirty="0" smtClean="0">
                <a:latin typeface="Montserrat" panose="020B0604020202020204" charset="0"/>
              </a:rPr>
              <a:t> </a:t>
            </a:r>
            <a:r>
              <a:rPr lang="en-US" sz="4000" b="1" dirty="0" err="1">
                <a:latin typeface="Montserrat" panose="020B0604020202020204" charset="0"/>
              </a:rPr>
              <a:t>sản</a:t>
            </a:r>
            <a:r>
              <a:rPr lang="en-US" sz="4000" b="1" dirty="0">
                <a:latin typeface="Montserrat" panose="020B0604020202020204" charset="0"/>
              </a:rPr>
              <a:t> </a:t>
            </a:r>
            <a:r>
              <a:rPr lang="en-US" sz="4000" b="1" dirty="0" err="1">
                <a:latin typeface="Montserrat" panose="020B0604020202020204" charset="0"/>
              </a:rPr>
              <a:t>công</a:t>
            </a:r>
            <a:r>
              <a:rPr lang="en-US" sz="4000" b="1" dirty="0">
                <a:latin typeface="Montserrat" panose="020B0604020202020204" charset="0"/>
              </a:rPr>
              <a:t> </a:t>
            </a:r>
            <a:r>
              <a:rPr lang="en-US" sz="4000" b="1" dirty="0" err="1">
                <a:latin typeface="Montserrat" panose="020B0604020202020204" charset="0"/>
              </a:rPr>
              <a:t>đoàn</a:t>
            </a:r>
            <a:endParaRPr lang="en-US" sz="4000" b="1" dirty="0">
              <a:latin typeface="Montserrat" panose="020B0604020202020204" charset="0"/>
            </a:endParaRPr>
          </a:p>
          <a:p>
            <a:pPr marL="914400" indent="-914400">
              <a:defRPr/>
            </a:pPr>
            <a:endParaRPr lang="en-US" sz="3600" b="1" dirty="0">
              <a:solidFill>
                <a:srgbClr val="FF0000"/>
              </a:solidFill>
              <a:latin typeface="Montserrat" panose="020B0604020202020204" charset="0"/>
            </a:endParaRPr>
          </a:p>
        </p:txBody>
      </p:sp>
      <p:sp>
        <p:nvSpPr>
          <p:cNvPr id="4101" name="AutoShape 8">
            <a:extLst>
              <a:ext uri="{FF2B5EF4-FFF2-40B4-BE49-F238E27FC236}">
                <a16:creationId xmlns:a16="http://schemas.microsoft.com/office/drawing/2014/main" id="{A48B82D9-C993-438F-A938-B796F68294DA}"/>
              </a:ext>
            </a:extLst>
          </p:cNvPr>
          <p:cNvSpPr>
            <a:spLocks noChangeArrowheads="1"/>
          </p:cNvSpPr>
          <p:nvPr/>
        </p:nvSpPr>
        <p:spPr bwMode="auto">
          <a:xfrm>
            <a:off x="2914649" y="5067300"/>
            <a:ext cx="12801601" cy="2057400"/>
          </a:xfrm>
          <a:prstGeom prst="flowChartPunchedTap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w="9525">
            <a:solidFill>
              <a:schemeClr val="tx1"/>
            </a:solidFill>
            <a:miter lim="800000"/>
            <a:headEnd/>
            <a:tailEnd/>
          </a:ln>
        </p:spPr>
        <p:txBody>
          <a:bodyPr wrap="none" anchor="ctr"/>
          <a:lstStyle/>
          <a:p>
            <a:pPr>
              <a:defRPr/>
            </a:pPr>
            <a:r>
              <a:rPr lang="en-US" sz="4500" b="1" dirty="0">
                <a:latin typeface="Montserrat" panose="020B0604020202020204" charset="0"/>
              </a:rPr>
              <a:t>II. </a:t>
            </a:r>
            <a:r>
              <a:rPr lang="en-US" sz="4500" b="1" dirty="0" err="1">
                <a:latin typeface="Montserrat" panose="020B0604020202020204" charset="0"/>
              </a:rPr>
              <a:t>Công</a:t>
            </a:r>
            <a:r>
              <a:rPr lang="en-US" sz="4500" b="1" dirty="0">
                <a:latin typeface="Montserrat" panose="020B0604020202020204" charset="0"/>
              </a:rPr>
              <a:t> </a:t>
            </a:r>
            <a:r>
              <a:rPr lang="en-US" sz="4500" b="1" dirty="0" err="1">
                <a:latin typeface="Montserrat" panose="020B0604020202020204" charset="0"/>
              </a:rPr>
              <a:t>tác</a:t>
            </a:r>
            <a:r>
              <a:rPr lang="en-US" sz="4500" b="1" dirty="0">
                <a:latin typeface="Montserrat" panose="020B0604020202020204" charset="0"/>
              </a:rPr>
              <a:t> </a:t>
            </a:r>
            <a:r>
              <a:rPr lang="en-US" sz="4500" b="1" dirty="0" err="1">
                <a:latin typeface="Montserrat" panose="020B0604020202020204" charset="0"/>
              </a:rPr>
              <a:t>Kế</a:t>
            </a:r>
            <a:r>
              <a:rPr lang="en-US" sz="4500" b="1" dirty="0">
                <a:latin typeface="Montserrat" panose="020B0604020202020204" charset="0"/>
              </a:rPr>
              <a:t> </a:t>
            </a:r>
            <a:r>
              <a:rPr lang="en-US" sz="4500" b="1" dirty="0" err="1">
                <a:latin typeface="Montserrat" panose="020B0604020202020204" charset="0"/>
              </a:rPr>
              <a:t>toán</a:t>
            </a:r>
            <a:r>
              <a:rPr lang="en-US" sz="4500" b="1" dirty="0">
                <a:latin typeface="Montserrat" panose="020B0604020202020204" charset="0"/>
              </a:rPr>
              <a:t> </a:t>
            </a:r>
            <a:r>
              <a:rPr lang="en-US" sz="4500" b="1" dirty="0" err="1">
                <a:latin typeface="Montserrat" panose="020B0604020202020204" charset="0"/>
              </a:rPr>
              <a:t>công</a:t>
            </a:r>
            <a:r>
              <a:rPr lang="en-US" sz="4500" b="1" dirty="0">
                <a:latin typeface="Montserrat" panose="020B0604020202020204" charset="0"/>
              </a:rPr>
              <a:t> </a:t>
            </a:r>
            <a:r>
              <a:rPr lang="en-US" sz="4500" b="1" dirty="0" err="1">
                <a:latin typeface="Montserrat" panose="020B0604020202020204" charset="0"/>
              </a:rPr>
              <a:t>đoàn</a:t>
            </a:r>
            <a:r>
              <a:rPr lang="en-US" sz="4500" b="1" dirty="0">
                <a:latin typeface="Montserrat" panose="020B0604020202020204" charset="0"/>
              </a:rPr>
              <a:t> </a:t>
            </a:r>
            <a:r>
              <a:rPr lang="en-US" sz="4500" b="1" dirty="0" err="1">
                <a:latin typeface="Montserrat" panose="020B0604020202020204" charset="0"/>
              </a:rPr>
              <a:t>cơ</a:t>
            </a:r>
            <a:r>
              <a:rPr lang="en-US" sz="4500" b="1" dirty="0">
                <a:latin typeface="Montserrat" panose="020B0604020202020204" charset="0"/>
              </a:rPr>
              <a:t> </a:t>
            </a:r>
            <a:r>
              <a:rPr lang="en-US" sz="4500" b="1" dirty="0" err="1">
                <a:latin typeface="Montserrat" panose="020B0604020202020204" charset="0"/>
              </a:rPr>
              <a:t>sở</a:t>
            </a:r>
            <a:endParaRPr lang="en-US" sz="4500" b="1" dirty="0">
              <a:latin typeface="Montserrat" panose="020B0604020202020204" charset="0"/>
            </a:endParaRPr>
          </a:p>
        </p:txBody>
      </p:sp>
      <p:sp>
        <p:nvSpPr>
          <p:cNvPr id="5" name="AutoShape 8">
            <a:extLst>
              <a:ext uri="{FF2B5EF4-FFF2-40B4-BE49-F238E27FC236}">
                <a16:creationId xmlns:a16="http://schemas.microsoft.com/office/drawing/2014/main" id="{A48B82D9-C993-438F-A938-B796F68294DA}"/>
              </a:ext>
            </a:extLst>
          </p:cNvPr>
          <p:cNvSpPr>
            <a:spLocks noChangeArrowheads="1"/>
          </p:cNvSpPr>
          <p:nvPr/>
        </p:nvSpPr>
        <p:spPr bwMode="auto">
          <a:xfrm>
            <a:off x="3048000" y="7296150"/>
            <a:ext cx="12801601" cy="2057400"/>
          </a:xfrm>
          <a:prstGeom prst="flowChartPunchedTap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w="9525">
            <a:solidFill>
              <a:schemeClr val="tx1"/>
            </a:solidFill>
            <a:miter lim="800000"/>
            <a:headEnd/>
            <a:tailEnd/>
          </a:ln>
        </p:spPr>
        <p:txBody>
          <a:bodyPr wrap="none" anchor="ctr"/>
          <a:lstStyle/>
          <a:p>
            <a:pPr>
              <a:defRPr/>
            </a:pPr>
            <a:r>
              <a:rPr lang="en-US" sz="4500" b="1" dirty="0" smtClean="0">
                <a:latin typeface="Montserrat" panose="020B0604020202020204" charset="0"/>
              </a:rPr>
              <a:t>III. </a:t>
            </a:r>
            <a:r>
              <a:rPr lang="en-US" sz="4500" b="1" dirty="0" err="1" smtClean="0">
                <a:latin typeface="Montserrat" panose="020B0604020202020204" charset="0"/>
              </a:rPr>
              <a:t>Các</a:t>
            </a:r>
            <a:r>
              <a:rPr lang="en-US" sz="4500" b="1" dirty="0" smtClean="0">
                <a:latin typeface="Montserrat" panose="020B0604020202020204" charset="0"/>
              </a:rPr>
              <a:t> ý </a:t>
            </a:r>
            <a:r>
              <a:rPr lang="en-US" sz="4500" b="1" dirty="0" err="1" smtClean="0">
                <a:latin typeface="Montserrat" panose="020B0604020202020204" charset="0"/>
              </a:rPr>
              <a:t>kiến</a:t>
            </a:r>
            <a:r>
              <a:rPr lang="en-US" sz="4500" b="1" dirty="0" smtClean="0">
                <a:latin typeface="Montserrat" panose="020B0604020202020204" charset="0"/>
              </a:rPr>
              <a:t> </a:t>
            </a:r>
            <a:r>
              <a:rPr lang="en-US" sz="4500" b="1" dirty="0" err="1" smtClean="0">
                <a:latin typeface="Montserrat" panose="020B0604020202020204" charset="0"/>
              </a:rPr>
              <a:t>trao</a:t>
            </a:r>
            <a:r>
              <a:rPr lang="en-US" sz="4500" b="1" dirty="0" smtClean="0">
                <a:latin typeface="Montserrat" panose="020B0604020202020204" charset="0"/>
              </a:rPr>
              <a:t> </a:t>
            </a:r>
            <a:r>
              <a:rPr lang="en-US" sz="4500" b="1" dirty="0" err="1" smtClean="0">
                <a:latin typeface="Montserrat" panose="020B0604020202020204" charset="0"/>
              </a:rPr>
              <a:t>đổi</a:t>
            </a:r>
            <a:r>
              <a:rPr lang="en-US" sz="4500" b="1" dirty="0" smtClean="0">
                <a:latin typeface="Montserrat" panose="020B0604020202020204" charset="0"/>
              </a:rPr>
              <a:t>, </a:t>
            </a:r>
            <a:r>
              <a:rPr lang="en-US" sz="4500" b="1" dirty="0" err="1" smtClean="0">
                <a:latin typeface="Montserrat" panose="020B0604020202020204" charset="0"/>
              </a:rPr>
              <a:t>thảo</a:t>
            </a:r>
            <a:r>
              <a:rPr lang="en-US" sz="4500" b="1" dirty="0" smtClean="0">
                <a:latin typeface="Montserrat" panose="020B0604020202020204" charset="0"/>
              </a:rPr>
              <a:t> </a:t>
            </a:r>
            <a:r>
              <a:rPr lang="en-US" sz="4500" b="1" dirty="0" err="1" smtClean="0">
                <a:latin typeface="Montserrat" panose="020B0604020202020204" charset="0"/>
              </a:rPr>
              <a:t>luận</a:t>
            </a:r>
            <a:endParaRPr lang="en-US" sz="4500" b="1" dirty="0">
              <a:latin typeface="Montserrat" panose="020B060402020202020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1028700" y="873283"/>
            <a:ext cx="16230600" cy="8540434"/>
            <a:chOff x="0" y="0"/>
            <a:chExt cx="5920967" cy="3115573"/>
          </a:xfrm>
          <a:solidFill>
            <a:srgbClr val="0070C0"/>
          </a:solidFill>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grpFill/>
          </p:spPr>
          <p:txBody>
            <a:bodyPr/>
            <a:lstStyle/>
            <a:p>
              <a:endParaRPr lang="en-US" dirty="0"/>
            </a:p>
          </p:txBody>
        </p:sp>
      </p:grpSp>
      <p:sp>
        <p:nvSpPr>
          <p:cNvPr id="7" name="TextBox 7"/>
          <p:cNvSpPr txBox="1"/>
          <p:nvPr/>
        </p:nvSpPr>
        <p:spPr>
          <a:xfrm>
            <a:off x="1447802" y="1000125"/>
            <a:ext cx="15811499" cy="1333698"/>
          </a:xfrm>
          <a:prstGeom prst="rect">
            <a:avLst/>
          </a:prstGeom>
        </p:spPr>
        <p:txBody>
          <a:bodyPr wrap="square" lIns="0" tIns="0" rIns="0" bIns="0" rtlCol="0" anchor="t">
            <a:spAutoFit/>
          </a:bodyPr>
          <a:lstStyle/>
          <a:p>
            <a:pPr>
              <a:lnSpc>
                <a:spcPts val="5199"/>
              </a:lnSpc>
              <a:defRPr/>
            </a:pPr>
            <a:r>
              <a:rPr lang="en-US" sz="3500" spc="79" dirty="0">
                <a:solidFill>
                  <a:srgbClr val="FFFFFF"/>
                </a:solidFill>
                <a:latin typeface="Montserrat Extra-Bold"/>
              </a:rPr>
              <a:t> Chi </a:t>
            </a:r>
            <a:r>
              <a:rPr lang="en-US" sz="3500" spc="79" dirty="0" err="1">
                <a:solidFill>
                  <a:srgbClr val="FFFFFF"/>
                </a:solidFill>
                <a:latin typeface="Montserrat Extra-Bold"/>
              </a:rPr>
              <a:t>quản</a:t>
            </a:r>
            <a:r>
              <a:rPr lang="en-US" sz="3500" spc="79" dirty="0">
                <a:solidFill>
                  <a:srgbClr val="FFFFFF"/>
                </a:solidFill>
                <a:latin typeface="Montserrat Extra-Bold"/>
              </a:rPr>
              <a:t> </a:t>
            </a:r>
            <a:r>
              <a:rPr lang="en-US" sz="3500" spc="79" dirty="0" err="1">
                <a:solidFill>
                  <a:srgbClr val="FFFFFF"/>
                </a:solidFill>
                <a:latin typeface="Montserrat Extra-Bold"/>
              </a:rPr>
              <a:t>lý</a:t>
            </a:r>
            <a:r>
              <a:rPr lang="en-US" sz="3500" spc="79" dirty="0">
                <a:solidFill>
                  <a:srgbClr val="FFFFFF"/>
                </a:solidFill>
                <a:latin typeface="Montserrat Extra-Bold"/>
              </a:rPr>
              <a:t> </a:t>
            </a:r>
            <a:r>
              <a:rPr lang="en-US" sz="3500" spc="79" dirty="0" err="1">
                <a:solidFill>
                  <a:srgbClr val="FFFFFF"/>
                </a:solidFill>
                <a:latin typeface="Montserrat Extra-Bold"/>
              </a:rPr>
              <a:t>hành</a:t>
            </a:r>
            <a:r>
              <a:rPr lang="en-US" sz="3500" spc="79" dirty="0">
                <a:solidFill>
                  <a:srgbClr val="FFFFFF"/>
                </a:solidFill>
                <a:latin typeface="Montserrat Extra-Bold"/>
              </a:rPr>
              <a:t> </a:t>
            </a:r>
            <a:r>
              <a:rPr lang="en-US" sz="3500" spc="79" dirty="0" err="1">
                <a:solidFill>
                  <a:srgbClr val="FFFFFF"/>
                </a:solidFill>
                <a:latin typeface="Montserrat Extra-Bold"/>
              </a:rPr>
              <a:t>chính</a:t>
            </a:r>
            <a:r>
              <a:rPr lang="en-US" sz="3500" spc="79" dirty="0">
                <a:solidFill>
                  <a:srgbClr val="FFFFFF"/>
                </a:solidFill>
                <a:latin typeface="Montserrat Extra-Bold"/>
              </a:rPr>
              <a:t> (</a:t>
            </a:r>
            <a:r>
              <a:rPr lang="en-US" sz="3500" spc="79" dirty="0" err="1">
                <a:solidFill>
                  <a:srgbClr val="FFFFFF"/>
                </a:solidFill>
                <a:latin typeface="Montserrat Extra-Bold"/>
              </a:rPr>
              <a:t>tối</a:t>
            </a:r>
            <a:r>
              <a:rPr lang="en-US" sz="3500" spc="79" dirty="0">
                <a:solidFill>
                  <a:srgbClr val="FFFFFF"/>
                </a:solidFill>
                <a:latin typeface="Montserrat Extra-Bold"/>
              </a:rPr>
              <a:t> </a:t>
            </a:r>
            <a:r>
              <a:rPr lang="en-US" sz="3500" spc="79" dirty="0" err="1">
                <a:solidFill>
                  <a:srgbClr val="FFFFFF"/>
                </a:solidFill>
                <a:latin typeface="Montserrat Extra-Bold"/>
              </a:rPr>
              <a:t>đa</a:t>
            </a:r>
            <a:r>
              <a:rPr lang="en-US" sz="3500" spc="79" dirty="0">
                <a:solidFill>
                  <a:srgbClr val="FFFFFF"/>
                </a:solidFill>
                <a:latin typeface="Montserrat Extra-Bold"/>
              </a:rPr>
              <a:t> 15% </a:t>
            </a:r>
            <a:r>
              <a:rPr lang="en-US" sz="3500" spc="79" dirty="0" err="1">
                <a:solidFill>
                  <a:srgbClr val="FFFFFF"/>
                </a:solidFill>
                <a:latin typeface="Montserrat Extra-Bold"/>
              </a:rPr>
              <a:t>nguồn</a:t>
            </a:r>
            <a:r>
              <a:rPr lang="en-US" sz="3500" spc="79" dirty="0">
                <a:solidFill>
                  <a:srgbClr val="FFFFFF"/>
                </a:solidFill>
                <a:latin typeface="Montserrat Extra-Bold"/>
              </a:rPr>
              <a:t> </a:t>
            </a:r>
            <a:r>
              <a:rPr lang="en-US" sz="3500" spc="79" dirty="0" err="1">
                <a:solidFill>
                  <a:srgbClr val="FFFFFF"/>
                </a:solidFill>
                <a:latin typeface="Montserrat Extra-Bold"/>
              </a:rPr>
              <a:t>thu</a:t>
            </a:r>
            <a:r>
              <a:rPr lang="en-US" sz="3500" spc="79" dirty="0">
                <a:solidFill>
                  <a:srgbClr val="FFFFFF"/>
                </a:solidFill>
                <a:latin typeface="Montserrat Extra-Bold"/>
              </a:rPr>
              <a:t> KPCĐ CĐCS </a:t>
            </a:r>
            <a:r>
              <a:rPr lang="en-US" sz="3500" spc="79" dirty="0" err="1">
                <a:solidFill>
                  <a:srgbClr val="FFFFFF"/>
                </a:solidFill>
                <a:latin typeface="Montserrat Extra-Bold"/>
              </a:rPr>
              <a:t>được</a:t>
            </a:r>
            <a:r>
              <a:rPr lang="en-US" sz="3500" spc="79" dirty="0">
                <a:solidFill>
                  <a:srgbClr val="FFFFFF"/>
                </a:solidFill>
                <a:latin typeface="Montserrat Extra-Bold"/>
              </a:rPr>
              <a:t> </a:t>
            </a:r>
            <a:r>
              <a:rPr lang="en-US" sz="3500" spc="79" dirty="0" err="1">
                <a:solidFill>
                  <a:srgbClr val="FFFFFF"/>
                </a:solidFill>
                <a:latin typeface="Montserrat Extra-Bold"/>
              </a:rPr>
              <a:t>sử</a:t>
            </a:r>
            <a:r>
              <a:rPr lang="en-US" sz="3500" spc="79" dirty="0">
                <a:solidFill>
                  <a:srgbClr val="FFFFFF"/>
                </a:solidFill>
                <a:latin typeface="Montserrat Extra-Bold"/>
              </a:rPr>
              <a:t> </a:t>
            </a:r>
            <a:r>
              <a:rPr lang="en-US" sz="3500" spc="79" dirty="0" err="1">
                <a:solidFill>
                  <a:srgbClr val="FFFFFF"/>
                </a:solidFill>
                <a:latin typeface="Montserrat Extra-Bold"/>
              </a:rPr>
              <a:t>dụng</a:t>
            </a:r>
            <a:r>
              <a:rPr lang="en-US" sz="3500" spc="79" dirty="0">
                <a:solidFill>
                  <a:srgbClr val="FFFFFF"/>
                </a:solidFill>
                <a:latin typeface="Montserrat Extra-Bold"/>
              </a:rPr>
              <a:t>):</a:t>
            </a:r>
          </a:p>
        </p:txBody>
      </p:sp>
      <p:sp>
        <p:nvSpPr>
          <p:cNvPr id="8" name="TextBox 8"/>
          <p:cNvSpPr txBox="1"/>
          <p:nvPr/>
        </p:nvSpPr>
        <p:spPr>
          <a:xfrm>
            <a:off x="1447802" y="2496011"/>
            <a:ext cx="15393536" cy="8879354"/>
          </a:xfrm>
          <a:prstGeom prst="rect">
            <a:avLst/>
          </a:prstGeom>
        </p:spPr>
        <p:txBody>
          <a:bodyPr wrap="square" lIns="0" tIns="0" rIns="0" bIns="0" rtlCol="0" anchor="t">
            <a:spAutoFit/>
          </a:bodyPr>
          <a:lstStyle/>
          <a:p>
            <a:pPr algn="just"/>
            <a:r>
              <a:rPr lang="en-US" sz="2500" spc="64" dirty="0">
                <a:solidFill>
                  <a:srgbClr val="FFFFFF"/>
                </a:solidFill>
                <a:latin typeface="Montserrat" panose="020B0604020202020204" charset="0"/>
              </a:rPr>
              <a:t> 	</a:t>
            </a:r>
            <a:r>
              <a:rPr lang="en-US" sz="3000" spc="64" dirty="0">
                <a:solidFill>
                  <a:srgbClr val="FFFFFF"/>
                </a:solidFill>
                <a:latin typeface="Montserrat" panose="020B0604020202020204" charset="0"/>
              </a:rPr>
              <a:t>(1) </a:t>
            </a:r>
            <a:r>
              <a:rPr lang="vi-VN" altLang="en-US" sz="3000" spc="64" dirty="0">
                <a:solidFill>
                  <a:srgbClr val="FFFFFF"/>
                </a:solidFill>
                <a:latin typeface="Montserrat" panose="020B0604020202020204" charset="0"/>
              </a:rPr>
              <a:t>Hội nghị </a:t>
            </a:r>
            <a:r>
              <a:rPr lang="en-US" altLang="en-US" sz="3000" spc="64" dirty="0">
                <a:solidFill>
                  <a:srgbClr val="FFFFFF"/>
                </a:solidFill>
                <a:latin typeface="Montserrat" panose="020B0604020202020204" charset="0"/>
              </a:rPr>
              <a:t>B</a:t>
            </a:r>
            <a:r>
              <a:rPr lang="vi-VN" altLang="en-US" sz="3000" spc="64" dirty="0">
                <a:solidFill>
                  <a:srgbClr val="FFFFFF"/>
                </a:solidFill>
                <a:latin typeface="Montserrat" panose="020B0604020202020204" charset="0"/>
              </a:rPr>
              <a:t>an chấp hành, </a:t>
            </a:r>
            <a:r>
              <a:rPr lang="en-US" altLang="en-US" sz="3000" spc="64" dirty="0">
                <a:solidFill>
                  <a:srgbClr val="FFFFFF"/>
                </a:solidFill>
                <a:latin typeface="Montserrat" panose="020B0604020202020204" charset="0"/>
              </a:rPr>
              <a:t>B</a:t>
            </a:r>
            <a:r>
              <a:rPr lang="vi-VN" altLang="en-US" sz="3000" spc="64" dirty="0">
                <a:solidFill>
                  <a:srgbClr val="FFFFFF"/>
                </a:solidFill>
                <a:latin typeface="Montserrat" panose="020B0604020202020204" charset="0"/>
              </a:rPr>
              <a:t>an thường vụ công đoàn cơ sở, nghiệp đoàn, công đoàn cơ sở thành viên, công đoàn bộ phận.</a:t>
            </a:r>
            <a:endParaRPr lang="en-US" altLang="en-US" sz="3000" spc="64" dirty="0">
              <a:solidFill>
                <a:srgbClr val="FFFFFF"/>
              </a:solidFill>
              <a:latin typeface="Montserrat" panose="020B0604020202020204" charset="0"/>
            </a:endParaRPr>
          </a:p>
          <a:p>
            <a:pPr algn="just"/>
            <a:endParaRPr lang="en-US" altLang="en-US" sz="3000" spc="64" dirty="0">
              <a:solidFill>
                <a:srgbClr val="FFFFFF"/>
              </a:solidFill>
              <a:latin typeface="Montserrat" panose="020B0604020202020204" charset="0"/>
            </a:endParaRPr>
          </a:p>
          <a:p>
            <a:pPr algn="just"/>
            <a:r>
              <a:rPr lang="en-US" altLang="en-US" sz="3000" spc="64" dirty="0">
                <a:solidFill>
                  <a:srgbClr val="FFFFFF"/>
                </a:solidFill>
                <a:latin typeface="Montserrat" panose="020B0604020202020204" charset="0"/>
              </a:rPr>
              <a:t>	(2)</a:t>
            </a:r>
            <a:r>
              <a:rPr lang="vi-VN" altLang="en-US" sz="3000" spc="64" dirty="0">
                <a:solidFill>
                  <a:srgbClr val="FFFFFF"/>
                </a:solidFill>
                <a:latin typeface="Montserrat" panose="020B0604020202020204" charset="0"/>
              </a:rPr>
              <a:t> Chi mua văn phòng phẩm, </a:t>
            </a:r>
            <a:r>
              <a:rPr lang="vi-VN" altLang="en-US" sz="3000" spc="64" dirty="0" smtClean="0">
                <a:solidFill>
                  <a:srgbClr val="FFFFFF"/>
                </a:solidFill>
                <a:latin typeface="Montserrat" panose="020B0604020202020204" charset="0"/>
              </a:rPr>
              <a:t>dụng </a:t>
            </a:r>
            <a:r>
              <a:rPr lang="vi-VN" altLang="en-US" sz="3000" spc="64" dirty="0">
                <a:solidFill>
                  <a:srgbClr val="FFFFFF"/>
                </a:solidFill>
                <a:latin typeface="Montserrat" panose="020B0604020202020204" charset="0"/>
              </a:rPr>
              <a:t>cụ làm việc, sửa chữa nhỏ văn phòng làm việc của công đoàn, tiền bưu phí, thông tin liên lạc, công tác phí, nước uống, tiếp khách, phí phát sinh tại ngân hàng nơi công đoàn cơ sở mở tài khoản giao dịch.</a:t>
            </a:r>
            <a:endParaRPr lang="en-US" altLang="en-US" sz="3000" spc="64" dirty="0">
              <a:solidFill>
                <a:srgbClr val="FFFFFF"/>
              </a:solidFill>
              <a:latin typeface="Montserrat" panose="020B0604020202020204" charset="0"/>
            </a:endParaRPr>
          </a:p>
          <a:p>
            <a:pPr algn="just"/>
            <a:endParaRPr lang="en-US" altLang="en-US" sz="3000" spc="64" dirty="0">
              <a:solidFill>
                <a:srgbClr val="FFFFFF"/>
              </a:solidFill>
              <a:latin typeface="Montserrat" panose="020B0604020202020204" charset="0"/>
            </a:endParaRPr>
          </a:p>
          <a:p>
            <a:pPr algn="just"/>
            <a:r>
              <a:rPr lang="en-US" altLang="en-US" sz="3000" spc="64" dirty="0">
                <a:solidFill>
                  <a:srgbClr val="FFFFFF"/>
                </a:solidFill>
                <a:latin typeface="Montserrat" panose="020B0604020202020204" charset="0"/>
              </a:rPr>
              <a:t>	(3)</a:t>
            </a:r>
            <a:r>
              <a:rPr lang="vi-VN" altLang="en-US" sz="3000" spc="64" dirty="0">
                <a:solidFill>
                  <a:srgbClr val="FFFFFF"/>
                </a:solidFill>
                <a:latin typeface="Montserrat" panose="020B0604020202020204" charset="0"/>
              </a:rPr>
              <a:t> Chi phương tiện vận tải: thuê phương tiện vận tải, phí, lệ phí cầu phà…</a:t>
            </a:r>
            <a:endParaRPr lang="en-US" altLang="en-US" sz="3000" spc="64" dirty="0">
              <a:solidFill>
                <a:srgbClr val="FFFFFF"/>
              </a:solidFill>
              <a:latin typeface="Montserrat" panose="020B0604020202020204" charset="0"/>
            </a:endParaRPr>
          </a:p>
          <a:p>
            <a:pPr>
              <a:defRPr/>
            </a:pPr>
            <a:r>
              <a:rPr lang="en-US" sz="3000" spc="64" dirty="0">
                <a:solidFill>
                  <a:srgbClr val="FFFFFF"/>
                </a:solidFill>
                <a:latin typeface="Montserrat" panose="020B0604020202020204" charset="0"/>
              </a:rPr>
              <a:t>	</a:t>
            </a:r>
            <a:endParaRPr lang="en-US" sz="3000" spc="64" dirty="0" smtClean="0">
              <a:solidFill>
                <a:srgbClr val="FFFFFF"/>
              </a:solidFill>
              <a:latin typeface="Montserrat" panose="020B0604020202020204" charset="0"/>
            </a:endParaRPr>
          </a:p>
          <a:p>
            <a:pPr>
              <a:defRPr/>
            </a:pPr>
            <a:r>
              <a:rPr lang="en-US" sz="3000" spc="64" dirty="0">
                <a:solidFill>
                  <a:srgbClr val="FFFFFF"/>
                </a:solidFill>
                <a:latin typeface="Montserrat" panose="020B0604020202020204" charset="0"/>
              </a:rPr>
              <a:t>	</a:t>
            </a:r>
            <a:r>
              <a:rPr lang="en-US" sz="3000" spc="64" dirty="0" smtClean="0">
                <a:solidFill>
                  <a:srgbClr val="FFFFFF"/>
                </a:solidFill>
                <a:latin typeface="Montserrat" panose="020B0604020202020204" charset="0"/>
              </a:rPr>
              <a:t>(</a:t>
            </a:r>
            <a:r>
              <a:rPr lang="en-US" sz="3000" spc="64" dirty="0">
                <a:solidFill>
                  <a:srgbClr val="FFFFFF"/>
                </a:solidFill>
                <a:latin typeface="Montserrat" panose="020B0604020202020204" charset="0"/>
              </a:rPr>
              <a:t>4) Chi </a:t>
            </a:r>
            <a:r>
              <a:rPr lang="en-US" sz="3000" spc="64" dirty="0" err="1">
                <a:solidFill>
                  <a:srgbClr val="FFFFFF"/>
                </a:solidFill>
                <a:latin typeface="Montserrat" panose="020B0604020202020204" charset="0"/>
              </a:rPr>
              <a:t>phụ</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cấp</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kế</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toán</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thủ</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quỹ</a:t>
            </a:r>
            <a:r>
              <a:rPr lang="en-US" sz="3000" spc="64" dirty="0">
                <a:solidFill>
                  <a:srgbClr val="FFFFFF"/>
                </a:solidFill>
                <a:latin typeface="Montserrat" panose="020B0604020202020204" charset="0"/>
              </a:rPr>
              <a:t> CĐ (</a:t>
            </a:r>
            <a:r>
              <a:rPr lang="en-US" sz="3000" spc="64" dirty="0" err="1">
                <a:solidFill>
                  <a:srgbClr val="FFFFFF"/>
                </a:solidFill>
                <a:latin typeface="Montserrat" panose="020B0604020202020204" charset="0"/>
              </a:rPr>
              <a:t>mức</a:t>
            </a:r>
            <a:r>
              <a:rPr lang="en-US" sz="3000" spc="64" dirty="0">
                <a:solidFill>
                  <a:srgbClr val="FFFFFF"/>
                </a:solidFill>
                <a:latin typeface="Montserrat" panose="020B0604020202020204" charset="0"/>
              </a:rPr>
              <a:t> chi </a:t>
            </a:r>
            <a:r>
              <a:rPr lang="en-US" sz="3000" spc="64" dirty="0" err="1">
                <a:solidFill>
                  <a:srgbClr val="FFFFFF"/>
                </a:solidFill>
                <a:latin typeface="Montserrat" panose="020B0604020202020204" charset="0"/>
              </a:rPr>
              <a:t>áp</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dụng</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theo</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khoản</a:t>
            </a:r>
            <a:r>
              <a:rPr lang="en-US" sz="3000" spc="64" dirty="0">
                <a:solidFill>
                  <a:srgbClr val="FFFFFF"/>
                </a:solidFill>
                <a:latin typeface="Montserrat" panose="020B0604020202020204" charset="0"/>
              </a:rPr>
              <a:t> 2, </a:t>
            </a:r>
            <a:r>
              <a:rPr lang="en-US" sz="3000" spc="64" dirty="0" err="1">
                <a:solidFill>
                  <a:srgbClr val="FFFFFF"/>
                </a:solidFill>
                <a:latin typeface="Montserrat" panose="020B0604020202020204" charset="0"/>
              </a:rPr>
              <a:t>khoản</a:t>
            </a:r>
            <a:r>
              <a:rPr lang="en-US" sz="3000" spc="64" dirty="0">
                <a:solidFill>
                  <a:srgbClr val="FFFFFF"/>
                </a:solidFill>
                <a:latin typeface="Montserrat" panose="020B0604020202020204" charset="0"/>
              </a:rPr>
              <a:t> 3 </a:t>
            </a:r>
            <a:r>
              <a:rPr lang="en-US" sz="3000" spc="64" dirty="0" err="1">
                <a:solidFill>
                  <a:srgbClr val="FFFFFF"/>
                </a:solidFill>
                <a:latin typeface="Montserrat" panose="020B0604020202020204" charset="0"/>
              </a:rPr>
              <a:t>Điều</a:t>
            </a:r>
            <a:r>
              <a:rPr lang="en-US" sz="3000" spc="64" dirty="0">
                <a:solidFill>
                  <a:srgbClr val="FFFFFF"/>
                </a:solidFill>
                <a:latin typeface="Montserrat" panose="020B0604020202020204" charset="0"/>
              </a:rPr>
              <a:t> 3 </a:t>
            </a:r>
            <a:r>
              <a:rPr lang="en-US" sz="3000" spc="64" dirty="0" err="1">
                <a:solidFill>
                  <a:srgbClr val="FFFFFF"/>
                </a:solidFill>
                <a:latin typeface="Montserrat" panose="020B0604020202020204" charset="0"/>
              </a:rPr>
              <a:t>của</a:t>
            </a:r>
            <a:r>
              <a:rPr lang="en-US" sz="3000" spc="64" dirty="0">
                <a:solidFill>
                  <a:srgbClr val="FFFFFF"/>
                </a:solidFill>
                <a:latin typeface="Montserrat" panose="020B0604020202020204" charset="0"/>
              </a:rPr>
              <a:t> QĐ 5692 </a:t>
            </a:r>
            <a:r>
              <a:rPr lang="en-US" sz="3000" spc="64" dirty="0" err="1">
                <a:solidFill>
                  <a:srgbClr val="FFFFFF"/>
                </a:solidFill>
                <a:latin typeface="Montserrat" panose="020B0604020202020204" charset="0"/>
              </a:rPr>
              <a:t>và</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không</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được</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cao</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hơn</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mức</a:t>
            </a:r>
            <a:r>
              <a:rPr lang="en-US" sz="3000" spc="64" dirty="0">
                <a:solidFill>
                  <a:srgbClr val="FFFFFF"/>
                </a:solidFill>
                <a:latin typeface="Montserrat" panose="020B0604020202020204" charset="0"/>
              </a:rPr>
              <a:t> chi </a:t>
            </a:r>
            <a:r>
              <a:rPr lang="en-US" sz="3000" spc="64" dirty="0" err="1">
                <a:solidFill>
                  <a:srgbClr val="FFFFFF"/>
                </a:solidFill>
                <a:latin typeface="Montserrat" panose="020B0604020202020204" charset="0"/>
              </a:rPr>
              <a:t>phụ</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cấp</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trách</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nhiệm</a:t>
            </a:r>
            <a:r>
              <a:rPr lang="en-US" sz="3000" spc="64" dirty="0">
                <a:solidFill>
                  <a:srgbClr val="FFFFFF"/>
                </a:solidFill>
                <a:latin typeface="Montserrat" panose="020B0604020202020204" charset="0"/>
              </a:rPr>
              <a:t> PCT CĐCS)</a:t>
            </a:r>
          </a:p>
          <a:p>
            <a:pPr>
              <a:defRPr/>
            </a:pPr>
            <a:endParaRPr lang="en-US" altLang="en-US" sz="3000" b="1" spc="64" dirty="0">
              <a:solidFill>
                <a:srgbClr val="FFFFFF"/>
              </a:solidFill>
              <a:latin typeface="Montserrat" panose="020B0604020202020204" charset="0"/>
            </a:endParaRPr>
          </a:p>
          <a:p>
            <a:pPr>
              <a:lnSpc>
                <a:spcPct val="80000"/>
              </a:lnSpc>
            </a:pPr>
            <a:endParaRPr lang="en-US" sz="25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buFont typeface="Wingdings" panose="05000000000000000000" pitchFamily="2" charset="2"/>
              <a:buNone/>
            </a:pPr>
            <a:r>
              <a:rPr lang="nl-NL" altLang="en-US" sz="3200" dirty="0"/>
              <a:t> </a:t>
            </a:r>
            <a:endParaRPr lang="en-US" sz="3200" spc="64" dirty="0">
              <a:solidFill>
                <a:srgbClr val="FFFFFF"/>
              </a:solidFill>
              <a:latin typeface="Montserrat" panose="020B0604020202020204" charset="0"/>
            </a:endParaRPr>
          </a:p>
        </p:txBody>
      </p:sp>
    </p:spTree>
    <p:extLst>
      <p:ext uri="{BB962C8B-B14F-4D97-AF65-F5344CB8AC3E}">
        <p14:creationId xmlns:p14="http://schemas.microsoft.com/office/powerpoint/2010/main" val="977604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1028700" y="873283"/>
            <a:ext cx="16230600" cy="8540434"/>
            <a:chOff x="0" y="0"/>
            <a:chExt cx="5920967" cy="3115573"/>
          </a:xfrm>
          <a:solidFill>
            <a:srgbClr val="0070C0"/>
          </a:solidFill>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grpFill/>
          </p:spPr>
          <p:txBody>
            <a:bodyPr/>
            <a:lstStyle/>
            <a:p>
              <a:endParaRPr lang="en-US" dirty="0"/>
            </a:p>
          </p:txBody>
        </p:sp>
      </p:grpSp>
      <p:sp>
        <p:nvSpPr>
          <p:cNvPr id="7" name="TextBox 7"/>
          <p:cNvSpPr txBox="1"/>
          <p:nvPr/>
        </p:nvSpPr>
        <p:spPr>
          <a:xfrm>
            <a:off x="1447802" y="1000127"/>
            <a:ext cx="15811499" cy="666849"/>
          </a:xfrm>
          <a:prstGeom prst="rect">
            <a:avLst/>
          </a:prstGeom>
        </p:spPr>
        <p:txBody>
          <a:bodyPr wrap="square" lIns="0" tIns="0" rIns="0" bIns="0" rtlCol="0" anchor="t">
            <a:spAutoFit/>
          </a:bodyPr>
          <a:lstStyle/>
          <a:p>
            <a:pPr>
              <a:lnSpc>
                <a:spcPts val="5199"/>
              </a:lnSpc>
              <a:defRPr/>
            </a:pPr>
            <a:r>
              <a:rPr lang="en-US" sz="3500" spc="79" dirty="0">
                <a:solidFill>
                  <a:srgbClr val="FFFFFF"/>
                </a:solidFill>
                <a:latin typeface="Montserrat Extra-Bold"/>
              </a:rPr>
              <a:t> Chi </a:t>
            </a:r>
            <a:r>
              <a:rPr lang="en-US" sz="3500" spc="79" dirty="0" err="1" smtClean="0">
                <a:solidFill>
                  <a:srgbClr val="FFFFFF"/>
                </a:solidFill>
                <a:latin typeface="Montserrat Extra-Bold"/>
              </a:rPr>
              <a:t>phụ</a:t>
            </a:r>
            <a:r>
              <a:rPr lang="en-US" sz="3500" spc="79" dirty="0" smtClean="0">
                <a:solidFill>
                  <a:srgbClr val="FFFFFF"/>
                </a:solidFill>
                <a:latin typeface="Montserrat Extra-Bold"/>
              </a:rPr>
              <a:t> </a:t>
            </a:r>
            <a:r>
              <a:rPr lang="en-US" sz="3500" spc="79" dirty="0" err="1">
                <a:solidFill>
                  <a:srgbClr val="FFFFFF"/>
                </a:solidFill>
                <a:latin typeface="Montserrat Extra-Bold"/>
              </a:rPr>
              <a:t>cấp</a:t>
            </a:r>
            <a:r>
              <a:rPr lang="en-US" sz="3500" spc="79" dirty="0">
                <a:solidFill>
                  <a:srgbClr val="FFFFFF"/>
                </a:solidFill>
                <a:latin typeface="Montserrat Extra-Bold"/>
              </a:rPr>
              <a:t> </a:t>
            </a:r>
            <a:r>
              <a:rPr lang="en-US" sz="3500" spc="79" dirty="0" err="1" smtClean="0">
                <a:solidFill>
                  <a:srgbClr val="FFFFFF"/>
                </a:solidFill>
                <a:latin typeface="Montserrat Extra-Bold"/>
              </a:rPr>
              <a:t>cán</a:t>
            </a:r>
            <a:r>
              <a:rPr lang="en-US" sz="3500" spc="79" dirty="0" smtClean="0">
                <a:solidFill>
                  <a:srgbClr val="FFFFFF"/>
                </a:solidFill>
                <a:latin typeface="Montserrat Extra-Bold"/>
              </a:rPr>
              <a:t> </a:t>
            </a:r>
            <a:r>
              <a:rPr lang="en-US" sz="3500" spc="79" dirty="0" err="1" smtClean="0">
                <a:solidFill>
                  <a:srgbClr val="FFFFFF"/>
                </a:solidFill>
                <a:latin typeface="Montserrat Extra-Bold"/>
              </a:rPr>
              <a:t>bộ</a:t>
            </a:r>
            <a:r>
              <a:rPr lang="en-US" sz="3500" spc="79" dirty="0" smtClean="0">
                <a:solidFill>
                  <a:srgbClr val="FFFFFF"/>
                </a:solidFill>
                <a:latin typeface="Montserrat Extra-Bold"/>
              </a:rPr>
              <a:t> </a:t>
            </a:r>
            <a:r>
              <a:rPr lang="en-US" sz="3500" spc="79" dirty="0" err="1" smtClean="0">
                <a:solidFill>
                  <a:srgbClr val="FFFFFF"/>
                </a:solidFill>
                <a:latin typeface="Montserrat Extra-Bold"/>
              </a:rPr>
              <a:t>công</a:t>
            </a:r>
            <a:r>
              <a:rPr lang="en-US" sz="3500" spc="79" dirty="0" smtClean="0">
                <a:solidFill>
                  <a:srgbClr val="FFFFFF"/>
                </a:solidFill>
                <a:latin typeface="Montserrat Extra-Bold"/>
              </a:rPr>
              <a:t> </a:t>
            </a:r>
            <a:r>
              <a:rPr lang="en-US" sz="3500" spc="79" dirty="0" err="1" smtClean="0">
                <a:solidFill>
                  <a:srgbClr val="FFFFFF"/>
                </a:solidFill>
                <a:latin typeface="Montserrat Extra-Bold"/>
              </a:rPr>
              <a:t>đoàn</a:t>
            </a:r>
            <a:r>
              <a:rPr lang="en-US" sz="3500" spc="79" dirty="0" smtClean="0">
                <a:solidFill>
                  <a:srgbClr val="FFFFFF"/>
                </a:solidFill>
                <a:latin typeface="Montserrat Extra-Bold"/>
              </a:rPr>
              <a:t>:</a:t>
            </a:r>
            <a:endParaRPr lang="en-US" sz="3500" spc="79" dirty="0">
              <a:solidFill>
                <a:srgbClr val="FFFFFF"/>
              </a:solidFill>
              <a:latin typeface="Montserrat Extra-Bold"/>
            </a:endParaRPr>
          </a:p>
        </p:txBody>
      </p:sp>
      <p:sp>
        <p:nvSpPr>
          <p:cNvPr id="8" name="TextBox 8"/>
          <p:cNvSpPr txBox="1"/>
          <p:nvPr/>
        </p:nvSpPr>
        <p:spPr>
          <a:xfrm>
            <a:off x="1447801" y="2857499"/>
            <a:ext cx="15393536" cy="5816977"/>
          </a:xfrm>
          <a:prstGeom prst="rect">
            <a:avLst/>
          </a:prstGeom>
        </p:spPr>
        <p:txBody>
          <a:bodyPr wrap="square" lIns="0" tIns="0" rIns="0" bIns="0" rtlCol="0" anchor="t">
            <a:spAutoFit/>
          </a:bodyPr>
          <a:lstStyle/>
          <a:p>
            <a:pPr algn="just">
              <a:lnSpc>
                <a:spcPct val="150000"/>
              </a:lnSpc>
            </a:pPr>
            <a:r>
              <a:rPr lang="en-US" sz="25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Chỉ</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được</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sử</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dụng</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tối</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đa</a:t>
            </a:r>
            <a:r>
              <a:rPr lang="en-US" altLang="en-US" sz="3200" spc="64" dirty="0">
                <a:solidFill>
                  <a:srgbClr val="FFFFFF"/>
                </a:solidFill>
                <a:latin typeface="Montserrat" panose="020B0604020202020204" charset="0"/>
              </a:rPr>
              <a:t> 45% </a:t>
            </a:r>
            <a:r>
              <a:rPr lang="en-US" altLang="en-US" sz="3200" spc="64" dirty="0" err="1">
                <a:solidFill>
                  <a:srgbClr val="FFFFFF"/>
                </a:solidFill>
                <a:latin typeface="Montserrat" panose="020B0604020202020204" charset="0"/>
              </a:rPr>
              <a:t>trên</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tổng</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số</a:t>
            </a:r>
            <a:r>
              <a:rPr lang="en-US" altLang="en-US" sz="3200" spc="64" dirty="0">
                <a:solidFill>
                  <a:srgbClr val="FFFFFF"/>
                </a:solidFill>
                <a:latin typeface="Montserrat" panose="020B0604020202020204" charset="0"/>
              </a:rPr>
              <a:t> </a:t>
            </a:r>
            <a:r>
              <a:rPr lang="en-US" altLang="en-US" sz="3200" spc="64" dirty="0" smtClean="0">
                <a:solidFill>
                  <a:srgbClr val="FFFFFF"/>
                </a:solidFill>
                <a:latin typeface="Montserrat" panose="020B0604020202020204" charset="0"/>
              </a:rPr>
              <a:t>70</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đoàn</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phí</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được</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để</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lại</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tại</a:t>
            </a:r>
            <a:r>
              <a:rPr lang="en-US" altLang="en-US" sz="3200" spc="64" dirty="0">
                <a:solidFill>
                  <a:srgbClr val="FFFFFF"/>
                </a:solidFill>
                <a:latin typeface="Montserrat" panose="020B0604020202020204" charset="0"/>
              </a:rPr>
              <a:t> CĐCS </a:t>
            </a:r>
            <a:r>
              <a:rPr lang="en-US" altLang="en-US" sz="3200" spc="64" dirty="0" err="1">
                <a:solidFill>
                  <a:srgbClr val="FFFFFF"/>
                </a:solidFill>
                <a:latin typeface="Montserrat" panose="020B0604020202020204" charset="0"/>
              </a:rPr>
              <a:t>để</a:t>
            </a:r>
            <a:r>
              <a:rPr lang="en-US" altLang="en-US" sz="3200" spc="64" dirty="0">
                <a:solidFill>
                  <a:srgbClr val="FFFFFF"/>
                </a:solidFill>
                <a:latin typeface="Montserrat" panose="020B0604020202020204" charset="0"/>
              </a:rPr>
              <a:t> chi </a:t>
            </a:r>
            <a:r>
              <a:rPr lang="en-US" altLang="en-US" sz="3200" spc="64" dirty="0" err="1" smtClean="0">
                <a:solidFill>
                  <a:srgbClr val="FFFFFF"/>
                </a:solidFill>
                <a:latin typeface="Montserrat" panose="020B0604020202020204" charset="0"/>
              </a:rPr>
              <a:t>phụ</a:t>
            </a:r>
            <a:r>
              <a:rPr lang="en-US" altLang="en-US" sz="3200" spc="64" dirty="0" smtClean="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cấp</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kiêm</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nhiệm</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trách</a:t>
            </a:r>
            <a:r>
              <a:rPr lang="en-US" altLang="en-US" sz="3200" spc="64" dirty="0">
                <a:solidFill>
                  <a:srgbClr val="FFFFFF"/>
                </a:solidFill>
                <a:latin typeface="Montserrat" panose="020B0604020202020204" charset="0"/>
              </a:rPr>
              <a:t> </a:t>
            </a:r>
            <a:r>
              <a:rPr lang="en-US" altLang="en-US" sz="3200" spc="64" dirty="0" err="1">
                <a:solidFill>
                  <a:srgbClr val="FFFFFF"/>
                </a:solidFill>
                <a:latin typeface="Montserrat" panose="020B0604020202020204" charset="0"/>
              </a:rPr>
              <a:t>nhiệm</a:t>
            </a:r>
            <a:r>
              <a:rPr lang="en-US" altLang="en-US" sz="3200" spc="64" dirty="0">
                <a:solidFill>
                  <a:srgbClr val="FFFFFF"/>
                </a:solidFill>
                <a:latin typeface="Montserrat" panose="020B0604020202020204" charset="0"/>
              </a:rPr>
              <a:t> </a:t>
            </a:r>
            <a:r>
              <a:rPr lang="vi-VN" altLang="en-US" sz="3200" spc="64" dirty="0">
                <a:solidFill>
                  <a:srgbClr val="FFFFFF"/>
                </a:solidFill>
                <a:latin typeface="Montserrat" panose="020B0604020202020204" charset="0"/>
              </a:rPr>
              <a:t>theo Quyết định số </a:t>
            </a:r>
            <a:r>
              <a:rPr lang="en-US" altLang="en-US" sz="3200" spc="64" dirty="0" smtClean="0">
                <a:solidFill>
                  <a:srgbClr val="FFFFFF"/>
                </a:solidFill>
                <a:latin typeface="Montserrat" panose="020B0604020202020204" charset="0"/>
              </a:rPr>
              <a:t>5692</a:t>
            </a:r>
            <a:r>
              <a:rPr lang="vi-VN" altLang="en-US" sz="3200" spc="64" dirty="0" smtClean="0">
                <a:solidFill>
                  <a:srgbClr val="FFFFFF"/>
                </a:solidFill>
                <a:latin typeface="Montserrat" panose="020B0604020202020204" charset="0"/>
              </a:rPr>
              <a:t>/QĐ-TLĐ </a:t>
            </a:r>
            <a:r>
              <a:rPr lang="vi-VN" altLang="en-US" sz="3200" spc="64" dirty="0">
                <a:solidFill>
                  <a:srgbClr val="FFFFFF"/>
                </a:solidFill>
                <a:latin typeface="Montserrat" panose="020B0604020202020204" charset="0"/>
              </a:rPr>
              <a:t>ngày </a:t>
            </a:r>
            <a:r>
              <a:rPr lang="en-US" altLang="en-US" sz="3200" spc="64" dirty="0" smtClean="0">
                <a:solidFill>
                  <a:srgbClr val="FFFFFF"/>
                </a:solidFill>
                <a:latin typeface="Montserrat" panose="020B0604020202020204" charset="0"/>
              </a:rPr>
              <a:t>08</a:t>
            </a:r>
            <a:r>
              <a:rPr lang="vi-VN" altLang="en-US" sz="3200" spc="64" dirty="0" smtClean="0">
                <a:solidFill>
                  <a:srgbClr val="FFFFFF"/>
                </a:solidFill>
                <a:latin typeface="Montserrat" panose="020B0604020202020204" charset="0"/>
              </a:rPr>
              <a:t> </a:t>
            </a:r>
            <a:r>
              <a:rPr lang="vi-VN" altLang="en-US" sz="3200" spc="64" dirty="0">
                <a:solidFill>
                  <a:srgbClr val="FFFFFF"/>
                </a:solidFill>
                <a:latin typeface="Montserrat" panose="020B0604020202020204" charset="0"/>
              </a:rPr>
              <a:t>tháng </a:t>
            </a:r>
            <a:r>
              <a:rPr lang="en-US" altLang="en-US" sz="3200" spc="64" dirty="0" smtClean="0">
                <a:solidFill>
                  <a:srgbClr val="FFFFFF"/>
                </a:solidFill>
                <a:latin typeface="Montserrat" panose="020B0604020202020204" charset="0"/>
              </a:rPr>
              <a:t>12</a:t>
            </a:r>
            <a:r>
              <a:rPr lang="vi-VN" altLang="en-US" sz="3200" spc="64" dirty="0" smtClean="0">
                <a:solidFill>
                  <a:srgbClr val="FFFFFF"/>
                </a:solidFill>
                <a:latin typeface="Montserrat" panose="020B0604020202020204" charset="0"/>
              </a:rPr>
              <a:t> </a:t>
            </a:r>
            <a:r>
              <a:rPr lang="vi-VN" altLang="en-US" sz="3200" spc="64" dirty="0">
                <a:solidFill>
                  <a:srgbClr val="FFFFFF"/>
                </a:solidFill>
                <a:latin typeface="Montserrat" panose="020B0604020202020204" charset="0"/>
              </a:rPr>
              <a:t>năm </a:t>
            </a:r>
            <a:r>
              <a:rPr lang="vi-VN" altLang="en-US" sz="3200" spc="64" dirty="0" smtClean="0">
                <a:solidFill>
                  <a:srgbClr val="FFFFFF"/>
                </a:solidFill>
                <a:latin typeface="Montserrat" panose="020B0604020202020204" charset="0"/>
              </a:rPr>
              <a:t>202</a:t>
            </a:r>
            <a:r>
              <a:rPr lang="en-US" altLang="en-US" sz="3200" spc="64" dirty="0" smtClean="0">
                <a:solidFill>
                  <a:srgbClr val="FFFFFF"/>
                </a:solidFill>
                <a:latin typeface="Montserrat" panose="020B0604020202020204" charset="0"/>
              </a:rPr>
              <a:t>2</a:t>
            </a:r>
            <a:r>
              <a:rPr lang="vi-VN" altLang="en-US" sz="3200" spc="64" dirty="0" smtClean="0">
                <a:solidFill>
                  <a:srgbClr val="FFFFFF"/>
                </a:solidFill>
                <a:latin typeface="Montserrat" panose="020B0604020202020204" charset="0"/>
              </a:rPr>
              <a:t> </a:t>
            </a:r>
            <a:r>
              <a:rPr lang="vi-VN" altLang="en-US" sz="3200" spc="64" dirty="0">
                <a:solidFill>
                  <a:srgbClr val="FFFFFF"/>
                </a:solidFill>
                <a:latin typeface="Montserrat" panose="020B0604020202020204" charset="0"/>
              </a:rPr>
              <a:t>của Đoàn Chủ tịch Tổng Liên đoàn Lao động Việt Nam</a:t>
            </a:r>
            <a:endParaRPr lang="en-US" altLang="en-US" sz="3200" spc="64" dirty="0">
              <a:solidFill>
                <a:srgbClr val="FFFFFF"/>
              </a:solidFill>
              <a:latin typeface="Montserrat" panose="020B0604020202020204" charset="0"/>
            </a:endParaRPr>
          </a:p>
          <a:p>
            <a:pPr>
              <a:defRPr/>
            </a:pPr>
            <a:r>
              <a:rPr lang="en-US" sz="3000" spc="64" dirty="0">
                <a:solidFill>
                  <a:srgbClr val="FFFFFF"/>
                </a:solidFill>
                <a:latin typeface="Montserrat" panose="020B0604020202020204" charset="0"/>
              </a:rPr>
              <a:t>	</a:t>
            </a:r>
          </a:p>
          <a:p>
            <a:pPr>
              <a:buFont typeface="Wingdings" panose="05000000000000000000" pitchFamily="2" charset="2"/>
              <a:buNone/>
            </a:pPr>
            <a:endParaRPr lang="en-US" altLang="en-US" sz="2500" b="1" spc="64" dirty="0">
              <a:solidFill>
                <a:srgbClr val="FFFFFF"/>
              </a:solidFill>
              <a:latin typeface="Montserrat" panose="020B0604020202020204" charset="0"/>
            </a:endParaRPr>
          </a:p>
          <a:p>
            <a:pPr>
              <a:lnSpc>
                <a:spcPct val="80000"/>
              </a:lnSpc>
            </a:pPr>
            <a:r>
              <a:rPr lang="vi-VN" sz="3000" spc="64" dirty="0" smtClean="0">
                <a:solidFill>
                  <a:srgbClr val="FFFFFF"/>
                </a:solidFill>
                <a:latin typeface="Montserrat" panose="020B0604020202020204" charset="0"/>
                <a:hlinkClick r:id="rId2" action="ppaction://hlinkfile"/>
              </a:rPr>
              <a:t>QĐ 5692.QDtld Phụ cấp cán bộ công đoàn.PDF</a:t>
            </a:r>
            <a:endParaRPr lang="en-US" sz="30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buFont typeface="Wingdings" panose="05000000000000000000" pitchFamily="2" charset="2"/>
              <a:buNone/>
            </a:pPr>
            <a:r>
              <a:rPr lang="nl-NL" altLang="en-US" sz="3200" dirty="0"/>
              <a:t> </a:t>
            </a:r>
            <a:endParaRPr lang="en-US" sz="3200" spc="64" dirty="0">
              <a:solidFill>
                <a:srgbClr val="FFFFFF"/>
              </a:solidFill>
              <a:latin typeface="Montserrat" panose="020B0604020202020204" charset="0"/>
            </a:endParaRPr>
          </a:p>
        </p:txBody>
      </p:sp>
    </p:spTree>
    <p:extLst>
      <p:ext uri="{BB962C8B-B14F-4D97-AF65-F5344CB8AC3E}">
        <p14:creationId xmlns:p14="http://schemas.microsoft.com/office/powerpoint/2010/main" val="3056994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1028700" y="873283"/>
            <a:ext cx="16230600" cy="8540434"/>
            <a:chOff x="0" y="0"/>
            <a:chExt cx="5920967" cy="3115573"/>
          </a:xfrm>
          <a:solidFill>
            <a:srgbClr val="0070C0"/>
          </a:solidFill>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grpFill/>
          </p:spPr>
          <p:txBody>
            <a:bodyPr/>
            <a:lstStyle/>
            <a:p>
              <a:endParaRPr lang="en-US" dirty="0"/>
            </a:p>
          </p:txBody>
        </p:sp>
      </p:grpSp>
      <p:sp>
        <p:nvSpPr>
          <p:cNvPr id="7" name="TextBox 7"/>
          <p:cNvSpPr txBox="1"/>
          <p:nvPr/>
        </p:nvSpPr>
        <p:spPr>
          <a:xfrm>
            <a:off x="1447802" y="1000125"/>
            <a:ext cx="15811499" cy="1333698"/>
          </a:xfrm>
          <a:prstGeom prst="rect">
            <a:avLst/>
          </a:prstGeom>
        </p:spPr>
        <p:txBody>
          <a:bodyPr wrap="square" lIns="0" tIns="0" rIns="0" bIns="0" rtlCol="0" anchor="t">
            <a:spAutoFit/>
          </a:bodyPr>
          <a:lstStyle/>
          <a:p>
            <a:pPr>
              <a:lnSpc>
                <a:spcPts val="5199"/>
              </a:lnSpc>
              <a:defRPr/>
            </a:pPr>
            <a:r>
              <a:rPr lang="en-US" sz="3500" spc="79" dirty="0">
                <a:solidFill>
                  <a:srgbClr val="FFFFFF"/>
                </a:solidFill>
                <a:latin typeface="Montserrat Extra-Bold"/>
              </a:rPr>
              <a:t> Chi </a:t>
            </a:r>
            <a:r>
              <a:rPr lang="en-US" sz="3500" spc="79" dirty="0" err="1">
                <a:solidFill>
                  <a:srgbClr val="FFFFFF"/>
                </a:solidFill>
                <a:latin typeface="Montserrat Extra-Bold"/>
              </a:rPr>
              <a:t>thăm</a:t>
            </a:r>
            <a:r>
              <a:rPr lang="en-US" sz="3500" spc="79" dirty="0">
                <a:solidFill>
                  <a:srgbClr val="FFFFFF"/>
                </a:solidFill>
                <a:latin typeface="Montserrat Extra-Bold"/>
              </a:rPr>
              <a:t> </a:t>
            </a:r>
            <a:r>
              <a:rPr lang="en-US" sz="3500" spc="79" dirty="0" err="1">
                <a:solidFill>
                  <a:srgbClr val="FFFFFF"/>
                </a:solidFill>
                <a:latin typeface="Montserrat Extra-Bold"/>
              </a:rPr>
              <a:t>hỏi</a:t>
            </a:r>
            <a:r>
              <a:rPr lang="en-US" sz="3500" spc="79" dirty="0">
                <a:solidFill>
                  <a:srgbClr val="FFFFFF"/>
                </a:solidFill>
                <a:latin typeface="Montserrat Extra-Bold"/>
              </a:rPr>
              <a:t> , </a:t>
            </a:r>
            <a:r>
              <a:rPr lang="en-US" sz="3500" spc="79" dirty="0" err="1">
                <a:solidFill>
                  <a:srgbClr val="FFFFFF"/>
                </a:solidFill>
                <a:latin typeface="Montserrat Extra-Bold"/>
              </a:rPr>
              <a:t>trợ</a:t>
            </a:r>
            <a:r>
              <a:rPr lang="en-US" sz="3500" spc="79" dirty="0">
                <a:solidFill>
                  <a:srgbClr val="FFFFFF"/>
                </a:solidFill>
                <a:latin typeface="Montserrat Extra-Bold"/>
              </a:rPr>
              <a:t> </a:t>
            </a:r>
            <a:r>
              <a:rPr lang="en-US" sz="3500" spc="79" dirty="0" err="1">
                <a:solidFill>
                  <a:srgbClr val="FFFFFF"/>
                </a:solidFill>
                <a:latin typeface="Montserrat Extra-Bold"/>
              </a:rPr>
              <a:t>cấp</a:t>
            </a:r>
            <a:r>
              <a:rPr lang="en-US" sz="3500" spc="79" dirty="0">
                <a:solidFill>
                  <a:srgbClr val="FFFFFF"/>
                </a:solidFill>
                <a:latin typeface="Montserrat Extra-Bold"/>
              </a:rPr>
              <a:t> (</a:t>
            </a:r>
            <a:r>
              <a:rPr lang="en-US" sz="3500" spc="79" dirty="0" err="1">
                <a:solidFill>
                  <a:srgbClr val="FFFFFF"/>
                </a:solidFill>
                <a:latin typeface="Montserrat Extra-Bold"/>
              </a:rPr>
              <a:t>tối</a:t>
            </a:r>
            <a:r>
              <a:rPr lang="en-US" sz="3500" spc="79" dirty="0">
                <a:solidFill>
                  <a:srgbClr val="FFFFFF"/>
                </a:solidFill>
                <a:latin typeface="Montserrat Extra-Bold"/>
              </a:rPr>
              <a:t> </a:t>
            </a:r>
            <a:r>
              <a:rPr lang="en-US" sz="3500" spc="79" dirty="0" err="1">
                <a:solidFill>
                  <a:srgbClr val="FFFFFF"/>
                </a:solidFill>
                <a:latin typeface="Montserrat Extra-Bold"/>
              </a:rPr>
              <a:t>thiểu</a:t>
            </a:r>
            <a:r>
              <a:rPr lang="en-US" sz="3500" spc="79" dirty="0">
                <a:solidFill>
                  <a:srgbClr val="FFFFFF"/>
                </a:solidFill>
                <a:latin typeface="Montserrat Extra-Bold"/>
              </a:rPr>
              <a:t> 40% </a:t>
            </a:r>
            <a:r>
              <a:rPr lang="en-US" sz="3500" spc="79" dirty="0" err="1">
                <a:solidFill>
                  <a:srgbClr val="FFFFFF"/>
                </a:solidFill>
                <a:latin typeface="Montserrat Extra-Bold"/>
              </a:rPr>
              <a:t>nguồn</a:t>
            </a:r>
            <a:r>
              <a:rPr lang="en-US" sz="3500" spc="79" dirty="0">
                <a:solidFill>
                  <a:srgbClr val="FFFFFF"/>
                </a:solidFill>
                <a:latin typeface="Montserrat Extra-Bold"/>
              </a:rPr>
              <a:t> </a:t>
            </a:r>
            <a:r>
              <a:rPr lang="en-US" sz="3500" spc="79" dirty="0" err="1">
                <a:solidFill>
                  <a:srgbClr val="FFFFFF"/>
                </a:solidFill>
                <a:latin typeface="Montserrat Extra-Bold"/>
              </a:rPr>
              <a:t>thu</a:t>
            </a:r>
            <a:r>
              <a:rPr lang="en-US" sz="3500" spc="79" dirty="0">
                <a:solidFill>
                  <a:srgbClr val="FFFFFF"/>
                </a:solidFill>
                <a:latin typeface="Montserrat Extra-Bold"/>
              </a:rPr>
              <a:t> ĐPCĐ CĐCS </a:t>
            </a:r>
            <a:r>
              <a:rPr lang="en-US" sz="3500" spc="79" dirty="0" err="1">
                <a:solidFill>
                  <a:srgbClr val="FFFFFF"/>
                </a:solidFill>
                <a:latin typeface="Montserrat Extra-Bold"/>
              </a:rPr>
              <a:t>được</a:t>
            </a:r>
            <a:r>
              <a:rPr lang="en-US" sz="3500" spc="79" dirty="0">
                <a:solidFill>
                  <a:srgbClr val="FFFFFF"/>
                </a:solidFill>
                <a:latin typeface="Montserrat Extra-Bold"/>
              </a:rPr>
              <a:t> </a:t>
            </a:r>
            <a:r>
              <a:rPr lang="en-US" sz="3500" spc="79" dirty="0" err="1">
                <a:solidFill>
                  <a:srgbClr val="FFFFFF"/>
                </a:solidFill>
                <a:latin typeface="Montserrat Extra-Bold"/>
              </a:rPr>
              <a:t>sử</a:t>
            </a:r>
            <a:r>
              <a:rPr lang="en-US" sz="3500" spc="79" dirty="0">
                <a:solidFill>
                  <a:srgbClr val="FFFFFF"/>
                </a:solidFill>
                <a:latin typeface="Montserrat Extra-Bold"/>
              </a:rPr>
              <a:t> </a:t>
            </a:r>
            <a:r>
              <a:rPr lang="en-US" sz="3500" spc="79" dirty="0" err="1">
                <a:solidFill>
                  <a:srgbClr val="FFFFFF"/>
                </a:solidFill>
                <a:latin typeface="Montserrat Extra-Bold"/>
              </a:rPr>
              <a:t>dụng</a:t>
            </a:r>
            <a:r>
              <a:rPr lang="en-US" sz="3500" spc="79" dirty="0">
                <a:solidFill>
                  <a:srgbClr val="FFFFFF"/>
                </a:solidFill>
                <a:latin typeface="Montserrat Extra-Bold"/>
              </a:rPr>
              <a:t>):</a:t>
            </a:r>
          </a:p>
        </p:txBody>
      </p:sp>
      <p:sp>
        <p:nvSpPr>
          <p:cNvPr id="8" name="TextBox 8"/>
          <p:cNvSpPr txBox="1"/>
          <p:nvPr/>
        </p:nvSpPr>
        <p:spPr>
          <a:xfrm>
            <a:off x="1447801" y="2857501"/>
            <a:ext cx="15393536" cy="6848029"/>
          </a:xfrm>
          <a:prstGeom prst="rect">
            <a:avLst/>
          </a:prstGeom>
        </p:spPr>
        <p:txBody>
          <a:bodyPr wrap="square" lIns="0" tIns="0" rIns="0" bIns="0" rtlCol="0" anchor="t">
            <a:spAutoFit/>
          </a:bodyPr>
          <a:lstStyle/>
          <a:p>
            <a:pPr>
              <a:defRPr/>
            </a:pPr>
            <a:r>
              <a:rPr lang="en-US" sz="2500" spc="64" dirty="0">
                <a:solidFill>
                  <a:srgbClr val="FFFFFF"/>
                </a:solidFill>
                <a:latin typeface="Montserrat" panose="020B0604020202020204" charset="0"/>
              </a:rPr>
              <a:t> 	</a:t>
            </a:r>
          </a:p>
          <a:p>
            <a:pPr>
              <a:defRPr/>
            </a:pPr>
            <a:r>
              <a:rPr lang="en-US" sz="2500" spc="64" dirty="0">
                <a:solidFill>
                  <a:srgbClr val="FFFFFF"/>
                </a:solidFill>
                <a:latin typeface="Montserrat" panose="020B0604020202020204" charset="0"/>
              </a:rPr>
              <a:t>	</a:t>
            </a:r>
            <a:r>
              <a:rPr lang="en-US" sz="3000" spc="64" dirty="0">
                <a:solidFill>
                  <a:srgbClr val="FFFFFF"/>
                </a:solidFill>
                <a:latin typeface="Montserrat" panose="020B0604020202020204" charset="0"/>
              </a:rPr>
              <a:t>(1) </a:t>
            </a:r>
            <a:r>
              <a:rPr lang="vi-VN" sz="3000" spc="64" dirty="0">
                <a:solidFill>
                  <a:srgbClr val="FFFFFF"/>
                </a:solidFill>
                <a:latin typeface="Montserrat" panose="020B0604020202020204" charset="0"/>
              </a:rPr>
              <a:t>Chi </a:t>
            </a:r>
            <a:r>
              <a:rPr lang="en-US" sz="3000" spc="64" dirty="0" err="1">
                <a:solidFill>
                  <a:srgbClr val="FFFFFF"/>
                </a:solidFill>
                <a:latin typeface="Montserrat" panose="020B0604020202020204" charset="0"/>
              </a:rPr>
              <a:t>thăm</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hỏi</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đoàn</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viên</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công</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đoàn</a:t>
            </a:r>
            <a:endParaRPr lang="en-US" sz="3000" spc="64" dirty="0">
              <a:solidFill>
                <a:srgbClr val="FFFFFF"/>
              </a:solidFill>
              <a:latin typeface="Montserrat" panose="020B0604020202020204" charset="0"/>
            </a:endParaRPr>
          </a:p>
          <a:p>
            <a:pPr>
              <a:defRPr/>
            </a:pPr>
            <a:r>
              <a:rPr lang="en-US" sz="3000" spc="64" dirty="0">
                <a:solidFill>
                  <a:srgbClr val="FFFFFF"/>
                </a:solidFill>
                <a:latin typeface="Montserrat" panose="020B0604020202020204" charset="0"/>
              </a:rPr>
              <a:t>	- </a:t>
            </a:r>
            <a:r>
              <a:rPr lang="en-US" sz="3000" spc="64" dirty="0" err="1">
                <a:solidFill>
                  <a:srgbClr val="FFFFFF"/>
                </a:solidFill>
                <a:latin typeface="Montserrat" panose="020B0604020202020204" charset="0"/>
              </a:rPr>
              <a:t>Thăm</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hỏi</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ốm</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đau</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hiếu</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hỉ</a:t>
            </a:r>
            <a:endParaRPr lang="en-US" sz="3000" spc="64" dirty="0">
              <a:solidFill>
                <a:srgbClr val="FFFFFF"/>
              </a:solidFill>
              <a:latin typeface="Montserrat" panose="020B0604020202020204" charset="0"/>
            </a:endParaRPr>
          </a:p>
          <a:p>
            <a:pPr>
              <a:defRPr/>
            </a:pPr>
            <a:r>
              <a:rPr lang="en-US" sz="3000" spc="64" dirty="0">
                <a:solidFill>
                  <a:srgbClr val="FFFFFF"/>
                </a:solidFill>
                <a:latin typeface="Montserrat" panose="020B0604020202020204" charset="0"/>
              </a:rPr>
              <a:t>	- </a:t>
            </a:r>
            <a:r>
              <a:rPr lang="en-US" sz="3000" spc="64" dirty="0" err="1">
                <a:solidFill>
                  <a:srgbClr val="FFFFFF"/>
                </a:solidFill>
                <a:latin typeface="Montserrat" panose="020B0604020202020204" charset="0"/>
              </a:rPr>
              <a:t>Thăm</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hỏi</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tặng</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quà</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lễ</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tết</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ngày</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thành</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lập</a:t>
            </a:r>
            <a:r>
              <a:rPr lang="en-US" sz="3000" spc="64" dirty="0">
                <a:solidFill>
                  <a:srgbClr val="FFFFFF"/>
                </a:solidFill>
                <a:latin typeface="Montserrat" panose="020B0604020202020204" charset="0"/>
              </a:rPr>
              <a:t> CĐ, </a:t>
            </a:r>
            <a:r>
              <a:rPr lang="en-US" sz="3000" spc="64" dirty="0" err="1">
                <a:solidFill>
                  <a:srgbClr val="FFFFFF"/>
                </a:solidFill>
                <a:latin typeface="Montserrat" panose="020B0604020202020204" charset="0"/>
              </a:rPr>
              <a:t>tặng</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quà</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sinh</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nhật</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tặng</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quà</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thôi</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tham</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gia</a:t>
            </a:r>
            <a:r>
              <a:rPr lang="en-US" sz="3000" spc="64" dirty="0">
                <a:solidFill>
                  <a:srgbClr val="FFFFFF"/>
                </a:solidFill>
                <a:latin typeface="Montserrat" panose="020B0604020202020204" charset="0"/>
              </a:rPr>
              <a:t> BCH</a:t>
            </a:r>
          </a:p>
          <a:p>
            <a:pPr lvl="1">
              <a:defRPr/>
            </a:pPr>
            <a:r>
              <a:rPr lang="en-US" sz="3000" spc="64" dirty="0">
                <a:solidFill>
                  <a:srgbClr val="FFFFFF"/>
                </a:solidFill>
                <a:latin typeface="Montserrat" panose="020B0604020202020204" charset="0"/>
              </a:rPr>
              <a:t>	</a:t>
            </a:r>
          </a:p>
          <a:p>
            <a:pPr lvl="1">
              <a:defRPr/>
            </a:pPr>
            <a:r>
              <a:rPr lang="en-US" sz="3000" spc="64" dirty="0">
                <a:solidFill>
                  <a:srgbClr val="FFFFFF"/>
                </a:solidFill>
                <a:latin typeface="Montserrat" panose="020B0604020202020204" charset="0"/>
              </a:rPr>
              <a:t>	(2) </a:t>
            </a:r>
            <a:r>
              <a:rPr lang="vi-VN" sz="3000" spc="64" dirty="0">
                <a:solidFill>
                  <a:srgbClr val="FFFFFF"/>
                </a:solidFill>
                <a:latin typeface="Montserrat" panose="020B0604020202020204" charset="0"/>
              </a:rPr>
              <a:t>Chi </a:t>
            </a:r>
            <a:r>
              <a:rPr lang="en-US" sz="3000" spc="64" dirty="0" err="1">
                <a:solidFill>
                  <a:srgbClr val="FFFFFF"/>
                </a:solidFill>
                <a:latin typeface="Montserrat" panose="020B0604020202020204" charset="0"/>
              </a:rPr>
              <a:t>trợ</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cấp</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đoàn</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viên</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công</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đoàn</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và</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ng</a:t>
            </a:r>
            <a:r>
              <a:rPr lang="vi-VN" sz="3000" spc="64" dirty="0">
                <a:solidFill>
                  <a:srgbClr val="FFFFFF"/>
                </a:solidFill>
                <a:latin typeface="Montserrat" panose="020B0604020202020204" charset="0"/>
              </a:rPr>
              <a:t>ười</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lao</a:t>
            </a:r>
            <a:r>
              <a:rPr lang="en-US" sz="3000" spc="64" dirty="0">
                <a:solidFill>
                  <a:srgbClr val="FFFFFF"/>
                </a:solidFill>
                <a:latin typeface="Montserrat" panose="020B0604020202020204" charset="0"/>
              </a:rPr>
              <a:t> </a:t>
            </a:r>
            <a:r>
              <a:rPr lang="en-US" sz="3000" spc="64" dirty="0" err="1">
                <a:solidFill>
                  <a:srgbClr val="FFFFFF"/>
                </a:solidFill>
                <a:latin typeface="Montserrat" panose="020B0604020202020204" charset="0"/>
              </a:rPr>
              <a:t>động</a:t>
            </a:r>
            <a:endParaRPr lang="en-US" sz="3000" spc="64" dirty="0">
              <a:solidFill>
                <a:srgbClr val="FFFFFF"/>
              </a:solidFill>
              <a:latin typeface="Montserrat" panose="020B0604020202020204" charset="0"/>
            </a:endParaRPr>
          </a:p>
          <a:p>
            <a:pPr>
              <a:defRPr/>
            </a:pPr>
            <a:r>
              <a:rPr lang="en-US" sz="3000" spc="64" dirty="0">
                <a:solidFill>
                  <a:srgbClr val="FFFFFF"/>
                </a:solidFill>
                <a:latin typeface="Montserrat" panose="020B0604020202020204" charset="0"/>
              </a:rPr>
              <a:t>	</a:t>
            </a:r>
          </a:p>
          <a:p>
            <a:pPr>
              <a:defRPr/>
            </a:pPr>
            <a:r>
              <a:rPr lang="en-US" sz="3000" spc="64" dirty="0">
                <a:solidFill>
                  <a:srgbClr val="FFFFFF"/>
                </a:solidFill>
                <a:latin typeface="Montserrat" panose="020B0604020202020204" charset="0"/>
              </a:rPr>
              <a:t>	</a:t>
            </a:r>
            <a:r>
              <a:rPr lang="vi-VN" sz="3000" spc="64" dirty="0">
                <a:solidFill>
                  <a:srgbClr val="FFFFFF"/>
                </a:solidFill>
                <a:latin typeface="Montserrat" panose="020B0604020202020204" charset="0"/>
              </a:rPr>
              <a:t>Mức chi thăm hỏi, trợ cấp cho đoàn viên công đoàn và đối tượng không phải là đoàn viên công đoàn do công đoàn cơ sở quy định.</a:t>
            </a:r>
            <a:endParaRPr lang="en-US" sz="3000" spc="64" dirty="0">
              <a:solidFill>
                <a:srgbClr val="FFFFFF"/>
              </a:solidFill>
              <a:latin typeface="Montserrat" panose="020B0604020202020204" charset="0"/>
            </a:endParaRPr>
          </a:p>
          <a:p>
            <a:pPr>
              <a:defRPr/>
            </a:pPr>
            <a:endParaRPr lang="en-US" altLang="en-US" sz="2500" b="1" spc="64" dirty="0">
              <a:solidFill>
                <a:srgbClr val="FFFFFF"/>
              </a:solidFill>
              <a:latin typeface="Montserrat" panose="020B0604020202020204" charset="0"/>
            </a:endParaRPr>
          </a:p>
          <a:p>
            <a:pPr>
              <a:lnSpc>
                <a:spcPct val="80000"/>
              </a:lnSpc>
            </a:pPr>
            <a:endParaRPr lang="en-US" sz="25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buFont typeface="Wingdings" panose="05000000000000000000" pitchFamily="2" charset="2"/>
              <a:buNone/>
            </a:pPr>
            <a:r>
              <a:rPr lang="nl-NL" altLang="en-US" sz="3200" dirty="0"/>
              <a:t> </a:t>
            </a:r>
            <a:endParaRPr lang="en-US" sz="3200" spc="64" dirty="0">
              <a:solidFill>
                <a:srgbClr val="FFFFFF"/>
              </a:solidFill>
              <a:latin typeface="Montserrat" panose="020B0604020202020204" charset="0"/>
            </a:endParaRPr>
          </a:p>
        </p:txBody>
      </p:sp>
    </p:spTree>
    <p:extLst>
      <p:ext uri="{BB962C8B-B14F-4D97-AF65-F5344CB8AC3E}">
        <p14:creationId xmlns:p14="http://schemas.microsoft.com/office/powerpoint/2010/main" val="1804216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1028700" y="873283"/>
            <a:ext cx="16230600" cy="8540434"/>
            <a:chOff x="0" y="0"/>
            <a:chExt cx="5920967" cy="3115573"/>
          </a:xfrm>
          <a:solidFill>
            <a:srgbClr val="0070C0"/>
          </a:solidFill>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grpFill/>
          </p:spPr>
          <p:txBody>
            <a:bodyPr/>
            <a:lstStyle/>
            <a:p>
              <a:endParaRPr lang="en-US" dirty="0"/>
            </a:p>
          </p:txBody>
        </p:sp>
      </p:grpSp>
      <p:sp>
        <p:nvSpPr>
          <p:cNvPr id="7" name="TextBox 7"/>
          <p:cNvSpPr txBox="1"/>
          <p:nvPr/>
        </p:nvSpPr>
        <p:spPr>
          <a:xfrm>
            <a:off x="1447802" y="1000127"/>
            <a:ext cx="15811499" cy="666849"/>
          </a:xfrm>
          <a:prstGeom prst="rect">
            <a:avLst/>
          </a:prstGeom>
        </p:spPr>
        <p:txBody>
          <a:bodyPr wrap="square" lIns="0" tIns="0" rIns="0" bIns="0" rtlCol="0" anchor="t">
            <a:spAutoFit/>
          </a:bodyPr>
          <a:lstStyle/>
          <a:p>
            <a:pPr>
              <a:lnSpc>
                <a:spcPts val="5199"/>
              </a:lnSpc>
              <a:defRPr/>
            </a:pPr>
            <a:r>
              <a:rPr lang="en-US" sz="3500" spc="79" dirty="0">
                <a:solidFill>
                  <a:srgbClr val="FFFFFF"/>
                </a:solidFill>
                <a:latin typeface="Montserrat Extra-Bold"/>
              </a:rPr>
              <a:t> Chi </a:t>
            </a:r>
            <a:r>
              <a:rPr lang="en-US" sz="3500" spc="79" dirty="0" err="1">
                <a:solidFill>
                  <a:srgbClr val="FFFFFF"/>
                </a:solidFill>
                <a:latin typeface="Montserrat Extra-Bold"/>
              </a:rPr>
              <a:t>khác</a:t>
            </a:r>
            <a:r>
              <a:rPr lang="en-US" sz="3500" spc="79" dirty="0">
                <a:solidFill>
                  <a:srgbClr val="FFFFFF"/>
                </a:solidFill>
                <a:latin typeface="Montserrat Extra-Bold"/>
              </a:rPr>
              <a:t> (</a:t>
            </a:r>
            <a:r>
              <a:rPr lang="en-US" sz="3500" spc="79" dirty="0" err="1">
                <a:solidFill>
                  <a:srgbClr val="FFFFFF"/>
                </a:solidFill>
                <a:latin typeface="Montserrat Extra-Bold"/>
              </a:rPr>
              <a:t>tối</a:t>
            </a:r>
            <a:r>
              <a:rPr lang="en-US" sz="3500" spc="79" dirty="0">
                <a:solidFill>
                  <a:srgbClr val="FFFFFF"/>
                </a:solidFill>
                <a:latin typeface="Montserrat Extra-Bold"/>
              </a:rPr>
              <a:t> </a:t>
            </a:r>
            <a:r>
              <a:rPr lang="en-US" sz="3500" spc="79" dirty="0" err="1">
                <a:solidFill>
                  <a:srgbClr val="FFFFFF"/>
                </a:solidFill>
                <a:latin typeface="Montserrat Extra-Bold"/>
              </a:rPr>
              <a:t>đa</a:t>
            </a:r>
            <a:r>
              <a:rPr lang="en-US" sz="3500" spc="79" dirty="0">
                <a:solidFill>
                  <a:srgbClr val="FFFFFF"/>
                </a:solidFill>
                <a:latin typeface="Montserrat Extra-Bold"/>
              </a:rPr>
              <a:t> 15% </a:t>
            </a:r>
            <a:r>
              <a:rPr lang="en-US" sz="3500" spc="79" dirty="0" err="1">
                <a:solidFill>
                  <a:srgbClr val="FFFFFF"/>
                </a:solidFill>
                <a:latin typeface="Montserrat Extra-Bold"/>
              </a:rPr>
              <a:t>nguồn</a:t>
            </a:r>
            <a:r>
              <a:rPr lang="en-US" sz="3500" spc="79" dirty="0">
                <a:solidFill>
                  <a:srgbClr val="FFFFFF"/>
                </a:solidFill>
                <a:latin typeface="Montserrat Extra-Bold"/>
              </a:rPr>
              <a:t> </a:t>
            </a:r>
            <a:r>
              <a:rPr lang="en-US" sz="3500" spc="79" dirty="0" err="1">
                <a:solidFill>
                  <a:srgbClr val="FFFFFF"/>
                </a:solidFill>
                <a:latin typeface="Montserrat Extra-Bold"/>
              </a:rPr>
              <a:t>thu</a:t>
            </a:r>
            <a:r>
              <a:rPr lang="en-US" sz="3500" spc="79" dirty="0">
                <a:solidFill>
                  <a:srgbClr val="FFFFFF"/>
                </a:solidFill>
                <a:latin typeface="Montserrat Extra-Bold"/>
              </a:rPr>
              <a:t> ĐPCĐ </a:t>
            </a:r>
            <a:r>
              <a:rPr lang="en-US" sz="3500" spc="79" dirty="0" err="1">
                <a:solidFill>
                  <a:srgbClr val="FFFFFF"/>
                </a:solidFill>
                <a:latin typeface="Montserrat Extra-Bold"/>
              </a:rPr>
              <a:t>cơ</a:t>
            </a:r>
            <a:r>
              <a:rPr lang="en-US" sz="3500" spc="79" dirty="0">
                <a:solidFill>
                  <a:srgbClr val="FFFFFF"/>
                </a:solidFill>
                <a:latin typeface="Montserrat Extra-Bold"/>
              </a:rPr>
              <a:t> </a:t>
            </a:r>
            <a:r>
              <a:rPr lang="en-US" sz="3500" spc="79" dirty="0" err="1">
                <a:solidFill>
                  <a:srgbClr val="FFFFFF"/>
                </a:solidFill>
                <a:latin typeface="Montserrat Extra-Bold"/>
              </a:rPr>
              <a:t>sở</a:t>
            </a:r>
            <a:r>
              <a:rPr lang="en-US" sz="3500" spc="79" dirty="0">
                <a:solidFill>
                  <a:srgbClr val="FFFFFF"/>
                </a:solidFill>
                <a:latin typeface="Montserrat Extra-Bold"/>
              </a:rPr>
              <a:t> </a:t>
            </a:r>
            <a:r>
              <a:rPr lang="en-US" sz="3500" spc="79" dirty="0" err="1">
                <a:solidFill>
                  <a:srgbClr val="FFFFFF"/>
                </a:solidFill>
                <a:latin typeface="Montserrat Extra-Bold"/>
              </a:rPr>
              <a:t>được</a:t>
            </a:r>
            <a:r>
              <a:rPr lang="en-US" sz="3500" spc="79" dirty="0">
                <a:solidFill>
                  <a:srgbClr val="FFFFFF"/>
                </a:solidFill>
                <a:latin typeface="Montserrat Extra-Bold"/>
              </a:rPr>
              <a:t> </a:t>
            </a:r>
            <a:r>
              <a:rPr lang="en-US" sz="3500" spc="79" dirty="0" err="1">
                <a:solidFill>
                  <a:srgbClr val="FFFFFF"/>
                </a:solidFill>
                <a:latin typeface="Montserrat Extra-Bold"/>
              </a:rPr>
              <a:t>sử</a:t>
            </a:r>
            <a:r>
              <a:rPr lang="en-US" sz="3500" spc="79" dirty="0">
                <a:solidFill>
                  <a:srgbClr val="FFFFFF"/>
                </a:solidFill>
                <a:latin typeface="Montserrat Extra-Bold"/>
              </a:rPr>
              <a:t> </a:t>
            </a:r>
            <a:r>
              <a:rPr lang="en-US" sz="3500" spc="79" dirty="0" err="1">
                <a:solidFill>
                  <a:srgbClr val="FFFFFF"/>
                </a:solidFill>
                <a:latin typeface="Montserrat Extra-Bold"/>
              </a:rPr>
              <a:t>dụng</a:t>
            </a:r>
            <a:r>
              <a:rPr lang="en-US" sz="3500" spc="79" dirty="0">
                <a:solidFill>
                  <a:srgbClr val="FFFFFF"/>
                </a:solidFill>
                <a:latin typeface="Montserrat Extra-Bold"/>
              </a:rPr>
              <a:t>):</a:t>
            </a:r>
          </a:p>
        </p:txBody>
      </p:sp>
      <p:sp>
        <p:nvSpPr>
          <p:cNvPr id="8" name="TextBox 8"/>
          <p:cNvSpPr txBox="1"/>
          <p:nvPr/>
        </p:nvSpPr>
        <p:spPr>
          <a:xfrm>
            <a:off x="1447801" y="2857501"/>
            <a:ext cx="15393536" cy="6878806"/>
          </a:xfrm>
          <a:prstGeom prst="rect">
            <a:avLst/>
          </a:prstGeom>
        </p:spPr>
        <p:txBody>
          <a:bodyPr wrap="square" lIns="0" tIns="0" rIns="0" bIns="0" rtlCol="0" anchor="t">
            <a:spAutoFit/>
          </a:bodyPr>
          <a:lstStyle/>
          <a:p>
            <a:pPr algn="just"/>
            <a:r>
              <a:rPr lang="en-US" sz="2500" spc="64" dirty="0">
                <a:solidFill>
                  <a:srgbClr val="FFFFFF"/>
                </a:solidFill>
                <a:latin typeface="Montserrat" panose="020B0604020202020204" charset="0"/>
              </a:rPr>
              <a:t> 	</a:t>
            </a:r>
            <a:r>
              <a:rPr lang="en-US" sz="3000" spc="64" dirty="0">
                <a:solidFill>
                  <a:srgbClr val="FFFFFF"/>
                </a:solidFill>
                <a:latin typeface="Montserrat" panose="020B0604020202020204" charset="0"/>
              </a:rPr>
              <a:t>(1) </a:t>
            </a:r>
            <a:r>
              <a:rPr lang="vi-VN" altLang="en-US" sz="3000" spc="64" dirty="0">
                <a:solidFill>
                  <a:srgbClr val="FFFFFF"/>
                </a:solidFill>
                <a:latin typeface="Montserrat" panose="020B0604020202020204" charset="0"/>
              </a:rPr>
              <a:t>Chi phối hợp hoạt động với các Tổ chức Chính trị -  Xã hội khác…</a:t>
            </a:r>
            <a:endParaRPr lang="en-US" altLang="en-US" sz="3000" spc="64" dirty="0">
              <a:solidFill>
                <a:srgbClr val="FFFFFF"/>
              </a:solidFill>
              <a:latin typeface="Montserrat" panose="020B0604020202020204" charset="0"/>
            </a:endParaRPr>
          </a:p>
          <a:p>
            <a:pPr algn="just"/>
            <a:endParaRPr lang="en-US" altLang="en-US" sz="3000" spc="64" dirty="0">
              <a:solidFill>
                <a:srgbClr val="FFFFFF"/>
              </a:solidFill>
              <a:latin typeface="Montserrat" panose="020B0604020202020204" charset="0"/>
            </a:endParaRPr>
          </a:p>
          <a:p>
            <a:pPr algn="just"/>
            <a:r>
              <a:rPr lang="en-US" altLang="en-US" sz="3000" spc="64" dirty="0">
                <a:solidFill>
                  <a:srgbClr val="FFFFFF"/>
                </a:solidFill>
                <a:latin typeface="Montserrat" panose="020B0604020202020204" charset="0"/>
              </a:rPr>
              <a:t>	(2)</a:t>
            </a:r>
            <a:r>
              <a:rPr lang="vi-VN" altLang="en-US" sz="3000" spc="64" dirty="0">
                <a:solidFill>
                  <a:srgbClr val="FFFFFF"/>
                </a:solidFill>
                <a:latin typeface="Montserrat" panose="020B0604020202020204" charset="0"/>
              </a:rPr>
              <a:t> Chi cho các công việc hoàn thiện các thủ tục để đoàn viên ưu tú được kết nạp Đảng Cộng sản Việt Nam.</a:t>
            </a:r>
            <a:endParaRPr lang="en-US" altLang="en-US" sz="3000" spc="64" dirty="0">
              <a:solidFill>
                <a:srgbClr val="FFFFFF"/>
              </a:solidFill>
              <a:latin typeface="Montserrat" panose="020B0604020202020204" charset="0"/>
            </a:endParaRPr>
          </a:p>
          <a:p>
            <a:pPr>
              <a:defRPr/>
            </a:pPr>
            <a:r>
              <a:rPr lang="en-US" sz="2500" spc="64">
                <a:solidFill>
                  <a:srgbClr val="FFFFFF"/>
                </a:solidFill>
                <a:latin typeface="Montserrat" panose="020B0604020202020204" charset="0"/>
              </a:rPr>
              <a:t>	</a:t>
            </a:r>
            <a:endParaRPr lang="en-US" sz="2500" spc="64" smtClean="0">
              <a:solidFill>
                <a:srgbClr val="FFFFFF"/>
              </a:solidFill>
              <a:latin typeface="Montserrat" panose="020B0604020202020204" charset="0"/>
            </a:endParaRPr>
          </a:p>
          <a:p>
            <a:pPr>
              <a:defRPr/>
            </a:pPr>
            <a:r>
              <a:rPr lang="en-US" sz="2500" spc="64">
                <a:solidFill>
                  <a:srgbClr val="FFFFFF"/>
                </a:solidFill>
                <a:latin typeface="Montserrat" panose="020B0604020202020204" charset="0"/>
              </a:rPr>
              <a:t>	</a:t>
            </a:r>
            <a:r>
              <a:rPr lang="en-US" sz="3000" spc="64" smtClean="0">
                <a:solidFill>
                  <a:srgbClr val="FFFFFF"/>
                </a:solidFill>
                <a:latin typeface="Montserrat" panose="020B0604020202020204" charset="0"/>
              </a:rPr>
              <a:t>(</a:t>
            </a:r>
            <a:r>
              <a:rPr lang="en-US" sz="3000" spc="64">
                <a:solidFill>
                  <a:srgbClr val="FFFFFF"/>
                </a:solidFill>
                <a:latin typeface="Montserrat" panose="020B0604020202020204" charset="0"/>
              </a:rPr>
              <a:t>3) Chi phụ cấp ủy viên UBKT, Trưởng Ban nữ công quần chúng, ủy viên Ban nữ công quần </a:t>
            </a:r>
            <a:r>
              <a:rPr lang="en-US" sz="3000" spc="64" smtClean="0">
                <a:solidFill>
                  <a:srgbClr val="FFFFFF"/>
                </a:solidFill>
                <a:latin typeface="Montserrat" panose="020B0604020202020204" charset="0"/>
              </a:rPr>
              <a:t>chúng (mức chi áp dụng theo khoản 2, khoản 3 Điều 3 của QĐ 5692 và không được cao hơn mức chi phụ cấp trách nhiệm PCT CĐCS)</a:t>
            </a:r>
            <a:endParaRPr lang="en-US" sz="3000" spc="64" dirty="0">
              <a:solidFill>
                <a:srgbClr val="FFFFFF"/>
              </a:solidFill>
              <a:latin typeface="Montserrat" panose="020B0604020202020204" charset="0"/>
            </a:endParaRPr>
          </a:p>
          <a:p>
            <a:pPr>
              <a:defRPr/>
            </a:pPr>
            <a:r>
              <a:rPr lang="en-US" sz="3000" spc="64" dirty="0">
                <a:solidFill>
                  <a:srgbClr val="FFFFFF"/>
                </a:solidFill>
                <a:latin typeface="Montserrat" panose="020B0604020202020204" charset="0"/>
              </a:rPr>
              <a:t>	</a:t>
            </a:r>
          </a:p>
          <a:p>
            <a:pPr>
              <a:buFont typeface="Wingdings" panose="05000000000000000000" pitchFamily="2" charset="2"/>
              <a:buNone/>
            </a:pPr>
            <a:endParaRPr lang="en-US" altLang="en-US" sz="2500" b="1" spc="64" dirty="0">
              <a:solidFill>
                <a:srgbClr val="FFFFFF"/>
              </a:solidFill>
              <a:latin typeface="Montserrat" panose="020B0604020202020204" charset="0"/>
            </a:endParaRPr>
          </a:p>
          <a:p>
            <a:pPr>
              <a:lnSpc>
                <a:spcPct val="80000"/>
              </a:lnSpc>
            </a:pPr>
            <a:endParaRPr lang="en-US" sz="25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buFont typeface="Wingdings" panose="05000000000000000000" pitchFamily="2" charset="2"/>
              <a:buNone/>
            </a:pPr>
            <a:r>
              <a:rPr lang="nl-NL" altLang="en-US" sz="3200" dirty="0"/>
              <a:t> </a:t>
            </a:r>
            <a:endParaRPr lang="en-US" sz="3200" spc="64" dirty="0">
              <a:solidFill>
                <a:srgbClr val="FFFFFF"/>
              </a:solidFill>
              <a:latin typeface="Montserrat" panose="020B0604020202020204" charset="0"/>
            </a:endParaRPr>
          </a:p>
        </p:txBody>
      </p:sp>
    </p:spTree>
    <p:extLst>
      <p:ext uri="{BB962C8B-B14F-4D97-AF65-F5344CB8AC3E}">
        <p14:creationId xmlns:p14="http://schemas.microsoft.com/office/powerpoint/2010/main" val="1418029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1028700" y="873283"/>
            <a:ext cx="16230600" cy="8540434"/>
            <a:chOff x="0" y="0"/>
            <a:chExt cx="5920967" cy="3115573"/>
          </a:xfrm>
          <a:solidFill>
            <a:srgbClr val="0070C0"/>
          </a:solidFill>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grpFill/>
          </p:spPr>
          <p:txBody>
            <a:bodyPr/>
            <a:lstStyle/>
            <a:p>
              <a:endParaRPr lang="en-US" dirty="0"/>
            </a:p>
          </p:txBody>
        </p:sp>
      </p:grpSp>
      <p:sp>
        <p:nvSpPr>
          <p:cNvPr id="7" name="TextBox 7"/>
          <p:cNvSpPr txBox="1"/>
          <p:nvPr/>
        </p:nvSpPr>
        <p:spPr>
          <a:xfrm>
            <a:off x="1447802" y="1000127"/>
            <a:ext cx="15811499" cy="666849"/>
          </a:xfrm>
          <a:prstGeom prst="rect">
            <a:avLst/>
          </a:prstGeom>
        </p:spPr>
        <p:txBody>
          <a:bodyPr wrap="square" lIns="0" tIns="0" rIns="0" bIns="0" rtlCol="0" anchor="t">
            <a:spAutoFit/>
          </a:bodyPr>
          <a:lstStyle/>
          <a:p>
            <a:pPr>
              <a:lnSpc>
                <a:spcPts val="5199"/>
              </a:lnSpc>
              <a:defRPr/>
            </a:pPr>
            <a:r>
              <a:rPr lang="en-US" sz="3500" spc="79" dirty="0">
                <a:solidFill>
                  <a:srgbClr val="FFFFFF"/>
                </a:solidFill>
                <a:latin typeface="Montserrat Extra-Bold"/>
              </a:rPr>
              <a:t> </a:t>
            </a:r>
            <a:r>
              <a:rPr lang="en-US" sz="3500" spc="79" dirty="0" smtClean="0">
                <a:solidFill>
                  <a:srgbClr val="FFFFFF"/>
                </a:solidFill>
                <a:latin typeface="Montserrat Extra-Bold"/>
              </a:rPr>
              <a:t>3.4. </a:t>
            </a:r>
            <a:r>
              <a:rPr lang="en-US" sz="3500" spc="79" dirty="0" err="1">
                <a:solidFill>
                  <a:srgbClr val="FFFFFF"/>
                </a:solidFill>
                <a:latin typeface="Montserrat Extra-Bold"/>
              </a:rPr>
              <a:t>Quản</a:t>
            </a:r>
            <a:r>
              <a:rPr lang="en-US" sz="3500" spc="79" dirty="0">
                <a:solidFill>
                  <a:srgbClr val="FFFFFF"/>
                </a:solidFill>
                <a:latin typeface="Montserrat Extra-Bold"/>
              </a:rPr>
              <a:t> </a:t>
            </a:r>
            <a:r>
              <a:rPr lang="en-US" sz="3500" spc="79" dirty="0" err="1">
                <a:solidFill>
                  <a:srgbClr val="FFFFFF"/>
                </a:solidFill>
                <a:latin typeface="Montserrat Extra-Bold"/>
              </a:rPr>
              <a:t>lý</a:t>
            </a:r>
            <a:r>
              <a:rPr lang="en-US" sz="3500" spc="79" dirty="0">
                <a:solidFill>
                  <a:srgbClr val="FFFFFF"/>
                </a:solidFill>
                <a:latin typeface="Montserrat Extra-Bold"/>
              </a:rPr>
              <a:t> </a:t>
            </a:r>
            <a:r>
              <a:rPr lang="en-US" sz="3500" spc="79" dirty="0" err="1">
                <a:solidFill>
                  <a:srgbClr val="FFFFFF"/>
                </a:solidFill>
                <a:latin typeface="Montserrat Extra-Bold"/>
              </a:rPr>
              <a:t>tiền</a:t>
            </a:r>
            <a:r>
              <a:rPr lang="en-US" sz="3500" spc="79" dirty="0">
                <a:solidFill>
                  <a:srgbClr val="FFFFFF"/>
                </a:solidFill>
                <a:latin typeface="Montserrat Extra-Bold"/>
              </a:rPr>
              <a:t> </a:t>
            </a:r>
            <a:r>
              <a:rPr lang="en-US" sz="3500" spc="79" dirty="0" err="1">
                <a:solidFill>
                  <a:srgbClr val="FFFFFF"/>
                </a:solidFill>
                <a:latin typeface="Montserrat Extra-Bold"/>
              </a:rPr>
              <a:t>gửi</a:t>
            </a:r>
            <a:r>
              <a:rPr lang="en-US" sz="3500" spc="79" dirty="0">
                <a:solidFill>
                  <a:srgbClr val="FFFFFF"/>
                </a:solidFill>
                <a:latin typeface="Montserrat Extra-Bold"/>
              </a:rPr>
              <a:t> </a:t>
            </a:r>
            <a:r>
              <a:rPr lang="en-US" sz="3500" spc="79" dirty="0" err="1">
                <a:solidFill>
                  <a:srgbClr val="FFFFFF"/>
                </a:solidFill>
                <a:latin typeface="Montserrat Extra-Bold"/>
              </a:rPr>
              <a:t>ngân</a:t>
            </a:r>
            <a:r>
              <a:rPr lang="en-US" sz="3500" spc="79" dirty="0">
                <a:solidFill>
                  <a:srgbClr val="FFFFFF"/>
                </a:solidFill>
                <a:latin typeface="Montserrat Extra-Bold"/>
              </a:rPr>
              <a:t> </a:t>
            </a:r>
            <a:r>
              <a:rPr lang="en-US" sz="3500" spc="79" dirty="0" err="1">
                <a:solidFill>
                  <a:srgbClr val="FFFFFF"/>
                </a:solidFill>
                <a:latin typeface="Montserrat Extra-Bold"/>
              </a:rPr>
              <a:t>hàng</a:t>
            </a:r>
            <a:r>
              <a:rPr lang="en-US" sz="3500" spc="79" dirty="0">
                <a:solidFill>
                  <a:srgbClr val="FFFFFF"/>
                </a:solidFill>
                <a:latin typeface="Montserrat Extra-Bold"/>
              </a:rPr>
              <a:t>, </a:t>
            </a:r>
            <a:r>
              <a:rPr lang="en-US" sz="3500" spc="79" dirty="0" err="1">
                <a:solidFill>
                  <a:srgbClr val="FFFFFF"/>
                </a:solidFill>
                <a:latin typeface="Montserrat Extra-Bold"/>
              </a:rPr>
              <a:t>quỹ</a:t>
            </a:r>
            <a:r>
              <a:rPr lang="en-US" sz="3500" spc="79" dirty="0">
                <a:solidFill>
                  <a:srgbClr val="FFFFFF"/>
                </a:solidFill>
                <a:latin typeface="Montserrat Extra-Bold"/>
              </a:rPr>
              <a:t> </a:t>
            </a:r>
            <a:r>
              <a:rPr lang="en-US" sz="3500" spc="79" dirty="0" err="1">
                <a:solidFill>
                  <a:srgbClr val="FFFFFF"/>
                </a:solidFill>
                <a:latin typeface="Montserrat Extra-Bold"/>
              </a:rPr>
              <a:t>tiền</a:t>
            </a:r>
            <a:r>
              <a:rPr lang="en-US" sz="3500" spc="79" dirty="0">
                <a:solidFill>
                  <a:srgbClr val="FFFFFF"/>
                </a:solidFill>
                <a:latin typeface="Montserrat Extra-Bold"/>
              </a:rPr>
              <a:t> </a:t>
            </a:r>
            <a:r>
              <a:rPr lang="en-US" sz="3500" spc="79" dirty="0" err="1">
                <a:solidFill>
                  <a:srgbClr val="FFFFFF"/>
                </a:solidFill>
                <a:latin typeface="Montserrat Extra-Bold"/>
              </a:rPr>
              <a:t>mặt</a:t>
            </a:r>
            <a:r>
              <a:rPr lang="en-US" sz="3500" spc="79" dirty="0">
                <a:solidFill>
                  <a:srgbClr val="FFFFFF"/>
                </a:solidFill>
                <a:latin typeface="Montserrat Extra-Bold"/>
              </a:rPr>
              <a:t>:</a:t>
            </a:r>
          </a:p>
        </p:txBody>
      </p:sp>
      <p:sp>
        <p:nvSpPr>
          <p:cNvPr id="8" name="TextBox 8"/>
          <p:cNvSpPr txBox="1"/>
          <p:nvPr/>
        </p:nvSpPr>
        <p:spPr>
          <a:xfrm>
            <a:off x="1295400" y="2019300"/>
            <a:ext cx="15393536" cy="9110186"/>
          </a:xfrm>
          <a:prstGeom prst="rect">
            <a:avLst/>
          </a:prstGeom>
        </p:spPr>
        <p:txBody>
          <a:bodyPr wrap="square" lIns="0" tIns="0" rIns="0" bIns="0" rtlCol="0" anchor="t">
            <a:spAutoFit/>
          </a:bodyPr>
          <a:lstStyle/>
          <a:p>
            <a:pPr algn="just">
              <a:lnSpc>
                <a:spcPct val="150000"/>
              </a:lnSpc>
              <a:defRPr/>
            </a:pPr>
            <a:r>
              <a:rPr lang="en-US" sz="2500" spc="64" dirty="0">
                <a:solidFill>
                  <a:srgbClr val="FFFFFF"/>
                </a:solidFill>
                <a:latin typeface="Montserrat" panose="020B0604020202020204" charset="0"/>
              </a:rPr>
              <a:t> 	</a:t>
            </a:r>
            <a:r>
              <a:rPr lang="en-US" sz="3000" spc="64" dirty="0">
                <a:solidFill>
                  <a:srgbClr val="FFFFFF"/>
                </a:solidFill>
                <a:latin typeface="Montserrat" panose="020B0604020202020204" charset="0"/>
              </a:rPr>
              <a:t>(1) </a:t>
            </a:r>
            <a:r>
              <a:rPr lang="vi-VN" sz="3000" spc="64" dirty="0">
                <a:solidFill>
                  <a:srgbClr val="FFFFFF"/>
                </a:solidFill>
                <a:latin typeface="Montserrat" panose="020B0604020202020204" charset="0"/>
              </a:rPr>
              <a:t>Công đoàn cơ sở phải mở tài khoản tại </a:t>
            </a:r>
            <a:r>
              <a:rPr lang="vi-VN" sz="3000" spc="64" dirty="0" smtClean="0">
                <a:solidFill>
                  <a:srgbClr val="FFFFFF"/>
                </a:solidFill>
                <a:latin typeface="Montserrat" panose="020B0604020202020204" charset="0"/>
              </a:rPr>
              <a:t>ngân </a:t>
            </a:r>
            <a:r>
              <a:rPr lang="vi-VN" sz="3000" spc="64" dirty="0">
                <a:solidFill>
                  <a:srgbClr val="FFFFFF"/>
                </a:solidFill>
                <a:latin typeface="Montserrat" panose="020B0604020202020204" charset="0"/>
              </a:rPr>
              <a:t>hàng để quản lý tiền gửi của công đoàn cơ sở. Kế toán công đoàn cơ sở phải ghi chép kịp thời đầy đủ các nghiệp vụ thu, chi qua </a:t>
            </a:r>
            <a:r>
              <a:rPr lang="vi-VN" sz="3000" spc="64" dirty="0" smtClean="0">
                <a:solidFill>
                  <a:srgbClr val="FFFFFF"/>
                </a:solidFill>
                <a:latin typeface="Montserrat" panose="020B0604020202020204" charset="0"/>
              </a:rPr>
              <a:t>ngân </a:t>
            </a:r>
            <a:r>
              <a:rPr lang="vi-VN" sz="3000" spc="64" dirty="0">
                <a:solidFill>
                  <a:srgbClr val="FFFFFF"/>
                </a:solidFill>
                <a:latin typeface="Montserrat" panose="020B0604020202020204" charset="0"/>
              </a:rPr>
              <a:t>hàng vào sổ theo dõi tiền gửi </a:t>
            </a:r>
            <a:r>
              <a:rPr lang="vi-VN" sz="3000" spc="64" dirty="0" smtClean="0">
                <a:solidFill>
                  <a:srgbClr val="FFFFFF"/>
                </a:solidFill>
                <a:latin typeface="Montserrat" panose="020B0604020202020204" charset="0"/>
              </a:rPr>
              <a:t>ngân </a:t>
            </a:r>
            <a:r>
              <a:rPr lang="vi-VN" sz="3000" spc="64" dirty="0">
                <a:solidFill>
                  <a:srgbClr val="FFFFFF"/>
                </a:solidFill>
                <a:latin typeface="Montserrat" panose="020B0604020202020204" charset="0"/>
              </a:rPr>
              <a:t>hàng (Mẫu số S12-H</a:t>
            </a:r>
            <a:r>
              <a:rPr lang="vi-VN" sz="3000" spc="64" dirty="0" smtClean="0">
                <a:solidFill>
                  <a:srgbClr val="FFFFFF"/>
                </a:solidFill>
                <a:latin typeface="Montserrat" panose="020B0604020202020204" charset="0"/>
              </a:rPr>
              <a:t>).</a:t>
            </a:r>
            <a:r>
              <a:rPr lang="en-US" sz="3000" spc="64" dirty="0" smtClean="0">
                <a:solidFill>
                  <a:srgbClr val="FFFFFF"/>
                </a:solidFill>
                <a:latin typeface="Montserrat" panose="020B0604020202020204" charset="0"/>
              </a:rPr>
              <a:t> </a:t>
            </a:r>
            <a:endParaRPr lang="en-US" sz="3000" spc="64" dirty="0">
              <a:solidFill>
                <a:srgbClr val="FFFFFF"/>
              </a:solidFill>
              <a:latin typeface="Montserrat" panose="020B0604020202020204" charset="0"/>
            </a:endParaRPr>
          </a:p>
          <a:p>
            <a:pPr algn="just">
              <a:lnSpc>
                <a:spcPct val="150000"/>
              </a:lnSpc>
              <a:defRPr/>
            </a:pPr>
            <a:r>
              <a:rPr lang="en-US" sz="3000" spc="64" dirty="0">
                <a:solidFill>
                  <a:srgbClr val="FFFFFF"/>
                </a:solidFill>
                <a:latin typeface="Montserrat" panose="020B0604020202020204" charset="0"/>
              </a:rPr>
              <a:t>	</a:t>
            </a:r>
          </a:p>
          <a:p>
            <a:pPr algn="just">
              <a:lnSpc>
                <a:spcPct val="150000"/>
              </a:lnSpc>
              <a:defRPr/>
            </a:pPr>
            <a:r>
              <a:rPr lang="en-US" sz="3000" spc="64" dirty="0">
                <a:solidFill>
                  <a:srgbClr val="FFFFFF"/>
                </a:solidFill>
                <a:latin typeface="Montserrat" panose="020B0604020202020204" charset="0"/>
              </a:rPr>
              <a:t>	</a:t>
            </a:r>
            <a:r>
              <a:rPr lang="en-US" sz="3000" spc="64" dirty="0" smtClean="0">
                <a:solidFill>
                  <a:srgbClr val="FFFFFF"/>
                </a:solidFill>
                <a:latin typeface="Montserrat" panose="020B0604020202020204" charset="0"/>
              </a:rPr>
              <a:t>(2) </a:t>
            </a:r>
            <a:r>
              <a:rPr lang="vi-VN" sz="3000" spc="64" dirty="0">
                <a:solidFill>
                  <a:srgbClr val="FFFFFF"/>
                </a:solidFill>
                <a:latin typeface="Montserrat" panose="020B0604020202020204" charset="0"/>
              </a:rPr>
              <a:t>Mỗi công đoàn cơ sở chỉ được tổ chức một quỹ tiền mặt để phục vụ thu, chi tài chính công đoàn và các khoản thu, chi khác của công đoàn cơ sở. Công đoàn cơ sở có thể sử dụng thủ quỹ cơ quan, tổ chức, doanh nghiệp kiêm nhiệm thủ quỹ công đoàn cơ sở.</a:t>
            </a:r>
            <a:endParaRPr lang="en-US" sz="3000" spc="64" dirty="0">
              <a:solidFill>
                <a:srgbClr val="FFFFFF"/>
              </a:solidFill>
              <a:latin typeface="Montserrat" panose="020B0604020202020204" charset="0"/>
            </a:endParaRPr>
          </a:p>
          <a:p>
            <a:pPr algn="just">
              <a:defRPr/>
            </a:pPr>
            <a:endParaRPr lang="en-US" altLang="en-US" sz="3000" spc="64" dirty="0">
              <a:solidFill>
                <a:srgbClr val="FFFFFF"/>
              </a:solidFill>
              <a:latin typeface="Montserrat" panose="020B0604020202020204" charset="0"/>
            </a:endParaRPr>
          </a:p>
          <a:p>
            <a:pPr algn="just"/>
            <a:r>
              <a:rPr lang="en-US" altLang="en-US" sz="3000" spc="64" dirty="0">
                <a:solidFill>
                  <a:srgbClr val="FFFFFF"/>
                </a:solidFill>
                <a:latin typeface="Montserrat" panose="020B0604020202020204" charset="0"/>
              </a:rPr>
              <a:t>	</a:t>
            </a:r>
            <a:endParaRPr lang="en-US" altLang="en-US" sz="2500" b="1" spc="64" dirty="0">
              <a:solidFill>
                <a:srgbClr val="FFFFFF"/>
              </a:solidFill>
              <a:latin typeface="Montserrat" panose="020B0604020202020204" charset="0"/>
            </a:endParaRPr>
          </a:p>
          <a:p>
            <a:pPr>
              <a:lnSpc>
                <a:spcPct val="80000"/>
              </a:lnSpc>
            </a:pPr>
            <a:endParaRPr lang="en-US" sz="25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buFont typeface="Wingdings" panose="05000000000000000000" pitchFamily="2" charset="2"/>
              <a:buNone/>
            </a:pPr>
            <a:r>
              <a:rPr lang="nl-NL" altLang="en-US" sz="3200" dirty="0"/>
              <a:t> </a:t>
            </a:r>
            <a:endParaRPr lang="en-US" sz="3200" spc="64" dirty="0">
              <a:solidFill>
                <a:srgbClr val="FFFFFF"/>
              </a:solidFill>
              <a:latin typeface="Montserrat" panose="020B0604020202020204" charset="0"/>
            </a:endParaRPr>
          </a:p>
        </p:txBody>
      </p:sp>
    </p:spTree>
    <p:extLst>
      <p:ext uri="{BB962C8B-B14F-4D97-AF65-F5344CB8AC3E}">
        <p14:creationId xmlns:p14="http://schemas.microsoft.com/office/powerpoint/2010/main" val="3069977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1028700" y="873283"/>
            <a:ext cx="16230600" cy="8540434"/>
            <a:chOff x="0" y="0"/>
            <a:chExt cx="5920967" cy="3115573"/>
          </a:xfrm>
          <a:solidFill>
            <a:srgbClr val="0070C0"/>
          </a:solidFill>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grpFill/>
          </p:spPr>
          <p:txBody>
            <a:bodyPr/>
            <a:lstStyle/>
            <a:p>
              <a:endParaRPr lang="en-US" dirty="0"/>
            </a:p>
          </p:txBody>
        </p:sp>
      </p:grpSp>
      <p:sp>
        <p:nvSpPr>
          <p:cNvPr id="7" name="TextBox 7"/>
          <p:cNvSpPr txBox="1"/>
          <p:nvPr/>
        </p:nvSpPr>
        <p:spPr>
          <a:xfrm>
            <a:off x="1447802" y="1000127"/>
            <a:ext cx="15811499" cy="666849"/>
          </a:xfrm>
          <a:prstGeom prst="rect">
            <a:avLst/>
          </a:prstGeom>
        </p:spPr>
        <p:txBody>
          <a:bodyPr wrap="square" lIns="0" tIns="0" rIns="0" bIns="0" rtlCol="0" anchor="t">
            <a:spAutoFit/>
          </a:bodyPr>
          <a:lstStyle/>
          <a:p>
            <a:pPr>
              <a:lnSpc>
                <a:spcPts val="5199"/>
              </a:lnSpc>
              <a:defRPr/>
            </a:pPr>
            <a:r>
              <a:rPr lang="en-US" sz="3500" spc="79" dirty="0">
                <a:solidFill>
                  <a:srgbClr val="FFFFFF"/>
                </a:solidFill>
                <a:latin typeface="Montserrat Extra-Bold"/>
              </a:rPr>
              <a:t> </a:t>
            </a:r>
            <a:r>
              <a:rPr lang="en-US" sz="3500" spc="79" dirty="0" smtClean="0">
                <a:solidFill>
                  <a:srgbClr val="FFFFFF"/>
                </a:solidFill>
                <a:latin typeface="Montserrat Extra-Bold"/>
              </a:rPr>
              <a:t>3.4. </a:t>
            </a:r>
            <a:r>
              <a:rPr lang="en-US" sz="3500" spc="79" dirty="0" err="1">
                <a:solidFill>
                  <a:srgbClr val="FFFFFF"/>
                </a:solidFill>
                <a:latin typeface="Montserrat Extra-Bold"/>
              </a:rPr>
              <a:t>Quản</a:t>
            </a:r>
            <a:r>
              <a:rPr lang="en-US" sz="3500" spc="79" dirty="0">
                <a:solidFill>
                  <a:srgbClr val="FFFFFF"/>
                </a:solidFill>
                <a:latin typeface="Montserrat Extra-Bold"/>
              </a:rPr>
              <a:t> </a:t>
            </a:r>
            <a:r>
              <a:rPr lang="en-US" sz="3500" spc="79" dirty="0" err="1">
                <a:solidFill>
                  <a:srgbClr val="FFFFFF"/>
                </a:solidFill>
                <a:latin typeface="Montserrat Extra-Bold"/>
              </a:rPr>
              <a:t>lý</a:t>
            </a:r>
            <a:r>
              <a:rPr lang="en-US" sz="3500" spc="79" dirty="0">
                <a:solidFill>
                  <a:srgbClr val="FFFFFF"/>
                </a:solidFill>
                <a:latin typeface="Montserrat Extra-Bold"/>
              </a:rPr>
              <a:t> </a:t>
            </a:r>
            <a:r>
              <a:rPr lang="en-US" sz="3500" spc="79" dirty="0" err="1">
                <a:solidFill>
                  <a:srgbClr val="FFFFFF"/>
                </a:solidFill>
                <a:latin typeface="Montserrat Extra-Bold"/>
              </a:rPr>
              <a:t>tiền</a:t>
            </a:r>
            <a:r>
              <a:rPr lang="en-US" sz="3500" spc="79" dirty="0">
                <a:solidFill>
                  <a:srgbClr val="FFFFFF"/>
                </a:solidFill>
                <a:latin typeface="Montserrat Extra-Bold"/>
              </a:rPr>
              <a:t> </a:t>
            </a:r>
            <a:r>
              <a:rPr lang="en-US" sz="3500" spc="79" dirty="0" err="1">
                <a:solidFill>
                  <a:srgbClr val="FFFFFF"/>
                </a:solidFill>
                <a:latin typeface="Montserrat Extra-Bold"/>
              </a:rPr>
              <a:t>gửi</a:t>
            </a:r>
            <a:r>
              <a:rPr lang="en-US" sz="3500" spc="79" dirty="0">
                <a:solidFill>
                  <a:srgbClr val="FFFFFF"/>
                </a:solidFill>
                <a:latin typeface="Montserrat Extra-Bold"/>
              </a:rPr>
              <a:t> </a:t>
            </a:r>
            <a:r>
              <a:rPr lang="en-US" sz="3500" spc="79" dirty="0" err="1">
                <a:solidFill>
                  <a:srgbClr val="FFFFFF"/>
                </a:solidFill>
                <a:latin typeface="Montserrat Extra-Bold"/>
              </a:rPr>
              <a:t>ngân</a:t>
            </a:r>
            <a:r>
              <a:rPr lang="en-US" sz="3500" spc="79" dirty="0">
                <a:solidFill>
                  <a:srgbClr val="FFFFFF"/>
                </a:solidFill>
                <a:latin typeface="Montserrat Extra-Bold"/>
              </a:rPr>
              <a:t> </a:t>
            </a:r>
            <a:r>
              <a:rPr lang="en-US" sz="3500" spc="79" dirty="0" err="1">
                <a:solidFill>
                  <a:srgbClr val="FFFFFF"/>
                </a:solidFill>
                <a:latin typeface="Montserrat Extra-Bold"/>
              </a:rPr>
              <a:t>hàng</a:t>
            </a:r>
            <a:r>
              <a:rPr lang="en-US" sz="3500" spc="79" dirty="0">
                <a:solidFill>
                  <a:srgbClr val="FFFFFF"/>
                </a:solidFill>
                <a:latin typeface="Montserrat Extra-Bold"/>
              </a:rPr>
              <a:t>, </a:t>
            </a:r>
            <a:r>
              <a:rPr lang="en-US" sz="3500" spc="79" dirty="0" err="1">
                <a:solidFill>
                  <a:srgbClr val="FFFFFF"/>
                </a:solidFill>
                <a:latin typeface="Montserrat Extra-Bold"/>
              </a:rPr>
              <a:t>quỹ</a:t>
            </a:r>
            <a:r>
              <a:rPr lang="en-US" sz="3500" spc="79" dirty="0">
                <a:solidFill>
                  <a:srgbClr val="FFFFFF"/>
                </a:solidFill>
                <a:latin typeface="Montserrat Extra-Bold"/>
              </a:rPr>
              <a:t> </a:t>
            </a:r>
            <a:r>
              <a:rPr lang="en-US" sz="3500" spc="79" dirty="0" err="1">
                <a:solidFill>
                  <a:srgbClr val="FFFFFF"/>
                </a:solidFill>
                <a:latin typeface="Montserrat Extra-Bold"/>
              </a:rPr>
              <a:t>tiền</a:t>
            </a:r>
            <a:r>
              <a:rPr lang="en-US" sz="3500" spc="79" dirty="0">
                <a:solidFill>
                  <a:srgbClr val="FFFFFF"/>
                </a:solidFill>
                <a:latin typeface="Montserrat Extra-Bold"/>
              </a:rPr>
              <a:t> </a:t>
            </a:r>
            <a:r>
              <a:rPr lang="en-US" sz="3500" spc="79" dirty="0" err="1">
                <a:solidFill>
                  <a:srgbClr val="FFFFFF"/>
                </a:solidFill>
                <a:latin typeface="Montserrat Extra-Bold"/>
              </a:rPr>
              <a:t>mặt</a:t>
            </a:r>
            <a:r>
              <a:rPr lang="en-US" sz="3500" spc="79" dirty="0">
                <a:solidFill>
                  <a:srgbClr val="FFFFFF"/>
                </a:solidFill>
                <a:latin typeface="Montserrat Extra-Bold"/>
              </a:rPr>
              <a:t>:</a:t>
            </a:r>
          </a:p>
        </p:txBody>
      </p:sp>
      <p:sp>
        <p:nvSpPr>
          <p:cNvPr id="8" name="TextBox 8"/>
          <p:cNvSpPr txBox="1"/>
          <p:nvPr/>
        </p:nvSpPr>
        <p:spPr>
          <a:xfrm>
            <a:off x="1295400" y="2171702"/>
            <a:ext cx="15393536" cy="9110186"/>
          </a:xfrm>
          <a:prstGeom prst="rect">
            <a:avLst/>
          </a:prstGeom>
        </p:spPr>
        <p:txBody>
          <a:bodyPr wrap="square" lIns="0" tIns="0" rIns="0" bIns="0" rtlCol="0" anchor="t">
            <a:spAutoFit/>
          </a:bodyPr>
          <a:lstStyle/>
          <a:p>
            <a:pPr algn="just">
              <a:lnSpc>
                <a:spcPct val="150000"/>
              </a:lnSpc>
              <a:defRPr/>
            </a:pPr>
            <a:r>
              <a:rPr lang="en-US" sz="2500" spc="64" dirty="0">
                <a:solidFill>
                  <a:srgbClr val="FFFFFF"/>
                </a:solidFill>
                <a:latin typeface="Montserrat" panose="020B0604020202020204" charset="0"/>
              </a:rPr>
              <a:t> 	</a:t>
            </a:r>
            <a:r>
              <a:rPr lang="en-US" sz="3000" spc="64" dirty="0" smtClean="0">
                <a:solidFill>
                  <a:srgbClr val="FFFFFF"/>
                </a:solidFill>
                <a:latin typeface="Montserrat" panose="020B0604020202020204" charset="0"/>
              </a:rPr>
              <a:t>(3) </a:t>
            </a:r>
            <a:r>
              <a:rPr lang="vi-VN" sz="3000" spc="64" dirty="0">
                <a:solidFill>
                  <a:srgbClr val="FFFFFF"/>
                </a:solidFill>
                <a:latin typeface="Montserrat" panose="020B0604020202020204" charset="0"/>
              </a:rPr>
              <a:t>Thủ quỹ công đoàn cơ sở có trách nhiệm quản lý thu, chi, tồn quỹ tiền mặt. Các khoản thu, chi phải lập phiếu thu, phiếu chi hợp pháp và được ghi đầy đủ, kịp thời vào sổ quỹ tiền mặt (Mẫu số S11 - H). Cuối tháng phải lập báo cáo tồn quỹ. Số dư tồn quỹ tiền mặt tối đa theo Quy chế thu, chi, quản lý tài chính, </a:t>
            </a:r>
            <a:r>
              <a:rPr lang="en-US" sz="3000" spc="64" dirty="0">
                <a:solidFill>
                  <a:srgbClr val="FFFFFF"/>
                </a:solidFill>
                <a:latin typeface="Montserrat" panose="020B0604020202020204" charset="0"/>
              </a:rPr>
              <a:t>t</a:t>
            </a:r>
            <a:r>
              <a:rPr lang="vi-VN" sz="3000" spc="64" dirty="0">
                <a:solidFill>
                  <a:srgbClr val="FFFFFF"/>
                </a:solidFill>
                <a:latin typeface="Montserrat" panose="020B0604020202020204" charset="0"/>
              </a:rPr>
              <a:t>ài sản của công đoàn cơ sở.</a:t>
            </a:r>
            <a:endParaRPr lang="en-US" sz="3000" spc="64" dirty="0">
              <a:solidFill>
                <a:srgbClr val="FFFFFF"/>
              </a:solidFill>
              <a:latin typeface="Montserrat" panose="020B0604020202020204" charset="0"/>
            </a:endParaRPr>
          </a:p>
          <a:p>
            <a:pPr algn="just">
              <a:lnSpc>
                <a:spcPct val="150000"/>
              </a:lnSpc>
              <a:defRPr/>
            </a:pPr>
            <a:r>
              <a:rPr lang="en-US" sz="3000" spc="64" dirty="0">
                <a:solidFill>
                  <a:srgbClr val="FFFFFF"/>
                </a:solidFill>
                <a:latin typeface="Montserrat" panose="020B0604020202020204" charset="0"/>
              </a:rPr>
              <a:t>	</a:t>
            </a:r>
          </a:p>
          <a:p>
            <a:pPr algn="just">
              <a:lnSpc>
                <a:spcPct val="150000"/>
              </a:lnSpc>
              <a:defRPr/>
            </a:pPr>
            <a:r>
              <a:rPr lang="en-US" sz="3000" spc="64" dirty="0">
                <a:solidFill>
                  <a:srgbClr val="FFFFFF"/>
                </a:solidFill>
                <a:latin typeface="Montserrat" panose="020B0604020202020204" charset="0"/>
              </a:rPr>
              <a:t>	</a:t>
            </a:r>
            <a:r>
              <a:rPr lang="en-US" sz="3000" spc="64" dirty="0" smtClean="0">
                <a:solidFill>
                  <a:srgbClr val="FFFFFF"/>
                </a:solidFill>
                <a:latin typeface="Montserrat" panose="020B0604020202020204" charset="0"/>
              </a:rPr>
              <a:t>(4) </a:t>
            </a:r>
            <a:r>
              <a:rPr lang="vi-VN" sz="3000" spc="64" dirty="0">
                <a:solidFill>
                  <a:srgbClr val="FFFFFF"/>
                </a:solidFill>
                <a:latin typeface="Montserrat" panose="020B0604020202020204" charset="0"/>
              </a:rPr>
              <a:t>Định kỳ hàng tháng hoặc đột xuất công đoàn cơ sở phải kiểm kê tồn quỹ tiền mặt. Thủ quỹ làm thâm hụt, chi sai phải bồi thường hoặc chịu trách nhiệm trước pháp luật.</a:t>
            </a:r>
            <a:endParaRPr lang="en-US" sz="3000" spc="64" dirty="0">
              <a:solidFill>
                <a:srgbClr val="FFFFFF"/>
              </a:solidFill>
              <a:latin typeface="Montserrat" panose="020B0604020202020204" charset="0"/>
            </a:endParaRPr>
          </a:p>
          <a:p>
            <a:pPr algn="just">
              <a:defRPr/>
            </a:pPr>
            <a:endParaRPr lang="en-US" sz="3000" spc="64" dirty="0">
              <a:solidFill>
                <a:srgbClr val="FFFFFF"/>
              </a:solidFill>
              <a:latin typeface="Montserrat" panose="020B0604020202020204" charset="0"/>
            </a:endParaRPr>
          </a:p>
          <a:p>
            <a:pPr algn="just">
              <a:defRPr/>
            </a:pPr>
            <a:r>
              <a:rPr lang="en-US" sz="3000" spc="64" dirty="0">
                <a:solidFill>
                  <a:srgbClr val="FFFFFF"/>
                </a:solidFill>
                <a:latin typeface="Montserrat" panose="020B0604020202020204" charset="0"/>
              </a:rPr>
              <a:t>	</a:t>
            </a:r>
            <a:r>
              <a:rPr lang="en-US" altLang="en-US" sz="3000" spc="64" dirty="0">
                <a:solidFill>
                  <a:srgbClr val="FFFFFF"/>
                </a:solidFill>
                <a:latin typeface="Montserrat" panose="020B0604020202020204" charset="0"/>
              </a:rPr>
              <a:t>	</a:t>
            </a:r>
            <a:endParaRPr lang="en-US" altLang="en-US" sz="2500" b="1" spc="64" dirty="0">
              <a:solidFill>
                <a:srgbClr val="FFFFFF"/>
              </a:solidFill>
              <a:latin typeface="Montserrat" panose="020B0604020202020204" charset="0"/>
            </a:endParaRPr>
          </a:p>
          <a:p>
            <a:pPr>
              <a:lnSpc>
                <a:spcPct val="80000"/>
              </a:lnSpc>
            </a:pPr>
            <a:endParaRPr lang="en-US" sz="25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buFont typeface="Wingdings" panose="05000000000000000000" pitchFamily="2" charset="2"/>
              <a:buNone/>
            </a:pPr>
            <a:r>
              <a:rPr lang="nl-NL" altLang="en-US" sz="3200" dirty="0"/>
              <a:t> </a:t>
            </a:r>
            <a:endParaRPr lang="en-US" sz="3200" spc="64" dirty="0">
              <a:solidFill>
                <a:srgbClr val="FFFFFF"/>
              </a:solidFill>
              <a:latin typeface="Montserrat" panose="020B0604020202020204" charset="0"/>
            </a:endParaRPr>
          </a:p>
        </p:txBody>
      </p:sp>
    </p:spTree>
    <p:extLst>
      <p:ext uri="{BB962C8B-B14F-4D97-AF65-F5344CB8AC3E}">
        <p14:creationId xmlns:p14="http://schemas.microsoft.com/office/powerpoint/2010/main" val="3149600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838200" y="647700"/>
            <a:ext cx="16611600" cy="8978236"/>
            <a:chOff x="0" y="0"/>
            <a:chExt cx="5920967" cy="3115573"/>
          </a:xfrm>
          <a:solidFill>
            <a:srgbClr val="0070C0"/>
          </a:solidFill>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grpFill/>
          </p:spPr>
          <p:txBody>
            <a:bodyPr/>
            <a:lstStyle/>
            <a:p>
              <a:endParaRPr lang="en-US" dirty="0"/>
            </a:p>
          </p:txBody>
        </p:sp>
      </p:grpSp>
      <p:sp>
        <p:nvSpPr>
          <p:cNvPr id="7" name="TextBox 7"/>
          <p:cNvSpPr txBox="1"/>
          <p:nvPr/>
        </p:nvSpPr>
        <p:spPr>
          <a:xfrm>
            <a:off x="1447802" y="968952"/>
            <a:ext cx="15811499" cy="1333698"/>
          </a:xfrm>
          <a:prstGeom prst="rect">
            <a:avLst/>
          </a:prstGeom>
        </p:spPr>
        <p:txBody>
          <a:bodyPr wrap="square" lIns="0" tIns="0" rIns="0" bIns="0" rtlCol="0" anchor="t">
            <a:spAutoFit/>
          </a:bodyPr>
          <a:lstStyle/>
          <a:p>
            <a:pPr>
              <a:lnSpc>
                <a:spcPts val="5199"/>
              </a:lnSpc>
              <a:defRPr/>
            </a:pPr>
            <a:r>
              <a:rPr lang="en-US" sz="3500" spc="79" dirty="0">
                <a:solidFill>
                  <a:srgbClr val="FFFFFF"/>
                </a:solidFill>
                <a:latin typeface="Montserrat Extra-Bold"/>
              </a:rPr>
              <a:t> </a:t>
            </a:r>
            <a:r>
              <a:rPr lang="en-US" sz="3200" spc="79" dirty="0">
                <a:solidFill>
                  <a:srgbClr val="FFFFFF"/>
                </a:solidFill>
                <a:latin typeface="Montserrat Extra-Bold"/>
              </a:rPr>
              <a:t>7. </a:t>
            </a:r>
            <a:r>
              <a:rPr lang="en-US" sz="3200" spc="79" dirty="0" err="1">
                <a:solidFill>
                  <a:srgbClr val="FFFFFF"/>
                </a:solidFill>
                <a:latin typeface="Montserrat Extra-Bold"/>
              </a:rPr>
              <a:t>Quy</a:t>
            </a:r>
            <a:r>
              <a:rPr lang="en-US" sz="3200" spc="79" dirty="0">
                <a:solidFill>
                  <a:srgbClr val="FFFFFF"/>
                </a:solidFill>
                <a:latin typeface="Montserrat Extra-Bold"/>
              </a:rPr>
              <a:t> </a:t>
            </a:r>
            <a:r>
              <a:rPr lang="en-US" sz="3200" spc="79" dirty="0" err="1">
                <a:solidFill>
                  <a:srgbClr val="FFFFFF"/>
                </a:solidFill>
                <a:latin typeface="Montserrat Extra-Bold"/>
              </a:rPr>
              <a:t>trình</a:t>
            </a:r>
            <a:r>
              <a:rPr lang="en-US" sz="3200" spc="79" dirty="0">
                <a:solidFill>
                  <a:srgbClr val="FFFFFF"/>
                </a:solidFill>
                <a:latin typeface="Montserrat Extra-Bold"/>
              </a:rPr>
              <a:t>, </a:t>
            </a:r>
            <a:r>
              <a:rPr lang="en-US" sz="3200" spc="79" dirty="0" err="1">
                <a:solidFill>
                  <a:srgbClr val="FFFFFF"/>
                </a:solidFill>
                <a:latin typeface="Montserrat Extra-Bold"/>
              </a:rPr>
              <a:t>thủ</a:t>
            </a:r>
            <a:r>
              <a:rPr lang="en-US" sz="3200" spc="79" dirty="0">
                <a:solidFill>
                  <a:srgbClr val="FFFFFF"/>
                </a:solidFill>
                <a:latin typeface="Montserrat Extra-Bold"/>
              </a:rPr>
              <a:t> </a:t>
            </a:r>
            <a:r>
              <a:rPr lang="en-US" sz="3200" spc="79" dirty="0" err="1">
                <a:solidFill>
                  <a:srgbClr val="FFFFFF"/>
                </a:solidFill>
                <a:latin typeface="Montserrat Extra-Bold"/>
              </a:rPr>
              <a:t>tục</a:t>
            </a:r>
            <a:r>
              <a:rPr lang="en-US" sz="3200" spc="79" dirty="0">
                <a:solidFill>
                  <a:srgbClr val="FFFFFF"/>
                </a:solidFill>
                <a:latin typeface="Montserrat Extra-Bold"/>
              </a:rPr>
              <a:t> </a:t>
            </a:r>
            <a:r>
              <a:rPr lang="en-US" sz="3200" spc="79" dirty="0" err="1">
                <a:solidFill>
                  <a:srgbClr val="FFFFFF"/>
                </a:solidFill>
                <a:latin typeface="Montserrat Extra-Bold"/>
              </a:rPr>
              <a:t>thanh</a:t>
            </a:r>
            <a:r>
              <a:rPr lang="en-US" sz="3200" spc="79" dirty="0">
                <a:solidFill>
                  <a:srgbClr val="FFFFFF"/>
                </a:solidFill>
                <a:latin typeface="Montserrat Extra-Bold"/>
              </a:rPr>
              <a:t> </a:t>
            </a:r>
            <a:r>
              <a:rPr lang="en-US" sz="3200" spc="79" dirty="0" err="1">
                <a:solidFill>
                  <a:srgbClr val="FFFFFF"/>
                </a:solidFill>
                <a:latin typeface="Montserrat Extra-Bold"/>
              </a:rPr>
              <a:t>toán</a:t>
            </a:r>
            <a:r>
              <a:rPr lang="en-US" sz="3200" spc="79" dirty="0">
                <a:solidFill>
                  <a:srgbClr val="FFFFFF"/>
                </a:solidFill>
                <a:latin typeface="Montserrat Extra-Bold"/>
              </a:rPr>
              <a:t> </a:t>
            </a:r>
            <a:r>
              <a:rPr lang="en-US" sz="3200" spc="79" dirty="0" err="1">
                <a:solidFill>
                  <a:srgbClr val="FFFFFF"/>
                </a:solidFill>
                <a:latin typeface="Montserrat Extra-Bold"/>
              </a:rPr>
              <a:t>một</a:t>
            </a:r>
            <a:r>
              <a:rPr lang="en-US" sz="3200" spc="79" dirty="0">
                <a:solidFill>
                  <a:srgbClr val="FFFFFF"/>
                </a:solidFill>
                <a:latin typeface="Montserrat Extra-Bold"/>
              </a:rPr>
              <a:t> </a:t>
            </a:r>
            <a:r>
              <a:rPr lang="en-US" sz="3200" spc="79" dirty="0" err="1">
                <a:solidFill>
                  <a:srgbClr val="FFFFFF"/>
                </a:solidFill>
                <a:latin typeface="Montserrat Extra-Bold"/>
              </a:rPr>
              <a:t>số</a:t>
            </a:r>
            <a:r>
              <a:rPr lang="en-US" sz="3200" spc="79" dirty="0">
                <a:solidFill>
                  <a:srgbClr val="FFFFFF"/>
                </a:solidFill>
                <a:latin typeface="Montserrat Extra-Bold"/>
              </a:rPr>
              <a:t> </a:t>
            </a:r>
            <a:r>
              <a:rPr lang="en-US" sz="3200" spc="79" dirty="0" err="1">
                <a:solidFill>
                  <a:srgbClr val="FFFFFF"/>
                </a:solidFill>
                <a:latin typeface="Montserrat Extra-Bold"/>
              </a:rPr>
              <a:t>khoản</a:t>
            </a:r>
            <a:r>
              <a:rPr lang="en-US" sz="3200" spc="79" dirty="0">
                <a:solidFill>
                  <a:srgbClr val="FFFFFF"/>
                </a:solidFill>
                <a:latin typeface="Montserrat Extra-Bold"/>
              </a:rPr>
              <a:t> chi </a:t>
            </a:r>
            <a:r>
              <a:rPr lang="en-US" sz="3200" spc="79" dirty="0" err="1">
                <a:solidFill>
                  <a:srgbClr val="FFFFFF"/>
                </a:solidFill>
                <a:latin typeface="Montserrat Extra-Bold"/>
              </a:rPr>
              <a:t>thường</a:t>
            </a:r>
            <a:r>
              <a:rPr lang="en-US" sz="3200" spc="79" dirty="0">
                <a:solidFill>
                  <a:srgbClr val="FFFFFF"/>
                </a:solidFill>
                <a:latin typeface="Montserrat Extra-Bold"/>
              </a:rPr>
              <a:t> </a:t>
            </a:r>
            <a:r>
              <a:rPr lang="en-US" sz="3200" spc="79" dirty="0" err="1">
                <a:solidFill>
                  <a:srgbClr val="FFFFFF"/>
                </a:solidFill>
                <a:latin typeface="Montserrat Extra-Bold"/>
              </a:rPr>
              <a:t>xuyên</a:t>
            </a:r>
            <a:r>
              <a:rPr lang="en-US" sz="3200" spc="79" dirty="0">
                <a:solidFill>
                  <a:srgbClr val="FFFFFF"/>
                </a:solidFill>
                <a:latin typeface="Montserrat Extra-Bold"/>
              </a:rPr>
              <a:t> </a:t>
            </a:r>
            <a:r>
              <a:rPr lang="en-US" sz="3200" spc="79" dirty="0" err="1">
                <a:solidFill>
                  <a:srgbClr val="FFFFFF"/>
                </a:solidFill>
                <a:latin typeface="Montserrat Extra-Bold"/>
              </a:rPr>
              <a:t>tại</a:t>
            </a:r>
            <a:r>
              <a:rPr lang="en-US" sz="3200" spc="79" dirty="0">
                <a:solidFill>
                  <a:srgbClr val="FFFFFF"/>
                </a:solidFill>
                <a:latin typeface="Montserrat Extra-Bold"/>
              </a:rPr>
              <a:t> CĐCS:</a:t>
            </a:r>
          </a:p>
        </p:txBody>
      </p:sp>
      <p:sp>
        <p:nvSpPr>
          <p:cNvPr id="8" name="TextBox 8"/>
          <p:cNvSpPr txBox="1"/>
          <p:nvPr/>
        </p:nvSpPr>
        <p:spPr>
          <a:xfrm>
            <a:off x="1447802" y="2284968"/>
            <a:ext cx="15239999" cy="9456435"/>
          </a:xfrm>
          <a:prstGeom prst="rect">
            <a:avLst/>
          </a:prstGeom>
        </p:spPr>
        <p:txBody>
          <a:bodyPr wrap="square" lIns="0" tIns="0" rIns="0" bIns="0" rtlCol="0" anchor="t">
            <a:spAutoFit/>
          </a:bodyPr>
          <a:lstStyle/>
          <a:p>
            <a:pPr>
              <a:lnSpc>
                <a:spcPts val="4480"/>
              </a:lnSpc>
              <a:spcBef>
                <a:spcPct val="0"/>
              </a:spcBef>
              <a:defRPr/>
            </a:pPr>
            <a:r>
              <a:rPr lang="en-US" sz="2500" b="1" spc="64" dirty="0" err="1">
                <a:solidFill>
                  <a:srgbClr val="FFFFFF"/>
                </a:solidFill>
                <a:latin typeface="Montserrat" panose="020B0604020202020204" charset="0"/>
              </a:rPr>
              <a:t>Một</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số</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lưu</a:t>
            </a:r>
            <a:r>
              <a:rPr lang="en-US" sz="2500" b="1" spc="64" dirty="0">
                <a:solidFill>
                  <a:srgbClr val="FFFFFF"/>
                </a:solidFill>
                <a:latin typeface="Montserrat" panose="020B0604020202020204" charset="0"/>
              </a:rPr>
              <a:t> ý </a:t>
            </a:r>
            <a:r>
              <a:rPr lang="en-US" sz="2500" b="1" spc="64" dirty="0" err="1">
                <a:solidFill>
                  <a:srgbClr val="FFFFFF"/>
                </a:solidFill>
                <a:latin typeface="Montserrat" panose="020B0604020202020204" charset="0"/>
              </a:rPr>
              <a:t>khi</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thực</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hiện</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quy</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trình</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thủ</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tục</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thanh</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toán</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mua</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sắm</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tài</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sản</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hàng</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hóa</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dịch</a:t>
            </a:r>
            <a:r>
              <a:rPr lang="en-US" sz="2500" b="1" spc="64" dirty="0">
                <a:solidFill>
                  <a:srgbClr val="FFFFFF"/>
                </a:solidFill>
                <a:latin typeface="Montserrat" panose="020B0604020202020204" charset="0"/>
              </a:rPr>
              <a:t> </a:t>
            </a:r>
            <a:r>
              <a:rPr lang="en-US" sz="2500" b="1" spc="64" dirty="0" err="1">
                <a:solidFill>
                  <a:srgbClr val="FFFFFF"/>
                </a:solidFill>
                <a:latin typeface="Montserrat" panose="020B0604020202020204" charset="0"/>
              </a:rPr>
              <a:t>vụ</a:t>
            </a:r>
            <a:r>
              <a:rPr lang="en-US" sz="2500" b="1" spc="64" dirty="0">
                <a:solidFill>
                  <a:srgbClr val="FFFFFF"/>
                </a:solidFill>
                <a:latin typeface="Montserrat" panose="020B0604020202020204" charset="0"/>
              </a:rPr>
              <a:t>:</a:t>
            </a:r>
          </a:p>
          <a:p>
            <a:pPr>
              <a:lnSpc>
                <a:spcPts val="4480"/>
              </a:lnSpc>
              <a:spcBef>
                <a:spcPct val="0"/>
              </a:spcBef>
              <a:defRPr/>
            </a:pPr>
            <a:r>
              <a:rPr lang="en-US" sz="2500" spc="64" dirty="0">
                <a:solidFill>
                  <a:srgbClr val="FFFFFF"/>
                </a:solidFill>
                <a:latin typeface="Montserrat" panose="020B0604020202020204" charset="0"/>
              </a:rPr>
              <a:t>(1) </a:t>
            </a:r>
            <a:r>
              <a:rPr lang="en-US" sz="2500" spc="64" dirty="0" err="1">
                <a:solidFill>
                  <a:srgbClr val="FFFFFF"/>
                </a:solidFill>
                <a:latin typeface="Montserrat" panose="020B0604020202020204" charset="0"/>
              </a:rPr>
              <a:t>Thẩm</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quyền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quyết</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định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mua</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sắm</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tài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sản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hàng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hóa</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dịch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vụ</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Thực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hiện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theo</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quy</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định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về</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phân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cấp</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tài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chính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của</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công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đoàn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cấp</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trên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và</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Văn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bản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đồng</a:t>
            </a:r>
            <a:r>
              <a:rPr lang="en-US" sz="2500" spc="64" dirty="0">
                <a:solidFill>
                  <a:srgbClr val="FFFFFF"/>
                </a:solidFill>
                <a:latin typeface="Montserrat" panose="020B0604020202020204" charset="0"/>
              </a:rPr>
              <a:t> ý </a:t>
            </a:r>
            <a:r>
              <a:rPr lang="en-US" sz="2500" spc="64" dirty="0" err="1">
                <a:solidFill>
                  <a:srgbClr val="FFFFFF"/>
                </a:solidFill>
                <a:latin typeface="Montserrat" panose="020B0604020202020204" charset="0"/>
              </a:rPr>
              <a:t>chủ</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trương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của</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cấp</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trên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và</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thực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hiện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theo</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Kế</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hoạch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Dự</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toán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được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giao</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hàng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năm</a:t>
            </a:r>
            <a:r>
              <a:rPr lang="en-US" sz="2500" spc="64" dirty="0">
                <a:solidFill>
                  <a:srgbClr val="FFFFFF"/>
                </a:solidFill>
                <a:latin typeface="Montserrat" panose="020B0604020202020204" charset="0"/>
              </a:rPr>
              <a:t>.</a:t>
            </a:r>
          </a:p>
          <a:p>
            <a:pPr>
              <a:lnSpc>
                <a:spcPts val="4480"/>
              </a:lnSpc>
              <a:spcBef>
                <a:spcPct val="0"/>
              </a:spcBef>
              <a:defRPr/>
            </a:pPr>
            <a:endParaRPr lang="en-US" sz="2500" spc="64" dirty="0">
              <a:solidFill>
                <a:srgbClr val="FFFFFF"/>
              </a:solidFill>
              <a:latin typeface="Montserrat" panose="020B0604020202020204" charset="0"/>
            </a:endParaRPr>
          </a:p>
          <a:p>
            <a:pPr>
              <a:lnSpc>
                <a:spcPts val="4480"/>
              </a:lnSpc>
              <a:spcBef>
                <a:spcPct val="0"/>
              </a:spcBef>
              <a:defRPr/>
            </a:pPr>
            <a:r>
              <a:rPr lang="en-US" sz="2500" spc="64" dirty="0">
                <a:solidFill>
                  <a:srgbClr val="FFFFFF"/>
                </a:solidFill>
                <a:latin typeface="Montserrat" panose="020B0604020202020204" charset="0"/>
              </a:rPr>
              <a:t>(2) </a:t>
            </a:r>
            <a:r>
              <a:rPr lang="en-US" sz="2500" spc="64" dirty="0" err="1">
                <a:solidFill>
                  <a:srgbClr val="FFFFFF"/>
                </a:solidFill>
                <a:latin typeface="Montserrat" panose="020B0604020202020204" charset="0"/>
              </a:rPr>
              <a:t>Sự</a:t>
            </a:r>
            <a:r>
              <a:rPr lang="en-US" sz="2500" spc="64" dirty="0">
                <a:solidFill>
                  <a:srgbClr val="FFFFFF"/>
                </a:solidFill>
                <a:latin typeface="Montserrat" panose="020B0604020202020204" charset="0"/>
              </a:rPr>
              <a:t> logic, </a:t>
            </a:r>
            <a:r>
              <a:rPr lang="en-US" sz="2500" spc="64" dirty="0" err="1">
                <a:solidFill>
                  <a:srgbClr val="FFFFFF"/>
                </a:solidFill>
                <a:latin typeface="Montserrat" panose="020B0604020202020204" charset="0"/>
              </a:rPr>
              <a:t>phù</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hợp</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về</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thời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gian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trong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quy</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trình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thực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hiện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lựa</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chọn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nhà</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cung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cấp</a:t>
            </a:r>
            <a:r>
              <a:rPr lang="en-US" sz="2500" spc="64" dirty="0">
                <a:solidFill>
                  <a:srgbClr val="FFFFFF"/>
                </a:solidFill>
                <a:latin typeface="Montserrat" panose="020B0604020202020204" charset="0"/>
              </a:rPr>
              <a:t>: </a:t>
            </a:r>
          </a:p>
          <a:p>
            <a:pPr algn="just">
              <a:lnSpc>
                <a:spcPct val="115000"/>
              </a:lnSpc>
              <a:spcAft>
                <a:spcPts val="600"/>
              </a:spcAft>
            </a:pPr>
            <a:r>
              <a:rPr lang="en-US" sz="2500" spc="64" dirty="0" err="1">
                <a:solidFill>
                  <a:srgbClr val="FFFFFF"/>
                </a:solidFill>
                <a:latin typeface="Montserrat" panose="020B0604020202020204" charset="0"/>
              </a:rPr>
              <a:t>Ngày</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tháng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năm</a:t>
            </a:r>
            <a:r>
              <a:rPr lang="en-US" sz="2500" spc="64" dirty="0">
                <a:solidFill>
                  <a:srgbClr val="FFFFFF"/>
                </a:solidFill>
                <a:latin typeface="Montserrat" panose="020B0604020202020204" charset="0"/>
              </a:rPr>
              <a:t> ban </a:t>
            </a:r>
            <a:r>
              <a:rPr lang="en-US" sz="2500" spc="64" dirty="0" err="1">
                <a:solidFill>
                  <a:srgbClr val="FFFFFF"/>
                </a:solidFill>
                <a:latin typeface="Montserrat" panose="020B0604020202020204" charset="0"/>
              </a:rPr>
              <a:t>hành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Kế</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hoạch</a:t>
            </a:r>
            <a:r>
              <a:rPr lang="en-US" sz="2500" spc="64" dirty="0">
                <a:solidFill>
                  <a:srgbClr val="FFFFFF"/>
                </a:solidFill>
                <a:latin typeface="Montserrat" panose="020B0604020202020204" charset="0"/>
              </a:rPr>
              <a:t> =&gt; </a:t>
            </a:r>
            <a:r>
              <a:rPr lang="en-US" sz="2500" spc="64" dirty="0" err="1">
                <a:solidFill>
                  <a:srgbClr val="FFFFFF"/>
                </a:solidFill>
                <a:latin typeface="Montserrat" panose="020B0604020202020204" charset="0"/>
              </a:rPr>
              <a:t>Dự</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toán</a:t>
            </a:r>
            <a:r>
              <a:rPr lang="en-US" sz="2500" spc="64" dirty="0">
                <a:solidFill>
                  <a:srgbClr val="FFFFFF"/>
                </a:solidFill>
                <a:latin typeface="Montserrat" panose="020B0604020202020204" charset="0"/>
              </a:rPr>
              <a:t> =&gt; </a:t>
            </a:r>
            <a:r>
              <a:rPr lang="en-US" sz="2500" spc="64" dirty="0" err="1">
                <a:solidFill>
                  <a:srgbClr val="FFFFFF"/>
                </a:solidFill>
                <a:latin typeface="Montserrat" panose="020B0604020202020204" charset="0"/>
              </a:rPr>
              <a:t>Quyết</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định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phê</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duyệt</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kế</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hoạch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lựa</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chọn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nhà</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thầu</a:t>
            </a:r>
            <a:r>
              <a:rPr lang="en-US" sz="2500" spc="64" dirty="0">
                <a:solidFill>
                  <a:srgbClr val="FFFFFF"/>
                </a:solidFill>
                <a:latin typeface="Montserrat" panose="020B0604020202020204" charset="0"/>
              </a:rPr>
              <a:t> =&gt; </a:t>
            </a:r>
            <a:r>
              <a:rPr lang="en-US" sz="2500" spc="64" dirty="0" err="1">
                <a:solidFill>
                  <a:srgbClr val="FFFFFF"/>
                </a:solidFill>
                <a:latin typeface="Montserrat" panose="020B0604020202020204" charset="0"/>
              </a:rPr>
              <a:t>Phát</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hành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bản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yêu</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cầu</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báo</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giá</a:t>
            </a:r>
            <a:r>
              <a:rPr lang="en-US" sz="2500" spc="64" dirty="0">
                <a:solidFill>
                  <a:srgbClr val="FFFFFF"/>
                </a:solidFill>
                <a:latin typeface="Montserrat" panose="020B0604020202020204" charset="0"/>
              </a:rPr>
              <a:t> =&gt; </a:t>
            </a:r>
            <a:r>
              <a:rPr lang="en-US" sz="2500" spc="64" dirty="0" err="1">
                <a:solidFill>
                  <a:srgbClr val="FFFFFF"/>
                </a:solidFill>
                <a:latin typeface="Montserrat" panose="020B0604020202020204" charset="0"/>
              </a:rPr>
              <a:t>Quyết</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định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phê</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duyệt</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kế</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hoạch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lựa</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chọn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nhà</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thầu</a:t>
            </a:r>
            <a:r>
              <a:rPr lang="en-US" sz="2500" spc="64" dirty="0">
                <a:solidFill>
                  <a:srgbClr val="FFFFFF"/>
                </a:solidFill>
                <a:latin typeface="Montserrat" panose="020B0604020202020204" charset="0"/>
              </a:rPr>
              <a:t> =&gt; </a:t>
            </a:r>
            <a:r>
              <a:rPr lang="en-US" sz="2500" spc="64" dirty="0" err="1">
                <a:solidFill>
                  <a:srgbClr val="FFFFFF"/>
                </a:solidFill>
                <a:latin typeface="Montserrat" panose="020B0604020202020204" charset="0"/>
              </a:rPr>
              <a:t>Thông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báo</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kết</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quả</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lựa</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chọn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nhà</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thầu</a:t>
            </a:r>
            <a:r>
              <a:rPr lang="en-US" sz="2500" spc="64" dirty="0">
                <a:solidFill>
                  <a:srgbClr val="FFFFFF"/>
                </a:solidFill>
                <a:latin typeface="Montserrat" panose="020B0604020202020204" charset="0"/>
              </a:rPr>
              <a:t> =&gt; </a:t>
            </a:r>
            <a:r>
              <a:rPr lang="en-US" sz="2500" spc="64" dirty="0" err="1">
                <a:solidFill>
                  <a:srgbClr val="FFFFFF"/>
                </a:solidFill>
                <a:latin typeface="Montserrat" panose="020B0604020202020204" charset="0"/>
              </a:rPr>
              <a:t>Ký</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hợp</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đồng</a:t>
            </a:r>
            <a:r>
              <a:rPr lang="en-US" sz="2500" spc="64" dirty="0">
                <a:solidFill>
                  <a:srgbClr val="FFFFFF"/>
                </a:solidFill>
                <a:latin typeface="Montserrat" panose="020B0604020202020204" charset="0"/>
              </a:rPr>
              <a:t> =&gt; </a:t>
            </a:r>
            <a:r>
              <a:rPr lang="en-US" sz="2500" spc="64" dirty="0" err="1">
                <a:solidFill>
                  <a:srgbClr val="FFFFFF"/>
                </a:solidFill>
                <a:latin typeface="Montserrat" panose="020B0604020202020204" charset="0"/>
              </a:rPr>
              <a:t>Biên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bản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nghiệm</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thu</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thanh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lý</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hợp</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đồng</a:t>
            </a:r>
            <a:r>
              <a:rPr lang="en-US" sz="2500" spc="64" dirty="0">
                <a:solidFill>
                  <a:srgbClr val="FFFFFF"/>
                </a:solidFill>
                <a:latin typeface="Montserrat" panose="020B0604020202020204" charset="0"/>
              </a:rPr>
              <a:t> =&gt; </a:t>
            </a:r>
            <a:r>
              <a:rPr lang="en-US" sz="2500" spc="64" dirty="0" err="1">
                <a:solidFill>
                  <a:srgbClr val="FFFFFF"/>
                </a:solidFill>
                <a:latin typeface="Montserrat" panose="020B0604020202020204" charset="0"/>
              </a:rPr>
              <a:t>Hóa</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đơn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tài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chính</a:t>
            </a:r>
            <a:r>
              <a:rPr lang="en-US" sz="2500" spc="64" dirty="0">
                <a:solidFill>
                  <a:srgbClr val="FFFFFF"/>
                </a:solidFill>
                <a:latin typeface="Montserrat" panose="020B0604020202020204" charset="0"/>
              </a:rPr>
              <a:t> =&gt; </a:t>
            </a:r>
            <a:r>
              <a:rPr lang="en-US" sz="2500" spc="64" dirty="0" err="1">
                <a:solidFill>
                  <a:srgbClr val="FFFFFF"/>
                </a:solidFill>
                <a:latin typeface="Montserrat" panose="020B0604020202020204" charset="0"/>
              </a:rPr>
              <a:t>Đề</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nghị</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thanh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toán</a:t>
            </a:r>
            <a:endParaRPr lang="en-US" sz="2500" spc="64" dirty="0">
              <a:solidFill>
                <a:srgbClr val="FFFFFF"/>
              </a:solidFill>
              <a:latin typeface="Montserrat" panose="020B0604020202020204" charset="0"/>
            </a:endParaRPr>
          </a:p>
          <a:p>
            <a:pPr marL="342900" indent="-342900">
              <a:buFontTx/>
              <a:buChar char="-"/>
            </a:pPr>
            <a:endParaRPr lang="en-US" sz="2500" spc="64" dirty="0">
              <a:solidFill>
                <a:srgbClr val="FFFFFF"/>
              </a:solidFill>
              <a:latin typeface="Montserrat" panose="020B0604020202020204" charset="0"/>
            </a:endParaRPr>
          </a:p>
          <a:p>
            <a:endParaRPr lang="en-US" sz="2500" spc="64" dirty="0">
              <a:solidFill>
                <a:srgbClr val="FFFFFF"/>
              </a:solidFill>
              <a:latin typeface="Montserrat" panose="020B0604020202020204" charset="0"/>
            </a:endParaRPr>
          </a:p>
          <a:p>
            <a:pPr>
              <a:lnSpc>
                <a:spcPts val="4480"/>
              </a:lnSpc>
              <a:spcBef>
                <a:spcPct val="0"/>
              </a:spcBef>
              <a:defRPr/>
            </a:pPr>
            <a:endParaRPr lang="en-US" sz="2500" spc="64" dirty="0">
              <a:solidFill>
                <a:srgbClr val="FFFFFF"/>
              </a:solidFill>
              <a:latin typeface="Montserrat" panose="020B0604020202020204" charset="0"/>
            </a:endParaRPr>
          </a:p>
          <a:p>
            <a:pPr>
              <a:lnSpc>
                <a:spcPts val="4480"/>
              </a:lnSpc>
              <a:spcBef>
                <a:spcPct val="0"/>
              </a:spcBef>
              <a:defRPr/>
            </a:pPr>
            <a:endParaRPr lang="en-US" sz="3200" b="1"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buFont typeface="Wingdings" panose="05000000000000000000" pitchFamily="2" charset="2"/>
              <a:buNone/>
            </a:pPr>
            <a:r>
              <a:rPr lang="nl-NL" altLang="en-US" sz="3200" dirty="0"/>
              <a:t> </a:t>
            </a:r>
            <a:endParaRPr lang="en-US" sz="3200" spc="64" dirty="0">
              <a:solidFill>
                <a:srgbClr val="FFFFFF"/>
              </a:solidFill>
              <a:latin typeface="Montserrat" panose="020B0604020202020204" charset="0"/>
            </a:endParaRPr>
          </a:p>
        </p:txBody>
      </p:sp>
    </p:spTree>
    <p:extLst>
      <p:ext uri="{BB962C8B-B14F-4D97-AF65-F5344CB8AC3E}">
        <p14:creationId xmlns:p14="http://schemas.microsoft.com/office/powerpoint/2010/main" val="2128354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1028700" y="873283"/>
            <a:ext cx="16230600" cy="8540434"/>
            <a:chOff x="0" y="0"/>
            <a:chExt cx="5920967" cy="3115573"/>
          </a:xfrm>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solidFill>
              <a:srgbClr val="0070C0"/>
            </a:solidFill>
            <a:ln>
              <a:solidFill>
                <a:srgbClr val="0070C0"/>
              </a:solidFill>
            </a:ln>
          </p:spPr>
          <p:txBody>
            <a:bodyPr/>
            <a:lstStyle/>
            <a:p>
              <a:endParaRPr lang="en-US" dirty="0"/>
            </a:p>
          </p:txBody>
        </p:sp>
      </p:grpSp>
      <p:sp>
        <p:nvSpPr>
          <p:cNvPr id="7" name="TextBox 7"/>
          <p:cNvSpPr txBox="1"/>
          <p:nvPr/>
        </p:nvSpPr>
        <p:spPr>
          <a:xfrm>
            <a:off x="2209800" y="2019300"/>
            <a:ext cx="14173200" cy="5539978"/>
          </a:xfrm>
          <a:prstGeom prst="rect">
            <a:avLst/>
          </a:prstGeom>
        </p:spPr>
        <p:txBody>
          <a:bodyPr wrap="square" lIns="0" tIns="0" rIns="0" bIns="0" rtlCol="0" anchor="t">
            <a:spAutoFit/>
          </a:bodyPr>
          <a:lstStyle/>
          <a:p>
            <a:pPr algn="ctr">
              <a:lnSpc>
                <a:spcPct val="150000"/>
              </a:lnSpc>
              <a:defRPr/>
            </a:pPr>
            <a:r>
              <a:rPr lang="en-US" sz="3500" b="1" spc="79" dirty="0">
                <a:solidFill>
                  <a:srgbClr val="FFFFFF"/>
                </a:solidFill>
                <a:latin typeface="Montserrat Extra-Bold"/>
              </a:rPr>
              <a:t> </a:t>
            </a:r>
            <a:r>
              <a:rPr lang="en-US" sz="8000" b="1" spc="79" dirty="0" smtClean="0">
                <a:solidFill>
                  <a:srgbClr val="FFFFFF"/>
                </a:solidFill>
                <a:latin typeface="Times New Roman" panose="02020603050405020304" pitchFamily="18" charset="0"/>
                <a:cs typeface="Times New Roman" panose="02020603050405020304" pitchFamily="18" charset="0"/>
              </a:rPr>
              <a:t>HƯỚNG DẪN CỤ THỂ </a:t>
            </a:r>
          </a:p>
          <a:p>
            <a:pPr algn="ctr">
              <a:lnSpc>
                <a:spcPct val="150000"/>
              </a:lnSpc>
              <a:defRPr/>
            </a:pPr>
            <a:r>
              <a:rPr lang="en-US" sz="8000" b="1" spc="79" dirty="0" smtClean="0">
                <a:solidFill>
                  <a:srgbClr val="FFFFFF"/>
                </a:solidFill>
                <a:latin typeface="Times New Roman" panose="02020603050405020304" pitchFamily="18" charset="0"/>
                <a:cs typeface="Times New Roman" panose="02020603050405020304" pitchFamily="18" charset="0"/>
              </a:rPr>
              <a:t>CÁC BƯỚC THEO TỪNG </a:t>
            </a:r>
          </a:p>
          <a:p>
            <a:pPr algn="ctr">
              <a:lnSpc>
                <a:spcPct val="150000"/>
              </a:lnSpc>
              <a:defRPr/>
            </a:pPr>
            <a:r>
              <a:rPr lang="en-US" sz="8000" b="1" spc="79" dirty="0" smtClean="0">
                <a:solidFill>
                  <a:srgbClr val="FFFFFF"/>
                </a:solidFill>
                <a:latin typeface="Times New Roman" panose="02020603050405020304" pitchFamily="18" charset="0"/>
                <a:cs typeface="Times New Roman" panose="02020603050405020304" pitchFamily="18" charset="0"/>
              </a:rPr>
              <a:t>NỘI DUNG</a:t>
            </a:r>
            <a:endParaRPr lang="en-US" sz="8000" b="1" spc="79"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035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990600" y="399308"/>
            <a:ext cx="112014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en-US" sz="1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 đoàn...........................................................</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Text Box 5"/>
          <p:cNvSpPr txBox="1">
            <a:spLocks noChangeArrowheads="1"/>
          </p:cNvSpPr>
          <p:nvPr/>
        </p:nvSpPr>
        <p:spPr bwMode="auto">
          <a:xfrm>
            <a:off x="13411200" y="114300"/>
            <a:ext cx="3962400" cy="96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err="1">
                <a:effectLst/>
                <a:latin typeface="Times New Roman" panose="02020603050405020304" pitchFamily="18" charset="0"/>
                <a:ea typeface="Times New Roman" panose="02020603050405020304" pitchFamily="18" charset="0"/>
              </a:rPr>
              <a:t>Mẫu</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số</a:t>
            </a:r>
            <a:r>
              <a:rPr lang="en-US" sz="1600" b="1" dirty="0">
                <a:effectLst/>
                <a:latin typeface="Times New Roman" panose="02020603050405020304" pitchFamily="18" charset="0"/>
                <a:ea typeface="Times New Roman" panose="02020603050405020304" pitchFamily="18" charset="0"/>
              </a:rPr>
              <a:t>: C40-BB</a:t>
            </a:r>
            <a:endParaRPr lang="en-US" sz="3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Ban </a:t>
            </a:r>
            <a:r>
              <a:rPr lang="en-US" sz="1600" dirty="0" err="1">
                <a:effectLst/>
                <a:latin typeface="Times New Roman" panose="02020603050405020304" pitchFamily="18" charset="0"/>
                <a:ea typeface="Times New Roman" panose="02020603050405020304" pitchFamily="18" charset="0"/>
              </a:rPr>
              <a:t>hành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kèm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theo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Thông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tư</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số</a:t>
            </a:r>
            <a:r>
              <a:rPr lang="en-US" sz="1600" dirty="0">
                <a:effectLst/>
                <a:latin typeface="Times New Roman" panose="02020603050405020304" pitchFamily="18" charset="0"/>
                <a:ea typeface="Times New Roman" panose="02020603050405020304" pitchFamily="18" charset="0"/>
              </a:rPr>
              <a:t> 107/2017/TT-BTC </a:t>
            </a:r>
            <a:r>
              <a:rPr lang="en-US" sz="1600" dirty="0" err="1">
                <a:effectLst/>
                <a:latin typeface="Times New Roman" panose="02020603050405020304" pitchFamily="18" charset="0"/>
                <a:ea typeface="Times New Roman" panose="02020603050405020304" pitchFamily="18" charset="0"/>
              </a:rPr>
              <a:t>ngày</a:t>
            </a:r>
            <a:r>
              <a:rPr lang="en-US" sz="1600" dirty="0">
                <a:effectLst/>
                <a:latin typeface="Times New Roman" panose="02020603050405020304" pitchFamily="18" charset="0"/>
                <a:ea typeface="Times New Roman" panose="02020603050405020304" pitchFamily="18" charset="0"/>
              </a:rPr>
              <a:t> 10/10/2017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a:t>
            </a:r>
            <a:r>
              <a:rPr lang="en-US" sz="1600" dirty="0" smtClean="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Bộ</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Tài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chính</a:t>
            </a:r>
            <a:endParaRPr lang="en-US" sz="3200" dirty="0">
              <a:effectLst/>
              <a:latin typeface="Times New Roman" panose="02020603050405020304" pitchFamily="18" charset="0"/>
              <a:ea typeface="Times New Roman" panose="02020603050405020304" pitchFamily="18" charset="0"/>
            </a:endParaRPr>
          </a:p>
        </p:txBody>
      </p:sp>
      <p:sp>
        <p:nvSpPr>
          <p:cNvPr id="15" name="Rectangle 15"/>
          <p:cNvSpPr>
            <a:spLocks noChangeArrowheads="1"/>
          </p:cNvSpPr>
          <p:nvPr/>
        </p:nvSpPr>
        <p:spPr bwMode="auto">
          <a:xfrm>
            <a:off x="7200900" y="1699942"/>
            <a:ext cx="4572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THU</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4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 ...... tháng ...... năm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4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 ...............</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16"/>
          <p:cNvSpPr>
            <a:spLocks noChangeArrowheads="1"/>
          </p:cNvSpPr>
          <p:nvPr/>
        </p:nvSpPr>
        <p:spPr bwMode="auto">
          <a:xfrm>
            <a:off x="3410857" y="3524314"/>
            <a:ext cx="11506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61038" algn="r"/>
              </a:tabLst>
              <a:defRPr>
                <a:solidFill>
                  <a:schemeClr val="tx1"/>
                </a:solidFill>
                <a:latin typeface="Arial" panose="020B0604020202020204" pitchFamily="34" charset="0"/>
              </a:defRPr>
            </a:lvl1pPr>
            <a:lvl2pPr eaLnBrk="0" fontAlgn="base" hangingPunct="0">
              <a:spcBef>
                <a:spcPct val="0"/>
              </a:spcBef>
              <a:spcAft>
                <a:spcPct val="0"/>
              </a:spcAft>
              <a:tabLst>
                <a:tab pos="5761038" algn="r"/>
              </a:tabLst>
              <a:defRPr>
                <a:solidFill>
                  <a:schemeClr val="tx1"/>
                </a:solidFill>
                <a:latin typeface="Arial" panose="020B0604020202020204" pitchFamily="34" charset="0"/>
              </a:defRPr>
            </a:lvl2pPr>
            <a:lvl3pPr eaLnBrk="0" fontAlgn="base" hangingPunct="0">
              <a:spcBef>
                <a:spcPct val="0"/>
              </a:spcBef>
              <a:spcAft>
                <a:spcPct val="0"/>
              </a:spcAft>
              <a:tabLst>
                <a:tab pos="5761038" algn="r"/>
              </a:tabLst>
              <a:defRPr>
                <a:solidFill>
                  <a:schemeClr val="tx1"/>
                </a:solidFill>
                <a:latin typeface="Arial" panose="020B0604020202020204" pitchFamily="34" charset="0"/>
              </a:defRPr>
            </a:lvl3pPr>
            <a:lvl4pPr eaLnBrk="0" fontAlgn="base" hangingPunct="0">
              <a:spcBef>
                <a:spcPct val="0"/>
              </a:spcBef>
              <a:spcAft>
                <a:spcPct val="0"/>
              </a:spcAft>
              <a:tabLst>
                <a:tab pos="5761038" algn="r"/>
              </a:tabLst>
              <a:defRPr>
                <a:solidFill>
                  <a:schemeClr val="tx1"/>
                </a:solidFill>
                <a:latin typeface="Arial" panose="020B0604020202020204" pitchFamily="34" charset="0"/>
              </a:defRPr>
            </a:lvl4pPr>
            <a:lvl5pPr eaLnBrk="0" fontAlgn="base" hangingPunct="0">
              <a:spcBef>
                <a:spcPct val="0"/>
              </a:spcBef>
              <a:spcAft>
                <a:spcPct val="0"/>
              </a:spcAft>
              <a:tabLst>
                <a:tab pos="5761038" algn="r"/>
              </a:tabLst>
              <a:defRPr>
                <a:solidFill>
                  <a:schemeClr val="tx1"/>
                </a:solidFill>
                <a:latin typeface="Arial" panose="020B0604020202020204" pitchFamily="34" charset="0"/>
              </a:defRPr>
            </a:lvl5pPr>
            <a:lvl6pPr eaLnBrk="0" fontAlgn="base" hangingPunct="0">
              <a:spcBef>
                <a:spcPct val="0"/>
              </a:spcBef>
              <a:spcAft>
                <a:spcPct val="0"/>
              </a:spcAft>
              <a:tabLst>
                <a:tab pos="5761038" algn="r"/>
              </a:tabLst>
              <a:defRPr>
                <a:solidFill>
                  <a:schemeClr val="tx1"/>
                </a:solidFill>
                <a:latin typeface="Arial" panose="020B0604020202020204" pitchFamily="34" charset="0"/>
              </a:defRPr>
            </a:lvl6pPr>
            <a:lvl7pPr eaLnBrk="0" fontAlgn="base" hangingPunct="0">
              <a:spcBef>
                <a:spcPct val="0"/>
              </a:spcBef>
              <a:spcAft>
                <a:spcPct val="0"/>
              </a:spcAft>
              <a:tabLst>
                <a:tab pos="5761038" algn="r"/>
              </a:tabLst>
              <a:defRPr>
                <a:solidFill>
                  <a:schemeClr val="tx1"/>
                </a:solidFill>
                <a:latin typeface="Arial" panose="020B0604020202020204" pitchFamily="34" charset="0"/>
              </a:defRPr>
            </a:lvl7pPr>
            <a:lvl8pPr eaLnBrk="0" fontAlgn="base" hangingPunct="0">
              <a:spcBef>
                <a:spcPct val="0"/>
              </a:spcBef>
              <a:spcAft>
                <a:spcPct val="0"/>
              </a:spcAft>
              <a:tabLst>
                <a:tab pos="5761038" algn="r"/>
              </a:tabLst>
              <a:defRPr>
                <a:solidFill>
                  <a:schemeClr val="tx1"/>
                </a:solidFill>
                <a:latin typeface="Arial" panose="020B0604020202020204" pitchFamily="34" charset="0"/>
              </a:defRPr>
            </a:lvl8pPr>
            <a:lvl9pPr eaLnBrk="0" fontAlgn="base" hangingPunct="0">
              <a:spcBef>
                <a:spcPct val="0"/>
              </a:spcBef>
              <a:spcAft>
                <a:spcPct val="0"/>
              </a:spcAft>
              <a:tabLst>
                <a:tab pos="576103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61038" algn="r"/>
              </a:tabLst>
            </a:pPr>
            <a:r>
              <a:rPr kumimoji="0" lang="nl-NL"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 tên người nộp tiền: .....................................................................	</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r>
              <a:rPr kumimoji="0" lang="nl-NL"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Địa chỉ: ...............................................................................................</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r>
              <a:rPr kumimoji="0" lang="nl-NL"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Nội dung: ..........................................................................................	</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r>
              <a:rPr kumimoji="0" lang="nl-NL"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 tiền: ................................ (Viết bằng chữ): .................................	</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r>
              <a:rPr kumimoji="0" lang="nl-NL"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Kèm theo: .................... chứng từ gốc.</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Rectangle 17"/>
          <p:cNvSpPr>
            <a:spLocks noChangeArrowheads="1"/>
          </p:cNvSpPr>
          <p:nvPr/>
        </p:nvSpPr>
        <p:spPr bwMode="auto">
          <a:xfrm>
            <a:off x="3487057" y="7376572"/>
            <a:ext cx="1190534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61038" algn="r"/>
              </a:tabLst>
              <a:defRPr>
                <a:solidFill>
                  <a:schemeClr val="tx1"/>
                </a:solidFill>
                <a:latin typeface="Arial" panose="020B0604020202020204" pitchFamily="34" charset="0"/>
              </a:defRPr>
            </a:lvl1pPr>
            <a:lvl2pPr eaLnBrk="0" fontAlgn="base" hangingPunct="0">
              <a:spcBef>
                <a:spcPct val="0"/>
              </a:spcBef>
              <a:spcAft>
                <a:spcPct val="0"/>
              </a:spcAft>
              <a:tabLst>
                <a:tab pos="5761038" algn="r"/>
              </a:tabLst>
              <a:defRPr>
                <a:solidFill>
                  <a:schemeClr val="tx1"/>
                </a:solidFill>
                <a:latin typeface="Arial" panose="020B0604020202020204" pitchFamily="34" charset="0"/>
              </a:defRPr>
            </a:lvl2pPr>
            <a:lvl3pPr eaLnBrk="0" fontAlgn="base" hangingPunct="0">
              <a:spcBef>
                <a:spcPct val="0"/>
              </a:spcBef>
              <a:spcAft>
                <a:spcPct val="0"/>
              </a:spcAft>
              <a:tabLst>
                <a:tab pos="5761038" algn="r"/>
              </a:tabLst>
              <a:defRPr>
                <a:solidFill>
                  <a:schemeClr val="tx1"/>
                </a:solidFill>
                <a:latin typeface="Arial" panose="020B0604020202020204" pitchFamily="34" charset="0"/>
              </a:defRPr>
            </a:lvl3pPr>
            <a:lvl4pPr eaLnBrk="0" fontAlgn="base" hangingPunct="0">
              <a:spcBef>
                <a:spcPct val="0"/>
              </a:spcBef>
              <a:spcAft>
                <a:spcPct val="0"/>
              </a:spcAft>
              <a:tabLst>
                <a:tab pos="5761038" algn="r"/>
              </a:tabLst>
              <a:defRPr>
                <a:solidFill>
                  <a:schemeClr val="tx1"/>
                </a:solidFill>
                <a:latin typeface="Arial" panose="020B0604020202020204" pitchFamily="34" charset="0"/>
              </a:defRPr>
            </a:lvl4pPr>
            <a:lvl5pPr eaLnBrk="0" fontAlgn="base" hangingPunct="0">
              <a:spcBef>
                <a:spcPct val="0"/>
              </a:spcBef>
              <a:spcAft>
                <a:spcPct val="0"/>
              </a:spcAft>
              <a:tabLst>
                <a:tab pos="5761038" algn="r"/>
              </a:tabLst>
              <a:defRPr>
                <a:solidFill>
                  <a:schemeClr val="tx1"/>
                </a:solidFill>
                <a:latin typeface="Arial" panose="020B0604020202020204" pitchFamily="34" charset="0"/>
              </a:defRPr>
            </a:lvl5pPr>
            <a:lvl6pPr eaLnBrk="0" fontAlgn="base" hangingPunct="0">
              <a:spcBef>
                <a:spcPct val="0"/>
              </a:spcBef>
              <a:spcAft>
                <a:spcPct val="0"/>
              </a:spcAft>
              <a:tabLst>
                <a:tab pos="5761038" algn="r"/>
              </a:tabLst>
              <a:defRPr>
                <a:solidFill>
                  <a:schemeClr val="tx1"/>
                </a:solidFill>
                <a:latin typeface="Arial" panose="020B0604020202020204" pitchFamily="34" charset="0"/>
              </a:defRPr>
            </a:lvl6pPr>
            <a:lvl7pPr eaLnBrk="0" fontAlgn="base" hangingPunct="0">
              <a:spcBef>
                <a:spcPct val="0"/>
              </a:spcBef>
              <a:spcAft>
                <a:spcPct val="0"/>
              </a:spcAft>
              <a:tabLst>
                <a:tab pos="5761038" algn="r"/>
              </a:tabLst>
              <a:defRPr>
                <a:solidFill>
                  <a:schemeClr val="tx1"/>
                </a:solidFill>
                <a:latin typeface="Arial" panose="020B0604020202020204" pitchFamily="34" charset="0"/>
              </a:defRPr>
            </a:lvl7pPr>
            <a:lvl8pPr eaLnBrk="0" fontAlgn="base" hangingPunct="0">
              <a:spcBef>
                <a:spcPct val="0"/>
              </a:spcBef>
              <a:spcAft>
                <a:spcPct val="0"/>
              </a:spcAft>
              <a:tabLst>
                <a:tab pos="5761038" algn="r"/>
              </a:tabLst>
              <a:defRPr>
                <a:solidFill>
                  <a:schemeClr val="tx1"/>
                </a:solidFill>
                <a:latin typeface="Arial" panose="020B0604020202020204" pitchFamily="34" charset="0"/>
              </a:defRPr>
            </a:lvl8pPr>
            <a:lvl9pPr eaLnBrk="0" fontAlgn="base" hangingPunct="0">
              <a:spcBef>
                <a:spcPct val="0"/>
              </a:spcBef>
              <a:spcAft>
                <a:spcPct val="0"/>
              </a:spcAft>
              <a:tabLst>
                <a:tab pos="576103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61038" algn="r"/>
              </a:tabLst>
            </a:pPr>
            <a:r>
              <a:rPr kumimoji="0" lang="nl-NL"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Đã nhận đủ số tiền: - Bằng số: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r>
              <a:rPr kumimoji="0" lang="nl-NL"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(Viết bằng chữ):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Text Box 4"/>
          <p:cNvSpPr txBox="1">
            <a:spLocks noChangeArrowheads="1"/>
          </p:cNvSpPr>
          <p:nvPr/>
        </p:nvSpPr>
        <p:spPr bwMode="auto">
          <a:xfrm>
            <a:off x="14964228" y="1393099"/>
            <a:ext cx="2133600" cy="9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270000" algn="r"/>
              </a:tabLst>
              <a:defRPr>
                <a:solidFill>
                  <a:schemeClr val="tx1"/>
                </a:solidFill>
                <a:latin typeface="Arial" panose="020B0604020202020204" pitchFamily="34" charset="0"/>
              </a:defRPr>
            </a:lvl1pPr>
            <a:lvl2pPr eaLnBrk="0" fontAlgn="base" hangingPunct="0">
              <a:spcBef>
                <a:spcPct val="0"/>
              </a:spcBef>
              <a:spcAft>
                <a:spcPct val="0"/>
              </a:spcAft>
              <a:tabLst>
                <a:tab pos="1270000" algn="r"/>
              </a:tabLst>
              <a:defRPr>
                <a:solidFill>
                  <a:schemeClr val="tx1"/>
                </a:solidFill>
                <a:latin typeface="Arial" panose="020B0604020202020204" pitchFamily="34" charset="0"/>
              </a:defRPr>
            </a:lvl2pPr>
            <a:lvl3pPr eaLnBrk="0" fontAlgn="base" hangingPunct="0">
              <a:spcBef>
                <a:spcPct val="0"/>
              </a:spcBef>
              <a:spcAft>
                <a:spcPct val="0"/>
              </a:spcAft>
              <a:tabLst>
                <a:tab pos="1270000" algn="r"/>
              </a:tabLst>
              <a:defRPr>
                <a:solidFill>
                  <a:schemeClr val="tx1"/>
                </a:solidFill>
                <a:latin typeface="Arial" panose="020B0604020202020204" pitchFamily="34" charset="0"/>
              </a:defRPr>
            </a:lvl3pPr>
            <a:lvl4pPr eaLnBrk="0" fontAlgn="base" hangingPunct="0">
              <a:spcBef>
                <a:spcPct val="0"/>
              </a:spcBef>
              <a:spcAft>
                <a:spcPct val="0"/>
              </a:spcAft>
              <a:tabLst>
                <a:tab pos="1270000" algn="r"/>
              </a:tabLst>
              <a:defRPr>
                <a:solidFill>
                  <a:schemeClr val="tx1"/>
                </a:solidFill>
                <a:latin typeface="Arial" panose="020B0604020202020204" pitchFamily="34" charset="0"/>
              </a:defRPr>
            </a:lvl4pPr>
            <a:lvl5pPr eaLnBrk="0" fontAlgn="base" hangingPunct="0">
              <a:spcBef>
                <a:spcPct val="0"/>
              </a:spcBef>
              <a:spcAft>
                <a:spcPct val="0"/>
              </a:spcAft>
              <a:tabLst>
                <a:tab pos="1270000" algn="r"/>
              </a:tabLst>
              <a:defRPr>
                <a:solidFill>
                  <a:schemeClr val="tx1"/>
                </a:solidFill>
                <a:latin typeface="Arial" panose="020B0604020202020204" pitchFamily="34" charset="0"/>
              </a:defRPr>
            </a:lvl5pPr>
            <a:lvl6pPr eaLnBrk="0" fontAlgn="base" hangingPunct="0">
              <a:spcBef>
                <a:spcPct val="0"/>
              </a:spcBef>
              <a:spcAft>
                <a:spcPct val="0"/>
              </a:spcAft>
              <a:tabLst>
                <a:tab pos="1270000" algn="r"/>
              </a:tabLst>
              <a:defRPr>
                <a:solidFill>
                  <a:schemeClr val="tx1"/>
                </a:solidFill>
                <a:latin typeface="Arial" panose="020B0604020202020204" pitchFamily="34" charset="0"/>
              </a:defRPr>
            </a:lvl6pPr>
            <a:lvl7pPr eaLnBrk="0" fontAlgn="base" hangingPunct="0">
              <a:spcBef>
                <a:spcPct val="0"/>
              </a:spcBef>
              <a:spcAft>
                <a:spcPct val="0"/>
              </a:spcAft>
              <a:tabLst>
                <a:tab pos="1270000" algn="r"/>
              </a:tabLst>
              <a:defRPr>
                <a:solidFill>
                  <a:schemeClr val="tx1"/>
                </a:solidFill>
                <a:latin typeface="Arial" panose="020B0604020202020204" pitchFamily="34" charset="0"/>
              </a:defRPr>
            </a:lvl7pPr>
            <a:lvl8pPr eaLnBrk="0" fontAlgn="base" hangingPunct="0">
              <a:spcBef>
                <a:spcPct val="0"/>
              </a:spcBef>
              <a:spcAft>
                <a:spcPct val="0"/>
              </a:spcAft>
              <a:tabLst>
                <a:tab pos="1270000" algn="r"/>
              </a:tabLst>
              <a:defRPr>
                <a:solidFill>
                  <a:schemeClr val="tx1"/>
                </a:solidFill>
                <a:latin typeface="Arial" panose="020B0604020202020204" pitchFamily="34" charset="0"/>
              </a:defRPr>
            </a:lvl8pPr>
            <a:lvl9pPr eaLnBrk="0" fontAlgn="base" hangingPunct="0">
              <a:spcBef>
                <a:spcPct val="0"/>
              </a:spcBef>
              <a:spcAft>
                <a:spcPct val="0"/>
              </a:spcAft>
              <a:tabLst>
                <a:tab pos="12700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70000" algn="r"/>
              </a:tabLst>
            </a:pPr>
            <a:r>
              <a:rPr kumimoji="0" lang="nl-NL"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Quyển số:	</a:t>
            </a:r>
            <a:endParaRPr kumimoji="0" lang="nl-NL"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70000" algn="r"/>
              </a:tabLst>
            </a:pPr>
            <a:r>
              <a:rPr kumimoji="0" lang="nl-NL"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Nợ: 	   </a:t>
            </a:r>
            <a:endParaRPr kumimoji="0" lang="nl-NL"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70000" algn="r"/>
              </a:tabLst>
            </a:pPr>
            <a:r>
              <a:rPr kumimoji="0" lang="nl-NL"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 </a:t>
            </a:r>
            <a:r>
              <a:rPr kumimoji="0" lang="nl-NL" altLang="en-US"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nl-NL"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70000" algn="r"/>
              </a:tabLst>
            </a:pPr>
            <a:endParaRPr kumimoji="0" lang="nl-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17"/>
          <p:cNvSpPr>
            <a:spLocks noChangeArrowheads="1"/>
          </p:cNvSpPr>
          <p:nvPr/>
        </p:nvSpPr>
        <p:spPr bwMode="auto">
          <a:xfrm>
            <a:off x="4089400" y="8632380"/>
            <a:ext cx="6223000" cy="7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61038" algn="r"/>
              </a:tabLst>
              <a:defRPr>
                <a:solidFill>
                  <a:schemeClr val="tx1"/>
                </a:solidFill>
                <a:latin typeface="Arial" panose="020B0604020202020204" pitchFamily="34" charset="0"/>
              </a:defRPr>
            </a:lvl1pPr>
            <a:lvl2pPr eaLnBrk="0" fontAlgn="base" hangingPunct="0">
              <a:spcBef>
                <a:spcPct val="0"/>
              </a:spcBef>
              <a:spcAft>
                <a:spcPct val="0"/>
              </a:spcAft>
              <a:tabLst>
                <a:tab pos="5761038" algn="r"/>
              </a:tabLst>
              <a:defRPr>
                <a:solidFill>
                  <a:schemeClr val="tx1"/>
                </a:solidFill>
                <a:latin typeface="Arial" panose="020B0604020202020204" pitchFamily="34" charset="0"/>
              </a:defRPr>
            </a:lvl2pPr>
            <a:lvl3pPr eaLnBrk="0" fontAlgn="base" hangingPunct="0">
              <a:spcBef>
                <a:spcPct val="0"/>
              </a:spcBef>
              <a:spcAft>
                <a:spcPct val="0"/>
              </a:spcAft>
              <a:tabLst>
                <a:tab pos="5761038" algn="r"/>
              </a:tabLst>
              <a:defRPr>
                <a:solidFill>
                  <a:schemeClr val="tx1"/>
                </a:solidFill>
                <a:latin typeface="Arial" panose="020B0604020202020204" pitchFamily="34" charset="0"/>
              </a:defRPr>
            </a:lvl3pPr>
            <a:lvl4pPr eaLnBrk="0" fontAlgn="base" hangingPunct="0">
              <a:spcBef>
                <a:spcPct val="0"/>
              </a:spcBef>
              <a:spcAft>
                <a:spcPct val="0"/>
              </a:spcAft>
              <a:tabLst>
                <a:tab pos="5761038" algn="r"/>
              </a:tabLst>
              <a:defRPr>
                <a:solidFill>
                  <a:schemeClr val="tx1"/>
                </a:solidFill>
                <a:latin typeface="Arial" panose="020B0604020202020204" pitchFamily="34" charset="0"/>
              </a:defRPr>
            </a:lvl4pPr>
            <a:lvl5pPr eaLnBrk="0" fontAlgn="base" hangingPunct="0">
              <a:spcBef>
                <a:spcPct val="0"/>
              </a:spcBef>
              <a:spcAft>
                <a:spcPct val="0"/>
              </a:spcAft>
              <a:tabLst>
                <a:tab pos="5761038" algn="r"/>
              </a:tabLst>
              <a:defRPr>
                <a:solidFill>
                  <a:schemeClr val="tx1"/>
                </a:solidFill>
                <a:latin typeface="Arial" panose="020B0604020202020204" pitchFamily="34" charset="0"/>
              </a:defRPr>
            </a:lvl5pPr>
            <a:lvl6pPr eaLnBrk="0" fontAlgn="base" hangingPunct="0">
              <a:spcBef>
                <a:spcPct val="0"/>
              </a:spcBef>
              <a:spcAft>
                <a:spcPct val="0"/>
              </a:spcAft>
              <a:tabLst>
                <a:tab pos="5761038" algn="r"/>
              </a:tabLst>
              <a:defRPr>
                <a:solidFill>
                  <a:schemeClr val="tx1"/>
                </a:solidFill>
                <a:latin typeface="Arial" panose="020B0604020202020204" pitchFamily="34" charset="0"/>
              </a:defRPr>
            </a:lvl6pPr>
            <a:lvl7pPr eaLnBrk="0" fontAlgn="base" hangingPunct="0">
              <a:spcBef>
                <a:spcPct val="0"/>
              </a:spcBef>
              <a:spcAft>
                <a:spcPct val="0"/>
              </a:spcAft>
              <a:tabLst>
                <a:tab pos="5761038" algn="r"/>
              </a:tabLst>
              <a:defRPr>
                <a:solidFill>
                  <a:schemeClr val="tx1"/>
                </a:solidFill>
                <a:latin typeface="Arial" panose="020B0604020202020204" pitchFamily="34" charset="0"/>
              </a:defRPr>
            </a:lvl7pPr>
            <a:lvl8pPr eaLnBrk="0" fontAlgn="base" hangingPunct="0">
              <a:spcBef>
                <a:spcPct val="0"/>
              </a:spcBef>
              <a:spcAft>
                <a:spcPct val="0"/>
              </a:spcAft>
              <a:tabLst>
                <a:tab pos="5761038" algn="r"/>
              </a:tabLst>
              <a:defRPr>
                <a:solidFill>
                  <a:schemeClr val="tx1"/>
                </a:solidFill>
                <a:latin typeface="Arial" panose="020B0604020202020204" pitchFamily="34" charset="0"/>
              </a:defRPr>
            </a:lvl8pPr>
            <a:lvl9pPr eaLnBrk="0" fontAlgn="base" hangingPunct="0">
              <a:spcBef>
                <a:spcPct val="0"/>
              </a:spcBef>
              <a:spcAft>
                <a:spcPct val="0"/>
              </a:spcAft>
              <a:tabLst>
                <a:tab pos="5761038" algn="r"/>
              </a:tabLst>
              <a:defRPr>
                <a:solidFill>
                  <a:schemeClr val="tx1"/>
                </a:solidFill>
                <a:latin typeface="Arial" panose="020B0604020202020204" pitchFamily="34" charset="0"/>
              </a:defRPr>
            </a:lvl9pPr>
          </a:lstStyle>
          <a:p>
            <a:pPr algn="ctr">
              <a:lnSpc>
                <a:spcPct val="95000"/>
              </a:lnSpc>
              <a:spcBef>
                <a:spcPts val="0"/>
              </a:spcBef>
              <a:spcAft>
                <a:spcPts val="0"/>
              </a:spcAft>
            </a:pPr>
            <a:r>
              <a:rPr lang="nl-NL" sz="2400" b="1" dirty="0">
                <a:latin typeface="Times New Roman" panose="02020603050405020304" pitchFamily="18" charset="0"/>
                <a:cs typeface="Times New Roman" panose="02020603050405020304" pitchFamily="18" charset="0"/>
              </a:rPr>
              <a:t>Người nộp</a:t>
            </a:r>
            <a:endParaRPr lang="en-US" sz="2400" b="1" dirty="0">
              <a:latin typeface="Times New Roman" panose="02020603050405020304" pitchFamily="18" charset="0"/>
              <a:cs typeface="Times New Roman" panose="02020603050405020304" pitchFamily="18" charset="0"/>
            </a:endParaRPr>
          </a:p>
          <a:p>
            <a:pPr algn="ctr">
              <a:lnSpc>
                <a:spcPct val="95000"/>
              </a:lnSpc>
              <a:spcBef>
                <a:spcPts val="0"/>
              </a:spcBef>
              <a:spcAft>
                <a:spcPts val="0"/>
              </a:spcAft>
            </a:pPr>
            <a:r>
              <a:rPr lang="nl-NL" sz="2400" dirty="0">
                <a:latin typeface="Times New Roman" panose="02020603050405020304" pitchFamily="18" charset="0"/>
                <a:cs typeface="Times New Roman" panose="02020603050405020304" pitchFamily="18" charset="0"/>
              </a:rPr>
              <a:t>(Ký, họ tên)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Rectangle 21"/>
          <p:cNvSpPr/>
          <p:nvPr/>
        </p:nvSpPr>
        <p:spPr>
          <a:xfrm>
            <a:off x="11239500" y="8632380"/>
            <a:ext cx="3276600" cy="794064"/>
          </a:xfrm>
          <a:prstGeom prst="rect">
            <a:avLst/>
          </a:prstGeom>
        </p:spPr>
        <p:txBody>
          <a:bodyPr wrap="square">
            <a:spAutoFit/>
          </a:bodyPr>
          <a:lstStyle/>
          <a:p>
            <a:pPr algn="ctr">
              <a:lnSpc>
                <a:spcPct val="95000"/>
              </a:lnSpc>
            </a:pPr>
            <a:r>
              <a:rPr lang="nl-NL" sz="2400" b="1" dirty="0" smtClean="0">
                <a:latin typeface="Times New Roman" panose="02020603050405020304" pitchFamily="18" charset="0"/>
                <a:cs typeface="Times New Roman" panose="02020603050405020304" pitchFamily="18" charset="0"/>
              </a:rPr>
              <a:t>Thủ quỹ</a:t>
            </a:r>
            <a:endParaRPr lang="en-US" sz="2400" b="1" dirty="0">
              <a:latin typeface="Times New Roman" panose="02020603050405020304" pitchFamily="18" charset="0"/>
              <a:cs typeface="Times New Roman" panose="02020603050405020304" pitchFamily="18" charset="0"/>
            </a:endParaRPr>
          </a:p>
          <a:p>
            <a:pPr algn="ctr">
              <a:lnSpc>
                <a:spcPct val="95000"/>
              </a:lnSpc>
            </a:pPr>
            <a:r>
              <a:rPr lang="nl-NL" sz="2400" dirty="0">
                <a:latin typeface="Times New Roman" panose="02020603050405020304" pitchFamily="18" charset="0"/>
                <a:cs typeface="Times New Roman" panose="02020603050405020304" pitchFamily="18" charset="0"/>
              </a:rPr>
              <a:t>(Ký, họ tên)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Rectangle 22"/>
          <p:cNvSpPr/>
          <p:nvPr/>
        </p:nvSpPr>
        <p:spPr>
          <a:xfrm>
            <a:off x="2570564" y="6266149"/>
            <a:ext cx="3352800" cy="794064"/>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Chủ tịch công đoàn</a:t>
            </a:r>
            <a:endParaRPr lang="en-US" sz="2400" b="1" dirty="0">
              <a:latin typeface="Times New Roman" panose="02020603050405020304" pitchFamily="18" charset="0"/>
              <a:cs typeface="Times New Roman" panose="02020603050405020304" pitchFamily="18" charset="0"/>
            </a:endParaRPr>
          </a:p>
          <a:p>
            <a:pPr algn="ctr">
              <a:lnSpc>
                <a:spcPct val="95000"/>
              </a:lnSpc>
            </a:pPr>
            <a:r>
              <a:rPr lang="nl-NL" sz="2400" dirty="0">
                <a:latin typeface="Times New Roman" panose="02020603050405020304" pitchFamily="18" charset="0"/>
                <a:cs typeface="Times New Roman" panose="02020603050405020304" pitchFamily="18" charset="0"/>
              </a:rPr>
              <a:t>(Ký, họ tên, đóng dấu</a:t>
            </a:r>
            <a:r>
              <a:rPr lang="nl-NL"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Rectangle 23"/>
          <p:cNvSpPr/>
          <p:nvPr/>
        </p:nvSpPr>
        <p:spPr>
          <a:xfrm>
            <a:off x="7997790" y="6312615"/>
            <a:ext cx="2743200" cy="794064"/>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Phụ trách kế toán  </a:t>
            </a:r>
            <a:endParaRPr lang="en-US" sz="2400" b="1" dirty="0">
              <a:latin typeface="Times New Roman" panose="02020603050405020304" pitchFamily="18" charset="0"/>
              <a:cs typeface="Times New Roman" panose="02020603050405020304" pitchFamily="18" charset="0"/>
            </a:endParaRPr>
          </a:p>
          <a:p>
            <a:pPr algn="ctr">
              <a:lnSpc>
                <a:spcPct val="95000"/>
              </a:lnSpc>
            </a:pPr>
            <a:r>
              <a:rPr lang="nl-NL" sz="2400" dirty="0">
                <a:latin typeface="Times New Roman" panose="02020603050405020304" pitchFamily="18" charset="0"/>
                <a:cs typeface="Times New Roman" panose="02020603050405020304" pitchFamily="18" charset="0"/>
              </a:rPr>
              <a:t>(Ký, họ tên)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Rectangle 24"/>
          <p:cNvSpPr/>
          <p:nvPr/>
        </p:nvSpPr>
        <p:spPr>
          <a:xfrm>
            <a:off x="12877800" y="6266149"/>
            <a:ext cx="2743200" cy="794064"/>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Người lập</a:t>
            </a:r>
            <a:endParaRPr lang="en-US" sz="2400" b="1" dirty="0">
              <a:latin typeface="Times New Roman" panose="02020603050405020304" pitchFamily="18" charset="0"/>
              <a:cs typeface="Times New Roman" panose="02020603050405020304" pitchFamily="18" charset="0"/>
            </a:endParaRPr>
          </a:p>
          <a:p>
            <a:pPr algn="ctr">
              <a:lnSpc>
                <a:spcPct val="95000"/>
              </a:lnSpc>
            </a:pPr>
            <a:r>
              <a:rPr lang="nl-NL" sz="2400" dirty="0">
                <a:latin typeface="Times New Roman" panose="02020603050405020304" pitchFamily="18" charset="0"/>
                <a:cs typeface="Times New Roman" panose="02020603050405020304" pitchFamily="18" charset="0"/>
              </a:rPr>
              <a:t>(Ký, họ tên)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103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600200" y="359067"/>
            <a:ext cx="11201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en-US" sz="1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Công đoàn...........................................................</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5"/>
          <p:cNvSpPr txBox="1">
            <a:spLocks noChangeArrowheads="1"/>
          </p:cNvSpPr>
          <p:nvPr/>
        </p:nvSpPr>
        <p:spPr bwMode="auto">
          <a:xfrm>
            <a:off x="13411200" y="114300"/>
            <a:ext cx="3962400" cy="96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err="1">
                <a:effectLst/>
                <a:latin typeface="Times New Roman" panose="02020603050405020304" pitchFamily="18" charset="0"/>
                <a:ea typeface="Times New Roman" panose="02020603050405020304" pitchFamily="18" charset="0"/>
              </a:rPr>
              <a:t>Mẫu</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số</a:t>
            </a:r>
            <a:r>
              <a:rPr lang="en-US" sz="1600" b="1" dirty="0">
                <a:effectLst/>
                <a:latin typeface="Times New Roman" panose="02020603050405020304" pitchFamily="18" charset="0"/>
                <a:ea typeface="Times New Roman" panose="02020603050405020304" pitchFamily="18" charset="0"/>
              </a:rPr>
              <a:t>: </a:t>
            </a:r>
            <a:r>
              <a:rPr lang="en-US" sz="1600" b="1" dirty="0" smtClean="0">
                <a:effectLst/>
                <a:latin typeface="Times New Roman" panose="02020603050405020304" pitchFamily="18" charset="0"/>
                <a:ea typeface="Times New Roman" panose="02020603050405020304" pitchFamily="18" charset="0"/>
              </a:rPr>
              <a:t>C41-BB</a:t>
            </a:r>
            <a:endParaRPr lang="en-US" sz="3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Ban </a:t>
            </a:r>
            <a:r>
              <a:rPr lang="en-US" sz="1600" dirty="0" err="1">
                <a:effectLst/>
                <a:latin typeface="Times New Roman" panose="02020603050405020304" pitchFamily="18" charset="0"/>
                <a:ea typeface="Times New Roman" panose="02020603050405020304" pitchFamily="18" charset="0"/>
              </a:rPr>
              <a:t>hành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kèm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theo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Thông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tư</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số</a:t>
            </a:r>
            <a:r>
              <a:rPr lang="en-US" sz="1600" dirty="0">
                <a:effectLst/>
                <a:latin typeface="Times New Roman" panose="02020603050405020304" pitchFamily="18" charset="0"/>
                <a:ea typeface="Times New Roman" panose="02020603050405020304" pitchFamily="18" charset="0"/>
              </a:rPr>
              <a:t> 107/2017/TT-BTC </a:t>
            </a:r>
            <a:r>
              <a:rPr lang="en-US" sz="1600" dirty="0" err="1">
                <a:effectLst/>
                <a:latin typeface="Times New Roman" panose="02020603050405020304" pitchFamily="18" charset="0"/>
                <a:ea typeface="Times New Roman" panose="02020603050405020304" pitchFamily="18" charset="0"/>
              </a:rPr>
              <a:t>ngày</a:t>
            </a:r>
            <a:r>
              <a:rPr lang="en-US" sz="1600" dirty="0">
                <a:effectLst/>
                <a:latin typeface="Times New Roman" panose="02020603050405020304" pitchFamily="18" charset="0"/>
                <a:ea typeface="Times New Roman" panose="02020603050405020304" pitchFamily="18" charset="0"/>
              </a:rPr>
              <a:t> 10/10/2017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a:t>
            </a:r>
            <a:r>
              <a:rPr lang="en-US" sz="1600" dirty="0" smtClean="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Bộ</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Tài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chính</a:t>
            </a:r>
            <a:endParaRPr lang="en-US" sz="3200" dirty="0">
              <a:effectLst/>
              <a:latin typeface="Times New Roman" panose="02020603050405020304" pitchFamily="18" charset="0"/>
              <a:ea typeface="Times New Roman" panose="02020603050405020304" pitchFamily="18" charset="0"/>
            </a:endParaRPr>
          </a:p>
        </p:txBody>
      </p:sp>
      <p:sp>
        <p:nvSpPr>
          <p:cNvPr id="13" name="Rectangle 13"/>
          <p:cNvSpPr>
            <a:spLocks noChangeArrowheads="1"/>
          </p:cNvSpPr>
          <p:nvPr/>
        </p:nvSpPr>
        <p:spPr bwMode="auto">
          <a:xfrm>
            <a:off x="8001000" y="2117724"/>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 Box 4"/>
          <p:cNvSpPr txBox="1">
            <a:spLocks noChangeArrowheads="1"/>
          </p:cNvSpPr>
          <p:nvPr/>
        </p:nvSpPr>
        <p:spPr bwMode="auto">
          <a:xfrm>
            <a:off x="14630400" y="1355379"/>
            <a:ext cx="2133600" cy="9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270000" algn="r"/>
              </a:tabLst>
              <a:defRPr>
                <a:solidFill>
                  <a:schemeClr val="tx1"/>
                </a:solidFill>
                <a:latin typeface="Arial" panose="020B0604020202020204" pitchFamily="34" charset="0"/>
              </a:defRPr>
            </a:lvl1pPr>
            <a:lvl2pPr eaLnBrk="0" fontAlgn="base" hangingPunct="0">
              <a:spcBef>
                <a:spcPct val="0"/>
              </a:spcBef>
              <a:spcAft>
                <a:spcPct val="0"/>
              </a:spcAft>
              <a:tabLst>
                <a:tab pos="1270000" algn="r"/>
              </a:tabLst>
              <a:defRPr>
                <a:solidFill>
                  <a:schemeClr val="tx1"/>
                </a:solidFill>
                <a:latin typeface="Arial" panose="020B0604020202020204" pitchFamily="34" charset="0"/>
              </a:defRPr>
            </a:lvl2pPr>
            <a:lvl3pPr eaLnBrk="0" fontAlgn="base" hangingPunct="0">
              <a:spcBef>
                <a:spcPct val="0"/>
              </a:spcBef>
              <a:spcAft>
                <a:spcPct val="0"/>
              </a:spcAft>
              <a:tabLst>
                <a:tab pos="1270000" algn="r"/>
              </a:tabLst>
              <a:defRPr>
                <a:solidFill>
                  <a:schemeClr val="tx1"/>
                </a:solidFill>
                <a:latin typeface="Arial" panose="020B0604020202020204" pitchFamily="34" charset="0"/>
              </a:defRPr>
            </a:lvl3pPr>
            <a:lvl4pPr eaLnBrk="0" fontAlgn="base" hangingPunct="0">
              <a:spcBef>
                <a:spcPct val="0"/>
              </a:spcBef>
              <a:spcAft>
                <a:spcPct val="0"/>
              </a:spcAft>
              <a:tabLst>
                <a:tab pos="1270000" algn="r"/>
              </a:tabLst>
              <a:defRPr>
                <a:solidFill>
                  <a:schemeClr val="tx1"/>
                </a:solidFill>
                <a:latin typeface="Arial" panose="020B0604020202020204" pitchFamily="34" charset="0"/>
              </a:defRPr>
            </a:lvl4pPr>
            <a:lvl5pPr eaLnBrk="0" fontAlgn="base" hangingPunct="0">
              <a:spcBef>
                <a:spcPct val="0"/>
              </a:spcBef>
              <a:spcAft>
                <a:spcPct val="0"/>
              </a:spcAft>
              <a:tabLst>
                <a:tab pos="1270000" algn="r"/>
              </a:tabLst>
              <a:defRPr>
                <a:solidFill>
                  <a:schemeClr val="tx1"/>
                </a:solidFill>
                <a:latin typeface="Arial" panose="020B0604020202020204" pitchFamily="34" charset="0"/>
              </a:defRPr>
            </a:lvl5pPr>
            <a:lvl6pPr eaLnBrk="0" fontAlgn="base" hangingPunct="0">
              <a:spcBef>
                <a:spcPct val="0"/>
              </a:spcBef>
              <a:spcAft>
                <a:spcPct val="0"/>
              </a:spcAft>
              <a:tabLst>
                <a:tab pos="1270000" algn="r"/>
              </a:tabLst>
              <a:defRPr>
                <a:solidFill>
                  <a:schemeClr val="tx1"/>
                </a:solidFill>
                <a:latin typeface="Arial" panose="020B0604020202020204" pitchFamily="34" charset="0"/>
              </a:defRPr>
            </a:lvl6pPr>
            <a:lvl7pPr eaLnBrk="0" fontAlgn="base" hangingPunct="0">
              <a:spcBef>
                <a:spcPct val="0"/>
              </a:spcBef>
              <a:spcAft>
                <a:spcPct val="0"/>
              </a:spcAft>
              <a:tabLst>
                <a:tab pos="1270000" algn="r"/>
              </a:tabLst>
              <a:defRPr>
                <a:solidFill>
                  <a:schemeClr val="tx1"/>
                </a:solidFill>
                <a:latin typeface="Arial" panose="020B0604020202020204" pitchFamily="34" charset="0"/>
              </a:defRPr>
            </a:lvl7pPr>
            <a:lvl8pPr eaLnBrk="0" fontAlgn="base" hangingPunct="0">
              <a:spcBef>
                <a:spcPct val="0"/>
              </a:spcBef>
              <a:spcAft>
                <a:spcPct val="0"/>
              </a:spcAft>
              <a:tabLst>
                <a:tab pos="1270000" algn="r"/>
              </a:tabLst>
              <a:defRPr>
                <a:solidFill>
                  <a:schemeClr val="tx1"/>
                </a:solidFill>
                <a:latin typeface="Arial" panose="020B0604020202020204" pitchFamily="34" charset="0"/>
              </a:defRPr>
            </a:lvl8pPr>
            <a:lvl9pPr eaLnBrk="0" fontAlgn="base" hangingPunct="0">
              <a:spcBef>
                <a:spcPct val="0"/>
              </a:spcBef>
              <a:spcAft>
                <a:spcPct val="0"/>
              </a:spcAft>
              <a:tabLst>
                <a:tab pos="12700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70000" algn="r"/>
              </a:tabLst>
            </a:pPr>
            <a:r>
              <a:rPr kumimoji="0" lang="nl-NL"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Quyển số:	</a:t>
            </a:r>
            <a:endParaRPr kumimoji="0" lang="nl-NL"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70000" algn="r"/>
              </a:tabLst>
            </a:pPr>
            <a:r>
              <a:rPr kumimoji="0" lang="nl-NL"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Nợ: 	   </a:t>
            </a:r>
            <a:endParaRPr kumimoji="0" lang="nl-NL"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70000" algn="r"/>
              </a:tabLst>
            </a:pPr>
            <a:r>
              <a:rPr kumimoji="0" lang="nl-NL"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 </a:t>
            </a:r>
            <a:r>
              <a:rPr kumimoji="0" lang="nl-NL" altLang="en-US"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nl-NL"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70000" algn="r"/>
              </a:tabLst>
            </a:pPr>
            <a:endParaRPr kumimoji="0" lang="nl-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5"/>
          <p:cNvSpPr>
            <a:spLocks noChangeArrowheads="1"/>
          </p:cNvSpPr>
          <p:nvPr/>
        </p:nvSpPr>
        <p:spPr bwMode="auto">
          <a:xfrm>
            <a:off x="7171871" y="1417693"/>
            <a:ext cx="4572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nl-NL" sz="3600" b="1" dirty="0">
                <a:latin typeface="Times New Roman" panose="02020603050405020304" pitchFamily="18" charset="0"/>
                <a:cs typeface="Times New Roman" panose="02020603050405020304" pitchFamily="18" charset="0"/>
              </a:rPr>
              <a:t>PHIẾU </a:t>
            </a:r>
            <a:r>
              <a:rPr lang="nl-NL" sz="3600" b="1" dirty="0" smtClean="0">
                <a:latin typeface="Times New Roman" panose="02020603050405020304" pitchFamily="18" charset="0"/>
                <a:cs typeface="Times New Roman" panose="02020603050405020304" pitchFamily="18" charset="0"/>
              </a:rPr>
              <a:t>CHI</a:t>
            </a:r>
          </a:p>
          <a:p>
            <a:pPr lvl="0" algn="ctr" eaLnBrk="0" fontAlgn="base" hangingPunct="0">
              <a:spcBef>
                <a:spcPct val="0"/>
              </a:spcBef>
              <a:spcAft>
                <a:spcPct val="0"/>
              </a:spcAft>
            </a:pPr>
            <a:r>
              <a:rPr kumimoji="0" lang="nl-NL" altLang="en-US" sz="24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 ...... tháng ...... năm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en-US" sz="24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 ...............</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16"/>
          <p:cNvSpPr>
            <a:spLocks noChangeArrowheads="1"/>
          </p:cNvSpPr>
          <p:nvPr/>
        </p:nvSpPr>
        <p:spPr bwMode="auto">
          <a:xfrm>
            <a:off x="3392714" y="2845651"/>
            <a:ext cx="115062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61038" algn="r"/>
              </a:tabLst>
              <a:defRPr>
                <a:solidFill>
                  <a:schemeClr val="tx1"/>
                </a:solidFill>
                <a:latin typeface="Arial" panose="020B0604020202020204" pitchFamily="34" charset="0"/>
              </a:defRPr>
            </a:lvl1pPr>
            <a:lvl2pPr eaLnBrk="0" fontAlgn="base" hangingPunct="0">
              <a:spcBef>
                <a:spcPct val="0"/>
              </a:spcBef>
              <a:spcAft>
                <a:spcPct val="0"/>
              </a:spcAft>
              <a:tabLst>
                <a:tab pos="5761038" algn="r"/>
              </a:tabLst>
              <a:defRPr>
                <a:solidFill>
                  <a:schemeClr val="tx1"/>
                </a:solidFill>
                <a:latin typeface="Arial" panose="020B0604020202020204" pitchFamily="34" charset="0"/>
              </a:defRPr>
            </a:lvl2pPr>
            <a:lvl3pPr eaLnBrk="0" fontAlgn="base" hangingPunct="0">
              <a:spcBef>
                <a:spcPct val="0"/>
              </a:spcBef>
              <a:spcAft>
                <a:spcPct val="0"/>
              </a:spcAft>
              <a:tabLst>
                <a:tab pos="5761038" algn="r"/>
              </a:tabLst>
              <a:defRPr>
                <a:solidFill>
                  <a:schemeClr val="tx1"/>
                </a:solidFill>
                <a:latin typeface="Arial" panose="020B0604020202020204" pitchFamily="34" charset="0"/>
              </a:defRPr>
            </a:lvl3pPr>
            <a:lvl4pPr eaLnBrk="0" fontAlgn="base" hangingPunct="0">
              <a:spcBef>
                <a:spcPct val="0"/>
              </a:spcBef>
              <a:spcAft>
                <a:spcPct val="0"/>
              </a:spcAft>
              <a:tabLst>
                <a:tab pos="5761038" algn="r"/>
              </a:tabLst>
              <a:defRPr>
                <a:solidFill>
                  <a:schemeClr val="tx1"/>
                </a:solidFill>
                <a:latin typeface="Arial" panose="020B0604020202020204" pitchFamily="34" charset="0"/>
              </a:defRPr>
            </a:lvl4pPr>
            <a:lvl5pPr eaLnBrk="0" fontAlgn="base" hangingPunct="0">
              <a:spcBef>
                <a:spcPct val="0"/>
              </a:spcBef>
              <a:spcAft>
                <a:spcPct val="0"/>
              </a:spcAft>
              <a:tabLst>
                <a:tab pos="5761038" algn="r"/>
              </a:tabLst>
              <a:defRPr>
                <a:solidFill>
                  <a:schemeClr val="tx1"/>
                </a:solidFill>
                <a:latin typeface="Arial" panose="020B0604020202020204" pitchFamily="34" charset="0"/>
              </a:defRPr>
            </a:lvl5pPr>
            <a:lvl6pPr eaLnBrk="0" fontAlgn="base" hangingPunct="0">
              <a:spcBef>
                <a:spcPct val="0"/>
              </a:spcBef>
              <a:spcAft>
                <a:spcPct val="0"/>
              </a:spcAft>
              <a:tabLst>
                <a:tab pos="5761038" algn="r"/>
              </a:tabLst>
              <a:defRPr>
                <a:solidFill>
                  <a:schemeClr val="tx1"/>
                </a:solidFill>
                <a:latin typeface="Arial" panose="020B0604020202020204" pitchFamily="34" charset="0"/>
              </a:defRPr>
            </a:lvl6pPr>
            <a:lvl7pPr eaLnBrk="0" fontAlgn="base" hangingPunct="0">
              <a:spcBef>
                <a:spcPct val="0"/>
              </a:spcBef>
              <a:spcAft>
                <a:spcPct val="0"/>
              </a:spcAft>
              <a:tabLst>
                <a:tab pos="5761038" algn="r"/>
              </a:tabLst>
              <a:defRPr>
                <a:solidFill>
                  <a:schemeClr val="tx1"/>
                </a:solidFill>
                <a:latin typeface="Arial" panose="020B0604020202020204" pitchFamily="34" charset="0"/>
              </a:defRPr>
            </a:lvl7pPr>
            <a:lvl8pPr eaLnBrk="0" fontAlgn="base" hangingPunct="0">
              <a:spcBef>
                <a:spcPct val="0"/>
              </a:spcBef>
              <a:spcAft>
                <a:spcPct val="0"/>
              </a:spcAft>
              <a:tabLst>
                <a:tab pos="5761038" algn="r"/>
              </a:tabLst>
              <a:defRPr>
                <a:solidFill>
                  <a:schemeClr val="tx1"/>
                </a:solidFill>
                <a:latin typeface="Arial" panose="020B0604020202020204" pitchFamily="34" charset="0"/>
              </a:defRPr>
            </a:lvl8pPr>
            <a:lvl9pPr eaLnBrk="0" fontAlgn="base" hangingPunct="0">
              <a:spcBef>
                <a:spcPct val="0"/>
              </a:spcBef>
              <a:spcAft>
                <a:spcPct val="0"/>
              </a:spcAft>
              <a:tabLst>
                <a:tab pos="5761038" algn="r"/>
              </a:tabLst>
              <a:defRPr>
                <a:solidFill>
                  <a:schemeClr val="tx1"/>
                </a:solidFill>
                <a:latin typeface="Arial" panose="020B0604020202020204" pitchFamily="34" charset="0"/>
              </a:defRPr>
            </a:lvl9pPr>
          </a:lstStyle>
          <a:p>
            <a:pPr lvl="0"/>
            <a:r>
              <a:rPr kumimoji="0" lang="nl-NL"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 tên </a:t>
            </a:r>
            <a:r>
              <a:rPr lang="nl-NL" altLang="en-US" sz="3200" dirty="0">
                <a:latin typeface="Times New Roman" panose="02020603050405020304" pitchFamily="18" charset="0"/>
                <a:ea typeface="Times New Roman" panose="02020603050405020304" pitchFamily="18" charset="0"/>
                <a:cs typeface="Times New Roman" panose="02020603050405020304" pitchFamily="18" charset="0"/>
              </a:rPr>
              <a:t>người nhận </a:t>
            </a:r>
            <a:r>
              <a:rPr kumimoji="0" lang="nl-NL"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tiền: 	</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r>
              <a:rPr kumimoji="0" lang="nl-NL"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Địa chỉ: 	</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r>
              <a:rPr kumimoji="0" lang="nl-NL"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Nội dung: 	</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r>
              <a:rPr kumimoji="0" lang="nl-NL"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 tiền: ................................ (Viết bằng chữ): 	</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r>
              <a:rPr kumimoji="0" lang="nl-NL"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Kèm theo: .................... chứng từ gốc.</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r>
              <a:rPr kumimoji="0" lang="nl-NL" altLang="en-US" sz="3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7"/>
          <p:cNvSpPr>
            <a:spLocks noChangeArrowheads="1"/>
          </p:cNvSpPr>
          <p:nvPr/>
        </p:nvSpPr>
        <p:spPr bwMode="auto">
          <a:xfrm>
            <a:off x="3425371" y="7225248"/>
            <a:ext cx="1320074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61038" algn="r"/>
              </a:tabLst>
              <a:defRPr>
                <a:solidFill>
                  <a:schemeClr val="tx1"/>
                </a:solidFill>
                <a:latin typeface="Arial" panose="020B0604020202020204" pitchFamily="34" charset="0"/>
              </a:defRPr>
            </a:lvl1pPr>
            <a:lvl2pPr eaLnBrk="0" fontAlgn="base" hangingPunct="0">
              <a:spcBef>
                <a:spcPct val="0"/>
              </a:spcBef>
              <a:spcAft>
                <a:spcPct val="0"/>
              </a:spcAft>
              <a:tabLst>
                <a:tab pos="5761038" algn="r"/>
              </a:tabLst>
              <a:defRPr>
                <a:solidFill>
                  <a:schemeClr val="tx1"/>
                </a:solidFill>
                <a:latin typeface="Arial" panose="020B0604020202020204" pitchFamily="34" charset="0"/>
              </a:defRPr>
            </a:lvl2pPr>
            <a:lvl3pPr eaLnBrk="0" fontAlgn="base" hangingPunct="0">
              <a:spcBef>
                <a:spcPct val="0"/>
              </a:spcBef>
              <a:spcAft>
                <a:spcPct val="0"/>
              </a:spcAft>
              <a:tabLst>
                <a:tab pos="5761038" algn="r"/>
              </a:tabLst>
              <a:defRPr>
                <a:solidFill>
                  <a:schemeClr val="tx1"/>
                </a:solidFill>
                <a:latin typeface="Arial" panose="020B0604020202020204" pitchFamily="34" charset="0"/>
              </a:defRPr>
            </a:lvl3pPr>
            <a:lvl4pPr eaLnBrk="0" fontAlgn="base" hangingPunct="0">
              <a:spcBef>
                <a:spcPct val="0"/>
              </a:spcBef>
              <a:spcAft>
                <a:spcPct val="0"/>
              </a:spcAft>
              <a:tabLst>
                <a:tab pos="5761038" algn="r"/>
              </a:tabLst>
              <a:defRPr>
                <a:solidFill>
                  <a:schemeClr val="tx1"/>
                </a:solidFill>
                <a:latin typeface="Arial" panose="020B0604020202020204" pitchFamily="34" charset="0"/>
              </a:defRPr>
            </a:lvl4pPr>
            <a:lvl5pPr eaLnBrk="0" fontAlgn="base" hangingPunct="0">
              <a:spcBef>
                <a:spcPct val="0"/>
              </a:spcBef>
              <a:spcAft>
                <a:spcPct val="0"/>
              </a:spcAft>
              <a:tabLst>
                <a:tab pos="5761038" algn="r"/>
              </a:tabLst>
              <a:defRPr>
                <a:solidFill>
                  <a:schemeClr val="tx1"/>
                </a:solidFill>
                <a:latin typeface="Arial" panose="020B0604020202020204" pitchFamily="34" charset="0"/>
              </a:defRPr>
            </a:lvl5pPr>
            <a:lvl6pPr eaLnBrk="0" fontAlgn="base" hangingPunct="0">
              <a:spcBef>
                <a:spcPct val="0"/>
              </a:spcBef>
              <a:spcAft>
                <a:spcPct val="0"/>
              </a:spcAft>
              <a:tabLst>
                <a:tab pos="5761038" algn="r"/>
              </a:tabLst>
              <a:defRPr>
                <a:solidFill>
                  <a:schemeClr val="tx1"/>
                </a:solidFill>
                <a:latin typeface="Arial" panose="020B0604020202020204" pitchFamily="34" charset="0"/>
              </a:defRPr>
            </a:lvl6pPr>
            <a:lvl7pPr eaLnBrk="0" fontAlgn="base" hangingPunct="0">
              <a:spcBef>
                <a:spcPct val="0"/>
              </a:spcBef>
              <a:spcAft>
                <a:spcPct val="0"/>
              </a:spcAft>
              <a:tabLst>
                <a:tab pos="5761038" algn="r"/>
              </a:tabLst>
              <a:defRPr>
                <a:solidFill>
                  <a:schemeClr val="tx1"/>
                </a:solidFill>
                <a:latin typeface="Arial" panose="020B0604020202020204" pitchFamily="34" charset="0"/>
              </a:defRPr>
            </a:lvl7pPr>
            <a:lvl8pPr eaLnBrk="0" fontAlgn="base" hangingPunct="0">
              <a:spcBef>
                <a:spcPct val="0"/>
              </a:spcBef>
              <a:spcAft>
                <a:spcPct val="0"/>
              </a:spcAft>
              <a:tabLst>
                <a:tab pos="5761038" algn="r"/>
              </a:tabLst>
              <a:defRPr>
                <a:solidFill>
                  <a:schemeClr val="tx1"/>
                </a:solidFill>
                <a:latin typeface="Arial" panose="020B0604020202020204" pitchFamily="34" charset="0"/>
              </a:defRPr>
            </a:lvl8pPr>
            <a:lvl9pPr eaLnBrk="0" fontAlgn="base" hangingPunct="0">
              <a:spcBef>
                <a:spcPct val="0"/>
              </a:spcBef>
              <a:spcAft>
                <a:spcPct val="0"/>
              </a:spcAft>
              <a:tabLst>
                <a:tab pos="576103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61038" algn="r"/>
              </a:tabLst>
            </a:pPr>
            <a:r>
              <a:rPr kumimoji="0" lang="nl-NL"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Đã nhận đủ số tiền: - Bằng số: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r>
              <a:rPr kumimoji="0" lang="nl-NL"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(Viết bằng chữ):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9"/>
          <p:cNvSpPr/>
          <p:nvPr/>
        </p:nvSpPr>
        <p:spPr>
          <a:xfrm>
            <a:off x="1716314" y="5909594"/>
            <a:ext cx="3352800" cy="794064"/>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Chủ tịch công đoàn</a:t>
            </a:r>
            <a:endParaRPr lang="en-US" sz="2400" b="1" dirty="0">
              <a:latin typeface="Times New Roman" panose="02020603050405020304" pitchFamily="18" charset="0"/>
              <a:cs typeface="Times New Roman" panose="02020603050405020304" pitchFamily="18" charset="0"/>
            </a:endParaRPr>
          </a:p>
          <a:p>
            <a:pPr algn="ctr">
              <a:lnSpc>
                <a:spcPct val="95000"/>
              </a:lnSpc>
            </a:pPr>
            <a:r>
              <a:rPr lang="nl-NL" sz="2400" dirty="0">
                <a:latin typeface="Times New Roman" panose="02020603050405020304" pitchFamily="18" charset="0"/>
                <a:cs typeface="Times New Roman" panose="02020603050405020304" pitchFamily="18" charset="0"/>
              </a:rPr>
              <a:t>(Ký, họ tên, đóng dấu</a:t>
            </a:r>
            <a:r>
              <a:rPr lang="nl-NL"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6710345" y="5876569"/>
            <a:ext cx="4114800" cy="794064"/>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Phụ trách kế toán  </a:t>
            </a:r>
            <a:endParaRPr lang="en-US" sz="2400" b="1" dirty="0">
              <a:latin typeface="Times New Roman" panose="02020603050405020304" pitchFamily="18" charset="0"/>
              <a:cs typeface="Times New Roman" panose="02020603050405020304" pitchFamily="18" charset="0"/>
            </a:endParaRPr>
          </a:p>
          <a:p>
            <a:pPr algn="ctr">
              <a:lnSpc>
                <a:spcPct val="95000"/>
              </a:lnSpc>
            </a:pPr>
            <a:r>
              <a:rPr lang="nl-NL" sz="2400" dirty="0">
                <a:latin typeface="Times New Roman" panose="02020603050405020304" pitchFamily="18" charset="0"/>
                <a:cs typeface="Times New Roman" panose="02020603050405020304" pitchFamily="18" charset="0"/>
              </a:rPr>
              <a:t>(Ký, họ tên)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p:cNvSpPr/>
          <p:nvPr/>
        </p:nvSpPr>
        <p:spPr>
          <a:xfrm>
            <a:off x="12268200" y="5835844"/>
            <a:ext cx="4114800" cy="794064"/>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Người lập</a:t>
            </a:r>
            <a:endParaRPr lang="en-US" sz="2400" b="1" dirty="0">
              <a:latin typeface="Times New Roman" panose="02020603050405020304" pitchFamily="18" charset="0"/>
              <a:cs typeface="Times New Roman" panose="02020603050405020304" pitchFamily="18" charset="0"/>
            </a:endParaRPr>
          </a:p>
          <a:p>
            <a:pPr algn="ctr">
              <a:lnSpc>
                <a:spcPct val="95000"/>
              </a:lnSpc>
            </a:pPr>
            <a:r>
              <a:rPr lang="nl-NL" sz="2400" dirty="0">
                <a:latin typeface="Times New Roman" panose="02020603050405020304" pitchFamily="18" charset="0"/>
                <a:cs typeface="Times New Roman" panose="02020603050405020304" pitchFamily="18" charset="0"/>
              </a:rPr>
              <a:t>(Ký, họ tên)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Rectangle 21"/>
          <p:cNvSpPr/>
          <p:nvPr/>
        </p:nvSpPr>
        <p:spPr>
          <a:xfrm>
            <a:off x="4648200" y="8527778"/>
            <a:ext cx="3352800" cy="794064"/>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Thủ quỹ</a:t>
            </a:r>
          </a:p>
          <a:p>
            <a:pPr algn="ctr">
              <a:lnSpc>
                <a:spcPct val="95000"/>
              </a:lnSpc>
            </a:pPr>
            <a:r>
              <a:rPr lang="nl-NL" sz="2400" dirty="0">
                <a:latin typeface="Times New Roman" panose="02020603050405020304" pitchFamily="18" charset="0"/>
                <a:cs typeface="Times New Roman" panose="02020603050405020304" pitchFamily="18" charset="0"/>
              </a:rPr>
              <a:t> (Ký, họ tên)</a:t>
            </a:r>
          </a:p>
        </p:txBody>
      </p:sp>
      <p:sp>
        <p:nvSpPr>
          <p:cNvPr id="23" name="Rectangle 22"/>
          <p:cNvSpPr/>
          <p:nvPr/>
        </p:nvSpPr>
        <p:spPr>
          <a:xfrm>
            <a:off x="10287000" y="8438504"/>
            <a:ext cx="5410200" cy="1144929"/>
          </a:xfrm>
          <a:prstGeom prst="rect">
            <a:avLst/>
          </a:prstGeom>
        </p:spPr>
        <p:txBody>
          <a:bodyPr wrap="square">
            <a:spAutoFit/>
          </a:bodyPr>
          <a:lstStyle/>
          <a:p>
            <a:pPr algn="ctr">
              <a:lnSpc>
                <a:spcPct val="95000"/>
              </a:lnSpc>
            </a:pPr>
            <a:r>
              <a:rPr lang="vi-VN" sz="2400" dirty="0">
                <a:latin typeface="Times New Roman" panose="02020603050405020304" pitchFamily="18" charset="0"/>
                <a:cs typeface="Times New Roman" panose="02020603050405020304" pitchFamily="18" charset="0"/>
              </a:rPr>
              <a:t>Ngày ...... tháng ...... năm .........</a:t>
            </a:r>
          </a:p>
          <a:p>
            <a:pPr algn="ctr">
              <a:lnSpc>
                <a:spcPct val="95000"/>
              </a:lnSpc>
            </a:pPr>
            <a:r>
              <a:rPr lang="vi-VN" sz="2400" b="1" dirty="0">
                <a:latin typeface="Times New Roman" panose="02020603050405020304" pitchFamily="18" charset="0"/>
                <a:cs typeface="Times New Roman" panose="02020603050405020304" pitchFamily="18" charset="0"/>
              </a:rPr>
              <a:t>Người nhận tiền</a:t>
            </a:r>
          </a:p>
          <a:p>
            <a:pPr algn="ctr">
              <a:lnSpc>
                <a:spcPct val="95000"/>
              </a:lnSpc>
            </a:pPr>
            <a:r>
              <a:rPr lang="vi-VN" sz="2400" dirty="0">
                <a:latin typeface="Times New Roman" panose="02020603050405020304" pitchFamily="18" charset="0"/>
                <a:cs typeface="Times New Roman" panose="02020603050405020304" pitchFamily="18" charset="0"/>
              </a:rPr>
              <a:t>(Ký, họ tên)</a:t>
            </a:r>
          </a:p>
        </p:txBody>
      </p:sp>
    </p:spTree>
    <p:extLst>
      <p:ext uri="{BB962C8B-B14F-4D97-AF65-F5344CB8AC3E}">
        <p14:creationId xmlns:p14="http://schemas.microsoft.com/office/powerpoint/2010/main" val="153973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113304" y="4354358"/>
            <a:ext cx="25783492" cy="9586163"/>
          </a:xfrm>
          <a:prstGeom prst="rect">
            <a:avLst/>
          </a:prstGeom>
          <a:solidFill>
            <a:srgbClr val="545454">
              <a:alpha val="4706"/>
            </a:srgbClr>
          </a:solidFill>
        </p:spPr>
      </p:sp>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809025" y="-876300"/>
            <a:ext cx="12278020" cy="12278020"/>
          </a:xfrm>
          <a:prstGeom prst="rect">
            <a:avLst/>
          </a:prstGeom>
        </p:spPr>
      </p:pic>
      <p:sp>
        <p:nvSpPr>
          <p:cNvPr id="4" name="AutoShape 4"/>
          <p:cNvSpPr/>
          <p:nvPr/>
        </p:nvSpPr>
        <p:spPr>
          <a:xfrm>
            <a:off x="2286001" y="1326461"/>
            <a:ext cx="15849600" cy="8679930"/>
          </a:xfrm>
          <a:prstGeom prst="rect">
            <a:avLst/>
          </a:prstGeom>
          <a:solidFill>
            <a:srgbClr val="0070C0"/>
          </a:solidFill>
        </p:spPr>
      </p:sp>
      <p:grpSp>
        <p:nvGrpSpPr>
          <p:cNvPr id="5" name="Group 5"/>
          <p:cNvGrpSpPr>
            <a:grpSpLocks noChangeAspect="1"/>
          </p:cNvGrpSpPr>
          <p:nvPr/>
        </p:nvGrpSpPr>
        <p:grpSpPr>
          <a:xfrm>
            <a:off x="10820400" y="-203728"/>
            <a:ext cx="7763182" cy="10694456"/>
            <a:chOff x="0" y="0"/>
            <a:chExt cx="8603361" cy="10286746"/>
          </a:xfrm>
        </p:grpSpPr>
        <p:sp>
          <p:nvSpPr>
            <p:cNvPr id="6" name="Freeform 6"/>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4"/>
              <a:stretch>
                <a:fillRect l="-28801" r="-50549"/>
              </a:stretch>
            </a:blipFill>
          </p:spPr>
        </p:sp>
      </p:grpSp>
      <p:sp>
        <p:nvSpPr>
          <p:cNvPr id="7" name="TextBox 7"/>
          <p:cNvSpPr txBox="1"/>
          <p:nvPr/>
        </p:nvSpPr>
        <p:spPr>
          <a:xfrm>
            <a:off x="2686051" y="287112"/>
            <a:ext cx="9853122" cy="1038746"/>
          </a:xfrm>
          <a:prstGeom prst="rect">
            <a:avLst/>
          </a:prstGeom>
        </p:spPr>
        <p:txBody>
          <a:bodyPr wrap="square" lIns="0" tIns="0" rIns="0" bIns="0" rtlCol="0" anchor="t">
            <a:spAutoFit/>
          </a:bodyPr>
          <a:lstStyle/>
          <a:p>
            <a:pPr>
              <a:lnSpc>
                <a:spcPts val="8071"/>
              </a:lnSpc>
            </a:pPr>
            <a:r>
              <a:rPr lang="en-US" sz="7000" spc="-485" dirty="0">
                <a:solidFill>
                  <a:srgbClr val="263F6B"/>
                </a:solidFill>
                <a:latin typeface="Montserrat Extra-Bold Italics"/>
              </a:rPr>
              <a:t>TÀI LIỆU </a:t>
            </a:r>
          </a:p>
        </p:txBody>
      </p:sp>
      <p:sp>
        <p:nvSpPr>
          <p:cNvPr id="8" name="TextBox 8"/>
          <p:cNvSpPr txBox="1"/>
          <p:nvPr/>
        </p:nvSpPr>
        <p:spPr>
          <a:xfrm>
            <a:off x="2305051" y="2353680"/>
            <a:ext cx="10615122" cy="6601807"/>
          </a:xfrm>
          <a:prstGeom prst="rect">
            <a:avLst/>
          </a:prstGeom>
        </p:spPr>
        <p:txBody>
          <a:bodyPr wrap="square" lIns="0" tIns="0" rIns="0" bIns="0" rtlCol="0" anchor="t">
            <a:spAutoFit/>
          </a:bodyPr>
          <a:lstStyle/>
          <a:p>
            <a:pPr marL="539749" lvl="1" indent="-269875">
              <a:lnSpc>
                <a:spcPct val="150000"/>
              </a:lnSpc>
              <a:buFont typeface="Arial"/>
              <a:buChar char="•"/>
            </a:pPr>
            <a:r>
              <a:rPr lang="en-US" sz="2200" spc="24" dirty="0" err="1">
                <a:solidFill>
                  <a:srgbClr val="FFFFFF"/>
                </a:solidFill>
                <a:latin typeface="Montserrat" panose="020B0604020202020204" charset="0"/>
              </a:rPr>
              <a:t>Luật</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Kế</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toán</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năm</a:t>
            </a:r>
            <a:r>
              <a:rPr lang="en-US" sz="2200" spc="24" dirty="0">
                <a:solidFill>
                  <a:srgbClr val="FFFFFF"/>
                </a:solidFill>
                <a:latin typeface="Montserrat" panose="020B0604020202020204" charset="0"/>
              </a:rPr>
              <a:t> 2015</a:t>
            </a:r>
          </a:p>
          <a:p>
            <a:pPr marL="539749" lvl="1" indent="-269875">
              <a:lnSpc>
                <a:spcPct val="150000"/>
              </a:lnSpc>
              <a:buFont typeface="Arial"/>
              <a:buChar char="•"/>
            </a:pPr>
            <a:r>
              <a:rPr lang="en-US" sz="2200" spc="24" dirty="0" err="1">
                <a:solidFill>
                  <a:srgbClr val="FFFFFF"/>
                </a:solidFill>
                <a:latin typeface="Montserrat" panose="020B0604020202020204" charset="0"/>
              </a:rPr>
              <a:t>Luật</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Công</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đoàn</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năm</a:t>
            </a:r>
            <a:r>
              <a:rPr lang="en-US" sz="2200" spc="24" dirty="0">
                <a:solidFill>
                  <a:srgbClr val="FFFFFF"/>
                </a:solidFill>
                <a:latin typeface="Montserrat" panose="020B0604020202020204" charset="0"/>
              </a:rPr>
              <a:t> 2012</a:t>
            </a:r>
          </a:p>
          <a:p>
            <a:pPr marL="539749" lvl="1" indent="-269875">
              <a:lnSpc>
                <a:spcPct val="150000"/>
              </a:lnSpc>
              <a:buFont typeface="Arial"/>
              <a:buChar char="•"/>
            </a:pPr>
            <a:r>
              <a:rPr lang="en-US" sz="2200" spc="24" dirty="0" err="1">
                <a:solidFill>
                  <a:srgbClr val="FFFFFF"/>
                </a:solidFill>
                <a:latin typeface="Montserrat" panose="020B0604020202020204" charset="0"/>
              </a:rPr>
              <a:t>Nghị</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định</a:t>
            </a:r>
            <a:r>
              <a:rPr lang="en-US" sz="2200" spc="24" dirty="0">
                <a:solidFill>
                  <a:srgbClr val="FFFFFF"/>
                </a:solidFill>
                <a:latin typeface="Montserrat" panose="020B0604020202020204" charset="0"/>
              </a:rPr>
              <a:t> 191/2013/NĐ-CP </a:t>
            </a:r>
            <a:r>
              <a:rPr lang="en-US" sz="2200" spc="24" dirty="0" err="1">
                <a:solidFill>
                  <a:srgbClr val="FFFFFF"/>
                </a:solidFill>
                <a:latin typeface="Montserrat" panose="020B0604020202020204" charset="0"/>
              </a:rPr>
              <a:t>ngày</a:t>
            </a:r>
            <a:r>
              <a:rPr lang="en-US" sz="2200" spc="24" dirty="0">
                <a:solidFill>
                  <a:srgbClr val="FFFFFF"/>
                </a:solidFill>
                <a:latin typeface="Montserrat" panose="020B0604020202020204" charset="0"/>
              </a:rPr>
              <a:t> </a:t>
            </a:r>
            <a:r>
              <a:rPr lang="en-US" sz="2200" spc="24" dirty="0" smtClean="0">
                <a:solidFill>
                  <a:srgbClr val="FFFFFF"/>
                </a:solidFill>
                <a:latin typeface="Montserrat" panose="020B0604020202020204" charset="0"/>
              </a:rPr>
              <a:t>21/11/2013</a:t>
            </a:r>
          </a:p>
          <a:p>
            <a:pPr marL="539749" lvl="1" indent="-269875">
              <a:lnSpc>
                <a:spcPct val="150000"/>
              </a:lnSpc>
              <a:buFont typeface="Arial"/>
              <a:buChar char="•"/>
            </a:pPr>
            <a:r>
              <a:rPr lang="en-US" sz="2200" spc="24" dirty="0" err="1" smtClean="0">
                <a:solidFill>
                  <a:srgbClr val="FFFFFF"/>
                </a:solidFill>
                <a:latin typeface="Montserrat" panose="020B0604020202020204" charset="0"/>
              </a:rPr>
              <a:t>Thông</a:t>
            </a:r>
            <a:r>
              <a:rPr lang="en-US" sz="2200" spc="24" dirty="0" smtClean="0">
                <a:solidFill>
                  <a:srgbClr val="FFFFFF"/>
                </a:solidFill>
                <a:latin typeface="Montserrat" panose="020B0604020202020204" charset="0"/>
              </a:rPr>
              <a:t> </a:t>
            </a:r>
            <a:r>
              <a:rPr lang="en-US" sz="2200" spc="24" dirty="0" err="1">
                <a:solidFill>
                  <a:srgbClr val="FFFFFF"/>
                </a:solidFill>
                <a:latin typeface="Montserrat" panose="020B0604020202020204" charset="0"/>
              </a:rPr>
              <a:t>tư</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số</a:t>
            </a:r>
            <a:r>
              <a:rPr lang="en-US" sz="2200" spc="24" dirty="0">
                <a:solidFill>
                  <a:srgbClr val="FFFFFF"/>
                </a:solidFill>
                <a:latin typeface="Montserrat" panose="020B0604020202020204" charset="0"/>
              </a:rPr>
              <a:t> 107/2017/TT-BTC </a:t>
            </a:r>
            <a:r>
              <a:rPr lang="en-US" sz="2200" spc="24" dirty="0" err="1">
                <a:solidFill>
                  <a:srgbClr val="FFFFFF"/>
                </a:solidFill>
                <a:latin typeface="Montserrat" panose="020B0604020202020204" charset="0"/>
              </a:rPr>
              <a:t>ngày</a:t>
            </a:r>
            <a:r>
              <a:rPr lang="en-US" sz="2200" spc="24" dirty="0">
                <a:solidFill>
                  <a:srgbClr val="FFFFFF"/>
                </a:solidFill>
                <a:latin typeface="Montserrat" panose="020B0604020202020204" charset="0"/>
              </a:rPr>
              <a:t> 10 </a:t>
            </a:r>
            <a:r>
              <a:rPr lang="en-US" sz="2200" spc="24" dirty="0" err="1">
                <a:solidFill>
                  <a:srgbClr val="FFFFFF"/>
                </a:solidFill>
                <a:latin typeface="Montserrat" panose="020B0604020202020204" charset="0"/>
              </a:rPr>
              <a:t>tháng</a:t>
            </a:r>
            <a:r>
              <a:rPr lang="en-US" sz="2200" spc="24" dirty="0">
                <a:solidFill>
                  <a:srgbClr val="FFFFFF"/>
                </a:solidFill>
                <a:latin typeface="Montserrat" panose="020B0604020202020204" charset="0"/>
              </a:rPr>
              <a:t> 10 </a:t>
            </a:r>
            <a:r>
              <a:rPr lang="en-US" sz="2200" spc="24" dirty="0" err="1">
                <a:solidFill>
                  <a:srgbClr val="FFFFFF"/>
                </a:solidFill>
                <a:latin typeface="Montserrat" panose="020B0604020202020204" charset="0"/>
              </a:rPr>
              <a:t>năm</a:t>
            </a:r>
            <a:r>
              <a:rPr lang="en-US" sz="2200" spc="24" dirty="0">
                <a:solidFill>
                  <a:srgbClr val="FFFFFF"/>
                </a:solidFill>
                <a:latin typeface="Montserrat" panose="020B0604020202020204" charset="0"/>
              </a:rPr>
              <a:t> 2017 </a:t>
            </a:r>
            <a:r>
              <a:rPr lang="en-US" sz="2200" spc="24" dirty="0" err="1">
                <a:solidFill>
                  <a:srgbClr val="FFFFFF"/>
                </a:solidFill>
                <a:latin typeface="Montserrat" panose="020B0604020202020204" charset="0"/>
              </a:rPr>
              <a:t>của</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Bộ</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Tài</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chính</a:t>
            </a:r>
            <a:r>
              <a:rPr lang="en-US" sz="2200" spc="24" dirty="0">
                <a:solidFill>
                  <a:srgbClr val="FFFFFF"/>
                </a:solidFill>
                <a:latin typeface="Montserrat" panose="020B0604020202020204" charset="0"/>
              </a:rPr>
              <a:t> </a:t>
            </a:r>
            <a:r>
              <a:rPr lang="en-US" sz="2200" spc="24" dirty="0" smtClean="0">
                <a:solidFill>
                  <a:srgbClr val="FFFFFF"/>
                </a:solidFill>
                <a:latin typeface="Montserrat" panose="020B0604020202020204" charset="0"/>
              </a:rPr>
              <a:t>;</a:t>
            </a:r>
          </a:p>
          <a:p>
            <a:pPr marL="539749" lvl="1" indent="-269875">
              <a:lnSpc>
                <a:spcPct val="150000"/>
              </a:lnSpc>
              <a:buFont typeface="Arial"/>
              <a:buChar char="•"/>
            </a:pPr>
            <a:r>
              <a:rPr lang="vi-VN" sz="2200" spc="24" dirty="0">
                <a:solidFill>
                  <a:srgbClr val="FFFFFF"/>
                </a:solidFill>
                <a:latin typeface="Montserrat" panose="020B0604020202020204" charset="0"/>
              </a:rPr>
              <a:t>Hướng dẫn số 47/</a:t>
            </a:r>
            <a:r>
              <a:rPr lang="en-US" sz="2200" spc="24" dirty="0">
                <a:solidFill>
                  <a:srgbClr val="FFFFFF"/>
                </a:solidFill>
                <a:latin typeface="Montserrat" panose="020B0604020202020204" charset="0"/>
              </a:rPr>
              <a:t>HD</a:t>
            </a:r>
            <a:r>
              <a:rPr lang="vi-VN" sz="2200" spc="24" dirty="0">
                <a:solidFill>
                  <a:srgbClr val="FFFFFF"/>
                </a:solidFill>
                <a:latin typeface="Montserrat" panose="020B0604020202020204" charset="0"/>
              </a:rPr>
              <a:t>-</a:t>
            </a:r>
            <a:r>
              <a:rPr lang="en-US" sz="2200" spc="24" dirty="0">
                <a:solidFill>
                  <a:srgbClr val="FFFFFF"/>
                </a:solidFill>
                <a:latin typeface="Montserrat" panose="020B0604020202020204" charset="0"/>
              </a:rPr>
              <a:t>TLĐ</a:t>
            </a:r>
            <a:r>
              <a:rPr lang="vi-VN" sz="2200" spc="24" dirty="0">
                <a:solidFill>
                  <a:srgbClr val="FFFFFF"/>
                </a:solidFill>
                <a:latin typeface="Montserrat" panose="020B0604020202020204" charset="0"/>
              </a:rPr>
              <a:t> ngày 30/12/2021 </a:t>
            </a:r>
            <a:r>
              <a:rPr lang="en-US" sz="2200" spc="24" dirty="0">
                <a:solidFill>
                  <a:srgbClr val="FFFFFF"/>
                </a:solidFill>
                <a:latin typeface="Montserrat" panose="020B0604020202020204" charset="0"/>
              </a:rPr>
              <a:t> </a:t>
            </a:r>
            <a:endParaRPr lang="en-US" sz="2200" spc="24" dirty="0" smtClean="0">
              <a:solidFill>
                <a:srgbClr val="FFFFFF"/>
              </a:solidFill>
              <a:latin typeface="Montserrat" panose="020B0604020202020204" charset="0"/>
            </a:endParaRPr>
          </a:p>
          <a:p>
            <a:pPr marL="539749" lvl="1" indent="-269875">
              <a:lnSpc>
                <a:spcPct val="150000"/>
              </a:lnSpc>
              <a:buFont typeface="Arial"/>
              <a:buChar char="•"/>
            </a:pPr>
            <a:r>
              <a:rPr lang="en-US" sz="2200" spc="24" dirty="0" err="1">
                <a:solidFill>
                  <a:srgbClr val="FFFFFF"/>
                </a:solidFill>
                <a:latin typeface="Montserrat" panose="020B0604020202020204" charset="0"/>
              </a:rPr>
              <a:t>Quyết</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định</a:t>
            </a:r>
            <a:r>
              <a:rPr lang="en-US" sz="2200" spc="24" dirty="0">
                <a:solidFill>
                  <a:srgbClr val="FFFFFF"/>
                </a:solidFill>
                <a:latin typeface="Montserrat" panose="020B0604020202020204" charset="0"/>
              </a:rPr>
              <a:t> 1908/QĐ-TLĐ </a:t>
            </a:r>
            <a:r>
              <a:rPr lang="en-US" sz="2200" spc="24" dirty="0" err="1">
                <a:solidFill>
                  <a:srgbClr val="FFFFFF"/>
                </a:solidFill>
                <a:latin typeface="Montserrat" panose="020B0604020202020204" charset="0"/>
              </a:rPr>
              <a:t>ngày</a:t>
            </a:r>
            <a:r>
              <a:rPr lang="en-US" sz="2200" spc="24" dirty="0">
                <a:solidFill>
                  <a:srgbClr val="FFFFFF"/>
                </a:solidFill>
                <a:latin typeface="Montserrat" panose="020B0604020202020204" charset="0"/>
              </a:rPr>
              <a:t> </a:t>
            </a:r>
            <a:r>
              <a:rPr lang="en-US" sz="2200" spc="24" dirty="0" smtClean="0">
                <a:solidFill>
                  <a:srgbClr val="FFFFFF"/>
                </a:solidFill>
                <a:latin typeface="Montserrat" panose="020B0604020202020204" charset="0"/>
              </a:rPr>
              <a:t>19/12/2016</a:t>
            </a:r>
          </a:p>
          <a:p>
            <a:pPr marL="539749" lvl="1" indent="-269875">
              <a:lnSpc>
                <a:spcPct val="150000"/>
              </a:lnSpc>
              <a:buFont typeface="Arial"/>
              <a:buChar char="•"/>
            </a:pPr>
            <a:r>
              <a:rPr lang="en-US" sz="2200" spc="24" dirty="0" err="1">
                <a:solidFill>
                  <a:srgbClr val="FFFFFF"/>
                </a:solidFill>
                <a:latin typeface="Montserrat" panose="020B0604020202020204" charset="0"/>
              </a:rPr>
              <a:t>Quyết</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định</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số</a:t>
            </a:r>
            <a:r>
              <a:rPr lang="en-US" sz="2200" spc="24" dirty="0">
                <a:solidFill>
                  <a:srgbClr val="FFFFFF"/>
                </a:solidFill>
                <a:latin typeface="Montserrat" panose="020B0604020202020204" charset="0"/>
              </a:rPr>
              <a:t> 4290/QĐ-TLĐ </a:t>
            </a:r>
            <a:r>
              <a:rPr lang="en-US" sz="2200" spc="24" dirty="0" err="1">
                <a:solidFill>
                  <a:srgbClr val="FFFFFF"/>
                </a:solidFill>
                <a:latin typeface="Montserrat" panose="020B0604020202020204" charset="0"/>
              </a:rPr>
              <a:t>ngày</a:t>
            </a:r>
            <a:r>
              <a:rPr lang="en-US" sz="2200" spc="24" dirty="0">
                <a:solidFill>
                  <a:srgbClr val="FFFFFF"/>
                </a:solidFill>
                <a:latin typeface="Montserrat" panose="020B0604020202020204" charset="0"/>
              </a:rPr>
              <a:t> 01/3/2022; </a:t>
            </a:r>
            <a:r>
              <a:rPr lang="en-US" sz="2200" spc="24" dirty="0" err="1">
                <a:solidFill>
                  <a:srgbClr val="FFFFFF"/>
                </a:solidFill>
                <a:latin typeface="Montserrat" panose="020B0604020202020204" charset="0"/>
              </a:rPr>
              <a:t>Quyết</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định</a:t>
            </a:r>
            <a:r>
              <a:rPr lang="en-US" sz="2200" spc="24" dirty="0">
                <a:solidFill>
                  <a:srgbClr val="FFFFFF"/>
                </a:solidFill>
                <a:latin typeface="Montserrat" panose="020B0604020202020204" charset="0"/>
              </a:rPr>
              <a:t> 7201/QĐ-TLĐ </a:t>
            </a:r>
            <a:r>
              <a:rPr lang="en-US" sz="2200" spc="24" dirty="0" err="1">
                <a:solidFill>
                  <a:srgbClr val="FFFFFF"/>
                </a:solidFill>
                <a:latin typeface="Montserrat" panose="020B0604020202020204" charset="0"/>
              </a:rPr>
              <a:t>ngày</a:t>
            </a:r>
            <a:r>
              <a:rPr lang="en-US" sz="2200" spc="24" dirty="0">
                <a:solidFill>
                  <a:srgbClr val="FFFFFF"/>
                </a:solidFill>
                <a:latin typeface="Montserrat" panose="020B0604020202020204" charset="0"/>
              </a:rPr>
              <a:t> 18/5/2023</a:t>
            </a:r>
          </a:p>
          <a:p>
            <a:pPr marL="539749" lvl="1" indent="-269875">
              <a:lnSpc>
                <a:spcPct val="150000"/>
              </a:lnSpc>
              <a:buFont typeface="Arial"/>
              <a:buChar char="•"/>
            </a:pPr>
            <a:r>
              <a:rPr lang="en-US" sz="2200" spc="24" dirty="0" smtClean="0">
                <a:solidFill>
                  <a:srgbClr val="FFFFFF"/>
                </a:solidFill>
                <a:latin typeface="Montserrat" panose="020B0604020202020204" charset="0"/>
              </a:rPr>
              <a:t> </a:t>
            </a:r>
            <a:r>
              <a:rPr lang="en-US" sz="2200" spc="24" dirty="0" err="1" smtClean="0">
                <a:solidFill>
                  <a:srgbClr val="FFFFFF"/>
                </a:solidFill>
                <a:latin typeface="Montserrat" panose="020B0604020202020204" charset="0"/>
              </a:rPr>
              <a:t>Quyết</a:t>
            </a:r>
            <a:r>
              <a:rPr lang="en-US" sz="2200" spc="24" dirty="0" smtClean="0">
                <a:solidFill>
                  <a:srgbClr val="FFFFFF"/>
                </a:solidFill>
                <a:latin typeface="Montserrat" panose="020B0604020202020204" charset="0"/>
              </a:rPr>
              <a:t> </a:t>
            </a:r>
            <a:r>
              <a:rPr lang="en-US" sz="2200" spc="24" dirty="0" err="1">
                <a:solidFill>
                  <a:srgbClr val="FFFFFF"/>
                </a:solidFill>
                <a:latin typeface="Montserrat" panose="020B0604020202020204" charset="0"/>
              </a:rPr>
              <a:t>định</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số</a:t>
            </a:r>
            <a:r>
              <a:rPr lang="en-US" sz="2200" spc="24" dirty="0">
                <a:solidFill>
                  <a:srgbClr val="FFFFFF"/>
                </a:solidFill>
                <a:latin typeface="Montserrat" panose="020B0604020202020204" charset="0"/>
              </a:rPr>
              <a:t> </a:t>
            </a:r>
            <a:r>
              <a:rPr lang="en-US" sz="2200" spc="24" dirty="0" smtClean="0">
                <a:solidFill>
                  <a:srgbClr val="FFFFFF"/>
                </a:solidFill>
                <a:latin typeface="Montserrat" panose="020B0604020202020204" charset="0"/>
              </a:rPr>
              <a:t>5692/QĐ-TLĐ </a:t>
            </a:r>
            <a:r>
              <a:rPr lang="en-US" sz="2200" spc="24" dirty="0" err="1">
                <a:solidFill>
                  <a:srgbClr val="FFFFFF"/>
                </a:solidFill>
                <a:latin typeface="Montserrat" panose="020B0604020202020204" charset="0"/>
              </a:rPr>
              <a:t>ngày</a:t>
            </a:r>
            <a:r>
              <a:rPr lang="en-US" sz="2200" spc="24" dirty="0">
                <a:solidFill>
                  <a:srgbClr val="FFFFFF"/>
                </a:solidFill>
                <a:latin typeface="Montserrat" panose="020B0604020202020204" charset="0"/>
              </a:rPr>
              <a:t> </a:t>
            </a:r>
            <a:r>
              <a:rPr lang="en-US" sz="2200" spc="24" dirty="0" smtClean="0">
                <a:solidFill>
                  <a:srgbClr val="FFFFFF"/>
                </a:solidFill>
                <a:latin typeface="Montserrat" panose="020B0604020202020204" charset="0"/>
              </a:rPr>
              <a:t>08/12/2022</a:t>
            </a:r>
            <a:endParaRPr lang="en-US" sz="2200" spc="24" dirty="0">
              <a:solidFill>
                <a:srgbClr val="FFFFFF"/>
              </a:solidFill>
              <a:latin typeface="Montserrat" panose="020B0604020202020204" charset="0"/>
            </a:endParaRPr>
          </a:p>
          <a:p>
            <a:pPr marL="539749" lvl="1" indent="-269875">
              <a:lnSpc>
                <a:spcPct val="150000"/>
              </a:lnSpc>
              <a:buFont typeface="Arial"/>
              <a:buChar char="•"/>
            </a:pPr>
            <a:r>
              <a:rPr lang="en-US" sz="2200" spc="24" dirty="0" err="1" smtClean="0">
                <a:solidFill>
                  <a:srgbClr val="FFFFFF"/>
                </a:solidFill>
                <a:latin typeface="Montserrat" panose="020B0604020202020204" charset="0"/>
              </a:rPr>
              <a:t>Quyết</a:t>
            </a:r>
            <a:r>
              <a:rPr lang="en-US" sz="2200" spc="24" dirty="0" smtClean="0">
                <a:solidFill>
                  <a:srgbClr val="FFFFFF"/>
                </a:solidFill>
                <a:latin typeface="Montserrat" panose="020B0604020202020204" charset="0"/>
              </a:rPr>
              <a:t> </a:t>
            </a:r>
            <a:r>
              <a:rPr lang="en-US" sz="2200" spc="24" dirty="0" err="1">
                <a:solidFill>
                  <a:srgbClr val="FFFFFF"/>
                </a:solidFill>
                <a:latin typeface="Montserrat" panose="020B0604020202020204" charset="0"/>
              </a:rPr>
              <a:t>định</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số</a:t>
            </a:r>
            <a:r>
              <a:rPr lang="en-US" sz="2200" spc="24" dirty="0">
                <a:solidFill>
                  <a:srgbClr val="FFFFFF"/>
                </a:solidFill>
                <a:latin typeface="Montserrat" panose="020B0604020202020204" charset="0"/>
              </a:rPr>
              <a:t> </a:t>
            </a:r>
            <a:r>
              <a:rPr lang="en-US" sz="2200" spc="24" dirty="0" smtClean="0">
                <a:solidFill>
                  <a:srgbClr val="FFFFFF"/>
                </a:solidFill>
                <a:latin typeface="Montserrat" panose="020B0604020202020204" charset="0"/>
              </a:rPr>
              <a:t>8108/QĐ-TLĐ </a:t>
            </a:r>
            <a:r>
              <a:rPr lang="en-US" sz="2200" spc="24" dirty="0" err="1">
                <a:solidFill>
                  <a:srgbClr val="FFFFFF"/>
                </a:solidFill>
                <a:latin typeface="Montserrat" panose="020B0604020202020204" charset="0"/>
              </a:rPr>
              <a:t>ngày</a:t>
            </a:r>
            <a:r>
              <a:rPr lang="en-US" sz="2200" spc="24" dirty="0">
                <a:solidFill>
                  <a:srgbClr val="FFFFFF"/>
                </a:solidFill>
                <a:latin typeface="Montserrat" panose="020B0604020202020204" charset="0"/>
              </a:rPr>
              <a:t> </a:t>
            </a:r>
            <a:r>
              <a:rPr lang="en-US" sz="2200" spc="24" dirty="0" smtClean="0">
                <a:solidFill>
                  <a:srgbClr val="FFFFFF"/>
                </a:solidFill>
                <a:latin typeface="Montserrat" panose="020B0604020202020204" charset="0"/>
              </a:rPr>
              <a:t>16/10/2023</a:t>
            </a:r>
            <a:endParaRPr lang="en-US" sz="2200" spc="24" dirty="0">
              <a:solidFill>
                <a:srgbClr val="FFFFFF"/>
              </a:solidFill>
              <a:latin typeface="Montserrat" panose="020B0604020202020204" charset="0"/>
            </a:endParaRPr>
          </a:p>
          <a:p>
            <a:pPr marL="539749" lvl="1" indent="-269875">
              <a:lnSpc>
                <a:spcPct val="150000"/>
              </a:lnSpc>
              <a:buFont typeface="Arial"/>
              <a:buChar char="•"/>
            </a:pPr>
            <a:r>
              <a:rPr lang="vi-VN" sz="2200" spc="24" dirty="0">
                <a:solidFill>
                  <a:srgbClr val="FFFFFF"/>
                </a:solidFill>
                <a:latin typeface="Montserrat" panose="020B0604020202020204" charset="0"/>
              </a:rPr>
              <a:t>Hướng dẫn số 42/</a:t>
            </a:r>
            <a:r>
              <a:rPr lang="en-US" sz="2200" spc="24" dirty="0">
                <a:solidFill>
                  <a:srgbClr val="FFFFFF"/>
                </a:solidFill>
                <a:latin typeface="Montserrat" panose="020B0604020202020204" charset="0"/>
              </a:rPr>
              <a:t>HD</a:t>
            </a:r>
            <a:r>
              <a:rPr lang="vi-VN" sz="2200" spc="24" dirty="0">
                <a:solidFill>
                  <a:srgbClr val="FFFFFF"/>
                </a:solidFill>
                <a:latin typeface="Montserrat" panose="020B0604020202020204" charset="0"/>
              </a:rPr>
              <a:t>-</a:t>
            </a:r>
            <a:r>
              <a:rPr lang="en-US" sz="2200" spc="24" dirty="0">
                <a:solidFill>
                  <a:srgbClr val="FFFFFF"/>
                </a:solidFill>
                <a:latin typeface="Montserrat" panose="020B0604020202020204" charset="0"/>
              </a:rPr>
              <a:t>TLĐ</a:t>
            </a:r>
            <a:r>
              <a:rPr lang="vi-VN" sz="2200" spc="24" dirty="0">
                <a:solidFill>
                  <a:srgbClr val="FFFFFF"/>
                </a:solidFill>
                <a:latin typeface="Montserrat" panose="020B0604020202020204" charset="0"/>
              </a:rPr>
              <a:t> ngày 11/11/2021 </a:t>
            </a:r>
            <a:endParaRPr lang="en-US" sz="2200" spc="24" dirty="0">
              <a:solidFill>
                <a:srgbClr val="FFFFFF"/>
              </a:solidFill>
              <a:latin typeface="Montserrat" panose="020B0604020202020204" charset="0"/>
            </a:endParaRPr>
          </a:p>
          <a:p>
            <a:pPr marL="539749" lvl="1" indent="-269875">
              <a:lnSpc>
                <a:spcPct val="150000"/>
              </a:lnSpc>
              <a:buFont typeface="Arial"/>
              <a:buChar char="•"/>
            </a:pPr>
            <a:r>
              <a:rPr lang="en-US" sz="2200" spc="24" dirty="0" err="1">
                <a:solidFill>
                  <a:srgbClr val="FFFFFF"/>
                </a:solidFill>
                <a:latin typeface="Montserrat" panose="020B0604020202020204" charset="0"/>
              </a:rPr>
              <a:t>Quyết</a:t>
            </a:r>
            <a:r>
              <a:rPr lang="en-US" sz="2200" spc="24" dirty="0">
                <a:solidFill>
                  <a:srgbClr val="FFFFFF"/>
                </a:solidFill>
                <a:latin typeface="Montserrat" panose="020B0604020202020204" charset="0"/>
              </a:rPr>
              <a:t> </a:t>
            </a:r>
            <a:r>
              <a:rPr lang="en-US" sz="2200" spc="24" dirty="0" err="1">
                <a:solidFill>
                  <a:srgbClr val="FFFFFF"/>
                </a:solidFill>
                <a:latin typeface="Montserrat" panose="020B0604020202020204" charset="0"/>
              </a:rPr>
              <a:t>định</a:t>
            </a:r>
            <a:r>
              <a:rPr lang="en-US" sz="2200" spc="24" dirty="0">
                <a:solidFill>
                  <a:srgbClr val="FFFFFF"/>
                </a:solidFill>
                <a:latin typeface="Montserrat" panose="020B0604020202020204" charset="0"/>
              </a:rPr>
              <a:t> 4301/QĐ-TLĐ </a:t>
            </a:r>
            <a:r>
              <a:rPr lang="en-US" sz="2200" spc="24" dirty="0" err="1">
                <a:solidFill>
                  <a:srgbClr val="FFFFFF"/>
                </a:solidFill>
                <a:latin typeface="Montserrat" panose="020B0604020202020204" charset="0"/>
              </a:rPr>
              <a:t>ngày</a:t>
            </a:r>
            <a:r>
              <a:rPr lang="en-US" sz="2200" spc="24" dirty="0">
                <a:solidFill>
                  <a:srgbClr val="FFFFFF"/>
                </a:solidFill>
                <a:latin typeface="Montserrat" panose="020B0604020202020204" charset="0"/>
              </a:rPr>
              <a:t> 04/03/2022</a:t>
            </a:r>
          </a:p>
        </p:txBody>
      </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476242" y="8956804"/>
            <a:ext cx="1783058" cy="29501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600200" y="359067"/>
            <a:ext cx="11201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en-US" sz="1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 đoàn...........................................................</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5"/>
          <p:cNvSpPr txBox="1">
            <a:spLocks noChangeArrowheads="1"/>
          </p:cNvSpPr>
          <p:nvPr/>
        </p:nvSpPr>
        <p:spPr bwMode="auto">
          <a:xfrm>
            <a:off x="13411200" y="114300"/>
            <a:ext cx="3962400" cy="96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err="1">
                <a:effectLst/>
                <a:latin typeface="Times New Roman" panose="02020603050405020304" pitchFamily="18" charset="0"/>
                <a:ea typeface="Times New Roman" panose="02020603050405020304" pitchFamily="18" charset="0"/>
              </a:rPr>
              <a:t>Mẫu</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số</a:t>
            </a:r>
            <a:r>
              <a:rPr lang="en-US" sz="1600" b="1" dirty="0">
                <a:effectLst/>
                <a:latin typeface="Times New Roman" panose="02020603050405020304" pitchFamily="18" charset="0"/>
                <a:ea typeface="Times New Roman" panose="02020603050405020304" pitchFamily="18" charset="0"/>
              </a:rPr>
              <a:t>: </a:t>
            </a:r>
            <a:r>
              <a:rPr lang="en-US" sz="1600" b="1" dirty="0" smtClean="0">
                <a:effectLst/>
                <a:latin typeface="Times New Roman" panose="02020603050405020304" pitchFamily="18" charset="0"/>
                <a:ea typeface="Times New Roman" panose="02020603050405020304" pitchFamily="18" charset="0"/>
              </a:rPr>
              <a:t>C43-BB</a:t>
            </a:r>
            <a:endParaRPr lang="en-US" sz="3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rPr>
              <a:t>Ban </a:t>
            </a:r>
            <a:r>
              <a:rPr lang="en-US" sz="1600" dirty="0" err="1">
                <a:effectLst/>
                <a:latin typeface="Times New Roman" panose="02020603050405020304" pitchFamily="18" charset="0"/>
                <a:ea typeface="Times New Roman" panose="02020603050405020304" pitchFamily="18" charset="0"/>
              </a:rPr>
              <a:t>hành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kèm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theo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Thông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tư</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số</a:t>
            </a:r>
            <a:r>
              <a:rPr lang="en-US" sz="1600" dirty="0">
                <a:effectLst/>
                <a:latin typeface="Times New Roman" panose="02020603050405020304" pitchFamily="18" charset="0"/>
                <a:ea typeface="Times New Roman" panose="02020603050405020304" pitchFamily="18" charset="0"/>
              </a:rPr>
              <a:t> 107/2017/TT-BTC </a:t>
            </a:r>
            <a:r>
              <a:rPr lang="en-US" sz="1600" dirty="0" err="1">
                <a:effectLst/>
                <a:latin typeface="Times New Roman" panose="02020603050405020304" pitchFamily="18" charset="0"/>
                <a:ea typeface="Times New Roman" panose="02020603050405020304" pitchFamily="18" charset="0"/>
              </a:rPr>
              <a:t>ngày</a:t>
            </a:r>
            <a:r>
              <a:rPr lang="en-US" sz="1600" dirty="0">
                <a:effectLst/>
                <a:latin typeface="Times New Roman" panose="02020603050405020304" pitchFamily="18" charset="0"/>
                <a:ea typeface="Times New Roman" panose="02020603050405020304" pitchFamily="18" charset="0"/>
              </a:rPr>
              <a:t> 10/10/2017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a:t>
            </a:r>
            <a:r>
              <a:rPr lang="en-US" sz="1600" dirty="0" smtClean="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Bộ</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Tài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chính</a:t>
            </a:r>
            <a:endParaRPr lang="en-US" sz="3200" dirty="0">
              <a:effectLst/>
              <a:latin typeface="Times New Roman" panose="02020603050405020304" pitchFamily="18" charset="0"/>
              <a:ea typeface="Times New Roman" panose="02020603050405020304" pitchFamily="18" charset="0"/>
            </a:endParaRPr>
          </a:p>
        </p:txBody>
      </p:sp>
      <p:sp>
        <p:nvSpPr>
          <p:cNvPr id="13" name="Rectangle 13"/>
          <p:cNvSpPr>
            <a:spLocks noChangeArrowheads="1"/>
          </p:cNvSpPr>
          <p:nvPr/>
        </p:nvSpPr>
        <p:spPr bwMode="auto">
          <a:xfrm>
            <a:off x="8001000" y="2117724"/>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 Box 4"/>
          <p:cNvSpPr txBox="1">
            <a:spLocks noChangeArrowheads="1"/>
          </p:cNvSpPr>
          <p:nvPr/>
        </p:nvSpPr>
        <p:spPr bwMode="auto">
          <a:xfrm>
            <a:off x="14630400" y="1355379"/>
            <a:ext cx="2133600" cy="9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270000" algn="r"/>
              </a:tabLst>
              <a:defRPr>
                <a:solidFill>
                  <a:schemeClr val="tx1"/>
                </a:solidFill>
                <a:latin typeface="Arial" panose="020B0604020202020204" pitchFamily="34" charset="0"/>
              </a:defRPr>
            </a:lvl1pPr>
            <a:lvl2pPr eaLnBrk="0" fontAlgn="base" hangingPunct="0">
              <a:spcBef>
                <a:spcPct val="0"/>
              </a:spcBef>
              <a:spcAft>
                <a:spcPct val="0"/>
              </a:spcAft>
              <a:tabLst>
                <a:tab pos="1270000" algn="r"/>
              </a:tabLst>
              <a:defRPr>
                <a:solidFill>
                  <a:schemeClr val="tx1"/>
                </a:solidFill>
                <a:latin typeface="Arial" panose="020B0604020202020204" pitchFamily="34" charset="0"/>
              </a:defRPr>
            </a:lvl2pPr>
            <a:lvl3pPr eaLnBrk="0" fontAlgn="base" hangingPunct="0">
              <a:spcBef>
                <a:spcPct val="0"/>
              </a:spcBef>
              <a:spcAft>
                <a:spcPct val="0"/>
              </a:spcAft>
              <a:tabLst>
                <a:tab pos="1270000" algn="r"/>
              </a:tabLst>
              <a:defRPr>
                <a:solidFill>
                  <a:schemeClr val="tx1"/>
                </a:solidFill>
                <a:latin typeface="Arial" panose="020B0604020202020204" pitchFamily="34" charset="0"/>
              </a:defRPr>
            </a:lvl3pPr>
            <a:lvl4pPr eaLnBrk="0" fontAlgn="base" hangingPunct="0">
              <a:spcBef>
                <a:spcPct val="0"/>
              </a:spcBef>
              <a:spcAft>
                <a:spcPct val="0"/>
              </a:spcAft>
              <a:tabLst>
                <a:tab pos="1270000" algn="r"/>
              </a:tabLst>
              <a:defRPr>
                <a:solidFill>
                  <a:schemeClr val="tx1"/>
                </a:solidFill>
                <a:latin typeface="Arial" panose="020B0604020202020204" pitchFamily="34" charset="0"/>
              </a:defRPr>
            </a:lvl4pPr>
            <a:lvl5pPr eaLnBrk="0" fontAlgn="base" hangingPunct="0">
              <a:spcBef>
                <a:spcPct val="0"/>
              </a:spcBef>
              <a:spcAft>
                <a:spcPct val="0"/>
              </a:spcAft>
              <a:tabLst>
                <a:tab pos="1270000" algn="r"/>
              </a:tabLst>
              <a:defRPr>
                <a:solidFill>
                  <a:schemeClr val="tx1"/>
                </a:solidFill>
                <a:latin typeface="Arial" panose="020B0604020202020204" pitchFamily="34" charset="0"/>
              </a:defRPr>
            </a:lvl5pPr>
            <a:lvl6pPr eaLnBrk="0" fontAlgn="base" hangingPunct="0">
              <a:spcBef>
                <a:spcPct val="0"/>
              </a:spcBef>
              <a:spcAft>
                <a:spcPct val="0"/>
              </a:spcAft>
              <a:tabLst>
                <a:tab pos="1270000" algn="r"/>
              </a:tabLst>
              <a:defRPr>
                <a:solidFill>
                  <a:schemeClr val="tx1"/>
                </a:solidFill>
                <a:latin typeface="Arial" panose="020B0604020202020204" pitchFamily="34" charset="0"/>
              </a:defRPr>
            </a:lvl6pPr>
            <a:lvl7pPr eaLnBrk="0" fontAlgn="base" hangingPunct="0">
              <a:spcBef>
                <a:spcPct val="0"/>
              </a:spcBef>
              <a:spcAft>
                <a:spcPct val="0"/>
              </a:spcAft>
              <a:tabLst>
                <a:tab pos="1270000" algn="r"/>
              </a:tabLst>
              <a:defRPr>
                <a:solidFill>
                  <a:schemeClr val="tx1"/>
                </a:solidFill>
                <a:latin typeface="Arial" panose="020B0604020202020204" pitchFamily="34" charset="0"/>
              </a:defRPr>
            </a:lvl7pPr>
            <a:lvl8pPr eaLnBrk="0" fontAlgn="base" hangingPunct="0">
              <a:spcBef>
                <a:spcPct val="0"/>
              </a:spcBef>
              <a:spcAft>
                <a:spcPct val="0"/>
              </a:spcAft>
              <a:tabLst>
                <a:tab pos="1270000" algn="r"/>
              </a:tabLst>
              <a:defRPr>
                <a:solidFill>
                  <a:schemeClr val="tx1"/>
                </a:solidFill>
                <a:latin typeface="Arial" panose="020B0604020202020204" pitchFamily="34" charset="0"/>
              </a:defRPr>
            </a:lvl8pPr>
            <a:lvl9pPr eaLnBrk="0" fontAlgn="base" hangingPunct="0">
              <a:spcBef>
                <a:spcPct val="0"/>
              </a:spcBef>
              <a:spcAft>
                <a:spcPct val="0"/>
              </a:spcAft>
              <a:tabLst>
                <a:tab pos="12700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70000" algn="r"/>
              </a:tabLst>
            </a:pPr>
            <a:r>
              <a:rPr kumimoji="0" lang="nl-NL"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Quyển số:	</a:t>
            </a:r>
            <a:endParaRPr kumimoji="0" lang="nl-NL"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70000" algn="r"/>
              </a:tabLst>
            </a:pPr>
            <a:r>
              <a:rPr kumimoji="0" lang="nl-NL"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Nợ: 	   </a:t>
            </a:r>
            <a:endParaRPr kumimoji="0" lang="nl-NL"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70000" algn="r"/>
              </a:tabLst>
            </a:pPr>
            <a:r>
              <a:rPr kumimoji="0" lang="nl-NL"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 </a:t>
            </a:r>
            <a:r>
              <a:rPr kumimoji="0" lang="nl-NL" altLang="en-US"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nl-NL"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70000" algn="r"/>
              </a:tabLst>
            </a:pPr>
            <a:endParaRPr kumimoji="0" lang="nl-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5"/>
          <p:cNvSpPr>
            <a:spLocks noChangeArrowheads="1"/>
          </p:cNvSpPr>
          <p:nvPr/>
        </p:nvSpPr>
        <p:spPr bwMode="auto">
          <a:xfrm>
            <a:off x="5334000" y="1633136"/>
            <a:ext cx="777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nl-NL" sz="2800" b="1" dirty="0">
                <a:latin typeface="Times New Roman" panose="02020603050405020304" pitchFamily="18" charset="0"/>
                <a:cs typeface="Times New Roman" panose="02020603050405020304" pitchFamily="18" charset="0"/>
              </a:rPr>
              <a:t>GIẤY ĐỀ NGHỊ THANH TOÁN TẠM ỨNG</a:t>
            </a:r>
          </a:p>
          <a:p>
            <a:pPr lvl="0" algn="ctr" eaLnBrk="0" fontAlgn="base" hangingPunct="0">
              <a:spcBef>
                <a:spcPct val="0"/>
              </a:spcBef>
              <a:spcAft>
                <a:spcPct val="0"/>
              </a:spcAft>
            </a:pPr>
            <a:r>
              <a:rPr lang="nl-NL" sz="2800" dirty="0">
                <a:latin typeface="Times New Roman" panose="02020603050405020304" pitchFamily="18" charset="0"/>
                <a:cs typeface="Times New Roman" panose="02020603050405020304" pitchFamily="18" charset="0"/>
              </a:rPr>
              <a:t>Ngày…..tháng ……năm………</a:t>
            </a:r>
          </a:p>
        </p:txBody>
      </p:sp>
      <p:sp>
        <p:nvSpPr>
          <p:cNvPr id="17" name="Rectangle 16"/>
          <p:cNvSpPr>
            <a:spLocks noChangeArrowheads="1"/>
          </p:cNvSpPr>
          <p:nvPr/>
        </p:nvSpPr>
        <p:spPr bwMode="auto">
          <a:xfrm>
            <a:off x="3012830" y="2566523"/>
            <a:ext cx="115062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61038" algn="r"/>
              </a:tabLst>
              <a:defRPr>
                <a:solidFill>
                  <a:schemeClr val="tx1"/>
                </a:solidFill>
                <a:latin typeface="Arial" panose="020B0604020202020204" pitchFamily="34" charset="0"/>
              </a:defRPr>
            </a:lvl1pPr>
            <a:lvl2pPr eaLnBrk="0" fontAlgn="base" hangingPunct="0">
              <a:spcBef>
                <a:spcPct val="0"/>
              </a:spcBef>
              <a:spcAft>
                <a:spcPct val="0"/>
              </a:spcAft>
              <a:tabLst>
                <a:tab pos="5761038" algn="r"/>
              </a:tabLst>
              <a:defRPr>
                <a:solidFill>
                  <a:schemeClr val="tx1"/>
                </a:solidFill>
                <a:latin typeface="Arial" panose="020B0604020202020204" pitchFamily="34" charset="0"/>
              </a:defRPr>
            </a:lvl2pPr>
            <a:lvl3pPr eaLnBrk="0" fontAlgn="base" hangingPunct="0">
              <a:spcBef>
                <a:spcPct val="0"/>
              </a:spcBef>
              <a:spcAft>
                <a:spcPct val="0"/>
              </a:spcAft>
              <a:tabLst>
                <a:tab pos="5761038" algn="r"/>
              </a:tabLst>
              <a:defRPr>
                <a:solidFill>
                  <a:schemeClr val="tx1"/>
                </a:solidFill>
                <a:latin typeface="Arial" panose="020B0604020202020204" pitchFamily="34" charset="0"/>
              </a:defRPr>
            </a:lvl3pPr>
            <a:lvl4pPr eaLnBrk="0" fontAlgn="base" hangingPunct="0">
              <a:spcBef>
                <a:spcPct val="0"/>
              </a:spcBef>
              <a:spcAft>
                <a:spcPct val="0"/>
              </a:spcAft>
              <a:tabLst>
                <a:tab pos="5761038" algn="r"/>
              </a:tabLst>
              <a:defRPr>
                <a:solidFill>
                  <a:schemeClr val="tx1"/>
                </a:solidFill>
                <a:latin typeface="Arial" panose="020B0604020202020204" pitchFamily="34" charset="0"/>
              </a:defRPr>
            </a:lvl4pPr>
            <a:lvl5pPr eaLnBrk="0" fontAlgn="base" hangingPunct="0">
              <a:spcBef>
                <a:spcPct val="0"/>
              </a:spcBef>
              <a:spcAft>
                <a:spcPct val="0"/>
              </a:spcAft>
              <a:tabLst>
                <a:tab pos="5761038" algn="r"/>
              </a:tabLst>
              <a:defRPr>
                <a:solidFill>
                  <a:schemeClr val="tx1"/>
                </a:solidFill>
                <a:latin typeface="Arial" panose="020B0604020202020204" pitchFamily="34" charset="0"/>
              </a:defRPr>
            </a:lvl5pPr>
            <a:lvl6pPr eaLnBrk="0" fontAlgn="base" hangingPunct="0">
              <a:spcBef>
                <a:spcPct val="0"/>
              </a:spcBef>
              <a:spcAft>
                <a:spcPct val="0"/>
              </a:spcAft>
              <a:tabLst>
                <a:tab pos="5761038" algn="r"/>
              </a:tabLst>
              <a:defRPr>
                <a:solidFill>
                  <a:schemeClr val="tx1"/>
                </a:solidFill>
                <a:latin typeface="Arial" panose="020B0604020202020204" pitchFamily="34" charset="0"/>
              </a:defRPr>
            </a:lvl6pPr>
            <a:lvl7pPr eaLnBrk="0" fontAlgn="base" hangingPunct="0">
              <a:spcBef>
                <a:spcPct val="0"/>
              </a:spcBef>
              <a:spcAft>
                <a:spcPct val="0"/>
              </a:spcAft>
              <a:tabLst>
                <a:tab pos="5761038" algn="r"/>
              </a:tabLst>
              <a:defRPr>
                <a:solidFill>
                  <a:schemeClr val="tx1"/>
                </a:solidFill>
                <a:latin typeface="Arial" panose="020B0604020202020204" pitchFamily="34" charset="0"/>
              </a:defRPr>
            </a:lvl7pPr>
            <a:lvl8pPr eaLnBrk="0" fontAlgn="base" hangingPunct="0">
              <a:spcBef>
                <a:spcPct val="0"/>
              </a:spcBef>
              <a:spcAft>
                <a:spcPct val="0"/>
              </a:spcAft>
              <a:tabLst>
                <a:tab pos="5761038" algn="r"/>
              </a:tabLst>
              <a:defRPr>
                <a:solidFill>
                  <a:schemeClr val="tx1"/>
                </a:solidFill>
                <a:latin typeface="Arial" panose="020B0604020202020204" pitchFamily="34" charset="0"/>
              </a:defRPr>
            </a:lvl8pPr>
            <a:lvl9pPr eaLnBrk="0" fontAlgn="base" hangingPunct="0">
              <a:spcBef>
                <a:spcPct val="0"/>
              </a:spcBef>
              <a:spcAft>
                <a:spcPct val="0"/>
              </a:spcAft>
              <a:tabLst>
                <a:tab pos="5761038" algn="r"/>
              </a:tabLst>
              <a:defRPr>
                <a:solidFill>
                  <a:schemeClr val="tx1"/>
                </a:solidFill>
                <a:latin typeface="Arial" panose="020B0604020202020204" pitchFamily="34" charset="0"/>
              </a:defRPr>
            </a:lvl9pPr>
          </a:lstStyle>
          <a:p>
            <a:pPr lvl="0"/>
            <a:r>
              <a:rPr lang="vi-VN" altLang="en-US" sz="2800" dirty="0">
                <a:latin typeface="Times New Roman" panose="02020603050405020304" pitchFamily="18" charset="0"/>
                <a:ea typeface="Times New Roman" panose="02020603050405020304" pitchFamily="18" charset="0"/>
                <a:cs typeface="Times New Roman" panose="02020603050405020304" pitchFamily="18" charset="0"/>
              </a:rPr>
              <a:t>- Họ và tên người thanh toán:	</a:t>
            </a:r>
          </a:p>
          <a:p>
            <a:pPr lvl="0"/>
            <a:r>
              <a:rPr lang="vi-VN" altLang="en-US" sz="2800" dirty="0">
                <a:latin typeface="Times New Roman" panose="02020603050405020304" pitchFamily="18" charset="0"/>
                <a:ea typeface="Times New Roman" panose="02020603050405020304" pitchFamily="18" charset="0"/>
                <a:cs typeface="Times New Roman" panose="02020603050405020304" pitchFamily="18" charset="0"/>
              </a:rPr>
              <a:t>- Bộ phận:	</a:t>
            </a:r>
          </a:p>
          <a:p>
            <a:pPr lvl="0"/>
            <a:r>
              <a:rPr lang="vi-VN" altLang="en-US" sz="2800" dirty="0">
                <a:latin typeface="Times New Roman" panose="02020603050405020304" pitchFamily="18" charset="0"/>
                <a:ea typeface="Times New Roman" panose="02020603050405020304" pitchFamily="18" charset="0"/>
                <a:cs typeface="Times New Roman" panose="02020603050405020304" pitchFamily="18" charset="0"/>
              </a:rPr>
              <a:t>- Số tiền tạm ứng được thanh toán theo bảng dưới đây</a:t>
            </a:r>
            <a:r>
              <a:rPr lang="vi-VN"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r>
              <a:rPr kumimoji="0" lang="nl-NL" altLang="en-US" sz="28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9"/>
          <p:cNvSpPr/>
          <p:nvPr/>
        </p:nvSpPr>
        <p:spPr>
          <a:xfrm>
            <a:off x="838200" y="9330657"/>
            <a:ext cx="3352800" cy="794064"/>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Chủ tịch công đoàn</a:t>
            </a:r>
            <a:endParaRPr lang="en-US" sz="2400" b="1" dirty="0">
              <a:latin typeface="Times New Roman" panose="02020603050405020304" pitchFamily="18" charset="0"/>
              <a:cs typeface="Times New Roman" panose="02020603050405020304" pitchFamily="18" charset="0"/>
            </a:endParaRPr>
          </a:p>
          <a:p>
            <a:pPr algn="ctr">
              <a:lnSpc>
                <a:spcPct val="95000"/>
              </a:lnSpc>
            </a:pPr>
            <a:r>
              <a:rPr lang="nl-NL" sz="2400" dirty="0">
                <a:latin typeface="Times New Roman" panose="02020603050405020304" pitchFamily="18" charset="0"/>
                <a:cs typeface="Times New Roman" panose="02020603050405020304" pitchFamily="18" charset="0"/>
              </a:rPr>
              <a:t>(Ký, họ tên, đóng dấu</a:t>
            </a:r>
            <a:r>
              <a:rPr lang="nl-NL"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6702668" y="9492936"/>
            <a:ext cx="4114800" cy="794064"/>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Phụ trách kế toán  </a:t>
            </a:r>
            <a:endParaRPr lang="en-US" sz="2400" b="1" dirty="0">
              <a:latin typeface="Times New Roman" panose="02020603050405020304" pitchFamily="18" charset="0"/>
              <a:cs typeface="Times New Roman" panose="02020603050405020304" pitchFamily="18" charset="0"/>
            </a:endParaRPr>
          </a:p>
          <a:p>
            <a:pPr algn="ctr">
              <a:lnSpc>
                <a:spcPct val="95000"/>
              </a:lnSpc>
            </a:pPr>
            <a:r>
              <a:rPr lang="nl-NL" sz="2400" dirty="0">
                <a:latin typeface="Times New Roman" panose="02020603050405020304" pitchFamily="18" charset="0"/>
                <a:cs typeface="Times New Roman" panose="02020603050405020304" pitchFamily="18" charset="0"/>
              </a:rPr>
              <a:t>(Ký, họ tên)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p:cNvSpPr/>
          <p:nvPr/>
        </p:nvSpPr>
        <p:spPr>
          <a:xfrm>
            <a:off x="12192000" y="9445074"/>
            <a:ext cx="4114800" cy="794064"/>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Người </a:t>
            </a:r>
            <a:r>
              <a:rPr lang="nl-NL" sz="2400" b="1" dirty="0" smtClean="0">
                <a:latin typeface="Times New Roman" panose="02020603050405020304" pitchFamily="18" charset="0"/>
                <a:cs typeface="Times New Roman" panose="02020603050405020304" pitchFamily="18" charset="0"/>
              </a:rPr>
              <a:t>đề nghị</a:t>
            </a:r>
            <a:endParaRPr lang="en-US" sz="2400" b="1" dirty="0">
              <a:latin typeface="Times New Roman" panose="02020603050405020304" pitchFamily="18" charset="0"/>
              <a:cs typeface="Times New Roman" panose="02020603050405020304" pitchFamily="18" charset="0"/>
            </a:endParaRPr>
          </a:p>
          <a:p>
            <a:pPr algn="ctr">
              <a:lnSpc>
                <a:spcPct val="95000"/>
              </a:lnSpc>
            </a:pPr>
            <a:r>
              <a:rPr lang="nl-NL" sz="2400" dirty="0">
                <a:latin typeface="Times New Roman" panose="02020603050405020304" pitchFamily="18" charset="0"/>
                <a:cs typeface="Times New Roman" panose="02020603050405020304" pitchFamily="18" charset="0"/>
              </a:rPr>
              <a:t>(Ký, họ tên)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08161030"/>
              </p:ext>
            </p:extLst>
          </p:nvPr>
        </p:nvGraphicFramePr>
        <p:xfrm>
          <a:off x="2514600" y="3948627"/>
          <a:ext cx="14061832" cy="5325113"/>
        </p:xfrm>
        <a:graphic>
          <a:graphicData uri="http://schemas.openxmlformats.org/drawingml/2006/table">
            <a:tbl>
              <a:tblPr>
                <a:tableStyleId>{5C22544A-7EE6-4342-B048-85BDC9FD1C3A}</a:tableStyleId>
              </a:tblPr>
              <a:tblGrid>
                <a:gridCol w="10864173">
                  <a:extLst>
                    <a:ext uri="{9D8B030D-6E8A-4147-A177-3AD203B41FA5}">
                      <a16:colId xmlns:a16="http://schemas.microsoft.com/office/drawing/2014/main" val="965195354"/>
                    </a:ext>
                  </a:extLst>
                </a:gridCol>
                <a:gridCol w="3197659">
                  <a:extLst>
                    <a:ext uri="{9D8B030D-6E8A-4147-A177-3AD203B41FA5}">
                      <a16:colId xmlns:a16="http://schemas.microsoft.com/office/drawing/2014/main" val="3993071093"/>
                    </a:ext>
                  </a:extLst>
                </a:gridCol>
              </a:tblGrid>
              <a:tr h="334457">
                <a:tc>
                  <a:txBody>
                    <a:bodyPr/>
                    <a:lstStyle/>
                    <a:p>
                      <a:pPr marL="0" marR="0" algn="ctr">
                        <a:lnSpc>
                          <a:spcPct val="107000"/>
                        </a:lnSpc>
                        <a:spcBef>
                          <a:spcPts val="600"/>
                        </a:spcBef>
                        <a:spcAft>
                          <a:spcPts val="0"/>
                        </a:spcAft>
                      </a:pPr>
                      <a:r>
                        <a:rPr lang="en-US" sz="2000" dirty="0" err="1">
                          <a:effectLst/>
                        </a:rPr>
                        <a:t>Diễn</a:t>
                      </a:r>
                      <a:r>
                        <a:rPr lang="en-US" sz="2000" dirty="0">
                          <a:effectLst/>
                        </a:rPr>
                        <a:t> </a:t>
                      </a:r>
                      <a:r>
                        <a:rPr lang="en-US" sz="2000" dirty="0" err="1">
                          <a:effectLst/>
                        </a:rPr>
                        <a:t>giải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00B0F0">
                        <a:alpha val="0"/>
                      </a:srgbClr>
                    </a:solidFill>
                  </a:tcPr>
                </a:tc>
                <a:tc>
                  <a:txBody>
                    <a:bodyPr/>
                    <a:lstStyle/>
                    <a:p>
                      <a:pPr marL="0" marR="0" algn="ctr">
                        <a:lnSpc>
                          <a:spcPct val="107000"/>
                        </a:lnSpc>
                        <a:spcBef>
                          <a:spcPts val="600"/>
                        </a:spcBef>
                        <a:spcAft>
                          <a:spcPts val="0"/>
                        </a:spcAft>
                      </a:pPr>
                      <a:r>
                        <a:rPr lang="en-US" sz="2000" dirty="0" err="1">
                          <a:effectLst/>
                        </a:rPr>
                        <a:t>Số</a:t>
                      </a:r>
                      <a:r>
                        <a:rPr lang="en-US" sz="2000" dirty="0">
                          <a:effectLst/>
                        </a:rPr>
                        <a:t> </a:t>
                      </a:r>
                      <a:r>
                        <a:rPr lang="en-US" sz="2000" dirty="0" err="1">
                          <a:effectLst/>
                        </a:rPr>
                        <a:t>tiền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00B0F0">
                        <a:alpha val="0"/>
                      </a:srgbClr>
                    </a:solidFill>
                  </a:tcPr>
                </a:tc>
                <a:extLst>
                  <a:ext uri="{0D108BD9-81ED-4DB2-BD59-A6C34878D82A}">
                    <a16:rowId xmlns:a16="http://schemas.microsoft.com/office/drawing/2014/main" val="2460756534"/>
                  </a:ext>
                </a:extLst>
              </a:tr>
              <a:tr h="351430">
                <a:tc>
                  <a:txBody>
                    <a:bodyPr/>
                    <a:lstStyle/>
                    <a:p>
                      <a:pPr marL="0" marR="0" algn="ctr">
                        <a:lnSpc>
                          <a:spcPct val="107000"/>
                        </a:lnSpc>
                        <a:spcBef>
                          <a:spcPts val="600"/>
                        </a:spcBef>
                        <a:spcAft>
                          <a:spcPts val="0"/>
                        </a:spcAft>
                      </a:pPr>
                      <a:r>
                        <a:rPr lang="en-US" sz="2400" dirty="0">
                          <a:effectLst/>
                          <a:latin typeface="Times New Roman" panose="02020603050405020304" pitchFamily="18" charset="0"/>
                          <a:cs typeface="Times New Roman" panose="02020603050405020304" pitchFamily="18" charset="0"/>
                        </a:rPr>
                        <a: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00B0F0">
                        <a:alpha val="0"/>
                      </a:srgbClr>
                    </a:solidFill>
                  </a:tcPr>
                </a:tc>
                <a:tc>
                  <a:txBody>
                    <a:bodyPr/>
                    <a:lstStyle/>
                    <a:p>
                      <a:pPr marL="0" marR="0" algn="ctr">
                        <a:lnSpc>
                          <a:spcPct val="107000"/>
                        </a:lnSpc>
                        <a:spcBef>
                          <a:spcPts val="600"/>
                        </a:spcBef>
                        <a:spcAft>
                          <a:spcPts val="0"/>
                        </a:spcAft>
                      </a:pPr>
                      <a:r>
                        <a:rPr lang="en-US" sz="2000" dirty="0">
                          <a:effectLst/>
                        </a:rPr>
                        <a:t>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solidFill>
                      <a:srgbClr val="00B0F0">
                        <a:alpha val="0"/>
                      </a:srgbClr>
                    </a:solidFill>
                  </a:tcPr>
                </a:tc>
                <a:extLst>
                  <a:ext uri="{0D108BD9-81ED-4DB2-BD59-A6C34878D82A}">
                    <a16:rowId xmlns:a16="http://schemas.microsoft.com/office/drawing/2014/main" val="1554190837"/>
                  </a:ext>
                </a:extLst>
              </a:tr>
              <a:tr h="4402962">
                <a:tc>
                  <a:txBody>
                    <a:bodyPr/>
                    <a:lstStyle/>
                    <a:p>
                      <a:pPr marL="0" marR="0">
                        <a:lnSpc>
                          <a:spcPct val="107000"/>
                        </a:lnSpc>
                        <a:spcBef>
                          <a:spcPts val="600"/>
                        </a:spcBef>
                        <a:spcAft>
                          <a:spcPts val="0"/>
                        </a:spcAft>
                      </a:pPr>
                      <a:r>
                        <a:rPr lang="en-US" sz="2400" dirty="0">
                          <a:effectLst/>
                          <a:latin typeface="Times New Roman" panose="02020603050405020304" pitchFamily="18" charset="0"/>
                          <a:cs typeface="Times New Roman" panose="02020603050405020304" pitchFamily="18" charset="0"/>
                        </a:rPr>
                        <a:t>I.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ứng</a:t>
                      </a:r>
                      <a:endParaRPr lang="en-US" sz="2400" dirty="0">
                        <a:effectLst/>
                        <a:latin typeface="Times New Roman" panose="02020603050405020304" pitchFamily="18" charset="0"/>
                        <a:cs typeface="Times New Roman" panose="02020603050405020304" pitchFamily="18" charset="0"/>
                      </a:endParaRPr>
                    </a:p>
                    <a:p>
                      <a:pPr marL="0" marR="0">
                        <a:lnSpc>
                          <a:spcPct val="107000"/>
                        </a:lnSpc>
                        <a:spcBef>
                          <a:spcPts val="600"/>
                        </a:spcBef>
                        <a:spcAft>
                          <a:spcPts val="0"/>
                        </a:spcAft>
                      </a:pPr>
                      <a:r>
                        <a:rPr lang="en-US" sz="2400" dirty="0">
                          <a:effectLst/>
                          <a:latin typeface="Times New Roman" panose="02020603050405020304" pitchFamily="18" charset="0"/>
                          <a:cs typeface="Times New Roman" panose="02020603050405020304" pitchFamily="18" charset="0"/>
                        </a:rPr>
                        <a:t>1.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chưa</a:t>
                      </a:r>
                      <a:r>
                        <a:rPr lang="en-US" sz="2400" dirty="0">
                          <a:effectLst/>
                          <a:latin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cs typeface="Times New Roman" panose="02020603050405020304" pitchFamily="18" charset="0"/>
                        </a:rPr>
                        <a:t>hết</a:t>
                      </a:r>
                      <a:endParaRPr lang="en-US" sz="2400" dirty="0">
                        <a:effectLst/>
                        <a:latin typeface="Times New Roman" panose="02020603050405020304" pitchFamily="18" charset="0"/>
                        <a:cs typeface="Times New Roman" panose="02020603050405020304" pitchFamily="18" charset="0"/>
                      </a:endParaRPr>
                    </a:p>
                    <a:p>
                      <a:pPr marL="0" marR="0">
                        <a:lnSpc>
                          <a:spcPct val="107000"/>
                        </a:lnSpc>
                        <a:spcBef>
                          <a:spcPts val="600"/>
                        </a:spcBef>
                        <a:spcAft>
                          <a:spcPts val="0"/>
                        </a:spcAft>
                      </a:pPr>
                      <a:r>
                        <a:rPr lang="en-US" sz="2400" dirty="0">
                          <a:effectLst/>
                          <a:latin typeface="Times New Roman" panose="02020603050405020304" pitchFamily="18" charset="0"/>
                          <a:cs typeface="Times New Roman" panose="02020603050405020304" pitchFamily="18" charset="0"/>
                        </a:rPr>
                        <a:t>2.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cs typeface="Times New Roman" panose="02020603050405020304" pitchFamily="18" charset="0"/>
                        </a:rPr>
                        <a:t>:</a:t>
                      </a:r>
                    </a:p>
                    <a:p>
                      <a:pPr marL="0" marR="0">
                        <a:lnSpc>
                          <a:spcPct val="107000"/>
                        </a:lnSpc>
                        <a:spcBef>
                          <a:spcPts val="60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Phiếu</a:t>
                      </a:r>
                      <a:r>
                        <a:rPr lang="en-US" sz="2400" dirty="0">
                          <a:effectLst/>
                          <a:latin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ngày</a:t>
                      </a:r>
                      <a:r>
                        <a:rPr lang="en-US" sz="2400" dirty="0">
                          <a:effectLst/>
                          <a:latin typeface="Times New Roman" panose="02020603050405020304" pitchFamily="18" charset="0"/>
                          <a:cs typeface="Times New Roman" panose="02020603050405020304" pitchFamily="18" charset="0"/>
                        </a:rPr>
                        <a:t> …………</a:t>
                      </a:r>
                    </a:p>
                    <a:p>
                      <a:pPr marL="0" marR="0">
                        <a:lnSpc>
                          <a:spcPct val="107000"/>
                        </a:lnSpc>
                        <a:spcBef>
                          <a:spcPts val="60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Phiếu</a:t>
                      </a:r>
                      <a:r>
                        <a:rPr lang="en-US" sz="2400" dirty="0">
                          <a:effectLst/>
                          <a:latin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ngày</a:t>
                      </a:r>
                      <a:r>
                        <a:rPr lang="en-US" sz="2400" dirty="0">
                          <a:effectLst/>
                          <a:latin typeface="Times New Roman" panose="02020603050405020304" pitchFamily="18" charset="0"/>
                          <a:cs typeface="Times New Roman" panose="02020603050405020304" pitchFamily="18" charset="0"/>
                        </a:rPr>
                        <a:t> …………</a:t>
                      </a:r>
                    </a:p>
                    <a:p>
                      <a:pPr marL="0" marR="0">
                        <a:lnSpc>
                          <a:spcPct val="107000"/>
                        </a:lnSpc>
                        <a:spcBef>
                          <a:spcPts val="600"/>
                        </a:spcBef>
                        <a:spcAft>
                          <a:spcPts val="0"/>
                        </a:spcAft>
                      </a:pPr>
                      <a:r>
                        <a:rPr lang="en-US" sz="2400" dirty="0" smtClean="0">
                          <a:effectLst/>
                          <a:latin typeface="Times New Roman" panose="02020603050405020304" pitchFamily="18" charset="0"/>
                          <a:cs typeface="Times New Roman" panose="02020603050405020304" pitchFamily="18" charset="0"/>
                        </a:rPr>
                        <a:t>II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toán</a:t>
                      </a:r>
                      <a:endParaRPr lang="en-US" sz="2400" dirty="0">
                        <a:effectLst/>
                        <a:latin typeface="Times New Roman" panose="02020603050405020304" pitchFamily="18" charset="0"/>
                        <a:cs typeface="Times New Roman" panose="02020603050405020304" pitchFamily="18" charset="0"/>
                      </a:endParaRPr>
                    </a:p>
                    <a:p>
                      <a:pPr marL="0" marR="0">
                        <a:lnSpc>
                          <a:spcPct val="107000"/>
                        </a:lnSpc>
                        <a:spcBef>
                          <a:spcPts val="600"/>
                        </a:spcBef>
                        <a:spcAft>
                          <a:spcPts val="0"/>
                        </a:spcAft>
                      </a:pPr>
                      <a:r>
                        <a:rPr lang="en-US" sz="2400" dirty="0">
                          <a:effectLst/>
                          <a:latin typeface="Times New Roman" panose="02020603050405020304" pitchFamily="18" charset="0"/>
                          <a:cs typeface="Times New Roman" panose="02020603050405020304" pitchFamily="18" charset="0"/>
                        </a:rPr>
                        <a:t>1. </a:t>
                      </a:r>
                      <a:r>
                        <a:rPr lang="en-US" sz="2400" dirty="0" err="1">
                          <a:effectLst/>
                          <a:latin typeface="Times New Roman" panose="02020603050405020304" pitchFamily="18" charset="0"/>
                          <a:cs typeface="Times New Roman" panose="02020603050405020304" pitchFamily="18" charset="0"/>
                        </a:rPr>
                        <a:t>Chứng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ngày</a:t>
                      </a:r>
                      <a:r>
                        <a:rPr lang="en-US" sz="2400" dirty="0">
                          <a:effectLst/>
                          <a:latin typeface="Times New Roman" panose="02020603050405020304" pitchFamily="18" charset="0"/>
                          <a:cs typeface="Times New Roman" panose="02020603050405020304" pitchFamily="18" charset="0"/>
                        </a:rPr>
                        <a:t>…………………. </a:t>
                      </a:r>
                    </a:p>
                    <a:p>
                      <a:pPr marL="0" marR="0">
                        <a:lnSpc>
                          <a:spcPct val="107000"/>
                        </a:lnSpc>
                        <a:spcBef>
                          <a:spcPts val="600"/>
                        </a:spcBef>
                        <a:spcAft>
                          <a:spcPts val="0"/>
                        </a:spcAft>
                      </a:pPr>
                      <a:r>
                        <a:rPr lang="en-US" sz="2400" dirty="0">
                          <a:effectLst/>
                          <a:latin typeface="Times New Roman" panose="02020603050405020304" pitchFamily="18" charset="0"/>
                          <a:cs typeface="Times New Roman" panose="02020603050405020304" pitchFamily="18" charset="0"/>
                        </a:rPr>
                        <a:t>2 ………………………………………………………………….</a:t>
                      </a:r>
                    </a:p>
                    <a:p>
                      <a:pPr marL="0" marR="0">
                        <a:lnSpc>
                          <a:spcPct val="107000"/>
                        </a:lnSpc>
                        <a:spcBef>
                          <a:spcPts val="600"/>
                        </a:spcBef>
                        <a:spcAft>
                          <a:spcPts val="0"/>
                        </a:spcAft>
                      </a:pPr>
                      <a:r>
                        <a:rPr lang="en-US" sz="2400" dirty="0">
                          <a:effectLst/>
                          <a:latin typeface="Times New Roman" panose="02020603050405020304" pitchFamily="18" charset="0"/>
                          <a:cs typeface="Times New Roman" panose="02020603050405020304" pitchFamily="18" charset="0"/>
                        </a:rPr>
                        <a:t>III.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thừa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lại</a:t>
                      </a:r>
                      <a:endParaRPr lang="en-US" sz="2400" dirty="0">
                        <a:effectLst/>
                        <a:latin typeface="Times New Roman" panose="02020603050405020304" pitchFamily="18" charset="0"/>
                        <a:cs typeface="Times New Roman" panose="02020603050405020304" pitchFamily="18" charset="0"/>
                      </a:endParaRPr>
                    </a:p>
                    <a:p>
                      <a:pPr marL="0" marR="0">
                        <a:lnSpc>
                          <a:spcPct val="107000"/>
                        </a:lnSpc>
                        <a:spcBef>
                          <a:spcPts val="600"/>
                        </a:spcBef>
                        <a:spcAft>
                          <a:spcPts val="0"/>
                        </a:spcAft>
                      </a:pPr>
                      <a:r>
                        <a:rPr lang="en-US" sz="2400" dirty="0">
                          <a:effectLst/>
                          <a:latin typeface="Times New Roman" panose="02020603050405020304" pitchFamily="18" charset="0"/>
                          <a:cs typeface="Times New Roman" panose="02020603050405020304" pitchFamily="18" charset="0"/>
                        </a:rPr>
                        <a:t>IV.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nghị</a:t>
                      </a:r>
                      <a:r>
                        <a:rPr lang="en-US" sz="2400" dirty="0">
                          <a:effectLst/>
                          <a:latin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cs typeface="Times New Roman" panose="02020603050405020304" pitchFamily="18" charset="0"/>
                        </a:rPr>
                        <a:t>bổ</a:t>
                      </a:r>
                      <a:r>
                        <a:rPr lang="en-US" sz="2400" dirty="0">
                          <a:effectLst/>
                          <a:latin typeface="Times New Roman" panose="02020603050405020304" pitchFamily="18" charset="0"/>
                          <a:cs typeface="Times New Roman" panose="02020603050405020304" pitchFamily="18" charset="0"/>
                        </a:rPr>
                        <a:t> sung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B0F0">
                        <a:alpha val="0"/>
                      </a:srgbClr>
                    </a:solidFill>
                  </a:tcPr>
                </a:tc>
                <a:tc>
                  <a:txBody>
                    <a:bodyPr/>
                    <a:lstStyle/>
                    <a:p>
                      <a:pPr marL="0" marR="0">
                        <a:lnSpc>
                          <a:spcPct val="107000"/>
                        </a:lnSpc>
                        <a:spcBef>
                          <a:spcPts val="60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B0F0">
                        <a:alpha val="0"/>
                      </a:srgbClr>
                    </a:solidFill>
                  </a:tcPr>
                </a:tc>
                <a:extLst>
                  <a:ext uri="{0D108BD9-81ED-4DB2-BD59-A6C34878D82A}">
                    <a16:rowId xmlns:a16="http://schemas.microsoft.com/office/drawing/2014/main" val="1835803970"/>
                  </a:ext>
                </a:extLst>
              </a:tr>
            </a:tbl>
          </a:graphicData>
        </a:graphic>
      </p:graphicFrame>
    </p:spTree>
    <p:extLst>
      <p:ext uri="{BB962C8B-B14F-4D97-AF65-F5344CB8AC3E}">
        <p14:creationId xmlns:p14="http://schemas.microsoft.com/office/powerpoint/2010/main" val="3291930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600200" y="143624"/>
            <a:ext cx="11201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en-US" sz="1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endParaRPr>
          </a:p>
          <a:p>
            <a:pPr lvl="0" eaLnBrk="0" fontAlgn="base" hangingPunct="0">
              <a:spcBef>
                <a:spcPct val="0"/>
              </a:spcBef>
              <a:spcAft>
                <a:spcPct val="0"/>
              </a:spcAft>
            </a:pPr>
            <a:r>
              <a:rPr lang="nl-NL" altLang="en-US" sz="2800" b="1" dirty="0">
                <a:latin typeface="Times New Roman" panose="02020603050405020304" pitchFamily="18" charset="0"/>
                <a:ea typeface="Times New Roman" panose="02020603050405020304" pitchFamily="18" charset="0"/>
                <a:cs typeface="Times New Roman" panose="02020603050405020304" pitchFamily="18" charset="0"/>
              </a:rPr>
              <a:t>LIÊN ĐOÀN LAO ĐỘNG H. VĨNH BẢO</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Công đoàn...........................................................</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5"/>
          <p:cNvSpPr txBox="1">
            <a:spLocks noChangeArrowheads="1"/>
          </p:cNvSpPr>
          <p:nvPr/>
        </p:nvSpPr>
        <p:spPr bwMode="auto">
          <a:xfrm>
            <a:off x="9718431" y="327441"/>
            <a:ext cx="8458200" cy="96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2800" dirty="0">
                <a:latin typeface="Times New Roman" panose="02020603050405020304" pitchFamily="18" charset="0"/>
                <a:ea typeface="Times New Roman" panose="02020603050405020304" pitchFamily="18" charset="0"/>
              </a:rPr>
              <a:t>CỘNG HÒA XÃ HỘI CHỦ NGHĨA VIỆT NAM</a:t>
            </a:r>
          </a:p>
          <a:p>
            <a:pPr algn="ctr"/>
            <a:r>
              <a:rPr lang="en-US" sz="2800" dirty="0" err="1">
                <a:latin typeface="Times New Roman" panose="02020603050405020304" pitchFamily="18" charset="0"/>
                <a:ea typeface="Times New Roman" panose="02020603050405020304" pitchFamily="18" charset="0"/>
              </a:rPr>
              <a:t>Độc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do- </a:t>
            </a:r>
            <a:r>
              <a:rPr lang="en-US" sz="2800" dirty="0" err="1">
                <a:latin typeface="Times New Roman" panose="02020603050405020304" pitchFamily="18" charset="0"/>
                <a:ea typeface="Times New Roman" panose="02020603050405020304" pitchFamily="18" charset="0"/>
              </a:rPr>
              <a:t>Hạnh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phúc</a:t>
            </a:r>
            <a:endParaRPr lang="en-US" sz="28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3200" dirty="0">
              <a:effectLst/>
              <a:latin typeface="Times New Roman" panose="02020603050405020304" pitchFamily="18" charset="0"/>
              <a:ea typeface="Times New Roman" panose="02020603050405020304" pitchFamily="18" charset="0"/>
            </a:endParaRPr>
          </a:p>
        </p:txBody>
      </p:sp>
      <p:sp>
        <p:nvSpPr>
          <p:cNvPr id="13" name="Rectangle 13"/>
          <p:cNvSpPr>
            <a:spLocks noChangeArrowheads="1"/>
          </p:cNvSpPr>
          <p:nvPr/>
        </p:nvSpPr>
        <p:spPr bwMode="auto">
          <a:xfrm>
            <a:off x="8001000" y="2117724"/>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4495800" y="1691677"/>
            <a:ext cx="8991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nl-NL" sz="2800" b="1" dirty="0">
                <a:latin typeface="Times New Roman" panose="02020603050405020304" pitchFamily="18" charset="0"/>
                <a:cs typeface="Times New Roman" panose="02020603050405020304" pitchFamily="18" charset="0"/>
              </a:rPr>
              <a:t>GIẤY ĐỀ NGHỊ THANH TOÁN </a:t>
            </a:r>
          </a:p>
          <a:p>
            <a:pPr lvl="0" algn="ctr" eaLnBrk="0" fontAlgn="base" hangingPunct="0">
              <a:spcBef>
                <a:spcPct val="0"/>
              </a:spcBef>
              <a:spcAft>
                <a:spcPct val="0"/>
              </a:spcAft>
            </a:pPr>
            <a:r>
              <a:rPr lang="nl-NL" sz="2800" dirty="0">
                <a:latin typeface="Times New Roman" panose="02020603050405020304" pitchFamily="18" charset="0"/>
                <a:cs typeface="Times New Roman" panose="02020603050405020304" pitchFamily="18" charset="0"/>
              </a:rPr>
              <a:t>Ngày........ tháng ....... năm..........</a:t>
            </a:r>
          </a:p>
        </p:txBody>
      </p:sp>
      <p:sp>
        <p:nvSpPr>
          <p:cNvPr id="17" name="Rectangle 16"/>
          <p:cNvSpPr>
            <a:spLocks noChangeArrowheads="1"/>
          </p:cNvSpPr>
          <p:nvPr/>
        </p:nvSpPr>
        <p:spPr bwMode="auto">
          <a:xfrm>
            <a:off x="1797957" y="2644134"/>
            <a:ext cx="14706600" cy="168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61038" algn="r"/>
              </a:tabLst>
              <a:defRPr>
                <a:solidFill>
                  <a:schemeClr val="tx1"/>
                </a:solidFill>
                <a:latin typeface="Arial" panose="020B0604020202020204" pitchFamily="34" charset="0"/>
              </a:defRPr>
            </a:lvl1pPr>
            <a:lvl2pPr eaLnBrk="0" fontAlgn="base" hangingPunct="0">
              <a:spcBef>
                <a:spcPct val="0"/>
              </a:spcBef>
              <a:spcAft>
                <a:spcPct val="0"/>
              </a:spcAft>
              <a:tabLst>
                <a:tab pos="5761038" algn="r"/>
              </a:tabLst>
              <a:defRPr>
                <a:solidFill>
                  <a:schemeClr val="tx1"/>
                </a:solidFill>
                <a:latin typeface="Arial" panose="020B0604020202020204" pitchFamily="34" charset="0"/>
              </a:defRPr>
            </a:lvl2pPr>
            <a:lvl3pPr eaLnBrk="0" fontAlgn="base" hangingPunct="0">
              <a:spcBef>
                <a:spcPct val="0"/>
              </a:spcBef>
              <a:spcAft>
                <a:spcPct val="0"/>
              </a:spcAft>
              <a:tabLst>
                <a:tab pos="5761038" algn="r"/>
              </a:tabLst>
              <a:defRPr>
                <a:solidFill>
                  <a:schemeClr val="tx1"/>
                </a:solidFill>
                <a:latin typeface="Arial" panose="020B0604020202020204" pitchFamily="34" charset="0"/>
              </a:defRPr>
            </a:lvl3pPr>
            <a:lvl4pPr eaLnBrk="0" fontAlgn="base" hangingPunct="0">
              <a:spcBef>
                <a:spcPct val="0"/>
              </a:spcBef>
              <a:spcAft>
                <a:spcPct val="0"/>
              </a:spcAft>
              <a:tabLst>
                <a:tab pos="5761038" algn="r"/>
              </a:tabLst>
              <a:defRPr>
                <a:solidFill>
                  <a:schemeClr val="tx1"/>
                </a:solidFill>
                <a:latin typeface="Arial" panose="020B0604020202020204" pitchFamily="34" charset="0"/>
              </a:defRPr>
            </a:lvl4pPr>
            <a:lvl5pPr eaLnBrk="0" fontAlgn="base" hangingPunct="0">
              <a:spcBef>
                <a:spcPct val="0"/>
              </a:spcBef>
              <a:spcAft>
                <a:spcPct val="0"/>
              </a:spcAft>
              <a:tabLst>
                <a:tab pos="5761038" algn="r"/>
              </a:tabLst>
              <a:defRPr>
                <a:solidFill>
                  <a:schemeClr val="tx1"/>
                </a:solidFill>
                <a:latin typeface="Arial" panose="020B0604020202020204" pitchFamily="34" charset="0"/>
              </a:defRPr>
            </a:lvl5pPr>
            <a:lvl6pPr eaLnBrk="0" fontAlgn="base" hangingPunct="0">
              <a:spcBef>
                <a:spcPct val="0"/>
              </a:spcBef>
              <a:spcAft>
                <a:spcPct val="0"/>
              </a:spcAft>
              <a:tabLst>
                <a:tab pos="5761038" algn="r"/>
              </a:tabLst>
              <a:defRPr>
                <a:solidFill>
                  <a:schemeClr val="tx1"/>
                </a:solidFill>
                <a:latin typeface="Arial" panose="020B0604020202020204" pitchFamily="34" charset="0"/>
              </a:defRPr>
            </a:lvl6pPr>
            <a:lvl7pPr eaLnBrk="0" fontAlgn="base" hangingPunct="0">
              <a:spcBef>
                <a:spcPct val="0"/>
              </a:spcBef>
              <a:spcAft>
                <a:spcPct val="0"/>
              </a:spcAft>
              <a:tabLst>
                <a:tab pos="5761038" algn="r"/>
              </a:tabLst>
              <a:defRPr>
                <a:solidFill>
                  <a:schemeClr val="tx1"/>
                </a:solidFill>
                <a:latin typeface="Arial" panose="020B0604020202020204" pitchFamily="34" charset="0"/>
              </a:defRPr>
            </a:lvl7pPr>
            <a:lvl8pPr eaLnBrk="0" fontAlgn="base" hangingPunct="0">
              <a:spcBef>
                <a:spcPct val="0"/>
              </a:spcBef>
              <a:spcAft>
                <a:spcPct val="0"/>
              </a:spcAft>
              <a:tabLst>
                <a:tab pos="5761038" algn="r"/>
              </a:tabLst>
              <a:defRPr>
                <a:solidFill>
                  <a:schemeClr val="tx1"/>
                </a:solidFill>
                <a:latin typeface="Arial" panose="020B0604020202020204" pitchFamily="34" charset="0"/>
              </a:defRPr>
            </a:lvl8pPr>
            <a:lvl9pPr eaLnBrk="0" fontAlgn="base" hangingPunct="0">
              <a:spcBef>
                <a:spcPct val="0"/>
              </a:spcBef>
              <a:spcAft>
                <a:spcPct val="0"/>
              </a:spcAft>
              <a:tabLst>
                <a:tab pos="5761038" algn="r"/>
              </a:tabLst>
              <a:defRPr>
                <a:solidFill>
                  <a:schemeClr val="tx1"/>
                </a:solidFill>
                <a:latin typeface="Arial" panose="020B0604020202020204" pitchFamily="34" charset="0"/>
              </a:defRPr>
            </a:lvl9pPr>
          </a:lstStyle>
          <a:p>
            <a:pPr lvl="0">
              <a:lnSpc>
                <a:spcPct val="150000"/>
              </a:lnSpc>
            </a:pPr>
            <a:r>
              <a:rPr lang="vi-VN" altLang="en-US" sz="2400" dirty="0">
                <a:latin typeface="Times New Roman" panose="02020603050405020304" pitchFamily="18" charset="0"/>
                <a:ea typeface="Times New Roman" panose="02020603050405020304" pitchFamily="18" charset="0"/>
                <a:cs typeface="Times New Roman" panose="02020603050405020304" pitchFamily="18" charset="0"/>
              </a:rPr>
              <a:t>Họ và tên người </a:t>
            </a:r>
            <a:r>
              <a:rPr lang="en-US" alt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nghị</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thanh</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toán</a:t>
            </a:r>
            <a:r>
              <a:rPr lang="vi-VN"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50000"/>
              </a:lnSpc>
            </a:pPr>
            <a:r>
              <a:rPr lang="en-US" alt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Bộ</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phận</a:t>
            </a:r>
            <a:r>
              <a:rPr lang="vi-VN"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50000"/>
              </a:lnSpc>
            </a:pPr>
            <a:r>
              <a:rPr lang="en-US" alt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Nội</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thanh</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toán</a:t>
            </a:r>
            <a:r>
              <a:rPr lang="vi-VN"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p:cNvSpPr/>
          <p:nvPr/>
        </p:nvSpPr>
        <p:spPr>
          <a:xfrm>
            <a:off x="1606062" y="8953500"/>
            <a:ext cx="3352800" cy="794064"/>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Chủ tịch công đoàn</a:t>
            </a:r>
            <a:endParaRPr lang="en-US" sz="2400" b="1" dirty="0">
              <a:latin typeface="Times New Roman" panose="02020603050405020304" pitchFamily="18" charset="0"/>
              <a:cs typeface="Times New Roman" panose="02020603050405020304" pitchFamily="18" charset="0"/>
            </a:endParaRPr>
          </a:p>
          <a:p>
            <a:pPr algn="ctr">
              <a:lnSpc>
                <a:spcPct val="95000"/>
              </a:lnSpc>
            </a:pPr>
            <a:r>
              <a:rPr lang="nl-NL" sz="2400" dirty="0">
                <a:latin typeface="Times New Roman" panose="02020603050405020304" pitchFamily="18" charset="0"/>
                <a:cs typeface="Times New Roman" panose="02020603050405020304" pitchFamily="18" charset="0"/>
              </a:rPr>
              <a:t>(Ký, họ tên, đóng dấu</a:t>
            </a:r>
            <a:r>
              <a:rPr lang="nl-NL"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6934200" y="8953500"/>
            <a:ext cx="4114800" cy="794064"/>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Phụ trách kế toán  </a:t>
            </a:r>
            <a:endParaRPr lang="en-US" sz="2400" b="1" dirty="0">
              <a:latin typeface="Times New Roman" panose="02020603050405020304" pitchFamily="18" charset="0"/>
              <a:cs typeface="Times New Roman" panose="02020603050405020304" pitchFamily="18" charset="0"/>
            </a:endParaRPr>
          </a:p>
          <a:p>
            <a:pPr algn="ctr">
              <a:lnSpc>
                <a:spcPct val="95000"/>
              </a:lnSpc>
            </a:pPr>
            <a:r>
              <a:rPr lang="nl-NL" sz="2400" dirty="0">
                <a:latin typeface="Times New Roman" panose="02020603050405020304" pitchFamily="18" charset="0"/>
                <a:cs typeface="Times New Roman" panose="02020603050405020304" pitchFamily="18" charset="0"/>
              </a:rPr>
              <a:t>(Ký, họ tên)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p:cNvSpPr/>
          <p:nvPr/>
        </p:nvSpPr>
        <p:spPr>
          <a:xfrm>
            <a:off x="12801600" y="8953500"/>
            <a:ext cx="4114800" cy="794064"/>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Người </a:t>
            </a:r>
            <a:r>
              <a:rPr lang="en-US" sz="2400" b="1" dirty="0" err="1" smtClean="0">
                <a:latin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nghị</a:t>
            </a:r>
            <a:endParaRPr lang="en-US" sz="2400" b="1" dirty="0">
              <a:latin typeface="Times New Roman" panose="02020603050405020304" pitchFamily="18" charset="0"/>
              <a:cs typeface="Times New Roman" panose="02020603050405020304" pitchFamily="18" charset="0"/>
            </a:endParaRPr>
          </a:p>
          <a:p>
            <a:pPr algn="ctr">
              <a:lnSpc>
                <a:spcPct val="95000"/>
              </a:lnSpc>
            </a:pPr>
            <a:r>
              <a:rPr lang="nl-NL" sz="2400" dirty="0">
                <a:latin typeface="Times New Roman" panose="02020603050405020304" pitchFamily="18" charset="0"/>
                <a:cs typeface="Times New Roman" panose="02020603050405020304" pitchFamily="18" charset="0"/>
              </a:rPr>
              <a:t>(Ký, họ tên)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 Box 4"/>
          <p:cNvSpPr txBox="1">
            <a:spLocks noChangeArrowheads="1"/>
          </p:cNvSpPr>
          <p:nvPr/>
        </p:nvSpPr>
        <p:spPr bwMode="auto">
          <a:xfrm>
            <a:off x="14706600" y="1497534"/>
            <a:ext cx="2133600" cy="9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270000" algn="r"/>
              </a:tabLst>
              <a:defRPr>
                <a:solidFill>
                  <a:schemeClr val="tx1"/>
                </a:solidFill>
                <a:latin typeface="Arial" panose="020B0604020202020204" pitchFamily="34" charset="0"/>
              </a:defRPr>
            </a:lvl1pPr>
            <a:lvl2pPr eaLnBrk="0" fontAlgn="base" hangingPunct="0">
              <a:spcBef>
                <a:spcPct val="0"/>
              </a:spcBef>
              <a:spcAft>
                <a:spcPct val="0"/>
              </a:spcAft>
              <a:tabLst>
                <a:tab pos="1270000" algn="r"/>
              </a:tabLst>
              <a:defRPr>
                <a:solidFill>
                  <a:schemeClr val="tx1"/>
                </a:solidFill>
                <a:latin typeface="Arial" panose="020B0604020202020204" pitchFamily="34" charset="0"/>
              </a:defRPr>
            </a:lvl2pPr>
            <a:lvl3pPr eaLnBrk="0" fontAlgn="base" hangingPunct="0">
              <a:spcBef>
                <a:spcPct val="0"/>
              </a:spcBef>
              <a:spcAft>
                <a:spcPct val="0"/>
              </a:spcAft>
              <a:tabLst>
                <a:tab pos="1270000" algn="r"/>
              </a:tabLst>
              <a:defRPr>
                <a:solidFill>
                  <a:schemeClr val="tx1"/>
                </a:solidFill>
                <a:latin typeface="Arial" panose="020B0604020202020204" pitchFamily="34" charset="0"/>
              </a:defRPr>
            </a:lvl3pPr>
            <a:lvl4pPr eaLnBrk="0" fontAlgn="base" hangingPunct="0">
              <a:spcBef>
                <a:spcPct val="0"/>
              </a:spcBef>
              <a:spcAft>
                <a:spcPct val="0"/>
              </a:spcAft>
              <a:tabLst>
                <a:tab pos="1270000" algn="r"/>
              </a:tabLst>
              <a:defRPr>
                <a:solidFill>
                  <a:schemeClr val="tx1"/>
                </a:solidFill>
                <a:latin typeface="Arial" panose="020B0604020202020204" pitchFamily="34" charset="0"/>
              </a:defRPr>
            </a:lvl4pPr>
            <a:lvl5pPr eaLnBrk="0" fontAlgn="base" hangingPunct="0">
              <a:spcBef>
                <a:spcPct val="0"/>
              </a:spcBef>
              <a:spcAft>
                <a:spcPct val="0"/>
              </a:spcAft>
              <a:tabLst>
                <a:tab pos="1270000" algn="r"/>
              </a:tabLst>
              <a:defRPr>
                <a:solidFill>
                  <a:schemeClr val="tx1"/>
                </a:solidFill>
                <a:latin typeface="Arial" panose="020B0604020202020204" pitchFamily="34" charset="0"/>
              </a:defRPr>
            </a:lvl5pPr>
            <a:lvl6pPr eaLnBrk="0" fontAlgn="base" hangingPunct="0">
              <a:spcBef>
                <a:spcPct val="0"/>
              </a:spcBef>
              <a:spcAft>
                <a:spcPct val="0"/>
              </a:spcAft>
              <a:tabLst>
                <a:tab pos="1270000" algn="r"/>
              </a:tabLst>
              <a:defRPr>
                <a:solidFill>
                  <a:schemeClr val="tx1"/>
                </a:solidFill>
                <a:latin typeface="Arial" panose="020B0604020202020204" pitchFamily="34" charset="0"/>
              </a:defRPr>
            </a:lvl6pPr>
            <a:lvl7pPr eaLnBrk="0" fontAlgn="base" hangingPunct="0">
              <a:spcBef>
                <a:spcPct val="0"/>
              </a:spcBef>
              <a:spcAft>
                <a:spcPct val="0"/>
              </a:spcAft>
              <a:tabLst>
                <a:tab pos="1270000" algn="r"/>
              </a:tabLst>
              <a:defRPr>
                <a:solidFill>
                  <a:schemeClr val="tx1"/>
                </a:solidFill>
                <a:latin typeface="Arial" panose="020B0604020202020204" pitchFamily="34" charset="0"/>
              </a:defRPr>
            </a:lvl7pPr>
            <a:lvl8pPr eaLnBrk="0" fontAlgn="base" hangingPunct="0">
              <a:spcBef>
                <a:spcPct val="0"/>
              </a:spcBef>
              <a:spcAft>
                <a:spcPct val="0"/>
              </a:spcAft>
              <a:tabLst>
                <a:tab pos="1270000" algn="r"/>
              </a:tabLst>
              <a:defRPr>
                <a:solidFill>
                  <a:schemeClr val="tx1"/>
                </a:solidFill>
                <a:latin typeface="Arial" panose="020B0604020202020204" pitchFamily="34" charset="0"/>
              </a:defRPr>
            </a:lvl8pPr>
            <a:lvl9pPr eaLnBrk="0" fontAlgn="base" hangingPunct="0">
              <a:spcBef>
                <a:spcPct val="0"/>
              </a:spcBef>
              <a:spcAft>
                <a:spcPct val="0"/>
              </a:spcAft>
              <a:tabLst>
                <a:tab pos="12700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70000" algn="r"/>
              </a:tabLst>
            </a:pPr>
            <a:r>
              <a:rPr kumimoji="0" lang="nl-NL"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Quyển số:	</a:t>
            </a:r>
            <a:endParaRPr lang="nl-NL" altLang="en-US" sz="24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70000" algn="r"/>
              </a:tabLst>
            </a:pPr>
            <a:r>
              <a:rPr kumimoji="0" lang="nl-NL"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nl-NL" altLang="en-US" sz="24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nl-NL" altLang="en-US"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nl-NL"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70000" algn="r"/>
              </a:tabLst>
            </a:pPr>
            <a:endParaRPr kumimoji="0" lang="nl-NL"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148714065"/>
              </p:ext>
            </p:extLst>
          </p:nvPr>
        </p:nvGraphicFramePr>
        <p:xfrm>
          <a:off x="1649186" y="4472866"/>
          <a:ext cx="14833600" cy="3200400"/>
        </p:xfrm>
        <a:graphic>
          <a:graphicData uri="http://schemas.openxmlformats.org/drawingml/2006/table">
            <a:tbl>
              <a:tblPr firstRow="1" firstCol="1" lastRow="1" lastCol="1" bandRow="1" bandCol="1">
                <a:tableStyleId>{5C22544A-7EE6-4342-B048-85BDC9FD1C3A}</a:tableStyleId>
              </a:tblPr>
              <a:tblGrid>
                <a:gridCol w="1344146">
                  <a:extLst>
                    <a:ext uri="{9D8B030D-6E8A-4147-A177-3AD203B41FA5}">
                      <a16:colId xmlns:a16="http://schemas.microsoft.com/office/drawing/2014/main" val="258060092"/>
                    </a:ext>
                  </a:extLst>
                </a:gridCol>
                <a:gridCol w="10305112">
                  <a:extLst>
                    <a:ext uri="{9D8B030D-6E8A-4147-A177-3AD203B41FA5}">
                      <a16:colId xmlns:a16="http://schemas.microsoft.com/office/drawing/2014/main" val="2374866088"/>
                    </a:ext>
                  </a:extLst>
                </a:gridCol>
                <a:gridCol w="3184342">
                  <a:extLst>
                    <a:ext uri="{9D8B030D-6E8A-4147-A177-3AD203B41FA5}">
                      <a16:colId xmlns:a16="http://schemas.microsoft.com/office/drawing/2014/main" val="1913772225"/>
                    </a:ext>
                  </a:extLst>
                </a:gridCol>
              </a:tblGrid>
              <a:tr h="541461">
                <a:tc>
                  <a:txBody>
                    <a:bodyPr/>
                    <a:lstStyle/>
                    <a:p>
                      <a:pPr marL="0" marR="0" algn="ctr">
                        <a:lnSpc>
                          <a:spcPct val="150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Stt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gn="ctr">
                        <a:lnSpc>
                          <a:spcPct val="150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Nội</a:t>
                      </a:r>
                      <a:r>
                        <a:rPr lang="en-US" sz="2800" dirty="0">
                          <a:solidFill>
                            <a:schemeClr val="tx1"/>
                          </a:solidFill>
                          <a:effectLst/>
                          <a:latin typeface="Times New Roman" panose="02020603050405020304" pitchFamily="18" charset="0"/>
                          <a:cs typeface="Times New Roman" panose="02020603050405020304" pitchFamily="18" charset="0"/>
                        </a:rPr>
                        <a:t> dung chi</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gn="ctr">
                        <a:lnSpc>
                          <a:spcPct val="150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Số tiền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426386477"/>
                  </a:ext>
                </a:extLst>
              </a:tr>
              <a:tr h="434781">
                <a:tc>
                  <a:txBody>
                    <a:bodyPr/>
                    <a:lstStyle/>
                    <a:p>
                      <a:pPr marL="0" marR="0" algn="ctr">
                        <a:lnSpc>
                          <a:spcPct val="150000"/>
                        </a:lnSpc>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nSpc>
                          <a:spcPct val="15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r">
                        <a:lnSpc>
                          <a:spcPct val="150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2992967"/>
                  </a:ext>
                </a:extLst>
              </a:tr>
              <a:tr h="404809">
                <a:tc>
                  <a:txBody>
                    <a:bodyPr/>
                    <a:lstStyle/>
                    <a:p>
                      <a:pPr marL="0" marR="0" algn="ctr">
                        <a:lnSpc>
                          <a:spcPct val="150000"/>
                        </a:lnSpc>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nSpc>
                          <a:spcPct val="15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r">
                        <a:lnSpc>
                          <a:spcPct val="150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972865967"/>
                  </a:ext>
                </a:extLst>
              </a:tr>
              <a:tr h="373821">
                <a:tc>
                  <a:txBody>
                    <a:bodyPr/>
                    <a:lstStyle/>
                    <a:p>
                      <a:pPr marL="0" marR="0" algn="ctr">
                        <a:lnSpc>
                          <a:spcPct val="150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nSpc>
                          <a:spcPct val="15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r">
                        <a:lnSpc>
                          <a:spcPct val="15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985784043"/>
                  </a:ext>
                </a:extLst>
              </a:tr>
              <a:tr h="430975">
                <a:tc gridSpan="2">
                  <a:txBody>
                    <a:bodyPr/>
                    <a:lstStyle/>
                    <a:p>
                      <a:pPr marL="0" marR="0" algn="ctr">
                        <a:lnSpc>
                          <a:spcPct val="150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Tổng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cộng</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tc>
                  <a:txBody>
                    <a:bodyPr/>
                    <a:lstStyle/>
                    <a:p>
                      <a:pPr marL="0" marR="0" algn="r">
                        <a:lnSpc>
                          <a:spcPct val="15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24014948"/>
                  </a:ext>
                </a:extLst>
              </a:tr>
            </a:tbl>
          </a:graphicData>
        </a:graphic>
      </p:graphicFrame>
      <p:sp>
        <p:nvSpPr>
          <p:cNvPr id="12" name="Rectangle 11"/>
          <p:cNvSpPr>
            <a:spLocks noChangeArrowheads="1"/>
          </p:cNvSpPr>
          <p:nvPr/>
        </p:nvSpPr>
        <p:spPr bwMode="auto">
          <a:xfrm>
            <a:off x="1638300" y="7693692"/>
            <a:ext cx="14706600" cy="113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61038" algn="r"/>
              </a:tabLst>
              <a:defRPr>
                <a:solidFill>
                  <a:schemeClr val="tx1"/>
                </a:solidFill>
                <a:latin typeface="Arial" panose="020B0604020202020204" pitchFamily="34" charset="0"/>
              </a:defRPr>
            </a:lvl1pPr>
            <a:lvl2pPr eaLnBrk="0" fontAlgn="base" hangingPunct="0">
              <a:spcBef>
                <a:spcPct val="0"/>
              </a:spcBef>
              <a:spcAft>
                <a:spcPct val="0"/>
              </a:spcAft>
              <a:tabLst>
                <a:tab pos="5761038" algn="r"/>
              </a:tabLst>
              <a:defRPr>
                <a:solidFill>
                  <a:schemeClr val="tx1"/>
                </a:solidFill>
                <a:latin typeface="Arial" panose="020B0604020202020204" pitchFamily="34" charset="0"/>
              </a:defRPr>
            </a:lvl2pPr>
            <a:lvl3pPr eaLnBrk="0" fontAlgn="base" hangingPunct="0">
              <a:spcBef>
                <a:spcPct val="0"/>
              </a:spcBef>
              <a:spcAft>
                <a:spcPct val="0"/>
              </a:spcAft>
              <a:tabLst>
                <a:tab pos="5761038" algn="r"/>
              </a:tabLst>
              <a:defRPr>
                <a:solidFill>
                  <a:schemeClr val="tx1"/>
                </a:solidFill>
                <a:latin typeface="Arial" panose="020B0604020202020204" pitchFamily="34" charset="0"/>
              </a:defRPr>
            </a:lvl3pPr>
            <a:lvl4pPr eaLnBrk="0" fontAlgn="base" hangingPunct="0">
              <a:spcBef>
                <a:spcPct val="0"/>
              </a:spcBef>
              <a:spcAft>
                <a:spcPct val="0"/>
              </a:spcAft>
              <a:tabLst>
                <a:tab pos="5761038" algn="r"/>
              </a:tabLst>
              <a:defRPr>
                <a:solidFill>
                  <a:schemeClr val="tx1"/>
                </a:solidFill>
                <a:latin typeface="Arial" panose="020B0604020202020204" pitchFamily="34" charset="0"/>
              </a:defRPr>
            </a:lvl4pPr>
            <a:lvl5pPr eaLnBrk="0" fontAlgn="base" hangingPunct="0">
              <a:spcBef>
                <a:spcPct val="0"/>
              </a:spcBef>
              <a:spcAft>
                <a:spcPct val="0"/>
              </a:spcAft>
              <a:tabLst>
                <a:tab pos="5761038" algn="r"/>
              </a:tabLst>
              <a:defRPr>
                <a:solidFill>
                  <a:schemeClr val="tx1"/>
                </a:solidFill>
                <a:latin typeface="Arial" panose="020B0604020202020204" pitchFamily="34" charset="0"/>
              </a:defRPr>
            </a:lvl5pPr>
            <a:lvl6pPr eaLnBrk="0" fontAlgn="base" hangingPunct="0">
              <a:spcBef>
                <a:spcPct val="0"/>
              </a:spcBef>
              <a:spcAft>
                <a:spcPct val="0"/>
              </a:spcAft>
              <a:tabLst>
                <a:tab pos="5761038" algn="r"/>
              </a:tabLst>
              <a:defRPr>
                <a:solidFill>
                  <a:schemeClr val="tx1"/>
                </a:solidFill>
                <a:latin typeface="Arial" panose="020B0604020202020204" pitchFamily="34" charset="0"/>
              </a:defRPr>
            </a:lvl6pPr>
            <a:lvl7pPr eaLnBrk="0" fontAlgn="base" hangingPunct="0">
              <a:spcBef>
                <a:spcPct val="0"/>
              </a:spcBef>
              <a:spcAft>
                <a:spcPct val="0"/>
              </a:spcAft>
              <a:tabLst>
                <a:tab pos="5761038" algn="r"/>
              </a:tabLst>
              <a:defRPr>
                <a:solidFill>
                  <a:schemeClr val="tx1"/>
                </a:solidFill>
                <a:latin typeface="Arial" panose="020B0604020202020204" pitchFamily="34" charset="0"/>
              </a:defRPr>
            </a:lvl7pPr>
            <a:lvl8pPr eaLnBrk="0" fontAlgn="base" hangingPunct="0">
              <a:spcBef>
                <a:spcPct val="0"/>
              </a:spcBef>
              <a:spcAft>
                <a:spcPct val="0"/>
              </a:spcAft>
              <a:tabLst>
                <a:tab pos="5761038" algn="r"/>
              </a:tabLst>
              <a:defRPr>
                <a:solidFill>
                  <a:schemeClr val="tx1"/>
                </a:solidFill>
                <a:latin typeface="Arial" panose="020B0604020202020204" pitchFamily="34" charset="0"/>
              </a:defRPr>
            </a:lvl8pPr>
            <a:lvl9pPr eaLnBrk="0" fontAlgn="base" hangingPunct="0">
              <a:spcBef>
                <a:spcPct val="0"/>
              </a:spcBef>
              <a:spcAft>
                <a:spcPct val="0"/>
              </a:spcAft>
              <a:tabLst>
                <a:tab pos="5761038" algn="r"/>
              </a:tabLst>
              <a:defRPr>
                <a:solidFill>
                  <a:schemeClr val="tx1"/>
                </a:solidFill>
                <a:latin typeface="Arial" panose="020B0604020202020204" pitchFamily="34" charset="0"/>
              </a:defRPr>
            </a:lvl9pPr>
          </a:lstStyle>
          <a:p>
            <a:pPr lvl="0">
              <a:lnSpc>
                <a:spcPct val="150000"/>
              </a:lnSpc>
            </a:pPr>
            <a:r>
              <a:rPr lang="en-US" alt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tiền</a:t>
            </a:r>
            <a:r>
              <a:rPr lang="vi-VN"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lvl="0">
              <a:lnSpc>
                <a:spcPct val="150000"/>
              </a:lnSpc>
            </a:pPr>
            <a:r>
              <a:rPr lang="en-US" alt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bằng</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chữ</a:t>
            </a: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vi-VN" alt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6328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447802" y="1000125"/>
            <a:ext cx="15811499" cy="611065"/>
          </a:xfrm>
          <a:prstGeom prst="rect">
            <a:avLst/>
          </a:prstGeom>
        </p:spPr>
        <p:txBody>
          <a:bodyPr wrap="square" lIns="0" tIns="0" rIns="0" bIns="0" rtlCol="0" anchor="t">
            <a:spAutoFit/>
          </a:bodyPr>
          <a:lstStyle/>
          <a:p>
            <a:pPr>
              <a:lnSpc>
                <a:spcPts val="5199"/>
              </a:lnSpc>
              <a:defRPr/>
            </a:pPr>
            <a:r>
              <a:rPr lang="en-US" sz="3500" spc="79" dirty="0">
                <a:solidFill>
                  <a:srgbClr val="FFFFFF"/>
                </a:solidFill>
                <a:latin typeface="Montserrat Extra-Bold"/>
              </a:rPr>
              <a:t> </a:t>
            </a:r>
            <a:r>
              <a:rPr lang="en-US" sz="3500" spc="79" dirty="0" smtClean="0">
                <a:latin typeface="Montserrat Extra-Bold"/>
              </a:rPr>
              <a:t>1. Chi </a:t>
            </a:r>
            <a:r>
              <a:rPr lang="en-US" sz="3500" spc="79" dirty="0" err="1" smtClean="0">
                <a:latin typeface="Montserrat Extra-Bold"/>
              </a:rPr>
              <a:t>thăm</a:t>
            </a:r>
            <a:r>
              <a:rPr lang="en-US" sz="3500" spc="79" dirty="0" smtClean="0">
                <a:latin typeface="Montserrat Extra-Bold"/>
              </a:rPr>
              <a:t> </a:t>
            </a:r>
            <a:r>
              <a:rPr lang="en-US" sz="3500" spc="79" dirty="0" err="1" smtClean="0">
                <a:latin typeface="Montserrat Extra-Bold"/>
              </a:rPr>
              <a:t>hỏi</a:t>
            </a:r>
            <a:r>
              <a:rPr lang="en-US" sz="3500" spc="79" dirty="0" smtClean="0">
                <a:latin typeface="Montserrat Extra-Bold"/>
              </a:rPr>
              <a:t>, </a:t>
            </a:r>
            <a:r>
              <a:rPr lang="en-US" sz="3500" spc="79" dirty="0" err="1" smtClean="0">
                <a:latin typeface="Montserrat Extra-Bold"/>
              </a:rPr>
              <a:t>hiếu</a:t>
            </a:r>
            <a:r>
              <a:rPr lang="en-US" sz="3500" spc="79" dirty="0" smtClean="0">
                <a:latin typeface="Montserrat Extra-Bold"/>
              </a:rPr>
              <a:t>, </a:t>
            </a:r>
            <a:r>
              <a:rPr lang="en-US" sz="3500" spc="79" dirty="0" err="1" smtClean="0">
                <a:latin typeface="Montserrat Extra-Bold"/>
              </a:rPr>
              <a:t>hỷ</a:t>
            </a:r>
            <a:r>
              <a:rPr lang="en-US" sz="3500" spc="79" dirty="0" smtClean="0">
                <a:latin typeface="Montserrat Extra-Bold"/>
              </a:rPr>
              <a:t>: (</a:t>
            </a:r>
            <a:r>
              <a:rPr lang="en-US" sz="3500" spc="79" dirty="0" err="1" smtClean="0">
                <a:latin typeface="Montserrat Extra-Bold"/>
              </a:rPr>
              <a:t>lưu</a:t>
            </a:r>
            <a:r>
              <a:rPr lang="en-US" sz="3500" spc="79" dirty="0" smtClean="0">
                <a:latin typeface="Montserrat Extra-Bold"/>
              </a:rPr>
              <a:t> ý: </a:t>
            </a:r>
            <a:r>
              <a:rPr lang="en-US" sz="3500" spc="79" dirty="0" err="1" smtClean="0">
                <a:latin typeface="Montserrat Extra-Bold"/>
              </a:rPr>
              <a:t>Nên</a:t>
            </a:r>
            <a:r>
              <a:rPr lang="en-US" sz="3500" spc="79" dirty="0" smtClean="0">
                <a:latin typeface="Montserrat Extra-Bold"/>
              </a:rPr>
              <a:t> </a:t>
            </a:r>
            <a:r>
              <a:rPr lang="en-US" sz="3500" spc="79" dirty="0" err="1" smtClean="0">
                <a:latin typeface="Montserrat Extra-Bold"/>
              </a:rPr>
              <a:t>dồn</a:t>
            </a:r>
            <a:r>
              <a:rPr lang="en-US" sz="3500" spc="79" dirty="0" smtClean="0">
                <a:latin typeface="Montserrat Extra-Bold"/>
              </a:rPr>
              <a:t> 01 </a:t>
            </a:r>
            <a:r>
              <a:rPr lang="en-US" sz="3500" spc="79" dirty="0" err="1" smtClean="0">
                <a:latin typeface="Montserrat Extra-Bold"/>
              </a:rPr>
              <a:t>tháng</a:t>
            </a:r>
            <a:r>
              <a:rPr lang="en-US" sz="3500" spc="79" dirty="0" smtClean="0">
                <a:latin typeface="Montserrat Extra-Bold"/>
              </a:rPr>
              <a:t> chi 01 </a:t>
            </a:r>
            <a:r>
              <a:rPr lang="en-US" sz="3500" spc="79" dirty="0" err="1" smtClean="0">
                <a:latin typeface="Montserrat Extra-Bold"/>
              </a:rPr>
              <a:t>lần</a:t>
            </a:r>
            <a:r>
              <a:rPr lang="en-US" sz="3500" spc="79" dirty="0" smtClean="0">
                <a:latin typeface="Montserrat Extra-Bold"/>
              </a:rPr>
              <a:t>)</a:t>
            </a:r>
            <a:endParaRPr lang="en-US" sz="3500" spc="79" dirty="0">
              <a:latin typeface="Montserrat Extra-Bold"/>
            </a:endParaRPr>
          </a:p>
        </p:txBody>
      </p:sp>
      <p:sp>
        <p:nvSpPr>
          <p:cNvPr id="8" name="TextBox 8"/>
          <p:cNvSpPr txBox="1"/>
          <p:nvPr/>
        </p:nvSpPr>
        <p:spPr>
          <a:xfrm>
            <a:off x="514350" y="2042621"/>
            <a:ext cx="17259300" cy="6635663"/>
          </a:xfrm>
          <a:prstGeom prst="rect">
            <a:avLst/>
          </a:prstGeom>
        </p:spPr>
        <p:txBody>
          <a:bodyPr wrap="square" lIns="0" tIns="0" rIns="0" bIns="0" rtlCol="0" anchor="t">
            <a:spAutoFit/>
          </a:bodyPr>
          <a:lstStyle/>
          <a:p>
            <a:pPr algn="just">
              <a:lnSpc>
                <a:spcPct val="140000"/>
              </a:lnSpc>
            </a:pPr>
            <a:r>
              <a:rPr lang="en-US" sz="2500" spc="64" dirty="0">
                <a:latin typeface="Montserrat" panose="020B0604020202020204" charset="0"/>
              </a:rPr>
              <a:t> 	</a:t>
            </a:r>
            <a:r>
              <a:rPr lang="en-US" sz="4400" spc="64" dirty="0" smtClean="0">
                <a:latin typeface="Montserrat" panose="020B0604020202020204" charset="0"/>
              </a:rPr>
              <a:t>(</a:t>
            </a:r>
            <a:r>
              <a:rPr lang="en-US" sz="4400" spc="64" dirty="0" smtClean="0">
                <a:latin typeface="Times New Roman" panose="02020603050405020304" pitchFamily="18" charset="0"/>
                <a:cs typeface="Times New Roman" panose="02020603050405020304" pitchFamily="18" charset="0"/>
              </a:rPr>
              <a:t>B1</a:t>
            </a:r>
            <a:r>
              <a:rPr lang="en-US" sz="4400" spc="64" dirty="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Phiếu</a:t>
            </a:r>
            <a:r>
              <a:rPr lang="en-US" altLang="en-US" sz="4400" spc="64" dirty="0" smtClean="0">
                <a:latin typeface="Times New Roman" panose="02020603050405020304" pitchFamily="18" charset="0"/>
                <a:cs typeface="Times New Roman" panose="02020603050405020304" pitchFamily="18" charset="0"/>
              </a:rPr>
              <a:t> chi</a:t>
            </a:r>
            <a:endParaRPr lang="en-US" altLang="en-US" sz="4400" spc="64" dirty="0">
              <a:latin typeface="Times New Roman" panose="02020603050405020304" pitchFamily="18" charset="0"/>
              <a:cs typeface="Times New Roman" panose="02020603050405020304" pitchFamily="18" charset="0"/>
            </a:endParaRPr>
          </a:p>
          <a:p>
            <a:pPr algn="just">
              <a:lnSpc>
                <a:spcPct val="140000"/>
              </a:lnSpc>
            </a:pPr>
            <a:r>
              <a:rPr lang="en-US" altLang="en-US" sz="4400" spc="64" dirty="0">
                <a:latin typeface="Montserrat" panose="020B0604020202020204" charset="0"/>
              </a:rPr>
              <a:t>	</a:t>
            </a:r>
            <a:r>
              <a:rPr lang="en-US" altLang="en-US" sz="4400" spc="64" dirty="0" smtClean="0">
                <a:latin typeface="Montserrat" panose="020B0604020202020204" charset="0"/>
              </a:rPr>
              <a:t>(</a:t>
            </a:r>
            <a:r>
              <a:rPr lang="en-US" altLang="en-US" sz="4400" spc="64" dirty="0" smtClean="0">
                <a:latin typeface="Times New Roman" panose="02020603050405020304" pitchFamily="18" charset="0"/>
                <a:cs typeface="Times New Roman" panose="02020603050405020304" pitchFamily="18" charset="0"/>
              </a:rPr>
              <a:t>B2</a:t>
            </a:r>
            <a:r>
              <a:rPr lang="en-US" altLang="en-US" sz="4400" spc="64" dirty="0">
                <a:latin typeface="Times New Roman" panose="02020603050405020304" pitchFamily="18" charset="0"/>
                <a:cs typeface="Times New Roman" panose="02020603050405020304" pitchFamily="18" charset="0"/>
              </a:rPr>
              <a:t>)</a:t>
            </a:r>
            <a:r>
              <a:rPr lang="vi-VN" altLang="en-US" sz="4400" spc="64" dirty="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Đề</a:t>
            </a:r>
            <a:r>
              <a:rPr lang="en-US" altLang="en-US" sz="4400" spc="64" dirty="0" smtClean="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nghị</a:t>
            </a:r>
            <a:r>
              <a:rPr lang="en-US" altLang="en-US" sz="4400" spc="64" dirty="0" smtClean="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thanh</a:t>
            </a:r>
            <a:r>
              <a:rPr lang="en-US" altLang="en-US" sz="4400" spc="64" dirty="0" smtClean="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toán</a:t>
            </a:r>
            <a:endParaRPr lang="en-US" altLang="en-US" sz="4400" spc="64" dirty="0">
              <a:latin typeface="Times New Roman" panose="02020603050405020304" pitchFamily="18" charset="0"/>
              <a:cs typeface="Times New Roman" panose="02020603050405020304" pitchFamily="18" charset="0"/>
            </a:endParaRPr>
          </a:p>
          <a:p>
            <a:pPr algn="just">
              <a:lnSpc>
                <a:spcPct val="140000"/>
              </a:lnSpc>
            </a:pPr>
            <a:r>
              <a:rPr lang="en-US" altLang="en-US" sz="4400" spc="64" dirty="0">
                <a:latin typeface="Times New Roman" panose="02020603050405020304" pitchFamily="18" charset="0"/>
                <a:cs typeface="Times New Roman" panose="02020603050405020304" pitchFamily="18" charset="0"/>
              </a:rPr>
              <a:t>	</a:t>
            </a:r>
            <a:r>
              <a:rPr lang="en-US" altLang="en-US" sz="4400" spc="64" dirty="0" smtClean="0">
                <a:latin typeface="Times New Roman" panose="02020603050405020304" pitchFamily="18" charset="0"/>
                <a:cs typeface="Times New Roman" panose="02020603050405020304" pitchFamily="18" charset="0"/>
              </a:rPr>
              <a:t>(B3</a:t>
            </a:r>
            <a:r>
              <a:rPr lang="en-US" altLang="en-US" sz="4400" spc="64" dirty="0">
                <a:latin typeface="Times New Roman" panose="02020603050405020304" pitchFamily="18" charset="0"/>
                <a:cs typeface="Times New Roman" panose="02020603050405020304" pitchFamily="18" charset="0"/>
              </a:rPr>
              <a:t>)</a:t>
            </a:r>
            <a:r>
              <a:rPr lang="vi-VN" altLang="en-US" sz="4400" spc="64" dirty="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Danh</a:t>
            </a:r>
            <a:r>
              <a:rPr lang="en-US" altLang="en-US" sz="4400" spc="64" dirty="0" smtClean="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sách</a:t>
            </a:r>
            <a:r>
              <a:rPr lang="en-US" altLang="en-US" sz="4400" spc="64" dirty="0" smtClean="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thăm</a:t>
            </a:r>
            <a:r>
              <a:rPr lang="en-US" altLang="en-US" sz="4400" spc="64" dirty="0" smtClean="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hỏi</a:t>
            </a:r>
            <a:r>
              <a:rPr lang="en-US" altLang="en-US" sz="4400" spc="64" dirty="0" smtClean="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đối</a:t>
            </a:r>
            <a:r>
              <a:rPr lang="en-US" altLang="en-US" sz="4400" spc="64" dirty="0" smtClean="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với</a:t>
            </a:r>
            <a:r>
              <a:rPr lang="en-US" altLang="en-US" sz="4400" spc="64" dirty="0" smtClean="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những</a:t>
            </a:r>
            <a:r>
              <a:rPr lang="en-US" altLang="en-US" sz="4400" spc="64" dirty="0" smtClean="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tháng</a:t>
            </a:r>
            <a:r>
              <a:rPr lang="en-US" altLang="en-US" sz="4400" spc="64" dirty="0" smtClean="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thăm</a:t>
            </a:r>
            <a:r>
              <a:rPr lang="en-US" altLang="en-US" sz="4400" spc="64" dirty="0" smtClean="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từ</a:t>
            </a:r>
            <a:r>
              <a:rPr lang="en-US" altLang="en-US" sz="4400" spc="64" dirty="0" smtClean="0">
                <a:latin typeface="Times New Roman" panose="02020603050405020304" pitchFamily="18" charset="0"/>
                <a:cs typeface="Times New Roman" panose="02020603050405020304" pitchFamily="18" charset="0"/>
              </a:rPr>
              <a:t> 03 </a:t>
            </a:r>
            <a:r>
              <a:rPr lang="en-US" altLang="en-US" sz="4400" spc="64" dirty="0" err="1" smtClean="0">
                <a:latin typeface="Times New Roman" panose="02020603050405020304" pitchFamily="18" charset="0"/>
                <a:cs typeface="Times New Roman" panose="02020603050405020304" pitchFamily="18" charset="0"/>
              </a:rPr>
              <a:t>đoàn</a:t>
            </a:r>
            <a:r>
              <a:rPr lang="en-US" altLang="en-US" sz="4400" spc="64" dirty="0" smtClean="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viên</a:t>
            </a:r>
            <a:r>
              <a:rPr lang="en-US" altLang="en-US" sz="4400" spc="64" dirty="0" smtClean="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trở</a:t>
            </a:r>
            <a:r>
              <a:rPr lang="en-US" altLang="en-US" sz="4400" spc="64" dirty="0" smtClean="0">
                <a:latin typeface="Times New Roman" panose="02020603050405020304" pitchFamily="18" charset="0"/>
                <a:cs typeface="Times New Roman" panose="02020603050405020304" pitchFamily="18" charset="0"/>
              </a:rPr>
              <a:t> </a:t>
            </a:r>
            <a:r>
              <a:rPr lang="en-US" altLang="en-US" sz="4400" spc="64" dirty="0" err="1" smtClean="0">
                <a:latin typeface="Times New Roman" panose="02020603050405020304" pitchFamily="18" charset="0"/>
                <a:cs typeface="Times New Roman" panose="02020603050405020304" pitchFamily="18" charset="0"/>
              </a:rPr>
              <a:t>lên</a:t>
            </a:r>
            <a:r>
              <a:rPr lang="en-US" altLang="en-US" sz="4400" spc="64" dirty="0" smtClean="0">
                <a:latin typeface="Times New Roman" panose="02020603050405020304" pitchFamily="18" charset="0"/>
                <a:cs typeface="Times New Roman" panose="02020603050405020304" pitchFamily="18" charset="0"/>
              </a:rPr>
              <a:t>)</a:t>
            </a:r>
            <a:endParaRPr lang="en-US" sz="4400" spc="64" dirty="0" smtClean="0">
              <a:latin typeface="Times New Roman" panose="02020603050405020304" pitchFamily="18" charset="0"/>
              <a:cs typeface="Times New Roman" panose="02020603050405020304" pitchFamily="18" charset="0"/>
            </a:endParaRPr>
          </a:p>
          <a:p>
            <a:pPr>
              <a:lnSpc>
                <a:spcPct val="140000"/>
              </a:lnSpc>
              <a:defRPr/>
            </a:pPr>
            <a:r>
              <a:rPr lang="en-US" sz="4400" spc="64" dirty="0">
                <a:latin typeface="Times New Roman" panose="02020603050405020304" pitchFamily="18" charset="0"/>
                <a:cs typeface="Times New Roman" panose="02020603050405020304" pitchFamily="18" charset="0"/>
              </a:rPr>
              <a:t>	</a:t>
            </a:r>
            <a:r>
              <a:rPr lang="en-US" sz="4400" spc="64" dirty="0" smtClean="0">
                <a:latin typeface="Times New Roman" panose="02020603050405020304" pitchFamily="18" charset="0"/>
                <a:cs typeface="Times New Roman" panose="02020603050405020304" pitchFamily="18" charset="0"/>
              </a:rPr>
              <a:t>(B4</a:t>
            </a:r>
            <a:r>
              <a:rPr lang="en-US" sz="4400" spc="64" dirty="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Đối</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với</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thăm</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hỏi</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bằng</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tiền</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thì</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chỉ</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cần</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phiếu</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thăm</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hỏi</a:t>
            </a:r>
            <a:endParaRPr lang="en-US" sz="4400" spc="64" dirty="0" smtClean="0">
              <a:latin typeface="Times New Roman" panose="02020603050405020304" pitchFamily="18" charset="0"/>
              <a:cs typeface="Times New Roman" panose="02020603050405020304" pitchFamily="18" charset="0"/>
            </a:endParaRPr>
          </a:p>
          <a:p>
            <a:pPr>
              <a:lnSpc>
                <a:spcPct val="140000"/>
              </a:lnSpc>
              <a:defRPr/>
            </a:pPr>
            <a:r>
              <a:rPr lang="en-US" sz="4400" spc="64" dirty="0">
                <a:latin typeface="Times New Roman" panose="02020603050405020304" pitchFamily="18" charset="0"/>
                <a:cs typeface="Times New Roman" panose="02020603050405020304" pitchFamily="18" charset="0"/>
              </a:rPr>
              <a:t>	</a:t>
            </a:r>
            <a:r>
              <a:rPr lang="en-US" sz="4400" spc="64" dirty="0" smtClean="0">
                <a:latin typeface="Times New Roman" panose="02020603050405020304" pitchFamily="18" charset="0"/>
                <a:cs typeface="Times New Roman" panose="02020603050405020304" pitchFamily="18" charset="0"/>
              </a:rPr>
              <a:t>(B5) </a:t>
            </a:r>
            <a:r>
              <a:rPr lang="en-US" sz="4400" spc="64" dirty="0" err="1">
                <a:latin typeface="Times New Roman" panose="02020603050405020304" pitchFamily="18" charset="0"/>
                <a:cs typeface="Times New Roman" panose="02020603050405020304" pitchFamily="18" charset="0"/>
              </a:rPr>
              <a:t>Đối</a:t>
            </a:r>
            <a:r>
              <a:rPr lang="en-US" sz="4400" spc="64" dirty="0">
                <a:latin typeface="Times New Roman" panose="02020603050405020304" pitchFamily="18" charset="0"/>
                <a:cs typeface="Times New Roman" panose="02020603050405020304" pitchFamily="18" charset="0"/>
              </a:rPr>
              <a:t> </a:t>
            </a:r>
            <a:r>
              <a:rPr lang="en-US" sz="4400" spc="64" dirty="0" err="1">
                <a:latin typeface="Times New Roman" panose="02020603050405020304" pitchFamily="18" charset="0"/>
                <a:cs typeface="Times New Roman" panose="02020603050405020304" pitchFamily="18" charset="0"/>
              </a:rPr>
              <a:t>với</a:t>
            </a:r>
            <a:r>
              <a:rPr lang="en-US" sz="4400" spc="64" dirty="0">
                <a:latin typeface="Times New Roman" panose="02020603050405020304" pitchFamily="18" charset="0"/>
                <a:cs typeface="Times New Roman" panose="02020603050405020304" pitchFamily="18" charset="0"/>
              </a:rPr>
              <a:t> </a:t>
            </a:r>
            <a:r>
              <a:rPr lang="en-US" sz="4400" spc="64" dirty="0" err="1">
                <a:latin typeface="Times New Roman" panose="02020603050405020304" pitchFamily="18" charset="0"/>
                <a:cs typeface="Times New Roman" panose="02020603050405020304" pitchFamily="18" charset="0"/>
              </a:rPr>
              <a:t>thăm</a:t>
            </a:r>
            <a:r>
              <a:rPr lang="en-US" sz="4400" spc="64" dirty="0">
                <a:latin typeface="Times New Roman" panose="02020603050405020304" pitchFamily="18" charset="0"/>
                <a:cs typeface="Times New Roman" panose="02020603050405020304" pitchFamily="18" charset="0"/>
              </a:rPr>
              <a:t> </a:t>
            </a:r>
            <a:r>
              <a:rPr lang="en-US" sz="4400" spc="64" dirty="0" err="1">
                <a:latin typeface="Times New Roman" panose="02020603050405020304" pitchFamily="18" charset="0"/>
                <a:cs typeface="Times New Roman" panose="02020603050405020304" pitchFamily="18" charset="0"/>
              </a:rPr>
              <a:t>hỏi</a:t>
            </a:r>
            <a:r>
              <a:rPr lang="en-US" sz="4400" spc="64" dirty="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vừa</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bằng</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tiền</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và</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quà</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sữa</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tươi</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đường</a:t>
            </a:r>
            <a:r>
              <a:rPr lang="en-US" sz="4400" spc="64" dirty="0" smtClean="0">
                <a:latin typeface="Times New Roman" panose="02020603050405020304" pitchFamily="18" charset="0"/>
                <a:cs typeface="Times New Roman" panose="02020603050405020304" pitchFamily="18" charset="0"/>
              </a:rPr>
              <a:t>…) </a:t>
            </a:r>
            <a:r>
              <a:rPr lang="en-US" sz="4400" spc="64" dirty="0" err="1">
                <a:latin typeface="Times New Roman" panose="02020603050405020304" pitchFamily="18" charset="0"/>
                <a:cs typeface="Times New Roman" panose="02020603050405020304" pitchFamily="18" charset="0"/>
              </a:rPr>
              <a:t>thì</a:t>
            </a:r>
            <a:r>
              <a:rPr lang="en-US" sz="4400" spc="64" dirty="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bổ</a:t>
            </a:r>
            <a:r>
              <a:rPr lang="en-US" sz="4400" spc="64" dirty="0" smtClean="0">
                <a:latin typeface="Times New Roman" panose="02020603050405020304" pitchFamily="18" charset="0"/>
                <a:cs typeface="Times New Roman" panose="02020603050405020304" pitchFamily="18" charset="0"/>
              </a:rPr>
              <a:t> sung </a:t>
            </a:r>
            <a:r>
              <a:rPr lang="en-US" sz="4400" spc="64" dirty="0" err="1" smtClean="0">
                <a:latin typeface="Times New Roman" panose="02020603050405020304" pitchFamily="18" charset="0"/>
                <a:cs typeface="Times New Roman" panose="02020603050405020304" pitchFamily="18" charset="0"/>
              </a:rPr>
              <a:t>thêm</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hóa</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đơn</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bán</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lẻ</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của</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cửa</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hàng</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tạp</a:t>
            </a:r>
            <a:r>
              <a:rPr lang="en-US" sz="4400" spc="64" dirty="0" smtClean="0">
                <a:latin typeface="Times New Roman" panose="02020603050405020304" pitchFamily="18" charset="0"/>
                <a:cs typeface="Times New Roman" panose="02020603050405020304" pitchFamily="18" charset="0"/>
              </a:rPr>
              <a:t> </a:t>
            </a:r>
            <a:r>
              <a:rPr lang="en-US" sz="4400" spc="64" dirty="0" err="1" smtClean="0">
                <a:latin typeface="Times New Roman" panose="02020603050405020304" pitchFamily="18" charset="0"/>
                <a:cs typeface="Times New Roman" panose="02020603050405020304" pitchFamily="18" charset="0"/>
              </a:rPr>
              <a:t>hóa</a:t>
            </a:r>
            <a:r>
              <a:rPr lang="en-US" sz="4400" spc="64" dirty="0" smtClean="0">
                <a:latin typeface="Times New Roman" panose="02020603050405020304" pitchFamily="18" charset="0"/>
                <a:cs typeface="Times New Roman" panose="02020603050405020304" pitchFamily="18" charset="0"/>
              </a:rPr>
              <a:t>….</a:t>
            </a:r>
            <a:endParaRPr lang="en-US" sz="3000" spc="64"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346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2463556"/>
              </p:ext>
            </p:extLst>
          </p:nvPr>
        </p:nvGraphicFramePr>
        <p:xfrm>
          <a:off x="0" y="952500"/>
          <a:ext cx="18287999" cy="8991599"/>
        </p:xfrm>
        <a:graphic>
          <a:graphicData uri="http://schemas.openxmlformats.org/drawingml/2006/table">
            <a:tbl>
              <a:tblPr>
                <a:tableStyleId>{5C22544A-7EE6-4342-B048-85BDC9FD1C3A}</a:tableStyleId>
              </a:tblPr>
              <a:tblGrid>
                <a:gridCol w="995760">
                  <a:extLst>
                    <a:ext uri="{9D8B030D-6E8A-4147-A177-3AD203B41FA5}">
                      <a16:colId xmlns:a16="http://schemas.microsoft.com/office/drawing/2014/main" val="2870529591"/>
                    </a:ext>
                  </a:extLst>
                </a:gridCol>
                <a:gridCol w="1675795">
                  <a:extLst>
                    <a:ext uri="{9D8B030D-6E8A-4147-A177-3AD203B41FA5}">
                      <a16:colId xmlns:a16="http://schemas.microsoft.com/office/drawing/2014/main" val="2861212024"/>
                    </a:ext>
                  </a:extLst>
                </a:gridCol>
                <a:gridCol w="325218">
                  <a:extLst>
                    <a:ext uri="{9D8B030D-6E8A-4147-A177-3AD203B41FA5}">
                      <a16:colId xmlns:a16="http://schemas.microsoft.com/office/drawing/2014/main" val="3505571383"/>
                    </a:ext>
                  </a:extLst>
                </a:gridCol>
                <a:gridCol w="3730687">
                  <a:extLst>
                    <a:ext uri="{9D8B030D-6E8A-4147-A177-3AD203B41FA5}">
                      <a16:colId xmlns:a16="http://schemas.microsoft.com/office/drawing/2014/main" val="146616280"/>
                    </a:ext>
                  </a:extLst>
                </a:gridCol>
                <a:gridCol w="265010">
                  <a:extLst>
                    <a:ext uri="{9D8B030D-6E8A-4147-A177-3AD203B41FA5}">
                      <a16:colId xmlns:a16="http://schemas.microsoft.com/office/drawing/2014/main" val="3937458466"/>
                    </a:ext>
                  </a:extLst>
                </a:gridCol>
                <a:gridCol w="5455664">
                  <a:extLst>
                    <a:ext uri="{9D8B030D-6E8A-4147-A177-3AD203B41FA5}">
                      <a16:colId xmlns:a16="http://schemas.microsoft.com/office/drawing/2014/main" val="3852430673"/>
                    </a:ext>
                  </a:extLst>
                </a:gridCol>
                <a:gridCol w="812489">
                  <a:extLst>
                    <a:ext uri="{9D8B030D-6E8A-4147-A177-3AD203B41FA5}">
                      <a16:colId xmlns:a16="http://schemas.microsoft.com/office/drawing/2014/main" val="1643389057"/>
                    </a:ext>
                  </a:extLst>
                </a:gridCol>
                <a:gridCol w="1700079">
                  <a:extLst>
                    <a:ext uri="{9D8B030D-6E8A-4147-A177-3AD203B41FA5}">
                      <a16:colId xmlns:a16="http://schemas.microsoft.com/office/drawing/2014/main" val="383404442"/>
                    </a:ext>
                  </a:extLst>
                </a:gridCol>
                <a:gridCol w="1772938">
                  <a:extLst>
                    <a:ext uri="{9D8B030D-6E8A-4147-A177-3AD203B41FA5}">
                      <a16:colId xmlns:a16="http://schemas.microsoft.com/office/drawing/2014/main" val="1323992648"/>
                    </a:ext>
                  </a:extLst>
                </a:gridCol>
                <a:gridCol w="1554359">
                  <a:extLst>
                    <a:ext uri="{9D8B030D-6E8A-4147-A177-3AD203B41FA5}">
                      <a16:colId xmlns:a16="http://schemas.microsoft.com/office/drawing/2014/main" val="1590182942"/>
                    </a:ext>
                  </a:extLst>
                </a:gridCol>
              </a:tblGrid>
              <a:tr h="569678">
                <a:tc gridSpan="4">
                  <a:txBody>
                    <a:bodyPr/>
                    <a:lstStyle/>
                    <a:p>
                      <a:pPr algn="l" fontAlgn="b"/>
                      <a:r>
                        <a:rPr lang="en-US" sz="3200" u="sng" strike="noStrike" dirty="0">
                          <a:effectLst/>
                          <a:latin typeface="Times New Roman" panose="02020603050405020304" pitchFamily="18" charset="0"/>
                          <a:cs typeface="Times New Roman" panose="02020603050405020304" pitchFamily="18" charset="0"/>
                        </a:rPr>
                        <a:t>CÔNG ĐOÀN:…..</a:t>
                      </a:r>
                      <a:endParaRPr lang="en-US" sz="3200" b="1" i="0" u="sng"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b">
                    <a:solidFill>
                      <a:schemeClr val="accent1">
                        <a:tint val="20000"/>
                        <a:alpha val="0"/>
                      </a:schemeClr>
                    </a:solidFill>
                  </a:tcPr>
                </a:tc>
                <a:tc hMerge="1">
                  <a:txBody>
                    <a:bodyPr/>
                    <a:lstStyle/>
                    <a:p>
                      <a:endParaRPr lang="en-US"/>
                    </a:p>
                  </a:txBody>
                  <a:tcPr/>
                </a:tc>
                <a:tc hMerge="1">
                  <a:txBody>
                    <a:bodyPr/>
                    <a:lstStyle/>
                    <a:p>
                      <a:pPr algn="l" fontAlgn="b"/>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b"/>
                </a:tc>
                <a:tc hMerge="1">
                  <a:txBody>
                    <a:bodyPr/>
                    <a:lstStyle/>
                    <a:p>
                      <a:endParaRPr lang="en-US"/>
                    </a:p>
                  </a:txBody>
                  <a:tcPr/>
                </a:tc>
                <a:tc gridSpan="3">
                  <a:txBody>
                    <a:bodyPr/>
                    <a:lstStyle/>
                    <a:p>
                      <a:pPr algn="ctr" fontAlgn="b"/>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b">
                    <a:solidFill>
                      <a:schemeClr val="accent1">
                        <a:tint val="20000"/>
                        <a:alpha val="0"/>
                      </a:schemeClr>
                    </a:solidFill>
                  </a:tcPr>
                </a:tc>
                <a:tc hMerge="1">
                  <a:txBody>
                    <a:bodyPr/>
                    <a:lstStyle/>
                    <a:p>
                      <a:endParaRPr lang="en-US"/>
                    </a:p>
                  </a:txBody>
                  <a:tcPr/>
                </a:tc>
                <a:tc hMerge="1">
                  <a:txBody>
                    <a:bodyPr/>
                    <a:lstStyle/>
                    <a:p>
                      <a:endParaRPr lang="en-US"/>
                    </a:p>
                  </a:txBody>
                  <a:tcPr/>
                </a:tc>
                <a:tc>
                  <a:txBody>
                    <a:bodyPr/>
                    <a:lstStyle/>
                    <a:p>
                      <a:pPr algn="ctr" fontAlgn="b"/>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b">
                    <a:solidFill>
                      <a:schemeClr val="accent1">
                        <a:tint val="20000"/>
                        <a:alpha val="0"/>
                      </a:schemeClr>
                    </a:solidFill>
                  </a:tcPr>
                </a:tc>
                <a:tc>
                  <a:txBody>
                    <a:bodyPr/>
                    <a:lstStyle/>
                    <a:p>
                      <a:pPr algn="l" fontAlgn="b"/>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b">
                    <a:solidFill>
                      <a:schemeClr val="accent1">
                        <a:tint val="20000"/>
                        <a:alpha val="0"/>
                      </a:schemeClr>
                    </a:solidFill>
                  </a:tcPr>
                </a:tc>
                <a:tc>
                  <a:txBody>
                    <a:bodyPr/>
                    <a:lstStyle/>
                    <a:p>
                      <a:pPr algn="r" fontAlgn="b"/>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b">
                    <a:solidFill>
                      <a:schemeClr val="accent1">
                        <a:tint val="20000"/>
                        <a:alpha val="0"/>
                      </a:schemeClr>
                    </a:solidFill>
                  </a:tcPr>
                </a:tc>
                <a:extLst>
                  <a:ext uri="{0D108BD9-81ED-4DB2-BD59-A6C34878D82A}">
                    <a16:rowId xmlns:a16="http://schemas.microsoft.com/office/drawing/2014/main" val="1299332204"/>
                  </a:ext>
                </a:extLst>
              </a:tr>
              <a:tr h="809813">
                <a:tc gridSpan="10">
                  <a:txBody>
                    <a:bodyPr/>
                    <a:lstStyle/>
                    <a:p>
                      <a:pPr algn="ctr" fontAlgn="ctr"/>
                      <a:r>
                        <a:rPr lang="en-US" sz="3200" u="none" strike="noStrike" dirty="0">
                          <a:effectLst/>
                          <a:latin typeface="Times New Roman" panose="02020603050405020304" pitchFamily="18" charset="0"/>
                          <a:cs typeface="Times New Roman" panose="02020603050405020304" pitchFamily="18" charset="0"/>
                        </a:rPr>
                        <a:t>                 </a:t>
                      </a:r>
                      <a:r>
                        <a:rPr lang="en-US" sz="2800" b="1" u="none" strike="noStrike" dirty="0">
                          <a:effectLst/>
                          <a:latin typeface="Times New Roman" panose="02020603050405020304" pitchFamily="18" charset="0"/>
                          <a:cs typeface="Times New Roman" panose="02020603050405020304" pitchFamily="18" charset="0"/>
                        </a:rPr>
                        <a:t>BẢNG KÊ: THĂM HỎI ĐOÀN VIÊN TRONG THÁNG 08/2024</a:t>
                      </a:r>
                      <a:endParaRPr lang="en-US" sz="2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3770552"/>
                  </a:ext>
                </a:extLst>
              </a:tr>
              <a:tr h="499413">
                <a:tc>
                  <a:txBody>
                    <a:bodyPr/>
                    <a:lstStyle/>
                    <a:p>
                      <a:pPr algn="ctr" fontAlgn="ct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gridSpan="2">
                  <a:txBody>
                    <a:bodyPr/>
                    <a:lstStyle/>
                    <a:p>
                      <a:pPr algn="ctr" fontAlgn="ct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pPr algn="l" fontAlgn="ct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tc>
                <a:tc gridSpan="2">
                  <a:txBody>
                    <a:bodyPr/>
                    <a:lstStyle/>
                    <a:p>
                      <a:endParaRPr lang="en-US" dirty="0"/>
                    </a:p>
                  </a:txBody>
                  <a:tcPr marL="6557" marR="6557" marT="6557" marB="0" anchor="ctr">
                    <a:solidFill>
                      <a:schemeClr val="accent1">
                        <a:tint val="20000"/>
                        <a:alpha val="0"/>
                      </a:schemeClr>
                    </a:solidFill>
                  </a:tcPr>
                </a:tc>
                <a:tc hMerge="1">
                  <a:txBody>
                    <a:bodyPr/>
                    <a:lstStyle/>
                    <a:p>
                      <a:pPr algn="ctr" fontAlgn="ct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tc>
                <a:tc>
                  <a:txBody>
                    <a:bodyPr/>
                    <a:lstStyle/>
                    <a:p>
                      <a:endParaRPr lang="en-US" dirty="0"/>
                    </a:p>
                  </a:txBody>
                  <a:tcPr marL="6557" marR="6557" marT="6557" marB="0" anchor="ctr">
                    <a:solidFill>
                      <a:schemeClr val="accent1">
                        <a:tint val="20000"/>
                        <a:alpha val="0"/>
                      </a:schemeClr>
                    </a:solidFill>
                  </a:tcPr>
                </a:tc>
                <a:tc gridSpan="2">
                  <a:txBody>
                    <a:bodyPr/>
                    <a:lstStyle/>
                    <a:p>
                      <a:endParaRPr lang="en-US" dirty="0"/>
                    </a:p>
                  </a:txBody>
                  <a:tcPr marL="6557" marR="6557" marT="6557" marB="0" anchor="ctr">
                    <a:solidFill>
                      <a:schemeClr val="accent1">
                        <a:tint val="20000"/>
                        <a:alpha val="0"/>
                      </a:schemeClr>
                    </a:solidFill>
                  </a:tcPr>
                </a:tc>
                <a:tc hMerge="1">
                  <a:txBody>
                    <a:bodyPr/>
                    <a:lstStyle/>
                    <a:p>
                      <a:pPr algn="ctr" fontAlgn="ct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tc>
                <a:tc>
                  <a:txBody>
                    <a:bodyPr/>
                    <a:lstStyle/>
                    <a:p>
                      <a:pPr algn="ctr" fontAlgn="ct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a:txBody>
                    <a:bodyPr/>
                    <a:lstStyle/>
                    <a:p>
                      <a:pPr algn="r" fontAlgn="ct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extLst>
                  <a:ext uri="{0D108BD9-81ED-4DB2-BD59-A6C34878D82A}">
                    <a16:rowId xmlns:a16="http://schemas.microsoft.com/office/drawing/2014/main" val="2892981783"/>
                  </a:ext>
                </a:extLst>
              </a:tr>
              <a:tr h="1070110">
                <a:tc>
                  <a:txBody>
                    <a:bodyPr/>
                    <a:lstStyle/>
                    <a:p>
                      <a:pPr algn="ctr" fontAlgn="ctr"/>
                      <a:r>
                        <a:rPr lang="en-US" sz="3200" u="none" strike="noStrike">
                          <a:effectLst/>
                          <a:latin typeface="Times New Roman" panose="02020603050405020304" pitchFamily="18" charset="0"/>
                          <a:cs typeface="Times New Roman" panose="02020603050405020304" pitchFamily="18" charset="0"/>
                        </a:rPr>
                        <a:t>TT</a:t>
                      </a:r>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gridSpan="2">
                  <a:txBody>
                    <a:bodyPr/>
                    <a:lstStyle/>
                    <a:p>
                      <a:pPr algn="ctr" fontAlgn="ctr"/>
                      <a:r>
                        <a:rPr lang="en-US" sz="3200" u="none" strike="noStrike">
                          <a:effectLst/>
                          <a:latin typeface="Times New Roman" panose="02020603050405020304" pitchFamily="18" charset="0"/>
                          <a:cs typeface="Times New Roman" panose="02020603050405020304" pitchFamily="18" charset="0"/>
                        </a:rPr>
                        <a:t>Ngày tháng</a:t>
                      </a:r>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pPr algn="ctr" fontAlgn="ctr"/>
                      <a:endParaRPr lang="vi-VN"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tc>
                <a:tc gridSpan="2">
                  <a:txBody>
                    <a:bodyPr/>
                    <a:lstStyle/>
                    <a:p>
                      <a:pPr algn="ctr" fontAlgn="ctr"/>
                      <a:r>
                        <a:rPr lang="vi-VN" sz="2400" u="none" strike="noStrike" dirty="0">
                          <a:effectLst/>
                          <a:latin typeface="Times New Roman" panose="02020603050405020304" pitchFamily="18" charset="0"/>
                          <a:cs typeface="Times New Roman" panose="02020603050405020304" pitchFamily="18" charset="0"/>
                        </a:rPr>
                        <a:t>NGƯỜI ĐƯỢC THĂM HỎI</a:t>
                      </a:r>
                      <a:endParaRPr lang="vi-VN"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pPr algn="ctr" fontAlgn="ctr"/>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tc>
                <a:tc>
                  <a:txBody>
                    <a:bodyPr/>
                    <a:lstStyle/>
                    <a:p>
                      <a:pPr algn="ctr" fontAlgn="ctr"/>
                      <a:r>
                        <a:rPr lang="en-US" sz="3200" u="none" strike="noStrike" dirty="0">
                          <a:effectLst/>
                          <a:latin typeface="Times New Roman" panose="02020603050405020304" pitchFamily="18" charset="0"/>
                          <a:cs typeface="Times New Roman" panose="02020603050405020304" pitchFamily="18" charset="0"/>
                        </a:rPr>
                        <a:t>CHỨC VỤ</a:t>
                      </a:r>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gridSpan="2">
                  <a:txBody>
                    <a:bodyPr/>
                    <a:lstStyle/>
                    <a:p>
                      <a:pPr algn="ctr" fontAlgn="ctr"/>
                      <a:r>
                        <a:rPr lang="en-US" sz="3200" u="none" strike="noStrike" dirty="0" err="1">
                          <a:effectLst/>
                          <a:latin typeface="Times New Roman" panose="02020603050405020304" pitchFamily="18" charset="0"/>
                          <a:cs typeface="Times New Roman" panose="02020603050405020304" pitchFamily="18" charset="0"/>
                        </a:rPr>
                        <a:t>Nội</a:t>
                      </a:r>
                      <a:r>
                        <a:rPr lang="en-US" sz="3200" u="none" strike="noStrike" dirty="0">
                          <a:effectLst/>
                          <a:latin typeface="Times New Roman" panose="02020603050405020304" pitchFamily="18" charset="0"/>
                          <a:cs typeface="Times New Roman" panose="02020603050405020304" pitchFamily="18" charset="0"/>
                        </a:rPr>
                        <a:t> dung</a:t>
                      </a:r>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pPr algn="ctr" fontAlgn="ctr"/>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tc>
                <a:tc>
                  <a:txBody>
                    <a:bodyPr/>
                    <a:lstStyle/>
                    <a:p>
                      <a:pPr algn="ctr" fontAlgn="ctr"/>
                      <a:r>
                        <a:rPr lang="en-US" sz="3200" u="none" strike="noStrike">
                          <a:effectLst/>
                          <a:latin typeface="Times New Roman" panose="02020603050405020304" pitchFamily="18" charset="0"/>
                          <a:cs typeface="Times New Roman" panose="02020603050405020304" pitchFamily="18" charset="0"/>
                        </a:rPr>
                        <a:t> Số tiền </a:t>
                      </a:r>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a:txBody>
                    <a:bodyPr/>
                    <a:lstStyle/>
                    <a:p>
                      <a:pPr algn="ctr" fontAlgn="ctr"/>
                      <a:r>
                        <a:rPr lang="en-US" sz="3200" u="none" strike="noStrike">
                          <a:effectLst/>
                          <a:latin typeface="Times New Roman" panose="02020603050405020304" pitchFamily="18" charset="0"/>
                          <a:cs typeface="Times New Roman" panose="02020603050405020304" pitchFamily="18" charset="0"/>
                        </a:rPr>
                        <a:t>Ghi chú</a:t>
                      </a:r>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extLst>
                  <a:ext uri="{0D108BD9-81ED-4DB2-BD59-A6C34878D82A}">
                    <a16:rowId xmlns:a16="http://schemas.microsoft.com/office/drawing/2014/main" val="526847434"/>
                  </a:ext>
                </a:extLst>
              </a:tr>
              <a:tr h="1131798">
                <a:tc>
                  <a:txBody>
                    <a:bodyPr/>
                    <a:lstStyle/>
                    <a:p>
                      <a:pPr algn="ctr" fontAlgn="ctr"/>
                      <a:r>
                        <a:rPr lang="en-US" sz="3200" u="none" strike="noStrike">
                          <a:effectLst/>
                          <a:latin typeface="Times New Roman" panose="02020603050405020304" pitchFamily="18" charset="0"/>
                          <a:cs typeface="Times New Roman" panose="02020603050405020304" pitchFamily="18" charset="0"/>
                        </a:rPr>
                        <a:t>1</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gridSpan="2">
                  <a:txBody>
                    <a:bodyPr/>
                    <a:lstStyle/>
                    <a:p>
                      <a:pPr algn="ctr" fontAlgn="ctr"/>
                      <a:r>
                        <a:rPr lang="en-US" sz="3200" u="none" strike="noStrike">
                          <a:effectLst/>
                          <a:latin typeface="Times New Roman" panose="02020603050405020304" pitchFamily="18" charset="0"/>
                          <a:cs typeface="Times New Roman" panose="02020603050405020304" pitchFamily="18" charset="0"/>
                        </a:rPr>
                        <a:t>18/8/2024</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pPr algn="ctr" fontAlgn="ct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tc>
                <a:tc gridSpan="2">
                  <a:txBody>
                    <a:bodyPr/>
                    <a:lstStyle/>
                    <a:p>
                      <a:pPr algn="ctr" fontAlgn="ctr"/>
                      <a:r>
                        <a:rPr lang="en-US" sz="3200" u="none" strike="noStrike">
                          <a:effectLst/>
                          <a:latin typeface="Times New Roman" panose="02020603050405020304" pitchFamily="18" charset="0"/>
                          <a:cs typeface="Times New Roman" panose="02020603050405020304" pitchFamily="18" charset="0"/>
                        </a:rPr>
                        <a:t>Nguyễn Thị A</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pPr algn="ctr" fontAlgn="ct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tc>
                <a:tc>
                  <a:txBody>
                    <a:bodyPr/>
                    <a:lstStyle/>
                    <a:p>
                      <a:pPr algn="ctr" fontAlgn="ctr"/>
                      <a:r>
                        <a:rPr lang="en-US" sz="3200" u="none" strike="noStrike" dirty="0" err="1">
                          <a:effectLst/>
                          <a:latin typeface="Times New Roman" panose="02020603050405020304" pitchFamily="18" charset="0"/>
                          <a:cs typeface="Times New Roman" panose="02020603050405020304" pitchFamily="18" charset="0"/>
                        </a:rPr>
                        <a:t>Giáo</a:t>
                      </a:r>
                      <a:r>
                        <a:rPr lang="en-US" sz="3200" u="none" strike="noStrike" dirty="0">
                          <a:effectLst/>
                          <a:latin typeface="Times New Roman" panose="02020603050405020304" pitchFamily="18" charset="0"/>
                          <a:cs typeface="Times New Roman" panose="02020603050405020304" pitchFamily="18" charset="0"/>
                        </a:rPr>
                        <a:t> </a:t>
                      </a:r>
                      <a:r>
                        <a:rPr lang="en-US" sz="3200" u="none" strike="noStrike" dirty="0" err="1">
                          <a:effectLst/>
                          <a:latin typeface="Times New Roman" panose="02020603050405020304" pitchFamily="18" charset="0"/>
                          <a:cs typeface="Times New Roman" panose="02020603050405020304" pitchFamily="18" charset="0"/>
                        </a:rPr>
                        <a:t>viên</a:t>
                      </a:r>
                      <a:r>
                        <a:rPr lang="en-US" sz="3200" u="none" strike="noStrike" dirty="0">
                          <a:effectLst/>
                          <a:latin typeface="Times New Roman" panose="02020603050405020304" pitchFamily="18" charset="0"/>
                          <a:cs typeface="Times New Roman" panose="02020603050405020304" pitchFamily="18" charset="0"/>
                        </a:rPr>
                        <a:t> </a:t>
                      </a:r>
                      <a:r>
                        <a:rPr lang="en-US" sz="3200" u="none" strike="noStrike" dirty="0" err="1">
                          <a:effectLst/>
                          <a:latin typeface="Times New Roman" panose="02020603050405020304" pitchFamily="18" charset="0"/>
                          <a:cs typeface="Times New Roman" panose="02020603050405020304" pitchFamily="18" charset="0"/>
                        </a:rPr>
                        <a:t>lớp</a:t>
                      </a:r>
                      <a:r>
                        <a:rPr lang="en-US" sz="3200" u="none" strike="noStrike" dirty="0">
                          <a:effectLst/>
                          <a:latin typeface="Times New Roman" panose="02020603050405020304" pitchFamily="18" charset="0"/>
                          <a:cs typeface="Times New Roman" panose="02020603050405020304" pitchFamily="18" charset="0"/>
                        </a:rPr>
                        <a:t>…. (</a:t>
                      </a:r>
                      <a:r>
                        <a:rPr lang="en-US" sz="3200" u="none" strike="noStrike" dirty="0" err="1">
                          <a:effectLst/>
                          <a:latin typeface="Times New Roman" panose="02020603050405020304" pitchFamily="18" charset="0"/>
                          <a:cs typeface="Times New Roman" panose="02020603050405020304" pitchFamily="18" charset="0"/>
                        </a:rPr>
                        <a:t>Công</a:t>
                      </a:r>
                      <a:r>
                        <a:rPr lang="en-US" sz="3200" u="none" strike="noStrike" dirty="0">
                          <a:effectLst/>
                          <a:latin typeface="Times New Roman" panose="02020603050405020304" pitchFamily="18" charset="0"/>
                          <a:cs typeface="Times New Roman" panose="02020603050405020304" pitchFamily="18" charset="0"/>
                        </a:rPr>
                        <a:t> </a:t>
                      </a:r>
                      <a:r>
                        <a:rPr lang="en-US" sz="3200" u="none" strike="noStrike" dirty="0" err="1">
                          <a:effectLst/>
                          <a:latin typeface="Times New Roman" panose="02020603050405020304" pitchFamily="18" charset="0"/>
                          <a:cs typeface="Times New Roman" panose="02020603050405020304" pitchFamily="18" charset="0"/>
                        </a:rPr>
                        <a:t>nhân</a:t>
                      </a:r>
                      <a:r>
                        <a:rPr lang="en-US" sz="3200" u="none" strike="noStrike" dirty="0">
                          <a:effectLst/>
                          <a:latin typeface="Times New Roman" panose="02020603050405020304" pitchFamily="18" charset="0"/>
                          <a:cs typeface="Times New Roman" panose="02020603050405020304" pitchFamily="18" charset="0"/>
                        </a:rPr>
                        <a:t> </a:t>
                      </a:r>
                      <a:r>
                        <a:rPr lang="en-US" sz="3200" u="none" strike="noStrike" dirty="0" err="1">
                          <a:effectLst/>
                          <a:latin typeface="Times New Roman" panose="02020603050405020304" pitchFamily="18" charset="0"/>
                          <a:cs typeface="Times New Roman" panose="02020603050405020304" pitchFamily="18" charset="0"/>
                        </a:rPr>
                        <a:t>tổ</a:t>
                      </a:r>
                      <a:r>
                        <a:rPr lang="en-US" sz="3200" u="none" strike="noStrike" dirty="0">
                          <a:effectLst/>
                          <a:latin typeface="Times New Roman" panose="02020603050405020304" pitchFamily="18" charset="0"/>
                          <a:cs typeface="Times New Roman" panose="02020603050405020304" pitchFamily="18" charset="0"/>
                        </a:rPr>
                        <a:t>..)</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gridSpan="2">
                  <a:txBody>
                    <a:bodyPr/>
                    <a:lstStyle/>
                    <a:p>
                      <a:pPr algn="ctr" fontAlgn="ctr"/>
                      <a:r>
                        <a:rPr lang="en-US" sz="3200" u="none" strike="noStrike">
                          <a:effectLst/>
                          <a:latin typeface="Times New Roman" panose="02020603050405020304" pitchFamily="18" charset="0"/>
                          <a:cs typeface="Times New Roman" panose="02020603050405020304" pitchFamily="18" charset="0"/>
                        </a:rPr>
                        <a:t>Thăm hỏi</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pPr algn="ctr" fontAlgn="ct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tc>
                <a:tc>
                  <a:txBody>
                    <a:bodyPr/>
                    <a:lstStyle/>
                    <a:p>
                      <a:pPr algn="ctr" fontAlgn="ctr"/>
                      <a:r>
                        <a:rPr lang="en-US" sz="3200" u="none" strike="noStrike" dirty="0">
                          <a:effectLst/>
                          <a:latin typeface="Times New Roman" panose="02020603050405020304" pitchFamily="18" charset="0"/>
                          <a:cs typeface="Times New Roman" panose="02020603050405020304" pitchFamily="18" charset="0"/>
                        </a:rPr>
                        <a:t> </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a:txBody>
                    <a:bodyPr/>
                    <a:lstStyle/>
                    <a:p>
                      <a:pPr algn="ctr" fontAlgn="ctr"/>
                      <a:r>
                        <a:rPr lang="en-US" sz="3200" u="none" strike="noStrike">
                          <a:effectLst/>
                          <a:latin typeface="Times New Roman" panose="02020603050405020304" pitchFamily="18" charset="0"/>
                          <a:cs typeface="Times New Roman" panose="02020603050405020304" pitchFamily="18" charset="0"/>
                        </a:rPr>
                        <a:t> </a:t>
                      </a:r>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extLst>
                  <a:ext uri="{0D108BD9-81ED-4DB2-BD59-A6C34878D82A}">
                    <a16:rowId xmlns:a16="http://schemas.microsoft.com/office/drawing/2014/main" val="2067308931"/>
                  </a:ext>
                </a:extLst>
              </a:tr>
              <a:tr h="1070110">
                <a:tc>
                  <a:txBody>
                    <a:bodyPr/>
                    <a:lstStyle/>
                    <a:p>
                      <a:pPr algn="ctr" fontAlgn="ctr"/>
                      <a:r>
                        <a:rPr lang="en-US" sz="3200" u="none" strike="noStrike">
                          <a:effectLst/>
                          <a:latin typeface="Times New Roman" panose="02020603050405020304" pitchFamily="18" charset="0"/>
                          <a:cs typeface="Times New Roman" panose="02020603050405020304" pitchFamily="18" charset="0"/>
                        </a:rPr>
                        <a:t>2</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gridSpan="2">
                  <a:txBody>
                    <a:bodyPr/>
                    <a:lstStyle/>
                    <a:p>
                      <a:pPr algn="ctr" fontAlgn="ctr"/>
                      <a:r>
                        <a:rPr lang="en-US" sz="3200" u="none" strike="noStrike">
                          <a:effectLst/>
                          <a:latin typeface="Times New Roman" panose="02020603050405020304" pitchFamily="18" charset="0"/>
                          <a:cs typeface="Times New Roman" panose="02020603050405020304" pitchFamily="18" charset="0"/>
                        </a:rPr>
                        <a:t>28/8/2024</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pPr algn="ctr" fontAlgn="ct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tc>
                <a:tc gridSpan="2">
                  <a:txBody>
                    <a:bodyPr/>
                    <a:lstStyle/>
                    <a:p>
                      <a:pPr algn="ctr" fontAlgn="ctr"/>
                      <a:r>
                        <a:rPr lang="en-US" sz="3200" u="none" strike="noStrike" dirty="0" err="1">
                          <a:effectLst/>
                          <a:latin typeface="Times New Roman" panose="02020603050405020304" pitchFamily="18" charset="0"/>
                          <a:cs typeface="Times New Roman" panose="02020603050405020304" pitchFamily="18" charset="0"/>
                        </a:rPr>
                        <a:t>Nguyễn</a:t>
                      </a:r>
                      <a:r>
                        <a:rPr lang="en-US" sz="3200" u="none" strike="noStrike" dirty="0">
                          <a:effectLst/>
                          <a:latin typeface="Times New Roman" panose="02020603050405020304" pitchFamily="18" charset="0"/>
                          <a:cs typeface="Times New Roman" panose="02020603050405020304" pitchFamily="18" charset="0"/>
                        </a:rPr>
                        <a:t> </a:t>
                      </a:r>
                      <a:r>
                        <a:rPr lang="en-US" sz="3200" u="none" strike="noStrike" dirty="0" err="1">
                          <a:effectLst/>
                          <a:latin typeface="Times New Roman" panose="02020603050405020304" pitchFamily="18" charset="0"/>
                          <a:cs typeface="Times New Roman" panose="02020603050405020304" pitchFamily="18" charset="0"/>
                        </a:rPr>
                        <a:t>Thị</a:t>
                      </a:r>
                      <a:r>
                        <a:rPr lang="en-US" sz="3200" u="none" strike="noStrike" dirty="0">
                          <a:effectLst/>
                          <a:latin typeface="Times New Roman" panose="02020603050405020304" pitchFamily="18" charset="0"/>
                          <a:cs typeface="Times New Roman" panose="02020603050405020304" pitchFamily="18" charset="0"/>
                        </a:rPr>
                        <a:t> B</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pPr algn="ctr" fontAlgn="ct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tc>
                <a:tc>
                  <a:txBody>
                    <a:bodyPr/>
                    <a:lstStyle/>
                    <a:p>
                      <a:pPr algn="ctr" fontAlgn="ctr"/>
                      <a:r>
                        <a:rPr lang="en-US" sz="3200" u="none" strike="noStrike" dirty="0" err="1">
                          <a:effectLst/>
                          <a:latin typeface="Times New Roman" panose="02020603050405020304" pitchFamily="18" charset="0"/>
                          <a:cs typeface="Times New Roman" panose="02020603050405020304" pitchFamily="18" charset="0"/>
                        </a:rPr>
                        <a:t>Mẹ</a:t>
                      </a:r>
                      <a:r>
                        <a:rPr lang="en-US" sz="3200" u="none" strike="noStrike" dirty="0">
                          <a:effectLst/>
                          <a:latin typeface="Times New Roman" panose="02020603050405020304" pitchFamily="18" charset="0"/>
                          <a:cs typeface="Times New Roman" panose="02020603050405020304" pitchFamily="18" charset="0"/>
                        </a:rPr>
                        <a:t> </a:t>
                      </a:r>
                      <a:r>
                        <a:rPr lang="en-US" sz="3200" u="none" strike="noStrike" dirty="0" err="1">
                          <a:effectLst/>
                          <a:latin typeface="Times New Roman" panose="02020603050405020304" pitchFamily="18" charset="0"/>
                          <a:cs typeface="Times New Roman" panose="02020603050405020304" pitchFamily="18" charset="0"/>
                        </a:rPr>
                        <a:t>đồng</a:t>
                      </a:r>
                      <a:r>
                        <a:rPr lang="en-US" sz="3200" u="none" strike="noStrike" dirty="0">
                          <a:effectLst/>
                          <a:latin typeface="Times New Roman" panose="02020603050405020304" pitchFamily="18" charset="0"/>
                          <a:cs typeface="Times New Roman" panose="02020603050405020304" pitchFamily="18" charset="0"/>
                        </a:rPr>
                        <a:t> </a:t>
                      </a:r>
                      <a:r>
                        <a:rPr lang="en-US" sz="3200" u="none" strike="noStrike" dirty="0" err="1">
                          <a:effectLst/>
                          <a:latin typeface="Times New Roman" panose="02020603050405020304" pitchFamily="18" charset="0"/>
                          <a:cs typeface="Times New Roman" panose="02020603050405020304" pitchFamily="18" charset="0"/>
                        </a:rPr>
                        <a:t>chí</a:t>
                      </a:r>
                      <a:r>
                        <a:rPr lang="en-US" sz="3200" u="none" strike="noStrike" dirty="0">
                          <a:effectLst/>
                          <a:latin typeface="Times New Roman" panose="02020603050405020304" pitchFamily="18" charset="0"/>
                          <a:cs typeface="Times New Roman" panose="02020603050405020304" pitchFamily="18" charset="0"/>
                        </a:rPr>
                        <a:t>…….</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gridSpan="2">
                  <a:txBody>
                    <a:bodyPr/>
                    <a:lstStyle/>
                    <a:p>
                      <a:pPr algn="ctr" fontAlgn="ctr"/>
                      <a:r>
                        <a:rPr lang="en-US" sz="3200" u="none" strike="noStrike">
                          <a:effectLst/>
                          <a:latin typeface="Times New Roman" panose="02020603050405020304" pitchFamily="18" charset="0"/>
                          <a:cs typeface="Times New Roman" panose="02020603050405020304" pitchFamily="18" charset="0"/>
                        </a:rPr>
                        <a:t>Thăm hỏi</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pPr algn="ctr" fontAlgn="ct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tc>
                <a:tc>
                  <a:txBody>
                    <a:bodyPr/>
                    <a:lstStyle/>
                    <a:p>
                      <a:pPr algn="ctr" fontAlgn="ctr"/>
                      <a:r>
                        <a:rPr lang="en-US" sz="3200" u="none" strike="noStrike">
                          <a:effectLst/>
                          <a:latin typeface="Times New Roman" panose="02020603050405020304" pitchFamily="18" charset="0"/>
                          <a:cs typeface="Times New Roman" panose="02020603050405020304" pitchFamily="18" charset="0"/>
                        </a:rPr>
                        <a:t> </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a:txBody>
                    <a:bodyPr/>
                    <a:lstStyle/>
                    <a:p>
                      <a:pPr algn="ctr" fontAlgn="ctr"/>
                      <a:r>
                        <a:rPr lang="en-US" sz="3200" u="none" strike="noStrike">
                          <a:effectLst/>
                          <a:latin typeface="Times New Roman" panose="02020603050405020304" pitchFamily="18" charset="0"/>
                          <a:cs typeface="Times New Roman" panose="02020603050405020304" pitchFamily="18" charset="0"/>
                        </a:rPr>
                        <a:t> </a:t>
                      </a:r>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extLst>
                  <a:ext uri="{0D108BD9-81ED-4DB2-BD59-A6C34878D82A}">
                    <a16:rowId xmlns:a16="http://schemas.microsoft.com/office/drawing/2014/main" val="1220680601"/>
                  </a:ext>
                </a:extLst>
              </a:tr>
              <a:tr h="1070110">
                <a:tc>
                  <a:txBody>
                    <a:bodyPr/>
                    <a:lstStyle/>
                    <a:p>
                      <a:pPr algn="ctr" fontAlgn="ctr"/>
                      <a:r>
                        <a:rPr lang="en-US" sz="3200" u="none" strike="noStrike">
                          <a:effectLst/>
                          <a:latin typeface="Times New Roman" panose="02020603050405020304" pitchFamily="18" charset="0"/>
                          <a:cs typeface="Times New Roman" panose="02020603050405020304" pitchFamily="18" charset="0"/>
                        </a:rPr>
                        <a:t>3</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gridSpan="2">
                  <a:txBody>
                    <a:bodyPr/>
                    <a:lstStyle/>
                    <a:p>
                      <a:pPr algn="ctr" fontAlgn="ctr"/>
                      <a:r>
                        <a:rPr lang="en-US" sz="3200" u="none" strike="noStrike" dirty="0" smtClean="0">
                          <a:effectLst/>
                          <a:latin typeface="Times New Roman" panose="02020603050405020304" pitchFamily="18" charset="0"/>
                          <a:cs typeface="Times New Roman" panose="02020603050405020304" pitchFamily="18" charset="0"/>
                        </a:rPr>
                        <a:t>…..</a:t>
                      </a:r>
                      <a:r>
                        <a:rPr lang="en-US" sz="3200" u="none" strike="noStrike" dirty="0">
                          <a:effectLst/>
                          <a:latin typeface="Times New Roman" panose="02020603050405020304" pitchFamily="18" charset="0"/>
                          <a:cs typeface="Times New Roman" panose="02020603050405020304" pitchFamily="18" charset="0"/>
                        </a:rPr>
                        <a:t> </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pPr algn="ctr" fontAlgn="ct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tc>
                <a:tc gridSpan="2">
                  <a:txBody>
                    <a:bodyPr/>
                    <a:lstStyle/>
                    <a:p>
                      <a:pPr algn="ctr" fontAlgn="ctr"/>
                      <a:r>
                        <a:rPr lang="en-US" sz="3200" u="none" strike="noStrike" dirty="0" smtClean="0">
                          <a:effectLst/>
                          <a:latin typeface="Times New Roman" panose="02020603050405020304" pitchFamily="18" charset="0"/>
                          <a:cs typeface="Times New Roman" panose="02020603050405020304" pitchFamily="18" charset="0"/>
                        </a:rPr>
                        <a:t>…….</a:t>
                      </a:r>
                      <a:r>
                        <a:rPr lang="en-US" sz="3200" u="none" strike="noStrike" dirty="0">
                          <a:effectLst/>
                          <a:latin typeface="Times New Roman" panose="02020603050405020304" pitchFamily="18" charset="0"/>
                          <a:cs typeface="Times New Roman" panose="02020603050405020304" pitchFamily="18" charset="0"/>
                        </a:rPr>
                        <a:t> </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pPr algn="ctr" fontAlgn="ct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tc>
                <a:tc>
                  <a:txBody>
                    <a:bodyPr/>
                    <a:lstStyle/>
                    <a:p>
                      <a:pPr algn="ctr" fontAlgn="ctr"/>
                      <a:r>
                        <a:rPr lang="en-US" sz="3200" u="none" strike="noStrike" dirty="0">
                          <a:effectLst/>
                          <a:latin typeface="Times New Roman" panose="02020603050405020304" pitchFamily="18" charset="0"/>
                          <a:cs typeface="Times New Roman" panose="02020603050405020304" pitchFamily="18" charset="0"/>
                        </a:rPr>
                        <a:t> </a:t>
                      </a:r>
                      <a:r>
                        <a:rPr lang="en-US" sz="3200" u="none" strike="noStrike" dirty="0" smtClean="0">
                          <a:effectLst/>
                          <a:latin typeface="Times New Roman" panose="02020603050405020304" pitchFamily="18" charset="0"/>
                          <a:cs typeface="Times New Roman" panose="02020603050405020304" pitchFamily="18" charset="0"/>
                        </a:rPr>
                        <a:t>………….</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gridSpan="2">
                  <a:txBody>
                    <a:bodyPr/>
                    <a:lstStyle/>
                    <a:p>
                      <a:pPr algn="ctr" fontAlgn="ctr"/>
                      <a:r>
                        <a:rPr lang="en-US" sz="3200" u="none" strike="noStrike" dirty="0" err="1">
                          <a:effectLst/>
                          <a:latin typeface="Times New Roman" panose="02020603050405020304" pitchFamily="18" charset="0"/>
                          <a:cs typeface="Times New Roman" panose="02020603050405020304" pitchFamily="18" charset="0"/>
                        </a:rPr>
                        <a:t>Thăm</a:t>
                      </a:r>
                      <a:r>
                        <a:rPr lang="en-US" sz="3200" u="none" strike="noStrike" dirty="0">
                          <a:effectLst/>
                          <a:latin typeface="Times New Roman" panose="02020603050405020304" pitchFamily="18" charset="0"/>
                          <a:cs typeface="Times New Roman" panose="02020603050405020304" pitchFamily="18" charset="0"/>
                        </a:rPr>
                        <a:t> </a:t>
                      </a:r>
                      <a:r>
                        <a:rPr lang="en-US" sz="3200" u="none" strike="noStrike" dirty="0" err="1">
                          <a:effectLst/>
                          <a:latin typeface="Times New Roman" panose="02020603050405020304" pitchFamily="18" charset="0"/>
                          <a:cs typeface="Times New Roman" panose="02020603050405020304" pitchFamily="18" charset="0"/>
                        </a:rPr>
                        <a:t>viếng</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pPr algn="ctr" fontAlgn="ct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tc>
                <a:tc>
                  <a:txBody>
                    <a:bodyPr/>
                    <a:lstStyle/>
                    <a:p>
                      <a:pPr algn="ctr" fontAlgn="ctr"/>
                      <a:r>
                        <a:rPr lang="en-US" sz="3200" u="none" strike="noStrike" dirty="0">
                          <a:effectLst/>
                          <a:latin typeface="Times New Roman" panose="02020603050405020304" pitchFamily="18" charset="0"/>
                          <a:cs typeface="Times New Roman" panose="02020603050405020304" pitchFamily="18" charset="0"/>
                        </a:rPr>
                        <a:t> </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a:txBody>
                    <a:bodyPr/>
                    <a:lstStyle/>
                    <a:p>
                      <a:pPr algn="ctr" fontAlgn="ctr"/>
                      <a:r>
                        <a:rPr lang="en-US" sz="3200" u="none" strike="noStrike">
                          <a:effectLst/>
                          <a:latin typeface="Times New Roman" panose="02020603050405020304" pitchFamily="18" charset="0"/>
                          <a:cs typeface="Times New Roman" panose="02020603050405020304" pitchFamily="18" charset="0"/>
                        </a:rPr>
                        <a:t> </a:t>
                      </a:r>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extLst>
                  <a:ext uri="{0D108BD9-81ED-4DB2-BD59-A6C34878D82A}">
                    <a16:rowId xmlns:a16="http://schemas.microsoft.com/office/drawing/2014/main" val="768205321"/>
                  </a:ext>
                </a:extLst>
              </a:tr>
              <a:tr h="1131798">
                <a:tc gridSpan="6">
                  <a:txBody>
                    <a:bodyPr/>
                    <a:lstStyle/>
                    <a:p>
                      <a:pPr algn="ctr" fontAlgn="ctr"/>
                      <a:r>
                        <a:rPr lang="en-US" sz="3200" u="none" strike="noStrike">
                          <a:effectLst/>
                          <a:latin typeface="Times New Roman" panose="02020603050405020304" pitchFamily="18" charset="0"/>
                          <a:cs typeface="Times New Roman" panose="02020603050405020304" pitchFamily="18" charset="0"/>
                        </a:rPr>
                        <a:t>CỘNG</a:t>
                      </a:r>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3200" u="none" strike="noStrike">
                          <a:effectLst/>
                          <a:latin typeface="Times New Roman" panose="02020603050405020304" pitchFamily="18" charset="0"/>
                          <a:cs typeface="Times New Roman" panose="02020603050405020304" pitchFamily="18" charset="0"/>
                        </a:rPr>
                        <a:t> </a:t>
                      </a:r>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pPr algn="ctr" fontAlgn="ctr"/>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tc>
                <a:tc>
                  <a:txBody>
                    <a:bodyPr/>
                    <a:lstStyle/>
                    <a:p>
                      <a:pPr algn="ctr" fontAlgn="ctr"/>
                      <a:r>
                        <a:rPr lang="en-US" sz="3200" u="none" strike="noStrike">
                          <a:effectLst/>
                          <a:latin typeface="Times New Roman" panose="02020603050405020304" pitchFamily="18" charset="0"/>
                          <a:cs typeface="Times New Roman" panose="02020603050405020304" pitchFamily="18" charset="0"/>
                        </a:rPr>
                        <a:t>                    - </a:t>
                      </a:r>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a:txBody>
                    <a:bodyPr/>
                    <a:lstStyle/>
                    <a:p>
                      <a:pPr algn="ctr" fontAlgn="ctr"/>
                      <a:r>
                        <a:rPr lang="en-US" sz="3200" u="none" strike="noStrike">
                          <a:effectLst/>
                          <a:latin typeface="Times New Roman" panose="02020603050405020304" pitchFamily="18" charset="0"/>
                          <a:cs typeface="Times New Roman" panose="02020603050405020304" pitchFamily="18" charset="0"/>
                        </a:rPr>
                        <a:t> </a:t>
                      </a:r>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extLst>
                  <a:ext uri="{0D108BD9-81ED-4DB2-BD59-A6C34878D82A}">
                    <a16:rowId xmlns:a16="http://schemas.microsoft.com/office/drawing/2014/main" val="2923729853"/>
                  </a:ext>
                </a:extLst>
              </a:tr>
              <a:tr h="569678">
                <a:tc gridSpan="10">
                  <a:txBody>
                    <a:bodyPr/>
                    <a:lstStyle/>
                    <a:p>
                      <a:pPr algn="ctr" fontAlgn="b"/>
                      <a:r>
                        <a:rPr lang="en-US" sz="3200" u="none" strike="noStrike">
                          <a:effectLst/>
                          <a:latin typeface="Times New Roman" panose="02020603050405020304" pitchFamily="18" charset="0"/>
                          <a:cs typeface="Times New Roman" panose="02020603050405020304" pitchFamily="18" charset="0"/>
                        </a:rPr>
                        <a:t>Bằng chữ : ……………………..nghìn đồng chẵn./.</a:t>
                      </a:r>
                      <a:endParaRPr lang="en-US" sz="3200" b="1" i="1"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b">
                    <a:solidFill>
                      <a:schemeClr val="accent1">
                        <a:tint val="20000"/>
                        <a:alpha val="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754184"/>
                  </a:ext>
                </a:extLst>
              </a:tr>
              <a:tr h="499413">
                <a:tc>
                  <a:txBody>
                    <a:bodyPr/>
                    <a:lstStyle/>
                    <a:p>
                      <a:pPr algn="ctr" fontAlgn="ct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a:txBody>
                    <a:bodyPr/>
                    <a:lstStyle/>
                    <a:p>
                      <a:pPr algn="ctr" fontAlgn="ct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gridSpan="2">
                  <a:txBody>
                    <a:bodyPr/>
                    <a:lstStyle/>
                    <a:p>
                      <a:pPr algn="ctr" fontAlgn="ct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endParaRPr lang="en-US"/>
                    </a:p>
                  </a:txBody>
                  <a:tcPr/>
                </a:tc>
                <a:tc gridSpan="3">
                  <a:txBody>
                    <a:bodyPr/>
                    <a:lstStyle/>
                    <a:p>
                      <a:pPr algn="ctr" fontAlgn="ct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endParaRPr lang="en-US"/>
                    </a:p>
                  </a:txBody>
                  <a:tcPr/>
                </a:tc>
                <a:tc hMerge="1">
                  <a:txBody>
                    <a:bodyPr/>
                    <a:lstStyle/>
                    <a:p>
                      <a:endParaRPr lang="en-US"/>
                    </a:p>
                  </a:txBody>
                  <a:tcPr/>
                </a:tc>
                <a:tc>
                  <a:txBody>
                    <a:bodyPr/>
                    <a:lstStyle/>
                    <a:p>
                      <a:pPr algn="ctr" fontAlgn="ct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a:txBody>
                    <a:bodyPr/>
                    <a:lstStyle/>
                    <a:p>
                      <a:pPr algn="ctr" fontAlgn="ct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a:txBody>
                    <a:bodyPr/>
                    <a:lstStyle/>
                    <a:p>
                      <a:pPr algn="ctr" fontAlgn="ctr"/>
                      <a:endParaRPr lang="en-US" sz="28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extLst>
                  <a:ext uri="{0D108BD9-81ED-4DB2-BD59-A6C34878D82A}">
                    <a16:rowId xmlns:a16="http://schemas.microsoft.com/office/drawing/2014/main" val="2050020636"/>
                  </a:ext>
                </a:extLst>
              </a:tr>
              <a:tr h="569678">
                <a:tc>
                  <a:txBody>
                    <a:bodyPr/>
                    <a:lstStyle/>
                    <a:p>
                      <a:pPr algn="ctr" fontAlgn="ct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gridSpan="3">
                  <a:txBody>
                    <a:bodyPr/>
                    <a:lstStyle/>
                    <a:p>
                      <a:pPr algn="ctr" fontAlgn="ctr"/>
                      <a:r>
                        <a:rPr lang="vi-VN" sz="3200" u="none" strike="noStrike">
                          <a:effectLst/>
                          <a:latin typeface="Times New Roman" panose="02020603050405020304" pitchFamily="18" charset="0"/>
                          <a:cs typeface="Times New Roman" panose="02020603050405020304" pitchFamily="18" charset="0"/>
                        </a:rPr>
                        <a:t> Người lập </a:t>
                      </a:r>
                      <a:endParaRPr lang="vi-VN" sz="3200" b="1"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endParaRPr lang="en-US"/>
                    </a:p>
                  </a:txBody>
                  <a:tcPr/>
                </a:tc>
                <a:tc hMerge="1">
                  <a:txBody>
                    <a:bodyPr/>
                    <a:lstStyle/>
                    <a:p>
                      <a:endParaRPr lang="en-US"/>
                    </a:p>
                  </a:txBody>
                  <a:tcPr/>
                </a:tc>
                <a:tc gridSpan="3">
                  <a:txBody>
                    <a:bodyPr/>
                    <a:lstStyle/>
                    <a:p>
                      <a:pPr algn="ctr" fontAlgn="ctr"/>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endParaRPr lang="en-US"/>
                    </a:p>
                  </a:txBody>
                  <a:tcPr/>
                </a:tc>
                <a:tc hMerge="1">
                  <a:txBody>
                    <a:bodyPr/>
                    <a:lstStyle/>
                    <a:p>
                      <a:endParaRPr lang="en-US"/>
                    </a:p>
                  </a:txBody>
                  <a:tcPr/>
                </a:tc>
                <a:tc>
                  <a:txBody>
                    <a:bodyPr/>
                    <a:lstStyle/>
                    <a:p>
                      <a:pPr algn="ctr" fontAlgn="ctr"/>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gridSpan="2">
                  <a:txBody>
                    <a:bodyPr/>
                    <a:lstStyle/>
                    <a:p>
                      <a:pPr algn="ctr" fontAlgn="ctr"/>
                      <a:r>
                        <a:rPr lang="en-US" sz="2800" u="none" strike="noStrike" dirty="0">
                          <a:effectLst/>
                          <a:latin typeface="Times New Roman" panose="02020603050405020304" pitchFamily="18" charset="0"/>
                          <a:cs typeface="Times New Roman" panose="02020603050405020304" pitchFamily="18" charset="0"/>
                        </a:rPr>
                        <a:t>CHỦ TỊCH DUYỆT</a:t>
                      </a:r>
                      <a:endParaRPr lang="en-US" sz="2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57" marR="6557" marT="6557" marB="0" anchor="ctr">
                    <a:solidFill>
                      <a:schemeClr val="accent1">
                        <a:tint val="20000"/>
                        <a:alpha val="0"/>
                      </a:schemeClr>
                    </a:solidFill>
                  </a:tcPr>
                </a:tc>
                <a:tc hMerge="1">
                  <a:txBody>
                    <a:bodyPr/>
                    <a:lstStyle/>
                    <a:p>
                      <a:endParaRPr lang="en-US"/>
                    </a:p>
                  </a:txBody>
                  <a:tcPr/>
                </a:tc>
                <a:extLst>
                  <a:ext uri="{0D108BD9-81ED-4DB2-BD59-A6C34878D82A}">
                    <a16:rowId xmlns:a16="http://schemas.microsoft.com/office/drawing/2014/main" val="1014851783"/>
                  </a:ext>
                </a:extLst>
              </a:tr>
            </a:tbl>
          </a:graphicData>
        </a:graphic>
      </p:graphicFrame>
    </p:spTree>
    <p:extLst>
      <p:ext uri="{BB962C8B-B14F-4D97-AF65-F5344CB8AC3E}">
        <p14:creationId xmlns:p14="http://schemas.microsoft.com/office/powerpoint/2010/main" val="751008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600200" y="312901"/>
            <a:ext cx="11201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en-US"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 đoàn...........................................................</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3"/>
          <p:cNvSpPr>
            <a:spLocks noChangeArrowheads="1"/>
          </p:cNvSpPr>
          <p:nvPr/>
        </p:nvSpPr>
        <p:spPr bwMode="auto">
          <a:xfrm>
            <a:off x="8001000" y="2117724"/>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4572000" y="1583028"/>
            <a:ext cx="9829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nl-NL" sz="3200" b="1" dirty="0">
                <a:latin typeface="Times New Roman" panose="02020603050405020304" pitchFamily="18" charset="0"/>
                <a:cs typeface="Times New Roman" panose="02020603050405020304" pitchFamily="18" charset="0"/>
              </a:rPr>
              <a:t>PHIẾU THĂM HỎI ĐOÀN VIÊN</a:t>
            </a:r>
            <a:endParaRPr lang="nl-NL" sz="3200" dirty="0">
              <a:latin typeface="Times New Roman" panose="02020603050405020304" pitchFamily="18" charset="0"/>
              <a:cs typeface="Times New Roman" panose="02020603050405020304" pitchFamily="18" charset="0"/>
            </a:endParaRPr>
          </a:p>
        </p:txBody>
      </p:sp>
      <p:sp>
        <p:nvSpPr>
          <p:cNvPr id="17" name="Rectangle 16"/>
          <p:cNvSpPr>
            <a:spLocks noChangeArrowheads="1"/>
          </p:cNvSpPr>
          <p:nvPr/>
        </p:nvSpPr>
        <p:spPr bwMode="auto">
          <a:xfrm>
            <a:off x="1676400" y="2838341"/>
            <a:ext cx="147066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61038" algn="r"/>
              </a:tabLst>
              <a:defRPr>
                <a:solidFill>
                  <a:schemeClr val="tx1"/>
                </a:solidFill>
                <a:latin typeface="Arial" panose="020B0604020202020204" pitchFamily="34" charset="0"/>
              </a:defRPr>
            </a:lvl1pPr>
            <a:lvl2pPr eaLnBrk="0" fontAlgn="base" hangingPunct="0">
              <a:spcBef>
                <a:spcPct val="0"/>
              </a:spcBef>
              <a:spcAft>
                <a:spcPct val="0"/>
              </a:spcAft>
              <a:tabLst>
                <a:tab pos="5761038" algn="r"/>
              </a:tabLst>
              <a:defRPr>
                <a:solidFill>
                  <a:schemeClr val="tx1"/>
                </a:solidFill>
                <a:latin typeface="Arial" panose="020B0604020202020204" pitchFamily="34" charset="0"/>
              </a:defRPr>
            </a:lvl2pPr>
            <a:lvl3pPr eaLnBrk="0" fontAlgn="base" hangingPunct="0">
              <a:spcBef>
                <a:spcPct val="0"/>
              </a:spcBef>
              <a:spcAft>
                <a:spcPct val="0"/>
              </a:spcAft>
              <a:tabLst>
                <a:tab pos="5761038" algn="r"/>
              </a:tabLst>
              <a:defRPr>
                <a:solidFill>
                  <a:schemeClr val="tx1"/>
                </a:solidFill>
                <a:latin typeface="Arial" panose="020B0604020202020204" pitchFamily="34" charset="0"/>
              </a:defRPr>
            </a:lvl3pPr>
            <a:lvl4pPr eaLnBrk="0" fontAlgn="base" hangingPunct="0">
              <a:spcBef>
                <a:spcPct val="0"/>
              </a:spcBef>
              <a:spcAft>
                <a:spcPct val="0"/>
              </a:spcAft>
              <a:tabLst>
                <a:tab pos="5761038" algn="r"/>
              </a:tabLst>
              <a:defRPr>
                <a:solidFill>
                  <a:schemeClr val="tx1"/>
                </a:solidFill>
                <a:latin typeface="Arial" panose="020B0604020202020204" pitchFamily="34" charset="0"/>
              </a:defRPr>
            </a:lvl4pPr>
            <a:lvl5pPr eaLnBrk="0" fontAlgn="base" hangingPunct="0">
              <a:spcBef>
                <a:spcPct val="0"/>
              </a:spcBef>
              <a:spcAft>
                <a:spcPct val="0"/>
              </a:spcAft>
              <a:tabLst>
                <a:tab pos="5761038" algn="r"/>
              </a:tabLst>
              <a:defRPr>
                <a:solidFill>
                  <a:schemeClr val="tx1"/>
                </a:solidFill>
                <a:latin typeface="Arial" panose="020B0604020202020204" pitchFamily="34" charset="0"/>
              </a:defRPr>
            </a:lvl5pPr>
            <a:lvl6pPr eaLnBrk="0" fontAlgn="base" hangingPunct="0">
              <a:spcBef>
                <a:spcPct val="0"/>
              </a:spcBef>
              <a:spcAft>
                <a:spcPct val="0"/>
              </a:spcAft>
              <a:tabLst>
                <a:tab pos="5761038" algn="r"/>
              </a:tabLst>
              <a:defRPr>
                <a:solidFill>
                  <a:schemeClr val="tx1"/>
                </a:solidFill>
                <a:latin typeface="Arial" panose="020B0604020202020204" pitchFamily="34" charset="0"/>
              </a:defRPr>
            </a:lvl6pPr>
            <a:lvl7pPr eaLnBrk="0" fontAlgn="base" hangingPunct="0">
              <a:spcBef>
                <a:spcPct val="0"/>
              </a:spcBef>
              <a:spcAft>
                <a:spcPct val="0"/>
              </a:spcAft>
              <a:tabLst>
                <a:tab pos="5761038" algn="r"/>
              </a:tabLst>
              <a:defRPr>
                <a:solidFill>
                  <a:schemeClr val="tx1"/>
                </a:solidFill>
                <a:latin typeface="Arial" panose="020B0604020202020204" pitchFamily="34" charset="0"/>
              </a:defRPr>
            </a:lvl7pPr>
            <a:lvl8pPr eaLnBrk="0" fontAlgn="base" hangingPunct="0">
              <a:spcBef>
                <a:spcPct val="0"/>
              </a:spcBef>
              <a:spcAft>
                <a:spcPct val="0"/>
              </a:spcAft>
              <a:tabLst>
                <a:tab pos="5761038" algn="r"/>
              </a:tabLst>
              <a:defRPr>
                <a:solidFill>
                  <a:schemeClr val="tx1"/>
                </a:solidFill>
                <a:latin typeface="Arial" panose="020B0604020202020204" pitchFamily="34" charset="0"/>
              </a:defRPr>
            </a:lvl8pPr>
            <a:lvl9pPr eaLnBrk="0" fontAlgn="base" hangingPunct="0">
              <a:spcBef>
                <a:spcPct val="0"/>
              </a:spcBef>
              <a:spcAft>
                <a:spcPct val="0"/>
              </a:spcAft>
              <a:tabLst>
                <a:tab pos="5761038" algn="r"/>
              </a:tabLst>
              <a:defRPr>
                <a:solidFill>
                  <a:schemeClr val="tx1"/>
                </a:solidFill>
                <a:latin typeface="Arial" panose="020B0604020202020204" pitchFamily="34" charset="0"/>
              </a:defRPr>
            </a:lvl9pPr>
          </a:lstStyle>
          <a:p>
            <a:pPr lvl="0">
              <a:lnSpc>
                <a:spcPct val="150000"/>
              </a:lnSpc>
            </a:pP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Họ và tên người thăm hỏi: ……………………..……………………………………..</a:t>
            </a:r>
          </a:p>
          <a:p>
            <a:pPr lvl="0">
              <a:lnSpc>
                <a:spcPct val="150000"/>
              </a:lnSpc>
            </a:pP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Họ và tên người được thăm hỏi: …………………………………………………....…..</a:t>
            </a:r>
          </a:p>
          <a:p>
            <a:pPr lvl="0">
              <a:lnSpc>
                <a:spcPct val="150000"/>
              </a:lnSpc>
            </a:pP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Lý do thăm hỏi: </a:t>
            </a:r>
            <a:r>
              <a:rPr lang="vi-VN"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50000"/>
              </a:lnSpc>
            </a:pPr>
            <a:r>
              <a:rPr lang="vi-VN"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Số </a:t>
            </a: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tiền:…………………………………….…………………………………………..</a:t>
            </a:r>
          </a:p>
          <a:p>
            <a:pPr lvl="0">
              <a:lnSpc>
                <a:spcPct val="150000"/>
              </a:lnSpc>
            </a:pP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(Bằng chữ: </a:t>
            </a:r>
            <a:r>
              <a:rPr lang="vi-VN"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9"/>
          <p:cNvSpPr/>
          <p:nvPr/>
        </p:nvSpPr>
        <p:spPr>
          <a:xfrm>
            <a:off x="1981200" y="7276973"/>
            <a:ext cx="4267200" cy="794064"/>
          </a:xfrm>
          <a:prstGeom prst="rect">
            <a:avLst/>
          </a:prstGeom>
        </p:spPr>
        <p:txBody>
          <a:bodyPr wrap="square">
            <a:spAutoFit/>
          </a:bodyPr>
          <a:lstStyle/>
          <a:p>
            <a:pPr algn="ctr">
              <a:lnSpc>
                <a:spcPct val="95000"/>
              </a:lnSpc>
            </a:pPr>
            <a:r>
              <a:rPr lang="nl-NL" sz="2400" b="1" dirty="0" smtClean="0">
                <a:latin typeface="Times New Roman" panose="02020603050405020304" pitchFamily="18" charset="0"/>
                <a:cs typeface="Times New Roman" panose="02020603050405020304" pitchFamily="18" charset="0"/>
              </a:rPr>
              <a:t>TM.BAN </a:t>
            </a:r>
            <a:r>
              <a:rPr lang="nl-NL" sz="2400" b="1" dirty="0">
                <a:latin typeface="Times New Roman" panose="02020603050405020304" pitchFamily="18" charset="0"/>
                <a:cs typeface="Times New Roman" panose="02020603050405020304" pitchFamily="18" charset="0"/>
              </a:rPr>
              <a:t>CHẤP HÀNH</a:t>
            </a:r>
          </a:p>
          <a:p>
            <a:pPr algn="ctr">
              <a:lnSpc>
                <a:spcPct val="95000"/>
              </a:lnSpc>
            </a:pPr>
            <a:r>
              <a:rPr lang="nl-NL" sz="2400" dirty="0">
                <a:latin typeface="Times New Roman" panose="02020603050405020304" pitchFamily="18" charset="0"/>
                <a:cs typeface="Times New Roman" panose="02020603050405020304" pitchFamily="18" charset="0"/>
              </a:rPr>
              <a:t>(Duyệt)</a:t>
            </a:r>
          </a:p>
        </p:txBody>
      </p:sp>
      <p:sp>
        <p:nvSpPr>
          <p:cNvPr id="2" name="Rectangle 1"/>
          <p:cNvSpPr/>
          <p:nvPr/>
        </p:nvSpPr>
        <p:spPr>
          <a:xfrm>
            <a:off x="11811000" y="7101541"/>
            <a:ext cx="4572000" cy="1144929"/>
          </a:xfrm>
          <a:prstGeom prst="rect">
            <a:avLst/>
          </a:prstGeom>
        </p:spPr>
        <p:txBody>
          <a:bodyPr wrap="square">
            <a:spAutoFit/>
          </a:bodyPr>
          <a:lstStyle/>
          <a:p>
            <a:pPr algn="ctr">
              <a:lnSpc>
                <a:spcPct val="95000"/>
              </a:lnSpc>
            </a:pPr>
            <a:r>
              <a:rPr lang="en-US" sz="2400" i="1" dirty="0" err="1" smtClean="0">
                <a:latin typeface="Times New Roman" panose="02020603050405020304" pitchFamily="18" charset="0"/>
                <a:cs typeface="Times New Roman" panose="02020603050405020304" pitchFamily="18" charset="0"/>
              </a:rPr>
              <a:t>Ngày</a:t>
            </a:r>
            <a:r>
              <a:rPr lang="en-US" sz="2400" i="1"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tháng</a:t>
            </a:r>
            <a:r>
              <a:rPr lang="en-US" sz="2400" i="1" dirty="0">
                <a:latin typeface="Times New Roman" panose="02020603050405020304" pitchFamily="18" charset="0"/>
                <a:cs typeface="Times New Roman" panose="02020603050405020304" pitchFamily="18" charset="0"/>
              </a:rPr>
              <a:t> … </a:t>
            </a:r>
            <a:r>
              <a:rPr lang="en-US" sz="2400" i="1" dirty="0" err="1" smtClean="0">
                <a:latin typeface="Times New Roman" panose="02020603050405020304" pitchFamily="18" charset="0"/>
                <a:cs typeface="Times New Roman" panose="02020603050405020304" pitchFamily="18" charset="0"/>
              </a:rPr>
              <a:t>năm</a:t>
            </a:r>
            <a:endParaRPr lang="en-US" sz="2400" i="1" dirty="0" smtClean="0">
              <a:latin typeface="Times New Roman" panose="02020603050405020304" pitchFamily="18" charset="0"/>
              <a:cs typeface="Times New Roman" panose="02020603050405020304" pitchFamily="18" charset="0"/>
            </a:endParaRPr>
          </a:p>
          <a:p>
            <a:pPr algn="ctr">
              <a:lnSpc>
                <a:spcPct val="95000"/>
              </a:lnSpc>
            </a:pPr>
            <a:r>
              <a:rPr lang="en-US" sz="2400" b="1" dirty="0" smtClean="0">
                <a:latin typeface="Times New Roman" panose="02020603050405020304" pitchFamily="18" charset="0"/>
                <a:cs typeface="Times New Roman" panose="02020603050405020304" pitchFamily="18" charset="0"/>
              </a:rPr>
              <a:t>NGƯỜI </a:t>
            </a:r>
            <a:r>
              <a:rPr lang="en-US" sz="2400" b="1" dirty="0">
                <a:latin typeface="Times New Roman" panose="02020603050405020304" pitchFamily="18" charset="0"/>
                <a:cs typeface="Times New Roman" panose="02020603050405020304" pitchFamily="18" charset="0"/>
              </a:rPr>
              <a:t>ĐỀ NGHỊ</a:t>
            </a:r>
            <a:br>
              <a:rPr lang="en-US" sz="2400" b="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Ký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 Box 4"/>
          <p:cNvSpPr txBox="1">
            <a:spLocks noChangeArrowheads="1"/>
          </p:cNvSpPr>
          <p:nvPr/>
        </p:nvSpPr>
        <p:spPr bwMode="auto">
          <a:xfrm>
            <a:off x="15011400" y="186514"/>
            <a:ext cx="2743200" cy="9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270000" algn="r"/>
              </a:tabLst>
              <a:defRPr>
                <a:solidFill>
                  <a:schemeClr val="tx1"/>
                </a:solidFill>
                <a:latin typeface="Arial" panose="020B0604020202020204" pitchFamily="34" charset="0"/>
              </a:defRPr>
            </a:lvl1pPr>
            <a:lvl2pPr eaLnBrk="0" fontAlgn="base" hangingPunct="0">
              <a:spcBef>
                <a:spcPct val="0"/>
              </a:spcBef>
              <a:spcAft>
                <a:spcPct val="0"/>
              </a:spcAft>
              <a:tabLst>
                <a:tab pos="1270000" algn="r"/>
              </a:tabLst>
              <a:defRPr>
                <a:solidFill>
                  <a:schemeClr val="tx1"/>
                </a:solidFill>
                <a:latin typeface="Arial" panose="020B0604020202020204" pitchFamily="34" charset="0"/>
              </a:defRPr>
            </a:lvl2pPr>
            <a:lvl3pPr eaLnBrk="0" fontAlgn="base" hangingPunct="0">
              <a:spcBef>
                <a:spcPct val="0"/>
              </a:spcBef>
              <a:spcAft>
                <a:spcPct val="0"/>
              </a:spcAft>
              <a:tabLst>
                <a:tab pos="1270000" algn="r"/>
              </a:tabLst>
              <a:defRPr>
                <a:solidFill>
                  <a:schemeClr val="tx1"/>
                </a:solidFill>
                <a:latin typeface="Arial" panose="020B0604020202020204" pitchFamily="34" charset="0"/>
              </a:defRPr>
            </a:lvl3pPr>
            <a:lvl4pPr eaLnBrk="0" fontAlgn="base" hangingPunct="0">
              <a:spcBef>
                <a:spcPct val="0"/>
              </a:spcBef>
              <a:spcAft>
                <a:spcPct val="0"/>
              </a:spcAft>
              <a:tabLst>
                <a:tab pos="1270000" algn="r"/>
              </a:tabLst>
              <a:defRPr>
                <a:solidFill>
                  <a:schemeClr val="tx1"/>
                </a:solidFill>
                <a:latin typeface="Arial" panose="020B0604020202020204" pitchFamily="34" charset="0"/>
              </a:defRPr>
            </a:lvl4pPr>
            <a:lvl5pPr eaLnBrk="0" fontAlgn="base" hangingPunct="0">
              <a:spcBef>
                <a:spcPct val="0"/>
              </a:spcBef>
              <a:spcAft>
                <a:spcPct val="0"/>
              </a:spcAft>
              <a:tabLst>
                <a:tab pos="1270000" algn="r"/>
              </a:tabLst>
              <a:defRPr>
                <a:solidFill>
                  <a:schemeClr val="tx1"/>
                </a:solidFill>
                <a:latin typeface="Arial" panose="020B0604020202020204" pitchFamily="34" charset="0"/>
              </a:defRPr>
            </a:lvl5pPr>
            <a:lvl6pPr eaLnBrk="0" fontAlgn="base" hangingPunct="0">
              <a:spcBef>
                <a:spcPct val="0"/>
              </a:spcBef>
              <a:spcAft>
                <a:spcPct val="0"/>
              </a:spcAft>
              <a:tabLst>
                <a:tab pos="1270000" algn="r"/>
              </a:tabLst>
              <a:defRPr>
                <a:solidFill>
                  <a:schemeClr val="tx1"/>
                </a:solidFill>
                <a:latin typeface="Arial" panose="020B0604020202020204" pitchFamily="34" charset="0"/>
              </a:defRPr>
            </a:lvl6pPr>
            <a:lvl7pPr eaLnBrk="0" fontAlgn="base" hangingPunct="0">
              <a:spcBef>
                <a:spcPct val="0"/>
              </a:spcBef>
              <a:spcAft>
                <a:spcPct val="0"/>
              </a:spcAft>
              <a:tabLst>
                <a:tab pos="1270000" algn="r"/>
              </a:tabLst>
              <a:defRPr>
                <a:solidFill>
                  <a:schemeClr val="tx1"/>
                </a:solidFill>
                <a:latin typeface="Arial" panose="020B0604020202020204" pitchFamily="34" charset="0"/>
              </a:defRPr>
            </a:lvl7pPr>
            <a:lvl8pPr eaLnBrk="0" fontAlgn="base" hangingPunct="0">
              <a:spcBef>
                <a:spcPct val="0"/>
              </a:spcBef>
              <a:spcAft>
                <a:spcPct val="0"/>
              </a:spcAft>
              <a:tabLst>
                <a:tab pos="1270000" algn="r"/>
              </a:tabLst>
              <a:defRPr>
                <a:solidFill>
                  <a:schemeClr val="tx1"/>
                </a:solidFill>
                <a:latin typeface="Arial" panose="020B0604020202020204" pitchFamily="34" charset="0"/>
              </a:defRPr>
            </a:lvl8pPr>
            <a:lvl9pPr eaLnBrk="0" fontAlgn="base" hangingPunct="0">
              <a:spcBef>
                <a:spcPct val="0"/>
              </a:spcBef>
              <a:spcAft>
                <a:spcPct val="0"/>
              </a:spcAft>
              <a:tabLst>
                <a:tab pos="1270000" algn="r"/>
              </a:tabLst>
              <a:defRPr>
                <a:solidFill>
                  <a:schemeClr val="tx1"/>
                </a:solidFill>
                <a:latin typeface="Arial" panose="020B0604020202020204" pitchFamily="34" charset="0"/>
              </a:defRPr>
            </a:lvl9pPr>
          </a:lstStyle>
          <a:p>
            <a:pPr lvl="0"/>
            <a:r>
              <a:rPr lang="nl-NL" altLang="en-US" sz="2400" b="1" dirty="0">
                <a:latin typeface="Times New Roman" panose="02020603050405020304" pitchFamily="18" charset="0"/>
                <a:ea typeface="Times New Roman" panose="02020603050405020304" pitchFamily="18" charset="0"/>
                <a:cs typeface="Times New Roman" panose="02020603050405020304" pitchFamily="18" charset="0"/>
              </a:rPr>
              <a:t>Mẫu số: C11-TLĐ</a:t>
            </a:r>
            <a:r>
              <a:rPr kumimoji="0" lang="nl-NL" altLang="en-US"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nl-NL"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70000" algn="r"/>
              </a:tabLst>
            </a:pPr>
            <a:endParaRPr kumimoji="0" lang="nl-NL"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4533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600200" y="312901"/>
            <a:ext cx="11201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en-US"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 đoàn...........................................................</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3"/>
          <p:cNvSpPr>
            <a:spLocks noChangeArrowheads="1"/>
          </p:cNvSpPr>
          <p:nvPr/>
        </p:nvSpPr>
        <p:spPr bwMode="auto">
          <a:xfrm>
            <a:off x="8001000" y="2117724"/>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4572000" y="1583028"/>
            <a:ext cx="9829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nl-NL" sz="3200" b="1" dirty="0">
                <a:latin typeface="Times New Roman" panose="02020603050405020304" pitchFamily="18" charset="0"/>
                <a:cs typeface="Times New Roman" panose="02020603050405020304" pitchFamily="18" charset="0"/>
              </a:rPr>
              <a:t>GIẤY ĐỀ NGHỊ TRỢ CẤP KHÓ KHĂN</a:t>
            </a:r>
            <a:endParaRPr lang="nl-NL" sz="3200" dirty="0">
              <a:latin typeface="Times New Roman" panose="02020603050405020304" pitchFamily="18" charset="0"/>
              <a:cs typeface="Times New Roman" panose="02020603050405020304" pitchFamily="18" charset="0"/>
            </a:endParaRPr>
          </a:p>
        </p:txBody>
      </p:sp>
      <p:sp>
        <p:nvSpPr>
          <p:cNvPr id="17" name="Rectangle 16"/>
          <p:cNvSpPr>
            <a:spLocks noChangeArrowheads="1"/>
          </p:cNvSpPr>
          <p:nvPr/>
        </p:nvSpPr>
        <p:spPr bwMode="auto">
          <a:xfrm>
            <a:off x="1676400" y="3021083"/>
            <a:ext cx="14706600" cy="369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61038" algn="r"/>
              </a:tabLst>
              <a:defRPr>
                <a:solidFill>
                  <a:schemeClr val="tx1"/>
                </a:solidFill>
                <a:latin typeface="Arial" panose="020B0604020202020204" pitchFamily="34" charset="0"/>
              </a:defRPr>
            </a:lvl1pPr>
            <a:lvl2pPr eaLnBrk="0" fontAlgn="base" hangingPunct="0">
              <a:spcBef>
                <a:spcPct val="0"/>
              </a:spcBef>
              <a:spcAft>
                <a:spcPct val="0"/>
              </a:spcAft>
              <a:tabLst>
                <a:tab pos="5761038" algn="r"/>
              </a:tabLst>
              <a:defRPr>
                <a:solidFill>
                  <a:schemeClr val="tx1"/>
                </a:solidFill>
                <a:latin typeface="Arial" panose="020B0604020202020204" pitchFamily="34" charset="0"/>
              </a:defRPr>
            </a:lvl2pPr>
            <a:lvl3pPr eaLnBrk="0" fontAlgn="base" hangingPunct="0">
              <a:spcBef>
                <a:spcPct val="0"/>
              </a:spcBef>
              <a:spcAft>
                <a:spcPct val="0"/>
              </a:spcAft>
              <a:tabLst>
                <a:tab pos="5761038" algn="r"/>
              </a:tabLst>
              <a:defRPr>
                <a:solidFill>
                  <a:schemeClr val="tx1"/>
                </a:solidFill>
                <a:latin typeface="Arial" panose="020B0604020202020204" pitchFamily="34" charset="0"/>
              </a:defRPr>
            </a:lvl3pPr>
            <a:lvl4pPr eaLnBrk="0" fontAlgn="base" hangingPunct="0">
              <a:spcBef>
                <a:spcPct val="0"/>
              </a:spcBef>
              <a:spcAft>
                <a:spcPct val="0"/>
              </a:spcAft>
              <a:tabLst>
                <a:tab pos="5761038" algn="r"/>
              </a:tabLst>
              <a:defRPr>
                <a:solidFill>
                  <a:schemeClr val="tx1"/>
                </a:solidFill>
                <a:latin typeface="Arial" panose="020B0604020202020204" pitchFamily="34" charset="0"/>
              </a:defRPr>
            </a:lvl4pPr>
            <a:lvl5pPr eaLnBrk="0" fontAlgn="base" hangingPunct="0">
              <a:spcBef>
                <a:spcPct val="0"/>
              </a:spcBef>
              <a:spcAft>
                <a:spcPct val="0"/>
              </a:spcAft>
              <a:tabLst>
                <a:tab pos="5761038" algn="r"/>
              </a:tabLst>
              <a:defRPr>
                <a:solidFill>
                  <a:schemeClr val="tx1"/>
                </a:solidFill>
                <a:latin typeface="Arial" panose="020B0604020202020204" pitchFamily="34" charset="0"/>
              </a:defRPr>
            </a:lvl5pPr>
            <a:lvl6pPr eaLnBrk="0" fontAlgn="base" hangingPunct="0">
              <a:spcBef>
                <a:spcPct val="0"/>
              </a:spcBef>
              <a:spcAft>
                <a:spcPct val="0"/>
              </a:spcAft>
              <a:tabLst>
                <a:tab pos="5761038" algn="r"/>
              </a:tabLst>
              <a:defRPr>
                <a:solidFill>
                  <a:schemeClr val="tx1"/>
                </a:solidFill>
                <a:latin typeface="Arial" panose="020B0604020202020204" pitchFamily="34" charset="0"/>
              </a:defRPr>
            </a:lvl6pPr>
            <a:lvl7pPr eaLnBrk="0" fontAlgn="base" hangingPunct="0">
              <a:spcBef>
                <a:spcPct val="0"/>
              </a:spcBef>
              <a:spcAft>
                <a:spcPct val="0"/>
              </a:spcAft>
              <a:tabLst>
                <a:tab pos="5761038" algn="r"/>
              </a:tabLst>
              <a:defRPr>
                <a:solidFill>
                  <a:schemeClr val="tx1"/>
                </a:solidFill>
                <a:latin typeface="Arial" panose="020B0604020202020204" pitchFamily="34" charset="0"/>
              </a:defRPr>
            </a:lvl7pPr>
            <a:lvl8pPr eaLnBrk="0" fontAlgn="base" hangingPunct="0">
              <a:spcBef>
                <a:spcPct val="0"/>
              </a:spcBef>
              <a:spcAft>
                <a:spcPct val="0"/>
              </a:spcAft>
              <a:tabLst>
                <a:tab pos="5761038" algn="r"/>
              </a:tabLst>
              <a:defRPr>
                <a:solidFill>
                  <a:schemeClr val="tx1"/>
                </a:solidFill>
                <a:latin typeface="Arial" panose="020B0604020202020204" pitchFamily="34" charset="0"/>
              </a:defRPr>
            </a:lvl8pPr>
            <a:lvl9pPr eaLnBrk="0" fontAlgn="base" hangingPunct="0">
              <a:spcBef>
                <a:spcPct val="0"/>
              </a:spcBef>
              <a:spcAft>
                <a:spcPct val="0"/>
              </a:spcAft>
              <a:tabLst>
                <a:tab pos="5761038" algn="r"/>
              </a:tabLst>
              <a:defRPr>
                <a:solidFill>
                  <a:schemeClr val="tx1"/>
                </a:solidFill>
                <a:latin typeface="Arial" panose="020B0604020202020204" pitchFamily="34" charset="0"/>
              </a:defRPr>
            </a:lvl9pPr>
          </a:lstStyle>
          <a:p>
            <a:pPr lvl="0">
              <a:lnSpc>
                <a:spcPct val="150000"/>
              </a:lnSpc>
            </a:pP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Công đoàn bộ phận (Tổ công đoàn):………………………………………………</a:t>
            </a:r>
          </a:p>
          <a:p>
            <a:pPr lvl="0">
              <a:lnSpc>
                <a:spcPct val="150000"/>
              </a:lnSpc>
            </a:pP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Đề nghị trợ cấp khó khăn cho:…………………………….………………………</a:t>
            </a:r>
          </a:p>
          <a:p>
            <a:pPr lvl="0">
              <a:lnSpc>
                <a:spcPct val="150000"/>
              </a:lnSpc>
            </a:pP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Lý do trợ cấp khó khăn:…………………………………..………………………</a:t>
            </a:r>
          </a:p>
          <a:p>
            <a:pPr lvl="0">
              <a:lnSpc>
                <a:spcPct val="150000"/>
              </a:lnSpc>
            </a:pP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Số tiền đề nghị trợ cấp:......................................................………………………</a:t>
            </a:r>
          </a:p>
          <a:p>
            <a:pPr lvl="0">
              <a:lnSpc>
                <a:spcPct val="150000"/>
              </a:lnSpc>
            </a:pP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Bằng chữ</a:t>
            </a:r>
            <a:r>
              <a:rPr lang="vi-VN"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p:cNvSpPr/>
          <p:nvPr/>
        </p:nvSpPr>
        <p:spPr>
          <a:xfrm>
            <a:off x="1676400" y="7444966"/>
            <a:ext cx="4267200" cy="794064"/>
          </a:xfrm>
          <a:prstGeom prst="rect">
            <a:avLst/>
          </a:prstGeom>
        </p:spPr>
        <p:txBody>
          <a:bodyPr wrap="square">
            <a:spAutoFit/>
          </a:bodyPr>
          <a:lstStyle/>
          <a:p>
            <a:pPr algn="ctr">
              <a:lnSpc>
                <a:spcPct val="95000"/>
              </a:lnSpc>
            </a:pPr>
            <a:r>
              <a:rPr lang="nl-NL" sz="2400" b="1" dirty="0" smtClean="0">
                <a:latin typeface="Times New Roman" panose="02020603050405020304" pitchFamily="18" charset="0"/>
                <a:cs typeface="Times New Roman" panose="02020603050405020304" pitchFamily="18" charset="0"/>
              </a:rPr>
              <a:t>TM.BAN </a:t>
            </a:r>
            <a:r>
              <a:rPr lang="nl-NL" sz="2400" b="1" dirty="0">
                <a:latin typeface="Times New Roman" panose="02020603050405020304" pitchFamily="18" charset="0"/>
                <a:cs typeface="Times New Roman" panose="02020603050405020304" pitchFamily="18" charset="0"/>
              </a:rPr>
              <a:t>CHẤP HÀNH</a:t>
            </a:r>
          </a:p>
          <a:p>
            <a:pPr algn="ctr">
              <a:lnSpc>
                <a:spcPct val="95000"/>
              </a:lnSpc>
            </a:pPr>
            <a:r>
              <a:rPr lang="nl-NL" sz="2400" dirty="0">
                <a:latin typeface="Times New Roman" panose="02020603050405020304" pitchFamily="18" charset="0"/>
                <a:cs typeface="Times New Roman" panose="02020603050405020304" pitchFamily="18" charset="0"/>
              </a:rPr>
              <a:t>(Duyệt)</a:t>
            </a:r>
          </a:p>
        </p:txBody>
      </p:sp>
      <p:sp>
        <p:nvSpPr>
          <p:cNvPr id="2" name="Rectangle 1"/>
          <p:cNvSpPr/>
          <p:nvPr/>
        </p:nvSpPr>
        <p:spPr>
          <a:xfrm>
            <a:off x="11811000" y="7101541"/>
            <a:ext cx="5105400" cy="1144929"/>
          </a:xfrm>
          <a:prstGeom prst="rect">
            <a:avLst/>
          </a:prstGeom>
        </p:spPr>
        <p:txBody>
          <a:bodyPr wrap="square">
            <a:spAutoFit/>
          </a:bodyPr>
          <a:lstStyle/>
          <a:p>
            <a:pPr algn="ctr">
              <a:lnSpc>
                <a:spcPct val="95000"/>
              </a:lnSpc>
            </a:pPr>
            <a:r>
              <a:rPr lang="nl-NL" sz="2400" dirty="0">
                <a:latin typeface="Times New Roman" panose="02020603050405020304" pitchFamily="18" charset="0"/>
                <a:cs typeface="Times New Roman" panose="02020603050405020304" pitchFamily="18" charset="0"/>
              </a:rPr>
              <a:t>Ngày … tháng … năm …</a:t>
            </a:r>
          </a:p>
          <a:p>
            <a:pPr algn="ctr">
              <a:lnSpc>
                <a:spcPct val="95000"/>
              </a:lnSpc>
            </a:pPr>
            <a:r>
              <a:rPr lang="en-US" sz="2400" b="1" dirty="0" smtClean="0">
                <a:latin typeface="Times New Roman" panose="02020603050405020304" pitchFamily="18" charset="0"/>
                <a:cs typeface="Times New Roman" panose="02020603050405020304" pitchFamily="18" charset="0"/>
              </a:rPr>
              <a:t>NGƯỜI </a:t>
            </a:r>
            <a:r>
              <a:rPr lang="en-US" sz="2400" b="1" dirty="0">
                <a:latin typeface="Times New Roman" panose="02020603050405020304" pitchFamily="18" charset="0"/>
                <a:cs typeface="Times New Roman" panose="02020603050405020304" pitchFamily="18" charset="0"/>
              </a:rPr>
              <a:t>ĐỀ NGHỊ</a:t>
            </a:r>
            <a:br>
              <a:rPr lang="en-US" sz="2400" b="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Ký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 Box 4"/>
          <p:cNvSpPr txBox="1">
            <a:spLocks noChangeArrowheads="1"/>
          </p:cNvSpPr>
          <p:nvPr/>
        </p:nvSpPr>
        <p:spPr bwMode="auto">
          <a:xfrm>
            <a:off x="15011400" y="186514"/>
            <a:ext cx="2743200" cy="91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1270000" algn="r"/>
              </a:tabLst>
              <a:defRPr>
                <a:solidFill>
                  <a:schemeClr val="tx1"/>
                </a:solidFill>
                <a:latin typeface="Arial" panose="020B0604020202020204" pitchFamily="34" charset="0"/>
              </a:defRPr>
            </a:lvl1pPr>
            <a:lvl2pPr eaLnBrk="0" fontAlgn="base" hangingPunct="0">
              <a:spcBef>
                <a:spcPct val="0"/>
              </a:spcBef>
              <a:spcAft>
                <a:spcPct val="0"/>
              </a:spcAft>
              <a:tabLst>
                <a:tab pos="1270000" algn="r"/>
              </a:tabLst>
              <a:defRPr>
                <a:solidFill>
                  <a:schemeClr val="tx1"/>
                </a:solidFill>
                <a:latin typeface="Arial" panose="020B0604020202020204" pitchFamily="34" charset="0"/>
              </a:defRPr>
            </a:lvl2pPr>
            <a:lvl3pPr eaLnBrk="0" fontAlgn="base" hangingPunct="0">
              <a:spcBef>
                <a:spcPct val="0"/>
              </a:spcBef>
              <a:spcAft>
                <a:spcPct val="0"/>
              </a:spcAft>
              <a:tabLst>
                <a:tab pos="1270000" algn="r"/>
              </a:tabLst>
              <a:defRPr>
                <a:solidFill>
                  <a:schemeClr val="tx1"/>
                </a:solidFill>
                <a:latin typeface="Arial" panose="020B0604020202020204" pitchFamily="34" charset="0"/>
              </a:defRPr>
            </a:lvl3pPr>
            <a:lvl4pPr eaLnBrk="0" fontAlgn="base" hangingPunct="0">
              <a:spcBef>
                <a:spcPct val="0"/>
              </a:spcBef>
              <a:spcAft>
                <a:spcPct val="0"/>
              </a:spcAft>
              <a:tabLst>
                <a:tab pos="1270000" algn="r"/>
              </a:tabLst>
              <a:defRPr>
                <a:solidFill>
                  <a:schemeClr val="tx1"/>
                </a:solidFill>
                <a:latin typeface="Arial" panose="020B0604020202020204" pitchFamily="34" charset="0"/>
              </a:defRPr>
            </a:lvl4pPr>
            <a:lvl5pPr eaLnBrk="0" fontAlgn="base" hangingPunct="0">
              <a:spcBef>
                <a:spcPct val="0"/>
              </a:spcBef>
              <a:spcAft>
                <a:spcPct val="0"/>
              </a:spcAft>
              <a:tabLst>
                <a:tab pos="1270000" algn="r"/>
              </a:tabLst>
              <a:defRPr>
                <a:solidFill>
                  <a:schemeClr val="tx1"/>
                </a:solidFill>
                <a:latin typeface="Arial" panose="020B0604020202020204" pitchFamily="34" charset="0"/>
              </a:defRPr>
            </a:lvl5pPr>
            <a:lvl6pPr eaLnBrk="0" fontAlgn="base" hangingPunct="0">
              <a:spcBef>
                <a:spcPct val="0"/>
              </a:spcBef>
              <a:spcAft>
                <a:spcPct val="0"/>
              </a:spcAft>
              <a:tabLst>
                <a:tab pos="1270000" algn="r"/>
              </a:tabLst>
              <a:defRPr>
                <a:solidFill>
                  <a:schemeClr val="tx1"/>
                </a:solidFill>
                <a:latin typeface="Arial" panose="020B0604020202020204" pitchFamily="34" charset="0"/>
              </a:defRPr>
            </a:lvl6pPr>
            <a:lvl7pPr eaLnBrk="0" fontAlgn="base" hangingPunct="0">
              <a:spcBef>
                <a:spcPct val="0"/>
              </a:spcBef>
              <a:spcAft>
                <a:spcPct val="0"/>
              </a:spcAft>
              <a:tabLst>
                <a:tab pos="1270000" algn="r"/>
              </a:tabLst>
              <a:defRPr>
                <a:solidFill>
                  <a:schemeClr val="tx1"/>
                </a:solidFill>
                <a:latin typeface="Arial" panose="020B0604020202020204" pitchFamily="34" charset="0"/>
              </a:defRPr>
            </a:lvl7pPr>
            <a:lvl8pPr eaLnBrk="0" fontAlgn="base" hangingPunct="0">
              <a:spcBef>
                <a:spcPct val="0"/>
              </a:spcBef>
              <a:spcAft>
                <a:spcPct val="0"/>
              </a:spcAft>
              <a:tabLst>
                <a:tab pos="1270000" algn="r"/>
              </a:tabLst>
              <a:defRPr>
                <a:solidFill>
                  <a:schemeClr val="tx1"/>
                </a:solidFill>
                <a:latin typeface="Arial" panose="020B0604020202020204" pitchFamily="34" charset="0"/>
              </a:defRPr>
            </a:lvl8pPr>
            <a:lvl9pPr eaLnBrk="0" fontAlgn="base" hangingPunct="0">
              <a:spcBef>
                <a:spcPct val="0"/>
              </a:spcBef>
              <a:spcAft>
                <a:spcPct val="0"/>
              </a:spcAft>
              <a:tabLst>
                <a:tab pos="1270000" algn="r"/>
              </a:tabLst>
              <a:defRPr>
                <a:solidFill>
                  <a:schemeClr val="tx1"/>
                </a:solidFill>
                <a:latin typeface="Arial" panose="020B0604020202020204" pitchFamily="34" charset="0"/>
              </a:defRPr>
            </a:lvl9pPr>
          </a:lstStyle>
          <a:p>
            <a:pPr lvl="0"/>
            <a:r>
              <a:rPr lang="nl-NL" altLang="en-US" sz="2400" b="1" dirty="0">
                <a:latin typeface="Times New Roman" panose="02020603050405020304" pitchFamily="18" charset="0"/>
                <a:ea typeface="Times New Roman" panose="02020603050405020304" pitchFamily="18" charset="0"/>
                <a:cs typeface="Times New Roman" panose="02020603050405020304" pitchFamily="18" charset="0"/>
              </a:rPr>
              <a:t>Mẫu số: </a:t>
            </a:r>
            <a:r>
              <a:rPr lang="nl-NL" alt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C12-TLĐ</a:t>
            </a:r>
            <a:r>
              <a:rPr kumimoji="0" lang="nl-NL" altLang="en-US"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nl-NL"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70000" algn="r"/>
              </a:tabLst>
            </a:pPr>
            <a:endParaRPr kumimoji="0" lang="nl-NL"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7200900" y="7496314"/>
            <a:ext cx="4267200" cy="443198"/>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TM. TỔ CÔNG ĐOÀN</a:t>
            </a:r>
            <a:endParaRPr lang="nl-N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422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8792"/>
          <a:ext cx="17866136" cy="1891538"/>
        </p:xfrm>
        <a:graphic>
          <a:graphicData uri="http://schemas.openxmlformats.org/drawingml/2006/table">
            <a:tbl>
              <a:tblPr firstRow="1" firstCol="1" lastRow="1" lastCol="1" bandRow="1" bandCol="1">
                <a:tableStyleId>{5C22544A-7EE6-4342-B048-85BDC9FD1C3A}</a:tableStyleId>
              </a:tblPr>
              <a:tblGrid>
                <a:gridCol w="8661420">
                  <a:extLst>
                    <a:ext uri="{9D8B030D-6E8A-4147-A177-3AD203B41FA5}">
                      <a16:colId xmlns:a16="http://schemas.microsoft.com/office/drawing/2014/main" val="1835410379"/>
                    </a:ext>
                  </a:extLst>
                </a:gridCol>
                <a:gridCol w="9204716">
                  <a:extLst>
                    <a:ext uri="{9D8B030D-6E8A-4147-A177-3AD203B41FA5}">
                      <a16:colId xmlns:a16="http://schemas.microsoft.com/office/drawing/2014/main" val="1145672025"/>
                    </a:ext>
                  </a:extLst>
                </a:gridCol>
              </a:tblGrid>
              <a:tr h="1648519">
                <a:tc>
                  <a:txBody>
                    <a:bodyPr/>
                    <a:lstStyle/>
                    <a:p>
                      <a:pPr marL="0" marR="0" algn="ctr">
                        <a:lnSpc>
                          <a:spcPct val="107000"/>
                        </a:lnSpc>
                        <a:spcBef>
                          <a:spcPts val="0"/>
                        </a:spcBef>
                        <a:spcAft>
                          <a:spcPts val="0"/>
                        </a:spcAft>
                      </a:pPr>
                      <a:endParaRPr lang="en-US" sz="2400"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dirty="0" smtClean="0">
                          <a:solidFill>
                            <a:schemeClr val="tx1"/>
                          </a:solidFill>
                          <a:effectLst/>
                          <a:latin typeface="Times New Roman" panose="02020603050405020304" pitchFamily="18" charset="0"/>
                          <a:cs typeface="Times New Roman" panose="02020603050405020304" pitchFamily="18" charset="0"/>
                        </a:rPr>
                        <a:t>LIÊN </a:t>
                      </a:r>
                      <a:r>
                        <a:rPr lang="en-US" sz="2400" dirty="0">
                          <a:solidFill>
                            <a:schemeClr val="tx1"/>
                          </a:solidFill>
                          <a:effectLst/>
                          <a:latin typeface="Times New Roman" panose="02020603050405020304" pitchFamily="18" charset="0"/>
                          <a:cs typeface="Times New Roman" panose="02020603050405020304" pitchFamily="18" charset="0"/>
                        </a:rPr>
                        <a:t>ĐOÀN LAO ĐỘNG H. VĨNH BẢO</a:t>
                      </a:r>
                    </a:p>
                    <a:p>
                      <a:pPr marL="0" marR="0" algn="ctr">
                        <a:lnSpc>
                          <a:spcPct val="107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CÔNG ĐOÀN</a:t>
                      </a:r>
                      <a:r>
                        <a:rPr lang="en-US" sz="2400" dirty="0" smtClean="0">
                          <a:solidFill>
                            <a:schemeClr val="tx1"/>
                          </a:solidFill>
                          <a:effectLst/>
                          <a:latin typeface="Times New Roman" panose="02020603050405020304" pitchFamily="18" charset="0"/>
                          <a:cs typeface="Times New Roman" panose="02020603050405020304" pitchFamily="18" charset="0"/>
                        </a:rPr>
                        <a:t>……………………………</a:t>
                      </a:r>
                      <a:r>
                        <a:rPr lang="en-US" sz="2000" dirty="0">
                          <a:solidFill>
                            <a:schemeClr val="tx1"/>
                          </a:solidFill>
                          <a:effectLst/>
                          <a:latin typeface="Times New Roman" panose="02020603050405020304" pitchFamily="18" charset="0"/>
                          <a:cs typeface="Times New Roman" panose="02020603050405020304" pitchFamily="18" charset="0"/>
                        </a:rPr>
                        <a:t/>
                      </a:r>
                      <a:br>
                        <a:rPr lang="en-US" sz="2000" dirty="0">
                          <a:solidFill>
                            <a:schemeClr val="tx1"/>
                          </a:solidFill>
                          <a:effectLst/>
                          <a:latin typeface="Times New Roman" panose="02020603050405020304" pitchFamily="18" charset="0"/>
                          <a:cs typeface="Times New Roman" panose="02020603050405020304" pitchFamily="18" charset="0"/>
                        </a:rPr>
                      </a:br>
                      <a:endParaRPr lang="en-US" sz="2000"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dirty="0" err="1" smtClean="0">
                          <a:solidFill>
                            <a:schemeClr val="tx1"/>
                          </a:solidFill>
                          <a:effectLst/>
                          <a:latin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cs typeface="Times New Roman" panose="02020603050405020304" pitchFamily="18" charset="0"/>
                        </a:rPr>
                        <a:t>:     / QĐ-LĐLĐ</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pt-BR" sz="1800" b="1" kern="1200" dirty="0" smtClean="0">
                          <a:solidFill>
                            <a:schemeClr val="tx1"/>
                          </a:solidFill>
                          <a:effectLst/>
                          <a:latin typeface="+mn-lt"/>
                          <a:ea typeface="+mn-ea"/>
                          <a:cs typeface="+mn-cs"/>
                        </a:rPr>
                        <a:t>                                                                                                           </a:t>
                      </a:r>
                      <a:r>
                        <a:rPr lang="pt-BR" sz="2000" b="1" kern="1200" dirty="0" smtClean="0">
                          <a:solidFill>
                            <a:schemeClr val="tx1"/>
                          </a:solidFill>
                          <a:effectLst/>
                          <a:latin typeface="Times New Roman" panose="02020603050405020304" pitchFamily="18" charset="0"/>
                          <a:ea typeface="+mn-ea"/>
                          <a:cs typeface="Times New Roman" panose="02020603050405020304" pitchFamily="18" charset="0"/>
                        </a:rPr>
                        <a:t>Mẫu số: C13 - TLĐ</a:t>
                      </a:r>
                      <a:endParaRPr lang="en-US" sz="18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algn="ctr">
                        <a:lnSpc>
                          <a:spcPct val="107000"/>
                        </a:lnSpc>
                        <a:spcBef>
                          <a:spcPts val="0"/>
                        </a:spcBef>
                        <a:spcAft>
                          <a:spcPts val="0"/>
                        </a:spcAft>
                      </a:pPr>
                      <a:r>
                        <a:rPr lang="en-US" sz="2400" dirty="0" smtClean="0">
                          <a:solidFill>
                            <a:schemeClr val="tx1"/>
                          </a:solidFill>
                          <a:effectLst/>
                          <a:latin typeface="Times New Roman" panose="02020603050405020304" pitchFamily="18" charset="0"/>
                          <a:cs typeface="Times New Roman" panose="02020603050405020304" pitchFamily="18" charset="0"/>
                        </a:rPr>
                        <a:t>CỘNG </a:t>
                      </a:r>
                      <a:r>
                        <a:rPr lang="en-US" sz="2400" dirty="0">
                          <a:solidFill>
                            <a:schemeClr val="tx1"/>
                          </a:solidFill>
                          <a:effectLst/>
                          <a:latin typeface="Times New Roman" panose="02020603050405020304" pitchFamily="18" charset="0"/>
                          <a:cs typeface="Times New Roman" panose="02020603050405020304" pitchFamily="18" charset="0"/>
                        </a:rPr>
                        <a:t>HÒA XÃ HỘI CHỦ NGHĨA VIỆT NAM</a:t>
                      </a:r>
                    </a:p>
                    <a:p>
                      <a:pPr marL="0" marR="0" algn="ctr">
                        <a:lnSpc>
                          <a:spcPct val="107000"/>
                        </a:lnSpc>
                        <a:spcBef>
                          <a:spcPts val="0"/>
                        </a:spcBef>
                        <a:spcAft>
                          <a:spcPts val="0"/>
                        </a:spcAft>
                      </a:pPr>
                      <a:r>
                        <a:rPr lang="en-US" sz="2400" u="sng" dirty="0" err="1">
                          <a:solidFill>
                            <a:schemeClr val="tx1"/>
                          </a:solidFill>
                          <a:effectLst/>
                          <a:latin typeface="Times New Roman" panose="02020603050405020304" pitchFamily="18" charset="0"/>
                          <a:cs typeface="Times New Roman" panose="02020603050405020304" pitchFamily="18" charset="0"/>
                        </a:rPr>
                        <a:t>Độc</a:t>
                      </a:r>
                      <a:r>
                        <a:rPr lang="en-US" sz="2400" u="sng" dirty="0">
                          <a:solidFill>
                            <a:schemeClr val="tx1"/>
                          </a:solidFill>
                          <a:effectLst/>
                          <a:latin typeface="Times New Roman" panose="02020603050405020304" pitchFamily="18" charset="0"/>
                          <a:cs typeface="Times New Roman" panose="02020603050405020304" pitchFamily="18" charset="0"/>
                        </a:rPr>
                        <a:t> </a:t>
                      </a:r>
                      <a:r>
                        <a:rPr lang="en-US" sz="2400" u="sng" dirty="0" err="1">
                          <a:solidFill>
                            <a:schemeClr val="tx1"/>
                          </a:solidFill>
                          <a:effectLst/>
                          <a:latin typeface="Times New Roman" panose="02020603050405020304" pitchFamily="18" charset="0"/>
                          <a:cs typeface="Times New Roman" panose="02020603050405020304" pitchFamily="18" charset="0"/>
                        </a:rPr>
                        <a:t>lập</a:t>
                      </a:r>
                      <a:r>
                        <a:rPr lang="en-US" sz="2400" u="sng" dirty="0">
                          <a:solidFill>
                            <a:schemeClr val="tx1"/>
                          </a:solidFill>
                          <a:effectLst/>
                          <a:latin typeface="Times New Roman" panose="02020603050405020304" pitchFamily="18" charset="0"/>
                          <a:cs typeface="Times New Roman" panose="02020603050405020304" pitchFamily="18" charset="0"/>
                        </a:rPr>
                        <a:t>- </a:t>
                      </a:r>
                      <a:r>
                        <a:rPr lang="en-US" sz="2400" u="sng" dirty="0" err="1">
                          <a:solidFill>
                            <a:schemeClr val="tx1"/>
                          </a:solidFill>
                          <a:effectLst/>
                          <a:latin typeface="Times New Roman" panose="02020603050405020304" pitchFamily="18" charset="0"/>
                          <a:cs typeface="Times New Roman" panose="02020603050405020304" pitchFamily="18" charset="0"/>
                        </a:rPr>
                        <a:t>Tự</a:t>
                      </a:r>
                      <a:r>
                        <a:rPr lang="en-US" sz="2400" u="sng" dirty="0">
                          <a:solidFill>
                            <a:schemeClr val="tx1"/>
                          </a:solidFill>
                          <a:effectLst/>
                          <a:latin typeface="Times New Roman" panose="02020603050405020304" pitchFamily="18" charset="0"/>
                          <a:cs typeface="Times New Roman" panose="02020603050405020304" pitchFamily="18" charset="0"/>
                        </a:rPr>
                        <a:t> do- </a:t>
                      </a:r>
                      <a:r>
                        <a:rPr lang="en-US" sz="2400" u="sng" dirty="0" err="1">
                          <a:solidFill>
                            <a:schemeClr val="tx1"/>
                          </a:solidFill>
                          <a:effectLst/>
                          <a:latin typeface="Times New Roman" panose="02020603050405020304" pitchFamily="18" charset="0"/>
                          <a:cs typeface="Times New Roman" panose="02020603050405020304" pitchFamily="18" charset="0"/>
                        </a:rPr>
                        <a:t>Hạnh</a:t>
                      </a:r>
                      <a:r>
                        <a:rPr lang="en-US" sz="2400" u="sng" dirty="0">
                          <a:solidFill>
                            <a:schemeClr val="tx1"/>
                          </a:solidFill>
                          <a:effectLst/>
                          <a:latin typeface="Times New Roman" panose="02020603050405020304" pitchFamily="18" charset="0"/>
                          <a:cs typeface="Times New Roman" panose="02020603050405020304" pitchFamily="18" charset="0"/>
                        </a:rPr>
                        <a:t> </a:t>
                      </a:r>
                      <a:r>
                        <a:rPr lang="en-US" sz="2400" u="sng" dirty="0" err="1">
                          <a:solidFill>
                            <a:schemeClr val="tx1"/>
                          </a:solidFill>
                          <a:effectLst/>
                          <a:latin typeface="Times New Roman" panose="02020603050405020304" pitchFamily="18" charset="0"/>
                          <a:cs typeface="Times New Roman" panose="02020603050405020304" pitchFamily="18" charset="0"/>
                        </a:rPr>
                        <a:t>phúc</a:t>
                      </a:r>
                      <a:endParaRPr lang="en-US" sz="24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endParaRPr lang="en-US" sz="2400"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dirty="0" err="1" smtClean="0">
                          <a:solidFill>
                            <a:schemeClr val="tx1"/>
                          </a:solidFill>
                          <a:effectLst/>
                          <a:latin typeface="Times New Roman" panose="02020603050405020304" pitchFamily="18" charset="0"/>
                          <a:cs typeface="Times New Roman" panose="02020603050405020304" pitchFamily="18" charset="0"/>
                        </a:rPr>
                        <a:t>Vĩnh</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Bảo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ngày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tháng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smtClean="0">
                          <a:solidFill>
                            <a:schemeClr val="tx1"/>
                          </a:solidFill>
                          <a:effectLst/>
                          <a:latin typeface="Times New Roman" panose="02020603050405020304" pitchFamily="18" charset="0"/>
                          <a:cs typeface="Times New Roman" panose="02020603050405020304" pitchFamily="18" charset="0"/>
                        </a:rPr>
                        <a:t>….</a:t>
                      </a:r>
                      <a:r>
                        <a:rPr lang="en-US" sz="2400" dirty="0" err="1" smtClean="0">
                          <a:solidFill>
                            <a:schemeClr val="tx1"/>
                          </a:solidFill>
                          <a:effectLst/>
                          <a:latin typeface="Times New Roman" panose="02020603050405020304" pitchFamily="18" charset="0"/>
                          <a:cs typeface="Times New Roman" panose="02020603050405020304" pitchFamily="18" charset="0"/>
                        </a:rPr>
                        <a:t>năm</a:t>
                      </a:r>
                      <a:r>
                        <a:rPr lang="en-US" sz="2400" dirty="0" smtClean="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extLst>
                  <a:ext uri="{0D108BD9-81ED-4DB2-BD59-A6C34878D82A}">
                    <a16:rowId xmlns:a16="http://schemas.microsoft.com/office/drawing/2014/main" val="113922572"/>
                  </a:ext>
                </a:extLst>
              </a:tr>
            </a:tbl>
          </a:graphicData>
        </a:graphic>
      </p:graphicFrame>
      <p:sp>
        <p:nvSpPr>
          <p:cNvPr id="4" name="Rectangle 2"/>
          <p:cNvSpPr>
            <a:spLocks noChangeArrowheads="1"/>
          </p:cNvSpPr>
          <p:nvPr/>
        </p:nvSpPr>
        <p:spPr bwMode="auto">
          <a:xfrm>
            <a:off x="495300" y="1950299"/>
            <a:ext cx="16875536" cy="694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3200" b="1" dirty="0">
                <a:latin typeface="Times New Roman" panose="02020603050405020304" pitchFamily="18" charset="0"/>
                <a:ea typeface="Times New Roman" panose="02020603050405020304" pitchFamily="18" charset="0"/>
                <a:cs typeface="Times New Roman" panose="02020603050405020304" pitchFamily="18" charset="0"/>
              </a:rPr>
              <a:t>QUYẾT ĐỊNH</a:t>
            </a:r>
          </a:p>
          <a:p>
            <a:pPr lvl="0" algn="ctr"/>
            <a:r>
              <a:rPr lang="en-US" altLang="en-US" sz="3200" b="1" dirty="0">
                <a:latin typeface="Times New Roman" panose="02020603050405020304" pitchFamily="18" charset="0"/>
                <a:ea typeface="Times New Roman" panose="02020603050405020304" pitchFamily="18" charset="0"/>
                <a:cs typeface="Times New Roman" panose="02020603050405020304" pitchFamily="18" charset="0"/>
              </a:rPr>
              <a:t>VỀ VIỆC TRỢ CẤP KHÓ </a:t>
            </a:r>
            <a:r>
              <a:rPr lang="en-US" alt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KHĂN</a:t>
            </a:r>
          </a:p>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BAN </a:t>
            </a:r>
            <a:r>
              <a:rPr lang="en-US" sz="2400" b="1" dirty="0">
                <a:latin typeface="Times New Roman" panose="02020603050405020304" pitchFamily="18" charset="0"/>
                <a:cs typeface="Times New Roman" panose="02020603050405020304" pitchFamily="18" charset="0"/>
              </a:rPr>
              <a:t>CHẤP HÀNH CÔNG ĐOÀN </a:t>
            </a:r>
            <a:r>
              <a:rPr lang="en-US" sz="2400" b="1" dirty="0" smtClean="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20000"/>
              </a:lnSpc>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600" dirty="0" smtClean="0">
                <a:latin typeface="Times New Roman" panose="02020603050405020304" pitchFamily="18" charset="0"/>
                <a:ea typeface="Times New Roman" panose="02020603050405020304" pitchFamily="18" charset="0"/>
                <a:cs typeface="Times New Roman" panose="02020603050405020304" pitchFamily="18" charset="0"/>
              </a:rPr>
              <a:t>Căn </a:t>
            </a:r>
            <a:r>
              <a:rPr lang="vi-VN" altLang="en-US" sz="2600" dirty="0">
                <a:latin typeface="Times New Roman" panose="02020603050405020304" pitchFamily="18" charset="0"/>
                <a:ea typeface="Times New Roman" panose="02020603050405020304" pitchFamily="18" charset="0"/>
                <a:cs typeface="Times New Roman" panose="02020603050405020304" pitchFamily="18" charset="0"/>
              </a:rPr>
              <a:t>cứ Quyết định số 4290/QĐ-TLĐ ngày 01/3/2022 về việc ban hành quy định về thu, chi, quản lý tài chính, tài sản công đoàn cơ sở của Đoàn Chủ tịch Tổng Liên đoàn Lao động Việt Nam; Hướng dẫn số 29/HD-LĐLĐ ngày 11/3/2022 của Liên đoàn Lao động thành phố Hải Phòng về việc thực hiện thu, chi, quản lý tài chính, tài sản tại Công đoàn cơ sở;</a:t>
            </a:r>
          </a:p>
          <a:p>
            <a:pPr lvl="0">
              <a:lnSpc>
                <a:spcPct val="120000"/>
              </a:lnSpc>
            </a:pPr>
            <a:r>
              <a:rPr lang="en-US" altLang="en-US" sz="26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vi-VN" altLang="en-US" sz="2600" dirty="0" smtClean="0">
                <a:latin typeface="Times New Roman" panose="02020603050405020304" pitchFamily="18" charset="0"/>
                <a:ea typeface="Times New Roman" panose="02020603050405020304" pitchFamily="18" charset="0"/>
                <a:cs typeface="Times New Roman" panose="02020603050405020304" pitchFamily="18" charset="0"/>
              </a:rPr>
              <a:t>Căn </a:t>
            </a:r>
            <a:r>
              <a:rPr lang="vi-VN" altLang="en-US" sz="2600" dirty="0">
                <a:latin typeface="Times New Roman" panose="02020603050405020304" pitchFamily="18" charset="0"/>
                <a:ea typeface="Times New Roman" panose="02020603050405020304" pitchFamily="18" charset="0"/>
                <a:cs typeface="Times New Roman" panose="02020603050405020304" pitchFamily="18" charset="0"/>
              </a:rPr>
              <a:t>cứ quy chế chi tiêu của Công đoàn....................................;</a:t>
            </a:r>
          </a:p>
          <a:p>
            <a:pPr lvl="0">
              <a:lnSpc>
                <a:spcPct val="120000"/>
              </a:lnSpc>
            </a:pPr>
            <a:r>
              <a:rPr lang="en-US" altLang="en-US" sz="26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vi-VN" altLang="en-US" sz="2600" dirty="0" smtClean="0">
                <a:latin typeface="Times New Roman" panose="02020603050405020304" pitchFamily="18" charset="0"/>
                <a:ea typeface="Times New Roman" panose="02020603050405020304" pitchFamily="18" charset="0"/>
                <a:cs typeface="Times New Roman" panose="02020603050405020304" pitchFamily="18" charset="0"/>
              </a:rPr>
              <a:t>Căn </a:t>
            </a:r>
            <a:r>
              <a:rPr lang="vi-VN" altLang="en-US" sz="2600" dirty="0">
                <a:latin typeface="Times New Roman" panose="02020603050405020304" pitchFamily="18" charset="0"/>
                <a:ea typeface="Times New Roman" panose="02020603050405020304" pitchFamily="18" charset="0"/>
                <a:cs typeface="Times New Roman" panose="02020603050405020304" pitchFamily="18" charset="0"/>
              </a:rPr>
              <a:t>cứ Biên bản họp Ban Chấp hành Công đoàn ........ ngày .......;</a:t>
            </a:r>
          </a:p>
          <a:p>
            <a:pPr lvl="0">
              <a:lnSpc>
                <a:spcPct val="120000"/>
              </a:lnSpc>
            </a:pPr>
            <a:r>
              <a:rPr lang="en-US" altLang="en-US" sz="26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vi-VN" altLang="en-US" sz="2600" dirty="0" smtClean="0">
                <a:latin typeface="Times New Roman" panose="02020603050405020304" pitchFamily="18" charset="0"/>
                <a:ea typeface="Times New Roman" panose="02020603050405020304" pitchFamily="18" charset="0"/>
                <a:cs typeface="Times New Roman" panose="02020603050405020304" pitchFamily="18" charset="0"/>
              </a:rPr>
              <a:t>Theo </a:t>
            </a:r>
            <a:r>
              <a:rPr lang="vi-VN" altLang="en-US" sz="2600" dirty="0">
                <a:latin typeface="Times New Roman" panose="02020603050405020304" pitchFamily="18" charset="0"/>
                <a:ea typeface="Times New Roman" panose="02020603050405020304" pitchFamily="18" charset="0"/>
                <a:cs typeface="Times New Roman" panose="02020603050405020304" pitchFamily="18" charset="0"/>
              </a:rPr>
              <a:t>đề nghị của....................................................................,</a:t>
            </a:r>
          </a:p>
          <a:p>
            <a:pPr algn="ctr">
              <a:lnSpc>
                <a:spcPct val="120000"/>
              </a:lnSpc>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QUYẾT ĐỊNH</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pP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600" dirty="0">
                <a:latin typeface="Times New Roman" panose="02020603050405020304" pitchFamily="18" charset="0"/>
                <a:ea typeface="Times New Roman" panose="02020603050405020304" pitchFamily="18" charset="0"/>
                <a:cs typeface="Times New Roman" panose="02020603050405020304" pitchFamily="18" charset="0"/>
              </a:rPr>
              <a:t>Điều 1. Trợ cấp khó khăn cho: ... người; mức trợ cấp: .../người. Tổng số tiền là: ... đồng (có danh sách kèm theo).</a:t>
            </a:r>
          </a:p>
          <a:p>
            <a:pPr>
              <a:lnSpc>
                <a:spcPct val="120000"/>
              </a:lnSpc>
            </a:pPr>
            <a:r>
              <a:rPr lang="en-US" alt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600" dirty="0" smtClean="0">
                <a:latin typeface="Times New Roman" panose="02020603050405020304" pitchFamily="18" charset="0"/>
                <a:ea typeface="Times New Roman" panose="02020603050405020304" pitchFamily="18" charset="0"/>
                <a:cs typeface="Times New Roman" panose="02020603050405020304" pitchFamily="18" charset="0"/>
              </a:rPr>
              <a:t>Điều </a:t>
            </a:r>
            <a:r>
              <a:rPr lang="vi-VN" altLang="en-US" sz="2600" dirty="0">
                <a:latin typeface="Times New Roman" panose="02020603050405020304" pitchFamily="18" charset="0"/>
                <a:ea typeface="Times New Roman" panose="02020603050405020304" pitchFamily="18" charset="0"/>
                <a:cs typeface="Times New Roman" panose="02020603050405020304" pitchFamily="18" charset="0"/>
              </a:rPr>
              <a:t>2. Các cá nhân có tên tại Điều 1, bộ phận tài chính công đoàn cơ sở có trách nhiệm thi hành Quyết định này.</a:t>
            </a:r>
          </a:p>
          <a:p>
            <a:pPr marL="0" marR="0" lvl="0" indent="342900" algn="l" defTabSz="914400" rtl="0" eaLnBrk="0" fontAlgn="base" latinLnBrk="0" hangingPunct="0">
              <a:lnSpc>
                <a:spcPct val="15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 name="Table 2"/>
          <p:cNvGraphicFramePr>
            <a:graphicFrameLocks noGrp="1"/>
          </p:cNvGraphicFramePr>
          <p:nvPr>
            <p:extLst/>
          </p:nvPr>
        </p:nvGraphicFramePr>
        <p:xfrm>
          <a:off x="1181267" y="8872076"/>
          <a:ext cx="16687800" cy="2739390"/>
        </p:xfrm>
        <a:graphic>
          <a:graphicData uri="http://schemas.openxmlformats.org/drawingml/2006/table">
            <a:tbl>
              <a:tblPr firstRow="1" firstCol="1" lastRow="1" lastCol="1" bandRow="1" bandCol="1">
                <a:tableStyleId>{5C22544A-7EE6-4342-B048-85BDC9FD1C3A}</a:tableStyleId>
              </a:tblPr>
              <a:tblGrid>
                <a:gridCol w="8342946">
                  <a:extLst>
                    <a:ext uri="{9D8B030D-6E8A-4147-A177-3AD203B41FA5}">
                      <a16:colId xmlns:a16="http://schemas.microsoft.com/office/drawing/2014/main" val="1149134671"/>
                    </a:ext>
                  </a:extLst>
                </a:gridCol>
                <a:gridCol w="8344854">
                  <a:extLst>
                    <a:ext uri="{9D8B030D-6E8A-4147-A177-3AD203B41FA5}">
                      <a16:colId xmlns:a16="http://schemas.microsoft.com/office/drawing/2014/main" val="2562741908"/>
                    </a:ext>
                  </a:extLst>
                </a:gridCol>
              </a:tblGrid>
              <a:tr h="1431882">
                <a:tc>
                  <a:txBody>
                    <a:bodyPr/>
                    <a:lstStyle/>
                    <a:p>
                      <a:pPr marL="0" marR="0">
                        <a:lnSpc>
                          <a:spcPct val="107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nhận</a:t>
                      </a:r>
                      <a:r>
                        <a:rPr lang="en-US" sz="2800" dirty="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Như</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điều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smtClean="0">
                          <a:solidFill>
                            <a:schemeClr val="tx1"/>
                          </a:solidFill>
                          <a:effectLst/>
                          <a:latin typeface="Times New Roman" panose="02020603050405020304" pitchFamily="18" charset="0"/>
                          <a:cs typeface="Times New Roman" panose="02020603050405020304" pitchFamily="18" charset="0"/>
                        </a:rPr>
                        <a:t>1</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Lưu</a:t>
                      </a:r>
                      <a:r>
                        <a:rPr lang="en-US" sz="2800" b="0" dirty="0">
                          <a:solidFill>
                            <a:schemeClr val="tx1"/>
                          </a:solidFill>
                          <a:effectLst/>
                          <a:latin typeface="Times New Roman" panose="02020603050405020304" pitchFamily="18" charset="0"/>
                          <a:cs typeface="Times New Roman" panose="02020603050405020304" pitchFamily="18" charset="0"/>
                        </a:rPr>
                        <a:t>(VT)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marL="0" marR="0" algn="ctr">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TM. BAN CHẤP HÀNH</a:t>
                      </a:r>
                    </a:p>
                    <a:p>
                      <a:pPr marL="0" marR="0" algn="ctr">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CHỦ TỊCH</a:t>
                      </a:r>
                    </a:p>
                    <a:p>
                      <a:pPr marL="0" marR="0" algn="ctr">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extLst>
                  <a:ext uri="{0D108BD9-81ED-4DB2-BD59-A6C34878D82A}">
                    <a16:rowId xmlns:a16="http://schemas.microsoft.com/office/drawing/2014/main" val="122284041"/>
                  </a:ext>
                </a:extLst>
              </a:tr>
            </a:tbl>
          </a:graphicData>
        </a:graphic>
      </p:graphicFrame>
      <p:cxnSp>
        <p:nvCxnSpPr>
          <p:cNvPr id="11" name="Straight Connector 10"/>
          <p:cNvCxnSpPr>
            <a:cxnSpLocks noChangeShapeType="1"/>
          </p:cNvCxnSpPr>
          <p:nvPr/>
        </p:nvCxnSpPr>
        <p:spPr bwMode="auto">
          <a:xfrm>
            <a:off x="4267200" y="887786"/>
            <a:ext cx="1714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3565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600199" y="251986"/>
            <a:ext cx="7467601" cy="122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en-US" sz="1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endParaRPr>
          </a:p>
          <a:p>
            <a:pPr algn="ctr">
              <a:lnSpc>
                <a:spcPct val="107000"/>
              </a:lnSpc>
            </a:pPr>
            <a:r>
              <a:rPr lang="en-US" sz="2800" b="1" dirty="0">
                <a:latin typeface="Times New Roman" panose="02020603050405020304" pitchFamily="18" charset="0"/>
                <a:cs typeface="Times New Roman" panose="02020603050405020304" pitchFamily="18" charset="0"/>
              </a:rPr>
              <a:t>LIÊN ĐOÀN LAO ĐỘNG H. VĨNH BẢO</a:t>
            </a:r>
          </a:p>
          <a:p>
            <a:pPr algn="ctr">
              <a:lnSpc>
                <a:spcPct val="107000"/>
              </a:lnSpc>
            </a:pPr>
            <a:r>
              <a:rPr lang="en-US" sz="2800" dirty="0">
                <a:latin typeface="Times New Roman" panose="02020603050405020304" pitchFamily="18" charset="0"/>
                <a:cs typeface="Times New Roman" panose="02020603050405020304" pitchFamily="18" charset="0"/>
              </a:rPr>
              <a:t>CÔNG ĐOÀN……………………………</a:t>
            </a:r>
            <a:endParaRPr lang="vi-VN" alt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5"/>
          <p:cNvSpPr>
            <a:spLocks noChangeArrowheads="1"/>
          </p:cNvSpPr>
          <p:nvPr/>
        </p:nvSpPr>
        <p:spPr bwMode="auto">
          <a:xfrm>
            <a:off x="914400" y="1920513"/>
            <a:ext cx="17373600" cy="13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ct val="130000"/>
              </a:lnSpc>
            </a:pPr>
            <a:r>
              <a:rPr lang="en-US" sz="3200" b="1" dirty="0">
                <a:latin typeface="Times New Roman" panose="02020603050405020304" pitchFamily="18" charset="0"/>
                <a:cs typeface="Times New Roman" panose="02020603050405020304" pitchFamily="18" charset="0"/>
              </a:rPr>
              <a:t>DANH  SÁCH  </a:t>
            </a:r>
          </a:p>
          <a:p>
            <a:pPr algn="ctr">
              <a:lnSpc>
                <a:spcPct val="130000"/>
              </a:lnSpc>
            </a:pPr>
            <a:r>
              <a:rPr lang="en-US" sz="3200" b="1" dirty="0">
                <a:latin typeface="Times New Roman" panose="02020603050405020304" pitchFamily="18" charset="0"/>
                <a:cs typeface="Times New Roman" panose="02020603050405020304" pitchFamily="18" charset="0"/>
              </a:rPr>
              <a:t>Chi </a:t>
            </a:r>
            <a:r>
              <a:rPr lang="en-US" sz="3200" b="1" dirty="0" err="1">
                <a:latin typeface="Times New Roman" panose="02020603050405020304" pitchFamily="18" charset="0"/>
                <a:cs typeface="Times New Roman" panose="02020603050405020304" pitchFamily="18" charset="0"/>
              </a:rPr>
              <a:t>trợ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cấp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đoàn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nhân</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dịp</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1885736" y="9139494"/>
            <a:ext cx="6324601" cy="560153"/>
          </a:xfrm>
          <a:prstGeom prst="rect">
            <a:avLst/>
          </a:prstGeom>
        </p:spPr>
        <p:txBody>
          <a:bodyPr wrap="square">
            <a:spAutoFit/>
          </a:bodyPr>
          <a:lstStyle/>
          <a:p>
            <a:pPr algn="ctr">
              <a:lnSpc>
                <a:spcPct val="95000"/>
              </a:lnSpc>
            </a:pPr>
            <a:r>
              <a:rPr lang="vi-VN" sz="3200" b="1" dirty="0">
                <a:latin typeface="Times New Roman" panose="02020603050405020304" pitchFamily="18" charset="0"/>
                <a:cs typeface="Times New Roman" panose="02020603050405020304" pitchFamily="18" charset="0"/>
              </a:rPr>
              <a:t>Người duyệt</a:t>
            </a:r>
            <a:endParaRPr lang="vi-VN" sz="3200" i="1" dirty="0">
              <a:latin typeface="Times New Roman" panose="02020603050405020304" pitchFamily="18" charset="0"/>
              <a:cs typeface="Times New Roman" panose="02020603050405020304" pitchFamily="18" charset="0"/>
            </a:endParaRPr>
          </a:p>
        </p:txBody>
      </p:sp>
      <p:sp>
        <p:nvSpPr>
          <p:cNvPr id="23" name="Rectangle 22"/>
          <p:cNvSpPr/>
          <p:nvPr/>
        </p:nvSpPr>
        <p:spPr>
          <a:xfrm>
            <a:off x="11049000" y="8417973"/>
            <a:ext cx="6477000" cy="1027974"/>
          </a:xfrm>
          <a:prstGeom prst="rect">
            <a:avLst/>
          </a:prstGeom>
        </p:spPr>
        <p:txBody>
          <a:bodyPr wrap="square">
            <a:spAutoFit/>
          </a:bodyPr>
          <a:lstStyle/>
          <a:p>
            <a:pPr algn="ctr">
              <a:lnSpc>
                <a:spcPct val="95000"/>
              </a:lnSpc>
            </a:pPr>
            <a:r>
              <a:rPr lang="en-US" sz="28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Ngày</a:t>
            </a:r>
            <a:r>
              <a:rPr lang="en-US" sz="3200" i="1" dirty="0" smtClean="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tháng</a:t>
            </a: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năm</a:t>
            </a: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Người lập</a:t>
            </a:r>
            <a:endParaRPr lang="vi-VN" sz="48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nvPr>
        </p:nvGraphicFramePr>
        <p:xfrm>
          <a:off x="1874013" y="4093674"/>
          <a:ext cx="15102681" cy="3339220"/>
        </p:xfrm>
        <a:graphic>
          <a:graphicData uri="http://schemas.openxmlformats.org/drawingml/2006/table">
            <a:tbl>
              <a:tblPr>
                <a:tableStyleId>{5C22544A-7EE6-4342-B048-85BDC9FD1C3A}</a:tableStyleId>
              </a:tblPr>
              <a:tblGrid>
                <a:gridCol w="1322642">
                  <a:extLst>
                    <a:ext uri="{9D8B030D-6E8A-4147-A177-3AD203B41FA5}">
                      <a16:colId xmlns:a16="http://schemas.microsoft.com/office/drawing/2014/main" val="1128070748"/>
                    </a:ext>
                  </a:extLst>
                </a:gridCol>
                <a:gridCol w="4159757">
                  <a:extLst>
                    <a:ext uri="{9D8B030D-6E8A-4147-A177-3AD203B41FA5}">
                      <a16:colId xmlns:a16="http://schemas.microsoft.com/office/drawing/2014/main" val="3739779304"/>
                    </a:ext>
                  </a:extLst>
                </a:gridCol>
                <a:gridCol w="4292695">
                  <a:extLst>
                    <a:ext uri="{9D8B030D-6E8A-4147-A177-3AD203B41FA5}">
                      <a16:colId xmlns:a16="http://schemas.microsoft.com/office/drawing/2014/main" val="2303952447"/>
                    </a:ext>
                  </a:extLst>
                </a:gridCol>
                <a:gridCol w="2261616">
                  <a:extLst>
                    <a:ext uri="{9D8B030D-6E8A-4147-A177-3AD203B41FA5}">
                      <a16:colId xmlns:a16="http://schemas.microsoft.com/office/drawing/2014/main" val="1445680317"/>
                    </a:ext>
                  </a:extLst>
                </a:gridCol>
                <a:gridCol w="3065971">
                  <a:extLst>
                    <a:ext uri="{9D8B030D-6E8A-4147-A177-3AD203B41FA5}">
                      <a16:colId xmlns:a16="http://schemas.microsoft.com/office/drawing/2014/main" val="1693080897"/>
                    </a:ext>
                  </a:extLst>
                </a:gridCol>
              </a:tblGrid>
              <a:tr h="834805">
                <a:tc>
                  <a:txBody>
                    <a:bodyPr/>
                    <a:lstStyle/>
                    <a:p>
                      <a:pPr marL="0" marR="0" algn="ctr">
                        <a:lnSpc>
                          <a:spcPct val="107000"/>
                        </a:lnSpc>
                        <a:spcBef>
                          <a:spcPts val="600"/>
                        </a:spcBef>
                        <a:spcAft>
                          <a:spcPts val="0"/>
                        </a:spcAft>
                      </a:pPr>
                      <a:r>
                        <a:rPr lang="en-US" sz="3200" b="1" dirty="0">
                          <a:effectLst/>
                          <a:latin typeface="Times New Roman" panose="02020603050405020304" pitchFamily="18" charset="0"/>
                          <a:cs typeface="Times New Roman" panose="02020603050405020304" pitchFamily="18" charset="0"/>
                        </a:rPr>
                        <a:t>STT</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3200" b="1" dirty="0" err="1">
                          <a:effectLst/>
                          <a:latin typeface="Times New Roman" panose="02020603050405020304" pitchFamily="18" charset="0"/>
                          <a:cs typeface="Times New Roman" panose="02020603050405020304" pitchFamily="18" charset="0"/>
                        </a:rPr>
                        <a:t>Họ</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và</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tên</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3200" b="1" dirty="0" err="1">
                          <a:effectLst/>
                          <a:latin typeface="Times New Roman" panose="02020603050405020304" pitchFamily="18" charset="0"/>
                          <a:cs typeface="Times New Roman" panose="02020603050405020304" pitchFamily="18" charset="0"/>
                        </a:rPr>
                        <a:t>Chức</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vụ</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3200" b="1" dirty="0" err="1">
                          <a:effectLst/>
                          <a:latin typeface="Times New Roman" panose="02020603050405020304" pitchFamily="18" charset="0"/>
                          <a:cs typeface="Times New Roman" panose="02020603050405020304" pitchFamily="18" charset="0"/>
                        </a:rPr>
                        <a:t>Số</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tiền</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3200" b="1" dirty="0" err="1">
                          <a:effectLst/>
                          <a:latin typeface="Times New Roman" panose="02020603050405020304" pitchFamily="18" charset="0"/>
                          <a:cs typeface="Times New Roman" panose="02020603050405020304" pitchFamily="18" charset="0"/>
                        </a:rPr>
                        <a:t>Ký</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nhận</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extLst>
                  <a:ext uri="{0D108BD9-81ED-4DB2-BD59-A6C34878D82A}">
                    <a16:rowId xmlns:a16="http://schemas.microsoft.com/office/drawing/2014/main" val="40790703"/>
                  </a:ext>
                </a:extLst>
              </a:tr>
              <a:tr h="834805">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extLst>
                  <a:ext uri="{0D108BD9-81ED-4DB2-BD59-A6C34878D82A}">
                    <a16:rowId xmlns:a16="http://schemas.microsoft.com/office/drawing/2014/main" val="3480213220"/>
                  </a:ext>
                </a:extLst>
              </a:tr>
              <a:tr h="834805">
                <a:tc>
                  <a:txBody>
                    <a:bodyPr/>
                    <a:lstStyle/>
                    <a:p>
                      <a:pPr marL="0" marR="0" algn="ctr">
                        <a:lnSpc>
                          <a:spcPct val="107000"/>
                        </a:lnSpc>
                        <a:spcBef>
                          <a:spcPts val="60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extLst>
                  <a:ext uri="{0D108BD9-81ED-4DB2-BD59-A6C34878D82A}">
                    <a16:rowId xmlns:a16="http://schemas.microsoft.com/office/drawing/2014/main" val="2702120325"/>
                  </a:ext>
                </a:extLst>
              </a:tr>
              <a:tr h="834805">
                <a:tc gridSpan="3">
                  <a:txBody>
                    <a:bodyPr/>
                    <a:lstStyle/>
                    <a:p>
                      <a:pPr marL="0" marR="0" algn="ctr">
                        <a:lnSpc>
                          <a:spcPct val="107000"/>
                        </a:lnSpc>
                        <a:spcBef>
                          <a:spcPts val="600"/>
                        </a:spcBef>
                        <a:spcAft>
                          <a:spcPts val="0"/>
                        </a:spcAft>
                      </a:pPr>
                      <a:r>
                        <a:rPr lang="en-US" sz="3200" b="1" dirty="0">
                          <a:effectLst/>
                          <a:latin typeface="Times New Roman" panose="02020603050405020304" pitchFamily="18" charset="0"/>
                          <a:cs typeface="Times New Roman" panose="02020603050405020304" pitchFamily="18" charset="0"/>
                        </a:rPr>
                        <a:t>CỘNG</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extLst>
                  <a:ext uri="{0D108BD9-81ED-4DB2-BD59-A6C34878D82A}">
                    <a16:rowId xmlns:a16="http://schemas.microsoft.com/office/drawing/2014/main" val="3524334471"/>
                  </a:ext>
                </a:extLst>
              </a:tr>
            </a:tbl>
          </a:graphicData>
        </a:graphic>
      </p:graphicFrame>
      <p:sp>
        <p:nvSpPr>
          <p:cNvPr id="4" name="Rectangle 3"/>
          <p:cNvSpPr/>
          <p:nvPr/>
        </p:nvSpPr>
        <p:spPr>
          <a:xfrm>
            <a:off x="2461006" y="7539033"/>
            <a:ext cx="14280387" cy="584775"/>
          </a:xfrm>
          <a:prstGeom prst="rect">
            <a:avLst/>
          </a:prstGeom>
        </p:spPr>
        <p:txBody>
          <a:bodyPr wrap="square">
            <a:spAutoFit/>
          </a:bodyPr>
          <a:lstStyle/>
          <a:p>
            <a:pPr algn="ctr">
              <a:spcBef>
                <a:spcPts val="600"/>
              </a:spcBef>
              <a:spcAft>
                <a:spcPts val="600"/>
              </a:spcAft>
            </a:pPr>
            <a:r>
              <a:rPr lang="en-US" sz="3200" i="1" dirty="0" err="1">
                <a:latin typeface="Times New Roman" panose="02020603050405020304" pitchFamily="18" charset="0"/>
                <a:ea typeface="Times New Roman" panose="02020603050405020304" pitchFamily="18" charset="0"/>
              </a:rPr>
              <a:t>Bằng</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chữ</a:t>
            </a:r>
            <a:r>
              <a:rPr lang="en-US" sz="3200" i="1" dirty="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3733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1000"/>
              </a:schemeClr>
            </a:gs>
            <a:gs pos="72000">
              <a:srgbClr val="00B0F0"/>
            </a:gs>
          </a:gsLst>
          <a:lin ang="5400000" scaled="1"/>
          <a:tileRect/>
        </a:gradFill>
        <a:effectLst/>
      </p:bgPr>
    </p:bg>
    <p:spTree>
      <p:nvGrpSpPr>
        <p:cNvPr id="1" name=""/>
        <p:cNvGrpSpPr/>
        <p:nvPr/>
      </p:nvGrpSpPr>
      <p:grpSpPr>
        <a:xfrm>
          <a:off x="0" y="0"/>
          <a:ext cx="0" cy="0"/>
          <a:chOff x="0" y="0"/>
          <a:chExt cx="0" cy="0"/>
        </a:xfrm>
      </p:grpSpPr>
      <p:sp>
        <p:nvSpPr>
          <p:cNvPr id="8" name="TextBox 8"/>
          <p:cNvSpPr txBox="1"/>
          <p:nvPr/>
        </p:nvSpPr>
        <p:spPr>
          <a:xfrm>
            <a:off x="0" y="2324100"/>
            <a:ext cx="18288000" cy="7478970"/>
          </a:xfrm>
          <a:prstGeom prst="rect">
            <a:avLst/>
          </a:prstGeom>
        </p:spPr>
        <p:txBody>
          <a:bodyPr wrap="square" lIns="0" tIns="0" rIns="0" bIns="0" rtlCol="0" anchor="t">
            <a:spAutoFit/>
          </a:bodyPr>
          <a:lstStyle/>
          <a:p>
            <a:pPr algn="just">
              <a:lnSpc>
                <a:spcPct val="150000"/>
              </a:lnSpc>
            </a:pPr>
            <a:r>
              <a:rPr lang="en-US" sz="2500" spc="64" dirty="0">
                <a:latin typeface="Montserrat" panose="020B0604020202020204" charset="0"/>
              </a:rPr>
              <a:t> 	</a:t>
            </a:r>
            <a:r>
              <a:rPr lang="en-US" sz="3600" b="1" spc="64" dirty="0" smtClean="0">
                <a:latin typeface="Times New Roman" panose="02020603050405020304" pitchFamily="18" charset="0"/>
                <a:cs typeface="Times New Roman" panose="02020603050405020304" pitchFamily="18" charset="0"/>
              </a:rPr>
              <a:t>(B1</a:t>
            </a:r>
            <a:r>
              <a:rPr lang="en-US" sz="3600" b="1" spc="64" dirty="0">
                <a:latin typeface="Times New Roman" panose="02020603050405020304" pitchFamily="18" charset="0"/>
                <a:cs typeface="Times New Roman" panose="02020603050405020304" pitchFamily="18" charset="0"/>
              </a:rPr>
              <a:t>) </a:t>
            </a:r>
            <a:r>
              <a:rPr lang="en-US" altLang="en-US" sz="3600" spc="64" dirty="0" err="1" smtClean="0">
                <a:latin typeface="Times New Roman" panose="02020603050405020304" pitchFamily="18" charset="0"/>
                <a:cs typeface="Times New Roman" panose="02020603050405020304" pitchFamily="18" charset="0"/>
              </a:rPr>
              <a:t>Phiếu</a:t>
            </a:r>
            <a:r>
              <a:rPr lang="en-US" altLang="en-US" sz="3600" spc="64" dirty="0" smtClean="0">
                <a:latin typeface="Times New Roman" panose="02020603050405020304" pitchFamily="18" charset="0"/>
                <a:cs typeface="Times New Roman" panose="02020603050405020304" pitchFamily="18" charset="0"/>
              </a:rPr>
              <a:t> chi</a:t>
            </a:r>
            <a:endParaRPr lang="en-US" altLang="en-US" sz="3600" spc="64" dirty="0">
              <a:latin typeface="Times New Roman" panose="02020603050405020304" pitchFamily="18" charset="0"/>
              <a:cs typeface="Times New Roman" panose="02020603050405020304" pitchFamily="18" charset="0"/>
            </a:endParaRPr>
          </a:p>
          <a:p>
            <a:pPr algn="just">
              <a:lnSpc>
                <a:spcPct val="150000"/>
              </a:lnSpc>
            </a:pPr>
            <a:r>
              <a:rPr lang="en-US" altLang="en-US" sz="3600" spc="64" dirty="0">
                <a:latin typeface="Times New Roman" panose="02020603050405020304" pitchFamily="18" charset="0"/>
                <a:cs typeface="Times New Roman" panose="02020603050405020304" pitchFamily="18" charset="0"/>
              </a:rPr>
              <a:t>	</a:t>
            </a:r>
            <a:r>
              <a:rPr lang="en-US" altLang="en-US" sz="3600" b="1" spc="64" dirty="0" smtClean="0">
                <a:latin typeface="Times New Roman" panose="02020603050405020304" pitchFamily="18" charset="0"/>
                <a:cs typeface="Times New Roman" panose="02020603050405020304" pitchFamily="18" charset="0"/>
              </a:rPr>
              <a:t>(B2</a:t>
            </a:r>
            <a:r>
              <a:rPr lang="en-US" altLang="en-US" sz="3600" b="1" spc="64" dirty="0">
                <a:latin typeface="Times New Roman" panose="02020603050405020304" pitchFamily="18" charset="0"/>
                <a:cs typeface="Times New Roman" panose="02020603050405020304" pitchFamily="18" charset="0"/>
              </a:rPr>
              <a:t>)</a:t>
            </a:r>
            <a:r>
              <a:rPr lang="vi-VN" altLang="en-US" sz="3600" spc="64" dirty="0">
                <a:latin typeface="Times New Roman" panose="02020603050405020304" pitchFamily="18" charset="0"/>
                <a:cs typeface="Times New Roman" panose="02020603050405020304" pitchFamily="18" charset="0"/>
              </a:rPr>
              <a:t> </a:t>
            </a:r>
            <a:r>
              <a:rPr lang="en-US" altLang="en-US" sz="3600" spc="64" dirty="0" err="1" smtClean="0">
                <a:latin typeface="Times New Roman" panose="02020603050405020304" pitchFamily="18" charset="0"/>
                <a:cs typeface="Times New Roman" panose="02020603050405020304" pitchFamily="18" charset="0"/>
              </a:rPr>
              <a:t>Đề</a:t>
            </a:r>
            <a:r>
              <a:rPr lang="en-US" altLang="en-US" sz="3600" spc="64" dirty="0" smtClean="0">
                <a:latin typeface="Times New Roman" panose="02020603050405020304" pitchFamily="18" charset="0"/>
                <a:cs typeface="Times New Roman" panose="02020603050405020304" pitchFamily="18" charset="0"/>
              </a:rPr>
              <a:t> </a:t>
            </a:r>
            <a:r>
              <a:rPr lang="en-US" altLang="en-US" sz="3600" spc="64" dirty="0" err="1" smtClean="0">
                <a:latin typeface="Times New Roman" panose="02020603050405020304" pitchFamily="18" charset="0"/>
                <a:cs typeface="Times New Roman" panose="02020603050405020304" pitchFamily="18" charset="0"/>
              </a:rPr>
              <a:t>nghị</a:t>
            </a:r>
            <a:r>
              <a:rPr lang="en-US" altLang="en-US" sz="3600" spc="64" dirty="0" smtClean="0">
                <a:latin typeface="Times New Roman" panose="02020603050405020304" pitchFamily="18" charset="0"/>
                <a:cs typeface="Times New Roman" panose="02020603050405020304" pitchFamily="18" charset="0"/>
              </a:rPr>
              <a:t> </a:t>
            </a:r>
            <a:r>
              <a:rPr lang="en-US" altLang="en-US" sz="3600" spc="64" dirty="0" err="1" smtClean="0">
                <a:latin typeface="Times New Roman" panose="02020603050405020304" pitchFamily="18" charset="0"/>
                <a:cs typeface="Times New Roman" panose="02020603050405020304" pitchFamily="18" charset="0"/>
              </a:rPr>
              <a:t>thanh</a:t>
            </a:r>
            <a:r>
              <a:rPr lang="en-US" altLang="en-US" sz="3600" spc="64" dirty="0" smtClean="0">
                <a:latin typeface="Times New Roman" panose="02020603050405020304" pitchFamily="18" charset="0"/>
                <a:cs typeface="Times New Roman" panose="02020603050405020304" pitchFamily="18" charset="0"/>
              </a:rPr>
              <a:t> </a:t>
            </a:r>
            <a:r>
              <a:rPr lang="en-US" altLang="en-US" sz="3600" spc="64" dirty="0" err="1" smtClean="0">
                <a:latin typeface="Times New Roman" panose="02020603050405020304" pitchFamily="18" charset="0"/>
                <a:cs typeface="Times New Roman" panose="02020603050405020304" pitchFamily="18" charset="0"/>
              </a:rPr>
              <a:t>toán</a:t>
            </a:r>
            <a:endParaRPr lang="en-US" altLang="en-US" sz="3600" spc="64" dirty="0">
              <a:latin typeface="Times New Roman" panose="02020603050405020304" pitchFamily="18" charset="0"/>
              <a:cs typeface="Times New Roman" panose="02020603050405020304" pitchFamily="18" charset="0"/>
            </a:endParaRPr>
          </a:p>
          <a:p>
            <a:pPr algn="just">
              <a:lnSpc>
                <a:spcPct val="150000"/>
              </a:lnSpc>
            </a:pPr>
            <a:r>
              <a:rPr lang="en-US" altLang="en-US" sz="3600" spc="64" dirty="0">
                <a:latin typeface="Times New Roman" panose="02020603050405020304" pitchFamily="18" charset="0"/>
                <a:cs typeface="Times New Roman" panose="02020603050405020304" pitchFamily="18" charset="0"/>
              </a:rPr>
              <a:t>	</a:t>
            </a:r>
            <a:r>
              <a:rPr lang="en-US" altLang="en-US" sz="3600" b="1" spc="64" dirty="0" smtClean="0">
                <a:latin typeface="Times New Roman" panose="02020603050405020304" pitchFamily="18" charset="0"/>
                <a:cs typeface="Times New Roman" panose="02020603050405020304" pitchFamily="18" charset="0"/>
              </a:rPr>
              <a:t>(B3</a:t>
            </a:r>
            <a:r>
              <a:rPr lang="en-US" altLang="en-US" sz="3600" b="1" spc="64" dirty="0">
                <a:latin typeface="Times New Roman" panose="02020603050405020304" pitchFamily="18" charset="0"/>
                <a:cs typeface="Times New Roman" panose="02020603050405020304" pitchFamily="18" charset="0"/>
              </a:rPr>
              <a:t>)</a:t>
            </a:r>
            <a:r>
              <a:rPr lang="vi-VN" altLang="en-US" sz="3600" b="1" spc="64" dirty="0">
                <a:latin typeface="Times New Roman" panose="02020603050405020304" pitchFamily="18" charset="0"/>
                <a:cs typeface="Times New Roman" panose="02020603050405020304" pitchFamily="18" charset="0"/>
              </a:rPr>
              <a:t> </a:t>
            </a:r>
            <a:r>
              <a:rPr lang="en-US" altLang="en-US" sz="3600" spc="64" dirty="0" err="1" smtClean="0">
                <a:latin typeface="Times New Roman" panose="02020603050405020304" pitchFamily="18" charset="0"/>
                <a:cs typeface="Times New Roman" panose="02020603050405020304" pitchFamily="18" charset="0"/>
              </a:rPr>
              <a:t>Dự</a:t>
            </a:r>
            <a:r>
              <a:rPr lang="en-US" altLang="en-US" sz="3600" spc="64" dirty="0" smtClean="0">
                <a:latin typeface="Times New Roman" panose="02020603050405020304" pitchFamily="18" charset="0"/>
                <a:cs typeface="Times New Roman" panose="02020603050405020304" pitchFamily="18" charset="0"/>
              </a:rPr>
              <a:t> </a:t>
            </a:r>
            <a:r>
              <a:rPr lang="en-US" altLang="en-US" sz="3600" spc="64" dirty="0" err="1" smtClean="0">
                <a:latin typeface="Times New Roman" panose="02020603050405020304" pitchFamily="18" charset="0"/>
                <a:cs typeface="Times New Roman" panose="02020603050405020304" pitchFamily="18" charset="0"/>
              </a:rPr>
              <a:t>trù</a:t>
            </a:r>
            <a:r>
              <a:rPr lang="en-US" altLang="en-US" sz="3600" spc="64" dirty="0" smtClean="0">
                <a:latin typeface="Times New Roman" panose="02020603050405020304" pitchFamily="18" charset="0"/>
                <a:cs typeface="Times New Roman" panose="02020603050405020304" pitchFamily="18" charset="0"/>
              </a:rPr>
              <a:t> (</a:t>
            </a:r>
            <a:r>
              <a:rPr lang="en-US" altLang="en-US" sz="3600" spc="64" dirty="0" err="1" smtClean="0">
                <a:latin typeface="Times New Roman" panose="02020603050405020304" pitchFamily="18" charset="0"/>
                <a:cs typeface="Times New Roman" panose="02020603050405020304" pitchFamily="18" charset="0"/>
              </a:rPr>
              <a:t>nên</a:t>
            </a:r>
            <a:r>
              <a:rPr lang="en-US" altLang="en-US" sz="3600" spc="64" dirty="0" smtClean="0">
                <a:latin typeface="Times New Roman" panose="02020603050405020304" pitchFamily="18" charset="0"/>
                <a:cs typeface="Times New Roman" panose="02020603050405020304" pitchFamily="18" charset="0"/>
              </a:rPr>
              <a:t> </a:t>
            </a:r>
            <a:r>
              <a:rPr lang="en-US" altLang="en-US" sz="3600" spc="64" dirty="0" err="1" smtClean="0">
                <a:latin typeface="Times New Roman" panose="02020603050405020304" pitchFamily="18" charset="0"/>
                <a:cs typeface="Times New Roman" panose="02020603050405020304" pitchFamily="18" charset="0"/>
              </a:rPr>
              <a:t>để</a:t>
            </a:r>
            <a:r>
              <a:rPr lang="en-US" altLang="en-US" sz="3600" spc="64" dirty="0" smtClean="0">
                <a:latin typeface="Times New Roman" panose="02020603050405020304" pitchFamily="18" charset="0"/>
                <a:cs typeface="Times New Roman" panose="02020603050405020304" pitchFamily="18" charset="0"/>
              </a:rPr>
              <a:t> </a:t>
            </a:r>
            <a:r>
              <a:rPr lang="en-US" altLang="en-US" sz="3600" spc="64" dirty="0" err="1" smtClean="0">
                <a:latin typeface="Times New Roman" panose="02020603050405020304" pitchFamily="18" charset="0"/>
                <a:cs typeface="Times New Roman" panose="02020603050405020304" pitchFamily="18" charset="0"/>
              </a:rPr>
              <a:t>bằng</a:t>
            </a:r>
            <a:r>
              <a:rPr lang="en-US" altLang="en-US" sz="3600" spc="64" dirty="0" smtClean="0">
                <a:latin typeface="Times New Roman" panose="02020603050405020304" pitchFamily="18" charset="0"/>
                <a:cs typeface="Times New Roman" panose="02020603050405020304" pitchFamily="18" charset="0"/>
              </a:rPr>
              <a:t> </a:t>
            </a:r>
            <a:r>
              <a:rPr lang="en-US" altLang="en-US" sz="3600" spc="64" dirty="0" err="1" smtClean="0">
                <a:latin typeface="Times New Roman" panose="02020603050405020304" pitchFamily="18" charset="0"/>
                <a:cs typeface="Times New Roman" panose="02020603050405020304" pitchFamily="18" charset="0"/>
              </a:rPr>
              <a:t>hoặc</a:t>
            </a:r>
            <a:r>
              <a:rPr lang="en-US" altLang="en-US" sz="3600" spc="64" dirty="0" smtClean="0">
                <a:latin typeface="Times New Roman" panose="02020603050405020304" pitchFamily="18" charset="0"/>
                <a:cs typeface="Times New Roman" panose="02020603050405020304" pitchFamily="18" charset="0"/>
              </a:rPr>
              <a:t> </a:t>
            </a:r>
            <a:r>
              <a:rPr lang="en-US" altLang="en-US" sz="3600" spc="64" dirty="0" err="1" smtClean="0">
                <a:latin typeface="Times New Roman" panose="02020603050405020304" pitchFamily="18" charset="0"/>
                <a:cs typeface="Times New Roman" panose="02020603050405020304" pitchFamily="18" charset="0"/>
              </a:rPr>
              <a:t>cao</a:t>
            </a:r>
            <a:r>
              <a:rPr lang="en-US" altLang="en-US" sz="3600" spc="64" dirty="0" smtClean="0">
                <a:latin typeface="Times New Roman" panose="02020603050405020304" pitchFamily="18" charset="0"/>
                <a:cs typeface="Times New Roman" panose="02020603050405020304" pitchFamily="18" charset="0"/>
              </a:rPr>
              <a:t> </a:t>
            </a:r>
            <a:r>
              <a:rPr lang="en-US" altLang="en-US" sz="3600" spc="64" dirty="0" err="1" smtClean="0">
                <a:latin typeface="Times New Roman" panose="02020603050405020304" pitchFamily="18" charset="0"/>
                <a:cs typeface="Times New Roman" panose="02020603050405020304" pitchFamily="18" charset="0"/>
              </a:rPr>
              <a:t>hơn</a:t>
            </a:r>
            <a:r>
              <a:rPr lang="en-US" altLang="en-US" sz="3600" spc="64" dirty="0" smtClean="0">
                <a:latin typeface="Times New Roman" panose="02020603050405020304" pitchFamily="18" charset="0"/>
                <a:cs typeface="Times New Roman" panose="02020603050405020304" pitchFamily="18" charset="0"/>
              </a:rPr>
              <a:t> </a:t>
            </a:r>
            <a:r>
              <a:rPr lang="en-US" altLang="en-US" sz="3600" spc="64" dirty="0" err="1" smtClean="0">
                <a:latin typeface="Times New Roman" panose="02020603050405020304" pitchFamily="18" charset="0"/>
                <a:cs typeface="Times New Roman" panose="02020603050405020304" pitchFamily="18" charset="0"/>
              </a:rPr>
              <a:t>số</a:t>
            </a:r>
            <a:r>
              <a:rPr lang="en-US" altLang="en-US" sz="3600" spc="64" dirty="0" smtClean="0">
                <a:latin typeface="Times New Roman" panose="02020603050405020304" pitchFamily="18" charset="0"/>
                <a:cs typeface="Times New Roman" panose="02020603050405020304" pitchFamily="18" charset="0"/>
              </a:rPr>
              <a:t> </a:t>
            </a:r>
            <a:r>
              <a:rPr lang="en-US" altLang="en-US" sz="3600" spc="64" dirty="0" err="1" smtClean="0">
                <a:latin typeface="Times New Roman" panose="02020603050405020304" pitchFamily="18" charset="0"/>
                <a:cs typeface="Times New Roman" panose="02020603050405020304" pitchFamily="18" charset="0"/>
              </a:rPr>
              <a:t>tiền</a:t>
            </a:r>
            <a:r>
              <a:rPr lang="en-US" altLang="en-US" sz="3600" spc="64" dirty="0" smtClean="0">
                <a:latin typeface="Times New Roman" panose="02020603050405020304" pitchFamily="18" charset="0"/>
                <a:cs typeface="Times New Roman" panose="02020603050405020304" pitchFamily="18" charset="0"/>
              </a:rPr>
              <a:t> chi </a:t>
            </a:r>
            <a:r>
              <a:rPr lang="en-US" altLang="en-US" sz="3600" spc="64" dirty="0" err="1" smtClean="0">
                <a:latin typeface="Times New Roman" panose="02020603050405020304" pitchFamily="18" charset="0"/>
                <a:cs typeface="Times New Roman" panose="02020603050405020304" pitchFamily="18" charset="0"/>
              </a:rPr>
              <a:t>thực</a:t>
            </a:r>
            <a:r>
              <a:rPr lang="en-US" altLang="en-US" sz="3600" spc="64" dirty="0" smtClean="0">
                <a:latin typeface="Times New Roman" panose="02020603050405020304" pitchFamily="18" charset="0"/>
                <a:cs typeface="Times New Roman" panose="02020603050405020304" pitchFamily="18" charset="0"/>
              </a:rPr>
              <a:t>)</a:t>
            </a:r>
            <a:endParaRPr lang="en-US" sz="3600" spc="64" dirty="0" smtClean="0">
              <a:latin typeface="Times New Roman" panose="02020603050405020304" pitchFamily="18" charset="0"/>
              <a:cs typeface="Times New Roman" panose="02020603050405020304" pitchFamily="18" charset="0"/>
            </a:endParaRPr>
          </a:p>
          <a:p>
            <a:pPr>
              <a:lnSpc>
                <a:spcPct val="150000"/>
              </a:lnSpc>
              <a:defRPr/>
            </a:pPr>
            <a:r>
              <a:rPr lang="en-US" sz="3600" spc="64" dirty="0">
                <a:latin typeface="Times New Roman" panose="02020603050405020304" pitchFamily="18" charset="0"/>
                <a:cs typeface="Times New Roman" panose="02020603050405020304" pitchFamily="18" charset="0"/>
              </a:rPr>
              <a:t>	</a:t>
            </a:r>
            <a:r>
              <a:rPr lang="en-US" sz="3600" b="1" spc="64" dirty="0" smtClean="0">
                <a:latin typeface="Times New Roman" panose="02020603050405020304" pitchFamily="18" charset="0"/>
                <a:cs typeface="Times New Roman" panose="02020603050405020304" pitchFamily="18" charset="0"/>
              </a:rPr>
              <a:t>(B4</a:t>
            </a:r>
            <a:r>
              <a:rPr lang="en-US" sz="3600" spc="64" dirty="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Kế</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hoạch</a:t>
            </a:r>
            <a:r>
              <a:rPr lang="en-US" sz="3600" spc="64" dirty="0" smtClean="0">
                <a:latin typeface="Times New Roman" panose="02020603050405020304" pitchFamily="18" charset="0"/>
                <a:cs typeface="Times New Roman" panose="02020603050405020304" pitchFamily="18" charset="0"/>
              </a:rPr>
              <a:t> </a:t>
            </a:r>
          </a:p>
          <a:p>
            <a:pPr>
              <a:lnSpc>
                <a:spcPct val="150000"/>
              </a:lnSpc>
              <a:defRPr/>
            </a:pPr>
            <a:r>
              <a:rPr lang="en-US" sz="3600" spc="64" dirty="0">
                <a:latin typeface="Times New Roman" panose="02020603050405020304" pitchFamily="18" charset="0"/>
                <a:cs typeface="Times New Roman" panose="02020603050405020304" pitchFamily="18" charset="0"/>
              </a:rPr>
              <a:t>	</a:t>
            </a:r>
            <a:r>
              <a:rPr lang="en-US" sz="3600" b="1" spc="64" dirty="0" smtClean="0">
                <a:latin typeface="Times New Roman" panose="02020603050405020304" pitchFamily="18" charset="0"/>
                <a:cs typeface="Times New Roman" panose="02020603050405020304" pitchFamily="18" charset="0"/>
              </a:rPr>
              <a:t>(B5) </a:t>
            </a:r>
            <a:r>
              <a:rPr lang="en-US" sz="3600" spc="64" dirty="0" err="1" smtClean="0">
                <a:latin typeface="Times New Roman" panose="02020603050405020304" pitchFamily="18" charset="0"/>
                <a:cs typeface="Times New Roman" panose="02020603050405020304" pitchFamily="18" charset="0"/>
              </a:rPr>
              <a:t>Toàn</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bộ</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chứng</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từ</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đi</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kèm</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trong</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đề</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nghị</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thanh</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toán</a:t>
            </a:r>
            <a:r>
              <a:rPr lang="en-US" sz="3600" spc="64" dirty="0" smtClean="0">
                <a:latin typeface="Times New Roman" panose="02020603050405020304" pitchFamily="18" charset="0"/>
                <a:cs typeface="Times New Roman" panose="02020603050405020304" pitchFamily="18" charset="0"/>
              </a:rPr>
              <a:t>:</a:t>
            </a:r>
          </a:p>
          <a:p>
            <a:pPr>
              <a:lnSpc>
                <a:spcPct val="150000"/>
              </a:lnSpc>
              <a:defRPr/>
            </a:pPr>
            <a:r>
              <a:rPr lang="en-US" sz="3600" spc="64" dirty="0">
                <a:latin typeface="Times New Roman" panose="02020603050405020304" pitchFamily="18" charset="0"/>
                <a:cs typeface="Times New Roman" panose="02020603050405020304" pitchFamily="18" charset="0"/>
              </a:rPr>
              <a:t>	</a:t>
            </a:r>
            <a:r>
              <a:rPr lang="en-US" sz="3600" spc="64" dirty="0" smtClean="0">
                <a:latin typeface="Times New Roman" panose="02020603050405020304" pitchFamily="18" charset="0"/>
                <a:cs typeface="Times New Roman" panose="02020603050405020304" pitchFamily="18" charset="0"/>
              </a:rPr>
              <a:t>	- Chi </a:t>
            </a:r>
            <a:r>
              <a:rPr lang="en-US" sz="3600" spc="64" dirty="0" err="1" smtClean="0">
                <a:latin typeface="Times New Roman" panose="02020603050405020304" pitchFamily="18" charset="0"/>
                <a:cs typeface="Times New Roman" panose="02020603050405020304" pitchFamily="18" charset="0"/>
              </a:rPr>
              <a:t>tiêu</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chuẩn</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tiền</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mặt</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danh</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sách</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ký</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nhận</a:t>
            </a:r>
            <a:endParaRPr lang="en-US" sz="3600" spc="64" dirty="0" smtClean="0">
              <a:latin typeface="Times New Roman" panose="02020603050405020304" pitchFamily="18" charset="0"/>
              <a:cs typeface="Times New Roman" panose="02020603050405020304" pitchFamily="18" charset="0"/>
            </a:endParaRPr>
          </a:p>
          <a:p>
            <a:pPr>
              <a:lnSpc>
                <a:spcPct val="150000"/>
              </a:lnSpc>
              <a:defRPr/>
            </a:pPr>
            <a:r>
              <a:rPr lang="en-US" sz="3600" spc="64" dirty="0">
                <a:latin typeface="Times New Roman" panose="02020603050405020304" pitchFamily="18" charset="0"/>
                <a:cs typeface="Times New Roman" panose="02020603050405020304" pitchFamily="18" charset="0"/>
              </a:rPr>
              <a:t>	</a:t>
            </a:r>
            <a:r>
              <a:rPr lang="en-US" sz="3600" spc="64" dirty="0" smtClean="0">
                <a:latin typeface="Times New Roman" panose="02020603050405020304" pitchFamily="18" charset="0"/>
                <a:cs typeface="Times New Roman" panose="02020603050405020304" pitchFamily="18" charset="0"/>
              </a:rPr>
              <a:t>	- </a:t>
            </a:r>
            <a:r>
              <a:rPr lang="en-US" sz="3600" spc="64" dirty="0" err="1" smtClean="0">
                <a:latin typeface="Times New Roman" panose="02020603050405020304" pitchFamily="18" charset="0"/>
                <a:cs typeface="Times New Roman" panose="02020603050405020304" pitchFamily="18" charset="0"/>
              </a:rPr>
              <a:t>Mua</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hoa</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tươi</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bánh</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kẹo</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trang</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trí</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khách</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tiết</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hóa</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đơn</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bán</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lẻ</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từ</a:t>
            </a:r>
            <a:r>
              <a:rPr lang="en-US" sz="3600" spc="64" dirty="0" smtClean="0">
                <a:latin typeface="Times New Roman" panose="02020603050405020304" pitchFamily="18" charset="0"/>
                <a:cs typeface="Times New Roman" panose="02020603050405020304" pitchFamily="18" charset="0"/>
              </a:rPr>
              <a:t> 200.000đ </a:t>
            </a:r>
            <a:r>
              <a:rPr lang="en-US" sz="3600" spc="64" dirty="0" err="1" smtClean="0">
                <a:latin typeface="Times New Roman" panose="02020603050405020304" pitchFamily="18" charset="0"/>
                <a:cs typeface="Times New Roman" panose="02020603050405020304" pitchFamily="18" charset="0"/>
              </a:rPr>
              <a:t>trở</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xuống</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hoặc</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giấy</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biên</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nhận</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của</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người</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bán</a:t>
            </a:r>
            <a:r>
              <a:rPr lang="en-US" sz="3600" spc="64" dirty="0" smtClean="0">
                <a:latin typeface="Times New Roman" panose="02020603050405020304" pitchFamily="18" charset="0"/>
                <a:cs typeface="Times New Roman" panose="02020603050405020304" pitchFamily="18" charset="0"/>
              </a:rPr>
              <a:t>.</a:t>
            </a:r>
          </a:p>
          <a:p>
            <a:pPr>
              <a:lnSpc>
                <a:spcPct val="150000"/>
              </a:lnSpc>
              <a:defRPr/>
            </a:pPr>
            <a:r>
              <a:rPr lang="en-US" sz="3600" spc="64" dirty="0">
                <a:latin typeface="Times New Roman" panose="02020603050405020304" pitchFamily="18" charset="0"/>
                <a:cs typeface="Times New Roman" panose="02020603050405020304" pitchFamily="18" charset="0"/>
              </a:rPr>
              <a:t>	</a:t>
            </a:r>
            <a:r>
              <a:rPr lang="en-US" sz="3600" b="1" spc="64" dirty="0" smtClean="0">
                <a:latin typeface="Times New Roman" panose="02020603050405020304" pitchFamily="18" charset="0"/>
                <a:cs typeface="Times New Roman" panose="02020603050405020304" pitchFamily="18" charset="0"/>
              </a:rPr>
              <a:t>(B6) </a:t>
            </a:r>
            <a:r>
              <a:rPr lang="en-US" sz="3600" spc="64" dirty="0" err="1" smtClean="0">
                <a:latin typeface="Times New Roman" panose="02020603050405020304" pitchFamily="18" charset="0"/>
                <a:cs typeface="Times New Roman" panose="02020603050405020304" pitchFamily="18" charset="0"/>
              </a:rPr>
              <a:t>Giấy</a:t>
            </a:r>
            <a:r>
              <a:rPr lang="en-US" sz="3600" spc="64" dirty="0" smtClean="0">
                <a:latin typeface="Times New Roman" panose="02020603050405020304" pitchFamily="18" charset="0"/>
                <a:cs typeface="Times New Roman" panose="02020603050405020304" pitchFamily="18" charset="0"/>
              </a:rPr>
              <a:t> </a:t>
            </a:r>
            <a:r>
              <a:rPr lang="en-US" sz="3600" spc="64" dirty="0" err="1" smtClean="0">
                <a:latin typeface="Times New Roman" panose="02020603050405020304" pitchFamily="18" charset="0"/>
                <a:cs typeface="Times New Roman" panose="02020603050405020304" pitchFamily="18" charset="0"/>
              </a:rPr>
              <a:t>mời</a:t>
            </a:r>
            <a:endParaRPr lang="en-US" sz="3200" spc="64" dirty="0">
              <a:latin typeface="Montserrat" panose="020B0604020202020204" charset="0"/>
            </a:endParaRPr>
          </a:p>
        </p:txBody>
      </p:sp>
      <p:sp>
        <p:nvSpPr>
          <p:cNvPr id="7" name="TextBox 7"/>
          <p:cNvSpPr txBox="1"/>
          <p:nvPr/>
        </p:nvSpPr>
        <p:spPr>
          <a:xfrm>
            <a:off x="228600" y="0"/>
            <a:ext cx="18059400" cy="2100575"/>
          </a:xfrm>
          <a:prstGeom prst="rect">
            <a:avLst/>
          </a:prstGeom>
        </p:spPr>
        <p:txBody>
          <a:bodyPr wrap="square" lIns="0" tIns="0" rIns="0" bIns="0" rtlCol="0" anchor="t">
            <a:spAutoFit/>
          </a:bodyPr>
          <a:lstStyle/>
          <a:p>
            <a:pPr>
              <a:lnSpc>
                <a:spcPct val="130000"/>
              </a:lnSpc>
              <a:defRPr/>
            </a:pPr>
            <a:r>
              <a:rPr lang="en-US" sz="3500" spc="79" dirty="0">
                <a:solidFill>
                  <a:srgbClr val="FFFFFF"/>
                </a:solidFill>
                <a:latin typeface="Montserrat Extra-Bold"/>
              </a:rPr>
              <a:t> </a:t>
            </a:r>
            <a:r>
              <a:rPr lang="en-US" sz="3500" spc="79" dirty="0" smtClean="0">
                <a:latin typeface="Times New Roman" panose="02020603050405020304" pitchFamily="18" charset="0"/>
                <a:cs typeface="Times New Roman" panose="02020603050405020304" pitchFamily="18" charset="0"/>
              </a:rPr>
              <a:t>1. </a:t>
            </a:r>
            <a:r>
              <a:rPr lang="en-US" sz="3500" b="1" spc="79" dirty="0" smtClean="0">
                <a:latin typeface="Times New Roman" panose="02020603050405020304" pitchFamily="18" charset="0"/>
                <a:cs typeface="Times New Roman" panose="02020603050405020304" pitchFamily="18" charset="0"/>
              </a:rPr>
              <a:t>Chi </a:t>
            </a:r>
            <a:r>
              <a:rPr lang="en-US" sz="3500" b="1" spc="79" dirty="0" err="1" smtClean="0">
                <a:latin typeface="Times New Roman" panose="02020603050405020304" pitchFamily="18" charset="0"/>
                <a:cs typeface="Times New Roman" panose="02020603050405020304" pitchFamily="18" charset="0"/>
              </a:rPr>
              <a:t>các</a:t>
            </a:r>
            <a:r>
              <a:rPr lang="en-US" sz="3500" b="1" spc="79" dirty="0" smtClean="0">
                <a:latin typeface="Times New Roman" panose="02020603050405020304" pitchFamily="18" charset="0"/>
                <a:cs typeface="Times New Roman" panose="02020603050405020304" pitchFamily="18" charset="0"/>
              </a:rPr>
              <a:t> </a:t>
            </a:r>
            <a:r>
              <a:rPr lang="en-US" sz="3500" b="1" spc="79" dirty="0" err="1" smtClean="0">
                <a:latin typeface="Times New Roman" panose="02020603050405020304" pitchFamily="18" charset="0"/>
                <a:cs typeface="Times New Roman" panose="02020603050405020304" pitchFamily="18" charset="0"/>
              </a:rPr>
              <a:t>ngày</a:t>
            </a:r>
            <a:r>
              <a:rPr lang="en-US" sz="3500" b="1" spc="79" dirty="0" smtClean="0">
                <a:latin typeface="Times New Roman" panose="02020603050405020304" pitchFamily="18" charset="0"/>
                <a:cs typeface="Times New Roman" panose="02020603050405020304" pitchFamily="18" charset="0"/>
              </a:rPr>
              <a:t> </a:t>
            </a:r>
            <a:r>
              <a:rPr lang="en-US" sz="3500" b="1" spc="79" dirty="0" err="1" smtClean="0">
                <a:latin typeface="Times New Roman" panose="02020603050405020304" pitchFamily="18" charset="0"/>
                <a:cs typeface="Times New Roman" panose="02020603050405020304" pitchFamily="18" charset="0"/>
              </a:rPr>
              <a:t>lễ</a:t>
            </a:r>
            <a:r>
              <a:rPr lang="en-US" sz="3500" b="1" spc="79" dirty="0" smtClean="0">
                <a:latin typeface="Times New Roman" panose="02020603050405020304" pitchFamily="18" charset="0"/>
                <a:cs typeface="Times New Roman" panose="02020603050405020304" pitchFamily="18" charset="0"/>
              </a:rPr>
              <a:t>, </a:t>
            </a:r>
            <a:r>
              <a:rPr lang="en-US" sz="3500" b="1" spc="79" dirty="0" err="1" smtClean="0">
                <a:latin typeface="Times New Roman" panose="02020603050405020304" pitchFamily="18" charset="0"/>
                <a:cs typeface="Times New Roman" panose="02020603050405020304" pitchFamily="18" charset="0"/>
              </a:rPr>
              <a:t>các</a:t>
            </a:r>
            <a:r>
              <a:rPr lang="en-US" sz="3500" b="1" spc="79" dirty="0" smtClean="0">
                <a:latin typeface="Times New Roman" panose="02020603050405020304" pitchFamily="18" charset="0"/>
                <a:cs typeface="Times New Roman" panose="02020603050405020304" pitchFamily="18" charset="0"/>
              </a:rPr>
              <a:t> </a:t>
            </a:r>
            <a:r>
              <a:rPr lang="en-US" sz="3500" b="1" spc="79" dirty="0" err="1" smtClean="0">
                <a:latin typeface="Times New Roman" panose="02020603050405020304" pitchFamily="18" charset="0"/>
                <a:cs typeface="Times New Roman" panose="02020603050405020304" pitchFamily="18" charset="0"/>
              </a:rPr>
              <a:t>hoạt</a:t>
            </a:r>
            <a:r>
              <a:rPr lang="en-US" sz="3500" b="1" spc="79" dirty="0" smtClean="0">
                <a:latin typeface="Times New Roman" panose="02020603050405020304" pitchFamily="18" charset="0"/>
                <a:cs typeface="Times New Roman" panose="02020603050405020304" pitchFamily="18" charset="0"/>
              </a:rPr>
              <a:t> </a:t>
            </a:r>
            <a:r>
              <a:rPr lang="en-US" sz="3500" b="1" spc="79" dirty="0" err="1" smtClean="0">
                <a:latin typeface="Times New Roman" panose="02020603050405020304" pitchFamily="18" charset="0"/>
                <a:cs typeface="Times New Roman" panose="02020603050405020304" pitchFamily="18" charset="0"/>
              </a:rPr>
              <a:t>động</a:t>
            </a:r>
            <a:r>
              <a:rPr lang="en-US" sz="3500" b="1" spc="79" dirty="0" smtClean="0">
                <a:latin typeface="Times New Roman" panose="02020603050405020304" pitchFamily="18" charset="0"/>
                <a:cs typeface="Times New Roman" panose="02020603050405020304" pitchFamily="18" charset="0"/>
              </a:rPr>
              <a:t> </a:t>
            </a:r>
            <a:r>
              <a:rPr lang="en-US" sz="3500" b="1" spc="79" dirty="0" err="1" smtClean="0">
                <a:latin typeface="Times New Roman" panose="02020603050405020304" pitchFamily="18" charset="0"/>
                <a:cs typeface="Times New Roman" panose="02020603050405020304" pitchFamily="18" charset="0"/>
              </a:rPr>
              <a:t>Kỷ</a:t>
            </a:r>
            <a:r>
              <a:rPr lang="en-US" sz="3500" b="1" spc="79" dirty="0" smtClean="0">
                <a:latin typeface="Times New Roman" panose="02020603050405020304" pitchFamily="18" charset="0"/>
                <a:cs typeface="Times New Roman" panose="02020603050405020304" pitchFamily="18" charset="0"/>
              </a:rPr>
              <a:t> </a:t>
            </a:r>
            <a:r>
              <a:rPr lang="en-US" sz="3500" b="1" spc="79" dirty="0" err="1" smtClean="0">
                <a:latin typeface="Times New Roman" panose="02020603050405020304" pitchFamily="18" charset="0"/>
                <a:cs typeface="Times New Roman" panose="02020603050405020304" pitchFamily="18" charset="0"/>
              </a:rPr>
              <a:t>niệm</a:t>
            </a:r>
            <a:r>
              <a:rPr lang="en-US" sz="3500" b="1" spc="79" dirty="0" smtClean="0">
                <a:latin typeface="Times New Roman" panose="02020603050405020304" pitchFamily="18" charset="0"/>
                <a:cs typeface="Times New Roman" panose="02020603050405020304" pitchFamily="18" charset="0"/>
              </a:rPr>
              <a:t>, </a:t>
            </a:r>
            <a:r>
              <a:rPr lang="en-US" sz="3500" b="1" spc="79" dirty="0" err="1" smtClean="0">
                <a:latin typeface="Times New Roman" panose="02020603050405020304" pitchFamily="18" charset="0"/>
                <a:cs typeface="Times New Roman" panose="02020603050405020304" pitchFamily="18" charset="0"/>
              </a:rPr>
              <a:t>hoạt</a:t>
            </a:r>
            <a:r>
              <a:rPr lang="en-US" sz="3500" b="1" spc="79" dirty="0" smtClean="0">
                <a:latin typeface="Times New Roman" panose="02020603050405020304" pitchFamily="18" charset="0"/>
                <a:cs typeface="Times New Roman" panose="02020603050405020304" pitchFamily="18" charset="0"/>
              </a:rPr>
              <a:t> </a:t>
            </a:r>
            <a:r>
              <a:rPr lang="en-US" sz="3500" b="1" spc="79" dirty="0" err="1" smtClean="0">
                <a:latin typeface="Times New Roman" panose="02020603050405020304" pitchFamily="18" charset="0"/>
                <a:cs typeface="Times New Roman" panose="02020603050405020304" pitchFamily="18" charset="0"/>
              </a:rPr>
              <a:t>động</a:t>
            </a:r>
            <a:r>
              <a:rPr lang="en-US" sz="3500" b="1" spc="79" dirty="0" smtClean="0">
                <a:latin typeface="Times New Roman" panose="02020603050405020304" pitchFamily="18" charset="0"/>
                <a:cs typeface="Times New Roman" panose="02020603050405020304" pitchFamily="18" charset="0"/>
              </a:rPr>
              <a:t> </a:t>
            </a:r>
            <a:r>
              <a:rPr lang="en-US" sz="3500" b="1" spc="79" dirty="0" err="1" smtClean="0">
                <a:latin typeface="Times New Roman" panose="02020603050405020304" pitchFamily="18" charset="0"/>
                <a:cs typeface="Times New Roman" panose="02020603050405020304" pitchFamily="18" charset="0"/>
              </a:rPr>
              <a:t>lớn</a:t>
            </a:r>
            <a:r>
              <a:rPr lang="en-US" sz="3500" b="1" spc="79" dirty="0" smtClean="0">
                <a:latin typeface="Times New Roman" panose="02020603050405020304" pitchFamily="18" charset="0"/>
                <a:cs typeface="Times New Roman" panose="02020603050405020304" pitchFamily="18" charset="0"/>
              </a:rPr>
              <a:t> </a:t>
            </a:r>
            <a:r>
              <a:rPr lang="en-US" sz="3500" spc="79" dirty="0" smtClean="0">
                <a:latin typeface="Times New Roman" panose="02020603050405020304" pitchFamily="18" charset="0"/>
                <a:cs typeface="Times New Roman" panose="02020603050405020304" pitchFamily="18" charset="0"/>
              </a:rPr>
              <a:t>(</a:t>
            </a:r>
            <a:r>
              <a:rPr lang="en-US" sz="3500" spc="79" dirty="0" err="1" smtClean="0">
                <a:latin typeface="Times New Roman" panose="02020603050405020304" pitchFamily="18" charset="0"/>
                <a:cs typeface="Times New Roman" panose="02020603050405020304" pitchFamily="18" charset="0"/>
              </a:rPr>
              <a:t>Tết</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Dương</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lịch</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Tết</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âm</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lịch</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Quốc</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tế</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Phụ</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nữ</a:t>
            </a:r>
            <a:r>
              <a:rPr lang="en-US" sz="3500" spc="79" dirty="0" smtClean="0">
                <a:latin typeface="Times New Roman" panose="02020603050405020304" pitchFamily="18" charset="0"/>
                <a:cs typeface="Times New Roman" panose="02020603050405020304" pitchFamily="18" charset="0"/>
              </a:rPr>
              <a:t> 08/3, 30/4-1/5, </a:t>
            </a:r>
            <a:r>
              <a:rPr lang="en-US" sz="3500" spc="79" dirty="0" err="1" smtClean="0">
                <a:latin typeface="Times New Roman" panose="02020603050405020304" pitchFamily="18" charset="0"/>
                <a:cs typeface="Times New Roman" panose="02020603050405020304" pitchFamily="18" charset="0"/>
              </a:rPr>
              <a:t>Tết</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Thiếu</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nhi</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Tổng</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kết</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năm</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học</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Trung</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thu</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Quốc</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khánh</a:t>
            </a:r>
            <a:r>
              <a:rPr lang="en-US" sz="3500" spc="79" dirty="0" smtClean="0">
                <a:latin typeface="Times New Roman" panose="02020603050405020304" pitchFamily="18" charset="0"/>
                <a:cs typeface="Times New Roman" panose="02020603050405020304" pitchFamily="18" charset="0"/>
              </a:rPr>
              <a:t> 02/9, </a:t>
            </a:r>
            <a:r>
              <a:rPr lang="en-US" sz="3500" spc="79" dirty="0" err="1" smtClean="0">
                <a:latin typeface="Times New Roman" panose="02020603050405020304" pitchFamily="18" charset="0"/>
                <a:cs typeface="Times New Roman" panose="02020603050405020304" pitchFamily="18" charset="0"/>
              </a:rPr>
              <a:t>Quốc</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tế</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phụ</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nữ</a:t>
            </a:r>
            <a:r>
              <a:rPr lang="en-US" sz="3500" spc="79" dirty="0" smtClean="0">
                <a:latin typeface="Times New Roman" panose="02020603050405020304" pitchFamily="18" charset="0"/>
                <a:cs typeface="Times New Roman" panose="02020603050405020304" pitchFamily="18" charset="0"/>
              </a:rPr>
              <a:t> 20/10, </a:t>
            </a:r>
            <a:r>
              <a:rPr lang="en-US" sz="3500" spc="79" dirty="0" err="1" smtClean="0">
                <a:latin typeface="Times New Roman" panose="02020603050405020304" pitchFamily="18" charset="0"/>
                <a:cs typeface="Times New Roman" panose="02020603050405020304" pitchFamily="18" charset="0"/>
              </a:rPr>
              <a:t>Ngày</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Nhà</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giáo</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Việt</a:t>
            </a:r>
            <a:r>
              <a:rPr lang="en-US" sz="3500" spc="79" dirty="0" smtClean="0">
                <a:latin typeface="Times New Roman" panose="02020603050405020304" pitchFamily="18" charset="0"/>
                <a:cs typeface="Times New Roman" panose="02020603050405020304" pitchFamily="18" charset="0"/>
              </a:rPr>
              <a:t> Nam 20/11, </a:t>
            </a:r>
            <a:r>
              <a:rPr lang="en-US" sz="3500" spc="79" dirty="0" err="1" smtClean="0">
                <a:latin typeface="Times New Roman" panose="02020603050405020304" pitchFamily="18" charset="0"/>
                <a:cs typeface="Times New Roman" panose="02020603050405020304" pitchFamily="18" charset="0"/>
              </a:rPr>
              <a:t>Đại</a:t>
            </a:r>
            <a:r>
              <a:rPr lang="en-US" sz="3500" spc="79" dirty="0" smtClean="0">
                <a:latin typeface="Times New Roman" panose="02020603050405020304" pitchFamily="18" charset="0"/>
                <a:cs typeface="Times New Roman" panose="02020603050405020304" pitchFamily="18" charset="0"/>
              </a:rPr>
              <a:t> </a:t>
            </a:r>
            <a:r>
              <a:rPr lang="en-US" sz="3500" spc="79" dirty="0" err="1" smtClean="0">
                <a:latin typeface="Times New Roman" panose="02020603050405020304" pitchFamily="18" charset="0"/>
                <a:cs typeface="Times New Roman" panose="02020603050405020304" pitchFamily="18" charset="0"/>
              </a:rPr>
              <a:t>hội</a:t>
            </a:r>
            <a:r>
              <a:rPr lang="en-US" sz="3500" spc="79"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433458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5"/>
          <p:cNvSpPr>
            <a:spLocks noChangeArrowheads="1"/>
          </p:cNvSpPr>
          <p:nvPr/>
        </p:nvSpPr>
        <p:spPr bwMode="auto">
          <a:xfrm>
            <a:off x="4114800" y="1906480"/>
            <a:ext cx="93726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nl-NL" sz="2400" b="1" dirty="0" smtClean="0">
                <a:latin typeface="Times New Roman" panose="02020603050405020304" pitchFamily="18" charset="0"/>
                <a:cs typeface="Times New Roman" panose="02020603050405020304" pitchFamily="18" charset="0"/>
              </a:rPr>
              <a:t>DỰ </a:t>
            </a:r>
            <a:r>
              <a:rPr lang="nl-NL" sz="2400" b="1" dirty="0">
                <a:latin typeface="Times New Roman" panose="02020603050405020304" pitchFamily="18" charset="0"/>
                <a:cs typeface="Times New Roman" panose="02020603050405020304" pitchFamily="18" charset="0"/>
              </a:rPr>
              <a:t>TOÁN KINH PHÍ</a:t>
            </a:r>
          </a:p>
          <a:p>
            <a:pPr lvl="0" algn="ctr" eaLnBrk="0" fontAlgn="base" hangingPunct="0">
              <a:spcBef>
                <a:spcPct val="0"/>
              </a:spcBef>
              <a:spcAft>
                <a:spcPct val="0"/>
              </a:spcAft>
            </a:pPr>
            <a:r>
              <a:rPr lang="nl-NL" sz="2400" dirty="0" smtClean="0">
                <a:latin typeface="Times New Roman" panose="02020603050405020304" pitchFamily="18" charset="0"/>
                <a:cs typeface="Times New Roman" panose="02020603050405020304" pitchFamily="18" charset="0"/>
              </a:rPr>
              <a:t>...................................................................................................</a:t>
            </a:r>
            <a:endParaRPr lang="nl-NL" sz="2400" dirty="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nl-NL" sz="2400" dirty="0" smtClean="0">
                <a:latin typeface="Times New Roman" panose="02020603050405020304" pitchFamily="18" charset="0"/>
                <a:cs typeface="Times New Roman" panose="02020603050405020304" pitchFamily="18" charset="0"/>
              </a:rPr>
              <a:t>.........................................................................................</a:t>
            </a:r>
          </a:p>
          <a:p>
            <a:pPr lvl="0" algn="ctr" eaLnBrk="0" fontAlgn="base" hangingPunct="0">
              <a:spcBef>
                <a:spcPct val="0"/>
              </a:spcBef>
              <a:spcAft>
                <a:spcPct val="0"/>
              </a:spcAft>
            </a:pPr>
            <a:endParaRPr lang="en-US" sz="2000" b="1" dirty="0" smtClean="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n-US" sz="2400" b="1" dirty="0" err="1" smtClean="0">
                <a:latin typeface="Times New Roman" panose="02020603050405020304" pitchFamily="18" charset="0"/>
                <a:cs typeface="Times New Roman" panose="02020603050405020304" pitchFamily="18" charset="0"/>
              </a:rPr>
              <a:t>Kính</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gửi</a:t>
            </a:r>
            <a:r>
              <a:rPr lang="en-US" sz="2400" b="1" dirty="0">
                <a:latin typeface="Times New Roman" panose="02020603050405020304" pitchFamily="18" charset="0"/>
                <a:cs typeface="Times New Roman" panose="02020603050405020304" pitchFamily="18" charset="0"/>
              </a:rPr>
              <a:t>: Ban </a:t>
            </a:r>
            <a:r>
              <a:rPr lang="en-US" sz="2400" b="1" dirty="0" err="1">
                <a:latin typeface="Times New Roman" panose="02020603050405020304" pitchFamily="18" charset="0"/>
                <a:cs typeface="Times New Roman" panose="02020603050405020304" pitchFamily="18" charset="0"/>
              </a:rPr>
              <a:t>Chấp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đoàn</a:t>
            </a:r>
            <a:endParaRPr lang="nl-NL" sz="3600" b="1" dirty="0">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1600200" y="143624"/>
            <a:ext cx="11201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en-US" sz="1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endParaRPr>
          </a:p>
          <a:p>
            <a:pPr lvl="0" eaLnBrk="0" fontAlgn="base" hangingPunct="0">
              <a:spcBef>
                <a:spcPct val="0"/>
              </a:spcBef>
              <a:spcAft>
                <a:spcPct val="0"/>
              </a:spcAft>
            </a:pPr>
            <a:r>
              <a:rPr lang="nl-NL" altLang="en-US" sz="2800" b="1" dirty="0">
                <a:latin typeface="Times New Roman" panose="02020603050405020304" pitchFamily="18" charset="0"/>
                <a:ea typeface="Times New Roman" panose="02020603050405020304" pitchFamily="18" charset="0"/>
                <a:cs typeface="Times New Roman" panose="02020603050405020304" pitchFamily="18" charset="0"/>
              </a:rPr>
              <a:t>LIÊN ĐOÀN LAO ĐỘNG H. VĨNH BẢO</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Công đoàn...........................................................</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5"/>
          <p:cNvSpPr txBox="1">
            <a:spLocks noChangeArrowheads="1"/>
          </p:cNvSpPr>
          <p:nvPr/>
        </p:nvSpPr>
        <p:spPr bwMode="auto">
          <a:xfrm>
            <a:off x="9718431" y="327441"/>
            <a:ext cx="8458200" cy="96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2800" dirty="0">
                <a:latin typeface="Times New Roman" panose="02020603050405020304" pitchFamily="18" charset="0"/>
                <a:ea typeface="Times New Roman" panose="02020603050405020304" pitchFamily="18" charset="0"/>
              </a:rPr>
              <a:t>CỘNG HÒA XÃ HỘI CHỦ NGHĨA VIỆT NAM</a:t>
            </a:r>
          </a:p>
          <a:p>
            <a:pPr algn="ctr"/>
            <a:r>
              <a:rPr lang="en-US" sz="2800" dirty="0" err="1">
                <a:latin typeface="Times New Roman" panose="02020603050405020304" pitchFamily="18" charset="0"/>
                <a:ea typeface="Times New Roman" panose="02020603050405020304" pitchFamily="18" charset="0"/>
              </a:rPr>
              <a:t>Độc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do- </a:t>
            </a:r>
            <a:r>
              <a:rPr lang="en-US" sz="2800" dirty="0" err="1">
                <a:latin typeface="Times New Roman" panose="02020603050405020304" pitchFamily="18" charset="0"/>
                <a:ea typeface="Times New Roman" panose="02020603050405020304" pitchFamily="18" charset="0"/>
              </a:rPr>
              <a:t>Hạnh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phúc</a:t>
            </a:r>
            <a:endParaRPr lang="en-US" sz="2800"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800" i="1" dirty="0" smtClean="0">
                <a:effectLst/>
                <a:latin typeface="Times New Roman" panose="02020603050405020304" pitchFamily="18" charset="0"/>
                <a:ea typeface="Times New Roman" panose="02020603050405020304" pitchFamily="18" charset="0"/>
              </a:rPr>
              <a:t>                      </a:t>
            </a:r>
            <a:r>
              <a:rPr lang="en-US" sz="2800" i="1" dirty="0" err="1" smtClean="0">
                <a:effectLst/>
                <a:latin typeface="Times New Roman" panose="02020603050405020304" pitchFamily="18" charset="0"/>
                <a:ea typeface="Times New Roman" panose="02020603050405020304" pitchFamily="18" charset="0"/>
              </a:rPr>
              <a:t>Vĩnh</a:t>
            </a:r>
            <a:r>
              <a:rPr lang="en-US" sz="2800" i="1" dirty="0" smtClean="0">
                <a:effectLst/>
                <a:latin typeface="Times New Roman" panose="02020603050405020304" pitchFamily="18" charset="0"/>
                <a:ea typeface="Times New Roman" panose="02020603050405020304" pitchFamily="18" charset="0"/>
              </a:rPr>
              <a:t> </a:t>
            </a:r>
            <a:r>
              <a:rPr lang="en-US" sz="2800" i="1" dirty="0" err="1" smtClean="0">
                <a:effectLst/>
                <a:latin typeface="Times New Roman" panose="02020603050405020304" pitchFamily="18" charset="0"/>
                <a:ea typeface="Times New Roman" panose="02020603050405020304" pitchFamily="18" charset="0"/>
              </a:rPr>
              <a:t>Bảo</a:t>
            </a:r>
            <a:r>
              <a:rPr lang="en-US" sz="2800" i="1" dirty="0" smtClean="0">
                <a:effectLst/>
                <a:latin typeface="Times New Roman" panose="02020603050405020304" pitchFamily="18" charset="0"/>
                <a:ea typeface="Times New Roman" panose="02020603050405020304" pitchFamily="18" charset="0"/>
              </a:rPr>
              <a:t>, </a:t>
            </a:r>
            <a:r>
              <a:rPr lang="en-US" sz="2800" i="1" dirty="0" err="1" smtClean="0">
                <a:effectLst/>
                <a:latin typeface="Times New Roman" panose="02020603050405020304" pitchFamily="18" charset="0"/>
                <a:ea typeface="Times New Roman" panose="02020603050405020304" pitchFamily="18" charset="0"/>
              </a:rPr>
              <a:t>ngày</a:t>
            </a:r>
            <a:r>
              <a:rPr lang="en-US" sz="2800" i="1" dirty="0" smtClean="0">
                <a:effectLst/>
                <a:latin typeface="Times New Roman" panose="02020603050405020304" pitchFamily="18" charset="0"/>
                <a:ea typeface="Times New Roman" panose="02020603050405020304" pitchFamily="18" charset="0"/>
              </a:rPr>
              <a:t>…</a:t>
            </a:r>
            <a:r>
              <a:rPr lang="en-US" sz="2800" i="1" dirty="0" err="1" smtClean="0">
                <a:effectLst/>
                <a:latin typeface="Times New Roman" panose="02020603050405020304" pitchFamily="18" charset="0"/>
                <a:ea typeface="Times New Roman" panose="02020603050405020304" pitchFamily="18" charset="0"/>
              </a:rPr>
              <a:t>tháng</a:t>
            </a:r>
            <a:r>
              <a:rPr lang="en-US" sz="2800" i="1" dirty="0" smtClean="0">
                <a:effectLst/>
                <a:latin typeface="Times New Roman" panose="02020603050405020304" pitchFamily="18" charset="0"/>
                <a:ea typeface="Times New Roman" panose="02020603050405020304" pitchFamily="18" charset="0"/>
              </a:rPr>
              <a:t>…</a:t>
            </a:r>
            <a:r>
              <a:rPr lang="en-US" sz="2800" i="1" dirty="0" err="1" smtClean="0">
                <a:effectLst/>
                <a:latin typeface="Times New Roman" panose="02020603050405020304" pitchFamily="18" charset="0"/>
                <a:ea typeface="Times New Roman" panose="02020603050405020304" pitchFamily="18" charset="0"/>
              </a:rPr>
              <a:t>năm</a:t>
            </a:r>
            <a:r>
              <a:rPr lang="en-US" sz="2800" i="1" dirty="0" smtClean="0">
                <a:effectLst/>
                <a:latin typeface="Times New Roman" panose="02020603050405020304" pitchFamily="18" charset="0"/>
                <a:ea typeface="Times New Roman" panose="02020603050405020304" pitchFamily="18" charset="0"/>
              </a:rPr>
              <a:t>…</a:t>
            </a:r>
            <a:endParaRPr lang="en-US" sz="2800" i="1" dirty="0">
              <a:effectLst/>
              <a:latin typeface="Times New Roman" panose="02020603050405020304" pitchFamily="18" charset="0"/>
              <a:ea typeface="Times New Roman" panose="02020603050405020304" pitchFamily="18" charset="0"/>
            </a:endParaRPr>
          </a:p>
        </p:txBody>
      </p:sp>
      <p:sp>
        <p:nvSpPr>
          <p:cNvPr id="13" name="Rectangle 13"/>
          <p:cNvSpPr>
            <a:spLocks noChangeArrowheads="1"/>
          </p:cNvSpPr>
          <p:nvPr/>
        </p:nvSpPr>
        <p:spPr bwMode="auto">
          <a:xfrm>
            <a:off x="8001000" y="2117724"/>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a:spLocks noChangeArrowheads="1"/>
          </p:cNvSpPr>
          <p:nvPr/>
        </p:nvSpPr>
        <p:spPr bwMode="auto">
          <a:xfrm>
            <a:off x="1600200" y="3783917"/>
            <a:ext cx="147066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61038" algn="r"/>
              </a:tabLst>
              <a:defRPr>
                <a:solidFill>
                  <a:schemeClr val="tx1"/>
                </a:solidFill>
                <a:latin typeface="Arial" panose="020B0604020202020204" pitchFamily="34" charset="0"/>
              </a:defRPr>
            </a:lvl1pPr>
            <a:lvl2pPr eaLnBrk="0" fontAlgn="base" hangingPunct="0">
              <a:spcBef>
                <a:spcPct val="0"/>
              </a:spcBef>
              <a:spcAft>
                <a:spcPct val="0"/>
              </a:spcAft>
              <a:tabLst>
                <a:tab pos="5761038" algn="r"/>
              </a:tabLst>
              <a:defRPr>
                <a:solidFill>
                  <a:schemeClr val="tx1"/>
                </a:solidFill>
                <a:latin typeface="Arial" panose="020B0604020202020204" pitchFamily="34" charset="0"/>
              </a:defRPr>
            </a:lvl2pPr>
            <a:lvl3pPr eaLnBrk="0" fontAlgn="base" hangingPunct="0">
              <a:spcBef>
                <a:spcPct val="0"/>
              </a:spcBef>
              <a:spcAft>
                <a:spcPct val="0"/>
              </a:spcAft>
              <a:tabLst>
                <a:tab pos="5761038" algn="r"/>
              </a:tabLst>
              <a:defRPr>
                <a:solidFill>
                  <a:schemeClr val="tx1"/>
                </a:solidFill>
                <a:latin typeface="Arial" panose="020B0604020202020204" pitchFamily="34" charset="0"/>
              </a:defRPr>
            </a:lvl3pPr>
            <a:lvl4pPr eaLnBrk="0" fontAlgn="base" hangingPunct="0">
              <a:spcBef>
                <a:spcPct val="0"/>
              </a:spcBef>
              <a:spcAft>
                <a:spcPct val="0"/>
              </a:spcAft>
              <a:tabLst>
                <a:tab pos="5761038" algn="r"/>
              </a:tabLst>
              <a:defRPr>
                <a:solidFill>
                  <a:schemeClr val="tx1"/>
                </a:solidFill>
                <a:latin typeface="Arial" panose="020B0604020202020204" pitchFamily="34" charset="0"/>
              </a:defRPr>
            </a:lvl4pPr>
            <a:lvl5pPr eaLnBrk="0" fontAlgn="base" hangingPunct="0">
              <a:spcBef>
                <a:spcPct val="0"/>
              </a:spcBef>
              <a:spcAft>
                <a:spcPct val="0"/>
              </a:spcAft>
              <a:tabLst>
                <a:tab pos="5761038" algn="r"/>
              </a:tabLst>
              <a:defRPr>
                <a:solidFill>
                  <a:schemeClr val="tx1"/>
                </a:solidFill>
                <a:latin typeface="Arial" panose="020B0604020202020204" pitchFamily="34" charset="0"/>
              </a:defRPr>
            </a:lvl5pPr>
            <a:lvl6pPr eaLnBrk="0" fontAlgn="base" hangingPunct="0">
              <a:spcBef>
                <a:spcPct val="0"/>
              </a:spcBef>
              <a:spcAft>
                <a:spcPct val="0"/>
              </a:spcAft>
              <a:tabLst>
                <a:tab pos="5761038" algn="r"/>
              </a:tabLst>
              <a:defRPr>
                <a:solidFill>
                  <a:schemeClr val="tx1"/>
                </a:solidFill>
                <a:latin typeface="Arial" panose="020B0604020202020204" pitchFamily="34" charset="0"/>
              </a:defRPr>
            </a:lvl6pPr>
            <a:lvl7pPr eaLnBrk="0" fontAlgn="base" hangingPunct="0">
              <a:spcBef>
                <a:spcPct val="0"/>
              </a:spcBef>
              <a:spcAft>
                <a:spcPct val="0"/>
              </a:spcAft>
              <a:tabLst>
                <a:tab pos="5761038" algn="r"/>
              </a:tabLst>
              <a:defRPr>
                <a:solidFill>
                  <a:schemeClr val="tx1"/>
                </a:solidFill>
                <a:latin typeface="Arial" panose="020B0604020202020204" pitchFamily="34" charset="0"/>
              </a:defRPr>
            </a:lvl7pPr>
            <a:lvl8pPr eaLnBrk="0" fontAlgn="base" hangingPunct="0">
              <a:spcBef>
                <a:spcPct val="0"/>
              </a:spcBef>
              <a:spcAft>
                <a:spcPct val="0"/>
              </a:spcAft>
              <a:tabLst>
                <a:tab pos="5761038" algn="r"/>
              </a:tabLst>
              <a:defRPr>
                <a:solidFill>
                  <a:schemeClr val="tx1"/>
                </a:solidFill>
                <a:latin typeface="Arial" panose="020B0604020202020204" pitchFamily="34" charset="0"/>
              </a:defRPr>
            </a:lvl8pPr>
            <a:lvl9pPr eaLnBrk="0" fontAlgn="base" hangingPunct="0">
              <a:spcBef>
                <a:spcPct val="0"/>
              </a:spcBef>
              <a:spcAft>
                <a:spcPct val="0"/>
              </a:spcAft>
              <a:tabLst>
                <a:tab pos="5761038" algn="r"/>
              </a:tabLst>
              <a:defRPr>
                <a:solidFill>
                  <a:schemeClr val="tx1"/>
                </a:solidFill>
                <a:latin typeface="Arial" panose="020B0604020202020204" pitchFamily="34" charset="0"/>
              </a:defRPr>
            </a:lvl9pPr>
          </a:lstStyle>
          <a:p>
            <a:pPr lvl="0">
              <a:lnSpc>
                <a:spcPct val="150000"/>
              </a:lnSpc>
            </a:pPr>
            <a:r>
              <a:rPr lang="vi-VN" altLang="en-US" sz="2400" dirty="0">
                <a:latin typeface="Times New Roman" panose="02020603050405020304" pitchFamily="18" charset="0"/>
                <a:ea typeface="Times New Roman" panose="02020603050405020304" pitchFamily="18" charset="0"/>
                <a:cs typeface="Times New Roman" panose="02020603050405020304" pitchFamily="18" charset="0"/>
              </a:rPr>
              <a:t>Thời gian : ………………………………………………………….</a:t>
            </a:r>
          </a:p>
          <a:p>
            <a:pPr lvl="0">
              <a:lnSpc>
                <a:spcPct val="150000"/>
              </a:lnSpc>
            </a:pPr>
            <a:r>
              <a:rPr lang="vi-VN" altLang="en-US" sz="2400" dirty="0">
                <a:latin typeface="Times New Roman" panose="02020603050405020304" pitchFamily="18" charset="0"/>
                <a:ea typeface="Times New Roman" panose="02020603050405020304" pitchFamily="18" charset="0"/>
                <a:cs typeface="Times New Roman" panose="02020603050405020304" pitchFamily="18" charset="0"/>
              </a:rPr>
              <a:t>Địa điểm : …………………………………………………………...</a:t>
            </a:r>
          </a:p>
          <a:p>
            <a:pPr lvl="0">
              <a:lnSpc>
                <a:spcPct val="150000"/>
              </a:lnSpc>
            </a:pPr>
            <a:r>
              <a:rPr lang="vi-VN" altLang="en-US" sz="2400" dirty="0">
                <a:latin typeface="Times New Roman" panose="02020603050405020304" pitchFamily="18" charset="0"/>
                <a:ea typeface="Times New Roman" panose="02020603050405020304" pitchFamily="18" charset="0"/>
                <a:cs typeface="Times New Roman" panose="02020603050405020304" pitchFamily="18" charset="0"/>
              </a:rPr>
              <a:t>Nội dung chi : </a:t>
            </a:r>
          </a:p>
          <a:p>
            <a:pPr marL="0" marR="0" lvl="0" indent="0" algn="l" defTabSz="914400" rtl="0" eaLnBrk="0" fontAlgn="base" latinLnBrk="0" hangingPunct="0">
              <a:lnSpc>
                <a:spcPct val="100000"/>
              </a:lnSpc>
              <a:spcBef>
                <a:spcPct val="0"/>
              </a:spcBef>
              <a:spcAft>
                <a:spcPct val="0"/>
              </a:spcAft>
              <a:buClrTx/>
              <a:buSzTx/>
              <a:buFontTx/>
              <a:buNone/>
              <a:tabLst>
                <a:tab pos="5761038" algn="r"/>
              </a:tabLst>
            </a:pP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9"/>
          <p:cNvSpPr/>
          <p:nvPr/>
        </p:nvSpPr>
        <p:spPr>
          <a:xfrm>
            <a:off x="1606062" y="8953500"/>
            <a:ext cx="3352800" cy="794064"/>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Chủ tịch công đoàn</a:t>
            </a:r>
            <a:endParaRPr lang="en-US" sz="2400" b="1" dirty="0">
              <a:latin typeface="Times New Roman" panose="02020603050405020304" pitchFamily="18" charset="0"/>
              <a:cs typeface="Times New Roman" panose="02020603050405020304" pitchFamily="18" charset="0"/>
            </a:endParaRPr>
          </a:p>
          <a:p>
            <a:pPr algn="ctr">
              <a:lnSpc>
                <a:spcPct val="95000"/>
              </a:lnSpc>
            </a:pPr>
            <a:r>
              <a:rPr lang="nl-NL" sz="2400" dirty="0">
                <a:latin typeface="Times New Roman" panose="02020603050405020304" pitchFamily="18" charset="0"/>
                <a:cs typeface="Times New Roman" panose="02020603050405020304" pitchFamily="18" charset="0"/>
              </a:rPr>
              <a:t>(Ký, họ tên, đóng dấu</a:t>
            </a:r>
            <a:r>
              <a:rPr lang="nl-NL"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6934200" y="8953500"/>
            <a:ext cx="4114800" cy="794064"/>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Phụ trách kế toán  </a:t>
            </a:r>
            <a:endParaRPr lang="en-US" sz="2400" b="1" dirty="0">
              <a:latin typeface="Times New Roman" panose="02020603050405020304" pitchFamily="18" charset="0"/>
              <a:cs typeface="Times New Roman" panose="02020603050405020304" pitchFamily="18" charset="0"/>
            </a:endParaRPr>
          </a:p>
          <a:p>
            <a:pPr algn="ctr">
              <a:lnSpc>
                <a:spcPct val="95000"/>
              </a:lnSpc>
            </a:pPr>
            <a:r>
              <a:rPr lang="nl-NL" sz="2400" dirty="0">
                <a:latin typeface="Times New Roman" panose="02020603050405020304" pitchFamily="18" charset="0"/>
                <a:cs typeface="Times New Roman" panose="02020603050405020304" pitchFamily="18" charset="0"/>
              </a:rPr>
              <a:t>(Ký, họ tên)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p:cNvSpPr/>
          <p:nvPr/>
        </p:nvSpPr>
        <p:spPr>
          <a:xfrm>
            <a:off x="12801600" y="8953500"/>
            <a:ext cx="4114800" cy="794064"/>
          </a:xfrm>
          <a:prstGeom prst="rect">
            <a:avLst/>
          </a:prstGeom>
        </p:spPr>
        <p:txBody>
          <a:bodyPr wrap="square">
            <a:spAutoFit/>
          </a:bodyPr>
          <a:lstStyle/>
          <a:p>
            <a:pPr algn="ctr">
              <a:lnSpc>
                <a:spcPct val="95000"/>
              </a:lnSpc>
            </a:pPr>
            <a:r>
              <a:rPr lang="nl-NL" sz="2400" b="1" dirty="0">
                <a:latin typeface="Times New Roman" panose="02020603050405020304" pitchFamily="18" charset="0"/>
                <a:cs typeface="Times New Roman" panose="02020603050405020304" pitchFamily="18" charset="0"/>
              </a:rPr>
              <a:t>Người </a:t>
            </a:r>
            <a:r>
              <a:rPr lang="en-US" sz="2400" b="1" dirty="0" err="1" smtClean="0">
                <a:latin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nghị</a:t>
            </a:r>
            <a:endParaRPr lang="en-US" sz="2400" b="1" dirty="0">
              <a:latin typeface="Times New Roman" panose="02020603050405020304" pitchFamily="18" charset="0"/>
              <a:cs typeface="Times New Roman" panose="02020603050405020304" pitchFamily="18" charset="0"/>
            </a:endParaRPr>
          </a:p>
          <a:p>
            <a:pPr algn="ctr">
              <a:lnSpc>
                <a:spcPct val="95000"/>
              </a:lnSpc>
            </a:pPr>
            <a:r>
              <a:rPr lang="nl-NL" sz="2400" dirty="0">
                <a:latin typeface="Times New Roman" panose="02020603050405020304" pitchFamily="18" charset="0"/>
                <a:cs typeface="Times New Roman" panose="02020603050405020304" pitchFamily="18" charset="0"/>
              </a:rPr>
              <a:t>(Ký, họ tên)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1625600" y="5592639"/>
          <a:ext cx="14833600" cy="3200400"/>
        </p:xfrm>
        <a:graphic>
          <a:graphicData uri="http://schemas.openxmlformats.org/drawingml/2006/table">
            <a:tbl>
              <a:tblPr firstRow="1" firstCol="1" lastRow="1" lastCol="1" bandRow="1" bandCol="1">
                <a:tableStyleId>{5C22544A-7EE6-4342-B048-85BDC9FD1C3A}</a:tableStyleId>
              </a:tblPr>
              <a:tblGrid>
                <a:gridCol w="1344146">
                  <a:extLst>
                    <a:ext uri="{9D8B030D-6E8A-4147-A177-3AD203B41FA5}">
                      <a16:colId xmlns:a16="http://schemas.microsoft.com/office/drawing/2014/main" val="258060092"/>
                    </a:ext>
                  </a:extLst>
                </a:gridCol>
                <a:gridCol w="10305112">
                  <a:extLst>
                    <a:ext uri="{9D8B030D-6E8A-4147-A177-3AD203B41FA5}">
                      <a16:colId xmlns:a16="http://schemas.microsoft.com/office/drawing/2014/main" val="2374866088"/>
                    </a:ext>
                  </a:extLst>
                </a:gridCol>
                <a:gridCol w="3184342">
                  <a:extLst>
                    <a:ext uri="{9D8B030D-6E8A-4147-A177-3AD203B41FA5}">
                      <a16:colId xmlns:a16="http://schemas.microsoft.com/office/drawing/2014/main" val="1913772225"/>
                    </a:ext>
                  </a:extLst>
                </a:gridCol>
              </a:tblGrid>
              <a:tr h="541461">
                <a:tc>
                  <a:txBody>
                    <a:bodyPr/>
                    <a:lstStyle/>
                    <a:p>
                      <a:pPr marL="0" marR="0" algn="ctr">
                        <a:lnSpc>
                          <a:spcPct val="150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Stt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gn="ctr">
                        <a:lnSpc>
                          <a:spcPct val="150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Nội</a:t>
                      </a:r>
                      <a:r>
                        <a:rPr lang="en-US" sz="2800" dirty="0">
                          <a:solidFill>
                            <a:schemeClr val="tx1"/>
                          </a:solidFill>
                          <a:effectLst/>
                          <a:latin typeface="Times New Roman" panose="02020603050405020304" pitchFamily="18" charset="0"/>
                          <a:cs typeface="Times New Roman" panose="02020603050405020304" pitchFamily="18" charset="0"/>
                        </a:rPr>
                        <a:t> dung chi</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marL="0" marR="0" algn="ctr">
                        <a:lnSpc>
                          <a:spcPct val="150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Số tiền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426386477"/>
                  </a:ext>
                </a:extLst>
              </a:tr>
              <a:tr h="434781">
                <a:tc>
                  <a:txBody>
                    <a:bodyPr/>
                    <a:lstStyle/>
                    <a:p>
                      <a:pPr marL="0" marR="0" algn="ctr">
                        <a:lnSpc>
                          <a:spcPct val="150000"/>
                        </a:lnSpc>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nSpc>
                          <a:spcPct val="15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r">
                        <a:lnSpc>
                          <a:spcPct val="150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2992967"/>
                  </a:ext>
                </a:extLst>
              </a:tr>
              <a:tr h="404809">
                <a:tc>
                  <a:txBody>
                    <a:bodyPr/>
                    <a:lstStyle/>
                    <a:p>
                      <a:pPr marL="0" marR="0" algn="ctr">
                        <a:lnSpc>
                          <a:spcPct val="150000"/>
                        </a:lnSpc>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nSpc>
                          <a:spcPct val="15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r">
                        <a:lnSpc>
                          <a:spcPct val="150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972865967"/>
                  </a:ext>
                </a:extLst>
              </a:tr>
              <a:tr h="373821">
                <a:tc>
                  <a:txBody>
                    <a:bodyPr/>
                    <a:lstStyle/>
                    <a:p>
                      <a:pPr marL="0" marR="0" algn="ctr">
                        <a:lnSpc>
                          <a:spcPct val="150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nSpc>
                          <a:spcPct val="15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r">
                        <a:lnSpc>
                          <a:spcPct val="15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985784043"/>
                  </a:ext>
                </a:extLst>
              </a:tr>
              <a:tr h="430975">
                <a:tc gridSpan="2">
                  <a:txBody>
                    <a:bodyPr/>
                    <a:lstStyle/>
                    <a:p>
                      <a:pPr marL="0" marR="0" algn="ctr">
                        <a:lnSpc>
                          <a:spcPct val="150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Tổng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cộng</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tc>
                  <a:txBody>
                    <a:bodyPr/>
                    <a:lstStyle/>
                    <a:p>
                      <a:pPr marL="0" marR="0" algn="r">
                        <a:lnSpc>
                          <a:spcPct val="150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24014948"/>
                  </a:ext>
                </a:extLst>
              </a:tr>
            </a:tbl>
          </a:graphicData>
        </a:graphic>
      </p:graphicFrame>
    </p:spTree>
    <p:extLst>
      <p:ext uri="{BB962C8B-B14F-4D97-AF65-F5344CB8AC3E}">
        <p14:creationId xmlns:p14="http://schemas.microsoft.com/office/powerpoint/2010/main" val="423845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700000">
            <a:off x="-3648446" y="9570856"/>
            <a:ext cx="2694077" cy="1432286"/>
          </a:xfrm>
          <a:prstGeom prst="rect">
            <a:avLst/>
          </a:prstGeom>
          <a:solidFill>
            <a:srgbClr val="213559"/>
          </a:solidFill>
        </p:spPr>
      </p:sp>
      <p:grpSp>
        <p:nvGrpSpPr>
          <p:cNvPr id="3" name="Group 3"/>
          <p:cNvGrpSpPr/>
          <p:nvPr/>
        </p:nvGrpSpPr>
        <p:grpSpPr>
          <a:xfrm>
            <a:off x="395038" y="5390159"/>
            <a:ext cx="5822218" cy="3563343"/>
            <a:chOff x="0" y="0"/>
            <a:chExt cx="1687841" cy="1273545"/>
          </a:xfrm>
          <a:solidFill>
            <a:srgbClr val="0070C0"/>
          </a:solidFill>
        </p:grpSpPr>
        <p:sp>
          <p:nvSpPr>
            <p:cNvPr id="4" name="Freeform 4"/>
            <p:cNvSpPr/>
            <p:nvPr/>
          </p:nvSpPr>
          <p:spPr>
            <a:xfrm>
              <a:off x="0" y="0"/>
              <a:ext cx="1687841" cy="1273545"/>
            </a:xfrm>
            <a:custGeom>
              <a:avLst/>
              <a:gdLst/>
              <a:ahLst/>
              <a:cxnLst/>
              <a:rect l="l" t="t" r="r" b="b"/>
              <a:pathLst>
                <a:path w="1687841" h="1273545">
                  <a:moveTo>
                    <a:pt x="1563381" y="1273545"/>
                  </a:moveTo>
                  <a:lnTo>
                    <a:pt x="124460" y="1273545"/>
                  </a:lnTo>
                  <a:cubicBezTo>
                    <a:pt x="55880" y="1273545"/>
                    <a:pt x="0" y="1217665"/>
                    <a:pt x="0" y="1149085"/>
                  </a:cubicBezTo>
                  <a:lnTo>
                    <a:pt x="0" y="124460"/>
                  </a:lnTo>
                  <a:cubicBezTo>
                    <a:pt x="0" y="55880"/>
                    <a:pt x="55880" y="0"/>
                    <a:pt x="124460" y="0"/>
                  </a:cubicBezTo>
                  <a:lnTo>
                    <a:pt x="1563381" y="0"/>
                  </a:lnTo>
                  <a:cubicBezTo>
                    <a:pt x="1631961" y="0"/>
                    <a:pt x="1687841" y="55880"/>
                    <a:pt x="1687841" y="124460"/>
                  </a:cubicBezTo>
                  <a:lnTo>
                    <a:pt x="1687841" y="1149085"/>
                  </a:lnTo>
                  <a:cubicBezTo>
                    <a:pt x="1687841" y="1217665"/>
                    <a:pt x="1631961" y="1273545"/>
                    <a:pt x="1563381" y="1273545"/>
                  </a:cubicBezTo>
                  <a:close/>
                </a:path>
              </a:pathLst>
            </a:custGeom>
            <a:grpFill/>
          </p:spPr>
        </p:sp>
      </p:grpSp>
      <p:grpSp>
        <p:nvGrpSpPr>
          <p:cNvPr id="9" name="Group 9"/>
          <p:cNvGrpSpPr/>
          <p:nvPr/>
        </p:nvGrpSpPr>
        <p:grpSpPr>
          <a:xfrm>
            <a:off x="6378310" y="5390159"/>
            <a:ext cx="5531380" cy="3563343"/>
            <a:chOff x="0" y="0"/>
            <a:chExt cx="1903320" cy="1512317"/>
          </a:xfrm>
          <a:solidFill>
            <a:srgbClr val="0070C0"/>
          </a:solidFill>
        </p:grpSpPr>
        <p:sp>
          <p:nvSpPr>
            <p:cNvPr id="10" name="Freeform 10"/>
            <p:cNvSpPr/>
            <p:nvPr/>
          </p:nvSpPr>
          <p:spPr>
            <a:xfrm>
              <a:off x="0" y="0"/>
              <a:ext cx="1903320" cy="1512317"/>
            </a:xfrm>
            <a:custGeom>
              <a:avLst/>
              <a:gdLst/>
              <a:ahLst/>
              <a:cxnLst/>
              <a:rect l="l" t="t" r="r" b="b"/>
              <a:pathLst>
                <a:path w="1903320" h="1512317">
                  <a:moveTo>
                    <a:pt x="1778860" y="1512317"/>
                  </a:moveTo>
                  <a:lnTo>
                    <a:pt x="124460" y="1512317"/>
                  </a:lnTo>
                  <a:cubicBezTo>
                    <a:pt x="55880" y="1512317"/>
                    <a:pt x="0" y="1456437"/>
                    <a:pt x="0" y="1387857"/>
                  </a:cubicBezTo>
                  <a:lnTo>
                    <a:pt x="0" y="124460"/>
                  </a:lnTo>
                  <a:cubicBezTo>
                    <a:pt x="0" y="55880"/>
                    <a:pt x="55880" y="0"/>
                    <a:pt x="124460" y="0"/>
                  </a:cubicBezTo>
                  <a:lnTo>
                    <a:pt x="1778860" y="0"/>
                  </a:lnTo>
                  <a:cubicBezTo>
                    <a:pt x="1847441" y="0"/>
                    <a:pt x="1903320" y="55880"/>
                    <a:pt x="1903320" y="124460"/>
                  </a:cubicBezTo>
                  <a:lnTo>
                    <a:pt x="1903320" y="1387857"/>
                  </a:lnTo>
                  <a:cubicBezTo>
                    <a:pt x="1903320" y="1456437"/>
                    <a:pt x="1847441" y="1512317"/>
                    <a:pt x="1778860" y="1512317"/>
                  </a:cubicBezTo>
                  <a:close/>
                </a:path>
              </a:pathLst>
            </a:custGeom>
            <a:grpFill/>
          </p:spPr>
        </p:sp>
      </p:grpSp>
      <p:sp>
        <p:nvSpPr>
          <p:cNvPr id="11" name="TextBox 11"/>
          <p:cNvSpPr txBox="1"/>
          <p:nvPr/>
        </p:nvSpPr>
        <p:spPr>
          <a:xfrm>
            <a:off x="1006219" y="908996"/>
            <a:ext cx="15697200" cy="1744067"/>
          </a:xfrm>
          <a:prstGeom prst="rect">
            <a:avLst/>
          </a:prstGeom>
        </p:spPr>
        <p:txBody>
          <a:bodyPr wrap="square" lIns="0" tIns="0" rIns="0" bIns="0" rtlCol="0" anchor="t">
            <a:spAutoFit/>
          </a:bodyPr>
          <a:lstStyle/>
          <a:p>
            <a:pPr algn="ctr">
              <a:lnSpc>
                <a:spcPts val="6800"/>
              </a:lnSpc>
            </a:pPr>
            <a:r>
              <a:rPr lang="en-US" sz="5000" spc="-295" dirty="0">
                <a:solidFill>
                  <a:srgbClr val="263F6B"/>
                </a:solidFill>
                <a:latin typeface="Montserrat Extra-Bold Italics"/>
              </a:rPr>
              <a:t>CÁC VĂN BẢN MỚI VỀ CÔNG TÁC QUẢN LÝ </a:t>
            </a:r>
          </a:p>
          <a:p>
            <a:pPr algn="ctr">
              <a:lnSpc>
                <a:spcPts val="6800"/>
              </a:lnSpc>
            </a:pPr>
            <a:r>
              <a:rPr lang="en-US" sz="5000" spc="-295" dirty="0">
                <a:solidFill>
                  <a:srgbClr val="263F6B"/>
                </a:solidFill>
                <a:latin typeface="Montserrat Extra-Bold Italics"/>
              </a:rPr>
              <a:t>TÀI CHÍNH, TÀI SẢN, KẾ TOÁN CÔNG ĐOÀN CƠ SỞ</a:t>
            </a:r>
          </a:p>
        </p:txBody>
      </p:sp>
      <p:sp>
        <p:nvSpPr>
          <p:cNvPr id="12" name="TextBox 12"/>
          <p:cNvSpPr txBox="1"/>
          <p:nvPr/>
        </p:nvSpPr>
        <p:spPr>
          <a:xfrm>
            <a:off x="613876" y="3909308"/>
            <a:ext cx="5405925" cy="512961"/>
          </a:xfrm>
          <a:prstGeom prst="rect">
            <a:avLst/>
          </a:prstGeom>
        </p:spPr>
        <p:txBody>
          <a:bodyPr wrap="square" lIns="0" tIns="0" rIns="0" bIns="0" rtlCol="0" anchor="t">
            <a:spAutoFit/>
          </a:bodyPr>
          <a:lstStyle/>
          <a:p>
            <a:pPr algn="ctr">
              <a:lnSpc>
                <a:spcPts val="3965"/>
              </a:lnSpc>
            </a:pPr>
            <a:r>
              <a:rPr lang="en-US" sz="3198" spc="63" dirty="0" err="1">
                <a:solidFill>
                  <a:srgbClr val="263F6B"/>
                </a:solidFill>
                <a:latin typeface="Montserrat Semi-Bold" panose="020B0604020202020204" charset="0"/>
              </a:rPr>
              <a:t>Về</a:t>
            </a:r>
            <a:r>
              <a:rPr lang="en-US" sz="3198" spc="63" dirty="0">
                <a:solidFill>
                  <a:srgbClr val="263F6B"/>
                </a:solidFill>
                <a:latin typeface="Montserrat Semi-Bold" panose="020B0604020202020204" charset="0"/>
              </a:rPr>
              <a:t> </a:t>
            </a:r>
            <a:r>
              <a:rPr lang="en-US" sz="3198" spc="63" dirty="0" err="1">
                <a:solidFill>
                  <a:srgbClr val="263F6B"/>
                </a:solidFill>
                <a:latin typeface="Montserrat Semi-Bold" panose="020B0604020202020204" charset="0"/>
              </a:rPr>
              <a:t>chế</a:t>
            </a:r>
            <a:r>
              <a:rPr lang="en-US" sz="3198" spc="63" dirty="0">
                <a:solidFill>
                  <a:srgbClr val="263F6B"/>
                </a:solidFill>
                <a:latin typeface="Montserrat Semi-Bold" panose="020B0604020202020204" charset="0"/>
              </a:rPr>
              <a:t> </a:t>
            </a:r>
            <a:r>
              <a:rPr lang="en-US" sz="3198" spc="63" dirty="0" err="1">
                <a:solidFill>
                  <a:srgbClr val="263F6B"/>
                </a:solidFill>
                <a:latin typeface="Montserrat Semi-Bold" panose="020B0604020202020204" charset="0"/>
              </a:rPr>
              <a:t>độ</a:t>
            </a:r>
            <a:r>
              <a:rPr lang="en-US" sz="3198" spc="63" dirty="0">
                <a:solidFill>
                  <a:srgbClr val="263F6B"/>
                </a:solidFill>
                <a:latin typeface="Montserrat Semi-Bold" panose="020B0604020202020204" charset="0"/>
              </a:rPr>
              <a:t> </a:t>
            </a:r>
            <a:r>
              <a:rPr lang="en-US" sz="3198" spc="63" dirty="0" err="1">
                <a:solidFill>
                  <a:srgbClr val="263F6B"/>
                </a:solidFill>
                <a:latin typeface="Montserrat Semi-Bold" panose="020B0604020202020204" charset="0"/>
              </a:rPr>
              <a:t>kế</a:t>
            </a:r>
            <a:r>
              <a:rPr lang="en-US" sz="3198" spc="63" dirty="0">
                <a:solidFill>
                  <a:srgbClr val="263F6B"/>
                </a:solidFill>
                <a:latin typeface="Montserrat Semi-Bold" panose="020B0604020202020204" charset="0"/>
              </a:rPr>
              <a:t> </a:t>
            </a:r>
            <a:r>
              <a:rPr lang="en-US" sz="3198" spc="63" dirty="0" err="1">
                <a:solidFill>
                  <a:srgbClr val="263F6B"/>
                </a:solidFill>
                <a:latin typeface="Montserrat Semi-Bold" panose="020B0604020202020204" charset="0"/>
              </a:rPr>
              <a:t>toán</a:t>
            </a:r>
            <a:endParaRPr lang="en-US" sz="3198" spc="63" dirty="0">
              <a:solidFill>
                <a:srgbClr val="263F6B"/>
              </a:solidFill>
              <a:latin typeface="Montserrat Semi-Bold" panose="020B0604020202020204" charset="0"/>
            </a:endParaRPr>
          </a:p>
        </p:txBody>
      </p:sp>
      <p:sp>
        <p:nvSpPr>
          <p:cNvPr id="13" name="TextBox 13"/>
          <p:cNvSpPr txBox="1"/>
          <p:nvPr/>
        </p:nvSpPr>
        <p:spPr>
          <a:xfrm>
            <a:off x="6669711" y="3367933"/>
            <a:ext cx="4777982" cy="1051570"/>
          </a:xfrm>
          <a:prstGeom prst="rect">
            <a:avLst/>
          </a:prstGeom>
        </p:spPr>
        <p:txBody>
          <a:bodyPr lIns="0" tIns="0" rIns="0" bIns="0" rtlCol="0" anchor="t">
            <a:spAutoFit/>
          </a:bodyPr>
          <a:lstStyle/>
          <a:p>
            <a:pPr algn="ctr">
              <a:lnSpc>
                <a:spcPts val="4118"/>
              </a:lnSpc>
            </a:pPr>
            <a:r>
              <a:rPr lang="en-US" sz="2941" spc="58" err="1">
                <a:solidFill>
                  <a:srgbClr val="263F6B"/>
                </a:solidFill>
                <a:latin typeface="Montserrat Semi-Bold" panose="020B0604020202020204" charset="0"/>
              </a:rPr>
              <a:t>Về</a:t>
            </a:r>
            <a:r>
              <a:rPr lang="en-US" sz="2941" spc="58">
                <a:solidFill>
                  <a:srgbClr val="263F6B"/>
                </a:solidFill>
                <a:latin typeface="Montserrat Semi-Bold" panose="020B0604020202020204" charset="0"/>
              </a:rPr>
              <a:t> </a:t>
            </a:r>
            <a:r>
              <a:rPr lang="en-US" sz="2941" spc="58" smtClean="0">
                <a:solidFill>
                  <a:srgbClr val="263F6B"/>
                </a:solidFill>
                <a:latin typeface="Montserrat Semi-Bold" panose="020B0604020202020204" charset="0"/>
              </a:rPr>
              <a:t>thu </a:t>
            </a:r>
            <a:r>
              <a:rPr lang="en-US" sz="2941" spc="58" dirty="0">
                <a:solidFill>
                  <a:srgbClr val="263F6B"/>
                </a:solidFill>
                <a:latin typeface="Montserrat Semi-Bold" panose="020B0604020202020204" charset="0"/>
              </a:rPr>
              <a:t>chi, </a:t>
            </a:r>
            <a:r>
              <a:rPr lang="en-US" sz="2941" spc="58" dirty="0" err="1">
                <a:solidFill>
                  <a:srgbClr val="263F6B"/>
                </a:solidFill>
                <a:latin typeface="Montserrat Semi-Bold" panose="020B0604020202020204" charset="0"/>
              </a:rPr>
              <a:t>quản</a:t>
            </a:r>
            <a:r>
              <a:rPr lang="en-US" sz="2941" spc="58" dirty="0">
                <a:solidFill>
                  <a:srgbClr val="263F6B"/>
                </a:solidFill>
                <a:latin typeface="Montserrat Semi-Bold" panose="020B0604020202020204" charset="0"/>
              </a:rPr>
              <a:t> </a:t>
            </a:r>
            <a:r>
              <a:rPr lang="en-US" sz="2941" spc="58" dirty="0" err="1">
                <a:solidFill>
                  <a:srgbClr val="263F6B"/>
                </a:solidFill>
                <a:latin typeface="Montserrat Semi-Bold" panose="020B0604020202020204" charset="0"/>
              </a:rPr>
              <a:t>lý</a:t>
            </a:r>
            <a:r>
              <a:rPr lang="en-US" sz="2941" spc="58" dirty="0">
                <a:solidFill>
                  <a:srgbClr val="263F6B"/>
                </a:solidFill>
                <a:latin typeface="Montserrat Semi-Bold" panose="020B0604020202020204" charset="0"/>
              </a:rPr>
              <a:t> </a:t>
            </a:r>
            <a:r>
              <a:rPr lang="en-US" sz="2941" spc="58" dirty="0" err="1">
                <a:solidFill>
                  <a:srgbClr val="263F6B"/>
                </a:solidFill>
                <a:latin typeface="Montserrat Semi-Bold" panose="020B0604020202020204" charset="0"/>
              </a:rPr>
              <a:t>tài</a:t>
            </a:r>
            <a:r>
              <a:rPr lang="en-US" sz="2941" spc="58" dirty="0">
                <a:solidFill>
                  <a:srgbClr val="263F6B"/>
                </a:solidFill>
                <a:latin typeface="Montserrat Semi-Bold" panose="020B0604020202020204" charset="0"/>
              </a:rPr>
              <a:t> </a:t>
            </a:r>
            <a:r>
              <a:rPr lang="en-US" sz="2941" spc="58" dirty="0" err="1">
                <a:solidFill>
                  <a:srgbClr val="263F6B"/>
                </a:solidFill>
                <a:latin typeface="Montserrat Semi-Bold" panose="020B0604020202020204" charset="0"/>
              </a:rPr>
              <a:t>chính</a:t>
            </a:r>
            <a:r>
              <a:rPr lang="en-US" sz="2941" spc="58" dirty="0">
                <a:solidFill>
                  <a:srgbClr val="263F6B"/>
                </a:solidFill>
                <a:latin typeface="Montserrat Semi-Bold" panose="020B0604020202020204" charset="0"/>
              </a:rPr>
              <a:t>, </a:t>
            </a:r>
            <a:r>
              <a:rPr lang="en-US" sz="2941" spc="58" dirty="0" err="1">
                <a:solidFill>
                  <a:srgbClr val="263F6B"/>
                </a:solidFill>
                <a:latin typeface="Montserrat Semi-Bold" panose="020B0604020202020204" charset="0"/>
              </a:rPr>
              <a:t>tài</a:t>
            </a:r>
            <a:r>
              <a:rPr lang="en-US" sz="2941" spc="58" dirty="0">
                <a:solidFill>
                  <a:srgbClr val="263F6B"/>
                </a:solidFill>
                <a:latin typeface="Montserrat Semi-Bold" panose="020B0604020202020204" charset="0"/>
              </a:rPr>
              <a:t> </a:t>
            </a:r>
            <a:r>
              <a:rPr lang="en-US" sz="2941" spc="58" dirty="0" err="1">
                <a:solidFill>
                  <a:srgbClr val="263F6B"/>
                </a:solidFill>
                <a:latin typeface="Montserrat Semi-Bold" panose="020B0604020202020204" charset="0"/>
              </a:rPr>
              <a:t>sản</a:t>
            </a:r>
            <a:endParaRPr lang="en-US" sz="2941" spc="58" dirty="0">
              <a:solidFill>
                <a:srgbClr val="263F6B"/>
              </a:solidFill>
              <a:latin typeface="Montserrat Semi-Bold" panose="020B0604020202020204" charset="0"/>
            </a:endParaRPr>
          </a:p>
        </p:txBody>
      </p:sp>
      <p:sp>
        <p:nvSpPr>
          <p:cNvPr id="14" name="TextBox 14"/>
          <p:cNvSpPr txBox="1"/>
          <p:nvPr/>
        </p:nvSpPr>
        <p:spPr>
          <a:xfrm>
            <a:off x="12001718" y="3579486"/>
            <a:ext cx="6265500" cy="1025922"/>
          </a:xfrm>
          <a:prstGeom prst="rect">
            <a:avLst/>
          </a:prstGeom>
        </p:spPr>
        <p:txBody>
          <a:bodyPr lIns="0" tIns="0" rIns="0" bIns="0" rtlCol="0" anchor="t">
            <a:spAutoFit/>
          </a:bodyPr>
          <a:lstStyle/>
          <a:p>
            <a:pPr algn="ctr">
              <a:lnSpc>
                <a:spcPts val="3965"/>
              </a:lnSpc>
            </a:pPr>
            <a:r>
              <a:rPr lang="en-US" sz="2800" spc="63" dirty="0" err="1">
                <a:solidFill>
                  <a:srgbClr val="263F6B"/>
                </a:solidFill>
                <a:latin typeface="Montserrat Semi-Bold" panose="020B0604020202020204" charset="0"/>
              </a:rPr>
              <a:t>Về</a:t>
            </a:r>
            <a:r>
              <a:rPr lang="en-US" sz="2800" spc="63" dirty="0">
                <a:solidFill>
                  <a:srgbClr val="263F6B"/>
                </a:solidFill>
                <a:latin typeface="Montserrat Semi-Bold" panose="020B0604020202020204" charset="0"/>
              </a:rPr>
              <a:t> </a:t>
            </a:r>
            <a:r>
              <a:rPr lang="en-US" sz="2800" spc="63" dirty="0" err="1">
                <a:solidFill>
                  <a:srgbClr val="263F6B"/>
                </a:solidFill>
                <a:latin typeface="Montserrat Semi-Bold" panose="020B0604020202020204" charset="0"/>
              </a:rPr>
              <a:t>chế</a:t>
            </a:r>
            <a:r>
              <a:rPr lang="en-US" sz="2800" spc="63" dirty="0">
                <a:solidFill>
                  <a:srgbClr val="263F6B"/>
                </a:solidFill>
                <a:latin typeface="Montserrat Semi-Bold" panose="020B0604020202020204" charset="0"/>
              </a:rPr>
              <a:t> </a:t>
            </a:r>
            <a:r>
              <a:rPr lang="en-US" sz="2800" spc="63" dirty="0" err="1">
                <a:solidFill>
                  <a:srgbClr val="263F6B"/>
                </a:solidFill>
                <a:latin typeface="Montserrat Semi-Bold" panose="020B0604020202020204" charset="0"/>
              </a:rPr>
              <a:t>độ</a:t>
            </a:r>
            <a:r>
              <a:rPr lang="en-US" sz="2800" spc="63" dirty="0">
                <a:solidFill>
                  <a:srgbClr val="263F6B"/>
                </a:solidFill>
                <a:latin typeface="Montserrat Semi-Bold" panose="020B0604020202020204" charset="0"/>
              </a:rPr>
              <a:t> chi </a:t>
            </a:r>
            <a:r>
              <a:rPr lang="en-US" sz="2800" spc="63" dirty="0" err="1">
                <a:solidFill>
                  <a:srgbClr val="263F6B"/>
                </a:solidFill>
                <a:latin typeface="Montserrat Semi-Bold" panose="020B0604020202020204" charset="0"/>
              </a:rPr>
              <a:t>phụ</a:t>
            </a:r>
            <a:r>
              <a:rPr lang="en-US" sz="2800" spc="63" dirty="0">
                <a:solidFill>
                  <a:srgbClr val="263F6B"/>
                </a:solidFill>
                <a:latin typeface="Montserrat Semi-Bold" panose="020B0604020202020204" charset="0"/>
              </a:rPr>
              <a:t> </a:t>
            </a:r>
            <a:r>
              <a:rPr lang="en-US" sz="2800" spc="63" dirty="0" err="1">
                <a:solidFill>
                  <a:srgbClr val="263F6B"/>
                </a:solidFill>
                <a:latin typeface="Montserrat Semi-Bold" panose="020B0604020202020204" charset="0"/>
              </a:rPr>
              <a:t>cấp</a:t>
            </a:r>
            <a:r>
              <a:rPr lang="en-US" sz="2800" spc="63" dirty="0">
                <a:solidFill>
                  <a:srgbClr val="263F6B"/>
                </a:solidFill>
                <a:latin typeface="Montserrat Semi-Bold" panose="020B0604020202020204" charset="0"/>
              </a:rPr>
              <a:t> </a:t>
            </a:r>
            <a:r>
              <a:rPr lang="en-US" sz="2800" spc="63" dirty="0" err="1">
                <a:solidFill>
                  <a:srgbClr val="263F6B"/>
                </a:solidFill>
                <a:latin typeface="Montserrat Semi-Bold" panose="020B0604020202020204" charset="0"/>
              </a:rPr>
              <a:t>cán</a:t>
            </a:r>
            <a:r>
              <a:rPr lang="en-US" sz="2800" spc="63" dirty="0">
                <a:solidFill>
                  <a:srgbClr val="263F6B"/>
                </a:solidFill>
                <a:latin typeface="Montserrat Semi-Bold" panose="020B0604020202020204" charset="0"/>
              </a:rPr>
              <a:t> </a:t>
            </a:r>
            <a:r>
              <a:rPr lang="en-US" sz="2800" spc="63" dirty="0" err="1">
                <a:solidFill>
                  <a:srgbClr val="263F6B"/>
                </a:solidFill>
                <a:latin typeface="Montserrat Semi-Bold" panose="020B0604020202020204" charset="0"/>
              </a:rPr>
              <a:t>bộ</a:t>
            </a:r>
            <a:r>
              <a:rPr lang="en-US" sz="2800" spc="63" dirty="0">
                <a:solidFill>
                  <a:srgbClr val="263F6B"/>
                </a:solidFill>
                <a:latin typeface="Montserrat Semi-Bold" panose="020B0604020202020204" charset="0"/>
              </a:rPr>
              <a:t> </a:t>
            </a:r>
            <a:r>
              <a:rPr lang="en-US" sz="2800" spc="63" dirty="0" err="1">
                <a:solidFill>
                  <a:srgbClr val="263F6B"/>
                </a:solidFill>
                <a:latin typeface="Montserrat Semi-Bold" panose="020B0604020202020204" charset="0"/>
              </a:rPr>
              <a:t>công</a:t>
            </a:r>
            <a:r>
              <a:rPr lang="en-US" sz="2800" spc="63" dirty="0">
                <a:solidFill>
                  <a:srgbClr val="263F6B"/>
                </a:solidFill>
                <a:latin typeface="Montserrat Semi-Bold" panose="020B0604020202020204" charset="0"/>
              </a:rPr>
              <a:t> </a:t>
            </a:r>
            <a:r>
              <a:rPr lang="en-US" sz="2800" spc="63" dirty="0" err="1">
                <a:solidFill>
                  <a:srgbClr val="263F6B"/>
                </a:solidFill>
                <a:latin typeface="Montserrat Semi-Bold" panose="020B0604020202020204" charset="0"/>
              </a:rPr>
              <a:t>đoàn</a:t>
            </a:r>
            <a:endParaRPr lang="en-US" sz="2800" spc="63" dirty="0">
              <a:solidFill>
                <a:srgbClr val="263F6B"/>
              </a:solidFill>
              <a:latin typeface="Montserrat Semi-Bold" panose="020B0604020202020204" charset="0"/>
            </a:endParaRPr>
          </a:p>
        </p:txBody>
      </p:sp>
      <p:sp>
        <p:nvSpPr>
          <p:cNvPr id="15" name="TextBox 15"/>
          <p:cNvSpPr txBox="1"/>
          <p:nvPr/>
        </p:nvSpPr>
        <p:spPr>
          <a:xfrm>
            <a:off x="350981" y="5524499"/>
            <a:ext cx="5803103" cy="2404504"/>
          </a:xfrm>
          <a:prstGeom prst="rect">
            <a:avLst/>
          </a:prstGeom>
        </p:spPr>
        <p:txBody>
          <a:bodyPr wrap="square" lIns="0" tIns="0" rIns="0" bIns="0" rtlCol="0" anchor="t">
            <a:spAutoFit/>
          </a:bodyPr>
          <a:lstStyle/>
          <a:p>
            <a:pPr marL="647700" lvl="1" indent="-323850">
              <a:lnSpc>
                <a:spcPct val="125000"/>
              </a:lnSpc>
              <a:buFont typeface="Arial"/>
              <a:buChar char="•"/>
            </a:pPr>
            <a:endParaRPr lang="en-US" sz="2500" spc="60" dirty="0">
              <a:solidFill>
                <a:srgbClr val="FFFFFF"/>
              </a:solidFill>
              <a:latin typeface="Montserrat" panose="020B0604020202020204" charset="0"/>
            </a:endParaRPr>
          </a:p>
          <a:p>
            <a:pPr marL="647700" lvl="1" indent="-323850">
              <a:lnSpc>
                <a:spcPct val="125000"/>
              </a:lnSpc>
              <a:buFont typeface="Arial"/>
              <a:buChar char="•"/>
            </a:pPr>
            <a:r>
              <a:rPr lang="en-US" sz="2500" spc="60" dirty="0" err="1">
                <a:solidFill>
                  <a:srgbClr val="FFFFFF"/>
                </a:solidFill>
                <a:latin typeface="Montserrat" panose="020B0604020202020204" charset="0"/>
              </a:rPr>
              <a:t>Hướng</a:t>
            </a:r>
            <a:r>
              <a:rPr lang="en-US" sz="2500" spc="60" dirty="0">
                <a:solidFill>
                  <a:srgbClr val="FFFFFF"/>
                </a:solidFill>
                <a:latin typeface="Montserrat" panose="020B0604020202020204" charset="0"/>
              </a:rPr>
              <a:t> </a:t>
            </a:r>
            <a:r>
              <a:rPr lang="en-US" sz="2500" spc="60" dirty="0" err="1">
                <a:solidFill>
                  <a:srgbClr val="FFFFFF"/>
                </a:solidFill>
                <a:latin typeface="Montserrat" panose="020B0604020202020204" charset="0"/>
              </a:rPr>
              <a:t>dẫn</a:t>
            </a:r>
            <a:r>
              <a:rPr lang="en-US" sz="2500" spc="60" dirty="0">
                <a:solidFill>
                  <a:srgbClr val="FFFFFF"/>
                </a:solidFill>
                <a:latin typeface="Montserrat" panose="020B0604020202020204" charset="0"/>
              </a:rPr>
              <a:t> </a:t>
            </a:r>
            <a:r>
              <a:rPr lang="en-US" sz="2500" spc="60" dirty="0" err="1">
                <a:solidFill>
                  <a:srgbClr val="FFFFFF"/>
                </a:solidFill>
                <a:latin typeface="Montserrat" panose="020B0604020202020204" charset="0"/>
              </a:rPr>
              <a:t>số</a:t>
            </a:r>
            <a:r>
              <a:rPr lang="en-US" sz="2500" spc="60" dirty="0">
                <a:solidFill>
                  <a:srgbClr val="FFFFFF"/>
                </a:solidFill>
                <a:latin typeface="Montserrat" panose="020B0604020202020204" charset="0"/>
              </a:rPr>
              <a:t> 47/HD-TLĐ </a:t>
            </a:r>
            <a:r>
              <a:rPr lang="en-US" sz="2500" spc="60" dirty="0" err="1">
                <a:solidFill>
                  <a:srgbClr val="FFFFFF"/>
                </a:solidFill>
                <a:latin typeface="Montserrat"/>
              </a:rPr>
              <a:t>ngày</a:t>
            </a:r>
            <a:r>
              <a:rPr lang="en-US" sz="2500" spc="60" dirty="0">
                <a:solidFill>
                  <a:srgbClr val="FFFFFF"/>
                </a:solidFill>
                <a:latin typeface="Montserrat"/>
              </a:rPr>
              <a:t> 30/12/2021 </a:t>
            </a:r>
            <a:r>
              <a:rPr lang="en-US" sz="2500" spc="60" dirty="0" err="1">
                <a:solidFill>
                  <a:srgbClr val="FFFFFF"/>
                </a:solidFill>
                <a:latin typeface="Montserrat"/>
              </a:rPr>
              <a:t>thay</a:t>
            </a:r>
            <a:r>
              <a:rPr lang="en-US" sz="2500" spc="60" dirty="0">
                <a:solidFill>
                  <a:srgbClr val="FFFFFF"/>
                </a:solidFill>
                <a:latin typeface="Montserrat"/>
              </a:rPr>
              <a:t> </a:t>
            </a:r>
            <a:r>
              <a:rPr lang="en-US" sz="2500" spc="60" dirty="0" err="1">
                <a:solidFill>
                  <a:srgbClr val="FFFFFF"/>
                </a:solidFill>
                <a:latin typeface="Montserrat"/>
              </a:rPr>
              <a:t>thế</a:t>
            </a:r>
            <a:r>
              <a:rPr lang="en-US" sz="2500" spc="60" dirty="0">
                <a:solidFill>
                  <a:srgbClr val="FFFFFF"/>
                </a:solidFill>
                <a:latin typeface="Montserrat"/>
              </a:rPr>
              <a:t> </a:t>
            </a:r>
            <a:r>
              <a:rPr lang="en-US" sz="2500" spc="60" dirty="0" err="1">
                <a:solidFill>
                  <a:srgbClr val="FFFFFF"/>
                </a:solidFill>
                <a:latin typeface="Montserrat"/>
              </a:rPr>
              <a:t>Hướng</a:t>
            </a:r>
            <a:r>
              <a:rPr lang="en-US" sz="2500" spc="60" dirty="0">
                <a:solidFill>
                  <a:srgbClr val="FFFFFF"/>
                </a:solidFill>
                <a:latin typeface="Montserrat"/>
              </a:rPr>
              <a:t> </a:t>
            </a:r>
            <a:r>
              <a:rPr lang="en-US" sz="2500" spc="60" dirty="0" err="1">
                <a:solidFill>
                  <a:srgbClr val="FFFFFF"/>
                </a:solidFill>
                <a:latin typeface="Montserrat"/>
              </a:rPr>
              <a:t>dẫn</a:t>
            </a:r>
            <a:r>
              <a:rPr lang="en-US" sz="2500" spc="60" dirty="0">
                <a:solidFill>
                  <a:srgbClr val="FFFFFF"/>
                </a:solidFill>
                <a:latin typeface="Montserrat"/>
              </a:rPr>
              <a:t> 270/HD-TLĐ </a:t>
            </a:r>
            <a:r>
              <a:rPr lang="en-US" sz="2500" spc="60" dirty="0" err="1">
                <a:solidFill>
                  <a:srgbClr val="FFFFFF"/>
                </a:solidFill>
                <a:latin typeface="Montserrat"/>
              </a:rPr>
              <a:t>ngày</a:t>
            </a:r>
            <a:r>
              <a:rPr lang="en-US" sz="2500" spc="60" dirty="0">
                <a:solidFill>
                  <a:srgbClr val="FFFFFF"/>
                </a:solidFill>
                <a:latin typeface="Montserrat"/>
              </a:rPr>
              <a:t> 11/3/2014 </a:t>
            </a:r>
          </a:p>
        </p:txBody>
      </p:sp>
      <p:sp>
        <p:nvSpPr>
          <p:cNvPr id="16" name="TextBox 16"/>
          <p:cNvSpPr txBox="1"/>
          <p:nvPr/>
        </p:nvSpPr>
        <p:spPr>
          <a:xfrm>
            <a:off x="6420720" y="5810076"/>
            <a:ext cx="5488969" cy="2693045"/>
          </a:xfrm>
          <a:prstGeom prst="rect">
            <a:avLst/>
          </a:prstGeom>
        </p:spPr>
        <p:txBody>
          <a:bodyPr wrap="square" lIns="0" tIns="0" rIns="0" bIns="0" rtlCol="0" anchor="t">
            <a:spAutoFit/>
          </a:bodyPr>
          <a:lstStyle/>
          <a:p>
            <a:pPr marL="457200" indent="-457200">
              <a:lnSpc>
                <a:spcPts val="4200"/>
              </a:lnSpc>
              <a:buFont typeface="Arial" panose="020B0604020202020204" pitchFamily="34" charset="0"/>
              <a:buChar char="•"/>
            </a:pPr>
            <a:r>
              <a:rPr lang="en-US" sz="2500" spc="60" dirty="0">
                <a:solidFill>
                  <a:srgbClr val="FFFFFF"/>
                </a:solidFill>
                <a:latin typeface="Montserrat"/>
              </a:rPr>
              <a:t>QĐ </a:t>
            </a:r>
            <a:r>
              <a:rPr lang="en-US" sz="2500" spc="60" dirty="0" err="1">
                <a:solidFill>
                  <a:srgbClr val="FFFFFF"/>
                </a:solidFill>
                <a:latin typeface="Montserrat"/>
              </a:rPr>
              <a:t>số</a:t>
            </a:r>
            <a:r>
              <a:rPr lang="en-US" sz="2500" spc="60" dirty="0">
                <a:solidFill>
                  <a:srgbClr val="FFFFFF"/>
                </a:solidFill>
                <a:latin typeface="Montserrat"/>
              </a:rPr>
              <a:t> 4290/QĐ-TLĐ </a:t>
            </a:r>
            <a:r>
              <a:rPr lang="en-US" sz="2500" spc="60" dirty="0" err="1">
                <a:solidFill>
                  <a:srgbClr val="FFFFFF"/>
                </a:solidFill>
                <a:latin typeface="Montserrat"/>
              </a:rPr>
              <a:t>ngày</a:t>
            </a:r>
            <a:r>
              <a:rPr lang="en-US" sz="2500" spc="60" dirty="0">
                <a:solidFill>
                  <a:srgbClr val="FFFFFF"/>
                </a:solidFill>
                <a:latin typeface="Montserrat"/>
              </a:rPr>
              <a:t> 01/3/2022  </a:t>
            </a:r>
            <a:r>
              <a:rPr lang="en-US" sz="2500" spc="60" dirty="0" err="1">
                <a:solidFill>
                  <a:srgbClr val="FFFFFF"/>
                </a:solidFill>
                <a:latin typeface="Montserrat"/>
              </a:rPr>
              <a:t>thay</a:t>
            </a:r>
            <a:r>
              <a:rPr lang="en-US" sz="2500" spc="60" dirty="0">
                <a:solidFill>
                  <a:srgbClr val="FFFFFF"/>
                </a:solidFill>
                <a:latin typeface="Montserrat"/>
              </a:rPr>
              <a:t> </a:t>
            </a:r>
            <a:r>
              <a:rPr lang="en-US" sz="2500" spc="60" dirty="0" err="1">
                <a:solidFill>
                  <a:srgbClr val="FFFFFF"/>
                </a:solidFill>
                <a:latin typeface="Montserrat"/>
              </a:rPr>
              <a:t>thế</a:t>
            </a:r>
            <a:r>
              <a:rPr lang="en-US" sz="2500" spc="60" dirty="0">
                <a:solidFill>
                  <a:srgbClr val="FFFFFF"/>
                </a:solidFill>
                <a:latin typeface="Montserrat"/>
              </a:rPr>
              <a:t> QĐ 1910/QĐ-TLĐ </a:t>
            </a:r>
            <a:r>
              <a:rPr lang="en-US" sz="2500" spc="60" dirty="0" err="1">
                <a:solidFill>
                  <a:srgbClr val="FFFFFF"/>
                </a:solidFill>
                <a:latin typeface="Montserrat"/>
              </a:rPr>
              <a:t>ngày</a:t>
            </a:r>
            <a:r>
              <a:rPr lang="en-US" sz="2500" spc="60" dirty="0">
                <a:solidFill>
                  <a:srgbClr val="FFFFFF"/>
                </a:solidFill>
                <a:latin typeface="Montserrat"/>
              </a:rPr>
              <a:t> </a:t>
            </a:r>
            <a:r>
              <a:rPr lang="en-US" sz="2500" spc="60" dirty="0" smtClean="0">
                <a:solidFill>
                  <a:srgbClr val="FFFFFF"/>
                </a:solidFill>
                <a:latin typeface="Montserrat"/>
              </a:rPr>
              <a:t>19/12/2016</a:t>
            </a:r>
          </a:p>
          <a:p>
            <a:pPr marL="457200" indent="-457200">
              <a:lnSpc>
                <a:spcPts val="4200"/>
              </a:lnSpc>
              <a:buFont typeface="Arial" panose="020B0604020202020204" pitchFamily="34" charset="0"/>
              <a:buChar char="•"/>
            </a:pPr>
            <a:r>
              <a:rPr lang="en-US" sz="2500" spc="60" dirty="0">
                <a:solidFill>
                  <a:srgbClr val="FFFFFF"/>
                </a:solidFill>
                <a:latin typeface="Montserrat"/>
              </a:rPr>
              <a:t>QĐ 7201/QĐ-TLĐ </a:t>
            </a:r>
            <a:r>
              <a:rPr lang="en-US" sz="2500" spc="60" dirty="0" err="1" smtClean="0">
                <a:solidFill>
                  <a:srgbClr val="FFFFFF"/>
                </a:solidFill>
                <a:latin typeface="Montserrat"/>
              </a:rPr>
              <a:t>ngày</a:t>
            </a:r>
            <a:r>
              <a:rPr lang="en-US" sz="2500" spc="60" dirty="0">
                <a:solidFill>
                  <a:srgbClr val="FFFFFF"/>
                </a:solidFill>
                <a:latin typeface="Montserrat"/>
              </a:rPr>
              <a:t> 16/5/2023 </a:t>
            </a:r>
            <a:r>
              <a:rPr lang="en-US" sz="2500" spc="60" dirty="0" err="1" smtClean="0">
                <a:solidFill>
                  <a:srgbClr val="FFFFFF"/>
                </a:solidFill>
                <a:latin typeface="Montserrat"/>
              </a:rPr>
              <a:t>sửa</a:t>
            </a:r>
            <a:r>
              <a:rPr lang="en-US" sz="2500" spc="60" dirty="0">
                <a:solidFill>
                  <a:srgbClr val="FFFFFF"/>
                </a:solidFill>
                <a:latin typeface="Montserrat"/>
              </a:rPr>
              <a:t> </a:t>
            </a:r>
            <a:r>
              <a:rPr lang="en-US" sz="2500" spc="60" dirty="0" err="1" smtClean="0">
                <a:solidFill>
                  <a:srgbClr val="FFFFFF"/>
                </a:solidFill>
                <a:latin typeface="Montserrat"/>
              </a:rPr>
              <a:t>đổi</a:t>
            </a:r>
            <a:r>
              <a:rPr lang="en-US" sz="2500" spc="60" dirty="0">
                <a:solidFill>
                  <a:srgbClr val="FFFFFF"/>
                </a:solidFill>
                <a:latin typeface="Montserrat"/>
              </a:rPr>
              <a:t> 4290 </a:t>
            </a:r>
            <a:r>
              <a:rPr lang="en-US" sz="2500" spc="60" dirty="0" err="1" smtClean="0">
                <a:solidFill>
                  <a:srgbClr val="FFFFFF"/>
                </a:solidFill>
                <a:latin typeface="Montserrat"/>
              </a:rPr>
              <a:t>và</a:t>
            </a:r>
            <a:r>
              <a:rPr lang="en-US" sz="2500" spc="60" dirty="0" smtClean="0">
                <a:solidFill>
                  <a:srgbClr val="FFFFFF"/>
                </a:solidFill>
                <a:latin typeface="Montserrat"/>
              </a:rPr>
              <a:t> 4301 </a:t>
            </a:r>
            <a:endParaRPr lang="en-US" sz="2500" spc="60" dirty="0">
              <a:solidFill>
                <a:srgbClr val="FFFFFF"/>
              </a:solidFill>
              <a:latin typeface="Montserrat"/>
            </a:endParaRPr>
          </a:p>
        </p:txBody>
      </p:sp>
      <p:grpSp>
        <p:nvGrpSpPr>
          <p:cNvPr id="17" name="Group 17"/>
          <p:cNvGrpSpPr/>
          <p:nvPr/>
        </p:nvGrpSpPr>
        <p:grpSpPr>
          <a:xfrm>
            <a:off x="12176326" y="5390159"/>
            <a:ext cx="5760694" cy="3563343"/>
            <a:chOff x="-6669" y="103919"/>
            <a:chExt cx="2009703" cy="1512317"/>
          </a:xfrm>
          <a:solidFill>
            <a:srgbClr val="0070C0"/>
          </a:solidFill>
        </p:grpSpPr>
        <p:sp>
          <p:nvSpPr>
            <p:cNvPr id="18" name="Freeform 18"/>
            <p:cNvSpPr/>
            <p:nvPr/>
          </p:nvSpPr>
          <p:spPr>
            <a:xfrm>
              <a:off x="-6669" y="103919"/>
              <a:ext cx="2009703" cy="1512317"/>
            </a:xfrm>
            <a:custGeom>
              <a:avLst/>
              <a:gdLst/>
              <a:ahLst/>
              <a:cxnLst/>
              <a:rect l="l" t="t" r="r" b="b"/>
              <a:pathLst>
                <a:path w="2009703" h="1512317">
                  <a:moveTo>
                    <a:pt x="1885243" y="1512317"/>
                  </a:moveTo>
                  <a:lnTo>
                    <a:pt x="124460" y="1512317"/>
                  </a:lnTo>
                  <a:cubicBezTo>
                    <a:pt x="55880" y="1512317"/>
                    <a:pt x="0" y="1456437"/>
                    <a:pt x="0" y="1387857"/>
                  </a:cubicBezTo>
                  <a:lnTo>
                    <a:pt x="0" y="124460"/>
                  </a:lnTo>
                  <a:cubicBezTo>
                    <a:pt x="0" y="55880"/>
                    <a:pt x="55880" y="0"/>
                    <a:pt x="124460" y="0"/>
                  </a:cubicBezTo>
                  <a:lnTo>
                    <a:pt x="1885243" y="0"/>
                  </a:lnTo>
                  <a:cubicBezTo>
                    <a:pt x="1953823" y="0"/>
                    <a:pt x="2009703" y="55880"/>
                    <a:pt x="2009703" y="124460"/>
                  </a:cubicBezTo>
                  <a:lnTo>
                    <a:pt x="2009703" y="1387857"/>
                  </a:lnTo>
                  <a:cubicBezTo>
                    <a:pt x="2009703" y="1456437"/>
                    <a:pt x="1953823" y="1512317"/>
                    <a:pt x="1885243" y="1512317"/>
                  </a:cubicBezTo>
                  <a:close/>
                </a:path>
              </a:pathLst>
            </a:custGeom>
            <a:grpFill/>
          </p:spPr>
        </p:sp>
      </p:grpSp>
      <p:sp>
        <p:nvSpPr>
          <p:cNvPr id="19" name="TextBox 19"/>
          <p:cNvSpPr txBox="1"/>
          <p:nvPr/>
        </p:nvSpPr>
        <p:spPr>
          <a:xfrm>
            <a:off x="12559804" y="6052227"/>
            <a:ext cx="5615387" cy="1923604"/>
          </a:xfrm>
          <a:prstGeom prst="rect">
            <a:avLst/>
          </a:prstGeom>
        </p:spPr>
        <p:txBody>
          <a:bodyPr wrap="square" lIns="0" tIns="0" rIns="0" bIns="0" rtlCol="0" anchor="t">
            <a:spAutoFit/>
          </a:bodyPr>
          <a:lstStyle/>
          <a:p>
            <a:pPr marL="647700" lvl="1" indent="-323850">
              <a:lnSpc>
                <a:spcPct val="125000"/>
              </a:lnSpc>
              <a:buFont typeface="Arial"/>
              <a:buChar char="•"/>
            </a:pPr>
            <a:r>
              <a:rPr lang="en-US" sz="2500" spc="60" dirty="0" err="1">
                <a:solidFill>
                  <a:srgbClr val="FFFFFF"/>
                </a:solidFill>
                <a:latin typeface="Montserrat" panose="020B0604020202020204" charset="0"/>
              </a:rPr>
              <a:t>Quyết</a:t>
            </a:r>
            <a:r>
              <a:rPr lang="en-US" sz="2500" spc="60" dirty="0">
                <a:solidFill>
                  <a:srgbClr val="FFFFFF"/>
                </a:solidFill>
                <a:latin typeface="Montserrat" panose="020B0604020202020204" charset="0"/>
              </a:rPr>
              <a:t> </a:t>
            </a:r>
            <a:r>
              <a:rPr lang="en-US" sz="2500" spc="60" dirty="0" err="1">
                <a:solidFill>
                  <a:srgbClr val="FFFFFF"/>
                </a:solidFill>
                <a:latin typeface="Montserrat" panose="020B0604020202020204" charset="0"/>
              </a:rPr>
              <a:t>định</a:t>
            </a:r>
            <a:r>
              <a:rPr lang="en-US" sz="2500" spc="60" dirty="0">
                <a:solidFill>
                  <a:srgbClr val="FFFFFF"/>
                </a:solidFill>
                <a:latin typeface="Montserrat" panose="020B0604020202020204" charset="0"/>
              </a:rPr>
              <a:t> </a:t>
            </a:r>
            <a:r>
              <a:rPr lang="en-US" sz="2500" spc="60" dirty="0" smtClean="0">
                <a:solidFill>
                  <a:srgbClr val="FFFFFF"/>
                </a:solidFill>
                <a:latin typeface="Montserrat" panose="020B0604020202020204" charset="0"/>
              </a:rPr>
              <a:t>5962/QĐ-TLĐ </a:t>
            </a:r>
            <a:r>
              <a:rPr lang="en-US" sz="2500" spc="60" dirty="0" err="1">
                <a:solidFill>
                  <a:srgbClr val="FFFFFF"/>
                </a:solidFill>
                <a:latin typeface="Montserrat"/>
              </a:rPr>
              <a:t>ngày</a:t>
            </a:r>
            <a:r>
              <a:rPr lang="en-US" sz="2500" spc="60" dirty="0">
                <a:solidFill>
                  <a:srgbClr val="FFFFFF"/>
                </a:solidFill>
                <a:latin typeface="Montserrat"/>
              </a:rPr>
              <a:t> </a:t>
            </a:r>
            <a:r>
              <a:rPr lang="en-US" sz="2500" spc="60" dirty="0" smtClean="0">
                <a:solidFill>
                  <a:srgbClr val="FFFFFF"/>
                </a:solidFill>
                <a:latin typeface="Montserrat"/>
              </a:rPr>
              <a:t>08/12/2022 </a:t>
            </a:r>
            <a:r>
              <a:rPr lang="en-US" sz="2500" spc="60" dirty="0" err="1">
                <a:solidFill>
                  <a:srgbClr val="FFFFFF"/>
                </a:solidFill>
                <a:latin typeface="Montserrat"/>
              </a:rPr>
              <a:t>thay</a:t>
            </a:r>
            <a:r>
              <a:rPr lang="en-US" sz="2500" spc="60" dirty="0">
                <a:solidFill>
                  <a:srgbClr val="FFFFFF"/>
                </a:solidFill>
                <a:latin typeface="Montserrat"/>
              </a:rPr>
              <a:t> </a:t>
            </a:r>
            <a:r>
              <a:rPr lang="en-US" sz="2500" spc="60" dirty="0" err="1">
                <a:solidFill>
                  <a:srgbClr val="FFFFFF"/>
                </a:solidFill>
                <a:latin typeface="Montserrat"/>
              </a:rPr>
              <a:t>thế</a:t>
            </a:r>
            <a:r>
              <a:rPr lang="en-US" sz="2500" spc="60" dirty="0">
                <a:solidFill>
                  <a:srgbClr val="FFFFFF"/>
                </a:solidFill>
                <a:latin typeface="Montserrat"/>
              </a:rPr>
              <a:t> </a:t>
            </a:r>
            <a:r>
              <a:rPr lang="en-US" sz="2500" spc="60" dirty="0" err="1">
                <a:solidFill>
                  <a:srgbClr val="FFFFFF"/>
                </a:solidFill>
                <a:latin typeface="Montserrat"/>
              </a:rPr>
              <a:t>Quyết</a:t>
            </a:r>
            <a:r>
              <a:rPr lang="en-US" sz="2500" spc="60" dirty="0">
                <a:solidFill>
                  <a:srgbClr val="FFFFFF"/>
                </a:solidFill>
                <a:latin typeface="Montserrat"/>
              </a:rPr>
              <a:t> </a:t>
            </a:r>
            <a:r>
              <a:rPr lang="en-US" sz="2500" spc="60" dirty="0" err="1">
                <a:solidFill>
                  <a:srgbClr val="FFFFFF"/>
                </a:solidFill>
                <a:latin typeface="Montserrat"/>
              </a:rPr>
              <a:t>định</a:t>
            </a:r>
            <a:r>
              <a:rPr lang="en-US" sz="2500" spc="60" dirty="0">
                <a:solidFill>
                  <a:srgbClr val="FFFFFF"/>
                </a:solidFill>
                <a:latin typeface="Montserrat"/>
              </a:rPr>
              <a:t> </a:t>
            </a:r>
            <a:r>
              <a:rPr lang="en-US" sz="2500" spc="60" dirty="0">
                <a:solidFill>
                  <a:srgbClr val="FFFFFF"/>
                </a:solidFill>
                <a:latin typeface="Montserrat" panose="020B0604020202020204" charset="0"/>
              </a:rPr>
              <a:t>3226/QĐ-TLĐ </a:t>
            </a:r>
            <a:r>
              <a:rPr lang="en-US" sz="2500" spc="60" dirty="0" err="1">
                <a:solidFill>
                  <a:srgbClr val="FFFFFF"/>
                </a:solidFill>
                <a:latin typeface="Montserrat"/>
              </a:rPr>
              <a:t>ngày</a:t>
            </a:r>
            <a:r>
              <a:rPr lang="en-US" sz="2500" spc="60" dirty="0">
                <a:solidFill>
                  <a:srgbClr val="FFFFFF"/>
                </a:solidFill>
                <a:latin typeface="Montserrat"/>
              </a:rPr>
              <a:t> </a:t>
            </a:r>
            <a:r>
              <a:rPr lang="en-US" sz="2500" spc="60" dirty="0" smtClean="0">
                <a:solidFill>
                  <a:srgbClr val="FFFFFF"/>
                </a:solidFill>
                <a:latin typeface="Montserrat"/>
              </a:rPr>
              <a:t>20/9/2021</a:t>
            </a:r>
            <a:endParaRPr lang="en-US" sz="2500" spc="60" dirty="0">
              <a:solidFill>
                <a:srgbClr val="FFFFFF"/>
              </a:solidFill>
              <a:latin typeface="Montserrat"/>
            </a:endParaRPr>
          </a:p>
        </p:txBody>
      </p:sp>
      <p:sp>
        <p:nvSpPr>
          <p:cNvPr id="20" name="AutoShape 20"/>
          <p:cNvSpPr/>
          <p:nvPr/>
        </p:nvSpPr>
        <p:spPr>
          <a:xfrm rot="2700000">
            <a:off x="18998536" y="-464638"/>
            <a:ext cx="2925311" cy="1270640"/>
          </a:xfrm>
          <a:prstGeom prst="rect">
            <a:avLst/>
          </a:prstGeom>
          <a:solidFill>
            <a:srgbClr val="213559"/>
          </a:solidFill>
        </p:spPr>
      </p:sp>
    </p:spTree>
    <p:extLst>
      <p:ext uri="{BB962C8B-B14F-4D97-AF65-F5344CB8AC3E}">
        <p14:creationId xmlns:p14="http://schemas.microsoft.com/office/powerpoint/2010/main" val="3719051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600199" y="251986"/>
            <a:ext cx="7467601" cy="122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en-US" sz="1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endParaRPr>
          </a:p>
          <a:p>
            <a:pPr algn="ctr">
              <a:lnSpc>
                <a:spcPct val="107000"/>
              </a:lnSpc>
            </a:pPr>
            <a:r>
              <a:rPr lang="en-US" sz="2800" b="1" dirty="0">
                <a:latin typeface="Times New Roman" panose="02020603050405020304" pitchFamily="18" charset="0"/>
                <a:cs typeface="Times New Roman" panose="02020603050405020304" pitchFamily="18" charset="0"/>
              </a:rPr>
              <a:t>LIÊN ĐOÀN LAO ĐỘNG H. VĨNH BẢO</a:t>
            </a:r>
          </a:p>
          <a:p>
            <a:pPr algn="ctr">
              <a:lnSpc>
                <a:spcPct val="107000"/>
              </a:lnSpc>
            </a:pPr>
            <a:r>
              <a:rPr lang="en-US" sz="2800" dirty="0">
                <a:latin typeface="Times New Roman" panose="02020603050405020304" pitchFamily="18" charset="0"/>
                <a:cs typeface="Times New Roman" panose="02020603050405020304" pitchFamily="18" charset="0"/>
              </a:rPr>
              <a:t>CÔNG ĐOÀN……………………………</a:t>
            </a:r>
            <a:endParaRPr lang="vi-VN" alt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 Box 5"/>
          <p:cNvSpPr txBox="1">
            <a:spLocks noChangeArrowheads="1"/>
          </p:cNvSpPr>
          <p:nvPr/>
        </p:nvSpPr>
        <p:spPr bwMode="auto">
          <a:xfrm>
            <a:off x="13258800" y="1236230"/>
            <a:ext cx="4572000" cy="62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2800" b="1" dirty="0" err="1">
                <a:latin typeface="Times New Roman" panose="02020603050405020304" pitchFamily="18" charset="0"/>
                <a:ea typeface="Times New Roman" panose="02020603050405020304" pitchFamily="18" charset="0"/>
              </a:rPr>
              <a:t>Mẫu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rPr>
              <a:t>: </a:t>
            </a:r>
            <a:r>
              <a:rPr lang="en-US" sz="2800" b="1" dirty="0" smtClean="0">
                <a:latin typeface="Times New Roman" panose="02020603050405020304" pitchFamily="18" charset="0"/>
                <a:ea typeface="Times New Roman" panose="02020603050405020304" pitchFamily="18" charset="0"/>
              </a:rPr>
              <a:t>C40-HD</a:t>
            </a:r>
            <a:endParaRPr lang="en-US" sz="2800" b="1" dirty="0">
              <a:latin typeface="Times New Roman" panose="02020603050405020304" pitchFamily="18" charset="0"/>
              <a:ea typeface="Times New Roman" panose="02020603050405020304" pitchFamily="18" charset="0"/>
            </a:endParaRPr>
          </a:p>
        </p:txBody>
      </p:sp>
      <p:sp>
        <p:nvSpPr>
          <p:cNvPr id="13" name="Rectangle 13"/>
          <p:cNvSpPr>
            <a:spLocks noChangeArrowheads="1"/>
          </p:cNvSpPr>
          <p:nvPr/>
        </p:nvSpPr>
        <p:spPr bwMode="auto">
          <a:xfrm>
            <a:off x="8001000" y="2117724"/>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4800600" y="2067092"/>
            <a:ext cx="9296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3000" b="1" dirty="0">
                <a:latin typeface="Times New Roman" panose="02020603050405020304" pitchFamily="18" charset="0"/>
                <a:cs typeface="Times New Roman" panose="02020603050405020304" pitchFamily="18" charset="0"/>
              </a:rPr>
              <a:t>BẢNG KÊ CHI TIỀN </a:t>
            </a:r>
          </a:p>
          <a:p>
            <a:pPr algn="ctr"/>
            <a:r>
              <a:rPr lang="en-US" sz="3000" b="1" dirty="0">
                <a:latin typeface="Times New Roman" panose="02020603050405020304" pitchFamily="18" charset="0"/>
                <a:cs typeface="Times New Roman" panose="02020603050405020304" pitchFamily="18" charset="0"/>
              </a:rPr>
              <a:t>CHO NGƯỜI THAM DỰ HỘI NGHỊ, TẬP HUẤN</a:t>
            </a:r>
            <a:endParaRPr lang="nl-NL" sz="30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1885736" y="9139494"/>
            <a:ext cx="6324601" cy="911019"/>
          </a:xfrm>
          <a:prstGeom prst="rect">
            <a:avLst/>
          </a:prstGeom>
        </p:spPr>
        <p:txBody>
          <a:bodyPr wrap="square">
            <a:spAutoFit/>
          </a:bodyPr>
          <a:lstStyle/>
          <a:p>
            <a:pPr algn="ctr">
              <a:lnSpc>
                <a:spcPct val="95000"/>
              </a:lnSpc>
            </a:pPr>
            <a:r>
              <a:rPr lang="vi-VN" sz="2800" b="1" dirty="0">
                <a:latin typeface="Times New Roman" panose="02020603050405020304" pitchFamily="18" charset="0"/>
                <a:cs typeface="Times New Roman" panose="02020603050405020304" pitchFamily="18" charset="0"/>
              </a:rPr>
              <a:t>TM. BAN CHẤP HÀNH</a:t>
            </a:r>
          </a:p>
          <a:p>
            <a:pPr algn="ctr">
              <a:lnSpc>
                <a:spcPct val="95000"/>
              </a:lnSpc>
            </a:pPr>
            <a:r>
              <a:rPr lang="vi-VN" sz="2800" i="1" dirty="0">
                <a:latin typeface="Times New Roman" panose="02020603050405020304" pitchFamily="18" charset="0"/>
                <a:cs typeface="Times New Roman" panose="02020603050405020304" pitchFamily="18" charset="0"/>
              </a:rPr>
              <a:t>(Ký, họ tên người duyệt)</a:t>
            </a:r>
          </a:p>
        </p:txBody>
      </p:sp>
      <p:sp>
        <p:nvSpPr>
          <p:cNvPr id="23" name="Rectangle 22"/>
          <p:cNvSpPr/>
          <p:nvPr/>
        </p:nvSpPr>
        <p:spPr>
          <a:xfrm>
            <a:off x="11125200" y="8730152"/>
            <a:ext cx="5410200" cy="1320361"/>
          </a:xfrm>
          <a:prstGeom prst="rect">
            <a:avLst/>
          </a:prstGeom>
        </p:spPr>
        <p:txBody>
          <a:bodyPr wrap="square">
            <a:spAutoFit/>
          </a:bodyPr>
          <a:lstStyle/>
          <a:p>
            <a:pPr algn="ctr">
              <a:lnSpc>
                <a:spcPct val="95000"/>
              </a:lnSpc>
            </a:pP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Ngày</a:t>
            </a:r>
            <a:r>
              <a:rPr lang="en-US" sz="2800" i="1" dirty="0" smtClean="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tháng</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a:r>
            <a:br>
              <a:rPr lang="en-US" sz="2800" i="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NGƯỜI THỰC HIỆN</a:t>
            </a:r>
            <a:br>
              <a:rPr lang="en-US" sz="2800" b="1"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tên</a:t>
            </a:r>
            <a:r>
              <a:rPr lang="en-US" sz="2800" i="1"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2478871" y="2996320"/>
            <a:ext cx="14325600" cy="1948995"/>
          </a:xfrm>
          <a:prstGeom prst="rect">
            <a:avLst/>
          </a:prstGeom>
        </p:spPr>
        <p:txBody>
          <a:bodyPr wrap="square">
            <a:spAutoFit/>
          </a:bodyPr>
          <a:lstStyle/>
          <a:p>
            <a:pPr>
              <a:lnSpc>
                <a:spcPct val="130000"/>
              </a:lnSpc>
            </a:pPr>
            <a:r>
              <a:rPr lang="en-US" sz="3200" dirty="0" err="1">
                <a:solidFill>
                  <a:srgbClr val="000000"/>
                </a:solidFill>
                <a:latin typeface="Times New Roman" panose="02020603050405020304" pitchFamily="18" charset="0"/>
                <a:ea typeface="Times New Roman" panose="02020603050405020304" pitchFamily="18" charset="0"/>
              </a:rPr>
              <a:t>Nội</a:t>
            </a:r>
            <a:r>
              <a:rPr lang="en-US" sz="3200" dirty="0">
                <a:solidFill>
                  <a:srgbClr val="000000"/>
                </a:solidFill>
                <a:latin typeface="Times New Roman" panose="02020603050405020304" pitchFamily="18" charset="0"/>
                <a:ea typeface="Times New Roman" panose="02020603050405020304" pitchFamily="18" charset="0"/>
              </a:rPr>
              <a:t> dung: </a:t>
            </a:r>
            <a:r>
              <a:rPr lang="en-US" sz="3200" dirty="0" smtClean="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nSpc>
                <a:spcPct val="130000"/>
              </a:lnSpc>
            </a:pPr>
            <a:r>
              <a:rPr lang="en-US" sz="3200" dirty="0" err="1">
                <a:solidFill>
                  <a:srgbClr val="000000"/>
                </a:solidFill>
                <a:latin typeface="Times New Roman" panose="02020603050405020304" pitchFamily="18" charset="0"/>
                <a:ea typeface="Times New Roman" panose="02020603050405020304" pitchFamily="18" charset="0"/>
              </a:rPr>
              <a:t>Địa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điểm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smtClean="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nSpc>
                <a:spcPct val="130000"/>
              </a:lnSpc>
            </a:pPr>
            <a:r>
              <a:rPr lang="en-US" sz="3200" dirty="0" err="1">
                <a:solidFill>
                  <a:srgbClr val="000000"/>
                </a:solidFill>
                <a:latin typeface="Times New Roman" panose="02020603050405020304" pitchFamily="18" charset="0"/>
                <a:ea typeface="Times New Roman" panose="02020603050405020304" pitchFamily="18" charset="0"/>
              </a:rPr>
              <a:t>Thời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gian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smtClean="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nvPr>
        </p:nvGraphicFramePr>
        <p:xfrm>
          <a:off x="1897459" y="5226978"/>
          <a:ext cx="15102681" cy="3444875"/>
        </p:xfrm>
        <a:graphic>
          <a:graphicData uri="http://schemas.openxmlformats.org/drawingml/2006/table">
            <a:tbl>
              <a:tblPr>
                <a:tableStyleId>{5C22544A-7EE6-4342-B048-85BDC9FD1C3A}</a:tableStyleId>
              </a:tblPr>
              <a:tblGrid>
                <a:gridCol w="1322642">
                  <a:extLst>
                    <a:ext uri="{9D8B030D-6E8A-4147-A177-3AD203B41FA5}">
                      <a16:colId xmlns:a16="http://schemas.microsoft.com/office/drawing/2014/main" val="1128070748"/>
                    </a:ext>
                  </a:extLst>
                </a:gridCol>
                <a:gridCol w="4159757">
                  <a:extLst>
                    <a:ext uri="{9D8B030D-6E8A-4147-A177-3AD203B41FA5}">
                      <a16:colId xmlns:a16="http://schemas.microsoft.com/office/drawing/2014/main" val="3739779304"/>
                    </a:ext>
                  </a:extLst>
                </a:gridCol>
                <a:gridCol w="4292695">
                  <a:extLst>
                    <a:ext uri="{9D8B030D-6E8A-4147-A177-3AD203B41FA5}">
                      <a16:colId xmlns:a16="http://schemas.microsoft.com/office/drawing/2014/main" val="2303952447"/>
                    </a:ext>
                  </a:extLst>
                </a:gridCol>
                <a:gridCol w="2261616">
                  <a:extLst>
                    <a:ext uri="{9D8B030D-6E8A-4147-A177-3AD203B41FA5}">
                      <a16:colId xmlns:a16="http://schemas.microsoft.com/office/drawing/2014/main" val="1445680317"/>
                    </a:ext>
                  </a:extLst>
                </a:gridCol>
                <a:gridCol w="3065971">
                  <a:extLst>
                    <a:ext uri="{9D8B030D-6E8A-4147-A177-3AD203B41FA5}">
                      <a16:colId xmlns:a16="http://schemas.microsoft.com/office/drawing/2014/main" val="1693080897"/>
                    </a:ext>
                  </a:extLst>
                </a:gridCol>
              </a:tblGrid>
              <a:tr h="418252">
                <a:tc>
                  <a:txBody>
                    <a:bodyPr/>
                    <a:lstStyle/>
                    <a:p>
                      <a:pPr marL="0" marR="0" algn="ctr">
                        <a:lnSpc>
                          <a:spcPct val="107000"/>
                        </a:lnSpc>
                        <a:spcBef>
                          <a:spcPts val="600"/>
                        </a:spcBef>
                        <a:spcAft>
                          <a:spcPts val="0"/>
                        </a:spcAft>
                      </a:pPr>
                      <a:r>
                        <a:rPr lang="en-US" sz="2800" b="1" dirty="0">
                          <a:effectLst/>
                          <a:latin typeface="Times New Roman" panose="02020603050405020304" pitchFamily="18" charset="0"/>
                          <a:cs typeface="Times New Roman" panose="02020603050405020304" pitchFamily="18" charset="0"/>
                        </a:rPr>
                        <a:t>STT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b="1" dirty="0" err="1">
                          <a:effectLst/>
                          <a:latin typeface="Times New Roman" panose="02020603050405020304" pitchFamily="18" charset="0"/>
                          <a:cs typeface="Times New Roman" panose="02020603050405020304" pitchFamily="18" charset="0"/>
                        </a:rPr>
                        <a:t>Họ</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tên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b="1">
                          <a:effectLst/>
                          <a:latin typeface="Times New Roman" panose="02020603050405020304" pitchFamily="18" charset="0"/>
                          <a:cs typeface="Times New Roman" panose="02020603050405020304" pitchFamily="18" charset="0"/>
                        </a:rPr>
                        <a:t>Chức vụ</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b="1" dirty="0" err="1">
                          <a:effectLst/>
                          <a:latin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tiền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b="1" dirty="0" err="1">
                          <a:effectLst/>
                          <a:latin typeface="Times New Roman" panose="02020603050405020304" pitchFamily="18" charset="0"/>
                          <a:cs typeface="Times New Roman" panose="02020603050405020304" pitchFamily="18" charset="0"/>
                        </a:rPr>
                        <a:t>Ký</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nhận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extLst>
                  <a:ext uri="{0D108BD9-81ED-4DB2-BD59-A6C34878D82A}">
                    <a16:rowId xmlns:a16="http://schemas.microsoft.com/office/drawing/2014/main" val="40790703"/>
                  </a:ext>
                </a:extLst>
              </a:tr>
              <a:tr h="418252">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extLst>
                  <a:ext uri="{0D108BD9-81ED-4DB2-BD59-A6C34878D82A}">
                    <a16:rowId xmlns:a16="http://schemas.microsoft.com/office/drawing/2014/main" val="3480213220"/>
                  </a:ext>
                </a:extLst>
              </a:tr>
              <a:tr h="418252">
                <a:tc>
                  <a:txBody>
                    <a:bodyPr/>
                    <a:lstStyle/>
                    <a:p>
                      <a:pPr marL="0" marR="0" algn="ctr">
                        <a:lnSpc>
                          <a:spcPct val="107000"/>
                        </a:lnSpc>
                        <a:spcBef>
                          <a:spcPts val="60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extLst>
                  <a:ext uri="{0D108BD9-81ED-4DB2-BD59-A6C34878D82A}">
                    <a16:rowId xmlns:a16="http://schemas.microsoft.com/office/drawing/2014/main" val="2702120325"/>
                  </a:ext>
                </a:extLst>
              </a:tr>
              <a:tr h="418252">
                <a:tc>
                  <a:txBody>
                    <a:bodyPr/>
                    <a:lstStyle/>
                    <a:p>
                      <a:pPr marL="0" marR="0" algn="ctr">
                        <a:lnSpc>
                          <a:spcPct val="107000"/>
                        </a:lnSpc>
                        <a:spcBef>
                          <a:spcPts val="60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extLst>
                  <a:ext uri="{0D108BD9-81ED-4DB2-BD59-A6C34878D82A}">
                    <a16:rowId xmlns:a16="http://schemas.microsoft.com/office/drawing/2014/main" val="3563975430"/>
                  </a:ext>
                </a:extLst>
              </a:tr>
              <a:tr h="418252">
                <a:tc gridSpan="3">
                  <a:txBody>
                    <a:bodyPr/>
                    <a:lstStyle/>
                    <a:p>
                      <a:pPr marL="0" marR="0" algn="ctr">
                        <a:lnSpc>
                          <a:spcPct val="107000"/>
                        </a:lnSpc>
                        <a:spcBef>
                          <a:spcPts val="600"/>
                        </a:spcBef>
                        <a:spcAft>
                          <a:spcPts val="0"/>
                        </a:spcAft>
                      </a:pPr>
                      <a:r>
                        <a:rPr lang="en-US" sz="2800" b="1" dirty="0">
                          <a:effectLst/>
                          <a:latin typeface="Times New Roman" panose="02020603050405020304" pitchFamily="18" charset="0"/>
                          <a:cs typeface="Times New Roman" panose="02020603050405020304" pitchFamily="18" charset="0"/>
                        </a:rPr>
                        <a:t>CỘNG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a:txBody>
                    <a:bodyPr/>
                    <a:lstStyle/>
                    <a:p>
                      <a:pPr marL="0" marR="0" algn="ctr">
                        <a:lnSpc>
                          <a:spcPct val="107000"/>
                        </a:lnSpc>
                        <a:spcBef>
                          <a:spcPts val="60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extLst>
                  <a:ext uri="{0D108BD9-81ED-4DB2-BD59-A6C34878D82A}">
                    <a16:rowId xmlns:a16="http://schemas.microsoft.com/office/drawing/2014/main" val="3524334471"/>
                  </a:ext>
                </a:extLst>
              </a:tr>
              <a:tr h="418252">
                <a:tc gridSpan="5">
                  <a:txBody>
                    <a:bodyPr/>
                    <a:lstStyle/>
                    <a:p>
                      <a:pPr marL="0" marR="0">
                        <a:lnSpc>
                          <a:spcPct val="107000"/>
                        </a:lnSpc>
                        <a:spcBef>
                          <a:spcPts val="600"/>
                        </a:spcBef>
                        <a:spcAft>
                          <a:spcPts val="0"/>
                        </a:spcAft>
                      </a:pPr>
                      <a:r>
                        <a:rPr lang="en-US" sz="2800" dirty="0" err="1">
                          <a:effectLst/>
                          <a:latin typeface="Times New Roman" panose="02020603050405020304" pitchFamily="18" charset="0"/>
                          <a:cs typeface="Times New Roman" panose="02020603050405020304" pitchFamily="18" charset="0"/>
                        </a:rPr>
                        <a:t>Tổng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0038419"/>
                  </a:ext>
                </a:extLst>
              </a:tr>
              <a:tr h="418252">
                <a:tc gridSpan="5">
                  <a:txBody>
                    <a:bodyPr/>
                    <a:lstStyle/>
                    <a:p>
                      <a:pPr marL="0" marR="0">
                        <a:lnSpc>
                          <a:spcPct val="107000"/>
                        </a:lnSpc>
                        <a:spcBef>
                          <a:spcPts val="600"/>
                        </a:spcBef>
                        <a:spcAft>
                          <a:spcPts val="0"/>
                        </a:spcAft>
                      </a:pPr>
                      <a:r>
                        <a:rPr lang="en-US" sz="2800" dirty="0" err="1">
                          <a:effectLst/>
                          <a:latin typeface="Times New Roman" panose="02020603050405020304" pitchFamily="18" charset="0"/>
                          <a:cs typeface="Times New Roman" panose="02020603050405020304" pitchFamily="18" charset="0"/>
                        </a:rPr>
                        <a:t>Tổng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tiền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chi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7780" marB="17780" anchor="ctr">
                    <a:solidFill>
                      <a:schemeClr val="accent1">
                        <a:tint val="20000"/>
                        <a:alpha val="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048619"/>
                  </a:ext>
                </a:extLst>
              </a:tr>
            </a:tbl>
          </a:graphicData>
        </a:graphic>
      </p:graphicFrame>
    </p:spTree>
    <p:extLst>
      <p:ext uri="{BB962C8B-B14F-4D97-AF65-F5344CB8AC3E}">
        <p14:creationId xmlns:p14="http://schemas.microsoft.com/office/powerpoint/2010/main" val="3022336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a:spLocks noChangeArrowheads="1"/>
          </p:cNvSpPr>
          <p:nvPr/>
        </p:nvSpPr>
        <p:spPr bwMode="auto">
          <a:xfrm>
            <a:off x="8001000" y="2117724"/>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4419600" y="730558"/>
            <a:ext cx="9829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nl-NL" sz="4400" b="1" dirty="0" smtClean="0">
                <a:latin typeface="Times New Roman" panose="02020603050405020304" pitchFamily="18" charset="0"/>
                <a:cs typeface="Times New Roman" panose="02020603050405020304" pitchFamily="18" charset="0"/>
              </a:rPr>
              <a:t>GIẤY BIÊN NHẬN</a:t>
            </a:r>
            <a:endParaRPr lang="nl-NL" sz="4400" dirty="0">
              <a:latin typeface="Times New Roman" panose="02020603050405020304" pitchFamily="18" charset="0"/>
              <a:cs typeface="Times New Roman" panose="02020603050405020304" pitchFamily="18" charset="0"/>
            </a:endParaRPr>
          </a:p>
        </p:txBody>
      </p:sp>
      <p:sp>
        <p:nvSpPr>
          <p:cNvPr id="17" name="Rectangle 16"/>
          <p:cNvSpPr>
            <a:spLocks noChangeArrowheads="1"/>
          </p:cNvSpPr>
          <p:nvPr/>
        </p:nvSpPr>
        <p:spPr bwMode="auto">
          <a:xfrm>
            <a:off x="2895600" y="2140615"/>
            <a:ext cx="14706600" cy="591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61038" algn="r"/>
              </a:tabLst>
              <a:defRPr>
                <a:solidFill>
                  <a:schemeClr val="tx1"/>
                </a:solidFill>
                <a:latin typeface="Arial" panose="020B0604020202020204" pitchFamily="34" charset="0"/>
              </a:defRPr>
            </a:lvl1pPr>
            <a:lvl2pPr eaLnBrk="0" fontAlgn="base" hangingPunct="0">
              <a:spcBef>
                <a:spcPct val="0"/>
              </a:spcBef>
              <a:spcAft>
                <a:spcPct val="0"/>
              </a:spcAft>
              <a:tabLst>
                <a:tab pos="5761038" algn="r"/>
              </a:tabLst>
              <a:defRPr>
                <a:solidFill>
                  <a:schemeClr val="tx1"/>
                </a:solidFill>
                <a:latin typeface="Arial" panose="020B0604020202020204" pitchFamily="34" charset="0"/>
              </a:defRPr>
            </a:lvl2pPr>
            <a:lvl3pPr eaLnBrk="0" fontAlgn="base" hangingPunct="0">
              <a:spcBef>
                <a:spcPct val="0"/>
              </a:spcBef>
              <a:spcAft>
                <a:spcPct val="0"/>
              </a:spcAft>
              <a:tabLst>
                <a:tab pos="5761038" algn="r"/>
              </a:tabLst>
              <a:defRPr>
                <a:solidFill>
                  <a:schemeClr val="tx1"/>
                </a:solidFill>
                <a:latin typeface="Arial" panose="020B0604020202020204" pitchFamily="34" charset="0"/>
              </a:defRPr>
            </a:lvl3pPr>
            <a:lvl4pPr eaLnBrk="0" fontAlgn="base" hangingPunct="0">
              <a:spcBef>
                <a:spcPct val="0"/>
              </a:spcBef>
              <a:spcAft>
                <a:spcPct val="0"/>
              </a:spcAft>
              <a:tabLst>
                <a:tab pos="5761038" algn="r"/>
              </a:tabLst>
              <a:defRPr>
                <a:solidFill>
                  <a:schemeClr val="tx1"/>
                </a:solidFill>
                <a:latin typeface="Arial" panose="020B0604020202020204" pitchFamily="34" charset="0"/>
              </a:defRPr>
            </a:lvl4pPr>
            <a:lvl5pPr eaLnBrk="0" fontAlgn="base" hangingPunct="0">
              <a:spcBef>
                <a:spcPct val="0"/>
              </a:spcBef>
              <a:spcAft>
                <a:spcPct val="0"/>
              </a:spcAft>
              <a:tabLst>
                <a:tab pos="5761038" algn="r"/>
              </a:tabLst>
              <a:defRPr>
                <a:solidFill>
                  <a:schemeClr val="tx1"/>
                </a:solidFill>
                <a:latin typeface="Arial" panose="020B0604020202020204" pitchFamily="34" charset="0"/>
              </a:defRPr>
            </a:lvl5pPr>
            <a:lvl6pPr eaLnBrk="0" fontAlgn="base" hangingPunct="0">
              <a:spcBef>
                <a:spcPct val="0"/>
              </a:spcBef>
              <a:spcAft>
                <a:spcPct val="0"/>
              </a:spcAft>
              <a:tabLst>
                <a:tab pos="5761038" algn="r"/>
              </a:tabLst>
              <a:defRPr>
                <a:solidFill>
                  <a:schemeClr val="tx1"/>
                </a:solidFill>
                <a:latin typeface="Arial" panose="020B0604020202020204" pitchFamily="34" charset="0"/>
              </a:defRPr>
            </a:lvl6pPr>
            <a:lvl7pPr eaLnBrk="0" fontAlgn="base" hangingPunct="0">
              <a:spcBef>
                <a:spcPct val="0"/>
              </a:spcBef>
              <a:spcAft>
                <a:spcPct val="0"/>
              </a:spcAft>
              <a:tabLst>
                <a:tab pos="5761038" algn="r"/>
              </a:tabLst>
              <a:defRPr>
                <a:solidFill>
                  <a:schemeClr val="tx1"/>
                </a:solidFill>
                <a:latin typeface="Arial" panose="020B0604020202020204" pitchFamily="34" charset="0"/>
              </a:defRPr>
            </a:lvl7pPr>
            <a:lvl8pPr eaLnBrk="0" fontAlgn="base" hangingPunct="0">
              <a:spcBef>
                <a:spcPct val="0"/>
              </a:spcBef>
              <a:spcAft>
                <a:spcPct val="0"/>
              </a:spcAft>
              <a:tabLst>
                <a:tab pos="5761038" algn="r"/>
              </a:tabLst>
              <a:defRPr>
                <a:solidFill>
                  <a:schemeClr val="tx1"/>
                </a:solidFill>
                <a:latin typeface="Arial" panose="020B0604020202020204" pitchFamily="34" charset="0"/>
              </a:defRPr>
            </a:lvl8pPr>
            <a:lvl9pPr eaLnBrk="0" fontAlgn="base" hangingPunct="0">
              <a:spcBef>
                <a:spcPct val="0"/>
              </a:spcBef>
              <a:spcAft>
                <a:spcPct val="0"/>
              </a:spcAft>
              <a:tabLst>
                <a:tab pos="5761038" algn="r"/>
              </a:tabLst>
              <a:defRPr>
                <a:solidFill>
                  <a:schemeClr val="tx1"/>
                </a:solidFill>
                <a:latin typeface="Arial" panose="020B0604020202020204" pitchFamily="34" charset="0"/>
              </a:defRPr>
            </a:lvl9pPr>
          </a:lstStyle>
          <a:p>
            <a:pPr lvl="0">
              <a:lnSpc>
                <a:spcPct val="150000"/>
              </a:lnSpc>
            </a:pPr>
            <a:r>
              <a:rPr lang="en-US" alt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Tên</a:t>
            </a:r>
            <a:r>
              <a:rPr lang="en-US"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tôi</a:t>
            </a:r>
            <a:r>
              <a:rPr lang="en-US"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là</a:t>
            </a:r>
            <a:r>
              <a:rPr lang="vi-VN"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 ......................................................................................................</a:t>
            </a:r>
          </a:p>
          <a:p>
            <a:pPr lvl="0">
              <a:lnSpc>
                <a:spcPct val="150000"/>
              </a:lnSpc>
            </a:pPr>
            <a:r>
              <a:rPr lang="vi-VN"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Ch</a:t>
            </a:r>
            <a:r>
              <a:rPr lang="en-US" alt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ức</a:t>
            </a:r>
            <a:r>
              <a:rPr lang="vi-VN"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 v</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ụ</a:t>
            </a:r>
            <a:r>
              <a:rPr lang="vi-VN"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 .........................................................................................................</a:t>
            </a:r>
          </a:p>
          <a:p>
            <a:pPr lvl="0">
              <a:lnSpc>
                <a:spcPct val="150000"/>
              </a:lnSpc>
            </a:pPr>
            <a:r>
              <a:rPr lang="en-US" alt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Đơn</a:t>
            </a:r>
            <a:r>
              <a:rPr lang="en-US"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vị</a:t>
            </a:r>
            <a:r>
              <a:rPr lang="en-US"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công</a:t>
            </a:r>
            <a:r>
              <a:rPr lang="en-US"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vi-VN"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 ……………………………………………………………</a:t>
            </a:r>
          </a:p>
          <a:p>
            <a:pPr lvl="0">
              <a:lnSpc>
                <a:spcPct val="150000"/>
              </a:lnSpc>
            </a:pPr>
            <a:r>
              <a:rPr lang="en-US" alt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Đã</a:t>
            </a:r>
            <a:r>
              <a:rPr lang="en-US"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nhận</a:t>
            </a:r>
            <a:r>
              <a:rPr lang="en-US"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đủ</a:t>
            </a:r>
            <a:r>
              <a:rPr lang="en-US"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tiền</a:t>
            </a:r>
            <a:r>
              <a:rPr lang="vi-VN"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lvl="0">
              <a:lnSpc>
                <a:spcPct val="150000"/>
              </a:lnSpc>
            </a:pPr>
            <a:r>
              <a:rPr lang="en-US" alt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Bằng</a:t>
            </a:r>
            <a:r>
              <a:rPr lang="en-US"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chữ</a:t>
            </a:r>
            <a:r>
              <a:rPr lang="vi-VN" altLang="en-US" sz="3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50000"/>
              </a:lnSpc>
            </a:pP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Lý do : ………………………………………………………………………</a:t>
            </a:r>
          </a:p>
          <a:p>
            <a:pPr lvl="0">
              <a:lnSpc>
                <a:spcPct val="150000"/>
              </a:lnSpc>
            </a:pP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lvl="0">
              <a:lnSpc>
                <a:spcPct val="150000"/>
              </a:lnSpc>
            </a:pPr>
            <a:r>
              <a:rPr lang="vi-VN" altLang="en-US" sz="3200"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3" name="Rectangle 2"/>
          <p:cNvSpPr/>
          <p:nvPr/>
        </p:nvSpPr>
        <p:spPr>
          <a:xfrm>
            <a:off x="11177954" y="8267700"/>
            <a:ext cx="5943600" cy="1077218"/>
          </a:xfrm>
          <a:prstGeom prst="rect">
            <a:avLst/>
          </a:prstGeom>
        </p:spPr>
        <p:txBody>
          <a:bodyPr wrap="square">
            <a:spAutoFit/>
          </a:bodyPr>
          <a:lstStyle/>
          <a:p>
            <a:pPr algn="ctr"/>
            <a:r>
              <a:rPr lang="en-US" dirty="0"/>
              <a:t> </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năm</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tiền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7767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447802" y="1000125"/>
            <a:ext cx="15811499" cy="666849"/>
          </a:xfrm>
          <a:prstGeom prst="rect">
            <a:avLst/>
          </a:prstGeom>
        </p:spPr>
        <p:txBody>
          <a:bodyPr wrap="square" lIns="0" tIns="0" rIns="0" bIns="0" rtlCol="0" anchor="t">
            <a:spAutoFit/>
          </a:bodyPr>
          <a:lstStyle/>
          <a:p>
            <a:pPr>
              <a:lnSpc>
                <a:spcPts val="5199"/>
              </a:lnSpc>
              <a:defRPr/>
            </a:pPr>
            <a:r>
              <a:rPr lang="en-US" sz="3500" spc="79" dirty="0">
                <a:solidFill>
                  <a:srgbClr val="FFFFFF"/>
                </a:solidFill>
                <a:latin typeface="Montserrat Extra-Bold"/>
              </a:rPr>
              <a:t> </a:t>
            </a:r>
            <a:r>
              <a:rPr lang="en-US" sz="5400" b="1" spc="79" dirty="0" smtClean="0">
                <a:latin typeface="Times New Roman" panose="02020603050405020304" pitchFamily="18" charset="0"/>
                <a:cs typeface="Times New Roman" panose="02020603050405020304" pitchFamily="18" charset="0"/>
              </a:rPr>
              <a:t>1. Chi </a:t>
            </a:r>
            <a:r>
              <a:rPr lang="en-US" sz="5400" b="1" spc="79" dirty="0" err="1" smtClean="0">
                <a:latin typeface="Times New Roman" panose="02020603050405020304" pitchFamily="18" charset="0"/>
                <a:cs typeface="Times New Roman" panose="02020603050405020304" pitchFamily="18" charset="0"/>
              </a:rPr>
              <a:t>phụ</a:t>
            </a:r>
            <a:r>
              <a:rPr lang="en-US" sz="5400" b="1" spc="79" dirty="0" smtClean="0">
                <a:latin typeface="Times New Roman" panose="02020603050405020304" pitchFamily="18" charset="0"/>
                <a:cs typeface="Times New Roman" panose="02020603050405020304" pitchFamily="18" charset="0"/>
              </a:rPr>
              <a:t> </a:t>
            </a:r>
            <a:r>
              <a:rPr lang="en-US" sz="5400" b="1" spc="79" dirty="0" err="1" smtClean="0">
                <a:latin typeface="Times New Roman" panose="02020603050405020304" pitchFamily="18" charset="0"/>
                <a:cs typeface="Times New Roman" panose="02020603050405020304" pitchFamily="18" charset="0"/>
              </a:rPr>
              <a:t>cấp</a:t>
            </a:r>
            <a:r>
              <a:rPr lang="en-US" sz="5400" b="1" spc="79" dirty="0" smtClean="0">
                <a:latin typeface="Times New Roman" panose="02020603050405020304" pitchFamily="18" charset="0"/>
                <a:cs typeface="Times New Roman" panose="02020603050405020304" pitchFamily="18" charset="0"/>
              </a:rPr>
              <a:t> </a:t>
            </a:r>
            <a:r>
              <a:rPr lang="en-US" sz="5400" b="1" spc="79" dirty="0" err="1" smtClean="0">
                <a:latin typeface="Times New Roman" panose="02020603050405020304" pitchFamily="18" charset="0"/>
                <a:cs typeface="Times New Roman" panose="02020603050405020304" pitchFamily="18" charset="0"/>
              </a:rPr>
              <a:t>cán</a:t>
            </a:r>
            <a:r>
              <a:rPr lang="en-US" sz="5400" b="1" spc="79" dirty="0" smtClean="0">
                <a:latin typeface="Times New Roman" panose="02020603050405020304" pitchFamily="18" charset="0"/>
                <a:cs typeface="Times New Roman" panose="02020603050405020304" pitchFamily="18" charset="0"/>
              </a:rPr>
              <a:t> </a:t>
            </a:r>
            <a:r>
              <a:rPr lang="en-US" sz="5400" b="1" spc="79" dirty="0" err="1" smtClean="0">
                <a:latin typeface="Times New Roman" panose="02020603050405020304" pitchFamily="18" charset="0"/>
                <a:cs typeface="Times New Roman" panose="02020603050405020304" pitchFamily="18" charset="0"/>
              </a:rPr>
              <a:t>bộ</a:t>
            </a:r>
            <a:r>
              <a:rPr lang="en-US" sz="5400" b="1" spc="79" dirty="0" smtClean="0">
                <a:latin typeface="Times New Roman" panose="02020603050405020304" pitchFamily="18" charset="0"/>
                <a:cs typeface="Times New Roman" panose="02020603050405020304" pitchFamily="18" charset="0"/>
              </a:rPr>
              <a:t> </a:t>
            </a:r>
            <a:r>
              <a:rPr lang="en-US" sz="5400" b="1" spc="79" dirty="0" err="1" smtClean="0">
                <a:latin typeface="Times New Roman" panose="02020603050405020304" pitchFamily="18" charset="0"/>
                <a:cs typeface="Times New Roman" panose="02020603050405020304" pitchFamily="18" charset="0"/>
              </a:rPr>
              <a:t>công</a:t>
            </a:r>
            <a:r>
              <a:rPr lang="en-US" sz="5400" b="1" spc="79" dirty="0" smtClean="0">
                <a:latin typeface="Times New Roman" panose="02020603050405020304" pitchFamily="18" charset="0"/>
                <a:cs typeface="Times New Roman" panose="02020603050405020304" pitchFamily="18" charset="0"/>
              </a:rPr>
              <a:t> </a:t>
            </a:r>
            <a:r>
              <a:rPr lang="en-US" sz="5400" b="1" spc="79" dirty="0" err="1" smtClean="0">
                <a:latin typeface="Times New Roman" panose="02020603050405020304" pitchFamily="18" charset="0"/>
                <a:cs typeface="Times New Roman" panose="02020603050405020304" pitchFamily="18" charset="0"/>
              </a:rPr>
              <a:t>đoàn</a:t>
            </a:r>
            <a:r>
              <a:rPr lang="en-US" sz="5400" b="1" spc="79" dirty="0" smtClean="0">
                <a:latin typeface="Times New Roman" panose="02020603050405020304" pitchFamily="18" charset="0"/>
                <a:cs typeface="Times New Roman" panose="02020603050405020304" pitchFamily="18" charset="0"/>
              </a:rPr>
              <a:t> </a:t>
            </a:r>
            <a:r>
              <a:rPr lang="en-US" sz="5400" b="1" spc="79" dirty="0" err="1" smtClean="0">
                <a:latin typeface="Times New Roman" panose="02020603050405020304" pitchFamily="18" charset="0"/>
                <a:cs typeface="Times New Roman" panose="02020603050405020304" pitchFamily="18" charset="0"/>
              </a:rPr>
              <a:t>cơ</a:t>
            </a:r>
            <a:r>
              <a:rPr lang="en-US" sz="5400" b="1" spc="79" dirty="0" smtClean="0">
                <a:latin typeface="Times New Roman" panose="02020603050405020304" pitchFamily="18" charset="0"/>
                <a:cs typeface="Times New Roman" panose="02020603050405020304" pitchFamily="18" charset="0"/>
              </a:rPr>
              <a:t> </a:t>
            </a:r>
            <a:r>
              <a:rPr lang="en-US" sz="5400" b="1" spc="79" dirty="0" err="1" smtClean="0">
                <a:latin typeface="Times New Roman" panose="02020603050405020304" pitchFamily="18" charset="0"/>
                <a:cs typeface="Times New Roman" panose="02020603050405020304" pitchFamily="18" charset="0"/>
              </a:rPr>
              <a:t>sở</a:t>
            </a:r>
            <a:endParaRPr lang="en-US" sz="5400" b="1" spc="79" dirty="0">
              <a:latin typeface="Times New Roman" panose="02020603050405020304" pitchFamily="18" charset="0"/>
              <a:cs typeface="Times New Roman" panose="02020603050405020304" pitchFamily="18" charset="0"/>
            </a:endParaRPr>
          </a:p>
        </p:txBody>
      </p:sp>
      <p:sp>
        <p:nvSpPr>
          <p:cNvPr id="8" name="TextBox 8"/>
          <p:cNvSpPr txBox="1"/>
          <p:nvPr/>
        </p:nvSpPr>
        <p:spPr>
          <a:xfrm>
            <a:off x="1447802" y="2324100"/>
            <a:ext cx="15393536" cy="4836645"/>
          </a:xfrm>
          <a:prstGeom prst="rect">
            <a:avLst/>
          </a:prstGeom>
        </p:spPr>
        <p:txBody>
          <a:bodyPr wrap="square" lIns="0" tIns="0" rIns="0" bIns="0" rtlCol="0" anchor="t">
            <a:spAutoFit/>
          </a:bodyPr>
          <a:lstStyle/>
          <a:p>
            <a:pPr algn="just">
              <a:lnSpc>
                <a:spcPct val="150000"/>
              </a:lnSpc>
            </a:pPr>
            <a:r>
              <a:rPr lang="en-US" sz="2500" spc="64" dirty="0">
                <a:latin typeface="Montserrat" panose="020B0604020202020204" charset="0"/>
              </a:rPr>
              <a:t> 	</a:t>
            </a:r>
            <a:r>
              <a:rPr lang="en-US" sz="5400" spc="64" dirty="0" smtClean="0">
                <a:latin typeface="Times New Roman" panose="02020603050405020304" pitchFamily="18" charset="0"/>
                <a:cs typeface="Times New Roman" panose="02020603050405020304" pitchFamily="18" charset="0"/>
              </a:rPr>
              <a:t>(B1</a:t>
            </a:r>
            <a:r>
              <a:rPr lang="en-US" sz="5400" spc="64" dirty="0">
                <a:latin typeface="Times New Roman" panose="02020603050405020304" pitchFamily="18" charset="0"/>
                <a:cs typeface="Times New Roman" panose="02020603050405020304" pitchFamily="18" charset="0"/>
              </a:rPr>
              <a:t>) </a:t>
            </a:r>
            <a:r>
              <a:rPr lang="en-US" altLang="en-US" sz="5400" spc="64" dirty="0" err="1" smtClean="0">
                <a:latin typeface="Times New Roman" panose="02020603050405020304" pitchFamily="18" charset="0"/>
                <a:cs typeface="Times New Roman" panose="02020603050405020304" pitchFamily="18" charset="0"/>
              </a:rPr>
              <a:t>Phiếu</a:t>
            </a:r>
            <a:r>
              <a:rPr lang="en-US" altLang="en-US" sz="5400" spc="64" dirty="0" smtClean="0">
                <a:latin typeface="Times New Roman" panose="02020603050405020304" pitchFamily="18" charset="0"/>
                <a:cs typeface="Times New Roman" panose="02020603050405020304" pitchFamily="18" charset="0"/>
              </a:rPr>
              <a:t> chi</a:t>
            </a:r>
            <a:endParaRPr lang="en-US" altLang="en-US" sz="5400" spc="64" dirty="0">
              <a:latin typeface="Times New Roman" panose="02020603050405020304" pitchFamily="18" charset="0"/>
              <a:cs typeface="Times New Roman" panose="02020603050405020304" pitchFamily="18" charset="0"/>
            </a:endParaRPr>
          </a:p>
          <a:p>
            <a:pPr algn="just">
              <a:lnSpc>
                <a:spcPct val="150000"/>
              </a:lnSpc>
            </a:pPr>
            <a:r>
              <a:rPr lang="en-US" altLang="en-US" sz="5400" spc="64" dirty="0">
                <a:latin typeface="Times New Roman" panose="02020603050405020304" pitchFamily="18" charset="0"/>
                <a:cs typeface="Times New Roman" panose="02020603050405020304" pitchFamily="18" charset="0"/>
              </a:rPr>
              <a:t>	</a:t>
            </a:r>
            <a:r>
              <a:rPr lang="en-US" altLang="en-US" sz="5400" spc="64" dirty="0" smtClean="0">
                <a:latin typeface="Times New Roman" panose="02020603050405020304" pitchFamily="18" charset="0"/>
                <a:cs typeface="Times New Roman" panose="02020603050405020304" pitchFamily="18" charset="0"/>
              </a:rPr>
              <a:t>(B2</a:t>
            </a:r>
            <a:r>
              <a:rPr lang="en-US" altLang="en-US" sz="5400" spc="64" dirty="0">
                <a:latin typeface="Times New Roman" panose="02020603050405020304" pitchFamily="18" charset="0"/>
                <a:cs typeface="Times New Roman" panose="02020603050405020304" pitchFamily="18" charset="0"/>
              </a:rPr>
              <a:t>)</a:t>
            </a:r>
            <a:r>
              <a:rPr lang="vi-VN" altLang="en-US" sz="5400" spc="64" dirty="0">
                <a:latin typeface="Times New Roman" panose="02020603050405020304" pitchFamily="18" charset="0"/>
                <a:cs typeface="Times New Roman" panose="02020603050405020304" pitchFamily="18" charset="0"/>
              </a:rPr>
              <a:t> </a:t>
            </a:r>
            <a:r>
              <a:rPr lang="en-US" altLang="en-US" sz="5400" spc="64" dirty="0" err="1" smtClean="0">
                <a:latin typeface="Times New Roman" panose="02020603050405020304" pitchFamily="18" charset="0"/>
                <a:cs typeface="Times New Roman" panose="02020603050405020304" pitchFamily="18" charset="0"/>
              </a:rPr>
              <a:t>Đề</a:t>
            </a:r>
            <a:r>
              <a:rPr lang="en-US" altLang="en-US" sz="5400" spc="64" dirty="0" smtClean="0">
                <a:latin typeface="Times New Roman" panose="02020603050405020304" pitchFamily="18" charset="0"/>
                <a:cs typeface="Times New Roman" panose="02020603050405020304" pitchFamily="18" charset="0"/>
              </a:rPr>
              <a:t> </a:t>
            </a:r>
            <a:r>
              <a:rPr lang="en-US" altLang="en-US" sz="5400" spc="64" dirty="0" err="1" smtClean="0">
                <a:latin typeface="Times New Roman" panose="02020603050405020304" pitchFamily="18" charset="0"/>
                <a:cs typeface="Times New Roman" panose="02020603050405020304" pitchFamily="18" charset="0"/>
              </a:rPr>
              <a:t>nghị</a:t>
            </a:r>
            <a:r>
              <a:rPr lang="en-US" altLang="en-US" sz="5400" spc="64" dirty="0" smtClean="0">
                <a:latin typeface="Times New Roman" panose="02020603050405020304" pitchFamily="18" charset="0"/>
                <a:cs typeface="Times New Roman" panose="02020603050405020304" pitchFamily="18" charset="0"/>
              </a:rPr>
              <a:t> </a:t>
            </a:r>
            <a:r>
              <a:rPr lang="en-US" altLang="en-US" sz="5400" spc="64" dirty="0" err="1" smtClean="0">
                <a:latin typeface="Times New Roman" panose="02020603050405020304" pitchFamily="18" charset="0"/>
                <a:cs typeface="Times New Roman" panose="02020603050405020304" pitchFamily="18" charset="0"/>
              </a:rPr>
              <a:t>thanh</a:t>
            </a:r>
            <a:r>
              <a:rPr lang="en-US" altLang="en-US" sz="5400" spc="64" dirty="0" smtClean="0">
                <a:latin typeface="Times New Roman" panose="02020603050405020304" pitchFamily="18" charset="0"/>
                <a:cs typeface="Times New Roman" panose="02020603050405020304" pitchFamily="18" charset="0"/>
              </a:rPr>
              <a:t> </a:t>
            </a:r>
            <a:r>
              <a:rPr lang="en-US" altLang="en-US" sz="5400" spc="64" dirty="0" err="1" smtClean="0">
                <a:latin typeface="Times New Roman" panose="02020603050405020304" pitchFamily="18" charset="0"/>
                <a:cs typeface="Times New Roman" panose="02020603050405020304" pitchFamily="18" charset="0"/>
              </a:rPr>
              <a:t>toán</a:t>
            </a:r>
            <a:endParaRPr lang="en-US" altLang="en-US" sz="5400" spc="64" dirty="0">
              <a:latin typeface="Times New Roman" panose="02020603050405020304" pitchFamily="18" charset="0"/>
              <a:cs typeface="Times New Roman" panose="02020603050405020304" pitchFamily="18" charset="0"/>
            </a:endParaRPr>
          </a:p>
          <a:p>
            <a:pPr algn="just">
              <a:lnSpc>
                <a:spcPct val="150000"/>
              </a:lnSpc>
            </a:pPr>
            <a:r>
              <a:rPr lang="en-US" altLang="en-US" sz="5400" spc="64" dirty="0">
                <a:latin typeface="Times New Roman" panose="02020603050405020304" pitchFamily="18" charset="0"/>
                <a:cs typeface="Times New Roman" panose="02020603050405020304" pitchFamily="18" charset="0"/>
              </a:rPr>
              <a:t>	</a:t>
            </a:r>
            <a:r>
              <a:rPr lang="en-US" altLang="en-US" sz="5400" spc="64" dirty="0" smtClean="0">
                <a:latin typeface="Times New Roman" panose="02020603050405020304" pitchFamily="18" charset="0"/>
                <a:cs typeface="Times New Roman" panose="02020603050405020304" pitchFamily="18" charset="0"/>
              </a:rPr>
              <a:t>(B3</a:t>
            </a:r>
            <a:r>
              <a:rPr lang="en-US" altLang="en-US" sz="5400" spc="64" dirty="0">
                <a:latin typeface="Times New Roman" panose="02020603050405020304" pitchFamily="18" charset="0"/>
                <a:cs typeface="Times New Roman" panose="02020603050405020304" pitchFamily="18" charset="0"/>
              </a:rPr>
              <a:t>)</a:t>
            </a:r>
            <a:r>
              <a:rPr lang="vi-VN" altLang="en-US" sz="5400" spc="64" dirty="0">
                <a:latin typeface="Times New Roman" panose="02020603050405020304" pitchFamily="18" charset="0"/>
                <a:cs typeface="Times New Roman" panose="02020603050405020304" pitchFamily="18" charset="0"/>
              </a:rPr>
              <a:t> </a:t>
            </a:r>
            <a:r>
              <a:rPr lang="en-US" altLang="en-US" sz="5400" spc="64" dirty="0" err="1" smtClean="0">
                <a:latin typeface="Times New Roman" panose="02020603050405020304" pitchFamily="18" charset="0"/>
                <a:cs typeface="Times New Roman" panose="02020603050405020304" pitchFamily="18" charset="0"/>
              </a:rPr>
              <a:t>Quyết</a:t>
            </a:r>
            <a:r>
              <a:rPr lang="en-US" altLang="en-US" sz="5400" spc="64" dirty="0" smtClean="0">
                <a:latin typeface="Times New Roman" panose="02020603050405020304" pitchFamily="18" charset="0"/>
                <a:cs typeface="Times New Roman" panose="02020603050405020304" pitchFamily="18" charset="0"/>
              </a:rPr>
              <a:t> </a:t>
            </a:r>
            <a:r>
              <a:rPr lang="en-US" altLang="en-US" sz="5400" spc="64" dirty="0" err="1" smtClean="0">
                <a:latin typeface="Times New Roman" panose="02020603050405020304" pitchFamily="18" charset="0"/>
                <a:cs typeface="Times New Roman" panose="02020603050405020304" pitchFamily="18" charset="0"/>
              </a:rPr>
              <a:t>định</a:t>
            </a:r>
            <a:r>
              <a:rPr lang="en-US" altLang="en-US" sz="5400" spc="64" dirty="0" smtClean="0">
                <a:latin typeface="Times New Roman" panose="02020603050405020304" pitchFamily="18" charset="0"/>
                <a:cs typeface="Times New Roman" panose="02020603050405020304" pitchFamily="18" charset="0"/>
              </a:rPr>
              <a:t> chi </a:t>
            </a:r>
            <a:r>
              <a:rPr lang="en-US" altLang="en-US" sz="5400" spc="64" dirty="0" err="1" smtClean="0">
                <a:latin typeface="Times New Roman" panose="02020603050405020304" pitchFamily="18" charset="0"/>
                <a:cs typeface="Times New Roman" panose="02020603050405020304" pitchFamily="18" charset="0"/>
              </a:rPr>
              <a:t>phụ</a:t>
            </a:r>
            <a:r>
              <a:rPr lang="en-US" altLang="en-US" sz="5400" spc="64" dirty="0" smtClean="0">
                <a:latin typeface="Times New Roman" panose="02020603050405020304" pitchFamily="18" charset="0"/>
                <a:cs typeface="Times New Roman" panose="02020603050405020304" pitchFamily="18" charset="0"/>
              </a:rPr>
              <a:t> </a:t>
            </a:r>
            <a:r>
              <a:rPr lang="en-US" altLang="en-US" sz="5400" spc="64" dirty="0" err="1" smtClean="0">
                <a:latin typeface="Times New Roman" panose="02020603050405020304" pitchFamily="18" charset="0"/>
                <a:cs typeface="Times New Roman" panose="02020603050405020304" pitchFamily="18" charset="0"/>
              </a:rPr>
              <a:t>cấp</a:t>
            </a:r>
            <a:endParaRPr lang="en-US" altLang="en-US" sz="5400" spc="64" dirty="0">
              <a:latin typeface="Times New Roman" panose="02020603050405020304" pitchFamily="18" charset="0"/>
              <a:cs typeface="Times New Roman" panose="02020603050405020304" pitchFamily="18" charset="0"/>
            </a:endParaRPr>
          </a:p>
          <a:p>
            <a:pPr>
              <a:lnSpc>
                <a:spcPct val="150000"/>
              </a:lnSpc>
              <a:defRPr/>
            </a:pPr>
            <a:r>
              <a:rPr lang="en-US" sz="5400" spc="64" dirty="0">
                <a:latin typeface="Times New Roman" panose="02020603050405020304" pitchFamily="18" charset="0"/>
                <a:cs typeface="Times New Roman" panose="02020603050405020304" pitchFamily="18" charset="0"/>
              </a:rPr>
              <a:t>	</a:t>
            </a:r>
            <a:r>
              <a:rPr lang="en-US" sz="5400" spc="64" dirty="0" smtClean="0">
                <a:latin typeface="Times New Roman" panose="02020603050405020304" pitchFamily="18" charset="0"/>
                <a:cs typeface="Times New Roman" panose="02020603050405020304" pitchFamily="18" charset="0"/>
              </a:rPr>
              <a:t>(B4</a:t>
            </a:r>
            <a:r>
              <a:rPr lang="en-US" sz="5400" spc="64" dirty="0">
                <a:latin typeface="Times New Roman" panose="02020603050405020304" pitchFamily="18" charset="0"/>
                <a:cs typeface="Times New Roman" panose="02020603050405020304" pitchFamily="18" charset="0"/>
              </a:rPr>
              <a:t>) </a:t>
            </a:r>
            <a:r>
              <a:rPr lang="en-US" sz="5400" spc="64" dirty="0" err="1" smtClean="0">
                <a:latin typeface="Times New Roman" panose="02020603050405020304" pitchFamily="18" charset="0"/>
                <a:cs typeface="Times New Roman" panose="02020603050405020304" pitchFamily="18" charset="0"/>
              </a:rPr>
              <a:t>Danh</a:t>
            </a:r>
            <a:r>
              <a:rPr lang="en-US" sz="5400" spc="64" dirty="0" smtClean="0">
                <a:latin typeface="Times New Roman" panose="02020603050405020304" pitchFamily="18" charset="0"/>
                <a:cs typeface="Times New Roman" panose="02020603050405020304" pitchFamily="18" charset="0"/>
              </a:rPr>
              <a:t> </a:t>
            </a:r>
            <a:r>
              <a:rPr lang="en-US" sz="5400" spc="64" dirty="0" err="1" smtClean="0">
                <a:latin typeface="Times New Roman" panose="02020603050405020304" pitchFamily="18" charset="0"/>
                <a:cs typeface="Times New Roman" panose="02020603050405020304" pitchFamily="18" charset="0"/>
              </a:rPr>
              <a:t>sách</a:t>
            </a:r>
            <a:r>
              <a:rPr lang="en-US" sz="5400" spc="64" dirty="0" smtClean="0">
                <a:latin typeface="Times New Roman" panose="02020603050405020304" pitchFamily="18" charset="0"/>
                <a:cs typeface="Times New Roman" panose="02020603050405020304" pitchFamily="18" charset="0"/>
              </a:rPr>
              <a:t> </a:t>
            </a:r>
            <a:r>
              <a:rPr lang="en-US" sz="5400" spc="64" dirty="0" err="1" smtClean="0">
                <a:latin typeface="Times New Roman" panose="02020603050405020304" pitchFamily="18" charset="0"/>
                <a:cs typeface="Times New Roman" panose="02020603050405020304" pitchFamily="18" charset="0"/>
              </a:rPr>
              <a:t>ký</a:t>
            </a:r>
            <a:r>
              <a:rPr lang="en-US" sz="5400" spc="64" dirty="0" smtClean="0">
                <a:latin typeface="Times New Roman" panose="02020603050405020304" pitchFamily="18" charset="0"/>
                <a:cs typeface="Times New Roman" panose="02020603050405020304" pitchFamily="18" charset="0"/>
              </a:rPr>
              <a:t> </a:t>
            </a:r>
            <a:r>
              <a:rPr lang="en-US" sz="5400" spc="64" dirty="0" err="1" smtClean="0">
                <a:latin typeface="Times New Roman" panose="02020603050405020304" pitchFamily="18" charset="0"/>
                <a:cs typeface="Times New Roman" panose="02020603050405020304" pitchFamily="18" charset="0"/>
              </a:rPr>
              <a:t>nhận</a:t>
            </a:r>
            <a:endParaRPr lang="en-US" sz="5400" spc="64"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6089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447800" y="118261"/>
          <a:ext cx="15392400" cy="1565402"/>
        </p:xfrm>
        <a:graphic>
          <a:graphicData uri="http://schemas.openxmlformats.org/drawingml/2006/table">
            <a:tbl>
              <a:tblPr firstRow="1" firstCol="1" lastRow="1" lastCol="1" bandRow="1" bandCol="1">
                <a:tableStyleId>{5C22544A-7EE6-4342-B048-85BDC9FD1C3A}</a:tableStyleId>
              </a:tblPr>
              <a:tblGrid>
                <a:gridCol w="7462164">
                  <a:extLst>
                    <a:ext uri="{9D8B030D-6E8A-4147-A177-3AD203B41FA5}">
                      <a16:colId xmlns:a16="http://schemas.microsoft.com/office/drawing/2014/main" val="1835410379"/>
                    </a:ext>
                  </a:extLst>
                </a:gridCol>
                <a:gridCol w="7930236">
                  <a:extLst>
                    <a:ext uri="{9D8B030D-6E8A-4147-A177-3AD203B41FA5}">
                      <a16:colId xmlns:a16="http://schemas.microsoft.com/office/drawing/2014/main" val="1145672025"/>
                    </a:ext>
                  </a:extLst>
                </a:gridCol>
              </a:tblGrid>
              <a:tr h="1298866">
                <a:tc>
                  <a:txBody>
                    <a:bodyPr/>
                    <a:lstStyle/>
                    <a:p>
                      <a:pPr marL="0" marR="0" algn="ctr">
                        <a:lnSpc>
                          <a:spcPct val="107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LIÊN ĐOÀN LAO ĐỘNG H. VĨNH BẢO</a:t>
                      </a:r>
                    </a:p>
                    <a:p>
                      <a:pPr marL="0" marR="0" algn="ctr">
                        <a:lnSpc>
                          <a:spcPct val="107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CÔNG ĐOÀN</a:t>
                      </a:r>
                      <a:r>
                        <a:rPr lang="en-US" sz="2400" dirty="0" smtClean="0">
                          <a:solidFill>
                            <a:schemeClr val="tx1"/>
                          </a:solidFill>
                          <a:effectLst/>
                          <a:latin typeface="Times New Roman" panose="02020603050405020304" pitchFamily="18" charset="0"/>
                          <a:cs typeface="Times New Roman" panose="02020603050405020304" pitchFamily="18" charset="0"/>
                        </a:rPr>
                        <a:t>……………………………</a:t>
                      </a:r>
                      <a:r>
                        <a:rPr lang="en-US" sz="2000" dirty="0">
                          <a:solidFill>
                            <a:schemeClr val="tx1"/>
                          </a:solidFill>
                          <a:effectLst/>
                          <a:latin typeface="Times New Roman" panose="02020603050405020304" pitchFamily="18" charset="0"/>
                          <a:cs typeface="Times New Roman" panose="02020603050405020304" pitchFamily="18" charset="0"/>
                        </a:rPr>
                        <a:t/>
                      </a:r>
                      <a:br>
                        <a:rPr lang="en-US" sz="2000" dirty="0">
                          <a:solidFill>
                            <a:schemeClr val="tx1"/>
                          </a:solidFill>
                          <a:effectLst/>
                          <a:latin typeface="Times New Roman" panose="02020603050405020304" pitchFamily="18" charset="0"/>
                          <a:cs typeface="Times New Roman" panose="02020603050405020304" pitchFamily="18" charset="0"/>
                        </a:rPr>
                      </a:br>
                      <a:endParaRPr lang="en-US" sz="2000" dirty="0" smtClean="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dirty="0" err="1" smtClean="0">
                          <a:solidFill>
                            <a:schemeClr val="tx1"/>
                          </a:solidFill>
                          <a:effectLst/>
                          <a:latin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cs typeface="Times New Roman" panose="02020603050405020304" pitchFamily="18" charset="0"/>
                        </a:rPr>
                        <a:t>:     / QĐ-LĐLĐ</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marL="0" marR="0" algn="ctr">
                        <a:lnSpc>
                          <a:spcPct val="107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CỘNG HÒA XÃ HỘI CHỦ NGHĨA VIỆT NAM</a:t>
                      </a:r>
                    </a:p>
                    <a:p>
                      <a:pPr marL="0" marR="0" algn="ctr">
                        <a:lnSpc>
                          <a:spcPct val="107000"/>
                        </a:lnSpc>
                        <a:spcBef>
                          <a:spcPts val="0"/>
                        </a:spcBef>
                        <a:spcAft>
                          <a:spcPts val="0"/>
                        </a:spcAft>
                      </a:pPr>
                      <a:r>
                        <a:rPr lang="en-US" sz="2400" u="sng" dirty="0" err="1">
                          <a:solidFill>
                            <a:schemeClr val="tx1"/>
                          </a:solidFill>
                          <a:effectLst/>
                          <a:latin typeface="Times New Roman" panose="02020603050405020304" pitchFamily="18" charset="0"/>
                          <a:cs typeface="Times New Roman" panose="02020603050405020304" pitchFamily="18" charset="0"/>
                        </a:rPr>
                        <a:t>Độc</a:t>
                      </a:r>
                      <a:r>
                        <a:rPr lang="en-US" sz="2400" u="sng" dirty="0">
                          <a:solidFill>
                            <a:schemeClr val="tx1"/>
                          </a:solidFill>
                          <a:effectLst/>
                          <a:latin typeface="Times New Roman" panose="02020603050405020304" pitchFamily="18" charset="0"/>
                          <a:cs typeface="Times New Roman" panose="02020603050405020304" pitchFamily="18" charset="0"/>
                        </a:rPr>
                        <a:t> </a:t>
                      </a:r>
                      <a:r>
                        <a:rPr lang="en-US" sz="2400" u="sng" dirty="0" err="1">
                          <a:solidFill>
                            <a:schemeClr val="tx1"/>
                          </a:solidFill>
                          <a:effectLst/>
                          <a:latin typeface="Times New Roman" panose="02020603050405020304" pitchFamily="18" charset="0"/>
                          <a:cs typeface="Times New Roman" panose="02020603050405020304" pitchFamily="18" charset="0"/>
                        </a:rPr>
                        <a:t>lập</a:t>
                      </a:r>
                      <a:r>
                        <a:rPr lang="en-US" sz="2400" u="sng" dirty="0">
                          <a:solidFill>
                            <a:schemeClr val="tx1"/>
                          </a:solidFill>
                          <a:effectLst/>
                          <a:latin typeface="Times New Roman" panose="02020603050405020304" pitchFamily="18" charset="0"/>
                          <a:cs typeface="Times New Roman" panose="02020603050405020304" pitchFamily="18" charset="0"/>
                        </a:rPr>
                        <a:t>- </a:t>
                      </a:r>
                      <a:r>
                        <a:rPr lang="en-US" sz="2400" u="sng" dirty="0" err="1">
                          <a:solidFill>
                            <a:schemeClr val="tx1"/>
                          </a:solidFill>
                          <a:effectLst/>
                          <a:latin typeface="Times New Roman" panose="02020603050405020304" pitchFamily="18" charset="0"/>
                          <a:cs typeface="Times New Roman" panose="02020603050405020304" pitchFamily="18" charset="0"/>
                        </a:rPr>
                        <a:t>Tự</a:t>
                      </a:r>
                      <a:r>
                        <a:rPr lang="en-US" sz="2400" u="sng" dirty="0">
                          <a:solidFill>
                            <a:schemeClr val="tx1"/>
                          </a:solidFill>
                          <a:effectLst/>
                          <a:latin typeface="Times New Roman" panose="02020603050405020304" pitchFamily="18" charset="0"/>
                          <a:cs typeface="Times New Roman" panose="02020603050405020304" pitchFamily="18" charset="0"/>
                        </a:rPr>
                        <a:t> do- </a:t>
                      </a:r>
                      <a:r>
                        <a:rPr lang="en-US" sz="2400" u="sng" dirty="0" err="1">
                          <a:solidFill>
                            <a:schemeClr val="tx1"/>
                          </a:solidFill>
                          <a:effectLst/>
                          <a:latin typeface="Times New Roman" panose="02020603050405020304" pitchFamily="18" charset="0"/>
                          <a:cs typeface="Times New Roman" panose="02020603050405020304" pitchFamily="18" charset="0"/>
                        </a:rPr>
                        <a:t>Hạnh</a:t>
                      </a:r>
                      <a:r>
                        <a:rPr lang="en-US" sz="2400" u="sng" dirty="0">
                          <a:solidFill>
                            <a:schemeClr val="tx1"/>
                          </a:solidFill>
                          <a:effectLst/>
                          <a:latin typeface="Times New Roman" panose="02020603050405020304" pitchFamily="18" charset="0"/>
                          <a:cs typeface="Times New Roman" panose="02020603050405020304" pitchFamily="18" charset="0"/>
                        </a:rPr>
                        <a:t> </a:t>
                      </a:r>
                      <a:r>
                        <a:rPr lang="en-US" sz="2400" u="sng" dirty="0" err="1">
                          <a:solidFill>
                            <a:schemeClr val="tx1"/>
                          </a:solidFill>
                          <a:effectLst/>
                          <a:latin typeface="Times New Roman" panose="02020603050405020304" pitchFamily="18" charset="0"/>
                          <a:cs typeface="Times New Roman" panose="02020603050405020304" pitchFamily="18" charset="0"/>
                        </a:rPr>
                        <a:t>phúc</a:t>
                      </a:r>
                      <a:endParaRPr lang="en-US" sz="24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Vĩnh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Bảo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ngày</a:t>
                      </a:r>
                      <a:r>
                        <a:rPr lang="en-US" sz="2400" dirty="0">
                          <a:solidFill>
                            <a:schemeClr val="tx1"/>
                          </a:solidFill>
                          <a:effectLst/>
                          <a:latin typeface="Times New Roman" panose="02020603050405020304" pitchFamily="18" charset="0"/>
                          <a:cs typeface="Times New Roman" panose="02020603050405020304" pitchFamily="18" charset="0"/>
                        </a:rPr>
                        <a:t> 30 </a:t>
                      </a:r>
                      <a:r>
                        <a:rPr lang="en-US" sz="2400" dirty="0" err="1">
                          <a:solidFill>
                            <a:schemeClr val="tx1"/>
                          </a:solidFill>
                          <a:effectLst/>
                          <a:latin typeface="Times New Roman" panose="02020603050405020304" pitchFamily="18" charset="0"/>
                          <a:cs typeface="Times New Roman" panose="02020603050405020304" pitchFamily="18" charset="0"/>
                        </a:rPr>
                        <a:t>tháng</a:t>
                      </a:r>
                      <a:r>
                        <a:rPr lang="en-US" sz="2400" dirty="0">
                          <a:solidFill>
                            <a:schemeClr val="tx1"/>
                          </a:solidFill>
                          <a:effectLst/>
                          <a:latin typeface="Times New Roman" panose="02020603050405020304" pitchFamily="18" charset="0"/>
                          <a:cs typeface="Times New Roman" panose="02020603050405020304" pitchFamily="18" charset="0"/>
                        </a:rPr>
                        <a:t> 9 </a:t>
                      </a:r>
                      <a:r>
                        <a:rPr lang="en-US" sz="2400" dirty="0" err="1">
                          <a:solidFill>
                            <a:schemeClr val="tx1"/>
                          </a:solidFill>
                          <a:effectLst/>
                          <a:latin typeface="Times New Roman" panose="02020603050405020304" pitchFamily="18" charset="0"/>
                          <a:cs typeface="Times New Roman" panose="02020603050405020304" pitchFamily="18" charset="0"/>
                        </a:rPr>
                        <a:t>năm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smtClean="0">
                          <a:solidFill>
                            <a:schemeClr val="tx1"/>
                          </a:solidFill>
                          <a:effectLst/>
                          <a:latin typeface="Times New Roman" panose="02020603050405020304" pitchFamily="18" charset="0"/>
                          <a:cs typeface="Times New Roman" panose="02020603050405020304" pitchFamily="18" charset="0"/>
                        </a:rPr>
                        <a:t>2024</a:t>
                      </a: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extLst>
                  <a:ext uri="{0D108BD9-81ED-4DB2-BD59-A6C34878D82A}">
                    <a16:rowId xmlns:a16="http://schemas.microsoft.com/office/drawing/2014/main" val="113922572"/>
                  </a:ext>
                </a:extLst>
              </a:tr>
            </a:tbl>
          </a:graphicData>
        </a:graphic>
      </p:graphicFrame>
      <p:graphicFrame>
        <p:nvGraphicFramePr>
          <p:cNvPr id="3" name="Table 2"/>
          <p:cNvGraphicFramePr>
            <a:graphicFrameLocks noGrp="1"/>
          </p:cNvGraphicFramePr>
          <p:nvPr>
            <p:extLst/>
          </p:nvPr>
        </p:nvGraphicFramePr>
        <p:xfrm>
          <a:off x="2133600" y="8932703"/>
          <a:ext cx="15240000" cy="2739390"/>
        </p:xfrm>
        <a:graphic>
          <a:graphicData uri="http://schemas.openxmlformats.org/drawingml/2006/table">
            <a:tbl>
              <a:tblPr firstRow="1" firstCol="1" lastRow="1" lastCol="1" bandRow="1" bandCol="1">
                <a:tableStyleId>{5C22544A-7EE6-4342-B048-85BDC9FD1C3A}</a:tableStyleId>
              </a:tblPr>
              <a:tblGrid>
                <a:gridCol w="7619129">
                  <a:extLst>
                    <a:ext uri="{9D8B030D-6E8A-4147-A177-3AD203B41FA5}">
                      <a16:colId xmlns:a16="http://schemas.microsoft.com/office/drawing/2014/main" val="1149134671"/>
                    </a:ext>
                  </a:extLst>
                </a:gridCol>
                <a:gridCol w="7620871">
                  <a:extLst>
                    <a:ext uri="{9D8B030D-6E8A-4147-A177-3AD203B41FA5}">
                      <a16:colId xmlns:a16="http://schemas.microsoft.com/office/drawing/2014/main" val="2562741908"/>
                    </a:ext>
                  </a:extLst>
                </a:gridCol>
              </a:tblGrid>
              <a:tr h="1431882">
                <a:tc>
                  <a:txBody>
                    <a:bodyPr/>
                    <a:lstStyle/>
                    <a:p>
                      <a:pPr marL="0" marR="0">
                        <a:lnSpc>
                          <a:spcPct val="107000"/>
                        </a:lnSpc>
                        <a:spcBef>
                          <a:spcPts val="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nhận</a:t>
                      </a:r>
                      <a:r>
                        <a:rPr lang="en-US" sz="2800" dirty="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Như</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điều</a:t>
                      </a:r>
                      <a:r>
                        <a:rPr lang="en-US" sz="2800" b="0" dirty="0">
                          <a:solidFill>
                            <a:schemeClr val="tx1"/>
                          </a:solidFill>
                          <a:effectLst/>
                          <a:latin typeface="Times New Roman" panose="02020603050405020304" pitchFamily="18" charset="0"/>
                          <a:cs typeface="Times New Roman" panose="02020603050405020304" pitchFamily="18" charset="0"/>
                        </a:rPr>
                        <a:t> 3</a:t>
                      </a:r>
                    </a:p>
                    <a:p>
                      <a:pPr marL="0" marR="0">
                        <a:lnSpc>
                          <a:spcPct val="107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Lưu</a:t>
                      </a:r>
                      <a:r>
                        <a:rPr lang="en-US" sz="2800" b="0" dirty="0">
                          <a:solidFill>
                            <a:schemeClr val="tx1"/>
                          </a:solidFill>
                          <a:effectLst/>
                          <a:latin typeface="Times New Roman" panose="02020603050405020304" pitchFamily="18" charset="0"/>
                          <a:cs typeface="Times New Roman" panose="02020603050405020304" pitchFamily="18" charset="0"/>
                        </a:rPr>
                        <a:t>(VT)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marL="0" marR="0" algn="ctr">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TM. BAN CHẤP HÀNH</a:t>
                      </a:r>
                    </a:p>
                    <a:p>
                      <a:pPr marL="0" marR="0" algn="ctr">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CHỦ TỊCH</a:t>
                      </a:r>
                    </a:p>
                    <a:p>
                      <a:pPr marL="0" marR="0" algn="ctr">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extLst>
                  <a:ext uri="{0D108BD9-81ED-4DB2-BD59-A6C34878D82A}">
                    <a16:rowId xmlns:a16="http://schemas.microsoft.com/office/drawing/2014/main" val="122284041"/>
                  </a:ext>
                </a:extLst>
              </a:tr>
            </a:tbl>
          </a:graphicData>
        </a:graphic>
      </p:graphicFrame>
      <p:cxnSp>
        <p:nvCxnSpPr>
          <p:cNvPr id="11" name="Straight Connector 10"/>
          <p:cNvCxnSpPr>
            <a:cxnSpLocks noChangeShapeType="1"/>
          </p:cNvCxnSpPr>
          <p:nvPr/>
        </p:nvCxnSpPr>
        <p:spPr bwMode="auto">
          <a:xfrm>
            <a:off x="4267200" y="887786"/>
            <a:ext cx="1714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Rectangle 2"/>
          <p:cNvSpPr>
            <a:spLocks noChangeArrowheads="1"/>
          </p:cNvSpPr>
          <p:nvPr/>
        </p:nvSpPr>
        <p:spPr bwMode="auto">
          <a:xfrm>
            <a:off x="990600" y="1657311"/>
            <a:ext cx="16875536" cy="753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3/2024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UV Ban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chấp</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UV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Ủy</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khóa</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2023-2028</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BAN CHẤP HÀNH CÔNG ĐOÀN ……….……</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2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5692/QĐ-TLĐ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08/12/2022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Lao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2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52/HD-LĐLĐ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06/01/2023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Lao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2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Chấp</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2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Theo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algn="ctr">
              <a:lnSpc>
                <a:spcPct val="120000"/>
              </a:lnSpc>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QUYẾT ĐỊNH</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pP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altLang="en-US" sz="2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26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600" b="0" i="1"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altLang="en-US" sz="26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1"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altLang="en-US" sz="26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20000"/>
              </a:lnSpc>
            </a:pP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kèm</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20000"/>
              </a:lnSpc>
              <a:spcBef>
                <a:spcPct val="0"/>
              </a:spcBef>
              <a:spcAft>
                <a:spcPct val="0"/>
              </a:spcAft>
              <a:buClrTx/>
              <a:buSzTx/>
              <a:buFontTx/>
              <a:buNone/>
              <a:tabLst/>
            </a:pPr>
            <a:r>
              <a:rPr kumimoji="0" lang="en-US" altLang="en-US" sz="2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altLang="en-US" sz="2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ngân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50000"/>
              </a:lnSpc>
              <a:spcBef>
                <a:spcPct val="0"/>
              </a:spcBef>
              <a:spcAft>
                <a:spcPct val="0"/>
              </a:spcAft>
              <a:buClrTx/>
              <a:buSzTx/>
              <a:buFontTx/>
              <a:buNone/>
              <a:tabLst/>
            </a:pP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sng"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altLang="en-US" sz="2600" b="1" i="0" u="sng"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altLang="en-US" sz="2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5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6123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600199" y="497566"/>
            <a:ext cx="511014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en-US" sz="1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endParaRPr>
          </a:p>
          <a:p>
            <a:pPr lvl="0" eaLnBrk="0" fontAlgn="base" hangingPunct="0">
              <a:spcBef>
                <a:spcPct val="0"/>
              </a:spcBef>
              <a:spcAft>
                <a:spcPct val="0"/>
              </a:spcAft>
            </a:pPr>
            <a:r>
              <a:rPr lang="en-US" alt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Công</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đoàn</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 Box 5"/>
          <p:cNvSpPr txBox="1">
            <a:spLocks noChangeArrowheads="1"/>
          </p:cNvSpPr>
          <p:nvPr/>
        </p:nvSpPr>
        <p:spPr bwMode="auto">
          <a:xfrm>
            <a:off x="13258800" y="1236230"/>
            <a:ext cx="4572000" cy="62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2800" b="1" dirty="0" err="1">
                <a:latin typeface="Times New Roman" panose="02020603050405020304" pitchFamily="18" charset="0"/>
                <a:ea typeface="Times New Roman" panose="02020603050405020304" pitchFamily="18" charset="0"/>
              </a:rPr>
              <a:t>Mẫu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rPr>
              <a:t>: C05-HD</a:t>
            </a:r>
          </a:p>
        </p:txBody>
      </p:sp>
      <p:sp>
        <p:nvSpPr>
          <p:cNvPr id="13" name="Rectangle 13"/>
          <p:cNvSpPr>
            <a:spLocks noChangeArrowheads="1"/>
          </p:cNvSpPr>
          <p:nvPr/>
        </p:nvSpPr>
        <p:spPr bwMode="auto">
          <a:xfrm>
            <a:off x="8001000" y="2117724"/>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p:cNvSpPr>
            <a:spLocks noChangeArrowheads="1"/>
          </p:cNvSpPr>
          <p:nvPr/>
        </p:nvSpPr>
        <p:spPr bwMode="auto">
          <a:xfrm>
            <a:off x="4800600" y="2097870"/>
            <a:ext cx="929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nl-NL" sz="2800" b="1" dirty="0">
                <a:latin typeface="Times New Roman" panose="02020603050405020304" pitchFamily="18" charset="0"/>
                <a:cs typeface="Times New Roman" panose="02020603050405020304" pitchFamily="18" charset="0"/>
              </a:rPr>
              <a:t>BẢNG THANH TOÁN PHỤ CẤP CÁN BỘ CÔNG ĐOÀN</a:t>
            </a:r>
          </a:p>
          <a:p>
            <a:pPr lvl="0" algn="ctr" eaLnBrk="0" fontAlgn="base" hangingPunct="0">
              <a:spcBef>
                <a:spcPct val="0"/>
              </a:spcBef>
              <a:spcAft>
                <a:spcPct val="0"/>
              </a:spcAft>
            </a:pPr>
            <a:r>
              <a:rPr lang="nl-NL" sz="2800" dirty="0">
                <a:latin typeface="Times New Roman" panose="02020603050405020304" pitchFamily="18" charset="0"/>
                <a:cs typeface="Times New Roman" panose="02020603050405020304" pitchFamily="18" charset="0"/>
              </a:rPr>
              <a:t>Tháng... năm ...</a:t>
            </a:r>
          </a:p>
        </p:txBody>
      </p:sp>
      <p:sp>
        <p:nvSpPr>
          <p:cNvPr id="22" name="Rectangle 21"/>
          <p:cNvSpPr/>
          <p:nvPr/>
        </p:nvSpPr>
        <p:spPr>
          <a:xfrm>
            <a:off x="2478871" y="8420100"/>
            <a:ext cx="3352800" cy="1027974"/>
          </a:xfrm>
          <a:prstGeom prst="rect">
            <a:avLst/>
          </a:prstGeom>
        </p:spPr>
        <p:txBody>
          <a:bodyPr wrap="square">
            <a:spAutoFit/>
          </a:bodyPr>
          <a:lstStyle/>
          <a:p>
            <a:pPr algn="ctr">
              <a:lnSpc>
                <a:spcPct val="95000"/>
              </a:lnSpc>
            </a:pPr>
            <a:r>
              <a:rPr lang="nl-NL" sz="3200" b="1" dirty="0" smtClean="0">
                <a:latin typeface="Times New Roman" panose="02020603050405020304" pitchFamily="18" charset="0"/>
                <a:cs typeface="Times New Roman" panose="02020603050405020304" pitchFamily="18" charset="0"/>
              </a:rPr>
              <a:t>Người nộp tiền</a:t>
            </a:r>
            <a:endParaRPr lang="nl-NL" sz="3200" b="1" dirty="0">
              <a:latin typeface="Times New Roman" panose="02020603050405020304" pitchFamily="18" charset="0"/>
              <a:cs typeface="Times New Roman" panose="02020603050405020304" pitchFamily="18" charset="0"/>
            </a:endParaRPr>
          </a:p>
          <a:p>
            <a:pPr algn="ctr">
              <a:lnSpc>
                <a:spcPct val="95000"/>
              </a:lnSpc>
            </a:pPr>
            <a:r>
              <a:rPr lang="nl-NL" sz="3200" dirty="0">
                <a:latin typeface="Times New Roman" panose="02020603050405020304" pitchFamily="18" charset="0"/>
                <a:cs typeface="Times New Roman" panose="02020603050405020304" pitchFamily="18" charset="0"/>
              </a:rPr>
              <a:t> (Ký, họ tên)</a:t>
            </a:r>
          </a:p>
        </p:txBody>
      </p:sp>
      <p:sp>
        <p:nvSpPr>
          <p:cNvPr id="23" name="Rectangle 22"/>
          <p:cNvSpPr/>
          <p:nvPr/>
        </p:nvSpPr>
        <p:spPr>
          <a:xfrm>
            <a:off x="10972800" y="8420837"/>
            <a:ext cx="5410200" cy="1027974"/>
          </a:xfrm>
          <a:prstGeom prst="rect">
            <a:avLst/>
          </a:prstGeom>
        </p:spPr>
        <p:txBody>
          <a:bodyPr wrap="square">
            <a:spAutoFit/>
          </a:bodyPr>
          <a:lstStyle/>
          <a:p>
            <a:pPr algn="ctr">
              <a:lnSpc>
                <a:spcPct val="95000"/>
              </a:lnSpc>
            </a:pPr>
            <a:r>
              <a:rPr lang="en-US" sz="3200" b="1" dirty="0" err="1" smtClean="0">
                <a:latin typeface="Times New Roman" panose="02020603050405020304" pitchFamily="18" charset="0"/>
                <a:cs typeface="Times New Roman" panose="02020603050405020304" pitchFamily="18" charset="0"/>
              </a:rPr>
              <a:t>Người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tiền</a:t>
            </a:r>
            <a:endParaRPr lang="vi-VN" sz="3200" b="1" dirty="0">
              <a:latin typeface="Times New Roman" panose="02020603050405020304" pitchFamily="18" charset="0"/>
              <a:cs typeface="Times New Roman" panose="02020603050405020304" pitchFamily="18" charset="0"/>
            </a:endParaRPr>
          </a:p>
          <a:p>
            <a:pPr algn="ctr">
              <a:lnSpc>
                <a:spcPct val="95000"/>
              </a:lnSpc>
            </a:pPr>
            <a:r>
              <a:rPr lang="vi-VN" sz="3200" dirty="0">
                <a:latin typeface="Times New Roman" panose="02020603050405020304" pitchFamily="18" charset="0"/>
                <a:cs typeface="Times New Roman" panose="02020603050405020304" pitchFamily="18" charset="0"/>
              </a:rPr>
              <a:t>(Ký, họ tên)</a:t>
            </a:r>
          </a:p>
        </p:txBody>
      </p:sp>
      <p:graphicFrame>
        <p:nvGraphicFramePr>
          <p:cNvPr id="4" name="Table 3"/>
          <p:cNvGraphicFramePr>
            <a:graphicFrameLocks noGrp="1"/>
          </p:cNvGraphicFramePr>
          <p:nvPr>
            <p:extLst/>
          </p:nvPr>
        </p:nvGraphicFramePr>
        <p:xfrm>
          <a:off x="2329180" y="3624618"/>
          <a:ext cx="14815820" cy="4447457"/>
        </p:xfrm>
        <a:graphic>
          <a:graphicData uri="http://schemas.openxmlformats.org/drawingml/2006/table">
            <a:tbl>
              <a:tblPr firstRow="1" firstCol="1" lastRow="1" lastCol="1" bandRow="1" bandCol="1">
                <a:tableStyleId>{5C22544A-7EE6-4342-B048-85BDC9FD1C3A}</a:tableStyleId>
              </a:tblPr>
              <a:tblGrid>
                <a:gridCol w="1296228">
                  <a:extLst>
                    <a:ext uri="{9D8B030D-6E8A-4147-A177-3AD203B41FA5}">
                      <a16:colId xmlns:a16="http://schemas.microsoft.com/office/drawing/2014/main" val="2117458176"/>
                    </a:ext>
                  </a:extLst>
                </a:gridCol>
                <a:gridCol w="3755616">
                  <a:extLst>
                    <a:ext uri="{9D8B030D-6E8A-4147-A177-3AD203B41FA5}">
                      <a16:colId xmlns:a16="http://schemas.microsoft.com/office/drawing/2014/main" val="965724517"/>
                    </a:ext>
                  </a:extLst>
                </a:gridCol>
                <a:gridCol w="2171338">
                  <a:extLst>
                    <a:ext uri="{9D8B030D-6E8A-4147-A177-3AD203B41FA5}">
                      <a16:colId xmlns:a16="http://schemas.microsoft.com/office/drawing/2014/main" val="2081097252"/>
                    </a:ext>
                  </a:extLst>
                </a:gridCol>
                <a:gridCol w="1967824">
                  <a:extLst>
                    <a:ext uri="{9D8B030D-6E8A-4147-A177-3AD203B41FA5}">
                      <a16:colId xmlns:a16="http://schemas.microsoft.com/office/drawing/2014/main" val="1777318335"/>
                    </a:ext>
                  </a:extLst>
                </a:gridCol>
                <a:gridCol w="2543925">
                  <a:extLst>
                    <a:ext uri="{9D8B030D-6E8A-4147-A177-3AD203B41FA5}">
                      <a16:colId xmlns:a16="http://schemas.microsoft.com/office/drawing/2014/main" val="3248118696"/>
                    </a:ext>
                  </a:extLst>
                </a:gridCol>
                <a:gridCol w="3080889">
                  <a:extLst>
                    <a:ext uri="{9D8B030D-6E8A-4147-A177-3AD203B41FA5}">
                      <a16:colId xmlns:a16="http://schemas.microsoft.com/office/drawing/2014/main" val="794967017"/>
                    </a:ext>
                  </a:extLst>
                </a:gridCol>
              </a:tblGrid>
              <a:tr h="985482">
                <a:tc>
                  <a:txBody>
                    <a:bodyPr/>
                    <a:lstStyle/>
                    <a:p>
                      <a:pPr algn="ctr">
                        <a:lnSpc>
                          <a:spcPct val="107000"/>
                        </a:lnSpc>
                        <a:tabLst>
                          <a:tab pos="2971800" algn="l"/>
                        </a:tabLst>
                      </a:pPr>
                      <a:r>
                        <a:rPr lang="en-US" sz="3200" dirty="0">
                          <a:solidFill>
                            <a:schemeClr val="tx1"/>
                          </a:solidFill>
                          <a:effectLst/>
                          <a:latin typeface="Times New Roman" panose="02020603050405020304" pitchFamily="18" charset="0"/>
                          <a:cs typeface="Times New Roman" panose="02020603050405020304" pitchFamily="18" charset="0"/>
                        </a:rPr>
                        <a:t>STT</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alpha val="0"/>
                      </a:schemeClr>
                    </a:solidFill>
                  </a:tcPr>
                </a:tc>
                <a:tc>
                  <a:txBody>
                    <a:bodyPr/>
                    <a:lstStyle/>
                    <a:p>
                      <a:pPr algn="ctr">
                        <a:lnSpc>
                          <a:spcPct val="107000"/>
                        </a:lnSpc>
                        <a:tabLst>
                          <a:tab pos="2971800" algn="l"/>
                        </a:tabLst>
                      </a:pPr>
                      <a:r>
                        <a:rPr lang="en-US" sz="3200" dirty="0" err="1">
                          <a:solidFill>
                            <a:schemeClr val="tx1"/>
                          </a:solidFill>
                          <a:effectLst/>
                          <a:latin typeface="Times New Roman" panose="02020603050405020304" pitchFamily="18" charset="0"/>
                          <a:cs typeface="Times New Roman" panose="02020603050405020304" pitchFamily="18" charset="0"/>
                        </a:rPr>
                        <a:t>Họ</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và</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tên</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alpha val="0"/>
                      </a:schemeClr>
                    </a:solidFill>
                  </a:tcPr>
                </a:tc>
                <a:tc>
                  <a:txBody>
                    <a:bodyPr/>
                    <a:lstStyle/>
                    <a:p>
                      <a:pPr algn="ctr">
                        <a:lnSpc>
                          <a:spcPct val="107000"/>
                        </a:lnSpc>
                        <a:tabLst>
                          <a:tab pos="2971800" algn="l"/>
                        </a:tabLst>
                      </a:pPr>
                      <a:r>
                        <a:rPr lang="en-US" sz="3200" dirty="0" err="1">
                          <a:solidFill>
                            <a:schemeClr val="tx1"/>
                          </a:solidFill>
                          <a:effectLst/>
                          <a:latin typeface="Times New Roman" panose="02020603050405020304" pitchFamily="18" charset="0"/>
                          <a:cs typeface="Times New Roman" panose="02020603050405020304" pitchFamily="18" charset="0"/>
                        </a:rPr>
                        <a:t>Chức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vụ</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alpha val="0"/>
                      </a:schemeClr>
                    </a:solidFill>
                  </a:tcPr>
                </a:tc>
                <a:tc>
                  <a:txBody>
                    <a:bodyPr/>
                    <a:lstStyle/>
                    <a:p>
                      <a:pPr algn="ct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Hệ số PC</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alpha val="0"/>
                      </a:schemeClr>
                    </a:solidFill>
                  </a:tcPr>
                </a:tc>
                <a:tc>
                  <a:txBody>
                    <a:bodyPr/>
                    <a:lstStyle/>
                    <a:p>
                      <a:pPr algn="ct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Số tiền</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alpha val="0"/>
                      </a:schemeClr>
                    </a:solidFill>
                  </a:tcPr>
                </a:tc>
                <a:tc>
                  <a:txBody>
                    <a:bodyPr/>
                    <a:lstStyle/>
                    <a:p>
                      <a:pPr algn="ctr">
                        <a:lnSpc>
                          <a:spcPct val="107000"/>
                        </a:lnSpc>
                        <a:tabLst>
                          <a:tab pos="2971800" algn="l"/>
                        </a:tabLst>
                      </a:pPr>
                      <a:r>
                        <a:rPr lang="en-US" sz="3200" dirty="0" err="1">
                          <a:solidFill>
                            <a:schemeClr val="tx1"/>
                          </a:solidFill>
                          <a:effectLst/>
                          <a:latin typeface="Times New Roman" panose="02020603050405020304" pitchFamily="18" charset="0"/>
                          <a:cs typeface="Times New Roman" panose="02020603050405020304" pitchFamily="18" charset="0"/>
                        </a:rPr>
                        <a:t>Ký</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cs typeface="Times New Roman" panose="02020603050405020304" pitchFamily="18" charset="0"/>
                        </a:rPr>
                        <a:t>nhận</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alpha val="0"/>
                      </a:schemeClr>
                    </a:solidFill>
                  </a:tcPr>
                </a:tc>
                <a:extLst>
                  <a:ext uri="{0D108BD9-81ED-4DB2-BD59-A6C34878D82A}">
                    <a16:rowId xmlns:a16="http://schemas.microsoft.com/office/drawing/2014/main" val="786859676"/>
                  </a:ext>
                </a:extLst>
              </a:tr>
              <a:tr h="609600">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extLst>
                  <a:ext uri="{0D108BD9-81ED-4DB2-BD59-A6C34878D82A}">
                    <a16:rowId xmlns:a16="http://schemas.microsoft.com/office/drawing/2014/main" val="2478189910"/>
                  </a:ext>
                </a:extLst>
              </a:tr>
              <a:tr h="570475">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extLst>
                  <a:ext uri="{0D108BD9-81ED-4DB2-BD59-A6C34878D82A}">
                    <a16:rowId xmlns:a16="http://schemas.microsoft.com/office/drawing/2014/main" val="3001108618"/>
                  </a:ext>
                </a:extLst>
              </a:tr>
              <a:tr h="570475">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extLst>
                  <a:ext uri="{0D108BD9-81ED-4DB2-BD59-A6C34878D82A}">
                    <a16:rowId xmlns:a16="http://schemas.microsoft.com/office/drawing/2014/main" val="1527722843"/>
                  </a:ext>
                </a:extLst>
              </a:tr>
              <a:tr h="570475">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extLst>
                  <a:ext uri="{0D108BD9-81ED-4DB2-BD59-A6C34878D82A}">
                    <a16:rowId xmlns:a16="http://schemas.microsoft.com/office/drawing/2014/main" val="1756927508"/>
                  </a:ext>
                </a:extLst>
              </a:tr>
              <a:tr h="570475">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extLst>
                  <a:ext uri="{0D108BD9-81ED-4DB2-BD59-A6C34878D82A}">
                    <a16:rowId xmlns:a16="http://schemas.microsoft.com/office/drawing/2014/main" val="2503900791"/>
                  </a:ext>
                </a:extLst>
              </a:tr>
              <a:tr h="570475">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gn="ctr">
                        <a:lnSpc>
                          <a:spcPct val="107000"/>
                        </a:lnSpc>
                        <a:tabLst>
                          <a:tab pos="2971800" algn="l"/>
                        </a:tabLst>
                      </a:pPr>
                      <a:r>
                        <a:rPr lang="en-US" sz="3200" dirty="0" err="1">
                          <a:solidFill>
                            <a:schemeClr val="tx1"/>
                          </a:solidFill>
                          <a:effectLst/>
                          <a:latin typeface="Times New Roman" panose="02020603050405020304" pitchFamily="18" charset="0"/>
                          <a:cs typeface="Times New Roman" panose="02020603050405020304" pitchFamily="18" charset="0"/>
                        </a:rPr>
                        <a:t>Cộng</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tc>
                  <a:txBody>
                    <a:bodyPr/>
                    <a:lstStyle/>
                    <a:p>
                      <a:pPr>
                        <a:lnSpc>
                          <a:spcPct val="107000"/>
                        </a:lnSpc>
                        <a:tabLst>
                          <a:tab pos="2971800" algn="l"/>
                        </a:tabLs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alpha val="0"/>
                      </a:schemeClr>
                    </a:solidFill>
                  </a:tcPr>
                </a:tc>
                <a:extLst>
                  <a:ext uri="{0D108BD9-81ED-4DB2-BD59-A6C34878D82A}">
                    <a16:rowId xmlns:a16="http://schemas.microsoft.com/office/drawing/2014/main" val="2275444678"/>
                  </a:ext>
                </a:extLst>
              </a:tr>
            </a:tbl>
          </a:graphicData>
        </a:graphic>
      </p:graphicFrame>
    </p:spTree>
    <p:extLst>
      <p:ext uri="{BB962C8B-B14F-4D97-AF65-F5344CB8AC3E}">
        <p14:creationId xmlns:p14="http://schemas.microsoft.com/office/powerpoint/2010/main" val="1447493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1000">
              <a:srgbClr val="00B0F0"/>
            </a:gs>
          </a:gsLst>
          <a:lin ang="5400000" scaled="1"/>
          <a:tileRect/>
        </a:gra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28702"/>
            <a:ext cx="1783058" cy="29501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476242" y="8956804"/>
            <a:ext cx="1783058" cy="295015"/>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780137" y="698456"/>
            <a:ext cx="2556816" cy="257554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467600" y="7669030"/>
            <a:ext cx="2556816" cy="2575547"/>
          </a:xfrm>
          <a:prstGeom prst="rect">
            <a:avLst/>
          </a:prstGeom>
        </p:spPr>
      </p:pic>
      <p:sp>
        <p:nvSpPr>
          <p:cNvPr id="7" name="AutoShape 7"/>
          <p:cNvSpPr/>
          <p:nvPr/>
        </p:nvSpPr>
        <p:spPr>
          <a:xfrm>
            <a:off x="1028700" y="8302953"/>
            <a:ext cx="16230600" cy="169519"/>
          </a:xfrm>
          <a:prstGeom prst="rect">
            <a:avLst/>
          </a:prstGeom>
          <a:solidFill>
            <a:srgbClr val="FFFFFF"/>
          </a:solidFill>
        </p:spPr>
      </p:sp>
      <p:sp>
        <p:nvSpPr>
          <p:cNvPr id="8" name="AutoShape 8"/>
          <p:cNvSpPr/>
          <p:nvPr/>
        </p:nvSpPr>
        <p:spPr>
          <a:xfrm>
            <a:off x="1028700" y="1814531"/>
            <a:ext cx="16230600" cy="169519"/>
          </a:xfrm>
          <a:prstGeom prst="rect">
            <a:avLst/>
          </a:prstGeom>
          <a:solidFill>
            <a:srgbClr val="FFFFFF"/>
          </a:solidFill>
        </p:spPr>
      </p:sp>
      <p:sp>
        <p:nvSpPr>
          <p:cNvPr id="9" name="TextBox 9"/>
          <p:cNvSpPr txBox="1"/>
          <p:nvPr/>
        </p:nvSpPr>
        <p:spPr>
          <a:xfrm>
            <a:off x="778292" y="3921156"/>
            <a:ext cx="16731416" cy="1923604"/>
          </a:xfrm>
          <a:prstGeom prst="rect">
            <a:avLst/>
          </a:prstGeom>
          <a:solidFill>
            <a:srgbClr val="FF0000">
              <a:alpha val="0"/>
            </a:srgbClr>
          </a:solidFill>
        </p:spPr>
        <p:txBody>
          <a:bodyPr lIns="0" tIns="0" rIns="0" bIns="0" rtlCol="0" anchor="t">
            <a:spAutoFit/>
          </a:bodyPr>
          <a:lstStyle/>
          <a:p>
            <a:pPr algn="ctr">
              <a:lnSpc>
                <a:spcPts val="14985"/>
              </a:lnSpc>
            </a:pPr>
            <a:r>
              <a:rPr lang="en-US" sz="11799" b="1" spc="-696" dirty="0">
                <a:solidFill>
                  <a:srgbClr val="FF0000"/>
                </a:solidFill>
                <a:latin typeface="+mj-lt"/>
              </a:rPr>
              <a:t>TRÂN TRỌNG CẢM ƠN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0BBB6F6-837E-4849-9090-8E08DB7D9BD1}"/>
              </a:ext>
            </a:extLst>
          </p:cNvPr>
          <p:cNvSpPr>
            <a:spLocks noGrp="1" noChangeArrowheads="1"/>
          </p:cNvSpPr>
          <p:nvPr>
            <p:ph type="title"/>
          </p:nvPr>
        </p:nvSpPr>
        <p:spPr>
          <a:xfrm>
            <a:off x="1600200" y="416722"/>
            <a:ext cx="15240000" cy="8841581"/>
          </a:xfrm>
          <a:noFill/>
          <a:extLst>
            <a:ext uri="{909E8E84-426E-40DD-AFC4-6F175D3DCCD1}">
              <a14:hiddenFill xmlns:a14="http://schemas.microsoft.com/office/drawing/2010/main">
                <a:solidFill>
                  <a:srgbClr val="FFFFFF"/>
                </a:solidFill>
              </a14:hiddenFill>
            </a:ext>
          </a:extLst>
        </p:spPr>
        <p:txBody>
          <a:bodyPr/>
          <a:lstStyle/>
          <a:p>
            <a:r>
              <a:rPr lang="en-US" altLang="en-US" sz="6700" kern="1200" spc="-295" dirty="0">
                <a:solidFill>
                  <a:srgbClr val="0070C0"/>
                </a:solidFill>
                <a:latin typeface="Montserrat Extra-Bold Italics"/>
                <a:ea typeface="+mn-ea"/>
                <a:cs typeface="+mn-cs"/>
              </a:rPr>
              <a:t>PHẦN I </a:t>
            </a:r>
            <a:br>
              <a:rPr lang="en-US" altLang="en-US" sz="6700" kern="1200" spc="-295" dirty="0">
                <a:solidFill>
                  <a:srgbClr val="0070C0"/>
                </a:solidFill>
                <a:latin typeface="Montserrat Extra-Bold Italics"/>
                <a:ea typeface="+mn-ea"/>
                <a:cs typeface="+mn-cs"/>
              </a:rPr>
            </a:br>
            <a:r>
              <a:rPr lang="en-US" altLang="en-US" sz="6700" kern="1200" spc="-295" dirty="0">
                <a:solidFill>
                  <a:srgbClr val="0070C0"/>
                </a:solidFill>
                <a:latin typeface="Montserrat Extra-Bold Italics"/>
                <a:ea typeface="+mn-ea"/>
                <a:cs typeface="+mn-cs"/>
              </a:rPr>
              <a:t> QUY ĐỊNH VỀ CÔNG TÁC QUẢN LÝ TÀI CHÍNH, TÀI SẢN CÔNG ĐOÀN CƠ SỞ</a:t>
            </a:r>
            <a:r>
              <a:rPr lang="en-US" altLang="en-US" sz="6700" dirty="0">
                <a:solidFill>
                  <a:srgbClr val="FF3399"/>
                </a:solidFill>
                <a:effectLst/>
              </a:rPr>
              <a:t/>
            </a:r>
            <a:br>
              <a:rPr lang="en-US" altLang="en-US" sz="6700" dirty="0">
                <a:solidFill>
                  <a:srgbClr val="FF3399"/>
                </a:solidFill>
                <a:effectLst/>
              </a:rPr>
            </a:br>
            <a:endParaRPr lang="en-US" altLang="en-US" sz="6700" dirty="0">
              <a:solidFill>
                <a:srgbClr val="FF3399"/>
              </a:solidFill>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964870" y="5035696"/>
            <a:ext cx="25783492" cy="9586163"/>
          </a:xfrm>
          <a:prstGeom prst="rect">
            <a:avLst/>
          </a:prstGeom>
          <a:solidFill>
            <a:srgbClr val="545454">
              <a:alpha val="4706"/>
            </a:srgbClr>
          </a:solidFill>
        </p:spPr>
      </p:sp>
      <p:sp>
        <p:nvSpPr>
          <p:cNvPr id="8" name="TextBox 8"/>
          <p:cNvSpPr txBox="1"/>
          <p:nvPr/>
        </p:nvSpPr>
        <p:spPr>
          <a:xfrm>
            <a:off x="6605521" y="3263873"/>
            <a:ext cx="4746669" cy="1619383"/>
          </a:xfrm>
          <a:prstGeom prst="rect">
            <a:avLst/>
          </a:prstGeom>
          <a:solidFill>
            <a:srgbClr val="0070C0"/>
          </a:solidFill>
        </p:spPr>
        <p:txBody>
          <a:bodyPr lIns="50800" tIns="50800" rIns="50800" bIns="50800" rtlCol="0" anchor="ctr"/>
          <a:lstStyle/>
          <a:p>
            <a:pPr algn="ctr">
              <a:lnSpc>
                <a:spcPts val="3250"/>
              </a:lnSpc>
            </a:pPr>
            <a:r>
              <a:rPr lang="en-US" sz="2500" spc="50" dirty="0" err="1">
                <a:solidFill>
                  <a:srgbClr val="FFFFFF"/>
                </a:solidFill>
                <a:latin typeface="Montserrat"/>
              </a:rPr>
              <a:t>Bộ</a:t>
            </a:r>
            <a:r>
              <a:rPr lang="en-US" sz="2500" spc="50" dirty="0">
                <a:solidFill>
                  <a:srgbClr val="FFFFFF"/>
                </a:solidFill>
                <a:latin typeface="Montserrat"/>
              </a:rPr>
              <a:t> </a:t>
            </a:r>
            <a:r>
              <a:rPr lang="en-US" sz="2500" spc="50" dirty="0" err="1">
                <a:solidFill>
                  <a:srgbClr val="FFFFFF"/>
                </a:solidFill>
                <a:latin typeface="Montserrat"/>
              </a:rPr>
              <a:t>máy</a:t>
            </a:r>
            <a:r>
              <a:rPr lang="en-US" sz="2500" spc="50" dirty="0">
                <a:solidFill>
                  <a:srgbClr val="FFFFFF"/>
                </a:solidFill>
                <a:latin typeface="Montserrat"/>
              </a:rPr>
              <a:t> </a:t>
            </a:r>
            <a:r>
              <a:rPr lang="en-US" sz="2500" spc="50" dirty="0" err="1">
                <a:solidFill>
                  <a:srgbClr val="FFFFFF"/>
                </a:solidFill>
                <a:latin typeface="Montserrat"/>
              </a:rPr>
              <a:t>quản</a:t>
            </a:r>
            <a:r>
              <a:rPr lang="en-US" sz="2500" spc="50" dirty="0">
                <a:solidFill>
                  <a:srgbClr val="FFFFFF"/>
                </a:solidFill>
                <a:latin typeface="Montserrat"/>
              </a:rPr>
              <a:t> </a:t>
            </a:r>
            <a:r>
              <a:rPr lang="en-US" sz="2500" spc="50" dirty="0" err="1">
                <a:solidFill>
                  <a:srgbClr val="FFFFFF"/>
                </a:solidFill>
                <a:latin typeface="Montserrat"/>
              </a:rPr>
              <a:t>lý</a:t>
            </a:r>
            <a:r>
              <a:rPr lang="en-US" sz="2500" spc="50" dirty="0">
                <a:solidFill>
                  <a:srgbClr val="FFFFFF"/>
                </a:solidFill>
                <a:latin typeface="Montserrat"/>
              </a:rPr>
              <a:t> </a:t>
            </a:r>
            <a:r>
              <a:rPr lang="en-US" sz="2500" spc="50" dirty="0" err="1">
                <a:solidFill>
                  <a:srgbClr val="FFFFFF"/>
                </a:solidFill>
                <a:latin typeface="Montserrat"/>
              </a:rPr>
              <a:t>tài</a:t>
            </a:r>
            <a:r>
              <a:rPr lang="en-US" sz="2500" spc="50" dirty="0">
                <a:solidFill>
                  <a:srgbClr val="FFFFFF"/>
                </a:solidFill>
                <a:latin typeface="Montserrat"/>
              </a:rPr>
              <a:t> </a:t>
            </a:r>
            <a:r>
              <a:rPr lang="en-US" sz="2500" spc="50" dirty="0" err="1">
                <a:solidFill>
                  <a:srgbClr val="FFFFFF"/>
                </a:solidFill>
                <a:latin typeface="Montserrat"/>
              </a:rPr>
              <a:t>chính</a:t>
            </a:r>
            <a:r>
              <a:rPr lang="en-US" sz="2500" spc="50" dirty="0">
                <a:solidFill>
                  <a:srgbClr val="FFFFFF"/>
                </a:solidFill>
                <a:latin typeface="Montserrat"/>
              </a:rPr>
              <a:t> </a:t>
            </a:r>
            <a:r>
              <a:rPr lang="en-US" sz="2500" spc="50" dirty="0" err="1">
                <a:solidFill>
                  <a:srgbClr val="FFFFFF"/>
                </a:solidFill>
                <a:latin typeface="Montserrat"/>
              </a:rPr>
              <a:t>công</a:t>
            </a:r>
            <a:r>
              <a:rPr lang="en-US" sz="2500" spc="50" dirty="0">
                <a:solidFill>
                  <a:srgbClr val="FFFFFF"/>
                </a:solidFill>
                <a:latin typeface="Montserrat"/>
              </a:rPr>
              <a:t> </a:t>
            </a:r>
            <a:r>
              <a:rPr lang="en-US" sz="2500" spc="50" dirty="0" err="1" smtClean="0">
                <a:solidFill>
                  <a:srgbClr val="FFFFFF"/>
                </a:solidFill>
                <a:latin typeface="Montserrat"/>
              </a:rPr>
              <a:t>đoàn</a:t>
            </a:r>
            <a:endParaRPr lang="en-US" sz="2500" spc="50" dirty="0">
              <a:solidFill>
                <a:srgbClr val="FFFFFF"/>
              </a:solidFill>
              <a:latin typeface="Montserrat"/>
            </a:endParaRPr>
          </a:p>
        </p:txBody>
      </p:sp>
      <p:sp>
        <p:nvSpPr>
          <p:cNvPr id="13" name="TextBox 13"/>
          <p:cNvSpPr txBox="1"/>
          <p:nvPr/>
        </p:nvSpPr>
        <p:spPr>
          <a:xfrm>
            <a:off x="1212229" y="6259026"/>
            <a:ext cx="3086100" cy="3158430"/>
          </a:xfrm>
          <a:prstGeom prst="rect">
            <a:avLst/>
          </a:prstGeom>
          <a:solidFill>
            <a:srgbClr val="0070C0"/>
          </a:solidFill>
        </p:spPr>
        <p:txBody>
          <a:bodyPr lIns="50800" tIns="50800" rIns="50800" bIns="50800" rtlCol="0" anchor="ctr"/>
          <a:lstStyle/>
          <a:p>
            <a:pPr algn="ctr">
              <a:lnSpc>
                <a:spcPts val="3250"/>
              </a:lnSpc>
            </a:pPr>
            <a:r>
              <a:rPr lang="en-US" sz="2500" spc="50" dirty="0" err="1">
                <a:solidFill>
                  <a:srgbClr val="FFFFFF"/>
                </a:solidFill>
                <a:latin typeface="Montserrat"/>
              </a:rPr>
              <a:t>Chủ</a:t>
            </a:r>
            <a:r>
              <a:rPr lang="en-US" sz="2500" spc="50" dirty="0">
                <a:solidFill>
                  <a:srgbClr val="FFFFFF"/>
                </a:solidFill>
                <a:latin typeface="Montserrat"/>
              </a:rPr>
              <a:t> </a:t>
            </a:r>
            <a:r>
              <a:rPr lang="en-US" sz="2500" spc="50" dirty="0" err="1">
                <a:solidFill>
                  <a:srgbClr val="FFFFFF"/>
                </a:solidFill>
                <a:latin typeface="Montserrat"/>
              </a:rPr>
              <a:t>tài</a:t>
            </a:r>
            <a:r>
              <a:rPr lang="en-US" sz="2500" spc="50" dirty="0">
                <a:solidFill>
                  <a:srgbClr val="FFFFFF"/>
                </a:solidFill>
                <a:latin typeface="Montserrat"/>
              </a:rPr>
              <a:t> </a:t>
            </a:r>
            <a:r>
              <a:rPr lang="en-US" sz="2500" spc="50" dirty="0" err="1">
                <a:solidFill>
                  <a:srgbClr val="FFFFFF"/>
                </a:solidFill>
                <a:latin typeface="Montserrat"/>
              </a:rPr>
              <a:t>khoản</a:t>
            </a:r>
            <a:r>
              <a:rPr lang="en-US" sz="2500" spc="50" dirty="0">
                <a:solidFill>
                  <a:srgbClr val="FFFFFF"/>
                </a:solidFill>
                <a:latin typeface="Montserrat"/>
              </a:rPr>
              <a:t> </a:t>
            </a:r>
          </a:p>
          <a:p>
            <a:pPr algn="ctr">
              <a:lnSpc>
                <a:spcPts val="3250"/>
              </a:lnSpc>
            </a:pPr>
            <a:r>
              <a:rPr lang="en-US" sz="2500" spc="50" dirty="0">
                <a:solidFill>
                  <a:srgbClr val="FFFFFF"/>
                </a:solidFill>
                <a:latin typeface="Montserrat"/>
              </a:rPr>
              <a:t>(</a:t>
            </a:r>
            <a:r>
              <a:rPr lang="en-US" sz="2500" spc="50" dirty="0" err="1">
                <a:solidFill>
                  <a:srgbClr val="FFFFFF"/>
                </a:solidFill>
                <a:latin typeface="Montserrat"/>
              </a:rPr>
              <a:t>Chủ</a:t>
            </a:r>
            <a:r>
              <a:rPr lang="en-US" sz="2500" spc="50" dirty="0">
                <a:solidFill>
                  <a:srgbClr val="FFFFFF"/>
                </a:solidFill>
                <a:latin typeface="Montserrat"/>
              </a:rPr>
              <a:t> </a:t>
            </a:r>
            <a:r>
              <a:rPr lang="en-US" sz="2500" spc="50" dirty="0" err="1">
                <a:solidFill>
                  <a:srgbClr val="FFFFFF"/>
                </a:solidFill>
                <a:latin typeface="Montserrat"/>
              </a:rPr>
              <a:t>tịch</a:t>
            </a:r>
            <a:r>
              <a:rPr lang="en-US" sz="2500" spc="50" dirty="0">
                <a:solidFill>
                  <a:srgbClr val="FFFFFF"/>
                </a:solidFill>
                <a:latin typeface="Montserrat"/>
              </a:rPr>
              <a:t> </a:t>
            </a:r>
            <a:r>
              <a:rPr lang="en-US" sz="2500" spc="50" dirty="0" err="1">
                <a:solidFill>
                  <a:srgbClr val="FFFFFF"/>
                </a:solidFill>
                <a:latin typeface="Montserrat"/>
              </a:rPr>
              <a:t>công</a:t>
            </a:r>
            <a:r>
              <a:rPr lang="en-US" sz="2500" spc="50" dirty="0">
                <a:solidFill>
                  <a:srgbClr val="FFFFFF"/>
                </a:solidFill>
                <a:latin typeface="Montserrat"/>
              </a:rPr>
              <a:t> </a:t>
            </a:r>
            <a:r>
              <a:rPr lang="en-US" sz="2500" spc="50" dirty="0" err="1">
                <a:solidFill>
                  <a:srgbClr val="FFFFFF"/>
                </a:solidFill>
                <a:latin typeface="Montserrat"/>
              </a:rPr>
              <a:t>đoàn</a:t>
            </a:r>
            <a:r>
              <a:rPr lang="en-US" sz="2500" spc="50" dirty="0">
                <a:solidFill>
                  <a:srgbClr val="FFFFFF"/>
                </a:solidFill>
                <a:latin typeface="Montserrat"/>
              </a:rPr>
              <a:t> </a:t>
            </a:r>
            <a:r>
              <a:rPr lang="en-US" sz="2500" spc="50" dirty="0" err="1">
                <a:solidFill>
                  <a:srgbClr val="FFFFFF"/>
                </a:solidFill>
                <a:latin typeface="Montserrat"/>
              </a:rPr>
              <a:t>cơ</a:t>
            </a:r>
            <a:r>
              <a:rPr lang="en-US" sz="2500" spc="50" dirty="0">
                <a:solidFill>
                  <a:srgbClr val="FFFFFF"/>
                </a:solidFill>
                <a:latin typeface="Montserrat"/>
              </a:rPr>
              <a:t> </a:t>
            </a:r>
            <a:r>
              <a:rPr lang="en-US" sz="2500" spc="50" dirty="0" err="1">
                <a:solidFill>
                  <a:srgbClr val="FFFFFF"/>
                </a:solidFill>
                <a:latin typeface="Montserrat"/>
              </a:rPr>
              <a:t>sở</a:t>
            </a:r>
            <a:r>
              <a:rPr lang="en-US" sz="2500" spc="50" dirty="0">
                <a:solidFill>
                  <a:srgbClr val="FFFFFF"/>
                </a:solidFill>
                <a:latin typeface="Montserrat"/>
              </a:rPr>
              <a:t> )</a:t>
            </a:r>
          </a:p>
        </p:txBody>
      </p:sp>
      <p:sp>
        <p:nvSpPr>
          <p:cNvPr id="16" name="TextBox 16"/>
          <p:cNvSpPr txBox="1"/>
          <p:nvPr/>
        </p:nvSpPr>
        <p:spPr>
          <a:xfrm>
            <a:off x="7435806" y="6130182"/>
            <a:ext cx="3086100" cy="3158430"/>
          </a:xfrm>
          <a:prstGeom prst="rect">
            <a:avLst/>
          </a:prstGeom>
          <a:solidFill>
            <a:srgbClr val="0070C0"/>
          </a:solidFill>
        </p:spPr>
        <p:txBody>
          <a:bodyPr lIns="50800" tIns="50800" rIns="50800" bIns="50800" rtlCol="0" anchor="ctr"/>
          <a:lstStyle/>
          <a:p>
            <a:pPr algn="ctr">
              <a:lnSpc>
                <a:spcPts val="3250"/>
              </a:lnSpc>
            </a:pPr>
            <a:r>
              <a:rPr lang="en-US" sz="3000" spc="50" dirty="0" err="1">
                <a:solidFill>
                  <a:srgbClr val="FFFFFF"/>
                </a:solidFill>
                <a:latin typeface="Montserrat"/>
              </a:rPr>
              <a:t>Kế</a:t>
            </a:r>
            <a:r>
              <a:rPr lang="en-US" sz="3000" spc="50" dirty="0">
                <a:solidFill>
                  <a:srgbClr val="FFFFFF"/>
                </a:solidFill>
                <a:latin typeface="Montserrat"/>
              </a:rPr>
              <a:t> </a:t>
            </a:r>
            <a:r>
              <a:rPr lang="en-US" sz="3000" spc="50" dirty="0" err="1">
                <a:solidFill>
                  <a:srgbClr val="FFFFFF"/>
                </a:solidFill>
                <a:latin typeface="Montserrat"/>
              </a:rPr>
              <a:t>toán</a:t>
            </a:r>
            <a:r>
              <a:rPr lang="en-US" sz="3000" spc="50" dirty="0">
                <a:solidFill>
                  <a:srgbClr val="FFFFFF"/>
                </a:solidFill>
                <a:latin typeface="Montserrat"/>
              </a:rPr>
              <a:t> </a:t>
            </a:r>
          </a:p>
        </p:txBody>
      </p:sp>
      <p:sp>
        <p:nvSpPr>
          <p:cNvPr id="19" name="TextBox 19"/>
          <p:cNvSpPr txBox="1"/>
          <p:nvPr/>
        </p:nvSpPr>
        <p:spPr>
          <a:xfrm>
            <a:off x="13545511" y="6259026"/>
            <a:ext cx="3086100" cy="3158430"/>
          </a:xfrm>
          <a:prstGeom prst="rect">
            <a:avLst/>
          </a:prstGeom>
          <a:solidFill>
            <a:srgbClr val="0070C0"/>
          </a:solidFill>
        </p:spPr>
        <p:txBody>
          <a:bodyPr lIns="50800" tIns="50800" rIns="50800" bIns="50800" rtlCol="0" anchor="ctr"/>
          <a:lstStyle/>
          <a:p>
            <a:pPr algn="ctr">
              <a:lnSpc>
                <a:spcPts val="3250"/>
              </a:lnSpc>
            </a:pPr>
            <a:r>
              <a:rPr lang="en-US" sz="3000" spc="50" dirty="0" err="1">
                <a:solidFill>
                  <a:srgbClr val="FFFFFF"/>
                </a:solidFill>
                <a:latin typeface="Montserrat"/>
              </a:rPr>
              <a:t>Thủ</a:t>
            </a:r>
            <a:r>
              <a:rPr lang="en-US" sz="3000" spc="50" dirty="0">
                <a:solidFill>
                  <a:srgbClr val="FFFFFF"/>
                </a:solidFill>
                <a:latin typeface="Montserrat"/>
              </a:rPr>
              <a:t> </a:t>
            </a:r>
            <a:r>
              <a:rPr lang="en-US" sz="3000" spc="50" dirty="0" err="1">
                <a:solidFill>
                  <a:srgbClr val="FFFFFF"/>
                </a:solidFill>
                <a:latin typeface="Montserrat"/>
              </a:rPr>
              <a:t>quỹ</a:t>
            </a:r>
            <a:endParaRPr lang="en-US" sz="3000" spc="50" dirty="0">
              <a:solidFill>
                <a:srgbClr val="FFFFFF"/>
              </a:solidFill>
              <a:latin typeface="Montserrat"/>
            </a:endParaRPr>
          </a:p>
        </p:txBody>
      </p:sp>
      <p:sp>
        <p:nvSpPr>
          <p:cNvPr id="20" name="AutoShape 20"/>
          <p:cNvSpPr/>
          <p:nvPr/>
        </p:nvSpPr>
        <p:spPr>
          <a:xfrm rot="5399999" flipV="1">
            <a:off x="8511464" y="5642818"/>
            <a:ext cx="1265070" cy="3"/>
          </a:xfrm>
          <a:prstGeom prst="line">
            <a:avLst/>
          </a:prstGeom>
          <a:ln w="47625" cap="flat">
            <a:solidFill>
              <a:schemeClr val="tx2"/>
            </a:solidFill>
            <a:prstDash val="solid"/>
            <a:headEnd type="none" w="sm" len="sm"/>
            <a:tailEnd type="arrow" w="med" len="sm"/>
          </a:ln>
        </p:spPr>
      </p:sp>
      <p:sp>
        <p:nvSpPr>
          <p:cNvPr id="21" name="AutoShape 21"/>
          <p:cNvSpPr/>
          <p:nvPr/>
        </p:nvSpPr>
        <p:spPr>
          <a:xfrm rot="9961629">
            <a:off x="3214355" y="5548712"/>
            <a:ext cx="5995625" cy="188215"/>
          </a:xfrm>
          <a:prstGeom prst="line">
            <a:avLst/>
          </a:prstGeom>
          <a:ln w="47625" cap="flat">
            <a:solidFill>
              <a:schemeClr val="tx2"/>
            </a:solidFill>
            <a:prstDash val="solid"/>
            <a:headEnd type="none" w="sm" len="sm"/>
            <a:tailEnd type="arrow" w="med" len="sm"/>
          </a:ln>
        </p:spPr>
      </p:sp>
      <p:sp>
        <p:nvSpPr>
          <p:cNvPr id="22" name="AutoShape 22"/>
          <p:cNvSpPr/>
          <p:nvPr/>
        </p:nvSpPr>
        <p:spPr>
          <a:xfrm rot="838370" flipV="1">
            <a:off x="9078016" y="5548711"/>
            <a:ext cx="5995630" cy="188215"/>
          </a:xfrm>
          <a:prstGeom prst="line">
            <a:avLst/>
          </a:prstGeom>
          <a:ln w="47625" cap="flat">
            <a:solidFill>
              <a:schemeClr val="tx2"/>
            </a:solidFill>
            <a:prstDash val="solid"/>
            <a:headEnd type="none" w="sm" len="sm"/>
            <a:tailEnd type="arrow" w="med" len="sm"/>
          </a:ln>
        </p:spPr>
      </p:sp>
      <p:sp>
        <p:nvSpPr>
          <p:cNvPr id="25" name="TextBox 22"/>
          <p:cNvSpPr txBox="1"/>
          <p:nvPr/>
        </p:nvSpPr>
        <p:spPr>
          <a:xfrm>
            <a:off x="685800" y="1383656"/>
            <a:ext cx="10012477" cy="1256754"/>
          </a:xfrm>
          <a:prstGeom prst="rect">
            <a:avLst/>
          </a:prstGeom>
        </p:spPr>
        <p:txBody>
          <a:bodyPr wrap="square" lIns="0" tIns="0" rIns="0" bIns="0" rtlCol="0" anchor="t">
            <a:spAutoFit/>
          </a:bodyPr>
          <a:lstStyle/>
          <a:p>
            <a:pPr algn="ctr">
              <a:lnSpc>
                <a:spcPts val="4895"/>
              </a:lnSpc>
            </a:pPr>
            <a:r>
              <a:rPr lang="en-US" sz="3500" spc="-294" dirty="0">
                <a:solidFill>
                  <a:srgbClr val="263F6B"/>
                </a:solidFill>
                <a:latin typeface="Montserrat Extra-Bold Italics"/>
              </a:rPr>
              <a:t> </a:t>
            </a:r>
            <a:r>
              <a:rPr lang="en-US" sz="4000" spc="-294" dirty="0">
                <a:solidFill>
                  <a:srgbClr val="263F6B"/>
                </a:solidFill>
                <a:latin typeface="Montserrat Extra-Bold Italics"/>
              </a:rPr>
              <a:t>1. VỀ BỘ MÁY QUẢN LÝ TÀI CHÍNH CĐCS (HD 47/HD-TLĐ </a:t>
            </a:r>
            <a:r>
              <a:rPr lang="en-US" sz="4000" spc="-294" dirty="0" err="1">
                <a:solidFill>
                  <a:srgbClr val="263F6B"/>
                </a:solidFill>
                <a:latin typeface="Montserrat Extra-Bold Italics"/>
              </a:rPr>
              <a:t>ngày</a:t>
            </a:r>
            <a:r>
              <a:rPr lang="en-US" sz="4000" spc="-294" dirty="0">
                <a:solidFill>
                  <a:srgbClr val="263F6B"/>
                </a:solidFill>
                <a:latin typeface="Montserrat Extra-Bold Italics"/>
              </a:rPr>
              <a:t> 30/12/2021)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1028700" y="785824"/>
            <a:ext cx="16230600" cy="8540434"/>
            <a:chOff x="0" y="0"/>
            <a:chExt cx="5920967" cy="3115573"/>
          </a:xfrm>
          <a:solidFill>
            <a:srgbClr val="0070C0"/>
          </a:solidFill>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grpFill/>
          </p:spPr>
        </p:sp>
      </p:grpSp>
      <p:sp>
        <p:nvSpPr>
          <p:cNvPr id="7" name="TextBox 7"/>
          <p:cNvSpPr txBox="1"/>
          <p:nvPr/>
        </p:nvSpPr>
        <p:spPr>
          <a:xfrm>
            <a:off x="1595558" y="1000125"/>
            <a:ext cx="16100763" cy="1835502"/>
          </a:xfrm>
          <a:prstGeom prst="rect">
            <a:avLst/>
          </a:prstGeom>
        </p:spPr>
        <p:txBody>
          <a:bodyPr lIns="0" tIns="0" rIns="0" bIns="0" rtlCol="0" anchor="t">
            <a:spAutoFit/>
          </a:bodyPr>
          <a:lstStyle/>
          <a:p>
            <a:pPr>
              <a:lnSpc>
                <a:spcPts val="5199"/>
              </a:lnSpc>
              <a:defRPr/>
            </a:pPr>
            <a:r>
              <a:rPr lang="en-US" sz="3999" spc="79" dirty="0">
                <a:solidFill>
                  <a:srgbClr val="FFFFFF"/>
                </a:solidFill>
                <a:latin typeface="Montserrat Extra-Bold"/>
              </a:rPr>
              <a:t> </a:t>
            </a:r>
            <a:r>
              <a:rPr lang="en-US" sz="3500" spc="79" dirty="0">
                <a:solidFill>
                  <a:srgbClr val="FFFFFF"/>
                </a:solidFill>
                <a:latin typeface="Montserrat Extra-Bold"/>
              </a:rPr>
              <a:t>2. </a:t>
            </a:r>
            <a:r>
              <a:rPr lang="en-US" sz="3500" spc="79" dirty="0" err="1">
                <a:solidFill>
                  <a:srgbClr val="FFFFFF"/>
                </a:solidFill>
                <a:latin typeface="Montserrat Extra-Bold"/>
              </a:rPr>
              <a:t>Nguyên</a:t>
            </a:r>
            <a:r>
              <a:rPr lang="en-US" sz="3500" spc="79" dirty="0">
                <a:solidFill>
                  <a:srgbClr val="FFFFFF"/>
                </a:solidFill>
                <a:latin typeface="Montserrat Extra-Bold"/>
              </a:rPr>
              <a:t> </a:t>
            </a:r>
            <a:r>
              <a:rPr lang="en-US" sz="3500" spc="79" dirty="0" err="1">
                <a:solidFill>
                  <a:srgbClr val="FFFFFF"/>
                </a:solidFill>
                <a:latin typeface="Montserrat Extra-Bold"/>
              </a:rPr>
              <a:t>tắc</a:t>
            </a:r>
            <a:r>
              <a:rPr lang="en-US" sz="3500" spc="79" dirty="0">
                <a:solidFill>
                  <a:srgbClr val="FFFFFF"/>
                </a:solidFill>
                <a:latin typeface="Montserrat Extra-Bold"/>
              </a:rPr>
              <a:t> </a:t>
            </a:r>
            <a:r>
              <a:rPr lang="en-US" sz="3500" spc="79" dirty="0" err="1">
                <a:solidFill>
                  <a:srgbClr val="FFFFFF"/>
                </a:solidFill>
                <a:latin typeface="Montserrat Extra-Bold"/>
              </a:rPr>
              <a:t>về</a:t>
            </a:r>
            <a:r>
              <a:rPr lang="en-US" sz="3500" spc="79" dirty="0">
                <a:solidFill>
                  <a:srgbClr val="FFFFFF"/>
                </a:solidFill>
                <a:latin typeface="Montserrat Extra-Bold"/>
              </a:rPr>
              <a:t> </a:t>
            </a:r>
            <a:r>
              <a:rPr lang="en-US" sz="3500" spc="79" dirty="0" err="1">
                <a:solidFill>
                  <a:srgbClr val="FFFFFF"/>
                </a:solidFill>
                <a:latin typeface="Montserrat Extra-Bold"/>
              </a:rPr>
              <a:t>thu</a:t>
            </a:r>
            <a:r>
              <a:rPr lang="en-US" sz="3500" spc="79" dirty="0">
                <a:solidFill>
                  <a:srgbClr val="FFFFFF"/>
                </a:solidFill>
                <a:latin typeface="Montserrat Extra-Bold"/>
              </a:rPr>
              <a:t>, chi, </a:t>
            </a:r>
            <a:r>
              <a:rPr lang="en-US" sz="3500" spc="79" dirty="0" err="1">
                <a:solidFill>
                  <a:srgbClr val="FFFFFF"/>
                </a:solidFill>
                <a:latin typeface="Montserrat Extra-Bold"/>
              </a:rPr>
              <a:t>quản</a:t>
            </a:r>
            <a:r>
              <a:rPr lang="en-US" sz="3500" spc="79" dirty="0">
                <a:solidFill>
                  <a:srgbClr val="FFFFFF"/>
                </a:solidFill>
                <a:latin typeface="Montserrat Extra-Bold"/>
              </a:rPr>
              <a:t> </a:t>
            </a:r>
            <a:r>
              <a:rPr lang="en-US" sz="3500" spc="79" dirty="0" err="1">
                <a:solidFill>
                  <a:srgbClr val="FFFFFF"/>
                </a:solidFill>
                <a:latin typeface="Montserrat Extra-Bold"/>
              </a:rPr>
              <a:t>lý</a:t>
            </a:r>
            <a:r>
              <a:rPr lang="en-US" sz="3500" spc="79" dirty="0">
                <a:solidFill>
                  <a:srgbClr val="FFFFFF"/>
                </a:solidFill>
                <a:latin typeface="Montserrat Extra-Bold"/>
              </a:rPr>
              <a:t> </a:t>
            </a:r>
            <a:r>
              <a:rPr lang="en-US" sz="3500" spc="79" dirty="0" err="1">
                <a:solidFill>
                  <a:srgbClr val="FFFFFF"/>
                </a:solidFill>
                <a:latin typeface="Montserrat Extra-Bold"/>
              </a:rPr>
              <a:t>tài</a:t>
            </a:r>
            <a:r>
              <a:rPr lang="en-US" sz="3500" spc="79" dirty="0">
                <a:solidFill>
                  <a:srgbClr val="FFFFFF"/>
                </a:solidFill>
                <a:latin typeface="Montserrat Extra-Bold"/>
              </a:rPr>
              <a:t> </a:t>
            </a:r>
            <a:r>
              <a:rPr lang="en-US" sz="3500" spc="79" dirty="0" err="1">
                <a:solidFill>
                  <a:srgbClr val="FFFFFF"/>
                </a:solidFill>
                <a:latin typeface="Montserrat Extra-Bold"/>
              </a:rPr>
              <a:t>chính</a:t>
            </a:r>
            <a:r>
              <a:rPr lang="en-US" sz="3500" spc="79" dirty="0">
                <a:solidFill>
                  <a:srgbClr val="FFFFFF"/>
                </a:solidFill>
                <a:latin typeface="Montserrat Extra-Bold"/>
              </a:rPr>
              <a:t>, </a:t>
            </a:r>
            <a:r>
              <a:rPr lang="en-US" sz="3500" spc="79" dirty="0" err="1">
                <a:solidFill>
                  <a:srgbClr val="FFFFFF"/>
                </a:solidFill>
                <a:latin typeface="Montserrat Extra-Bold"/>
              </a:rPr>
              <a:t>tài</a:t>
            </a:r>
            <a:r>
              <a:rPr lang="en-US" sz="3500" spc="79" dirty="0">
                <a:solidFill>
                  <a:srgbClr val="FFFFFF"/>
                </a:solidFill>
                <a:latin typeface="Montserrat Extra-Bold"/>
              </a:rPr>
              <a:t> </a:t>
            </a:r>
            <a:r>
              <a:rPr lang="en-US" sz="3500" spc="79" dirty="0" err="1">
                <a:solidFill>
                  <a:srgbClr val="FFFFFF"/>
                </a:solidFill>
                <a:latin typeface="Montserrat Extra-Bold"/>
              </a:rPr>
              <a:t>sản</a:t>
            </a:r>
            <a:r>
              <a:rPr lang="en-US" sz="3500" spc="79" dirty="0">
                <a:solidFill>
                  <a:srgbClr val="FFFFFF"/>
                </a:solidFill>
                <a:latin typeface="Montserrat Extra-Bold"/>
              </a:rPr>
              <a:t> </a:t>
            </a:r>
            <a:r>
              <a:rPr lang="en-US" sz="3500" spc="79" dirty="0" err="1">
                <a:solidFill>
                  <a:srgbClr val="FFFFFF"/>
                </a:solidFill>
                <a:latin typeface="Montserrat Extra-Bold"/>
              </a:rPr>
              <a:t>tại</a:t>
            </a:r>
            <a:r>
              <a:rPr lang="en-US" sz="3500" spc="79" dirty="0">
                <a:solidFill>
                  <a:srgbClr val="FFFFFF"/>
                </a:solidFill>
                <a:latin typeface="Montserrat Extra-Bold"/>
              </a:rPr>
              <a:t> </a:t>
            </a:r>
            <a:r>
              <a:rPr lang="en-US" sz="3500" spc="79" dirty="0" err="1">
                <a:solidFill>
                  <a:srgbClr val="FFFFFF"/>
                </a:solidFill>
                <a:latin typeface="Montserrat Extra-Bold"/>
              </a:rPr>
              <a:t>công</a:t>
            </a:r>
            <a:r>
              <a:rPr lang="en-US" sz="3500" spc="79" dirty="0">
                <a:solidFill>
                  <a:srgbClr val="FFFFFF"/>
                </a:solidFill>
                <a:latin typeface="Montserrat Extra-Bold"/>
              </a:rPr>
              <a:t> </a:t>
            </a:r>
            <a:r>
              <a:rPr lang="en-US" sz="3500" spc="79" dirty="0" err="1">
                <a:solidFill>
                  <a:srgbClr val="FFFFFF"/>
                </a:solidFill>
                <a:latin typeface="Montserrat Extra-Bold"/>
              </a:rPr>
              <a:t>đoàn</a:t>
            </a:r>
            <a:r>
              <a:rPr lang="en-US" sz="3500" spc="79" dirty="0">
                <a:solidFill>
                  <a:srgbClr val="FFFFFF"/>
                </a:solidFill>
                <a:latin typeface="Montserrat Extra-Bold"/>
              </a:rPr>
              <a:t> </a:t>
            </a:r>
            <a:r>
              <a:rPr lang="en-US" sz="3500" spc="79" dirty="0" err="1">
                <a:solidFill>
                  <a:srgbClr val="FFFFFF"/>
                </a:solidFill>
                <a:latin typeface="Montserrat Extra-Bold"/>
              </a:rPr>
              <a:t>cơ</a:t>
            </a:r>
            <a:r>
              <a:rPr lang="en-US" sz="3500" spc="79" dirty="0">
                <a:solidFill>
                  <a:srgbClr val="FFFFFF"/>
                </a:solidFill>
                <a:latin typeface="Montserrat Extra-Bold"/>
              </a:rPr>
              <a:t> </a:t>
            </a:r>
            <a:r>
              <a:rPr lang="en-US" sz="3500" spc="79" err="1">
                <a:solidFill>
                  <a:srgbClr val="FFFFFF"/>
                </a:solidFill>
                <a:latin typeface="Montserrat Extra-Bold"/>
              </a:rPr>
              <a:t>sở</a:t>
            </a:r>
            <a:r>
              <a:rPr lang="en-US" sz="3500" spc="79">
                <a:solidFill>
                  <a:srgbClr val="FFFFFF"/>
                </a:solidFill>
                <a:latin typeface="Montserrat Extra-Bold"/>
              </a:rPr>
              <a:t> </a:t>
            </a:r>
            <a:r>
              <a:rPr lang="en-US" sz="3500" spc="79" smtClean="0">
                <a:solidFill>
                  <a:srgbClr val="FFFFFF"/>
                </a:solidFill>
                <a:latin typeface="Montserrat Extra-Bold"/>
              </a:rPr>
              <a:t>(</a:t>
            </a:r>
            <a:r>
              <a:rPr lang="en-US" sz="3500" spc="79" dirty="0">
                <a:solidFill>
                  <a:srgbClr val="FFFFFF"/>
                </a:solidFill>
                <a:latin typeface="Montserrat Extra-Bold"/>
              </a:rPr>
              <a:t>QĐ 4290/QĐ-TLĐ </a:t>
            </a:r>
            <a:r>
              <a:rPr lang="en-US" sz="3500" spc="79" dirty="0" err="1">
                <a:solidFill>
                  <a:srgbClr val="FFFFFF"/>
                </a:solidFill>
                <a:latin typeface="Montserrat Extra-Bold"/>
              </a:rPr>
              <a:t>ngày</a:t>
            </a:r>
            <a:r>
              <a:rPr lang="en-US" sz="3500" spc="79" dirty="0">
                <a:solidFill>
                  <a:srgbClr val="FFFFFF"/>
                </a:solidFill>
                <a:latin typeface="Montserrat Extra-Bold"/>
              </a:rPr>
              <a:t> 01/3/2022)</a:t>
            </a:r>
          </a:p>
          <a:p>
            <a:pPr algn="ctr">
              <a:lnSpc>
                <a:spcPts val="3900"/>
              </a:lnSpc>
              <a:defRPr/>
            </a:pPr>
            <a:endParaRPr lang="en-US" sz="3999" spc="79" dirty="0">
              <a:solidFill>
                <a:srgbClr val="FFFFFF"/>
              </a:solidFill>
              <a:latin typeface="Montserrat Extra-Bold"/>
            </a:endParaRPr>
          </a:p>
        </p:txBody>
      </p:sp>
      <p:sp>
        <p:nvSpPr>
          <p:cNvPr id="8" name="TextBox 8"/>
          <p:cNvSpPr txBox="1"/>
          <p:nvPr/>
        </p:nvSpPr>
        <p:spPr>
          <a:xfrm>
            <a:off x="1219201" y="2476500"/>
            <a:ext cx="15358519" cy="6347892"/>
          </a:xfrm>
          <a:prstGeom prst="rect">
            <a:avLst/>
          </a:prstGeom>
        </p:spPr>
        <p:txBody>
          <a:bodyPr lIns="0" tIns="0" rIns="0" bIns="0" rtlCol="0" anchor="t">
            <a:spAutoFit/>
          </a:bodyPr>
          <a:lstStyle/>
          <a:p>
            <a:pPr algn="just">
              <a:lnSpc>
                <a:spcPts val="4480"/>
              </a:lnSpc>
              <a:spcBef>
                <a:spcPct val="0"/>
              </a:spcBef>
              <a:defRPr/>
            </a:pPr>
            <a:r>
              <a:rPr lang="en-US" sz="2500" spc="64" dirty="0">
                <a:solidFill>
                  <a:srgbClr val="FFFFFF"/>
                </a:solidFill>
                <a:latin typeface="Montserrat" panose="020B0604020202020204" charset="0"/>
              </a:rPr>
              <a:t>	-  </a:t>
            </a:r>
            <a:r>
              <a:rPr lang="en-US" sz="2500" spc="64" dirty="0" err="1">
                <a:solidFill>
                  <a:srgbClr val="FFFFFF"/>
                </a:solidFill>
                <a:latin typeface="Montserrat" panose="020B0604020202020204" charset="0"/>
              </a:rPr>
              <a:t>Căn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cứ</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chế</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độ</a:t>
            </a:r>
            <a:r>
              <a:rPr lang="en-US" sz="2500" spc="64" dirty="0">
                <a:solidFill>
                  <a:srgbClr val="FFFFFF"/>
                </a:solidFill>
                <a:latin typeface="Montserrat" panose="020B0604020202020204" charset="0"/>
              </a:rPr>
              <a:t> chi </a:t>
            </a:r>
            <a:r>
              <a:rPr lang="en-US" sz="2500" spc="64" dirty="0" err="1">
                <a:solidFill>
                  <a:srgbClr val="FFFFFF"/>
                </a:solidFill>
                <a:latin typeface="Montserrat" panose="020B0604020202020204" charset="0"/>
              </a:rPr>
              <a:t>tiêu</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của</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Nhà</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nước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của</a:t>
            </a:r>
            <a:r>
              <a:rPr lang="en-US" sz="2500" spc="64" dirty="0">
                <a:solidFill>
                  <a:srgbClr val="FFFFFF"/>
                </a:solidFill>
                <a:latin typeface="Montserrat" panose="020B0604020202020204" charset="0"/>
              </a:rPr>
              <a:t> TLĐ, </a:t>
            </a:r>
            <a:r>
              <a:rPr lang="en-US" sz="2500" spc="64" dirty="0" err="1">
                <a:solidFill>
                  <a:srgbClr val="FFFFFF"/>
                </a:solidFill>
                <a:latin typeface="Montserrat" panose="020B0604020202020204" charset="0"/>
              </a:rPr>
              <a:t>nguồn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tài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chính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công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đoàn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cơ</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sở</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được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sử</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dụng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và</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thực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tế</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hoạt</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động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công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đoàn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tại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đơn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vị</a:t>
            </a:r>
            <a:r>
              <a:rPr lang="en-US" sz="2500" spc="64" dirty="0">
                <a:solidFill>
                  <a:srgbClr val="FFFFFF"/>
                </a:solidFill>
                <a:latin typeface="Montserrat" panose="020B0604020202020204" charset="0"/>
              </a:rPr>
              <a:t>, ban </a:t>
            </a:r>
            <a:r>
              <a:rPr lang="en-US" sz="2500" spc="64" dirty="0" err="1">
                <a:solidFill>
                  <a:srgbClr val="FFFFFF"/>
                </a:solidFill>
                <a:latin typeface="Montserrat" panose="020B0604020202020204" charset="0"/>
              </a:rPr>
              <a:t>chấp</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hành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công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đoàn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cơ</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sở</a:t>
            </a:r>
            <a:r>
              <a:rPr lang="en-US" sz="2500" spc="64" dirty="0">
                <a:solidFill>
                  <a:srgbClr val="FFFFFF"/>
                </a:solidFill>
                <a:latin typeface="Montserrat" panose="020B0604020202020204" charset="0"/>
              </a:rPr>
              <a:t> ban </a:t>
            </a:r>
            <a:r>
              <a:rPr lang="en-US" sz="2500" spc="64" dirty="0" err="1">
                <a:solidFill>
                  <a:srgbClr val="FFFFFF"/>
                </a:solidFill>
                <a:latin typeface="Montserrat" panose="020B0604020202020204" charset="0"/>
              </a:rPr>
              <a:t>hành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Quy</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chế</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thu</a:t>
            </a:r>
            <a:r>
              <a:rPr lang="en-US" sz="2500" spc="64" dirty="0">
                <a:solidFill>
                  <a:srgbClr val="FFFFFF"/>
                </a:solidFill>
                <a:latin typeface="Montserrat" panose="020B0604020202020204" charset="0"/>
              </a:rPr>
              <a:t>, chi, </a:t>
            </a:r>
            <a:r>
              <a:rPr lang="en-US" sz="2500" spc="64" dirty="0" err="1">
                <a:solidFill>
                  <a:srgbClr val="FFFFFF"/>
                </a:solidFill>
                <a:latin typeface="Montserrat" panose="020B0604020202020204" charset="0"/>
              </a:rPr>
              <a:t>quản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lý</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tài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chính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tài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sản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công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đoàn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nội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bộ</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để</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thực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hiện</a:t>
            </a:r>
            <a:r>
              <a:rPr lang="en-US" sz="2500" spc="64" dirty="0">
                <a:solidFill>
                  <a:srgbClr val="FFFFFF"/>
                </a:solidFill>
                <a:latin typeface="Montserrat" panose="020B0604020202020204" charset="0"/>
              </a:rPr>
              <a:t>.</a:t>
            </a:r>
          </a:p>
          <a:p>
            <a:pPr algn="just">
              <a:lnSpc>
                <a:spcPts val="4480"/>
              </a:lnSpc>
              <a:spcBef>
                <a:spcPct val="0"/>
              </a:spcBef>
              <a:defRPr/>
            </a:pPr>
            <a:r>
              <a:rPr lang="en-US" sz="2500" spc="64" dirty="0" smtClean="0">
                <a:solidFill>
                  <a:srgbClr val="FFFFFF"/>
                </a:solidFill>
                <a:latin typeface="Montserrat" panose="020B0604020202020204" charset="0"/>
              </a:rPr>
              <a:t> </a:t>
            </a:r>
            <a:r>
              <a:rPr lang="en-US" sz="2500" spc="64" dirty="0">
                <a:solidFill>
                  <a:srgbClr val="FFFFFF"/>
                </a:solidFill>
                <a:latin typeface="Montserrat" panose="020B0604020202020204" charset="0"/>
              </a:rPr>
              <a:t>	- </a:t>
            </a:r>
            <a:r>
              <a:rPr lang="en-US" sz="2500" spc="64" dirty="0" err="1">
                <a:solidFill>
                  <a:srgbClr val="FFFFFF"/>
                </a:solidFill>
                <a:latin typeface="Montserrat" panose="020B0604020202020204" charset="0"/>
              </a:rPr>
              <a:t>Công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đoàn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cơ</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sở</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phải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thu</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đúng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thu</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đủ</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thu</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kịp</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thời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các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khoản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thu</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theo</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phân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cấp</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của</a:t>
            </a:r>
            <a:r>
              <a:rPr lang="en-US" sz="2500" spc="64" dirty="0">
                <a:solidFill>
                  <a:srgbClr val="FFFFFF"/>
                </a:solidFill>
                <a:latin typeface="Montserrat" panose="020B0604020202020204" charset="0"/>
              </a:rPr>
              <a:t> TLĐ. Chi </a:t>
            </a:r>
            <a:r>
              <a:rPr lang="en-US" sz="2500" spc="64" dirty="0" err="1">
                <a:solidFill>
                  <a:srgbClr val="FFFFFF"/>
                </a:solidFill>
                <a:latin typeface="Montserrat" panose="020B0604020202020204" charset="0"/>
              </a:rPr>
              <a:t>đúng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đối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tượng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tiết</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kiệm</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hiệu</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quả</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công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khai</a:t>
            </a:r>
            <a:r>
              <a:rPr lang="en-US" sz="2500" spc="64" dirty="0">
                <a:solidFill>
                  <a:srgbClr val="FFFFFF"/>
                </a:solidFill>
                <a:latin typeface="Montserrat" panose="020B0604020202020204" charset="0"/>
              </a:rPr>
              <a:t>, minh </a:t>
            </a:r>
            <a:r>
              <a:rPr lang="en-US" sz="2500" spc="64" dirty="0" err="1" smtClean="0">
                <a:solidFill>
                  <a:srgbClr val="FFFFFF"/>
                </a:solidFill>
                <a:latin typeface="Montserrat" panose="020B0604020202020204" charset="0"/>
              </a:rPr>
              <a:t>bạch</a:t>
            </a:r>
            <a:r>
              <a:rPr lang="en-US" sz="2500" spc="64" dirty="0" smtClean="0">
                <a:solidFill>
                  <a:srgbClr val="FFFFFF"/>
                </a:solidFill>
                <a:latin typeface="Montserrat" panose="020B0604020202020204" charset="0"/>
              </a:rPr>
              <a:t>.</a:t>
            </a:r>
            <a:endParaRPr lang="en-US" sz="2500" spc="64" dirty="0">
              <a:solidFill>
                <a:srgbClr val="FFFFFF"/>
              </a:solidFill>
              <a:latin typeface="Montserrat" panose="020B0604020202020204" charset="0"/>
            </a:endParaRPr>
          </a:p>
          <a:p>
            <a:pPr algn="just">
              <a:lnSpc>
                <a:spcPts val="4480"/>
              </a:lnSpc>
              <a:spcBef>
                <a:spcPct val="0"/>
              </a:spcBef>
              <a:defRPr/>
            </a:pPr>
            <a:r>
              <a:rPr lang="en-US" sz="2500" spc="64" dirty="0">
                <a:solidFill>
                  <a:srgbClr val="FFFFFF"/>
                </a:solidFill>
                <a:latin typeface="Montserrat" panose="020B0604020202020204" charset="0"/>
              </a:rPr>
              <a:t>	- </a:t>
            </a:r>
            <a:r>
              <a:rPr lang="en-US" sz="2500" spc="64" dirty="0" err="1">
                <a:solidFill>
                  <a:srgbClr val="FFFFFF"/>
                </a:solidFill>
                <a:latin typeface="Montserrat" panose="020B0604020202020204" charset="0"/>
              </a:rPr>
              <a:t>Các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khoản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thu</a:t>
            </a:r>
            <a:r>
              <a:rPr lang="en-US" sz="2500" spc="64" dirty="0">
                <a:solidFill>
                  <a:srgbClr val="FFFFFF"/>
                </a:solidFill>
                <a:latin typeface="Montserrat" panose="020B0604020202020204" charset="0"/>
              </a:rPr>
              <a:t>, chi </a:t>
            </a:r>
            <a:r>
              <a:rPr lang="en-US" sz="2500" spc="64" dirty="0" err="1">
                <a:solidFill>
                  <a:srgbClr val="FFFFFF"/>
                </a:solidFill>
                <a:latin typeface="Montserrat" panose="020B0604020202020204" charset="0"/>
              </a:rPr>
              <a:t>phải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được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phản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ánh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ghi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chép</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đầy</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đủ</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kịp</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thời</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vào</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sổ</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kế</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toán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thực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hiện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đúng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quy</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định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của</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Nhà</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nước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trong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việc</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lựa</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chọn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nhà</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cung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cấp</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hàng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hóa</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dịch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vụ</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đảm</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bảo</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chế</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độ</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hóa</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đơn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chứng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từ</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thanh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quyết</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toán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áp</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dụng</a:t>
            </a:r>
            <a:r>
              <a:rPr lang="en-US" sz="2500" spc="64" dirty="0">
                <a:solidFill>
                  <a:srgbClr val="FFFFFF"/>
                </a:solidFill>
                <a:latin typeface="Montserrat" panose="020B0604020202020204" charset="0"/>
              </a:rPr>
              <a:t> </a:t>
            </a:r>
            <a:r>
              <a:rPr lang="vi-VN" sz="2500" spc="64" dirty="0">
                <a:solidFill>
                  <a:srgbClr val="FFFFFF"/>
                </a:solidFill>
                <a:latin typeface="Montserrat" panose="020B0604020202020204" charset="0"/>
              </a:rPr>
              <a:t>chế độ </a:t>
            </a:r>
            <a:r>
              <a:rPr lang="en-US" sz="2500" spc="64" dirty="0" err="1">
                <a:solidFill>
                  <a:srgbClr val="FFFFFF"/>
                </a:solidFill>
                <a:latin typeface="Montserrat" panose="020B0604020202020204" charset="0"/>
              </a:rPr>
              <a:t>kế</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toán</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hành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chính</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sự</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nghiệp</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và</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công</a:t>
            </a:r>
            <a:r>
              <a:rPr lang="en-US" sz="2500" spc="64" dirty="0">
                <a:solidFill>
                  <a:srgbClr val="FFFFFF"/>
                </a:solidFill>
                <a:latin typeface="Montserrat" panose="020B0604020202020204" charset="0"/>
              </a:rPr>
              <a:t> </a:t>
            </a:r>
            <a:r>
              <a:rPr lang="en-US" sz="2500" spc="64" dirty="0" err="1">
                <a:solidFill>
                  <a:srgbClr val="FFFFFF"/>
                </a:solidFill>
                <a:latin typeface="Montserrat" panose="020B0604020202020204" charset="0"/>
              </a:rPr>
              <a:t>tác</a:t>
            </a:r>
            <a:r>
              <a:rPr lang="en-US" sz="2500" spc="64" dirty="0">
                <a:solidFill>
                  <a:srgbClr val="FFFFFF"/>
                </a:solidFill>
                <a:latin typeface="Montserrat" panose="020B0604020202020204" charset="0"/>
              </a:rPr>
              <a:t> </a:t>
            </a:r>
            <a:r>
              <a:rPr lang="vi-VN" sz="2500" spc="64" dirty="0">
                <a:solidFill>
                  <a:srgbClr val="FFFFFF"/>
                </a:solidFill>
                <a:latin typeface="Montserrat" panose="020B0604020202020204" charset="0"/>
              </a:rPr>
              <a:t>quản lý tài chính theo quy định của Nhà nước và quy định của Tổng Liên đoàn.</a:t>
            </a:r>
            <a:endParaRPr lang="en-US" sz="2500" spc="64" dirty="0">
              <a:solidFill>
                <a:srgbClr val="FFFFFF"/>
              </a:solidFill>
              <a:latin typeface="Montserrat" panose="020B0604020202020204" charset="0"/>
            </a:endParaRPr>
          </a:p>
          <a:p>
            <a:pPr algn="just">
              <a:lnSpc>
                <a:spcPts val="4480"/>
              </a:lnSpc>
              <a:spcBef>
                <a:spcPct val="0"/>
              </a:spcBef>
              <a:defRPr/>
            </a:pPr>
            <a:endParaRPr lang="en-US" sz="3200" spc="64" dirty="0">
              <a:solidFill>
                <a:srgbClr val="FFFFFF"/>
              </a:solidFill>
              <a:latin typeface="Montserrat" panose="020B0604020202020204" charset="0"/>
            </a:endParaRPr>
          </a:p>
        </p:txBody>
      </p:sp>
    </p:spTree>
    <p:extLst>
      <p:ext uri="{BB962C8B-B14F-4D97-AF65-F5344CB8AC3E}">
        <p14:creationId xmlns:p14="http://schemas.microsoft.com/office/powerpoint/2010/main" val="591980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1028700" y="785824"/>
            <a:ext cx="16230600" cy="8540434"/>
            <a:chOff x="0" y="0"/>
            <a:chExt cx="5920967" cy="3115573"/>
          </a:xfrm>
          <a:solidFill>
            <a:srgbClr val="0070C0"/>
          </a:solidFill>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grpFill/>
          </p:spPr>
        </p:sp>
      </p:grpSp>
      <p:sp>
        <p:nvSpPr>
          <p:cNvPr id="7" name="TextBox 7"/>
          <p:cNvSpPr txBox="1"/>
          <p:nvPr/>
        </p:nvSpPr>
        <p:spPr>
          <a:xfrm>
            <a:off x="1595558" y="1000127"/>
            <a:ext cx="16100763" cy="1168653"/>
          </a:xfrm>
          <a:prstGeom prst="rect">
            <a:avLst/>
          </a:prstGeom>
        </p:spPr>
        <p:txBody>
          <a:bodyPr lIns="0" tIns="0" rIns="0" bIns="0" rtlCol="0" anchor="t">
            <a:spAutoFit/>
          </a:bodyPr>
          <a:lstStyle/>
          <a:p>
            <a:pPr>
              <a:lnSpc>
                <a:spcPts val="5199"/>
              </a:lnSpc>
              <a:defRPr/>
            </a:pPr>
            <a:r>
              <a:rPr lang="en-US" sz="3999" spc="79" dirty="0">
                <a:solidFill>
                  <a:srgbClr val="FFFFFF"/>
                </a:solidFill>
                <a:latin typeface="Montserrat Extra-Bold"/>
              </a:rPr>
              <a:t> 3. </a:t>
            </a:r>
            <a:r>
              <a:rPr lang="en-US" sz="3999" spc="79" dirty="0" err="1">
                <a:solidFill>
                  <a:srgbClr val="FFFFFF"/>
                </a:solidFill>
                <a:latin typeface="Montserrat Extra-Bold"/>
              </a:rPr>
              <a:t>Nội</a:t>
            </a:r>
            <a:r>
              <a:rPr lang="en-US" sz="3999" spc="79" dirty="0">
                <a:solidFill>
                  <a:srgbClr val="FFFFFF"/>
                </a:solidFill>
                <a:latin typeface="Montserrat Extra-Bold"/>
              </a:rPr>
              <a:t> dung </a:t>
            </a:r>
            <a:r>
              <a:rPr lang="en-US" sz="3999" spc="79" dirty="0" err="1">
                <a:solidFill>
                  <a:srgbClr val="FFFFFF"/>
                </a:solidFill>
                <a:latin typeface="Montserrat Extra-Bold"/>
              </a:rPr>
              <a:t>công</a:t>
            </a:r>
            <a:r>
              <a:rPr lang="en-US" sz="3999" spc="79" dirty="0">
                <a:solidFill>
                  <a:srgbClr val="FFFFFF"/>
                </a:solidFill>
                <a:latin typeface="Montserrat Extra-Bold"/>
              </a:rPr>
              <a:t> </a:t>
            </a:r>
            <a:r>
              <a:rPr lang="en-US" sz="3999" spc="79" dirty="0" err="1">
                <a:solidFill>
                  <a:srgbClr val="FFFFFF"/>
                </a:solidFill>
                <a:latin typeface="Montserrat Extra-Bold"/>
              </a:rPr>
              <a:t>tác</a:t>
            </a:r>
            <a:r>
              <a:rPr lang="en-US" sz="3999" spc="79" dirty="0">
                <a:solidFill>
                  <a:srgbClr val="FFFFFF"/>
                </a:solidFill>
                <a:latin typeface="Montserrat Extra-Bold"/>
              </a:rPr>
              <a:t> </a:t>
            </a:r>
            <a:r>
              <a:rPr lang="en-US" sz="3999" spc="79" dirty="0" err="1">
                <a:solidFill>
                  <a:srgbClr val="FFFFFF"/>
                </a:solidFill>
                <a:latin typeface="Montserrat Extra-Bold"/>
              </a:rPr>
              <a:t>quản</a:t>
            </a:r>
            <a:r>
              <a:rPr lang="en-US" sz="3999" spc="79" dirty="0">
                <a:solidFill>
                  <a:srgbClr val="FFFFFF"/>
                </a:solidFill>
                <a:latin typeface="Montserrat Extra-Bold"/>
              </a:rPr>
              <a:t> </a:t>
            </a:r>
            <a:r>
              <a:rPr lang="en-US" sz="3999" spc="79" dirty="0" err="1">
                <a:solidFill>
                  <a:srgbClr val="FFFFFF"/>
                </a:solidFill>
                <a:latin typeface="Montserrat Extra-Bold"/>
              </a:rPr>
              <a:t>lý</a:t>
            </a:r>
            <a:r>
              <a:rPr lang="en-US" sz="3999" spc="79" dirty="0">
                <a:solidFill>
                  <a:srgbClr val="FFFFFF"/>
                </a:solidFill>
                <a:latin typeface="Montserrat Extra-Bold"/>
              </a:rPr>
              <a:t> TCCĐ </a:t>
            </a:r>
            <a:r>
              <a:rPr lang="en-US" sz="3999" spc="79" dirty="0" err="1">
                <a:solidFill>
                  <a:srgbClr val="FFFFFF"/>
                </a:solidFill>
                <a:latin typeface="Montserrat Extra-Bold"/>
              </a:rPr>
              <a:t>cơ</a:t>
            </a:r>
            <a:r>
              <a:rPr lang="en-US" sz="3999" spc="79" dirty="0">
                <a:solidFill>
                  <a:srgbClr val="FFFFFF"/>
                </a:solidFill>
                <a:latin typeface="Montserrat Extra-Bold"/>
              </a:rPr>
              <a:t> </a:t>
            </a:r>
            <a:r>
              <a:rPr lang="en-US" sz="3999" spc="79" dirty="0" err="1">
                <a:solidFill>
                  <a:srgbClr val="FFFFFF"/>
                </a:solidFill>
                <a:latin typeface="Montserrat Extra-Bold"/>
              </a:rPr>
              <a:t>sở</a:t>
            </a:r>
            <a:r>
              <a:rPr lang="en-US" sz="3999" spc="79" dirty="0">
                <a:solidFill>
                  <a:srgbClr val="FFFFFF"/>
                </a:solidFill>
                <a:latin typeface="Montserrat Extra-Bold"/>
              </a:rPr>
              <a:t> </a:t>
            </a:r>
          </a:p>
          <a:p>
            <a:pPr algn="ctr">
              <a:lnSpc>
                <a:spcPts val="3900"/>
              </a:lnSpc>
              <a:defRPr/>
            </a:pPr>
            <a:endParaRPr lang="en-US" sz="3999" spc="79" dirty="0">
              <a:solidFill>
                <a:srgbClr val="FFFFFF"/>
              </a:solidFill>
              <a:latin typeface="Montserrat Extra-Bold"/>
            </a:endParaRPr>
          </a:p>
        </p:txBody>
      </p:sp>
      <p:sp>
        <p:nvSpPr>
          <p:cNvPr id="8" name="TextBox 8"/>
          <p:cNvSpPr txBox="1"/>
          <p:nvPr/>
        </p:nvSpPr>
        <p:spPr>
          <a:xfrm>
            <a:off x="1333925" y="2324102"/>
            <a:ext cx="15358519" cy="6174191"/>
          </a:xfrm>
          <a:prstGeom prst="rect">
            <a:avLst/>
          </a:prstGeom>
        </p:spPr>
        <p:txBody>
          <a:bodyPr lIns="0" tIns="0" rIns="0" bIns="0" rtlCol="0" anchor="t">
            <a:spAutoFit/>
          </a:bodyPr>
          <a:lstStyle/>
          <a:p>
            <a:pPr algn="just">
              <a:lnSpc>
                <a:spcPts val="4480"/>
              </a:lnSpc>
              <a:spcBef>
                <a:spcPct val="0"/>
              </a:spcBef>
              <a:defRPr/>
            </a:pPr>
            <a:r>
              <a:rPr lang="en-US" sz="3200" b="1" spc="64" dirty="0">
                <a:solidFill>
                  <a:srgbClr val="FFFFFF"/>
                </a:solidFill>
                <a:latin typeface="Montserrat" panose="020B0604020202020204" charset="0"/>
              </a:rPr>
              <a:t>3.1. </a:t>
            </a:r>
            <a:r>
              <a:rPr lang="en-US" sz="3200" b="1" spc="64" dirty="0" err="1">
                <a:solidFill>
                  <a:srgbClr val="FFFFFF"/>
                </a:solidFill>
                <a:latin typeface="Montserrat" panose="020B0604020202020204" charset="0"/>
              </a:rPr>
              <a:t>Lập</a:t>
            </a:r>
            <a:r>
              <a:rPr lang="en-US" sz="3200" b="1" spc="64" dirty="0">
                <a:solidFill>
                  <a:srgbClr val="FFFFFF"/>
                </a:solidFill>
                <a:latin typeface="Montserrat" panose="020B0604020202020204" charset="0"/>
              </a:rPr>
              <a:t> </a:t>
            </a:r>
            <a:r>
              <a:rPr lang="en-US" sz="3200" b="1" spc="64" dirty="0" err="1">
                <a:solidFill>
                  <a:srgbClr val="FFFFFF"/>
                </a:solidFill>
                <a:latin typeface="Montserrat" panose="020B0604020202020204" charset="0"/>
              </a:rPr>
              <a:t>dự</a:t>
            </a:r>
            <a:r>
              <a:rPr lang="en-US" sz="3200" b="1" spc="64" dirty="0">
                <a:solidFill>
                  <a:srgbClr val="FFFFFF"/>
                </a:solidFill>
                <a:latin typeface="Montserrat" panose="020B0604020202020204" charset="0"/>
              </a:rPr>
              <a:t> </a:t>
            </a:r>
            <a:r>
              <a:rPr lang="en-US" sz="3200" b="1" spc="64" dirty="0" err="1">
                <a:solidFill>
                  <a:srgbClr val="FFFFFF"/>
                </a:solidFill>
                <a:latin typeface="Montserrat" panose="020B0604020202020204" charset="0"/>
              </a:rPr>
              <a:t>toán</a:t>
            </a:r>
            <a:r>
              <a:rPr lang="en-US" sz="3200" b="1" spc="64" dirty="0">
                <a:solidFill>
                  <a:srgbClr val="FFFFFF"/>
                </a:solidFill>
                <a:latin typeface="Montserrat" panose="020B0604020202020204" charset="0"/>
              </a:rPr>
              <a:t> </a:t>
            </a:r>
            <a:r>
              <a:rPr lang="en-US" sz="3200" b="1" spc="64" dirty="0" err="1">
                <a:solidFill>
                  <a:srgbClr val="FFFFFF"/>
                </a:solidFill>
                <a:latin typeface="Montserrat" panose="020B0604020202020204" charset="0"/>
              </a:rPr>
              <a:t>thu</a:t>
            </a:r>
            <a:r>
              <a:rPr lang="en-US" sz="3200" b="1" spc="64" dirty="0">
                <a:solidFill>
                  <a:srgbClr val="FFFFFF"/>
                </a:solidFill>
                <a:latin typeface="Montserrat" panose="020B0604020202020204" charset="0"/>
              </a:rPr>
              <a:t> – chi TCCĐ:</a:t>
            </a:r>
          </a:p>
          <a:p>
            <a:pPr algn="just"/>
            <a:endParaRPr lang="en-US" sz="3000" spc="64" dirty="0">
              <a:solidFill>
                <a:srgbClr val="FFFFFF"/>
              </a:solidFill>
              <a:latin typeface="Montserrat" panose="020B0604020202020204" charset="0"/>
            </a:endParaRPr>
          </a:p>
          <a:p>
            <a:pPr algn="just"/>
            <a:r>
              <a:rPr lang="en-US" sz="3000" spc="64" dirty="0">
                <a:solidFill>
                  <a:srgbClr val="FFFFFF"/>
                </a:solidFill>
                <a:latin typeface="Montserrat" panose="020B0604020202020204" charset="0"/>
              </a:rPr>
              <a:t>- </a:t>
            </a:r>
            <a:r>
              <a:rPr lang="nl-NL" altLang="en-US" sz="3200" spc="64" dirty="0">
                <a:solidFill>
                  <a:srgbClr val="FFFFFF"/>
                </a:solidFill>
                <a:latin typeface="Montserrat" panose="020B0604020202020204" charset="0"/>
              </a:rPr>
              <a:t>Là khâu đầu tiên của quy trình quản lý tài chính	</a:t>
            </a:r>
          </a:p>
          <a:p>
            <a:pPr algn="just"/>
            <a:endParaRPr lang="nl-NL" altLang="en-US" sz="3200" spc="64" dirty="0">
              <a:solidFill>
                <a:srgbClr val="FFFFFF"/>
              </a:solidFill>
              <a:latin typeface="Montserrat" panose="020B0604020202020204" charset="0"/>
            </a:endParaRPr>
          </a:p>
          <a:p>
            <a:pPr algn="just"/>
            <a:r>
              <a:rPr lang="nl-NL" altLang="en-US" sz="3200" spc="64" dirty="0">
                <a:solidFill>
                  <a:srgbClr val="FFFFFF"/>
                </a:solidFill>
                <a:latin typeface="Montserrat" panose="020B0604020202020204" charset="0"/>
              </a:rPr>
              <a:t>- Quyết định nhiệm vụ và quy mô được chi một năm tài chính</a:t>
            </a:r>
          </a:p>
          <a:p>
            <a:pPr algn="just"/>
            <a:endParaRPr lang="nl-NL" altLang="en-US" sz="3200" spc="64" dirty="0">
              <a:solidFill>
                <a:srgbClr val="FFFFFF"/>
              </a:solidFill>
              <a:latin typeface="Montserrat" panose="020B0604020202020204" charset="0"/>
            </a:endParaRPr>
          </a:p>
          <a:p>
            <a:pPr algn="just"/>
            <a:r>
              <a:rPr lang="nl-NL" altLang="en-US" sz="3200" spc="64" dirty="0">
                <a:solidFill>
                  <a:srgbClr val="FFFFFF"/>
                </a:solidFill>
                <a:latin typeface="Montserrat" panose="020B0604020202020204" charset="0"/>
              </a:rPr>
              <a:t>- Hàng năm, bộ phận tài chính CĐCS lập dự toán thu chi tài chính công đoàn theo biểu mẫu số B14-TLĐ trình Ban chấp hành (BTV) Công đoàn cơ sở thông qua, gửi công đoàn cấp trên xét duyệt.</a:t>
            </a:r>
            <a:endParaRPr lang="en-US" altLang="en-US" sz="3200" spc="64" dirty="0">
              <a:solidFill>
                <a:srgbClr val="FFFFFF"/>
              </a:solidFill>
              <a:latin typeface="Montserrat" panose="020B0604020202020204" charset="0"/>
            </a:endParaRPr>
          </a:p>
          <a:p>
            <a:pPr algn="just">
              <a:lnSpc>
                <a:spcPts val="4480"/>
              </a:lnSpc>
              <a:spcBef>
                <a:spcPct val="0"/>
              </a:spcBef>
              <a:defRPr/>
            </a:pP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p:txBody>
      </p:sp>
    </p:spTree>
    <p:extLst>
      <p:ext uri="{BB962C8B-B14F-4D97-AF65-F5344CB8AC3E}">
        <p14:creationId xmlns:p14="http://schemas.microsoft.com/office/powerpoint/2010/main" val="2990705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087868" y="3999778"/>
            <a:ext cx="25783492" cy="9586163"/>
          </a:xfrm>
          <a:prstGeom prst="rect">
            <a:avLst/>
          </a:prstGeom>
          <a:solidFill>
            <a:srgbClr val="545454">
              <a:alpha val="4706"/>
            </a:srgbClr>
          </a:solidFill>
        </p:spPr>
      </p:sp>
      <p:grpSp>
        <p:nvGrpSpPr>
          <p:cNvPr id="5" name="Group 5"/>
          <p:cNvGrpSpPr/>
          <p:nvPr/>
        </p:nvGrpSpPr>
        <p:grpSpPr>
          <a:xfrm>
            <a:off x="1028700" y="717400"/>
            <a:ext cx="16230600" cy="8540434"/>
            <a:chOff x="0" y="0"/>
            <a:chExt cx="5920967" cy="3115573"/>
          </a:xfrm>
          <a:solidFill>
            <a:srgbClr val="0070C0"/>
          </a:solidFill>
        </p:grpSpPr>
        <p:sp>
          <p:nvSpPr>
            <p:cNvPr id="6" name="Freeform 6"/>
            <p:cNvSpPr/>
            <p:nvPr/>
          </p:nvSpPr>
          <p:spPr>
            <a:xfrm>
              <a:off x="0" y="0"/>
              <a:ext cx="5920967" cy="3115573"/>
            </a:xfrm>
            <a:custGeom>
              <a:avLst/>
              <a:gdLst/>
              <a:ahLst/>
              <a:cxnLst/>
              <a:rect l="l" t="t" r="r" b="b"/>
              <a:pathLst>
                <a:path w="5920967" h="3115573">
                  <a:moveTo>
                    <a:pt x="5796507" y="3115573"/>
                  </a:moveTo>
                  <a:lnTo>
                    <a:pt x="124460" y="3115573"/>
                  </a:lnTo>
                  <a:cubicBezTo>
                    <a:pt x="55880" y="3115573"/>
                    <a:pt x="0" y="3059693"/>
                    <a:pt x="0" y="2991113"/>
                  </a:cubicBezTo>
                  <a:lnTo>
                    <a:pt x="0" y="124460"/>
                  </a:lnTo>
                  <a:cubicBezTo>
                    <a:pt x="0" y="55880"/>
                    <a:pt x="55880" y="0"/>
                    <a:pt x="124460" y="0"/>
                  </a:cubicBezTo>
                  <a:lnTo>
                    <a:pt x="5796507" y="0"/>
                  </a:lnTo>
                  <a:cubicBezTo>
                    <a:pt x="5865087" y="0"/>
                    <a:pt x="5920967" y="55880"/>
                    <a:pt x="5920967" y="124460"/>
                  </a:cubicBezTo>
                  <a:lnTo>
                    <a:pt x="5920967" y="2991113"/>
                  </a:lnTo>
                  <a:cubicBezTo>
                    <a:pt x="5920967" y="3059693"/>
                    <a:pt x="5865087" y="3115573"/>
                    <a:pt x="5796507" y="3115573"/>
                  </a:cubicBezTo>
                  <a:close/>
                </a:path>
              </a:pathLst>
            </a:custGeom>
            <a:grpFill/>
          </p:spPr>
        </p:sp>
      </p:grpSp>
      <p:sp>
        <p:nvSpPr>
          <p:cNvPr id="7" name="TextBox 7"/>
          <p:cNvSpPr txBox="1"/>
          <p:nvPr/>
        </p:nvSpPr>
        <p:spPr>
          <a:xfrm>
            <a:off x="1595558" y="1000127"/>
            <a:ext cx="16100763" cy="1168653"/>
          </a:xfrm>
          <a:prstGeom prst="rect">
            <a:avLst/>
          </a:prstGeom>
        </p:spPr>
        <p:txBody>
          <a:bodyPr lIns="0" tIns="0" rIns="0" bIns="0" rtlCol="0" anchor="t">
            <a:spAutoFit/>
          </a:bodyPr>
          <a:lstStyle/>
          <a:p>
            <a:pPr>
              <a:lnSpc>
                <a:spcPts val="5199"/>
              </a:lnSpc>
              <a:defRPr/>
            </a:pPr>
            <a:r>
              <a:rPr lang="en-US" sz="3999" spc="79" dirty="0">
                <a:solidFill>
                  <a:srgbClr val="FFFFFF"/>
                </a:solidFill>
                <a:latin typeface="Montserrat Extra-Bold"/>
              </a:rPr>
              <a:t> 3. </a:t>
            </a:r>
            <a:r>
              <a:rPr lang="en-US" sz="3999" spc="79" dirty="0" err="1">
                <a:solidFill>
                  <a:srgbClr val="FFFFFF"/>
                </a:solidFill>
                <a:latin typeface="Montserrat Extra-Bold"/>
              </a:rPr>
              <a:t>Nội</a:t>
            </a:r>
            <a:r>
              <a:rPr lang="en-US" sz="3999" spc="79" dirty="0">
                <a:solidFill>
                  <a:srgbClr val="FFFFFF"/>
                </a:solidFill>
                <a:latin typeface="Montserrat Extra-Bold"/>
              </a:rPr>
              <a:t> dung </a:t>
            </a:r>
            <a:r>
              <a:rPr lang="en-US" sz="3999" spc="79" dirty="0" err="1">
                <a:solidFill>
                  <a:srgbClr val="FFFFFF"/>
                </a:solidFill>
                <a:latin typeface="Montserrat Extra-Bold"/>
              </a:rPr>
              <a:t>công</a:t>
            </a:r>
            <a:r>
              <a:rPr lang="en-US" sz="3999" spc="79" dirty="0">
                <a:solidFill>
                  <a:srgbClr val="FFFFFF"/>
                </a:solidFill>
                <a:latin typeface="Montserrat Extra-Bold"/>
              </a:rPr>
              <a:t> </a:t>
            </a:r>
            <a:r>
              <a:rPr lang="en-US" sz="3999" spc="79" dirty="0" err="1">
                <a:solidFill>
                  <a:srgbClr val="FFFFFF"/>
                </a:solidFill>
                <a:latin typeface="Montserrat Extra-Bold"/>
              </a:rPr>
              <a:t>tác</a:t>
            </a:r>
            <a:r>
              <a:rPr lang="en-US" sz="3999" spc="79" dirty="0">
                <a:solidFill>
                  <a:srgbClr val="FFFFFF"/>
                </a:solidFill>
                <a:latin typeface="Montserrat Extra-Bold"/>
              </a:rPr>
              <a:t> </a:t>
            </a:r>
            <a:r>
              <a:rPr lang="en-US" sz="3999" spc="79" dirty="0" err="1">
                <a:solidFill>
                  <a:srgbClr val="FFFFFF"/>
                </a:solidFill>
                <a:latin typeface="Montserrat Extra-Bold"/>
              </a:rPr>
              <a:t>quản</a:t>
            </a:r>
            <a:r>
              <a:rPr lang="en-US" sz="3999" spc="79" dirty="0">
                <a:solidFill>
                  <a:srgbClr val="FFFFFF"/>
                </a:solidFill>
                <a:latin typeface="Montserrat Extra-Bold"/>
              </a:rPr>
              <a:t> </a:t>
            </a:r>
            <a:r>
              <a:rPr lang="en-US" sz="3999" spc="79" dirty="0" err="1">
                <a:solidFill>
                  <a:srgbClr val="FFFFFF"/>
                </a:solidFill>
                <a:latin typeface="Montserrat Extra-Bold"/>
              </a:rPr>
              <a:t>lý</a:t>
            </a:r>
            <a:r>
              <a:rPr lang="en-US" sz="3999" spc="79" dirty="0">
                <a:solidFill>
                  <a:srgbClr val="FFFFFF"/>
                </a:solidFill>
                <a:latin typeface="Montserrat Extra-Bold"/>
              </a:rPr>
              <a:t> TCCĐ </a:t>
            </a:r>
            <a:r>
              <a:rPr lang="en-US" sz="3999" spc="79" dirty="0" err="1">
                <a:solidFill>
                  <a:srgbClr val="FFFFFF"/>
                </a:solidFill>
                <a:latin typeface="Montserrat Extra-Bold"/>
              </a:rPr>
              <a:t>cơ</a:t>
            </a:r>
            <a:r>
              <a:rPr lang="en-US" sz="3999" spc="79" dirty="0">
                <a:solidFill>
                  <a:srgbClr val="FFFFFF"/>
                </a:solidFill>
                <a:latin typeface="Montserrat Extra-Bold"/>
              </a:rPr>
              <a:t> </a:t>
            </a:r>
            <a:r>
              <a:rPr lang="en-US" sz="3999" spc="79" dirty="0" err="1">
                <a:solidFill>
                  <a:srgbClr val="FFFFFF"/>
                </a:solidFill>
                <a:latin typeface="Montserrat Extra-Bold"/>
              </a:rPr>
              <a:t>sở</a:t>
            </a:r>
            <a:r>
              <a:rPr lang="en-US" sz="3999" spc="79" dirty="0">
                <a:solidFill>
                  <a:srgbClr val="FFFFFF"/>
                </a:solidFill>
                <a:latin typeface="Montserrat Extra-Bold"/>
              </a:rPr>
              <a:t> </a:t>
            </a:r>
          </a:p>
          <a:p>
            <a:pPr algn="ctr">
              <a:lnSpc>
                <a:spcPts val="3900"/>
              </a:lnSpc>
              <a:defRPr/>
            </a:pPr>
            <a:endParaRPr lang="en-US" sz="3999" spc="79" dirty="0">
              <a:solidFill>
                <a:srgbClr val="FFFFFF"/>
              </a:solidFill>
              <a:latin typeface="Montserrat Extra-Bold"/>
            </a:endParaRPr>
          </a:p>
        </p:txBody>
      </p:sp>
      <p:sp>
        <p:nvSpPr>
          <p:cNvPr id="8" name="TextBox 8"/>
          <p:cNvSpPr txBox="1"/>
          <p:nvPr/>
        </p:nvSpPr>
        <p:spPr>
          <a:xfrm>
            <a:off x="1333925" y="2324102"/>
            <a:ext cx="15358519" cy="2769989"/>
          </a:xfrm>
          <a:prstGeom prst="rect">
            <a:avLst/>
          </a:prstGeom>
        </p:spPr>
        <p:txBody>
          <a:bodyPr lIns="0" tIns="0" rIns="0" bIns="0" rtlCol="0" anchor="t">
            <a:spAutoFit/>
          </a:bodyPr>
          <a:lstStyle/>
          <a:p>
            <a:pPr algn="just">
              <a:lnSpc>
                <a:spcPts val="4480"/>
              </a:lnSpc>
              <a:spcBef>
                <a:spcPct val="0"/>
              </a:spcBef>
              <a:defRPr/>
            </a:pPr>
            <a:r>
              <a:rPr lang="en-US" sz="3200" b="1" spc="64" dirty="0">
                <a:solidFill>
                  <a:srgbClr val="FFFFFF"/>
                </a:solidFill>
                <a:latin typeface="Montserrat" panose="020B0604020202020204" charset="0"/>
              </a:rPr>
              <a:t>3.2. </a:t>
            </a:r>
            <a:r>
              <a:rPr lang="en-US" sz="3200" b="1" spc="64" dirty="0" err="1">
                <a:solidFill>
                  <a:srgbClr val="FFFFFF"/>
                </a:solidFill>
                <a:latin typeface="Montserrat" panose="020B0604020202020204" charset="0"/>
              </a:rPr>
              <a:t>Tổ</a:t>
            </a:r>
            <a:r>
              <a:rPr lang="en-US" sz="3200" b="1" spc="64" dirty="0">
                <a:solidFill>
                  <a:srgbClr val="FFFFFF"/>
                </a:solidFill>
                <a:latin typeface="Montserrat" panose="020B0604020202020204" charset="0"/>
              </a:rPr>
              <a:t> </a:t>
            </a:r>
            <a:r>
              <a:rPr lang="en-US" sz="3200" b="1" spc="64" dirty="0" err="1">
                <a:solidFill>
                  <a:srgbClr val="FFFFFF"/>
                </a:solidFill>
                <a:latin typeface="Montserrat" panose="020B0604020202020204" charset="0"/>
              </a:rPr>
              <a:t>chức</a:t>
            </a:r>
            <a:r>
              <a:rPr lang="en-US" sz="3200" b="1" spc="64" dirty="0">
                <a:solidFill>
                  <a:srgbClr val="FFFFFF"/>
                </a:solidFill>
                <a:latin typeface="Montserrat" panose="020B0604020202020204" charset="0"/>
              </a:rPr>
              <a:t> </a:t>
            </a:r>
            <a:r>
              <a:rPr lang="en-US" sz="3200" b="1" spc="64" dirty="0" err="1">
                <a:solidFill>
                  <a:srgbClr val="FFFFFF"/>
                </a:solidFill>
                <a:latin typeface="Montserrat" panose="020B0604020202020204" charset="0"/>
              </a:rPr>
              <a:t>thực</a:t>
            </a:r>
            <a:r>
              <a:rPr lang="en-US" sz="3200" b="1" spc="64" dirty="0">
                <a:solidFill>
                  <a:srgbClr val="FFFFFF"/>
                </a:solidFill>
                <a:latin typeface="Montserrat" panose="020B0604020202020204" charset="0"/>
              </a:rPr>
              <a:t> </a:t>
            </a:r>
            <a:r>
              <a:rPr lang="en-US" sz="3200" b="1" spc="64" dirty="0" err="1">
                <a:solidFill>
                  <a:srgbClr val="FFFFFF"/>
                </a:solidFill>
                <a:latin typeface="Montserrat" panose="020B0604020202020204" charset="0"/>
              </a:rPr>
              <a:t>hiện</a:t>
            </a:r>
            <a:r>
              <a:rPr lang="en-US" sz="3200" b="1" spc="64" dirty="0">
                <a:solidFill>
                  <a:srgbClr val="FFFFFF"/>
                </a:solidFill>
                <a:latin typeface="Montserrat" panose="020B0604020202020204" charset="0"/>
              </a:rPr>
              <a:t> </a:t>
            </a:r>
            <a:r>
              <a:rPr lang="en-US" sz="3200" b="1" spc="64" dirty="0" err="1">
                <a:solidFill>
                  <a:srgbClr val="FFFFFF"/>
                </a:solidFill>
                <a:latin typeface="Montserrat" panose="020B0604020202020204" charset="0"/>
              </a:rPr>
              <a:t>dự</a:t>
            </a:r>
            <a:r>
              <a:rPr lang="en-US" sz="3200" b="1" spc="64" dirty="0">
                <a:solidFill>
                  <a:srgbClr val="FFFFFF"/>
                </a:solidFill>
                <a:latin typeface="Montserrat" panose="020B0604020202020204" charset="0"/>
              </a:rPr>
              <a:t> </a:t>
            </a:r>
            <a:r>
              <a:rPr lang="en-US" sz="3200" b="1" spc="64" dirty="0" err="1">
                <a:solidFill>
                  <a:srgbClr val="FFFFFF"/>
                </a:solidFill>
                <a:latin typeface="Montserrat" panose="020B0604020202020204" charset="0"/>
              </a:rPr>
              <a:t>toán</a:t>
            </a:r>
            <a:r>
              <a:rPr lang="en-US" sz="3200" b="1" spc="64" dirty="0">
                <a:solidFill>
                  <a:srgbClr val="FFFFFF"/>
                </a:solidFill>
                <a:latin typeface="Montserrat" panose="020B0604020202020204" charset="0"/>
              </a:rPr>
              <a:t> Thu:</a:t>
            </a:r>
          </a:p>
          <a:p>
            <a:pPr algn="just">
              <a:defRPr/>
            </a:pPr>
            <a:endParaRPr lang="en-US" sz="3000" spc="64" dirty="0">
              <a:solidFill>
                <a:srgbClr val="FFFFFF"/>
              </a:solidFill>
              <a:latin typeface="Montserrat" panose="020B0604020202020204" charset="0"/>
            </a:endParaRPr>
          </a:p>
          <a:p>
            <a:pPr algn="just">
              <a:lnSpc>
                <a:spcPts val="4480"/>
              </a:lnSpc>
              <a:spcBef>
                <a:spcPct val="0"/>
              </a:spcBef>
              <a:defRPr/>
            </a:pP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a:p>
            <a:pPr>
              <a:lnSpc>
                <a:spcPts val="4480"/>
              </a:lnSpc>
              <a:spcBef>
                <a:spcPct val="0"/>
              </a:spcBef>
              <a:defRPr/>
            </a:pPr>
            <a:endParaRPr lang="en-US" sz="3200" spc="64" dirty="0">
              <a:solidFill>
                <a:srgbClr val="FFFFFF"/>
              </a:solidFill>
              <a:latin typeface="Montserrat" panose="020B0604020202020204" charset="0"/>
            </a:endParaRPr>
          </a:p>
        </p:txBody>
      </p:sp>
      <p:sp>
        <p:nvSpPr>
          <p:cNvPr id="9" name="Rectangle 4">
            <a:extLst>
              <a:ext uri="{FF2B5EF4-FFF2-40B4-BE49-F238E27FC236}">
                <a16:creationId xmlns:a16="http://schemas.microsoft.com/office/drawing/2014/main" id="{0B69AA5C-4DE9-4F7C-AEBD-068F75FE1958}"/>
              </a:ext>
            </a:extLst>
          </p:cNvPr>
          <p:cNvSpPr>
            <a:spLocks noChangeArrowheads="1"/>
          </p:cNvSpPr>
          <p:nvPr/>
        </p:nvSpPr>
        <p:spPr bwMode="auto">
          <a:xfrm>
            <a:off x="3429000" y="3956817"/>
            <a:ext cx="3200400" cy="3771900"/>
          </a:xfrm>
          <a:prstGeom prst="rect">
            <a:avLst/>
          </a:prstGeom>
          <a:gradFill>
            <a:gsLst>
              <a:gs pos="0">
                <a:schemeClr val="bg2"/>
              </a:gs>
              <a:gs pos="100000">
                <a:schemeClr val="bg1"/>
              </a:gs>
            </a:gsLst>
            <a:lin ang="5400000" scaled="1"/>
          </a:gradFill>
          <a:ln w="9525">
            <a:solidFill>
              <a:schemeClr val="tx1"/>
            </a:solidFill>
            <a:miter lim="800000"/>
            <a:headEnd/>
            <a:tailEnd/>
          </a:ln>
        </p:spPr>
        <p:txBody>
          <a:bodyPr wrap="none" anchor="ctr"/>
          <a:lstStyle>
            <a:lvl1pPr eaLnBrk="0" hangingPunct="0">
              <a:defRPr sz="3200">
                <a:solidFill>
                  <a:schemeClr val="tx1"/>
                </a:solidFill>
                <a:latin typeface="Times New Roman" panose="02020603050405020304" pitchFamily="18" charset="0"/>
                <a:cs typeface="Arial" panose="020B0604020202020204" pitchFamily="34" charset="0"/>
              </a:defRPr>
            </a:lvl1pPr>
            <a:lvl2pPr marL="742950" indent="-285750" eaLnBrk="0" hangingPunct="0">
              <a:defRPr sz="3200">
                <a:solidFill>
                  <a:schemeClr val="tx1"/>
                </a:solidFill>
                <a:latin typeface="Times New Roman" panose="02020603050405020304" pitchFamily="18" charset="0"/>
                <a:cs typeface="Arial" panose="020B0604020202020204" pitchFamily="34" charset="0"/>
              </a:defRPr>
            </a:lvl2pPr>
            <a:lvl3pPr marL="1143000" indent="-228600" eaLnBrk="0" hangingPunct="0">
              <a:defRPr sz="3200">
                <a:solidFill>
                  <a:schemeClr val="tx1"/>
                </a:solidFill>
                <a:latin typeface="Times New Roman" panose="02020603050405020304" pitchFamily="18" charset="0"/>
                <a:cs typeface="Arial" panose="020B0604020202020204" pitchFamily="34" charset="0"/>
              </a:defRPr>
            </a:lvl3pPr>
            <a:lvl4pPr marL="1600200" indent="-228600" eaLnBrk="0" hangingPunct="0">
              <a:defRPr sz="3200">
                <a:solidFill>
                  <a:schemeClr val="tx1"/>
                </a:solidFill>
                <a:latin typeface="Times New Roman" panose="02020603050405020304" pitchFamily="18" charset="0"/>
                <a:cs typeface="Arial" panose="020B0604020202020204" pitchFamily="34" charset="0"/>
              </a:defRPr>
            </a:lvl4pPr>
            <a:lvl5pPr marL="2057400" indent="-228600" eaLnBrk="0" hangingPunct="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ctr" defTabSz="1371600" eaLnBrk="1" fontAlgn="base" hangingPunct="1">
              <a:spcBef>
                <a:spcPct val="0"/>
              </a:spcBef>
              <a:spcAft>
                <a:spcPct val="0"/>
              </a:spcAft>
            </a:pPr>
            <a:r>
              <a:rPr lang="en-US" altLang="en-US" sz="4800" dirty="0" err="1">
                <a:solidFill>
                  <a:srgbClr val="003366"/>
                </a:solidFill>
              </a:rPr>
              <a:t>Nguồn</a:t>
            </a:r>
            <a:r>
              <a:rPr lang="en-US" altLang="en-US" sz="4800" dirty="0">
                <a:solidFill>
                  <a:srgbClr val="003366"/>
                </a:solidFill>
              </a:rPr>
              <a:t> Thu</a:t>
            </a:r>
          </a:p>
          <a:p>
            <a:pPr algn="ctr" defTabSz="1371600" eaLnBrk="1" fontAlgn="base" hangingPunct="1">
              <a:spcBef>
                <a:spcPct val="0"/>
              </a:spcBef>
              <a:spcAft>
                <a:spcPct val="0"/>
              </a:spcAft>
            </a:pPr>
            <a:r>
              <a:rPr lang="en-US" altLang="en-US" sz="4800" dirty="0" err="1">
                <a:solidFill>
                  <a:srgbClr val="003366"/>
                </a:solidFill>
              </a:rPr>
              <a:t>Tài</a:t>
            </a:r>
            <a:r>
              <a:rPr lang="en-US" altLang="en-US" sz="4800" dirty="0">
                <a:solidFill>
                  <a:srgbClr val="003366"/>
                </a:solidFill>
              </a:rPr>
              <a:t> </a:t>
            </a:r>
            <a:r>
              <a:rPr lang="en-US" altLang="en-US" sz="4800" dirty="0" err="1">
                <a:solidFill>
                  <a:srgbClr val="003366"/>
                </a:solidFill>
              </a:rPr>
              <a:t>chính</a:t>
            </a:r>
            <a:endParaRPr lang="en-US" altLang="en-US" sz="4800" dirty="0">
              <a:solidFill>
                <a:srgbClr val="003366"/>
              </a:solidFill>
            </a:endParaRPr>
          </a:p>
          <a:p>
            <a:pPr algn="ctr" defTabSz="1371600" eaLnBrk="1" fontAlgn="base" hangingPunct="1">
              <a:spcBef>
                <a:spcPct val="0"/>
              </a:spcBef>
              <a:spcAft>
                <a:spcPct val="0"/>
              </a:spcAft>
            </a:pPr>
            <a:r>
              <a:rPr lang="en-US" altLang="en-US" sz="4800" dirty="0">
                <a:solidFill>
                  <a:srgbClr val="003366"/>
                </a:solidFill>
              </a:rPr>
              <a:t>CĐ</a:t>
            </a:r>
          </a:p>
        </p:txBody>
      </p:sp>
      <p:sp>
        <p:nvSpPr>
          <p:cNvPr id="10" name="Line 9">
            <a:extLst>
              <a:ext uri="{FF2B5EF4-FFF2-40B4-BE49-F238E27FC236}">
                <a16:creationId xmlns:a16="http://schemas.microsoft.com/office/drawing/2014/main" id="{A0BFB5C1-12E2-4FF3-83FC-79363732686A}"/>
              </a:ext>
            </a:extLst>
          </p:cNvPr>
          <p:cNvSpPr>
            <a:spLocks noChangeShapeType="1"/>
          </p:cNvSpPr>
          <p:nvPr/>
        </p:nvSpPr>
        <p:spPr bwMode="auto">
          <a:xfrm flipV="1">
            <a:off x="6609926" y="3956817"/>
            <a:ext cx="4229100" cy="18288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defTabSz="1371600" fontAlgn="base">
              <a:spcBef>
                <a:spcPct val="0"/>
              </a:spcBef>
              <a:spcAft>
                <a:spcPct val="0"/>
              </a:spcAft>
            </a:pPr>
            <a:endParaRPr lang="en-US" sz="4800">
              <a:solidFill>
                <a:srgbClr val="003366"/>
              </a:solidFill>
              <a:latin typeface="Times New Roman" panose="02020603050405020304" pitchFamily="18" charset="0"/>
              <a:cs typeface="Arial" panose="020B0604020202020204" pitchFamily="34" charset="0"/>
            </a:endParaRPr>
          </a:p>
        </p:txBody>
      </p:sp>
      <p:sp>
        <p:nvSpPr>
          <p:cNvPr id="12" name="Rectangle 5">
            <a:extLst>
              <a:ext uri="{FF2B5EF4-FFF2-40B4-BE49-F238E27FC236}">
                <a16:creationId xmlns:a16="http://schemas.microsoft.com/office/drawing/2014/main" id="{835B22FD-C4BF-4776-8BC5-9BFB85FC152E}"/>
              </a:ext>
            </a:extLst>
          </p:cNvPr>
          <p:cNvSpPr>
            <a:spLocks noChangeArrowheads="1"/>
          </p:cNvSpPr>
          <p:nvPr/>
        </p:nvSpPr>
        <p:spPr bwMode="auto">
          <a:xfrm>
            <a:off x="10911750" y="3004318"/>
            <a:ext cx="2743200" cy="1828800"/>
          </a:xfrm>
          <a:prstGeom prst="rect">
            <a:avLst/>
          </a:prstGeom>
          <a:gradFill>
            <a:gsLst>
              <a:gs pos="0">
                <a:schemeClr val="bg2"/>
              </a:gs>
              <a:gs pos="100000">
                <a:schemeClr val="bg1"/>
              </a:gs>
            </a:gsLst>
            <a:lin ang="5400000" scaled="1"/>
          </a:gradFill>
          <a:ln w="9525">
            <a:solidFill>
              <a:srgbClr val="003366"/>
            </a:solidFill>
            <a:miter lim="800000"/>
            <a:headEnd/>
            <a:tailEnd/>
          </a:ln>
        </p:spPr>
        <p:txBody>
          <a:bodyPr wrap="none" anchor="ctr"/>
          <a:lstStyle>
            <a:lvl1pPr eaLnBrk="0" hangingPunct="0">
              <a:defRPr sz="3200">
                <a:solidFill>
                  <a:schemeClr val="tx1"/>
                </a:solidFill>
                <a:latin typeface="Times New Roman" panose="02020603050405020304" pitchFamily="18" charset="0"/>
                <a:cs typeface="Arial" panose="020B0604020202020204" pitchFamily="34" charset="0"/>
              </a:defRPr>
            </a:lvl1pPr>
            <a:lvl2pPr marL="742950" indent="-285750" eaLnBrk="0" hangingPunct="0">
              <a:defRPr sz="3200">
                <a:solidFill>
                  <a:schemeClr val="tx1"/>
                </a:solidFill>
                <a:latin typeface="Times New Roman" panose="02020603050405020304" pitchFamily="18" charset="0"/>
                <a:cs typeface="Arial" panose="020B0604020202020204" pitchFamily="34" charset="0"/>
              </a:defRPr>
            </a:lvl2pPr>
            <a:lvl3pPr marL="1143000" indent="-228600" eaLnBrk="0" hangingPunct="0">
              <a:defRPr sz="3200">
                <a:solidFill>
                  <a:schemeClr val="tx1"/>
                </a:solidFill>
                <a:latin typeface="Times New Roman" panose="02020603050405020304" pitchFamily="18" charset="0"/>
                <a:cs typeface="Arial" panose="020B0604020202020204" pitchFamily="34" charset="0"/>
              </a:defRPr>
            </a:lvl3pPr>
            <a:lvl4pPr marL="1600200" indent="-228600" eaLnBrk="0" hangingPunct="0">
              <a:defRPr sz="3200">
                <a:solidFill>
                  <a:schemeClr val="tx1"/>
                </a:solidFill>
                <a:latin typeface="Times New Roman" panose="02020603050405020304" pitchFamily="18" charset="0"/>
                <a:cs typeface="Arial" panose="020B0604020202020204" pitchFamily="34" charset="0"/>
              </a:defRPr>
            </a:lvl4pPr>
            <a:lvl5pPr marL="2057400" indent="-228600" eaLnBrk="0" hangingPunct="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ctr" defTabSz="1371600" eaLnBrk="1" fontAlgn="base" hangingPunct="1">
              <a:spcBef>
                <a:spcPct val="0"/>
              </a:spcBef>
              <a:spcAft>
                <a:spcPct val="0"/>
              </a:spcAft>
              <a:defRPr/>
            </a:pPr>
            <a:r>
              <a:rPr lang="en-US" altLang="en-US" sz="4800" kern="0" dirty="0" err="1" smtClean="0">
                <a:solidFill>
                  <a:srgbClr val="003366"/>
                </a:solidFill>
              </a:rPr>
              <a:t>Kinh</a:t>
            </a:r>
            <a:r>
              <a:rPr lang="en-US" altLang="en-US" sz="4800" kern="0" dirty="0" smtClean="0">
                <a:solidFill>
                  <a:srgbClr val="003366"/>
                </a:solidFill>
              </a:rPr>
              <a:t> </a:t>
            </a:r>
            <a:r>
              <a:rPr lang="en-US" altLang="en-US" sz="4800" kern="0" dirty="0" err="1">
                <a:solidFill>
                  <a:srgbClr val="003366"/>
                </a:solidFill>
              </a:rPr>
              <a:t>phí</a:t>
            </a:r>
            <a:endParaRPr lang="en-US" altLang="en-US" sz="4800" kern="0" dirty="0">
              <a:solidFill>
                <a:srgbClr val="003366"/>
              </a:solidFill>
            </a:endParaRPr>
          </a:p>
          <a:p>
            <a:pPr algn="ctr" defTabSz="1371600" eaLnBrk="1" fontAlgn="base" hangingPunct="1">
              <a:spcBef>
                <a:spcPct val="0"/>
              </a:spcBef>
              <a:spcAft>
                <a:spcPct val="0"/>
              </a:spcAft>
              <a:defRPr/>
            </a:pPr>
            <a:r>
              <a:rPr lang="en-US" altLang="en-US" sz="4800" kern="0" dirty="0" smtClean="0">
                <a:solidFill>
                  <a:srgbClr val="003366"/>
                </a:solidFill>
              </a:rPr>
              <a:t>(75%)</a:t>
            </a:r>
            <a:endParaRPr lang="en-US" altLang="en-US" sz="4800" kern="0" dirty="0">
              <a:solidFill>
                <a:srgbClr val="003366"/>
              </a:solidFill>
            </a:endParaRPr>
          </a:p>
        </p:txBody>
      </p:sp>
      <p:sp>
        <p:nvSpPr>
          <p:cNvPr id="13" name="Rectangle 5">
            <a:extLst>
              <a:ext uri="{FF2B5EF4-FFF2-40B4-BE49-F238E27FC236}">
                <a16:creationId xmlns:a16="http://schemas.microsoft.com/office/drawing/2014/main" id="{A74A04D0-2C0D-4A58-AA2C-6E8314A23759}"/>
              </a:ext>
            </a:extLst>
          </p:cNvPr>
          <p:cNvSpPr>
            <a:spLocks noChangeArrowheads="1"/>
          </p:cNvSpPr>
          <p:nvPr/>
        </p:nvSpPr>
        <p:spPr bwMode="auto">
          <a:xfrm>
            <a:off x="10889265" y="5094584"/>
            <a:ext cx="2743200" cy="1828800"/>
          </a:xfrm>
          <a:prstGeom prst="rect">
            <a:avLst/>
          </a:prstGeom>
          <a:gradFill>
            <a:gsLst>
              <a:gs pos="0">
                <a:schemeClr val="bg2"/>
              </a:gs>
              <a:gs pos="100000">
                <a:schemeClr val="bg1"/>
              </a:gs>
            </a:gsLst>
            <a:lin ang="5400000" scaled="1"/>
          </a:gradFill>
          <a:ln w="9525">
            <a:solidFill>
              <a:srgbClr val="003366"/>
            </a:solidFill>
            <a:miter lim="800000"/>
            <a:headEnd/>
            <a:tailEnd/>
          </a:ln>
        </p:spPr>
        <p:txBody>
          <a:bodyPr wrap="none" anchor="ctr"/>
          <a:lstStyle>
            <a:lvl1pPr eaLnBrk="0" hangingPunct="0">
              <a:defRPr sz="3200">
                <a:solidFill>
                  <a:schemeClr val="tx1"/>
                </a:solidFill>
                <a:latin typeface="Times New Roman" panose="02020603050405020304" pitchFamily="18" charset="0"/>
                <a:cs typeface="Arial" panose="020B0604020202020204" pitchFamily="34" charset="0"/>
              </a:defRPr>
            </a:lvl1pPr>
            <a:lvl2pPr marL="742950" indent="-285750" eaLnBrk="0" hangingPunct="0">
              <a:defRPr sz="3200">
                <a:solidFill>
                  <a:schemeClr val="tx1"/>
                </a:solidFill>
                <a:latin typeface="Times New Roman" panose="02020603050405020304" pitchFamily="18" charset="0"/>
                <a:cs typeface="Arial" panose="020B0604020202020204" pitchFamily="34" charset="0"/>
              </a:defRPr>
            </a:lvl2pPr>
            <a:lvl3pPr marL="1143000" indent="-228600" eaLnBrk="0" hangingPunct="0">
              <a:defRPr sz="3200">
                <a:solidFill>
                  <a:schemeClr val="tx1"/>
                </a:solidFill>
                <a:latin typeface="Times New Roman" panose="02020603050405020304" pitchFamily="18" charset="0"/>
                <a:cs typeface="Arial" panose="020B0604020202020204" pitchFamily="34" charset="0"/>
              </a:defRPr>
            </a:lvl3pPr>
            <a:lvl4pPr marL="1600200" indent="-228600" eaLnBrk="0" hangingPunct="0">
              <a:defRPr sz="3200">
                <a:solidFill>
                  <a:schemeClr val="tx1"/>
                </a:solidFill>
                <a:latin typeface="Times New Roman" panose="02020603050405020304" pitchFamily="18" charset="0"/>
                <a:cs typeface="Arial" panose="020B0604020202020204" pitchFamily="34" charset="0"/>
              </a:defRPr>
            </a:lvl4pPr>
            <a:lvl5pPr marL="2057400" indent="-228600" eaLnBrk="0" hangingPunct="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ctr" defTabSz="1371600" eaLnBrk="1" fontAlgn="base" hangingPunct="1">
              <a:spcBef>
                <a:spcPct val="0"/>
              </a:spcBef>
              <a:spcAft>
                <a:spcPct val="0"/>
              </a:spcAft>
              <a:defRPr/>
            </a:pPr>
            <a:r>
              <a:rPr lang="en-US" altLang="en-US" sz="4800" kern="0" dirty="0" err="1">
                <a:solidFill>
                  <a:srgbClr val="003366"/>
                </a:solidFill>
              </a:rPr>
              <a:t>Đoàn</a:t>
            </a:r>
            <a:r>
              <a:rPr lang="en-US" altLang="en-US" sz="4800" kern="0" dirty="0">
                <a:solidFill>
                  <a:srgbClr val="003366"/>
                </a:solidFill>
              </a:rPr>
              <a:t> </a:t>
            </a:r>
            <a:r>
              <a:rPr lang="en-US" altLang="en-US" sz="4800" kern="0" dirty="0" err="1">
                <a:solidFill>
                  <a:srgbClr val="003366"/>
                </a:solidFill>
              </a:rPr>
              <a:t>phí</a:t>
            </a:r>
            <a:endParaRPr lang="en-US" altLang="en-US" sz="4800" kern="0" dirty="0">
              <a:solidFill>
                <a:srgbClr val="003366"/>
              </a:solidFill>
            </a:endParaRPr>
          </a:p>
          <a:p>
            <a:pPr algn="ctr" defTabSz="1371600" eaLnBrk="1" fontAlgn="base" hangingPunct="1">
              <a:spcBef>
                <a:spcPct val="0"/>
              </a:spcBef>
              <a:spcAft>
                <a:spcPct val="0"/>
              </a:spcAft>
              <a:defRPr/>
            </a:pPr>
            <a:r>
              <a:rPr lang="en-US" altLang="en-US" sz="4800" kern="0" dirty="0">
                <a:solidFill>
                  <a:srgbClr val="003366"/>
                </a:solidFill>
              </a:rPr>
              <a:t>(1%)</a:t>
            </a:r>
          </a:p>
        </p:txBody>
      </p:sp>
      <p:sp>
        <p:nvSpPr>
          <p:cNvPr id="14" name="Line 10">
            <a:extLst>
              <a:ext uri="{FF2B5EF4-FFF2-40B4-BE49-F238E27FC236}">
                <a16:creationId xmlns:a16="http://schemas.microsoft.com/office/drawing/2014/main" id="{29C33EBF-8379-4EB0-A1FB-437726D5029B}"/>
              </a:ext>
            </a:extLst>
          </p:cNvPr>
          <p:cNvSpPr>
            <a:spLocks noChangeShapeType="1"/>
          </p:cNvSpPr>
          <p:nvPr/>
        </p:nvSpPr>
        <p:spPr bwMode="auto">
          <a:xfrm flipV="1">
            <a:off x="6656882" y="5827191"/>
            <a:ext cx="4182144" cy="15576"/>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defTabSz="1371600" fontAlgn="base">
              <a:spcBef>
                <a:spcPct val="0"/>
              </a:spcBef>
              <a:spcAft>
                <a:spcPct val="0"/>
              </a:spcAft>
              <a:defRPr/>
            </a:pPr>
            <a:endParaRPr lang="en-US" sz="4800" kern="0">
              <a:solidFill>
                <a:srgbClr val="003366"/>
              </a:solidFill>
              <a:latin typeface="Times New Roman" panose="02020603050405020304" pitchFamily="18" charset="0"/>
              <a:cs typeface="Arial" panose="020B0604020202020204" pitchFamily="34" charset="0"/>
            </a:endParaRPr>
          </a:p>
        </p:txBody>
      </p:sp>
      <p:sp>
        <p:nvSpPr>
          <p:cNvPr id="15" name="Rectangle 7">
            <a:extLst>
              <a:ext uri="{FF2B5EF4-FFF2-40B4-BE49-F238E27FC236}">
                <a16:creationId xmlns:a16="http://schemas.microsoft.com/office/drawing/2014/main" id="{5C754CE3-1DC0-476F-AD94-CF6C0980DD55}"/>
              </a:ext>
            </a:extLst>
          </p:cNvPr>
          <p:cNvSpPr>
            <a:spLocks noChangeArrowheads="1"/>
          </p:cNvSpPr>
          <p:nvPr/>
        </p:nvSpPr>
        <p:spPr bwMode="auto">
          <a:xfrm>
            <a:off x="10862762" y="7202918"/>
            <a:ext cx="2743199" cy="1714500"/>
          </a:xfrm>
          <a:prstGeom prst="rect">
            <a:avLst/>
          </a:prstGeom>
          <a:gradFill>
            <a:gsLst>
              <a:gs pos="0">
                <a:schemeClr val="bg2"/>
              </a:gs>
              <a:gs pos="100000">
                <a:schemeClr val="bg1"/>
              </a:gs>
            </a:gsLst>
            <a:lin ang="5400000" scaled="1"/>
          </a:gradFill>
          <a:ln w="9525">
            <a:solidFill>
              <a:srgbClr val="003366"/>
            </a:solidFill>
            <a:miter lim="800000"/>
            <a:headEnd/>
            <a:tailEnd/>
          </a:ln>
        </p:spPr>
        <p:txBody>
          <a:bodyPr wrap="none" anchor="ctr"/>
          <a:lstStyle>
            <a:lvl1pPr eaLnBrk="0" hangingPunct="0">
              <a:defRPr sz="3200">
                <a:solidFill>
                  <a:schemeClr val="tx1"/>
                </a:solidFill>
                <a:latin typeface="Times New Roman" panose="02020603050405020304" pitchFamily="18" charset="0"/>
                <a:cs typeface="Arial" panose="020B0604020202020204" pitchFamily="34" charset="0"/>
              </a:defRPr>
            </a:lvl1pPr>
            <a:lvl2pPr marL="742950" indent="-285750" eaLnBrk="0" hangingPunct="0">
              <a:defRPr sz="3200">
                <a:solidFill>
                  <a:schemeClr val="tx1"/>
                </a:solidFill>
                <a:latin typeface="Times New Roman" panose="02020603050405020304" pitchFamily="18" charset="0"/>
                <a:cs typeface="Arial" panose="020B0604020202020204" pitchFamily="34" charset="0"/>
              </a:defRPr>
            </a:lvl2pPr>
            <a:lvl3pPr marL="1143000" indent="-228600" eaLnBrk="0" hangingPunct="0">
              <a:defRPr sz="3200">
                <a:solidFill>
                  <a:schemeClr val="tx1"/>
                </a:solidFill>
                <a:latin typeface="Times New Roman" panose="02020603050405020304" pitchFamily="18" charset="0"/>
                <a:cs typeface="Arial" panose="020B0604020202020204" pitchFamily="34" charset="0"/>
              </a:defRPr>
            </a:lvl3pPr>
            <a:lvl4pPr marL="1600200" indent="-228600" eaLnBrk="0" hangingPunct="0">
              <a:defRPr sz="3200">
                <a:solidFill>
                  <a:schemeClr val="tx1"/>
                </a:solidFill>
                <a:latin typeface="Times New Roman" panose="02020603050405020304" pitchFamily="18" charset="0"/>
                <a:cs typeface="Arial" panose="020B0604020202020204" pitchFamily="34" charset="0"/>
              </a:defRPr>
            </a:lvl4pPr>
            <a:lvl5pPr marL="2057400" indent="-228600" eaLnBrk="0" hangingPunct="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defTabSz="1371600" eaLnBrk="1" fontAlgn="base" hangingPunct="1">
              <a:spcBef>
                <a:spcPct val="0"/>
              </a:spcBef>
              <a:spcAft>
                <a:spcPct val="0"/>
              </a:spcAft>
              <a:defRPr/>
            </a:pPr>
            <a:r>
              <a:rPr lang="en-US" altLang="en-US" sz="4800" kern="0" dirty="0">
                <a:solidFill>
                  <a:srgbClr val="003366"/>
                </a:solidFill>
              </a:rPr>
              <a:t>Thu </a:t>
            </a:r>
            <a:r>
              <a:rPr lang="en-US" altLang="en-US" sz="4800" kern="0" dirty="0" err="1">
                <a:solidFill>
                  <a:srgbClr val="003366"/>
                </a:solidFill>
              </a:rPr>
              <a:t>khác</a:t>
            </a:r>
            <a:endParaRPr lang="en-US" altLang="en-US" sz="4800" kern="0" dirty="0">
              <a:solidFill>
                <a:srgbClr val="003366"/>
              </a:solidFill>
            </a:endParaRPr>
          </a:p>
        </p:txBody>
      </p:sp>
      <p:sp>
        <p:nvSpPr>
          <p:cNvPr id="16" name="Line 11">
            <a:extLst>
              <a:ext uri="{FF2B5EF4-FFF2-40B4-BE49-F238E27FC236}">
                <a16:creationId xmlns:a16="http://schemas.microsoft.com/office/drawing/2014/main" id="{623E15E1-2A35-4D81-8921-BA9489BDFFC3}"/>
              </a:ext>
            </a:extLst>
          </p:cNvPr>
          <p:cNvSpPr>
            <a:spLocks noChangeShapeType="1"/>
          </p:cNvSpPr>
          <p:nvPr/>
        </p:nvSpPr>
        <p:spPr bwMode="auto">
          <a:xfrm>
            <a:off x="6609926" y="5864377"/>
            <a:ext cx="4182144" cy="2235349"/>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defTabSz="1371600" fontAlgn="base">
              <a:spcBef>
                <a:spcPct val="0"/>
              </a:spcBef>
              <a:spcAft>
                <a:spcPct val="0"/>
              </a:spcAft>
            </a:pPr>
            <a:endParaRPr lang="en-US" sz="4800">
              <a:solidFill>
                <a:srgbClr val="003366"/>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34033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             1111bai_giang_CDCS 4.11. 2014.ppt - Copy">
  <a:themeElements>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4173</TotalTime>
  <Words>3052</Words>
  <Application>Microsoft Office PowerPoint</Application>
  <PresentationFormat>Custom</PresentationFormat>
  <Paragraphs>914</Paragraphs>
  <Slides>45</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45</vt:i4>
      </vt:variant>
    </vt:vector>
  </HeadingPairs>
  <TitlesOfParts>
    <vt:vector size="58" baseType="lpstr">
      <vt:lpstr>Montserrat Semi-Bold</vt:lpstr>
      <vt:lpstr>Montserrat Extra-Bold Italics</vt:lpstr>
      <vt:lpstr>Montserrat Semi-Bold Bold</vt:lpstr>
      <vt:lpstr>OptimaVU</vt:lpstr>
      <vt:lpstr>Montserrat</vt:lpstr>
      <vt:lpstr>Times New Roman</vt:lpstr>
      <vt:lpstr>Wingdings</vt:lpstr>
      <vt:lpstr>Calibri</vt:lpstr>
      <vt:lpstr>Arial</vt:lpstr>
      <vt:lpstr>Montserrat Bold</vt:lpstr>
      <vt:lpstr>Montserrat Extra-Bold</vt:lpstr>
      <vt:lpstr>Office Theme</vt:lpstr>
      <vt:lpstr>6             1111bai_giang_CDCS 4.11. 2014.ppt - Copy</vt:lpstr>
      <vt:lpstr>PowerPoint Presentation</vt:lpstr>
      <vt:lpstr>PowerPoint Presentation</vt:lpstr>
      <vt:lpstr>PowerPoint Presentation</vt:lpstr>
      <vt:lpstr>PowerPoint Presentation</vt:lpstr>
      <vt:lpstr>PHẦN I   QUY ĐỊNH VỀ CÔNG TÁC QUẢN LÝ TÀI CHÍNH, TÀI SẢN CÔNG ĐOÀN CƠ SỞ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NỘI DUNG QUÁN TRIỆT HỘI NGHỊ TẬP HUẤN CÔNG TÁC QUẢN LÝ TÀI CHÍNH, TÀI SẢN VÀ PHẦN MỀM KẾ TOÁN CÔNG ĐOÀN</dc:title>
  <dc:creator>Admin</dc:creator>
  <cp:lastModifiedBy>hp</cp:lastModifiedBy>
  <cp:revision>166</cp:revision>
  <cp:lastPrinted>2022-12-07T15:44:32Z</cp:lastPrinted>
  <dcterms:created xsi:type="dcterms:W3CDTF">2006-08-16T00:00:00Z</dcterms:created>
  <dcterms:modified xsi:type="dcterms:W3CDTF">2024-08-29T16:50:26Z</dcterms:modified>
  <dc:identifier>DAFA0w6O0JA</dc:identifier>
</cp:coreProperties>
</file>