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sldIdLst>
    <p:sldId id="259" r:id="rId2"/>
    <p:sldId id="260" r:id="rId3"/>
    <p:sldId id="261" r:id="rId4"/>
    <p:sldId id="262" r:id="rId5"/>
    <p:sldId id="263" r:id="rId6"/>
    <p:sldId id="266" r:id="rId7"/>
    <p:sldId id="265" r:id="rId8"/>
    <p:sldId id="264"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390545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320588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126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272060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856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401274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42131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119037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32812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BC213-C2CD-4A67-8F39-E5274A2FD570}"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343655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BBC213-C2CD-4A67-8F39-E5274A2FD570}"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57332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BBC213-C2CD-4A67-8F39-E5274A2FD570}"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265863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BBC213-C2CD-4A67-8F39-E5274A2FD570}"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43390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BC213-C2CD-4A67-8F39-E5274A2FD570}"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57086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BC213-C2CD-4A67-8F39-E5274A2FD570}"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247984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BC213-C2CD-4A67-8F39-E5274A2FD570}"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63B35-52C6-4729-B55B-6DC48E0CCE89}" type="slidenum">
              <a:rPr lang="en-US" smtClean="0"/>
              <a:t>‹#›</a:t>
            </a:fld>
            <a:endParaRPr lang="en-US"/>
          </a:p>
        </p:txBody>
      </p:sp>
    </p:spTree>
    <p:extLst>
      <p:ext uri="{BB962C8B-B14F-4D97-AF65-F5344CB8AC3E}">
        <p14:creationId xmlns:p14="http://schemas.microsoft.com/office/powerpoint/2010/main" val="32779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BBC213-C2CD-4A67-8F39-E5274A2FD570}" type="datetimeFigureOut">
              <a:rPr lang="en-US" smtClean="0"/>
              <a:t>11/3/2024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263B35-52C6-4729-B55B-6DC48E0CCE89}" type="slidenum">
              <a:rPr lang="en-US" smtClean="0"/>
              <a:t>‹#›</a:t>
            </a:fld>
            <a:endParaRPr lang="en-US"/>
          </a:p>
        </p:txBody>
      </p:sp>
    </p:spTree>
    <p:extLst>
      <p:ext uri="{BB962C8B-B14F-4D97-AF65-F5344CB8AC3E}">
        <p14:creationId xmlns:p14="http://schemas.microsoft.com/office/powerpoint/2010/main" val="101517652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agridrone.vn/mo-hinh-nong-nghiep-thong-minh/"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DE795">
                <a:alpha val="65000"/>
              </a:srgbClr>
            </a:gs>
            <a:gs pos="55000">
              <a:schemeClr val="accent1">
                <a:alpha val="43000"/>
                <a:lumMod val="97000"/>
                <a:lumOff val="3000"/>
              </a:schemeClr>
            </a:gs>
            <a:gs pos="79000">
              <a:schemeClr val="accent1">
                <a:lumMod val="30000"/>
                <a:lumOff val="70000"/>
                <a:alpha val="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298" y="2654741"/>
            <a:ext cx="11583404" cy="15485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6995160"/>
          </a:xfrm>
          <a:prstGeom prst="rect">
            <a:avLst/>
          </a:prstGeom>
          <a:gradFill>
            <a:gsLst>
              <a:gs pos="67000">
                <a:srgbClr val="B1D85E">
                  <a:alpha val="60000"/>
                </a:srgbClr>
              </a:gs>
              <a:gs pos="0">
                <a:srgbClr val="CDE795">
                  <a:alpha val="76000"/>
                </a:srgbClr>
              </a:gs>
              <a:gs pos="39000">
                <a:srgbClr val="BADD70">
                  <a:alpha val="47000"/>
                </a:srgbClr>
              </a:gs>
              <a:gs pos="55000">
                <a:schemeClr val="accent1">
                  <a:alpha val="41000"/>
                  <a:lumMod val="53000"/>
                </a:schemeClr>
              </a:gs>
              <a:gs pos="88180">
                <a:srgbClr val="CDE795">
                  <a:alpha val="46000"/>
                </a:srgb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3353302" y="1810714"/>
            <a:ext cx="8534400" cy="2184400"/>
          </a:xfrm>
          <a:prstGeom prst="rect">
            <a:avLst/>
          </a:prstGeom>
          <a:noFill/>
        </p:spPr>
        <p:txBody>
          <a:bodyPr wrap="square" rtlCol="0">
            <a:spAutoFit/>
          </a:bodyPr>
          <a:lstStyle/>
          <a:p>
            <a:endParaRPr lang="en-US" dirty="0"/>
          </a:p>
        </p:txBody>
      </p:sp>
      <p:sp>
        <p:nvSpPr>
          <p:cNvPr id="6" name="TextBox 5"/>
          <p:cNvSpPr txBox="1"/>
          <p:nvPr/>
        </p:nvSpPr>
        <p:spPr>
          <a:xfrm>
            <a:off x="2458720" y="1810714"/>
            <a:ext cx="7477760" cy="2975686"/>
          </a:xfrm>
          <a:prstGeom prst="rect">
            <a:avLst/>
          </a:prstGeom>
          <a:noFill/>
        </p:spPr>
        <p:txBody>
          <a:bodyPr wrap="square" rtlCol="0">
            <a:spAutoFit/>
          </a:bodyPr>
          <a:lstStyle/>
          <a:p>
            <a:pPr algn="ctr">
              <a:lnSpc>
                <a:spcPct val="150000"/>
              </a:lnSpc>
            </a:pPr>
            <a:r>
              <a:rPr lang="en-US" sz="6600" dirty="0" err="1" smtClean="0">
                <a:solidFill>
                  <a:schemeClr val="bg1"/>
                </a:solidFill>
              </a:rPr>
              <a:t>Mô</a:t>
            </a:r>
            <a:r>
              <a:rPr lang="en-US" sz="6600" dirty="0" smtClean="0">
                <a:solidFill>
                  <a:schemeClr val="bg1"/>
                </a:solidFill>
              </a:rPr>
              <a:t> </a:t>
            </a:r>
            <a:r>
              <a:rPr lang="en-US" sz="6600" dirty="0" err="1" smtClean="0">
                <a:solidFill>
                  <a:schemeClr val="bg1"/>
                </a:solidFill>
              </a:rPr>
              <a:t>hình</a:t>
            </a:r>
            <a:r>
              <a:rPr lang="en-US" sz="6600" dirty="0" smtClean="0">
                <a:solidFill>
                  <a:schemeClr val="bg1"/>
                </a:solidFill>
              </a:rPr>
              <a:t> </a:t>
            </a:r>
            <a:r>
              <a:rPr lang="en-US" sz="6600" dirty="0" err="1" smtClean="0">
                <a:solidFill>
                  <a:schemeClr val="bg1"/>
                </a:solidFill>
              </a:rPr>
              <a:t>nông</a:t>
            </a:r>
            <a:r>
              <a:rPr lang="en-US" sz="6600" dirty="0" smtClean="0">
                <a:solidFill>
                  <a:schemeClr val="bg1"/>
                </a:solidFill>
              </a:rPr>
              <a:t> </a:t>
            </a:r>
            <a:r>
              <a:rPr lang="en-US" sz="6600" dirty="0" err="1" smtClean="0">
                <a:solidFill>
                  <a:schemeClr val="bg1"/>
                </a:solidFill>
              </a:rPr>
              <a:t>nghiệp</a:t>
            </a:r>
            <a:r>
              <a:rPr lang="en-US" sz="6600" dirty="0" smtClean="0">
                <a:solidFill>
                  <a:schemeClr val="bg1"/>
                </a:solidFill>
              </a:rPr>
              <a:t> </a:t>
            </a:r>
            <a:r>
              <a:rPr lang="en-US" sz="6600" dirty="0" err="1" smtClean="0">
                <a:solidFill>
                  <a:schemeClr val="bg1"/>
                </a:solidFill>
              </a:rPr>
              <a:t>thông</a:t>
            </a:r>
            <a:r>
              <a:rPr lang="en-US" sz="6600" dirty="0" smtClean="0">
                <a:solidFill>
                  <a:schemeClr val="bg1"/>
                </a:solidFill>
              </a:rPr>
              <a:t> minh</a:t>
            </a:r>
            <a:endParaRPr lang="en-US" sz="6600" dirty="0">
              <a:solidFill>
                <a:schemeClr val="bg1"/>
              </a:solidFill>
            </a:endParaRPr>
          </a:p>
        </p:txBody>
      </p:sp>
    </p:spTree>
    <p:extLst>
      <p:ext uri="{BB962C8B-B14F-4D97-AF65-F5344CB8AC3E}">
        <p14:creationId xmlns:p14="http://schemas.microsoft.com/office/powerpoint/2010/main" val="2060713339"/>
      </p:ext>
    </p:extLst>
  </p:cSld>
  <p:clrMapOvr>
    <a:masterClrMapping/>
  </p:clrMapOvr>
  <mc:AlternateContent xmlns:mc="http://schemas.openxmlformats.org/markup-compatibility/2006">
    <mc:Choice xmlns:p14="http://schemas.microsoft.com/office/powerpoint/2010/main" Requires="p14">
      <p:transition spd="slow" p14:dur="4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9280" y="548640"/>
            <a:ext cx="6116320" cy="769441"/>
          </a:xfrm>
          <a:prstGeom prst="rect">
            <a:avLst/>
          </a:prstGeom>
          <a:noFill/>
        </p:spPr>
        <p:txBody>
          <a:bodyPr wrap="square" rtlCol="0">
            <a:spAutoFit/>
          </a:bodyPr>
          <a:lstStyle/>
          <a:p>
            <a:r>
              <a:rPr lang="en-US" sz="4400" dirty="0" err="1" smtClean="0"/>
              <a:t>Nội</a:t>
            </a:r>
            <a:r>
              <a:rPr lang="en-US" sz="4400" dirty="0" smtClean="0"/>
              <a:t> dung </a:t>
            </a:r>
            <a:r>
              <a:rPr lang="en-US" sz="4400" dirty="0" err="1" smtClean="0"/>
              <a:t>cần</a:t>
            </a:r>
            <a:r>
              <a:rPr lang="en-US" sz="4400" dirty="0" smtClean="0"/>
              <a:t> </a:t>
            </a:r>
            <a:r>
              <a:rPr lang="en-US" sz="4400" dirty="0" err="1" smtClean="0"/>
              <a:t>tìm</a:t>
            </a:r>
            <a:r>
              <a:rPr lang="en-US" sz="4400" dirty="0" smtClean="0"/>
              <a:t> </a:t>
            </a:r>
            <a:r>
              <a:rPr lang="en-US" sz="4400" dirty="0" err="1" smtClean="0"/>
              <a:t>hiểu</a:t>
            </a:r>
            <a:r>
              <a:rPr lang="en-US" sz="4400" dirty="0" smtClean="0"/>
              <a:t>:</a:t>
            </a:r>
            <a:endParaRPr lang="en-US" sz="4400" dirty="0"/>
          </a:p>
        </p:txBody>
      </p:sp>
      <p:sp>
        <p:nvSpPr>
          <p:cNvPr id="5" name="TextBox 4"/>
          <p:cNvSpPr txBox="1"/>
          <p:nvPr/>
        </p:nvSpPr>
        <p:spPr>
          <a:xfrm>
            <a:off x="589280" y="2194560"/>
            <a:ext cx="8595360" cy="4524315"/>
          </a:xfrm>
          <a:prstGeom prst="rect">
            <a:avLst/>
          </a:prstGeom>
          <a:noFill/>
        </p:spPr>
        <p:txBody>
          <a:bodyPr wrap="square" rtlCol="0">
            <a:spAutoFit/>
          </a:bodyPr>
          <a:lstStyle/>
          <a:p>
            <a:pPr marL="742950" indent="-742950">
              <a:buAutoNum type="arabicParenR"/>
            </a:pPr>
            <a:r>
              <a:rPr lang="en-US" sz="3600" dirty="0" err="1" smtClean="0"/>
              <a:t>Mô</a:t>
            </a:r>
            <a:r>
              <a:rPr lang="en-US" sz="3600" dirty="0" smtClean="0"/>
              <a:t> </a:t>
            </a:r>
            <a:r>
              <a:rPr lang="en-US" sz="3600" dirty="0" err="1" smtClean="0"/>
              <a:t>hình</a:t>
            </a:r>
            <a:r>
              <a:rPr lang="en-US" sz="3600" dirty="0" smtClean="0"/>
              <a:t> </a:t>
            </a:r>
            <a:r>
              <a:rPr lang="en-US" sz="3600" dirty="0" err="1" smtClean="0"/>
              <a:t>nông</a:t>
            </a:r>
            <a:r>
              <a:rPr lang="en-US" sz="3600" dirty="0" smtClean="0"/>
              <a:t> </a:t>
            </a:r>
            <a:r>
              <a:rPr lang="en-US" sz="3600" dirty="0" err="1" smtClean="0"/>
              <a:t>nghiệp</a:t>
            </a:r>
            <a:r>
              <a:rPr lang="en-US" sz="3600" dirty="0" smtClean="0"/>
              <a:t> </a:t>
            </a:r>
            <a:r>
              <a:rPr lang="en-US" sz="3600" dirty="0" err="1" smtClean="0"/>
              <a:t>thông</a:t>
            </a:r>
            <a:r>
              <a:rPr lang="en-US" sz="3600" dirty="0" smtClean="0"/>
              <a:t> minh </a:t>
            </a:r>
            <a:r>
              <a:rPr lang="en-US" sz="3600" dirty="0" err="1" smtClean="0"/>
              <a:t>là</a:t>
            </a:r>
            <a:r>
              <a:rPr lang="en-US" sz="3600" dirty="0" smtClean="0"/>
              <a:t> </a:t>
            </a:r>
            <a:r>
              <a:rPr lang="en-US" sz="3600" dirty="0" err="1" smtClean="0"/>
              <a:t>gì</a:t>
            </a:r>
            <a:endParaRPr lang="en-US" sz="3600" dirty="0" smtClean="0"/>
          </a:p>
          <a:p>
            <a:pPr marL="742950" indent="-742950">
              <a:buAutoNum type="arabicParenR"/>
            </a:pPr>
            <a:endParaRPr lang="en-US" sz="3600" dirty="0" smtClean="0"/>
          </a:p>
          <a:p>
            <a:pPr marL="742950" indent="-742950">
              <a:buAutoNum type="arabicParenR"/>
            </a:pPr>
            <a:r>
              <a:rPr lang="en-US" sz="3600" dirty="0" err="1" smtClean="0"/>
              <a:t>Ứng</a:t>
            </a:r>
            <a:r>
              <a:rPr lang="en-US" sz="3600" dirty="0" smtClean="0"/>
              <a:t> </a:t>
            </a:r>
            <a:r>
              <a:rPr lang="en-US" sz="3600" dirty="0" err="1" smtClean="0"/>
              <a:t>dụng</a:t>
            </a:r>
            <a:r>
              <a:rPr lang="en-US" sz="3600" dirty="0" smtClean="0"/>
              <a:t> </a:t>
            </a:r>
            <a:r>
              <a:rPr lang="en-US" sz="3600" dirty="0" err="1" smtClean="0"/>
              <a:t>mô</a:t>
            </a:r>
            <a:r>
              <a:rPr lang="en-US" sz="3600" dirty="0" smtClean="0"/>
              <a:t> </a:t>
            </a:r>
            <a:r>
              <a:rPr lang="en-US" sz="3600" dirty="0" err="1" smtClean="0"/>
              <a:t>hình</a:t>
            </a:r>
            <a:r>
              <a:rPr lang="en-US" sz="3600" dirty="0" smtClean="0"/>
              <a:t> </a:t>
            </a:r>
            <a:r>
              <a:rPr lang="en-US" sz="3600" dirty="0" err="1" smtClean="0"/>
              <a:t>nông</a:t>
            </a:r>
            <a:r>
              <a:rPr lang="en-US" sz="3600" dirty="0" smtClean="0"/>
              <a:t> </a:t>
            </a:r>
            <a:r>
              <a:rPr lang="en-US" sz="3600" dirty="0" err="1" smtClean="0"/>
              <a:t>nghiệp</a:t>
            </a:r>
            <a:r>
              <a:rPr lang="en-US" sz="3600" dirty="0" smtClean="0"/>
              <a:t> </a:t>
            </a:r>
            <a:r>
              <a:rPr lang="en-US" sz="3600" dirty="0" err="1" smtClean="0"/>
              <a:t>thông</a:t>
            </a:r>
            <a:r>
              <a:rPr lang="en-US" sz="3600" dirty="0" smtClean="0"/>
              <a:t> minh</a:t>
            </a:r>
          </a:p>
          <a:p>
            <a:pPr marL="742950" indent="-742950">
              <a:buAutoNum type="arabicParenR"/>
            </a:pPr>
            <a:endParaRPr lang="en-US" sz="3600" dirty="0"/>
          </a:p>
          <a:p>
            <a:pPr marL="742950" indent="-742950">
              <a:buAutoNum type="arabicParenR"/>
            </a:pPr>
            <a:r>
              <a:rPr lang="en-US" sz="3600" dirty="0" err="1" smtClean="0"/>
              <a:t>Lợi</a:t>
            </a:r>
            <a:r>
              <a:rPr lang="en-US" sz="3600" dirty="0" smtClean="0"/>
              <a:t> </a:t>
            </a:r>
            <a:r>
              <a:rPr lang="en-US" sz="3600" dirty="0" err="1" smtClean="0"/>
              <a:t>ích</a:t>
            </a:r>
            <a:r>
              <a:rPr lang="en-US" sz="3600" dirty="0" smtClean="0"/>
              <a:t> </a:t>
            </a:r>
            <a:r>
              <a:rPr lang="en-US" sz="3600" dirty="0" err="1" smtClean="0"/>
              <a:t>của</a:t>
            </a:r>
            <a:r>
              <a:rPr lang="en-US" sz="3600" dirty="0" smtClean="0"/>
              <a:t> </a:t>
            </a:r>
            <a:r>
              <a:rPr lang="en-US" sz="3600" dirty="0" err="1" smtClean="0"/>
              <a:t>mô</a:t>
            </a:r>
            <a:r>
              <a:rPr lang="en-US" sz="3600" dirty="0" smtClean="0"/>
              <a:t> </a:t>
            </a:r>
            <a:r>
              <a:rPr lang="en-US" sz="3600" dirty="0" err="1" smtClean="0"/>
              <a:t>hình</a:t>
            </a:r>
            <a:r>
              <a:rPr lang="en-US" sz="3600" dirty="0" smtClean="0"/>
              <a:t> </a:t>
            </a:r>
            <a:r>
              <a:rPr lang="en-US" sz="3600" dirty="0" err="1" smtClean="0"/>
              <a:t>nông</a:t>
            </a:r>
            <a:r>
              <a:rPr lang="en-US" sz="3600" dirty="0" smtClean="0"/>
              <a:t> </a:t>
            </a:r>
            <a:r>
              <a:rPr lang="en-US" sz="3600" dirty="0" err="1" smtClean="0"/>
              <a:t>nghiệp</a:t>
            </a:r>
            <a:r>
              <a:rPr lang="en-US" sz="3600" dirty="0" smtClean="0"/>
              <a:t> </a:t>
            </a:r>
            <a:r>
              <a:rPr lang="en-US" sz="3600" dirty="0" err="1" smtClean="0"/>
              <a:t>thông</a:t>
            </a:r>
            <a:r>
              <a:rPr lang="en-US" sz="3600" dirty="0" smtClean="0"/>
              <a:t> minh</a:t>
            </a:r>
          </a:p>
          <a:p>
            <a:r>
              <a:rPr lang="en-US" sz="3600" dirty="0" smtClean="0"/>
              <a:t> </a:t>
            </a:r>
            <a:endParaRPr lang="en-US" sz="3600" dirty="0"/>
          </a:p>
        </p:txBody>
      </p:sp>
      <p:sp>
        <p:nvSpPr>
          <p:cNvPr id="6" name="Rectangle 5"/>
          <p:cNvSpPr/>
          <p:nvPr/>
        </p:nvSpPr>
        <p:spPr>
          <a:xfrm>
            <a:off x="0" y="3322320"/>
            <a:ext cx="12192000" cy="3535680"/>
          </a:xfrm>
          <a:prstGeom prst="rect">
            <a:avLst/>
          </a:prstGeom>
          <a:gradFill>
            <a:gsLst>
              <a:gs pos="100000">
                <a:schemeClr val="accent1">
                  <a:lumMod val="0"/>
                  <a:alpha val="61000"/>
                </a:schemeClr>
              </a:gs>
              <a:gs pos="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060723"/>
      </p:ext>
    </p:extLst>
  </p:cSld>
  <p:clrMapOvr>
    <a:masterClrMapping/>
  </p:clrMapOvr>
  <mc:AlternateContent xmlns:mc="http://schemas.openxmlformats.org/markup-compatibility/2006">
    <mc:Choice xmlns:p14="http://schemas.microsoft.com/office/powerpoint/2010/main" Requires="p14">
      <p:transition spd="slow" p14:dur="4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232">
                                          <p:stCondLst>
                                            <p:cond delay="0"/>
                                          </p:stCondLst>
                                        </p:cTn>
                                        <p:tgtEl>
                                          <p:spTgt spid="3">
                                            <p:txEl>
                                              <p:pRg st="0" end="0"/>
                                            </p:txEl>
                                          </p:spTgt>
                                        </p:tgtEl>
                                      </p:cBhvr>
                                    </p:animEffect>
                                    <p:anim calcmode="lin" valueType="num">
                                      <p:cBhvr>
                                        <p:cTn id="8" dur="387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411"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411" tmFilter="0, 0; 0.125,0.2665; 0.25,0.4; 0.375,0.465; 0.5,0.5;  0.625,0.535; 0.75,0.6; 0.875,0.7335; 1,1">
                                          <p:stCondLst>
                                            <p:cond delay="1411"/>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705" tmFilter="0, 0; 0.125,0.2665; 0.25,0.4; 0.375,0.465; 0.5,0.5;  0.625,0.535; 0.75,0.6; 0.875,0.7335; 1,1">
                                          <p:stCondLst>
                                            <p:cond delay="281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349" tmFilter="0, 0; 0.125,0.2665; 0.25,0.4; 0.375,0.465; 0.5,0.5;  0.625,0.535; 0.75,0.6; 0.875,0.7335; 1,1">
                                          <p:stCondLst>
                                            <p:cond delay="3519"/>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55">
                                          <p:stCondLst>
                                            <p:cond delay="1381"/>
                                          </p:stCondLst>
                                        </p:cTn>
                                        <p:tgtEl>
                                          <p:spTgt spid="3">
                                            <p:txEl>
                                              <p:pRg st="0" end="0"/>
                                            </p:txEl>
                                          </p:spTgt>
                                        </p:tgtEl>
                                      </p:cBhvr>
                                      <p:to x="100000" y="60000"/>
                                    </p:animScale>
                                    <p:animScale>
                                      <p:cBhvr>
                                        <p:cTn id="14" dur="353" decel="50000">
                                          <p:stCondLst>
                                            <p:cond delay="1437"/>
                                          </p:stCondLst>
                                        </p:cTn>
                                        <p:tgtEl>
                                          <p:spTgt spid="3">
                                            <p:txEl>
                                              <p:pRg st="0" end="0"/>
                                            </p:txEl>
                                          </p:spTgt>
                                        </p:tgtEl>
                                      </p:cBhvr>
                                      <p:to x="100000" y="100000"/>
                                    </p:animScale>
                                    <p:animScale>
                                      <p:cBhvr>
                                        <p:cTn id="15" dur="55">
                                          <p:stCondLst>
                                            <p:cond delay="2788"/>
                                          </p:stCondLst>
                                        </p:cTn>
                                        <p:tgtEl>
                                          <p:spTgt spid="3">
                                            <p:txEl>
                                              <p:pRg st="0" end="0"/>
                                            </p:txEl>
                                          </p:spTgt>
                                        </p:tgtEl>
                                      </p:cBhvr>
                                      <p:to x="100000" y="80000"/>
                                    </p:animScale>
                                    <p:animScale>
                                      <p:cBhvr>
                                        <p:cTn id="16" dur="353" decel="50000">
                                          <p:stCondLst>
                                            <p:cond delay="2843"/>
                                          </p:stCondLst>
                                        </p:cTn>
                                        <p:tgtEl>
                                          <p:spTgt spid="3">
                                            <p:txEl>
                                              <p:pRg st="0" end="0"/>
                                            </p:txEl>
                                          </p:spTgt>
                                        </p:tgtEl>
                                      </p:cBhvr>
                                      <p:to x="100000" y="100000"/>
                                    </p:animScale>
                                    <p:animScale>
                                      <p:cBhvr>
                                        <p:cTn id="17" dur="55">
                                          <p:stCondLst>
                                            <p:cond delay="3489"/>
                                          </p:stCondLst>
                                        </p:cTn>
                                        <p:tgtEl>
                                          <p:spTgt spid="3">
                                            <p:txEl>
                                              <p:pRg st="0" end="0"/>
                                            </p:txEl>
                                          </p:spTgt>
                                        </p:tgtEl>
                                      </p:cBhvr>
                                      <p:to x="100000" y="90000"/>
                                    </p:animScale>
                                    <p:animScale>
                                      <p:cBhvr>
                                        <p:cTn id="18" dur="353" decel="50000">
                                          <p:stCondLst>
                                            <p:cond delay="3544"/>
                                          </p:stCondLst>
                                        </p:cTn>
                                        <p:tgtEl>
                                          <p:spTgt spid="3">
                                            <p:txEl>
                                              <p:pRg st="0" end="0"/>
                                            </p:txEl>
                                          </p:spTgt>
                                        </p:tgtEl>
                                      </p:cBhvr>
                                      <p:to x="100000" y="100000"/>
                                    </p:animScale>
                                    <p:animScale>
                                      <p:cBhvr>
                                        <p:cTn id="19" dur="55">
                                          <p:stCondLst>
                                            <p:cond delay="3842"/>
                                          </p:stCondLst>
                                        </p:cTn>
                                        <p:tgtEl>
                                          <p:spTgt spid="3">
                                            <p:txEl>
                                              <p:pRg st="0" end="0"/>
                                            </p:txEl>
                                          </p:spTgt>
                                        </p:tgtEl>
                                      </p:cBhvr>
                                      <p:to x="100000" y="95000"/>
                                    </p:animScale>
                                    <p:animScale>
                                      <p:cBhvr>
                                        <p:cTn id="20" dur="353" decel="50000">
                                          <p:stCondLst>
                                            <p:cond delay="389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circle(in)">
                                      <p:cBhvr>
                                        <p:cTn id="31" dur="4000"/>
                                        <p:tgtEl>
                                          <p:spTgt spid="5">
                                            <p:txEl>
                                              <p:pRg st="2" end="2"/>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4" dur="3750"/>
                                        <p:tgtEl>
                                          <p:spTgt spid="5">
                                            <p:txEl>
                                              <p:pRg st="4" end="4"/>
                                            </p:txEl>
                                          </p:spTgt>
                                        </p:tgtEl>
                                      </p:cBhvr>
                                    </p:animEffect>
                                  </p:childTnLst>
                                </p:cTn>
                              </p:par>
                              <p:par>
                                <p:cTn id="35" presetID="45"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anim calcmode="lin" valueType="num">
                                      <p:cBhvr>
                                        <p:cTn id="38"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560" y="467360"/>
            <a:ext cx="6939280" cy="707886"/>
          </a:xfrm>
          <a:prstGeom prst="rect">
            <a:avLst/>
          </a:prstGeom>
          <a:noFill/>
        </p:spPr>
        <p:txBody>
          <a:bodyPr wrap="square" rtlCol="0">
            <a:spAutoFit/>
          </a:bodyPr>
          <a:lstStyle/>
          <a:p>
            <a:r>
              <a:rPr lang="en-US" sz="4000" dirty="0" smtClean="0"/>
              <a:t>1) </a:t>
            </a:r>
            <a:r>
              <a:rPr lang="en-US" sz="4000" dirty="0" err="1" smtClean="0"/>
              <a:t>Mô</a:t>
            </a:r>
            <a:r>
              <a:rPr lang="en-US" sz="4000" dirty="0" smtClean="0"/>
              <a:t> </a:t>
            </a:r>
            <a:r>
              <a:rPr lang="en-US" sz="4000" dirty="0" err="1" smtClean="0"/>
              <a:t>hình</a:t>
            </a:r>
            <a:r>
              <a:rPr lang="en-US" sz="4000" dirty="0" smtClean="0"/>
              <a:t> </a:t>
            </a:r>
            <a:r>
              <a:rPr lang="en-US" sz="4000" dirty="0" err="1" smtClean="0"/>
              <a:t>trồng</a:t>
            </a:r>
            <a:r>
              <a:rPr lang="en-US" sz="4000" dirty="0" smtClean="0"/>
              <a:t> </a:t>
            </a:r>
            <a:r>
              <a:rPr lang="en-US" sz="4000" dirty="0" err="1" smtClean="0"/>
              <a:t>trọt</a:t>
            </a:r>
            <a:r>
              <a:rPr lang="en-US" sz="4000" dirty="0" smtClean="0"/>
              <a:t> </a:t>
            </a:r>
            <a:r>
              <a:rPr lang="en-US" sz="4000" dirty="0" err="1" smtClean="0"/>
              <a:t>là</a:t>
            </a:r>
            <a:r>
              <a:rPr lang="en-US" sz="4000" dirty="0" smtClean="0"/>
              <a:t> </a:t>
            </a:r>
            <a:r>
              <a:rPr lang="en-US" sz="4000" dirty="0" err="1" smtClean="0"/>
              <a:t>gì</a:t>
            </a:r>
            <a:endParaRPr lang="en-US" sz="4000" dirty="0"/>
          </a:p>
        </p:txBody>
      </p:sp>
      <p:sp>
        <p:nvSpPr>
          <p:cNvPr id="4" name="TextBox 3"/>
          <p:cNvSpPr txBox="1"/>
          <p:nvPr/>
        </p:nvSpPr>
        <p:spPr>
          <a:xfrm>
            <a:off x="924560" y="1899920"/>
            <a:ext cx="9377680" cy="3108543"/>
          </a:xfrm>
          <a:prstGeom prst="rect">
            <a:avLst/>
          </a:prstGeom>
          <a:noFill/>
        </p:spPr>
        <p:txBody>
          <a:bodyPr wrap="square" rtlCol="0">
            <a:spAutoFit/>
          </a:bodyPr>
          <a:lstStyle/>
          <a:p>
            <a:r>
              <a:rPr lang="vi-VN" dirty="0"/>
              <a:t> </a:t>
            </a:r>
            <a:r>
              <a:rPr lang="vi-VN" sz="2800" u="sng" dirty="0">
                <a:hlinkClick r:id="rId2"/>
              </a:rPr>
              <a:t>Nông nghiệp thông minh</a:t>
            </a:r>
            <a:r>
              <a:rPr lang="vi-VN" sz="2800" dirty="0"/>
              <a:t> có thể được hiểu là việc sử dụng công nghệ thông tin để thực hiện quản lý thường xuyên và định lượng sản xuất nông nghiệp, phân bổ nguồn lực hợp lý theo quy luật tăng trưởng của sản phẩm nông nghiệp nhằm đạt được nền nông nghiệp hiệu quả cao, chi phí ít, chất lượng cao và thân thiện với môi trường.</a:t>
            </a:r>
            <a:endParaRPr lang="en-US" sz="2800" dirty="0"/>
          </a:p>
        </p:txBody>
      </p:sp>
    </p:spTree>
    <p:extLst>
      <p:ext uri="{BB962C8B-B14F-4D97-AF65-F5344CB8AC3E}">
        <p14:creationId xmlns:p14="http://schemas.microsoft.com/office/powerpoint/2010/main" val="3722069056"/>
      </p:ext>
    </p:extLst>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7999"/>
          </a:xfrm>
          <a:prstGeom prst="rect">
            <a:avLst/>
          </a:prstGeom>
        </p:spPr>
      </p:pic>
      <p:sp>
        <p:nvSpPr>
          <p:cNvPr id="5" name="Rectangle 4"/>
          <p:cNvSpPr/>
          <p:nvPr/>
        </p:nvSpPr>
        <p:spPr>
          <a:xfrm>
            <a:off x="1" y="0"/>
            <a:ext cx="12191999" cy="6858000"/>
          </a:xfrm>
          <a:prstGeom prst="rect">
            <a:avLst/>
          </a:prstGeom>
          <a:gradFill>
            <a:gsLst>
              <a:gs pos="12000">
                <a:schemeClr val="tx2">
                  <a:lumMod val="60000"/>
                  <a:lumOff val="40000"/>
                  <a:alpha val="53000"/>
                </a:schemeClr>
              </a:gs>
              <a:gs pos="68000">
                <a:schemeClr val="tx2">
                  <a:lumMod val="38000"/>
                  <a:alpha val="74000"/>
                </a:schemeClr>
              </a:gs>
              <a:gs pos="0">
                <a:schemeClr val="accent1">
                  <a:lumMod val="0"/>
                  <a:lumOff val="100000"/>
                  <a:alpha val="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41680" y="575697"/>
            <a:ext cx="10403840" cy="707886"/>
          </a:xfrm>
          <a:prstGeom prst="rect">
            <a:avLst/>
          </a:prstGeom>
          <a:noFill/>
        </p:spPr>
        <p:txBody>
          <a:bodyPr wrap="square" rtlCol="0">
            <a:spAutoFit/>
          </a:bodyPr>
          <a:lstStyle/>
          <a:p>
            <a:r>
              <a:rPr lang="en-US" sz="4000" dirty="0" smtClean="0">
                <a:solidFill>
                  <a:schemeClr val="bg1"/>
                </a:solidFill>
              </a:rPr>
              <a:t>2  </a:t>
            </a:r>
            <a:r>
              <a:rPr lang="en-US" sz="4000" dirty="0" err="1" smtClean="0">
                <a:solidFill>
                  <a:schemeClr val="bg1"/>
                </a:solidFill>
              </a:rPr>
              <a:t>Ứng</a:t>
            </a:r>
            <a:r>
              <a:rPr lang="en-US" sz="4000" dirty="0" smtClean="0">
                <a:solidFill>
                  <a:schemeClr val="bg1"/>
                </a:solidFill>
              </a:rPr>
              <a:t> </a:t>
            </a:r>
            <a:r>
              <a:rPr lang="en-US" sz="4000" dirty="0" err="1" smtClean="0">
                <a:solidFill>
                  <a:schemeClr val="bg1"/>
                </a:solidFill>
              </a:rPr>
              <a:t>dụng</a:t>
            </a:r>
            <a:r>
              <a:rPr lang="en-US" sz="4000" dirty="0" smtClean="0">
                <a:solidFill>
                  <a:schemeClr val="bg1"/>
                </a:solidFill>
              </a:rPr>
              <a:t> </a:t>
            </a:r>
            <a:r>
              <a:rPr lang="en-US" sz="4000" dirty="0" err="1" smtClean="0">
                <a:solidFill>
                  <a:schemeClr val="bg1"/>
                </a:solidFill>
              </a:rPr>
              <a:t>mô</a:t>
            </a:r>
            <a:r>
              <a:rPr lang="en-US" sz="4000" dirty="0" smtClean="0">
                <a:solidFill>
                  <a:schemeClr val="bg1"/>
                </a:solidFill>
              </a:rPr>
              <a:t> </a:t>
            </a:r>
            <a:r>
              <a:rPr lang="en-US" sz="4000" dirty="0" err="1" smtClean="0">
                <a:solidFill>
                  <a:schemeClr val="bg1"/>
                </a:solidFill>
              </a:rPr>
              <a:t>hình</a:t>
            </a:r>
            <a:r>
              <a:rPr lang="en-US" sz="4000" dirty="0" smtClean="0">
                <a:solidFill>
                  <a:schemeClr val="bg1"/>
                </a:solidFill>
              </a:rPr>
              <a:t> </a:t>
            </a:r>
            <a:r>
              <a:rPr lang="en-US" sz="4000" dirty="0" err="1" smtClean="0">
                <a:solidFill>
                  <a:schemeClr val="bg1"/>
                </a:solidFill>
              </a:rPr>
              <a:t>trồng</a:t>
            </a:r>
            <a:r>
              <a:rPr lang="en-US" sz="4000" dirty="0" smtClean="0">
                <a:solidFill>
                  <a:schemeClr val="bg1"/>
                </a:solidFill>
              </a:rPr>
              <a:t> </a:t>
            </a:r>
            <a:r>
              <a:rPr lang="en-US" sz="4000" dirty="0" err="1" smtClean="0">
                <a:solidFill>
                  <a:schemeClr val="bg1"/>
                </a:solidFill>
              </a:rPr>
              <a:t>trọt</a:t>
            </a:r>
            <a:r>
              <a:rPr lang="en-US" sz="4000" dirty="0" smtClean="0">
                <a:solidFill>
                  <a:schemeClr val="bg1"/>
                </a:solidFill>
              </a:rPr>
              <a:t> </a:t>
            </a:r>
            <a:r>
              <a:rPr lang="en-US" sz="4000" dirty="0" err="1" smtClean="0">
                <a:solidFill>
                  <a:schemeClr val="bg1"/>
                </a:solidFill>
              </a:rPr>
              <a:t>thông</a:t>
            </a:r>
            <a:r>
              <a:rPr lang="en-US" sz="4000" dirty="0" smtClean="0">
                <a:solidFill>
                  <a:schemeClr val="bg1"/>
                </a:solidFill>
              </a:rPr>
              <a:t> minh</a:t>
            </a:r>
            <a:endParaRPr lang="en-US" sz="4000" dirty="0">
              <a:solidFill>
                <a:schemeClr val="bg1"/>
              </a:solidFill>
            </a:endParaRPr>
          </a:p>
        </p:txBody>
      </p:sp>
      <p:sp>
        <p:nvSpPr>
          <p:cNvPr id="3" name="TextBox 2"/>
          <p:cNvSpPr txBox="1"/>
          <p:nvPr/>
        </p:nvSpPr>
        <p:spPr>
          <a:xfrm>
            <a:off x="741680" y="1859280"/>
            <a:ext cx="9438640" cy="3416320"/>
          </a:xfrm>
          <a:prstGeom prst="rect">
            <a:avLst/>
          </a:prstGeom>
          <a:noFill/>
        </p:spPr>
        <p:txBody>
          <a:bodyPr wrap="square" rtlCol="0">
            <a:spAutoFit/>
          </a:bodyPr>
          <a:lstStyle/>
          <a:p>
            <a:r>
              <a:rPr lang="en-US" sz="2400" dirty="0" smtClean="0">
                <a:solidFill>
                  <a:schemeClr val="bg1"/>
                </a:solidFill>
              </a:rPr>
              <a:t>a) </a:t>
            </a:r>
            <a:r>
              <a:rPr lang="vi-VN" sz="2400" dirty="0" smtClean="0">
                <a:solidFill>
                  <a:schemeClr val="bg1"/>
                </a:solidFill>
              </a:rPr>
              <a:t>Internet of Things (IoT) trong quản lý nông nghiệp</a:t>
            </a:r>
          </a:p>
          <a:p>
            <a:endParaRPr lang="vi-VN" sz="2400" dirty="0" smtClean="0">
              <a:solidFill>
                <a:schemeClr val="bg1"/>
              </a:solidFill>
            </a:endParaRPr>
          </a:p>
          <a:p>
            <a:r>
              <a:rPr lang="en-US" sz="2400" dirty="0" smtClean="0">
                <a:solidFill>
                  <a:schemeClr val="bg1"/>
                </a:solidFill>
              </a:rPr>
              <a:t>    </a:t>
            </a:r>
            <a:r>
              <a:rPr lang="vi-VN" sz="2400" dirty="0" smtClean="0">
                <a:solidFill>
                  <a:schemeClr val="bg1"/>
                </a:solidFill>
              </a:rPr>
              <a:t>IoT trong nông nghiệp là việc sử dụng cảm biến kết nối vạn vật (IoT Sensor) để ứng phó với biến đổi khí hậu và cải tiến khí hậu trong nhà kính. Theo đó, các thiết bị cảm ứng sẽ được kết nối với thiết bị thông minh và điều khiển tự động trong suốt quá trình sản xuất nông nghiệp. Nhờ vậy, người nông dân có thể dễ dàng theo dõi và điều chỉnh các yếu tố môi trường như nhiệt độ, độ ẩm, ánh sáng, pH,… giúp tăng hiệu quả sản xuất, bảo vệ môi trường và lợi nhuận.</a:t>
            </a:r>
            <a:endParaRPr lang="vi-VN" sz="2400" dirty="0">
              <a:solidFill>
                <a:schemeClr val="bg1"/>
              </a:solidFill>
            </a:endParaRPr>
          </a:p>
        </p:txBody>
      </p:sp>
    </p:spTree>
    <p:extLst>
      <p:ext uri="{BB962C8B-B14F-4D97-AF65-F5344CB8AC3E}">
        <p14:creationId xmlns:p14="http://schemas.microsoft.com/office/powerpoint/2010/main" val="3281771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ppt_x"/>
                                          </p:val>
                                        </p:tav>
                                        <p:tav tm="100000">
                                          <p:val>
                                            <p:strVal val="#ppt_x"/>
                                          </p:val>
                                        </p:tav>
                                      </p:tavLst>
                                    </p:anim>
                                    <p:anim calcmode="lin" valueType="num">
                                      <p:cBhvr additive="base">
                                        <p:cTn id="8" dur="2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30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a:gradFill>
            <a:gsLst>
              <a:gs pos="100000">
                <a:schemeClr val="accent1">
                  <a:alpha val="62000"/>
                  <a:lumMod val="79000"/>
                  <a:lumOff val="21000"/>
                </a:schemeClr>
              </a:gs>
              <a:gs pos="0">
                <a:schemeClr val="accent1">
                  <a:lumMod val="30000"/>
                  <a:lumOff val="70000"/>
                </a:schemeClr>
              </a:gs>
            </a:gsLst>
            <a:lin ang="5400000" scaled="1"/>
          </a:gradFill>
          <a:effectLst>
            <a:glow>
              <a:schemeClr val="accent1">
                <a:alpha val="41000"/>
              </a:schemeClr>
            </a:glow>
          </a:effectLst>
        </p:spPr>
      </p:pic>
      <p:sp>
        <p:nvSpPr>
          <p:cNvPr id="5" name="Rectangle 4"/>
          <p:cNvSpPr/>
          <p:nvPr/>
        </p:nvSpPr>
        <p:spPr>
          <a:xfrm>
            <a:off x="1" y="0"/>
            <a:ext cx="12192000" cy="6858000"/>
          </a:xfrm>
          <a:prstGeom prst="rect">
            <a:avLst/>
          </a:prstGeom>
          <a:gradFill>
            <a:gsLst>
              <a:gs pos="57000">
                <a:schemeClr val="accent1">
                  <a:lumMod val="36000"/>
                  <a:alpha val="54000"/>
                </a:schemeClr>
              </a:gs>
              <a:gs pos="100000">
                <a:schemeClr val="tx1">
                  <a:lumMod val="0"/>
                  <a:alpha val="90000"/>
                </a:schemeClr>
              </a:gs>
              <a:gs pos="0">
                <a:schemeClr val="accent1">
                  <a:alpha val="46000"/>
                  <a:lumMod val="59000"/>
                  <a:lumOff val="41000"/>
                </a:schemeClr>
              </a:gs>
            </a:gsLst>
            <a:lin ang="5400000" scaled="1"/>
          </a:gra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75081" y="735955"/>
            <a:ext cx="9641840" cy="5386090"/>
          </a:xfrm>
          <a:prstGeom prst="rect">
            <a:avLst/>
          </a:prstGeom>
          <a:noFill/>
        </p:spPr>
        <p:txBody>
          <a:bodyPr wrap="square" rtlCol="0">
            <a:spAutoFit/>
          </a:bodyPr>
          <a:lstStyle/>
          <a:p>
            <a:pPr marL="742950" indent="-742950">
              <a:buAutoNum type="alphaLcParenR" startAt="2"/>
            </a:pPr>
            <a:r>
              <a:rPr lang="vi-VN" sz="4000" dirty="0" smtClean="0">
                <a:solidFill>
                  <a:schemeClr val="bg1"/>
                </a:solidFill>
              </a:rPr>
              <a:t>Robot </a:t>
            </a:r>
            <a:r>
              <a:rPr lang="vi-VN" sz="4000" dirty="0">
                <a:solidFill>
                  <a:schemeClr val="bg1"/>
                </a:solidFill>
              </a:rPr>
              <a:t>và tự động hóa </a:t>
            </a:r>
            <a:endParaRPr lang="en-US" sz="4000" dirty="0" smtClean="0">
              <a:solidFill>
                <a:schemeClr val="bg1"/>
              </a:solidFill>
            </a:endParaRPr>
          </a:p>
          <a:p>
            <a:pPr marL="742950" indent="-742950">
              <a:buAutoNum type="alphaLcParenR" startAt="2"/>
            </a:pPr>
            <a:endParaRPr lang="en-US" sz="4000" dirty="0" smtClean="0">
              <a:solidFill>
                <a:schemeClr val="bg1"/>
              </a:solidFill>
            </a:endParaRPr>
          </a:p>
          <a:p>
            <a:r>
              <a:rPr lang="en-US" sz="2400" dirty="0">
                <a:solidFill>
                  <a:schemeClr val="bg1"/>
                </a:solidFill>
              </a:rPr>
              <a:t> </a:t>
            </a:r>
            <a:r>
              <a:rPr lang="en-US" sz="2400" dirty="0" smtClean="0">
                <a:solidFill>
                  <a:schemeClr val="bg1"/>
                </a:solidFill>
              </a:rPr>
              <a:t>    </a:t>
            </a:r>
            <a:r>
              <a:rPr lang="vi-VN" sz="2400" dirty="0" smtClean="0">
                <a:solidFill>
                  <a:schemeClr val="bg1"/>
                </a:solidFill>
              </a:rPr>
              <a:t>Robot </a:t>
            </a:r>
            <a:r>
              <a:rPr lang="vi-VN" sz="2400" dirty="0">
                <a:solidFill>
                  <a:schemeClr val="bg1"/>
                </a:solidFill>
              </a:rPr>
              <a:t>và tự động hóa được sử dụng với mục đích thay thế con người trong các hoạt động canh tác như gieo hạt, bón phân, tưới nước, thu hoạch…. Từ đó giúp khắc phục tình trạng thiếu hụt nhân công hoặc chi phí nhân công cao</a:t>
            </a:r>
            <a:r>
              <a:rPr lang="vi-VN" sz="2400" dirty="0" smtClean="0">
                <a:solidFill>
                  <a:schemeClr val="bg1"/>
                </a:solidFill>
              </a:rPr>
              <a:t>.</a:t>
            </a:r>
            <a:endParaRPr lang="en-US" sz="2400" dirty="0" smtClean="0">
              <a:solidFill>
                <a:schemeClr val="bg1"/>
              </a:solidFill>
            </a:endParaRPr>
          </a:p>
          <a:p>
            <a:r>
              <a:rPr lang="en-US" sz="2400" dirty="0">
                <a:solidFill>
                  <a:schemeClr val="bg1"/>
                </a:solidFill>
              </a:rPr>
              <a:t> </a:t>
            </a:r>
            <a:r>
              <a:rPr lang="en-US" sz="2400" dirty="0" smtClean="0">
                <a:solidFill>
                  <a:schemeClr val="bg1"/>
                </a:solidFill>
              </a:rPr>
              <a:t>   </a:t>
            </a:r>
            <a:r>
              <a:rPr lang="vi-VN" sz="2400" dirty="0" smtClean="0">
                <a:solidFill>
                  <a:schemeClr val="bg1"/>
                </a:solidFill>
              </a:rPr>
              <a:t> </a:t>
            </a:r>
            <a:r>
              <a:rPr lang="vi-VN" sz="2400" dirty="0">
                <a:solidFill>
                  <a:schemeClr val="bg1"/>
                </a:solidFill>
              </a:rPr>
              <a:t>Ứng dụng thường gặp của công nghệ này bao gồm thu thập dữ liệu thông minh, máy bay không người lái, tưới tiêu tự động, robot thu hoạch,… Trong mô hình nông nghiệp thông minh tại Việt Nam, máy bay không người lái được áp dụng để gieo hạt, phun thuốc trừ sâu, thu thập dữ liệu vẽ bản đồ, dự báo sạt lở đất,… Tự động hóa được áp dụng cho hệ thống tưới tiêu, hỗ trợ phun </a:t>
            </a:r>
            <a:r>
              <a:rPr lang="vi-VN" sz="2400" dirty="0" smtClean="0">
                <a:solidFill>
                  <a:schemeClr val="bg1"/>
                </a:solidFill>
              </a:rPr>
              <a:t>sương khi nhiệt độ vườn quá cao, độ ẩm thấp.</a:t>
            </a:r>
            <a:endParaRPr lang="en-US" sz="2400" dirty="0">
              <a:solidFill>
                <a:schemeClr val="bg1"/>
              </a:solidFill>
            </a:endParaRPr>
          </a:p>
        </p:txBody>
      </p:sp>
    </p:spTree>
    <p:extLst>
      <p:ext uri="{BB962C8B-B14F-4D97-AF65-F5344CB8AC3E}">
        <p14:creationId xmlns:p14="http://schemas.microsoft.com/office/powerpoint/2010/main" val="420584541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30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2">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49680" y="597455"/>
            <a:ext cx="9692640" cy="5663089"/>
          </a:xfrm>
          <a:prstGeom prst="rect">
            <a:avLst/>
          </a:prstGeom>
          <a:noFill/>
        </p:spPr>
        <p:txBody>
          <a:bodyPr wrap="square" rtlCol="0">
            <a:spAutoFit/>
          </a:bodyPr>
          <a:lstStyle/>
          <a:p>
            <a:r>
              <a:rPr lang="en-US" sz="3200" dirty="0" smtClean="0">
                <a:solidFill>
                  <a:schemeClr val="bg1"/>
                </a:solidFill>
              </a:rPr>
              <a:t>c)  </a:t>
            </a:r>
            <a:r>
              <a:rPr lang="vi-VN" sz="3200" dirty="0" smtClean="0">
                <a:solidFill>
                  <a:schemeClr val="bg1"/>
                </a:solidFill>
              </a:rPr>
              <a:t>Ứng dụng trí tuệ nhân tạo (AI)</a:t>
            </a:r>
          </a:p>
          <a:p>
            <a:endParaRPr lang="vi-VN" sz="2200" dirty="0" smtClean="0">
              <a:solidFill>
                <a:schemeClr val="bg1"/>
              </a:solidFill>
            </a:endParaRPr>
          </a:p>
          <a:p>
            <a:r>
              <a:rPr lang="en-US" sz="2200" dirty="0" smtClean="0">
                <a:solidFill>
                  <a:schemeClr val="bg1"/>
                </a:solidFill>
              </a:rPr>
              <a:t>     </a:t>
            </a:r>
            <a:r>
              <a:rPr lang="vi-VN" sz="2200" dirty="0" smtClean="0">
                <a:solidFill>
                  <a:schemeClr val="bg1"/>
                </a:solidFill>
              </a:rPr>
              <a:t>Trí tuệ nhân tạo là việc ứng dụng công nghệ thông tin và AI để giải quyết các vấn đề trong sản xuất nông nghiệp. Điều này góp phần cải thiện năng suất, tăng hiệu quả sản xuất và giảm rủi ro cũng như chi phí sản xuất. </a:t>
            </a:r>
          </a:p>
          <a:p>
            <a:endParaRPr lang="vi-VN" sz="2200" dirty="0" smtClean="0">
              <a:solidFill>
                <a:schemeClr val="bg1"/>
              </a:solidFill>
            </a:endParaRPr>
          </a:p>
          <a:p>
            <a:r>
              <a:rPr lang="en-US" sz="2200" dirty="0" smtClean="0">
                <a:solidFill>
                  <a:schemeClr val="bg1"/>
                </a:solidFill>
              </a:rPr>
              <a:t>     </a:t>
            </a:r>
            <a:r>
              <a:rPr lang="vi-VN" sz="2200" dirty="0" smtClean="0">
                <a:solidFill>
                  <a:schemeClr val="bg1"/>
                </a:solidFill>
              </a:rPr>
              <a:t>Công nghệ AI đóng vai trò quan trọng trong phát triển nông nghiệp thông minh tại Việt Nam. Nó được áp dụng trên nhiều lĩnh vực như dự báo thời tiết, giám sát sức khỏe cây trồng, robot nông nghiệp, phun thuốc thông minh, chẩn đoán dịch bệnh, canh tác,… </a:t>
            </a:r>
          </a:p>
          <a:p>
            <a:endParaRPr lang="vi-VN" sz="2200" dirty="0" smtClean="0">
              <a:solidFill>
                <a:schemeClr val="bg1"/>
              </a:solidFill>
            </a:endParaRPr>
          </a:p>
          <a:p>
            <a:r>
              <a:rPr lang="en-US" sz="2200" dirty="0" smtClean="0">
                <a:solidFill>
                  <a:schemeClr val="bg1"/>
                </a:solidFill>
              </a:rPr>
              <a:t>     </a:t>
            </a:r>
            <a:r>
              <a:rPr lang="vi-VN" sz="2200" dirty="0" smtClean="0">
                <a:solidFill>
                  <a:schemeClr val="bg1"/>
                </a:solidFill>
              </a:rPr>
              <a:t>Ngoài ra, AI có khả năng tạo ra các phần mềm, xử lý dữ liệu Big Data để đưa ra phương án giải quyết phù hợp theo hướng bền vững trong tất cả các khâu từ sản xuất đến bàn ăn. Tại Việt Nam, trí tuệ nhân tạo tích hợp trên máy bay không người lái đã được thử nghiệm thành công và tăng tốc độ phun thuốc lên gấp 5 lần so với các loại máy móc khác.</a:t>
            </a:r>
            <a:endParaRPr lang="en-US" sz="2200" dirty="0">
              <a:solidFill>
                <a:schemeClr val="bg1"/>
              </a:solidFill>
            </a:endParaRPr>
          </a:p>
        </p:txBody>
      </p:sp>
    </p:spTree>
    <p:extLst>
      <p:ext uri="{BB962C8B-B14F-4D97-AF65-F5344CB8AC3E}">
        <p14:creationId xmlns:p14="http://schemas.microsoft.com/office/powerpoint/2010/main" val="3377033237"/>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3)">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97280" y="934720"/>
            <a:ext cx="10647680" cy="1999265"/>
          </a:xfrm>
          <a:prstGeom prst="rect">
            <a:avLst/>
          </a:prstGeom>
          <a:noFill/>
        </p:spPr>
        <p:txBody>
          <a:bodyPr wrap="square" rtlCol="0">
            <a:spAutoFit/>
          </a:bodyPr>
          <a:lstStyle/>
          <a:p>
            <a:pPr>
              <a:lnSpc>
                <a:spcPct val="150000"/>
              </a:lnSpc>
            </a:pPr>
            <a:r>
              <a:rPr lang="en-US" sz="4400" dirty="0" smtClean="0"/>
              <a:t>3)  </a:t>
            </a:r>
            <a:r>
              <a:rPr lang="en-US" sz="4400" dirty="0" err="1" smtClean="0"/>
              <a:t>Lợi</a:t>
            </a:r>
            <a:r>
              <a:rPr lang="en-US" sz="4400" dirty="0" smtClean="0"/>
              <a:t> </a:t>
            </a:r>
            <a:r>
              <a:rPr lang="en-US" sz="4400" dirty="0" err="1" smtClean="0"/>
              <a:t>ích</a:t>
            </a:r>
            <a:r>
              <a:rPr lang="en-US" sz="4400" dirty="0" smtClean="0"/>
              <a:t> </a:t>
            </a:r>
            <a:r>
              <a:rPr lang="en-US" sz="4400" dirty="0" err="1" smtClean="0"/>
              <a:t>của</a:t>
            </a:r>
            <a:r>
              <a:rPr lang="en-US" sz="4400" dirty="0" smtClean="0"/>
              <a:t> </a:t>
            </a:r>
            <a:r>
              <a:rPr lang="en-US" sz="4400" dirty="0" err="1" smtClean="0"/>
              <a:t>mô</a:t>
            </a:r>
            <a:r>
              <a:rPr lang="en-US" sz="4400" dirty="0" smtClean="0"/>
              <a:t> </a:t>
            </a:r>
            <a:r>
              <a:rPr lang="en-US" sz="4400" dirty="0" err="1" smtClean="0"/>
              <a:t>hình</a:t>
            </a:r>
            <a:r>
              <a:rPr lang="en-US" sz="4400" dirty="0" smtClean="0"/>
              <a:t> </a:t>
            </a:r>
            <a:r>
              <a:rPr lang="en-US" sz="4400" dirty="0" err="1" smtClean="0"/>
              <a:t>nông</a:t>
            </a:r>
            <a:r>
              <a:rPr lang="en-US" sz="4400" dirty="0" smtClean="0"/>
              <a:t> </a:t>
            </a:r>
            <a:r>
              <a:rPr lang="en-US" sz="4400" dirty="0" err="1" smtClean="0"/>
              <a:t>nghiệp</a:t>
            </a:r>
            <a:r>
              <a:rPr lang="en-US" sz="4400" dirty="0" smtClean="0"/>
              <a:t> </a:t>
            </a:r>
            <a:r>
              <a:rPr lang="en-US" sz="4400" dirty="0" err="1" smtClean="0"/>
              <a:t>thông</a:t>
            </a:r>
            <a:r>
              <a:rPr lang="en-US" sz="4400" dirty="0" smtClean="0"/>
              <a:t> minh</a:t>
            </a:r>
            <a:endParaRPr lang="en-US" sz="4400" dirty="0"/>
          </a:p>
        </p:txBody>
      </p:sp>
      <p:sp>
        <p:nvSpPr>
          <p:cNvPr id="10" name="TextBox 9"/>
          <p:cNvSpPr txBox="1"/>
          <p:nvPr/>
        </p:nvSpPr>
        <p:spPr>
          <a:xfrm>
            <a:off x="762000" y="2783840"/>
            <a:ext cx="9235440" cy="3170099"/>
          </a:xfrm>
          <a:prstGeom prst="rect">
            <a:avLst/>
          </a:prstGeom>
          <a:noFill/>
        </p:spPr>
        <p:txBody>
          <a:bodyPr wrap="square" rtlCol="0">
            <a:spAutoFit/>
          </a:bodyPr>
          <a:lstStyle/>
          <a:p>
            <a:r>
              <a:rPr lang="en-US" sz="3200" dirty="0" smtClean="0">
                <a:sym typeface="Wingdings" panose="05000000000000000000" pitchFamily="2" charset="2"/>
              </a:rPr>
              <a:t>     </a:t>
            </a:r>
            <a:r>
              <a:rPr lang="vi-VN" sz="3200" dirty="0" smtClean="0"/>
              <a:t>Tăng </a:t>
            </a:r>
            <a:r>
              <a:rPr lang="vi-VN" sz="3200" dirty="0"/>
              <a:t>năng suất và chất lượng sản </a:t>
            </a:r>
            <a:r>
              <a:rPr lang="vi-VN" sz="3200" dirty="0" smtClean="0"/>
              <a:t>xuất</a:t>
            </a:r>
            <a:r>
              <a:rPr lang="en-US" sz="3200" dirty="0" smtClean="0"/>
              <a:t> : </a:t>
            </a:r>
          </a:p>
          <a:p>
            <a:r>
              <a:rPr lang="vi-VN" sz="3200" dirty="0" smtClean="0"/>
              <a:t>Nhờ </a:t>
            </a:r>
            <a:r>
              <a:rPr lang="vi-VN" sz="3200" dirty="0"/>
              <a:t>áp dụng các công nghệ hiện đại trong nông nghiệp thông minh giúp tối ưu hóa các quy trình sản xuất, từ trồng trọt cho đến thu hoạch và lưu trữ</a:t>
            </a:r>
            <a:r>
              <a:rPr lang="vi-VN" sz="3200" dirty="0" smtClean="0"/>
              <a:t>.</a:t>
            </a:r>
            <a:endParaRPr lang="en-US" sz="3200" dirty="0"/>
          </a:p>
          <a:p>
            <a:r>
              <a:rPr lang="vi-VN" sz="2000" dirty="0" smtClean="0"/>
              <a:t/>
            </a:r>
            <a:br>
              <a:rPr lang="vi-VN" sz="2000" dirty="0" smtClean="0"/>
            </a:br>
            <a:endParaRPr lang="en-US" sz="2000" dirty="0"/>
          </a:p>
        </p:txBody>
      </p:sp>
    </p:spTree>
    <p:extLst>
      <p:ext uri="{BB962C8B-B14F-4D97-AF65-F5344CB8AC3E}">
        <p14:creationId xmlns:p14="http://schemas.microsoft.com/office/powerpoint/2010/main" val="242537559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2000"/>
                                        <p:tgtEl>
                                          <p:spTgt spid="1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320" y="477520"/>
            <a:ext cx="9987280" cy="2523768"/>
          </a:xfrm>
          <a:prstGeom prst="rect">
            <a:avLst/>
          </a:prstGeom>
          <a:noFill/>
        </p:spPr>
        <p:txBody>
          <a:bodyPr wrap="square" rtlCol="0">
            <a:spAutoFit/>
          </a:bodyPr>
          <a:lstStyle/>
          <a:p>
            <a:r>
              <a:rPr lang="en-US" dirty="0" smtClean="0">
                <a:sym typeface="Wingdings" panose="05000000000000000000" pitchFamily="2" charset="2"/>
              </a:rPr>
              <a:t>   </a:t>
            </a:r>
            <a:r>
              <a:rPr lang="en-US" sz="2000" dirty="0" smtClean="0">
                <a:sym typeface="Wingdings" panose="05000000000000000000" pitchFamily="2" charset="2"/>
              </a:rPr>
              <a:t></a:t>
            </a:r>
            <a:r>
              <a:rPr lang="vi-VN" sz="2000" dirty="0" smtClean="0"/>
              <a:t>Tiết </a:t>
            </a:r>
            <a:r>
              <a:rPr lang="vi-VN" sz="2000" dirty="0"/>
              <a:t>kiệm nước và năng </a:t>
            </a:r>
            <a:r>
              <a:rPr lang="vi-VN" sz="2000" dirty="0" smtClean="0"/>
              <a:t>lượng</a:t>
            </a:r>
            <a:r>
              <a:rPr lang="en-US" sz="2000" dirty="0" smtClean="0"/>
              <a:t> :</a:t>
            </a:r>
          </a:p>
          <a:p>
            <a:pPr>
              <a:lnSpc>
                <a:spcPct val="150000"/>
              </a:lnSpc>
            </a:pPr>
            <a:r>
              <a:rPr lang="vi-VN" sz="2000" dirty="0" smtClean="0"/>
              <a:t>Các </a:t>
            </a:r>
            <a:r>
              <a:rPr lang="vi-VN" sz="2000" dirty="0"/>
              <a:t>thiết bị cảm biến và công nghệ tự động hóa được ứng dụng vào mô hình sản xuất. Điều này giúp tối ưu hóa việc sử dụng nước và năng lượng sử dụng trong nông nghiệp. Điều này giúp hạn chế sự lãng phí nước mà không hiệu quả và giúp bảo vệ môi trường.</a:t>
            </a:r>
          </a:p>
          <a:p>
            <a:endParaRPr lang="en-US" dirty="0"/>
          </a:p>
        </p:txBody>
      </p:sp>
      <p:sp>
        <p:nvSpPr>
          <p:cNvPr id="7" name="TextBox 6"/>
          <p:cNvSpPr txBox="1"/>
          <p:nvPr/>
        </p:nvSpPr>
        <p:spPr>
          <a:xfrm>
            <a:off x="528320" y="2787928"/>
            <a:ext cx="9946640" cy="3539430"/>
          </a:xfrm>
          <a:prstGeom prst="rect">
            <a:avLst/>
          </a:prstGeom>
          <a:noFill/>
        </p:spPr>
        <p:txBody>
          <a:bodyPr wrap="square" rtlCol="0">
            <a:spAutoFit/>
          </a:bodyPr>
          <a:lstStyle/>
          <a:p>
            <a:r>
              <a:rPr lang="en-US" dirty="0" smtClean="0"/>
              <a:t>  </a:t>
            </a:r>
            <a:r>
              <a:rPr lang="en-US" sz="2000" dirty="0" smtClean="0">
                <a:sym typeface="Wingdings" panose="05000000000000000000" pitchFamily="2" charset="2"/>
              </a:rPr>
              <a:t> </a:t>
            </a:r>
            <a:r>
              <a:rPr lang="vi-VN" sz="2000" dirty="0" smtClean="0"/>
              <a:t>Hạn </a:t>
            </a:r>
            <a:r>
              <a:rPr lang="vi-VN" sz="2000" dirty="0"/>
              <a:t>chế rủi ro trong nông </a:t>
            </a:r>
            <a:r>
              <a:rPr lang="vi-VN" sz="2000" dirty="0" smtClean="0"/>
              <a:t>nghiệp</a:t>
            </a:r>
            <a:r>
              <a:rPr lang="en-US" sz="2000" dirty="0" smtClean="0"/>
              <a:t> :</a:t>
            </a:r>
            <a:endParaRPr lang="vi-VN" sz="2000" b="1" dirty="0"/>
          </a:p>
          <a:p>
            <a:r>
              <a:rPr lang="vi-VN" sz="2000" dirty="0"/>
              <a:t>Các </a:t>
            </a:r>
            <a:r>
              <a:rPr lang="vi-VN" sz="2400" dirty="0"/>
              <a:t>công</a:t>
            </a:r>
            <a:r>
              <a:rPr lang="vi-VN" sz="2000" dirty="0" smtClean="0"/>
              <a:t> </a:t>
            </a:r>
            <a:r>
              <a:rPr lang="vi-VN" sz="2000" dirty="0"/>
              <a:t>nghệ thông minh được ứng dụng trong nông nghiệp giúp giảm thiểu tác động của các yếu tố tác động từ thiên nhiên như hạn hán, mưa lớn hoặc lũ lụt. Các cảm biến và hệ thống giám sát giúp phát hiện sớm các thay đổi trong môi trường và đưa ra các biện pháp phòng ngừa và xử lý kịp thời</a:t>
            </a:r>
            <a:r>
              <a:rPr lang="vi-VN" sz="2000" dirty="0" smtClean="0"/>
              <a:t>.</a:t>
            </a:r>
            <a:endParaRPr lang="en-US" sz="2000" dirty="0" smtClean="0"/>
          </a:p>
          <a:p>
            <a:endParaRPr lang="vi-VN" sz="2000" dirty="0"/>
          </a:p>
          <a:p>
            <a:r>
              <a:rPr lang="en-US" sz="2000" dirty="0" smtClean="0">
                <a:latin typeface="Arial" panose="020B0604020202020204" pitchFamily="34" charset="0"/>
                <a:cs typeface="Arial" panose="020B0604020202020204" pitchFamily="34" charset="0"/>
                <a:sym typeface="Wingdings" panose="05000000000000000000" pitchFamily="2" charset="2"/>
              </a:rPr>
              <a:t> </a:t>
            </a:r>
            <a:r>
              <a:rPr lang="vi-VN" sz="2000" dirty="0" smtClean="0">
                <a:latin typeface="Arial" panose="020B0604020202020204" pitchFamily="34" charset="0"/>
                <a:cs typeface="Arial" panose="020B0604020202020204" pitchFamily="34" charset="0"/>
              </a:rPr>
              <a:t>Giảm </a:t>
            </a:r>
            <a:r>
              <a:rPr lang="vi-VN" sz="2000" dirty="0">
                <a:latin typeface="Arial" panose="020B0604020202020204" pitchFamily="34" charset="0"/>
                <a:cs typeface="Arial" panose="020B0604020202020204" pitchFamily="34" charset="0"/>
              </a:rPr>
              <a:t>nhân công lao </a:t>
            </a:r>
            <a:r>
              <a:rPr lang="vi-VN" sz="2000" dirty="0" smtClean="0">
                <a:latin typeface="Arial" panose="020B0604020202020204" pitchFamily="34" charset="0"/>
                <a:cs typeface="Arial" panose="020B0604020202020204" pitchFamily="34" charset="0"/>
              </a:rPr>
              <a:t>động</a:t>
            </a:r>
            <a:r>
              <a:rPr lang="en-US" sz="2000" dirty="0" smtClean="0">
                <a:latin typeface="Arial" panose="020B0604020202020204" pitchFamily="34" charset="0"/>
                <a:cs typeface="Arial" panose="020B0604020202020204" pitchFamily="34" charset="0"/>
              </a:rPr>
              <a:t> :</a:t>
            </a:r>
            <a:endParaRPr lang="vi-VN" sz="2000" b="1"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Sử dụng robot và các máy bay nông nghiệp trong nông nghiệp thông minh giúp giảm tối đa lượng nhân công lao động và tăng chất lượng nhân công. Điều này giúp giảm chi phí và tăng tính hiệu quả của sản xuất. Cải thiện thu nhập cho người nông dân qua các mô hình phát triển nông nghiệp này.</a:t>
            </a:r>
          </a:p>
        </p:txBody>
      </p:sp>
    </p:spTree>
    <p:extLst>
      <p:ext uri="{BB962C8B-B14F-4D97-AF65-F5344CB8AC3E}">
        <p14:creationId xmlns:p14="http://schemas.microsoft.com/office/powerpoint/2010/main" val="4187846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80">
                                          <p:stCondLst>
                                            <p:cond delay="0"/>
                                          </p:stCondLst>
                                        </p:cTn>
                                        <p:tgtEl>
                                          <p:spTgt spid="7">
                                            <p:txEl>
                                              <p:pRg st="0" end="0"/>
                                            </p:txEl>
                                          </p:spTgt>
                                        </p:tgtEl>
                                      </p:cBhvr>
                                    </p:animEffect>
                                    <p:anim calcmode="lin" valueType="num">
                                      <p:cBhvr>
                                        <p:cTn id="1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xEl>
                                              <p:pRg st="0" end="0"/>
                                            </p:txEl>
                                          </p:spTgt>
                                        </p:tgtEl>
                                      </p:cBhvr>
                                      <p:to x="100000" y="60000"/>
                                    </p:animScale>
                                    <p:animScale>
                                      <p:cBhvr>
                                        <p:cTn id="24" dur="166" decel="50000">
                                          <p:stCondLst>
                                            <p:cond delay="676"/>
                                          </p:stCondLst>
                                        </p:cTn>
                                        <p:tgtEl>
                                          <p:spTgt spid="7">
                                            <p:txEl>
                                              <p:pRg st="0" end="0"/>
                                            </p:txEl>
                                          </p:spTgt>
                                        </p:tgtEl>
                                      </p:cBhvr>
                                      <p:to x="100000" y="100000"/>
                                    </p:animScale>
                                    <p:animScale>
                                      <p:cBhvr>
                                        <p:cTn id="25" dur="26">
                                          <p:stCondLst>
                                            <p:cond delay="1312"/>
                                          </p:stCondLst>
                                        </p:cTn>
                                        <p:tgtEl>
                                          <p:spTgt spid="7">
                                            <p:txEl>
                                              <p:pRg st="0" end="0"/>
                                            </p:txEl>
                                          </p:spTgt>
                                        </p:tgtEl>
                                      </p:cBhvr>
                                      <p:to x="100000" y="80000"/>
                                    </p:animScale>
                                    <p:animScale>
                                      <p:cBhvr>
                                        <p:cTn id="26" dur="166" decel="50000">
                                          <p:stCondLst>
                                            <p:cond delay="1338"/>
                                          </p:stCondLst>
                                        </p:cTn>
                                        <p:tgtEl>
                                          <p:spTgt spid="7">
                                            <p:txEl>
                                              <p:pRg st="0" end="0"/>
                                            </p:txEl>
                                          </p:spTgt>
                                        </p:tgtEl>
                                      </p:cBhvr>
                                      <p:to x="100000" y="100000"/>
                                    </p:animScale>
                                    <p:animScale>
                                      <p:cBhvr>
                                        <p:cTn id="27" dur="26">
                                          <p:stCondLst>
                                            <p:cond delay="1642"/>
                                          </p:stCondLst>
                                        </p:cTn>
                                        <p:tgtEl>
                                          <p:spTgt spid="7">
                                            <p:txEl>
                                              <p:pRg st="0" end="0"/>
                                            </p:txEl>
                                          </p:spTgt>
                                        </p:tgtEl>
                                      </p:cBhvr>
                                      <p:to x="100000" y="90000"/>
                                    </p:animScale>
                                    <p:animScale>
                                      <p:cBhvr>
                                        <p:cTn id="28" dur="166" decel="50000">
                                          <p:stCondLst>
                                            <p:cond delay="1668"/>
                                          </p:stCondLst>
                                        </p:cTn>
                                        <p:tgtEl>
                                          <p:spTgt spid="7">
                                            <p:txEl>
                                              <p:pRg st="0" end="0"/>
                                            </p:txEl>
                                          </p:spTgt>
                                        </p:tgtEl>
                                      </p:cBhvr>
                                      <p:to x="100000" y="100000"/>
                                    </p:animScale>
                                    <p:animScale>
                                      <p:cBhvr>
                                        <p:cTn id="29" dur="26">
                                          <p:stCondLst>
                                            <p:cond delay="1808"/>
                                          </p:stCondLst>
                                        </p:cTn>
                                        <p:tgtEl>
                                          <p:spTgt spid="7">
                                            <p:txEl>
                                              <p:pRg st="0" end="0"/>
                                            </p:txEl>
                                          </p:spTgt>
                                        </p:tgtEl>
                                      </p:cBhvr>
                                      <p:to x="100000" y="95000"/>
                                    </p:animScale>
                                    <p:animScale>
                                      <p:cBhvr>
                                        <p:cTn id="30" dur="166" decel="50000">
                                          <p:stCondLst>
                                            <p:cond delay="1834"/>
                                          </p:stCondLst>
                                        </p:cTn>
                                        <p:tgtEl>
                                          <p:spTgt spid="7">
                                            <p:txEl>
                                              <p:pRg st="0" end="0"/>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down)">
                                      <p:cBhvr>
                                        <p:cTn id="33" dur="580">
                                          <p:stCondLst>
                                            <p:cond delay="0"/>
                                          </p:stCondLst>
                                        </p:cTn>
                                        <p:tgtEl>
                                          <p:spTgt spid="7">
                                            <p:txEl>
                                              <p:pRg st="1" end="1"/>
                                            </p:txEl>
                                          </p:spTgt>
                                        </p:tgtEl>
                                      </p:cBhvr>
                                    </p:animEffect>
                                    <p:anim calcmode="lin" valueType="num">
                                      <p:cBhvr>
                                        <p:cTn id="3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xEl>
                                              <p:pRg st="1" end="1"/>
                                            </p:txEl>
                                          </p:spTgt>
                                        </p:tgtEl>
                                      </p:cBhvr>
                                      <p:to x="100000" y="60000"/>
                                    </p:animScale>
                                    <p:animScale>
                                      <p:cBhvr>
                                        <p:cTn id="40" dur="166" decel="50000">
                                          <p:stCondLst>
                                            <p:cond delay="676"/>
                                          </p:stCondLst>
                                        </p:cTn>
                                        <p:tgtEl>
                                          <p:spTgt spid="7">
                                            <p:txEl>
                                              <p:pRg st="1" end="1"/>
                                            </p:txEl>
                                          </p:spTgt>
                                        </p:tgtEl>
                                      </p:cBhvr>
                                      <p:to x="100000" y="100000"/>
                                    </p:animScale>
                                    <p:animScale>
                                      <p:cBhvr>
                                        <p:cTn id="41" dur="26">
                                          <p:stCondLst>
                                            <p:cond delay="1312"/>
                                          </p:stCondLst>
                                        </p:cTn>
                                        <p:tgtEl>
                                          <p:spTgt spid="7">
                                            <p:txEl>
                                              <p:pRg st="1" end="1"/>
                                            </p:txEl>
                                          </p:spTgt>
                                        </p:tgtEl>
                                      </p:cBhvr>
                                      <p:to x="100000" y="80000"/>
                                    </p:animScale>
                                    <p:animScale>
                                      <p:cBhvr>
                                        <p:cTn id="42" dur="166" decel="50000">
                                          <p:stCondLst>
                                            <p:cond delay="1338"/>
                                          </p:stCondLst>
                                        </p:cTn>
                                        <p:tgtEl>
                                          <p:spTgt spid="7">
                                            <p:txEl>
                                              <p:pRg st="1" end="1"/>
                                            </p:txEl>
                                          </p:spTgt>
                                        </p:tgtEl>
                                      </p:cBhvr>
                                      <p:to x="100000" y="100000"/>
                                    </p:animScale>
                                    <p:animScale>
                                      <p:cBhvr>
                                        <p:cTn id="43" dur="26">
                                          <p:stCondLst>
                                            <p:cond delay="1642"/>
                                          </p:stCondLst>
                                        </p:cTn>
                                        <p:tgtEl>
                                          <p:spTgt spid="7">
                                            <p:txEl>
                                              <p:pRg st="1" end="1"/>
                                            </p:txEl>
                                          </p:spTgt>
                                        </p:tgtEl>
                                      </p:cBhvr>
                                      <p:to x="100000" y="90000"/>
                                    </p:animScale>
                                    <p:animScale>
                                      <p:cBhvr>
                                        <p:cTn id="44" dur="166" decel="50000">
                                          <p:stCondLst>
                                            <p:cond delay="1668"/>
                                          </p:stCondLst>
                                        </p:cTn>
                                        <p:tgtEl>
                                          <p:spTgt spid="7">
                                            <p:txEl>
                                              <p:pRg st="1" end="1"/>
                                            </p:txEl>
                                          </p:spTgt>
                                        </p:tgtEl>
                                      </p:cBhvr>
                                      <p:to x="100000" y="100000"/>
                                    </p:animScale>
                                    <p:animScale>
                                      <p:cBhvr>
                                        <p:cTn id="45" dur="26">
                                          <p:stCondLst>
                                            <p:cond delay="1808"/>
                                          </p:stCondLst>
                                        </p:cTn>
                                        <p:tgtEl>
                                          <p:spTgt spid="7">
                                            <p:txEl>
                                              <p:pRg st="1" end="1"/>
                                            </p:txEl>
                                          </p:spTgt>
                                        </p:tgtEl>
                                      </p:cBhvr>
                                      <p:to x="100000" y="95000"/>
                                    </p:animScale>
                                    <p:animScale>
                                      <p:cBhvr>
                                        <p:cTn id="46" dur="166" decel="50000">
                                          <p:stCondLst>
                                            <p:cond delay="1834"/>
                                          </p:stCondLst>
                                        </p:cTn>
                                        <p:tgtEl>
                                          <p:spTgt spid="7">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 calcmode="lin" valueType="num">
                                      <p:cBhvr>
                                        <p:cTn id="51" dur="3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2" dur="3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53" dur="3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54" dur="3000"/>
                                        <p:tgtEl>
                                          <p:spTgt spid="7">
                                            <p:txEl>
                                              <p:pRg st="3" end="3"/>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 calcmode="lin" valueType="num">
                                      <p:cBhvr>
                                        <p:cTn id="57" dur="3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8" dur="3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9" dur="3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60" dur="3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937"/>
            <a:ext cx="12192000" cy="6858000"/>
          </a:xfrm>
          <a:prstGeom prst="rect">
            <a:avLst/>
          </a:prstGeom>
        </p:spPr>
      </p:pic>
      <p:sp>
        <p:nvSpPr>
          <p:cNvPr id="2" name="AutoShape 2" descr="Card thank you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0" y="7937"/>
            <a:ext cx="1416123" cy="1140143"/>
          </a:xfrm>
          <a:prstGeom prst="rect">
            <a:avLst/>
          </a:prstGeom>
        </p:spPr>
      </p:pic>
    </p:spTree>
    <p:extLst>
      <p:ext uri="{BB962C8B-B14F-4D97-AF65-F5344CB8AC3E}">
        <p14:creationId xmlns:p14="http://schemas.microsoft.com/office/powerpoint/2010/main" val="1801864964"/>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172</TotalTime>
  <Words>819</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dc:creator>
  <cp:lastModifiedBy>fpt</cp:lastModifiedBy>
  <cp:revision>18</cp:revision>
  <dcterms:created xsi:type="dcterms:W3CDTF">2024-11-03T13:56:37Z</dcterms:created>
  <dcterms:modified xsi:type="dcterms:W3CDTF">2024-11-03T16:49:18Z</dcterms:modified>
</cp:coreProperties>
</file>