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Lst>
  <p:notesMasterIdLst>
    <p:notesMasterId r:id="rId50"/>
  </p:notesMasterIdLst>
  <p:sldIdLst>
    <p:sldId id="308" r:id="rId4"/>
    <p:sldId id="310" r:id="rId5"/>
    <p:sldId id="258" r:id="rId6"/>
    <p:sldId id="300" r:id="rId7"/>
    <p:sldId id="260" r:id="rId8"/>
    <p:sldId id="262" r:id="rId9"/>
    <p:sldId id="271" r:id="rId10"/>
    <p:sldId id="280" r:id="rId11"/>
    <p:sldId id="279" r:id="rId12"/>
    <p:sldId id="282" r:id="rId13"/>
    <p:sldId id="261" r:id="rId14"/>
    <p:sldId id="272" r:id="rId15"/>
    <p:sldId id="273" r:id="rId16"/>
    <p:sldId id="267" r:id="rId17"/>
    <p:sldId id="359" r:id="rId18"/>
    <p:sldId id="360" r:id="rId19"/>
    <p:sldId id="344" r:id="rId20"/>
    <p:sldId id="345" r:id="rId21"/>
    <p:sldId id="317" r:id="rId22"/>
    <p:sldId id="326" r:id="rId23"/>
    <p:sldId id="327" r:id="rId24"/>
    <p:sldId id="328" r:id="rId25"/>
    <p:sldId id="329" r:id="rId26"/>
    <p:sldId id="330" r:id="rId27"/>
    <p:sldId id="331" r:id="rId28"/>
    <p:sldId id="332" r:id="rId29"/>
    <p:sldId id="338" r:id="rId30"/>
    <p:sldId id="349" r:id="rId31"/>
    <p:sldId id="339" r:id="rId32"/>
    <p:sldId id="340" r:id="rId33"/>
    <p:sldId id="341" r:id="rId34"/>
    <p:sldId id="290" r:id="rId35"/>
    <p:sldId id="257" r:id="rId36"/>
    <p:sldId id="303" r:id="rId37"/>
    <p:sldId id="293" r:id="rId38"/>
    <p:sldId id="294" r:id="rId39"/>
    <p:sldId id="295" r:id="rId40"/>
    <p:sldId id="296" r:id="rId41"/>
    <p:sldId id="297" r:id="rId42"/>
    <p:sldId id="299" r:id="rId43"/>
    <p:sldId id="356" r:id="rId44"/>
    <p:sldId id="304" r:id="rId45"/>
    <p:sldId id="305" r:id="rId46"/>
    <p:sldId id="306" r:id="rId47"/>
    <p:sldId id="355" r:id="rId48"/>
    <p:sldId id="265" r:id="rId49"/>
  </p:sldIdLst>
  <p:sldSz cx="18288000" cy="10287000"/>
  <p:notesSz cx="6858000" cy="9144000"/>
  <p:embeddedFontLst>
    <p:embeddedFont>
      <p:font typeface="SimSun" pitchFamily="2" charset="-122"/>
      <p:regular r:id="rId51"/>
    </p:embeddedFont>
    <p:embeddedFont>
      <p:font typeface="Cambria Math" pitchFamily="18" charset="0"/>
      <p:regular r:id="rId52"/>
    </p:embeddedFont>
    <p:embeddedFont>
      <p:font typeface="#9Slide05 Lobster" charset="0"/>
      <p:regular r:id="rId53"/>
    </p:embeddedFont>
    <p:embeddedFont>
      <p:font typeface=".VnBlack" pitchFamily="34" charset="0"/>
      <p:regular r:id="rId54"/>
    </p:embeddedFont>
    <p:embeddedFont>
      <p:font typeface="Calibri Light" charset="0"/>
      <p:regular r:id="rId55"/>
      <p:italic r:id="rId56"/>
    </p:embeddedFont>
    <p:embeddedFont>
      <p:font typeface="MS Mincho" pitchFamily="49" charset="-128"/>
      <p:regular r:id="rId57"/>
    </p:embeddedFont>
    <p:embeddedFont>
      <p:font typeface="Calibri"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58B000"/>
    <a:srgbClr val="5FC233"/>
    <a:srgbClr val="FF0066"/>
    <a:srgbClr val="D3FFA7"/>
    <a:srgbClr val="27364B"/>
    <a:srgbClr val="008037"/>
    <a:srgbClr val="0066FF"/>
    <a:srgbClr val="41BA5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9" d="100"/>
          <a:sy n="49" d="100"/>
        </p:scale>
        <p:origin x="-6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EF62E-05CB-4A4E-BB7E-BDD71A51DD51}"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BF76490-18E5-4FF9-958A-8B2555156465}">
      <dgm:prSet phldrT="[Text]"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pt-BR" sz="4000" b="1" dirty="0">
              <a:latin typeface="Times New Roman" panose="02020603050405020304" pitchFamily="18" charset="0"/>
              <a:cs typeface="Times New Roman" panose="02020603050405020304" pitchFamily="18" charset="0"/>
            </a:rPr>
            <a:t>Bố cục: </a:t>
          </a:r>
          <a:r>
            <a:rPr lang="vi-VN" sz="4000" b="1" dirty="0">
              <a:latin typeface="Times New Roman" panose="02020603050405020304" pitchFamily="18" charset="0"/>
              <a:cs typeface="Times New Roman" panose="02020603050405020304" pitchFamily="18" charset="0"/>
            </a:rPr>
            <a:t>2 phần</a:t>
          </a:r>
          <a:endParaRPr lang="en-US" sz="4000" dirty="0">
            <a:latin typeface="Times New Roman" panose="02020603050405020304" pitchFamily="18" charset="0"/>
            <a:cs typeface="Times New Roman" panose="02020603050405020304" pitchFamily="18" charset="0"/>
          </a:endParaRPr>
        </a:p>
      </dgm:t>
    </dgm:pt>
    <dgm:pt modelId="{35179877-F320-4C92-9BE3-5BFB5A351C64}" type="parTrans" cxnId="{527FB7C1-EB2F-4D56-93A4-2FBB767A1C1B}">
      <dgm:prSet/>
      <dgm:spPr/>
      <dgm:t>
        <a:bodyPr/>
        <a:lstStyle/>
        <a:p>
          <a:endParaRPr lang="en-US" sz="1600">
            <a:latin typeface="Arial" panose="020B0604020202020204" pitchFamily="34" charset="0"/>
            <a:cs typeface="Arial" panose="020B0604020202020204" pitchFamily="34" charset="0"/>
          </a:endParaRPr>
        </a:p>
      </dgm:t>
    </dgm:pt>
    <dgm:pt modelId="{81B70AC7-D134-45F3-BC0A-1DB99FF548A6}" type="sibTrans" cxnId="{527FB7C1-EB2F-4D56-93A4-2FBB767A1C1B}">
      <dgm:prSet/>
      <dgm:spPr/>
      <dgm:t>
        <a:bodyPr/>
        <a:lstStyle/>
        <a:p>
          <a:endParaRPr lang="en-US" sz="1600">
            <a:latin typeface="Arial" panose="020B0604020202020204" pitchFamily="34" charset="0"/>
            <a:cs typeface="Arial" panose="020B0604020202020204" pitchFamily="34" charset="0"/>
          </a:endParaRPr>
        </a:p>
      </dgm:t>
    </dgm:pt>
    <dgm:pt modelId="{45999304-4BDB-4A88-987F-81F342F811C7}">
      <dgm:prSet phldrT="[Text]"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just"/>
          <a:r>
            <a:rPr lang="pt-BR" sz="4000" dirty="0">
              <a:solidFill>
                <a:schemeClr val="tx1"/>
              </a:solidFill>
              <a:latin typeface="Times New Roman" panose="02020603050405020304" pitchFamily="18" charset="0"/>
              <a:cs typeface="Times New Roman" panose="02020603050405020304" pitchFamily="18" charset="0"/>
            </a:rPr>
            <a:t>Phần 1: Từ đầu -&gt; </a:t>
          </a:r>
          <a:r>
            <a:rPr lang="pt-BR" sz="4000" i="1" dirty="0">
              <a:solidFill>
                <a:schemeClr val="tx1"/>
              </a:solidFill>
              <a:latin typeface="Times New Roman" panose="02020603050405020304" pitchFamily="18" charset="0"/>
              <a:cs typeface="Times New Roman" panose="02020603050405020304" pitchFamily="18" charset="0"/>
            </a:rPr>
            <a:t>thiên hạ</a:t>
          </a:r>
          <a:r>
            <a:rPr lang="pt-BR" sz="4000" dirty="0">
              <a:solidFill>
                <a:schemeClr val="tx1"/>
              </a:solidFill>
              <a:latin typeface="Times New Roman" panose="02020603050405020304" pitchFamily="18" charset="0"/>
              <a:cs typeface="Times New Roman" panose="02020603050405020304" pitchFamily="18" charset="0"/>
            </a:rPr>
            <a:t>: Miêu tả hình dáng, tính cách Dế Mèn.</a:t>
          </a:r>
          <a:endParaRPr lang="en-US" sz="4000" dirty="0">
            <a:solidFill>
              <a:schemeClr val="tx1"/>
            </a:solidFill>
            <a:latin typeface="Times New Roman" panose="02020603050405020304" pitchFamily="18" charset="0"/>
            <a:cs typeface="Times New Roman" panose="02020603050405020304" pitchFamily="18" charset="0"/>
          </a:endParaRPr>
        </a:p>
      </dgm:t>
    </dgm:pt>
    <dgm:pt modelId="{B39EE90E-F5BF-4477-9E8D-18EA90A31997}" type="parTrans" cxnId="{E12C23C5-61C7-401F-BAE1-DBA34DABA8E9}">
      <dgm:prSet/>
      <dgm:spPr/>
      <dgm:t>
        <a:bodyPr/>
        <a:lstStyle/>
        <a:p>
          <a:endParaRPr lang="en-US" sz="1600">
            <a:latin typeface="Arial" panose="020B0604020202020204" pitchFamily="34" charset="0"/>
            <a:cs typeface="Arial" panose="020B0604020202020204" pitchFamily="34" charset="0"/>
          </a:endParaRPr>
        </a:p>
      </dgm:t>
    </dgm:pt>
    <dgm:pt modelId="{8E69F034-D6A3-4102-A9D4-9AEA39463D7D}" type="sibTrans" cxnId="{E12C23C5-61C7-401F-BAE1-DBA34DABA8E9}">
      <dgm:prSet/>
      <dgm:spPr/>
      <dgm:t>
        <a:bodyPr/>
        <a:lstStyle/>
        <a:p>
          <a:endParaRPr lang="en-US" sz="1600">
            <a:latin typeface="Arial" panose="020B0604020202020204" pitchFamily="34" charset="0"/>
            <a:cs typeface="Arial" panose="020B0604020202020204" pitchFamily="34" charset="0"/>
          </a:endParaRPr>
        </a:p>
      </dgm:t>
    </dgm:pt>
    <dgm:pt modelId="{ECB5A42A-D729-45AB-B0C1-13E22A25ADDF}">
      <dgm:prSet phldrT="[Text]"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4000" b="1" dirty="0" err="1">
              <a:solidFill>
                <a:schemeClr val="tx1"/>
              </a:solidFill>
              <a:latin typeface="Times New Roman" panose="02020603050405020304" pitchFamily="18" charset="0"/>
              <a:cs typeface="Times New Roman" panose="02020603050405020304" pitchFamily="18" charset="0"/>
            </a:rPr>
            <a:t>Phần</a:t>
          </a:r>
          <a:r>
            <a:rPr lang="en-US" sz="4000" b="1" dirty="0">
              <a:solidFill>
                <a:schemeClr val="tx1"/>
              </a:solidFill>
              <a:latin typeface="Times New Roman" panose="02020603050405020304" pitchFamily="18" charset="0"/>
              <a:cs typeface="Times New Roman" panose="02020603050405020304" pitchFamily="18" charset="0"/>
            </a:rPr>
            <a:t> 2: </a:t>
          </a: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còn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Diễn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biến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chuyện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học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đầu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Dế</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Mèn</a:t>
          </a:r>
          <a:r>
            <a:rPr lang="en-US" sz="4000" dirty="0">
              <a:solidFill>
                <a:schemeClr val="tx1"/>
              </a:solidFill>
              <a:latin typeface="Times New Roman" panose="02020603050405020304" pitchFamily="18" charset="0"/>
              <a:cs typeface="Times New Roman" panose="02020603050405020304" pitchFamily="18" charset="0"/>
            </a:rPr>
            <a:t>. </a:t>
          </a:r>
        </a:p>
      </dgm:t>
    </dgm:pt>
    <dgm:pt modelId="{FD73B5B7-B0B8-4189-9ADE-59D46872F55A}" type="parTrans" cxnId="{18636212-D3E4-41DD-BD0F-E4FB8E31B8B5}">
      <dgm:prSet/>
      <dgm:spPr/>
      <dgm:t>
        <a:bodyPr/>
        <a:lstStyle/>
        <a:p>
          <a:endParaRPr lang="en-US" sz="1600">
            <a:latin typeface="Arial" panose="020B0604020202020204" pitchFamily="34" charset="0"/>
            <a:cs typeface="Arial" panose="020B0604020202020204" pitchFamily="34" charset="0"/>
          </a:endParaRPr>
        </a:p>
      </dgm:t>
    </dgm:pt>
    <dgm:pt modelId="{905C40D8-3701-40EF-BB27-053FD624A666}" type="sibTrans" cxnId="{18636212-D3E4-41DD-BD0F-E4FB8E31B8B5}">
      <dgm:prSet/>
      <dgm:spPr/>
      <dgm:t>
        <a:bodyPr/>
        <a:lstStyle/>
        <a:p>
          <a:endParaRPr lang="en-US" sz="1600">
            <a:latin typeface="Arial" panose="020B0604020202020204" pitchFamily="34" charset="0"/>
            <a:cs typeface="Arial" panose="020B0604020202020204" pitchFamily="34" charset="0"/>
          </a:endParaRPr>
        </a:p>
      </dgm:t>
    </dgm:pt>
    <dgm:pt modelId="{C1BFF098-F360-4A44-A6A9-8E25B67B8BB1}" type="pres">
      <dgm:prSet presAssocID="{08AEF62E-05CB-4A4E-BB7E-BDD71A51DD51}" presName="hierChild1" presStyleCnt="0">
        <dgm:presLayoutVars>
          <dgm:orgChart val="1"/>
          <dgm:chPref val="1"/>
          <dgm:dir/>
          <dgm:animOne val="branch"/>
          <dgm:animLvl val="lvl"/>
          <dgm:resizeHandles/>
        </dgm:presLayoutVars>
      </dgm:prSet>
      <dgm:spPr/>
      <dgm:t>
        <a:bodyPr/>
        <a:lstStyle/>
        <a:p>
          <a:endParaRPr lang="en-US"/>
        </a:p>
      </dgm:t>
    </dgm:pt>
    <dgm:pt modelId="{C69B439F-C0A0-4F85-A622-15D5C19FDC42}" type="pres">
      <dgm:prSet presAssocID="{CBF76490-18E5-4FF9-958A-8B2555156465}" presName="hierRoot1" presStyleCnt="0">
        <dgm:presLayoutVars>
          <dgm:hierBranch val="init"/>
        </dgm:presLayoutVars>
      </dgm:prSet>
      <dgm:spPr/>
    </dgm:pt>
    <dgm:pt modelId="{BB469893-B1EB-45A6-B036-B16F8A1EAA4F}" type="pres">
      <dgm:prSet presAssocID="{CBF76490-18E5-4FF9-958A-8B2555156465}" presName="rootComposite1" presStyleCnt="0"/>
      <dgm:spPr/>
    </dgm:pt>
    <dgm:pt modelId="{217CC168-C650-4571-AC96-05C33DF42661}" type="pres">
      <dgm:prSet presAssocID="{CBF76490-18E5-4FF9-958A-8B2555156465}" presName="rootText1" presStyleLbl="node0" presStyleIdx="0" presStyleCnt="1" custScaleY="63524">
        <dgm:presLayoutVars>
          <dgm:chPref val="3"/>
        </dgm:presLayoutVars>
      </dgm:prSet>
      <dgm:spPr/>
      <dgm:t>
        <a:bodyPr/>
        <a:lstStyle/>
        <a:p>
          <a:endParaRPr lang="en-US"/>
        </a:p>
      </dgm:t>
    </dgm:pt>
    <dgm:pt modelId="{33CA955B-F2F7-4533-829F-002D046C79AB}" type="pres">
      <dgm:prSet presAssocID="{CBF76490-18E5-4FF9-958A-8B2555156465}" presName="rootConnector1" presStyleLbl="node1" presStyleIdx="0" presStyleCnt="0"/>
      <dgm:spPr/>
      <dgm:t>
        <a:bodyPr/>
        <a:lstStyle/>
        <a:p>
          <a:endParaRPr lang="en-US"/>
        </a:p>
      </dgm:t>
    </dgm:pt>
    <dgm:pt modelId="{E7C38E89-4742-41F1-A5D8-297DB7613863}" type="pres">
      <dgm:prSet presAssocID="{CBF76490-18E5-4FF9-958A-8B2555156465}" presName="hierChild2" presStyleCnt="0"/>
      <dgm:spPr/>
    </dgm:pt>
    <dgm:pt modelId="{6F3DBAD5-1A96-40D0-B3C1-BCC6CDA41B35}" type="pres">
      <dgm:prSet presAssocID="{B39EE90E-F5BF-4477-9E8D-18EA90A31997}" presName="Name37" presStyleLbl="parChTrans1D2" presStyleIdx="0" presStyleCnt="2"/>
      <dgm:spPr/>
      <dgm:t>
        <a:bodyPr/>
        <a:lstStyle/>
        <a:p>
          <a:endParaRPr lang="en-US"/>
        </a:p>
      </dgm:t>
    </dgm:pt>
    <dgm:pt modelId="{F567A471-D4A2-41A7-8ADE-19DC022EB8AE}" type="pres">
      <dgm:prSet presAssocID="{45999304-4BDB-4A88-987F-81F342F811C7}" presName="hierRoot2" presStyleCnt="0">
        <dgm:presLayoutVars>
          <dgm:hierBranch val="init"/>
        </dgm:presLayoutVars>
      </dgm:prSet>
      <dgm:spPr/>
    </dgm:pt>
    <dgm:pt modelId="{7E4EA8C7-2601-49A4-92C5-F01A23206B22}" type="pres">
      <dgm:prSet presAssocID="{45999304-4BDB-4A88-987F-81F342F811C7}" presName="rootComposite" presStyleCnt="0"/>
      <dgm:spPr/>
    </dgm:pt>
    <dgm:pt modelId="{59840528-782B-460E-BB61-B725CA362D78}" type="pres">
      <dgm:prSet presAssocID="{45999304-4BDB-4A88-987F-81F342F811C7}" presName="rootText" presStyleLbl="node2" presStyleIdx="0" presStyleCnt="2" custScaleX="113086">
        <dgm:presLayoutVars>
          <dgm:chPref val="3"/>
        </dgm:presLayoutVars>
      </dgm:prSet>
      <dgm:spPr/>
      <dgm:t>
        <a:bodyPr/>
        <a:lstStyle/>
        <a:p>
          <a:endParaRPr lang="en-US"/>
        </a:p>
      </dgm:t>
    </dgm:pt>
    <dgm:pt modelId="{BFDFA901-4B5A-46D6-B3FA-F7098EE2F1F2}" type="pres">
      <dgm:prSet presAssocID="{45999304-4BDB-4A88-987F-81F342F811C7}" presName="rootConnector" presStyleLbl="node2" presStyleIdx="0" presStyleCnt="2"/>
      <dgm:spPr/>
      <dgm:t>
        <a:bodyPr/>
        <a:lstStyle/>
        <a:p>
          <a:endParaRPr lang="en-US"/>
        </a:p>
      </dgm:t>
    </dgm:pt>
    <dgm:pt modelId="{1BE41900-EBBF-4BDA-A8EF-7E0B2BF530B4}" type="pres">
      <dgm:prSet presAssocID="{45999304-4BDB-4A88-987F-81F342F811C7}" presName="hierChild4" presStyleCnt="0"/>
      <dgm:spPr/>
    </dgm:pt>
    <dgm:pt modelId="{C1B2F05E-3F75-46A7-BB0E-6DC8786181B2}" type="pres">
      <dgm:prSet presAssocID="{45999304-4BDB-4A88-987F-81F342F811C7}" presName="hierChild5" presStyleCnt="0"/>
      <dgm:spPr/>
    </dgm:pt>
    <dgm:pt modelId="{9748BC0E-EFAF-445A-B370-ACE4158D4E22}" type="pres">
      <dgm:prSet presAssocID="{FD73B5B7-B0B8-4189-9ADE-59D46872F55A}" presName="Name37" presStyleLbl="parChTrans1D2" presStyleIdx="1" presStyleCnt="2"/>
      <dgm:spPr/>
      <dgm:t>
        <a:bodyPr/>
        <a:lstStyle/>
        <a:p>
          <a:endParaRPr lang="en-US"/>
        </a:p>
      </dgm:t>
    </dgm:pt>
    <dgm:pt modelId="{1AF4CDC6-C622-4723-984A-3D6050841C41}" type="pres">
      <dgm:prSet presAssocID="{ECB5A42A-D729-45AB-B0C1-13E22A25ADDF}" presName="hierRoot2" presStyleCnt="0">
        <dgm:presLayoutVars>
          <dgm:hierBranch val="init"/>
        </dgm:presLayoutVars>
      </dgm:prSet>
      <dgm:spPr/>
    </dgm:pt>
    <dgm:pt modelId="{2E4376A2-2987-4C66-9700-897EF5BF10EA}" type="pres">
      <dgm:prSet presAssocID="{ECB5A42A-D729-45AB-B0C1-13E22A25ADDF}" presName="rootComposite" presStyleCnt="0"/>
      <dgm:spPr/>
    </dgm:pt>
    <dgm:pt modelId="{06FB6DCF-03F3-42C3-9196-F40F0B9ED53D}" type="pres">
      <dgm:prSet presAssocID="{ECB5A42A-D729-45AB-B0C1-13E22A25ADDF}" presName="rootText" presStyleLbl="node2" presStyleIdx="1" presStyleCnt="2">
        <dgm:presLayoutVars>
          <dgm:chPref val="3"/>
        </dgm:presLayoutVars>
      </dgm:prSet>
      <dgm:spPr/>
      <dgm:t>
        <a:bodyPr/>
        <a:lstStyle/>
        <a:p>
          <a:endParaRPr lang="en-US"/>
        </a:p>
      </dgm:t>
    </dgm:pt>
    <dgm:pt modelId="{04A9D76B-E224-480C-8EA7-32D525EF8DBA}" type="pres">
      <dgm:prSet presAssocID="{ECB5A42A-D729-45AB-B0C1-13E22A25ADDF}" presName="rootConnector" presStyleLbl="node2" presStyleIdx="1" presStyleCnt="2"/>
      <dgm:spPr/>
      <dgm:t>
        <a:bodyPr/>
        <a:lstStyle/>
        <a:p>
          <a:endParaRPr lang="en-US"/>
        </a:p>
      </dgm:t>
    </dgm:pt>
    <dgm:pt modelId="{D245370B-684D-428F-A813-19B53CA14019}" type="pres">
      <dgm:prSet presAssocID="{ECB5A42A-D729-45AB-B0C1-13E22A25ADDF}" presName="hierChild4" presStyleCnt="0"/>
      <dgm:spPr/>
    </dgm:pt>
    <dgm:pt modelId="{ADBC1A68-69DD-4852-9501-18DC700C4CB9}" type="pres">
      <dgm:prSet presAssocID="{ECB5A42A-D729-45AB-B0C1-13E22A25ADDF}" presName="hierChild5" presStyleCnt="0"/>
      <dgm:spPr/>
    </dgm:pt>
    <dgm:pt modelId="{F133A1DB-2E85-42A3-A6B3-9D6B07A9F6C4}" type="pres">
      <dgm:prSet presAssocID="{CBF76490-18E5-4FF9-958A-8B2555156465}" presName="hierChild3" presStyleCnt="0"/>
      <dgm:spPr/>
    </dgm:pt>
  </dgm:ptLst>
  <dgm:cxnLst>
    <dgm:cxn modelId="{AE65D53E-0615-44AF-BDBD-C0AD2CC4B613}" type="presOf" srcId="{45999304-4BDB-4A88-987F-81F342F811C7}" destId="{BFDFA901-4B5A-46D6-B3FA-F7098EE2F1F2}" srcOrd="1" destOrd="0" presId="urn:microsoft.com/office/officeart/2005/8/layout/orgChart1"/>
    <dgm:cxn modelId="{D89100BB-1B7B-4885-A6C2-5A9C651290E4}" type="presOf" srcId="{B39EE90E-F5BF-4477-9E8D-18EA90A31997}" destId="{6F3DBAD5-1A96-40D0-B3C1-BCC6CDA41B35}" srcOrd="0" destOrd="0" presId="urn:microsoft.com/office/officeart/2005/8/layout/orgChart1"/>
    <dgm:cxn modelId="{5F7B6BA3-F23D-4CD9-856A-962FA53FF51E}" type="presOf" srcId="{45999304-4BDB-4A88-987F-81F342F811C7}" destId="{59840528-782B-460E-BB61-B725CA362D78}" srcOrd="0" destOrd="0" presId="urn:microsoft.com/office/officeart/2005/8/layout/orgChart1"/>
    <dgm:cxn modelId="{7FA1F6C8-78AD-472C-B5E3-BC425BC05EB3}" type="presOf" srcId="{ECB5A42A-D729-45AB-B0C1-13E22A25ADDF}" destId="{06FB6DCF-03F3-42C3-9196-F40F0B9ED53D}" srcOrd="0" destOrd="0" presId="urn:microsoft.com/office/officeart/2005/8/layout/orgChart1"/>
    <dgm:cxn modelId="{E12C23C5-61C7-401F-BAE1-DBA34DABA8E9}" srcId="{CBF76490-18E5-4FF9-958A-8B2555156465}" destId="{45999304-4BDB-4A88-987F-81F342F811C7}" srcOrd="0" destOrd="0" parTransId="{B39EE90E-F5BF-4477-9E8D-18EA90A31997}" sibTransId="{8E69F034-D6A3-4102-A9D4-9AEA39463D7D}"/>
    <dgm:cxn modelId="{C16FC598-A51F-4DC1-B018-439900D2C1B2}" type="presOf" srcId="{CBF76490-18E5-4FF9-958A-8B2555156465}" destId="{33CA955B-F2F7-4533-829F-002D046C79AB}" srcOrd="1" destOrd="0" presId="urn:microsoft.com/office/officeart/2005/8/layout/orgChart1"/>
    <dgm:cxn modelId="{B9087DA1-13DA-4E94-B8ED-E598B847907B}" type="presOf" srcId="{CBF76490-18E5-4FF9-958A-8B2555156465}" destId="{217CC168-C650-4571-AC96-05C33DF42661}" srcOrd="0" destOrd="0" presId="urn:microsoft.com/office/officeart/2005/8/layout/orgChart1"/>
    <dgm:cxn modelId="{D576DA39-D8BB-4664-A949-6263134DE917}" type="presOf" srcId="{FD73B5B7-B0B8-4189-9ADE-59D46872F55A}" destId="{9748BC0E-EFAF-445A-B370-ACE4158D4E22}" srcOrd="0" destOrd="0" presId="urn:microsoft.com/office/officeart/2005/8/layout/orgChart1"/>
    <dgm:cxn modelId="{527FB7C1-EB2F-4D56-93A4-2FBB767A1C1B}" srcId="{08AEF62E-05CB-4A4E-BB7E-BDD71A51DD51}" destId="{CBF76490-18E5-4FF9-958A-8B2555156465}" srcOrd="0" destOrd="0" parTransId="{35179877-F320-4C92-9BE3-5BFB5A351C64}" sibTransId="{81B70AC7-D134-45F3-BC0A-1DB99FF548A6}"/>
    <dgm:cxn modelId="{F9D76A3E-F714-4231-ADDC-39FD8D991CCD}" type="presOf" srcId="{ECB5A42A-D729-45AB-B0C1-13E22A25ADDF}" destId="{04A9D76B-E224-480C-8EA7-32D525EF8DBA}" srcOrd="1" destOrd="0" presId="urn:microsoft.com/office/officeart/2005/8/layout/orgChart1"/>
    <dgm:cxn modelId="{18636212-D3E4-41DD-BD0F-E4FB8E31B8B5}" srcId="{CBF76490-18E5-4FF9-958A-8B2555156465}" destId="{ECB5A42A-D729-45AB-B0C1-13E22A25ADDF}" srcOrd="1" destOrd="0" parTransId="{FD73B5B7-B0B8-4189-9ADE-59D46872F55A}" sibTransId="{905C40D8-3701-40EF-BB27-053FD624A666}"/>
    <dgm:cxn modelId="{27EEC0AB-D510-4F28-B996-CA1CD84D838C}" type="presOf" srcId="{08AEF62E-05CB-4A4E-BB7E-BDD71A51DD51}" destId="{C1BFF098-F360-4A44-A6A9-8E25B67B8BB1}" srcOrd="0" destOrd="0" presId="urn:microsoft.com/office/officeart/2005/8/layout/orgChart1"/>
    <dgm:cxn modelId="{0FFC1EAC-DE81-4901-8535-8E7EB372CA74}" type="presParOf" srcId="{C1BFF098-F360-4A44-A6A9-8E25B67B8BB1}" destId="{C69B439F-C0A0-4F85-A622-15D5C19FDC42}" srcOrd="0" destOrd="0" presId="urn:microsoft.com/office/officeart/2005/8/layout/orgChart1"/>
    <dgm:cxn modelId="{A507578C-2648-48AC-8D59-A19BBBA76B06}" type="presParOf" srcId="{C69B439F-C0A0-4F85-A622-15D5C19FDC42}" destId="{BB469893-B1EB-45A6-B036-B16F8A1EAA4F}" srcOrd="0" destOrd="0" presId="urn:microsoft.com/office/officeart/2005/8/layout/orgChart1"/>
    <dgm:cxn modelId="{6C816FAA-854F-4262-9B92-7EDE776C1550}" type="presParOf" srcId="{BB469893-B1EB-45A6-B036-B16F8A1EAA4F}" destId="{217CC168-C650-4571-AC96-05C33DF42661}" srcOrd="0" destOrd="0" presId="urn:microsoft.com/office/officeart/2005/8/layout/orgChart1"/>
    <dgm:cxn modelId="{6663803C-4B70-4639-B601-CC728AE77811}" type="presParOf" srcId="{BB469893-B1EB-45A6-B036-B16F8A1EAA4F}" destId="{33CA955B-F2F7-4533-829F-002D046C79AB}" srcOrd="1" destOrd="0" presId="urn:microsoft.com/office/officeart/2005/8/layout/orgChart1"/>
    <dgm:cxn modelId="{36DE9545-6E36-4C4A-86A1-1F3A12831B49}" type="presParOf" srcId="{C69B439F-C0A0-4F85-A622-15D5C19FDC42}" destId="{E7C38E89-4742-41F1-A5D8-297DB7613863}" srcOrd="1" destOrd="0" presId="urn:microsoft.com/office/officeart/2005/8/layout/orgChart1"/>
    <dgm:cxn modelId="{A2330390-84E9-493A-B0FD-79D7C14FC1E7}" type="presParOf" srcId="{E7C38E89-4742-41F1-A5D8-297DB7613863}" destId="{6F3DBAD5-1A96-40D0-B3C1-BCC6CDA41B35}" srcOrd="0" destOrd="0" presId="urn:microsoft.com/office/officeart/2005/8/layout/orgChart1"/>
    <dgm:cxn modelId="{CE9D5683-398C-40C4-B02A-907AC3C82FFA}" type="presParOf" srcId="{E7C38E89-4742-41F1-A5D8-297DB7613863}" destId="{F567A471-D4A2-41A7-8ADE-19DC022EB8AE}" srcOrd="1" destOrd="0" presId="urn:microsoft.com/office/officeart/2005/8/layout/orgChart1"/>
    <dgm:cxn modelId="{19E328E6-92F6-4AE7-A271-681335CF1148}" type="presParOf" srcId="{F567A471-D4A2-41A7-8ADE-19DC022EB8AE}" destId="{7E4EA8C7-2601-49A4-92C5-F01A23206B22}" srcOrd="0" destOrd="0" presId="urn:microsoft.com/office/officeart/2005/8/layout/orgChart1"/>
    <dgm:cxn modelId="{7BBDF4E9-E6DB-4111-A1EA-AC36783A8B0F}" type="presParOf" srcId="{7E4EA8C7-2601-49A4-92C5-F01A23206B22}" destId="{59840528-782B-460E-BB61-B725CA362D78}" srcOrd="0" destOrd="0" presId="urn:microsoft.com/office/officeart/2005/8/layout/orgChart1"/>
    <dgm:cxn modelId="{BC3FBD44-D087-4CF8-8421-003AD0D41B71}" type="presParOf" srcId="{7E4EA8C7-2601-49A4-92C5-F01A23206B22}" destId="{BFDFA901-4B5A-46D6-B3FA-F7098EE2F1F2}" srcOrd="1" destOrd="0" presId="urn:microsoft.com/office/officeart/2005/8/layout/orgChart1"/>
    <dgm:cxn modelId="{C1F0903A-47FA-4A1E-B170-46AAFE4D8898}" type="presParOf" srcId="{F567A471-D4A2-41A7-8ADE-19DC022EB8AE}" destId="{1BE41900-EBBF-4BDA-A8EF-7E0B2BF530B4}" srcOrd="1" destOrd="0" presId="urn:microsoft.com/office/officeart/2005/8/layout/orgChart1"/>
    <dgm:cxn modelId="{3021EF5A-76C8-4E01-98A7-67B67796C5CA}" type="presParOf" srcId="{F567A471-D4A2-41A7-8ADE-19DC022EB8AE}" destId="{C1B2F05E-3F75-46A7-BB0E-6DC8786181B2}" srcOrd="2" destOrd="0" presId="urn:microsoft.com/office/officeart/2005/8/layout/orgChart1"/>
    <dgm:cxn modelId="{3921C377-8ECA-4331-92F7-81FFAF4FD0D1}" type="presParOf" srcId="{E7C38E89-4742-41F1-A5D8-297DB7613863}" destId="{9748BC0E-EFAF-445A-B370-ACE4158D4E22}" srcOrd="2" destOrd="0" presId="urn:microsoft.com/office/officeart/2005/8/layout/orgChart1"/>
    <dgm:cxn modelId="{9D571813-32F5-4374-92A5-39E700A0E87B}" type="presParOf" srcId="{E7C38E89-4742-41F1-A5D8-297DB7613863}" destId="{1AF4CDC6-C622-4723-984A-3D6050841C41}" srcOrd="3" destOrd="0" presId="urn:microsoft.com/office/officeart/2005/8/layout/orgChart1"/>
    <dgm:cxn modelId="{DC4706F3-B1E5-46DD-B957-6DDE2D3D1234}" type="presParOf" srcId="{1AF4CDC6-C622-4723-984A-3D6050841C41}" destId="{2E4376A2-2987-4C66-9700-897EF5BF10EA}" srcOrd="0" destOrd="0" presId="urn:microsoft.com/office/officeart/2005/8/layout/orgChart1"/>
    <dgm:cxn modelId="{23BE215B-FA86-481A-A95A-6EB96266A69D}" type="presParOf" srcId="{2E4376A2-2987-4C66-9700-897EF5BF10EA}" destId="{06FB6DCF-03F3-42C3-9196-F40F0B9ED53D}" srcOrd="0" destOrd="0" presId="urn:microsoft.com/office/officeart/2005/8/layout/orgChart1"/>
    <dgm:cxn modelId="{95799ECE-17BE-4C9D-A1DC-E058406D7646}" type="presParOf" srcId="{2E4376A2-2987-4C66-9700-897EF5BF10EA}" destId="{04A9D76B-E224-480C-8EA7-32D525EF8DBA}" srcOrd="1" destOrd="0" presId="urn:microsoft.com/office/officeart/2005/8/layout/orgChart1"/>
    <dgm:cxn modelId="{014D6107-E5C0-4641-8B8A-45DB64AFA30C}" type="presParOf" srcId="{1AF4CDC6-C622-4723-984A-3D6050841C41}" destId="{D245370B-684D-428F-A813-19B53CA14019}" srcOrd="1" destOrd="0" presId="urn:microsoft.com/office/officeart/2005/8/layout/orgChart1"/>
    <dgm:cxn modelId="{B1F1F372-DB03-4413-B773-E1D8428369D5}" type="presParOf" srcId="{1AF4CDC6-C622-4723-984A-3D6050841C41}" destId="{ADBC1A68-69DD-4852-9501-18DC700C4CB9}" srcOrd="2" destOrd="0" presId="urn:microsoft.com/office/officeart/2005/8/layout/orgChart1"/>
    <dgm:cxn modelId="{986981CF-BCDD-45A6-A40F-CA9564455C24}" type="presParOf" srcId="{C69B439F-C0A0-4F85-A622-15D5C19FDC42}" destId="{F133A1DB-2E85-42A3-A6B3-9D6B07A9F6C4}"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FF770-A97E-4C67-BA45-F6EC53F5A192}"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F43D9307-0C16-4EBF-B80B-C55D8F217058}">
      <dgm:prSet phldrT="[Text]" custT="1"/>
      <dgm:spPr/>
      <dgm:t>
        <a:bodyPr/>
        <a:lstStyle/>
        <a:p>
          <a:r>
            <a:rPr lang="vi-VN" sz="4800" dirty="0">
              <a:solidFill>
                <a:schemeClr val="bg1"/>
              </a:solidFill>
              <a:latin typeface="Arial" panose="020B0604020202020204" pitchFamily="34" charset="0"/>
              <a:cs typeface="Arial" panose="020B0604020202020204" pitchFamily="34" charset="0"/>
            </a:rPr>
            <a:t>Tâm trạng Dế Mèn</a:t>
          </a:r>
          <a:endParaRPr lang="en-US" sz="4800" dirty="0">
            <a:solidFill>
              <a:schemeClr val="bg1"/>
            </a:solidFill>
            <a:latin typeface="Arial" panose="020B0604020202020204" pitchFamily="34" charset="0"/>
            <a:cs typeface="Arial" panose="020B0604020202020204" pitchFamily="34" charset="0"/>
          </a:endParaRPr>
        </a:p>
      </dgm:t>
    </dgm:pt>
    <dgm:pt modelId="{E15E6424-F8F0-4AA0-927B-BC125513485D}" type="parTrans" cxnId="{7ED2FFF0-D4B1-450B-89C6-B9A925D5AF85}">
      <dgm:prSet/>
      <dgm:spPr/>
      <dgm:t>
        <a:bodyPr/>
        <a:lstStyle/>
        <a:p>
          <a:endParaRPr lang="en-US" sz="1600">
            <a:solidFill>
              <a:srgbClr val="002060"/>
            </a:solidFill>
            <a:latin typeface="Arial" panose="020B0604020202020204" pitchFamily="34" charset="0"/>
            <a:cs typeface="Arial" panose="020B0604020202020204" pitchFamily="34" charset="0"/>
          </a:endParaRPr>
        </a:p>
      </dgm:t>
    </dgm:pt>
    <dgm:pt modelId="{45734460-098E-4DAA-900F-562D637707C3}" type="sibTrans" cxnId="{7ED2FFF0-D4B1-450B-89C6-B9A925D5AF85}">
      <dgm:prSet/>
      <dgm:spPr/>
      <dgm:t>
        <a:bodyPr/>
        <a:lstStyle/>
        <a:p>
          <a:endParaRPr lang="en-US" sz="1600">
            <a:solidFill>
              <a:srgbClr val="002060"/>
            </a:solidFill>
            <a:latin typeface="Arial" panose="020B0604020202020204" pitchFamily="34" charset="0"/>
            <a:cs typeface="Arial" panose="020B0604020202020204" pitchFamily="34" charset="0"/>
          </a:endParaRPr>
        </a:p>
      </dgm:t>
    </dgm:pt>
    <dgm:pt modelId="{2ECBE8F6-5159-4E19-91EE-4DB38D9AC611}">
      <dgm:prSet phldrT="[Text]" custT="1"/>
      <dgm:spPr/>
      <dgm:t>
        <a:bodyPr/>
        <a:lstStyle/>
        <a:p>
          <a:r>
            <a:rPr lang="en-US" sz="3600" dirty="0" err="1">
              <a:solidFill>
                <a:srgbClr val="002060"/>
              </a:solidFill>
              <a:latin typeface="Arial" panose="020B0604020202020204" pitchFamily="34" charset="0"/>
              <a:cs typeface="Arial" panose="020B0604020202020204" pitchFamily="34" charset="0"/>
            </a:rPr>
            <a:t>Dế</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Mèn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thể</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hiện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ân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hận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hối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lỗi</a:t>
          </a:r>
          <a:r>
            <a:rPr lang="en-US" sz="3600" dirty="0">
              <a:solidFill>
                <a:srgbClr val="002060"/>
              </a:solidFill>
              <a:latin typeface="Arial" panose="020B0604020202020204" pitchFamily="34" charset="0"/>
              <a:cs typeface="Arial" panose="020B0604020202020204" pitchFamily="34" charset="0"/>
            </a:rPr>
            <a:t>.</a:t>
          </a:r>
        </a:p>
      </dgm:t>
    </dgm:pt>
    <dgm:pt modelId="{F2595F27-E8C1-44EE-9200-3C9D2E13F880}" type="parTrans" cxnId="{76CEE0F7-A778-4AF8-9933-B6141033AEAC}">
      <dgm:prSet/>
      <dgm:spPr/>
      <dgm:t>
        <a:bodyPr/>
        <a:lstStyle/>
        <a:p>
          <a:endParaRPr lang="en-US" sz="1600">
            <a:solidFill>
              <a:srgbClr val="002060"/>
            </a:solidFill>
            <a:latin typeface="Arial" panose="020B0604020202020204" pitchFamily="34" charset="0"/>
            <a:cs typeface="Arial" panose="020B0604020202020204" pitchFamily="34" charset="0"/>
          </a:endParaRPr>
        </a:p>
      </dgm:t>
    </dgm:pt>
    <dgm:pt modelId="{BA998214-65C1-47D8-80BF-988C24733D8F}" type="sibTrans" cxnId="{76CEE0F7-A778-4AF8-9933-B6141033AEAC}">
      <dgm:prSet/>
      <dgm:spPr/>
      <dgm:t>
        <a:bodyPr/>
        <a:lstStyle/>
        <a:p>
          <a:endParaRPr lang="en-US" sz="1600">
            <a:solidFill>
              <a:srgbClr val="002060"/>
            </a:solidFill>
            <a:latin typeface="Arial" panose="020B0604020202020204" pitchFamily="34" charset="0"/>
            <a:cs typeface="Arial" panose="020B0604020202020204" pitchFamily="34" charset="0"/>
          </a:endParaRPr>
        </a:p>
      </dgm:t>
    </dgm:pt>
    <dgm:pt modelId="{EC99D798-7130-4DA8-B17B-8A4D081CD31C}">
      <dgm:prSet phldrT="[Text]" custT="1"/>
      <dgm:spPr/>
      <dgm:t>
        <a:bodyPr/>
        <a:lstStyle/>
        <a:p>
          <a:r>
            <a:rPr lang="en-US" sz="3600" dirty="0" err="1">
              <a:solidFill>
                <a:srgbClr val="002060"/>
              </a:solidFill>
              <a:latin typeface="Arial" panose="020B0604020202020204" pitchFamily="34" charset="0"/>
              <a:cs typeface="Arial" panose="020B0604020202020204" pitchFamily="34" charset="0"/>
            </a:rPr>
            <a:t>Nâng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đầu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Dế</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Choắt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vừa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thương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vừa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ăn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năn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hối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hận</a:t>
          </a:r>
          <a:r>
            <a:rPr lang="en-US" sz="3600" dirty="0">
              <a:solidFill>
                <a:srgbClr val="002060"/>
              </a:solidFill>
              <a:latin typeface="Arial" panose="020B0604020202020204" pitchFamily="34" charset="0"/>
              <a:cs typeface="Arial" panose="020B0604020202020204" pitchFamily="34" charset="0"/>
            </a:rPr>
            <a:t>.</a:t>
          </a:r>
        </a:p>
      </dgm:t>
    </dgm:pt>
    <dgm:pt modelId="{4A56C42B-677E-4D5B-A280-ECF034531D6F}" type="parTrans" cxnId="{5318EA76-F3D4-4563-BFD7-00ED8C3BC189}">
      <dgm:prSet/>
      <dgm:spPr/>
      <dgm:t>
        <a:bodyPr/>
        <a:lstStyle/>
        <a:p>
          <a:endParaRPr lang="en-US" sz="1600">
            <a:solidFill>
              <a:srgbClr val="002060"/>
            </a:solidFill>
            <a:latin typeface="Arial" panose="020B0604020202020204" pitchFamily="34" charset="0"/>
            <a:cs typeface="Arial" panose="020B0604020202020204" pitchFamily="34" charset="0"/>
          </a:endParaRPr>
        </a:p>
      </dgm:t>
    </dgm:pt>
    <dgm:pt modelId="{79F5EF7E-57FB-4146-A047-47FC2C48D40C}" type="sibTrans" cxnId="{5318EA76-F3D4-4563-BFD7-00ED8C3BC189}">
      <dgm:prSet/>
      <dgm:spPr/>
      <dgm:t>
        <a:bodyPr/>
        <a:lstStyle/>
        <a:p>
          <a:endParaRPr lang="en-US" sz="1600">
            <a:solidFill>
              <a:srgbClr val="002060"/>
            </a:solidFill>
            <a:latin typeface="Arial" panose="020B0604020202020204" pitchFamily="34" charset="0"/>
            <a:cs typeface="Arial" panose="020B0604020202020204" pitchFamily="34" charset="0"/>
          </a:endParaRPr>
        </a:p>
      </dgm:t>
    </dgm:pt>
    <dgm:pt modelId="{E060CD1B-82B7-4618-A9EB-9364C5947C54}">
      <dgm:prSet phldrT="[Text]" custT="1"/>
      <dgm:spPr/>
      <dgm:t>
        <a:bodyPr/>
        <a:lstStyle/>
        <a:p>
          <a:r>
            <a:rPr lang="en-US" sz="3600" dirty="0" err="1">
              <a:solidFill>
                <a:srgbClr val="002060"/>
              </a:solidFill>
              <a:latin typeface="Arial" panose="020B0604020202020204" pitchFamily="34" charset="0"/>
              <a:cs typeface="Arial" panose="020B0604020202020204" pitchFamily="34" charset="0"/>
            </a:rPr>
            <a:t>Chôn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xác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Dế</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Choắt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vào</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bụi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cỏ</a:t>
          </a:r>
          <a:r>
            <a:rPr lang="en-US" sz="3600" dirty="0">
              <a:solidFill>
                <a:srgbClr val="002060"/>
              </a:solidFill>
              <a:latin typeface="Arial" panose="020B0604020202020204" pitchFamily="34" charset="0"/>
              <a:cs typeface="Arial" panose="020B0604020202020204" pitchFamily="34" charset="0"/>
            </a:rPr>
            <a:t> um </a:t>
          </a:r>
          <a:r>
            <a:rPr lang="en-US" sz="3600" dirty="0" err="1">
              <a:solidFill>
                <a:srgbClr val="002060"/>
              </a:solidFill>
              <a:latin typeface="Arial" panose="020B0604020202020204" pitchFamily="34" charset="0"/>
              <a:cs typeface="Arial" panose="020B0604020202020204" pitchFamily="34" charset="0"/>
            </a:rPr>
            <a:t>tùm</a:t>
          </a:r>
          <a:r>
            <a:rPr lang="en-US" sz="3600" dirty="0">
              <a:solidFill>
                <a:srgbClr val="002060"/>
              </a:solidFill>
              <a:latin typeface="Arial" panose="020B0604020202020204" pitchFamily="34" charset="0"/>
              <a:cs typeface="Arial" panose="020B0604020202020204" pitchFamily="34" charset="0"/>
            </a:rPr>
            <a:t>.</a:t>
          </a:r>
        </a:p>
      </dgm:t>
    </dgm:pt>
    <dgm:pt modelId="{6A3E50E1-48CA-4883-AEBB-D6451EE2A279}" type="parTrans" cxnId="{C6B7E4A7-2ED9-4772-944B-B464AE259ACC}">
      <dgm:prSet/>
      <dgm:spPr/>
      <dgm:t>
        <a:bodyPr/>
        <a:lstStyle/>
        <a:p>
          <a:endParaRPr lang="en-US" sz="1600">
            <a:solidFill>
              <a:srgbClr val="002060"/>
            </a:solidFill>
            <a:latin typeface="Arial" panose="020B0604020202020204" pitchFamily="34" charset="0"/>
            <a:cs typeface="Arial" panose="020B0604020202020204" pitchFamily="34" charset="0"/>
          </a:endParaRPr>
        </a:p>
      </dgm:t>
    </dgm:pt>
    <dgm:pt modelId="{6C6ADEEC-67C2-489D-9E7B-2033623425BF}" type="sibTrans" cxnId="{C6B7E4A7-2ED9-4772-944B-B464AE259ACC}">
      <dgm:prSet/>
      <dgm:spPr/>
      <dgm:t>
        <a:bodyPr/>
        <a:lstStyle/>
        <a:p>
          <a:endParaRPr lang="en-US" sz="1600">
            <a:solidFill>
              <a:srgbClr val="002060"/>
            </a:solidFill>
            <a:latin typeface="Arial" panose="020B0604020202020204" pitchFamily="34" charset="0"/>
            <a:cs typeface="Arial" panose="020B0604020202020204" pitchFamily="34" charset="0"/>
          </a:endParaRPr>
        </a:p>
      </dgm:t>
    </dgm:pt>
    <dgm:pt modelId="{A02461B1-0FAD-49FC-B4AE-6CF34A406EB9}" type="pres">
      <dgm:prSet presAssocID="{6B1FF770-A97E-4C67-BA45-F6EC53F5A192}" presName="cycle" presStyleCnt="0">
        <dgm:presLayoutVars>
          <dgm:chMax val="1"/>
          <dgm:dir/>
          <dgm:animLvl val="ctr"/>
          <dgm:resizeHandles val="exact"/>
        </dgm:presLayoutVars>
      </dgm:prSet>
      <dgm:spPr/>
      <dgm:t>
        <a:bodyPr/>
        <a:lstStyle/>
        <a:p>
          <a:endParaRPr lang="en-US"/>
        </a:p>
      </dgm:t>
    </dgm:pt>
    <dgm:pt modelId="{2E11E2FD-8895-4278-B8CB-C9F4379220B9}" type="pres">
      <dgm:prSet presAssocID="{F43D9307-0C16-4EBF-B80B-C55D8F217058}" presName="centerShape" presStyleLbl="node0" presStyleIdx="0" presStyleCnt="1"/>
      <dgm:spPr/>
      <dgm:t>
        <a:bodyPr/>
        <a:lstStyle/>
        <a:p>
          <a:endParaRPr lang="en-US"/>
        </a:p>
      </dgm:t>
    </dgm:pt>
    <dgm:pt modelId="{D221B41B-F563-4240-A717-EDEAC7A33C27}" type="pres">
      <dgm:prSet presAssocID="{F2595F27-E8C1-44EE-9200-3C9D2E13F880}" presName="parTrans" presStyleLbl="bgSibTrans2D1" presStyleIdx="0" presStyleCnt="3"/>
      <dgm:spPr/>
      <dgm:t>
        <a:bodyPr/>
        <a:lstStyle/>
        <a:p>
          <a:endParaRPr lang="en-US"/>
        </a:p>
      </dgm:t>
    </dgm:pt>
    <dgm:pt modelId="{C6413A43-B209-4743-A682-60756DC43387}" type="pres">
      <dgm:prSet presAssocID="{2ECBE8F6-5159-4E19-91EE-4DB38D9AC611}" presName="node" presStyleLbl="node1" presStyleIdx="0" presStyleCnt="3">
        <dgm:presLayoutVars>
          <dgm:bulletEnabled val="1"/>
        </dgm:presLayoutVars>
      </dgm:prSet>
      <dgm:spPr/>
      <dgm:t>
        <a:bodyPr/>
        <a:lstStyle/>
        <a:p>
          <a:endParaRPr lang="en-US"/>
        </a:p>
      </dgm:t>
    </dgm:pt>
    <dgm:pt modelId="{C7022834-7EC1-4CD5-B207-F3E5A67CBCD2}" type="pres">
      <dgm:prSet presAssocID="{4A56C42B-677E-4D5B-A280-ECF034531D6F}" presName="parTrans" presStyleLbl="bgSibTrans2D1" presStyleIdx="1" presStyleCnt="3"/>
      <dgm:spPr/>
      <dgm:t>
        <a:bodyPr/>
        <a:lstStyle/>
        <a:p>
          <a:endParaRPr lang="en-US"/>
        </a:p>
      </dgm:t>
    </dgm:pt>
    <dgm:pt modelId="{BF74EF11-73A3-426C-AD17-A68B2F1B2DB3}" type="pres">
      <dgm:prSet presAssocID="{EC99D798-7130-4DA8-B17B-8A4D081CD31C}" presName="node" presStyleLbl="node1" presStyleIdx="1" presStyleCnt="3" custScaleX="116769">
        <dgm:presLayoutVars>
          <dgm:bulletEnabled val="1"/>
        </dgm:presLayoutVars>
      </dgm:prSet>
      <dgm:spPr/>
      <dgm:t>
        <a:bodyPr/>
        <a:lstStyle/>
        <a:p>
          <a:endParaRPr lang="en-US"/>
        </a:p>
      </dgm:t>
    </dgm:pt>
    <dgm:pt modelId="{B5E71A68-CFC2-455D-96B7-CF755654C72C}" type="pres">
      <dgm:prSet presAssocID="{6A3E50E1-48CA-4883-AEBB-D6451EE2A279}" presName="parTrans" presStyleLbl="bgSibTrans2D1" presStyleIdx="2" presStyleCnt="3"/>
      <dgm:spPr/>
      <dgm:t>
        <a:bodyPr/>
        <a:lstStyle/>
        <a:p>
          <a:endParaRPr lang="en-US"/>
        </a:p>
      </dgm:t>
    </dgm:pt>
    <dgm:pt modelId="{F712FDC8-6D88-499A-8764-F241432A8D58}" type="pres">
      <dgm:prSet presAssocID="{E060CD1B-82B7-4618-A9EB-9364C5947C54}" presName="node" presStyleLbl="node1" presStyleIdx="2" presStyleCnt="3">
        <dgm:presLayoutVars>
          <dgm:bulletEnabled val="1"/>
        </dgm:presLayoutVars>
      </dgm:prSet>
      <dgm:spPr/>
      <dgm:t>
        <a:bodyPr/>
        <a:lstStyle/>
        <a:p>
          <a:endParaRPr lang="en-US"/>
        </a:p>
      </dgm:t>
    </dgm:pt>
  </dgm:ptLst>
  <dgm:cxnLst>
    <dgm:cxn modelId="{B4E0EAB4-5E96-478E-B2C2-BF7B37B88881}" type="presOf" srcId="{6B1FF770-A97E-4C67-BA45-F6EC53F5A192}" destId="{A02461B1-0FAD-49FC-B4AE-6CF34A406EB9}" srcOrd="0" destOrd="0" presId="urn:microsoft.com/office/officeart/2005/8/layout/radial4"/>
    <dgm:cxn modelId="{3199ED25-46CC-4BF7-8814-362F4E62FC7C}" type="presOf" srcId="{4A56C42B-677E-4D5B-A280-ECF034531D6F}" destId="{C7022834-7EC1-4CD5-B207-F3E5A67CBCD2}" srcOrd="0" destOrd="0" presId="urn:microsoft.com/office/officeart/2005/8/layout/radial4"/>
    <dgm:cxn modelId="{7ED2FFF0-D4B1-450B-89C6-B9A925D5AF85}" srcId="{6B1FF770-A97E-4C67-BA45-F6EC53F5A192}" destId="{F43D9307-0C16-4EBF-B80B-C55D8F217058}" srcOrd="0" destOrd="0" parTransId="{E15E6424-F8F0-4AA0-927B-BC125513485D}" sibTransId="{45734460-098E-4DAA-900F-562D637707C3}"/>
    <dgm:cxn modelId="{F725003A-D9FD-4FB0-B028-C31751B77842}" type="presOf" srcId="{6A3E50E1-48CA-4883-AEBB-D6451EE2A279}" destId="{B5E71A68-CFC2-455D-96B7-CF755654C72C}" srcOrd="0" destOrd="0" presId="urn:microsoft.com/office/officeart/2005/8/layout/radial4"/>
    <dgm:cxn modelId="{A493A886-3CA0-4B0C-9482-B21F025F0454}" type="presOf" srcId="{E060CD1B-82B7-4618-A9EB-9364C5947C54}" destId="{F712FDC8-6D88-499A-8764-F241432A8D58}" srcOrd="0" destOrd="0" presId="urn:microsoft.com/office/officeart/2005/8/layout/radial4"/>
    <dgm:cxn modelId="{554806C9-B58D-4E92-8FA0-230D7AC882F8}" type="presOf" srcId="{EC99D798-7130-4DA8-B17B-8A4D081CD31C}" destId="{BF74EF11-73A3-426C-AD17-A68B2F1B2DB3}" srcOrd="0" destOrd="0" presId="urn:microsoft.com/office/officeart/2005/8/layout/radial4"/>
    <dgm:cxn modelId="{FFE8F727-C690-4923-BDBD-B4F1FD6BC4B7}" type="presOf" srcId="{2ECBE8F6-5159-4E19-91EE-4DB38D9AC611}" destId="{C6413A43-B209-4743-A682-60756DC43387}" srcOrd="0" destOrd="0" presId="urn:microsoft.com/office/officeart/2005/8/layout/radial4"/>
    <dgm:cxn modelId="{5318EA76-F3D4-4563-BFD7-00ED8C3BC189}" srcId="{F43D9307-0C16-4EBF-B80B-C55D8F217058}" destId="{EC99D798-7130-4DA8-B17B-8A4D081CD31C}" srcOrd="1" destOrd="0" parTransId="{4A56C42B-677E-4D5B-A280-ECF034531D6F}" sibTransId="{79F5EF7E-57FB-4146-A047-47FC2C48D40C}"/>
    <dgm:cxn modelId="{757A6A5C-9C3B-48AC-A8BD-68CB1477E07F}" type="presOf" srcId="{F2595F27-E8C1-44EE-9200-3C9D2E13F880}" destId="{D221B41B-F563-4240-A717-EDEAC7A33C27}" srcOrd="0" destOrd="0" presId="urn:microsoft.com/office/officeart/2005/8/layout/radial4"/>
    <dgm:cxn modelId="{C6B7E4A7-2ED9-4772-944B-B464AE259ACC}" srcId="{F43D9307-0C16-4EBF-B80B-C55D8F217058}" destId="{E060CD1B-82B7-4618-A9EB-9364C5947C54}" srcOrd="2" destOrd="0" parTransId="{6A3E50E1-48CA-4883-AEBB-D6451EE2A279}" sibTransId="{6C6ADEEC-67C2-489D-9E7B-2033623425BF}"/>
    <dgm:cxn modelId="{76CEE0F7-A778-4AF8-9933-B6141033AEAC}" srcId="{F43D9307-0C16-4EBF-B80B-C55D8F217058}" destId="{2ECBE8F6-5159-4E19-91EE-4DB38D9AC611}" srcOrd="0" destOrd="0" parTransId="{F2595F27-E8C1-44EE-9200-3C9D2E13F880}" sibTransId="{BA998214-65C1-47D8-80BF-988C24733D8F}"/>
    <dgm:cxn modelId="{1DEAEBFD-983A-4C59-9D35-015378D2818B}" type="presOf" srcId="{F43D9307-0C16-4EBF-B80B-C55D8F217058}" destId="{2E11E2FD-8895-4278-B8CB-C9F4379220B9}" srcOrd="0" destOrd="0" presId="urn:microsoft.com/office/officeart/2005/8/layout/radial4"/>
    <dgm:cxn modelId="{9CB32166-558C-48CB-8AEF-CA388366422C}" type="presParOf" srcId="{A02461B1-0FAD-49FC-B4AE-6CF34A406EB9}" destId="{2E11E2FD-8895-4278-B8CB-C9F4379220B9}" srcOrd="0" destOrd="0" presId="urn:microsoft.com/office/officeart/2005/8/layout/radial4"/>
    <dgm:cxn modelId="{BBC3CFB3-8E66-4B0F-ACF4-9F6D0957FB60}" type="presParOf" srcId="{A02461B1-0FAD-49FC-B4AE-6CF34A406EB9}" destId="{D221B41B-F563-4240-A717-EDEAC7A33C27}" srcOrd="1" destOrd="0" presId="urn:microsoft.com/office/officeart/2005/8/layout/radial4"/>
    <dgm:cxn modelId="{E8C49A6E-C3C7-4C93-9F14-EB9790BCF09F}" type="presParOf" srcId="{A02461B1-0FAD-49FC-B4AE-6CF34A406EB9}" destId="{C6413A43-B209-4743-A682-60756DC43387}" srcOrd="2" destOrd="0" presId="urn:microsoft.com/office/officeart/2005/8/layout/radial4"/>
    <dgm:cxn modelId="{B5D5390B-DA17-4AC8-A846-85596C2C167B}" type="presParOf" srcId="{A02461B1-0FAD-49FC-B4AE-6CF34A406EB9}" destId="{C7022834-7EC1-4CD5-B207-F3E5A67CBCD2}" srcOrd="3" destOrd="0" presId="urn:microsoft.com/office/officeart/2005/8/layout/radial4"/>
    <dgm:cxn modelId="{DAA612BA-7103-40D4-BBBD-9FEFC7EA49AA}" type="presParOf" srcId="{A02461B1-0FAD-49FC-B4AE-6CF34A406EB9}" destId="{BF74EF11-73A3-426C-AD17-A68B2F1B2DB3}" srcOrd="4" destOrd="0" presId="urn:microsoft.com/office/officeart/2005/8/layout/radial4"/>
    <dgm:cxn modelId="{536CAB79-08C9-4944-9C9B-982DF75E480F}" type="presParOf" srcId="{A02461B1-0FAD-49FC-B4AE-6CF34A406EB9}" destId="{B5E71A68-CFC2-455D-96B7-CF755654C72C}" srcOrd="5" destOrd="0" presId="urn:microsoft.com/office/officeart/2005/8/layout/radial4"/>
    <dgm:cxn modelId="{D07068E2-8701-4540-BCAE-A203759786A8}" type="presParOf" srcId="{A02461B1-0FAD-49FC-B4AE-6CF34A406EB9}" destId="{F712FDC8-6D88-499A-8764-F241432A8D5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8BC0E-EFAF-445A-B370-ACE4158D4E22}">
      <dsp:nvSpPr>
        <dsp:cNvPr id="0" name=""/>
        <dsp:cNvSpPr/>
      </dsp:nvSpPr>
      <dsp:spPr>
        <a:xfrm>
          <a:off x="5610005" y="2828599"/>
          <a:ext cx="3209253" cy="1005240"/>
        </a:xfrm>
        <a:custGeom>
          <a:avLst/>
          <a:gdLst/>
          <a:ahLst/>
          <a:cxnLst/>
          <a:rect l="0" t="0" r="0" b="0"/>
          <a:pathLst>
            <a:path>
              <a:moveTo>
                <a:pt x="0" y="0"/>
              </a:moveTo>
              <a:lnTo>
                <a:pt x="0" y="502620"/>
              </a:lnTo>
              <a:lnTo>
                <a:pt x="3209253" y="502620"/>
              </a:lnTo>
              <a:lnTo>
                <a:pt x="3209253" y="10052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3DBAD5-1A96-40D0-B3C1-BCC6CDA41B35}">
      <dsp:nvSpPr>
        <dsp:cNvPr id="0" name=""/>
        <dsp:cNvSpPr/>
      </dsp:nvSpPr>
      <dsp:spPr>
        <a:xfrm>
          <a:off x="2713956" y="2828599"/>
          <a:ext cx="2896048" cy="1005240"/>
        </a:xfrm>
        <a:custGeom>
          <a:avLst/>
          <a:gdLst/>
          <a:ahLst/>
          <a:cxnLst/>
          <a:rect l="0" t="0" r="0" b="0"/>
          <a:pathLst>
            <a:path>
              <a:moveTo>
                <a:pt x="2896048" y="0"/>
              </a:moveTo>
              <a:lnTo>
                <a:pt x="2896048" y="502620"/>
              </a:lnTo>
              <a:lnTo>
                <a:pt x="0" y="502620"/>
              </a:lnTo>
              <a:lnTo>
                <a:pt x="0" y="10052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7CC168-C650-4571-AC96-05C33DF42661}">
      <dsp:nvSpPr>
        <dsp:cNvPr id="0" name=""/>
        <dsp:cNvSpPr/>
      </dsp:nvSpPr>
      <dsp:spPr>
        <a:xfrm>
          <a:off x="3216576" y="1308198"/>
          <a:ext cx="4786857" cy="152040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pt-BR" sz="4000" b="1" kern="1200" dirty="0">
              <a:latin typeface="Times New Roman" panose="02020603050405020304" pitchFamily="18" charset="0"/>
              <a:cs typeface="Times New Roman" panose="02020603050405020304" pitchFamily="18" charset="0"/>
            </a:rPr>
            <a:t>Bố cục: </a:t>
          </a:r>
          <a:r>
            <a:rPr lang="vi-VN" sz="4000" b="1" kern="1200" dirty="0">
              <a:latin typeface="Times New Roman" panose="02020603050405020304" pitchFamily="18" charset="0"/>
              <a:cs typeface="Times New Roman" panose="02020603050405020304" pitchFamily="18" charset="0"/>
            </a:rPr>
            <a:t>2 phần</a:t>
          </a:r>
          <a:endParaRPr lang="en-US" sz="4000" kern="1200" dirty="0">
            <a:latin typeface="Times New Roman" panose="02020603050405020304" pitchFamily="18" charset="0"/>
            <a:cs typeface="Times New Roman" panose="02020603050405020304" pitchFamily="18" charset="0"/>
          </a:endParaRPr>
        </a:p>
      </dsp:txBody>
      <dsp:txXfrm>
        <a:off x="3216576" y="1308198"/>
        <a:ext cx="4786857" cy="1520401"/>
      </dsp:txXfrm>
    </dsp:sp>
    <dsp:sp modelId="{59840528-782B-460E-BB61-B725CA362D78}">
      <dsp:nvSpPr>
        <dsp:cNvPr id="0" name=""/>
        <dsp:cNvSpPr/>
      </dsp:nvSpPr>
      <dsp:spPr>
        <a:xfrm>
          <a:off x="7323" y="3833840"/>
          <a:ext cx="5413265" cy="239342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just" defTabSz="1778000">
            <a:lnSpc>
              <a:spcPct val="90000"/>
            </a:lnSpc>
            <a:spcBef>
              <a:spcPct val="0"/>
            </a:spcBef>
            <a:spcAft>
              <a:spcPct val="35000"/>
            </a:spcAft>
          </a:pPr>
          <a:r>
            <a:rPr lang="pt-BR" sz="4000" kern="1200" dirty="0">
              <a:solidFill>
                <a:schemeClr val="tx1"/>
              </a:solidFill>
              <a:latin typeface="Times New Roman" panose="02020603050405020304" pitchFamily="18" charset="0"/>
              <a:cs typeface="Times New Roman" panose="02020603050405020304" pitchFamily="18" charset="0"/>
            </a:rPr>
            <a:t>Phần 1: Từ đầu -&gt; </a:t>
          </a:r>
          <a:r>
            <a:rPr lang="pt-BR" sz="4000" i="1" kern="1200" dirty="0">
              <a:solidFill>
                <a:schemeClr val="tx1"/>
              </a:solidFill>
              <a:latin typeface="Times New Roman" panose="02020603050405020304" pitchFamily="18" charset="0"/>
              <a:cs typeface="Times New Roman" panose="02020603050405020304" pitchFamily="18" charset="0"/>
            </a:rPr>
            <a:t>thiên hạ</a:t>
          </a:r>
          <a:r>
            <a:rPr lang="pt-BR" sz="4000" kern="1200" dirty="0">
              <a:solidFill>
                <a:schemeClr val="tx1"/>
              </a:solidFill>
              <a:latin typeface="Times New Roman" panose="02020603050405020304" pitchFamily="18" charset="0"/>
              <a:cs typeface="Times New Roman" panose="02020603050405020304" pitchFamily="18" charset="0"/>
            </a:rPr>
            <a:t>: Miêu tả hình dáng, tính cách Dế Mèn.</a:t>
          </a:r>
          <a:endParaRPr lang="en-US" sz="4000" kern="1200" dirty="0">
            <a:solidFill>
              <a:schemeClr val="tx1"/>
            </a:solidFill>
            <a:latin typeface="Times New Roman" panose="02020603050405020304" pitchFamily="18" charset="0"/>
            <a:cs typeface="Times New Roman" panose="02020603050405020304" pitchFamily="18" charset="0"/>
          </a:endParaRPr>
        </a:p>
      </dsp:txBody>
      <dsp:txXfrm>
        <a:off x="7323" y="3833840"/>
        <a:ext cx="5413265" cy="2393428"/>
      </dsp:txXfrm>
    </dsp:sp>
    <dsp:sp modelId="{06FB6DCF-03F3-42C3-9196-F40F0B9ED53D}">
      <dsp:nvSpPr>
        <dsp:cNvPr id="0" name=""/>
        <dsp:cNvSpPr/>
      </dsp:nvSpPr>
      <dsp:spPr>
        <a:xfrm>
          <a:off x="6425829" y="3833840"/>
          <a:ext cx="4786857" cy="239342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err="1">
              <a:solidFill>
                <a:schemeClr val="tx1"/>
              </a:solidFill>
              <a:latin typeface="Times New Roman" panose="02020603050405020304" pitchFamily="18" charset="0"/>
              <a:cs typeface="Times New Roman" panose="02020603050405020304" pitchFamily="18" charset="0"/>
            </a:rPr>
            <a:t>Phần</a:t>
          </a:r>
          <a:r>
            <a:rPr lang="en-US" sz="4000" b="1" kern="1200" dirty="0">
              <a:solidFill>
                <a:schemeClr val="tx1"/>
              </a:solidFill>
              <a:latin typeface="Times New Roman" panose="02020603050405020304" pitchFamily="18" charset="0"/>
              <a:cs typeface="Times New Roman" panose="02020603050405020304" pitchFamily="18" charset="0"/>
            </a:rPr>
            <a:t> 2: </a:t>
          </a:r>
          <a:r>
            <a:rPr lang="en-US" sz="4000" kern="1200" dirty="0" err="1">
              <a:solidFill>
                <a:schemeClr val="tx1"/>
              </a:solidFill>
              <a:latin typeface="Times New Roman" panose="02020603050405020304" pitchFamily="18" charset="0"/>
              <a:cs typeface="Times New Roman" panose="02020603050405020304" pitchFamily="18" charset="0"/>
            </a:rPr>
            <a:t>Đoạn</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còn</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lại</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Diễn</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biến</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câu</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chuyện</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về</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bài</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học</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đường</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đời</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đầu</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tiên</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của</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Dế</a:t>
          </a:r>
          <a:r>
            <a:rPr lang="en-US" sz="4000" kern="1200" dirty="0">
              <a:solidFill>
                <a:schemeClr val="tx1"/>
              </a:solidFill>
              <a:latin typeface="Times New Roman" panose="02020603050405020304" pitchFamily="18" charset="0"/>
              <a:cs typeface="Times New Roman" panose="02020603050405020304" pitchFamily="18" charset="0"/>
            </a:rPr>
            <a:t> </a:t>
          </a:r>
          <a:r>
            <a:rPr lang="en-US" sz="4000" kern="1200" dirty="0" err="1">
              <a:solidFill>
                <a:schemeClr val="tx1"/>
              </a:solidFill>
              <a:latin typeface="Times New Roman" panose="02020603050405020304" pitchFamily="18" charset="0"/>
              <a:cs typeface="Times New Roman" panose="02020603050405020304" pitchFamily="18" charset="0"/>
            </a:rPr>
            <a:t>Mèn</a:t>
          </a:r>
          <a:r>
            <a:rPr lang="en-US" sz="4000" kern="1200" dirty="0">
              <a:solidFill>
                <a:schemeClr val="tx1"/>
              </a:solidFill>
              <a:latin typeface="Times New Roman" panose="02020603050405020304" pitchFamily="18" charset="0"/>
              <a:cs typeface="Times New Roman" panose="02020603050405020304" pitchFamily="18" charset="0"/>
            </a:rPr>
            <a:t>. </a:t>
          </a:r>
        </a:p>
      </dsp:txBody>
      <dsp:txXfrm>
        <a:off x="6425829" y="3833840"/>
        <a:ext cx="4786857" cy="2393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1E2FD-8895-4278-B8CB-C9F4379220B9}">
      <dsp:nvSpPr>
        <dsp:cNvPr id="0" name=""/>
        <dsp:cNvSpPr/>
      </dsp:nvSpPr>
      <dsp:spPr>
        <a:xfrm>
          <a:off x="5598418" y="3820008"/>
          <a:ext cx="3204963" cy="320496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vi-VN" sz="4800" kern="1200" dirty="0">
              <a:solidFill>
                <a:schemeClr val="bg1"/>
              </a:solidFill>
              <a:latin typeface="Arial" panose="020B0604020202020204" pitchFamily="34" charset="0"/>
              <a:cs typeface="Arial" panose="020B0604020202020204" pitchFamily="34" charset="0"/>
            </a:rPr>
            <a:t>Tâm trạng Dế Mèn</a:t>
          </a:r>
          <a:endParaRPr lang="en-US" sz="4800" kern="1200" dirty="0">
            <a:solidFill>
              <a:schemeClr val="bg1"/>
            </a:solidFill>
            <a:latin typeface="Arial" panose="020B0604020202020204" pitchFamily="34" charset="0"/>
            <a:cs typeface="Arial" panose="020B0604020202020204" pitchFamily="34" charset="0"/>
          </a:endParaRPr>
        </a:p>
      </dsp:txBody>
      <dsp:txXfrm>
        <a:off x="6067774" y="4289364"/>
        <a:ext cx="2266251" cy="2266251"/>
      </dsp:txXfrm>
    </dsp:sp>
    <dsp:sp modelId="{D221B41B-F563-4240-A717-EDEAC7A33C27}">
      <dsp:nvSpPr>
        <dsp:cNvPr id="0" name=""/>
        <dsp:cNvSpPr/>
      </dsp:nvSpPr>
      <dsp:spPr>
        <a:xfrm rot="12900000">
          <a:off x="3534436" y="3259368"/>
          <a:ext cx="2458901" cy="91341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413A43-B209-4743-A682-60756DC43387}">
      <dsp:nvSpPr>
        <dsp:cNvPr id="0" name=""/>
        <dsp:cNvSpPr/>
      </dsp:nvSpPr>
      <dsp:spPr>
        <a:xfrm>
          <a:off x="2234422" y="1793005"/>
          <a:ext cx="3044714" cy="243577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n-US" sz="3600" kern="1200" dirty="0" err="1">
              <a:solidFill>
                <a:srgbClr val="002060"/>
              </a:solidFill>
              <a:latin typeface="Arial" panose="020B0604020202020204" pitchFamily="34" charset="0"/>
              <a:cs typeface="Arial" panose="020B0604020202020204" pitchFamily="34" charset="0"/>
            </a:rPr>
            <a:t>Dế</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Mèn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thể</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hiện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ân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hận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hối</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lỗi</a:t>
          </a:r>
          <a:r>
            <a:rPr lang="en-US" sz="3600" kern="1200" dirty="0">
              <a:solidFill>
                <a:srgbClr val="002060"/>
              </a:solidFill>
              <a:latin typeface="Arial" panose="020B0604020202020204" pitchFamily="34" charset="0"/>
              <a:cs typeface="Arial" panose="020B0604020202020204" pitchFamily="34" charset="0"/>
            </a:rPr>
            <a:t>.</a:t>
          </a:r>
        </a:p>
      </dsp:txBody>
      <dsp:txXfrm>
        <a:off x="2305763" y="1864346"/>
        <a:ext cx="2902032" cy="2293089"/>
      </dsp:txXfrm>
    </dsp:sp>
    <dsp:sp modelId="{C7022834-7EC1-4CD5-B207-F3E5A67CBCD2}">
      <dsp:nvSpPr>
        <dsp:cNvPr id="0" name=""/>
        <dsp:cNvSpPr/>
      </dsp:nvSpPr>
      <dsp:spPr>
        <a:xfrm rot="16200000">
          <a:off x="5971449" y="1990739"/>
          <a:ext cx="2458901" cy="913414"/>
        </a:xfrm>
        <a:prstGeom prst="leftArrow">
          <a:avLst>
            <a:gd name="adj1" fmla="val 60000"/>
            <a:gd name="adj2" fmla="val 50000"/>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74EF11-73A3-426C-AD17-A68B2F1B2DB3}">
      <dsp:nvSpPr>
        <dsp:cNvPr id="0" name=""/>
        <dsp:cNvSpPr/>
      </dsp:nvSpPr>
      <dsp:spPr>
        <a:xfrm>
          <a:off x="5423258" y="110"/>
          <a:ext cx="3555283" cy="2435771"/>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n-US" sz="3600" kern="1200" dirty="0" err="1">
              <a:solidFill>
                <a:srgbClr val="002060"/>
              </a:solidFill>
              <a:latin typeface="Arial" panose="020B0604020202020204" pitchFamily="34" charset="0"/>
              <a:cs typeface="Arial" panose="020B0604020202020204" pitchFamily="34" charset="0"/>
            </a:rPr>
            <a:t>Nâng</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đầu</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Dế</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Choắt</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vừa</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thương</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vừa</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ăn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năn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hối</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hận</a:t>
          </a:r>
          <a:r>
            <a:rPr lang="en-US" sz="3600" kern="1200" dirty="0">
              <a:solidFill>
                <a:srgbClr val="002060"/>
              </a:solidFill>
              <a:latin typeface="Arial" panose="020B0604020202020204" pitchFamily="34" charset="0"/>
              <a:cs typeface="Arial" panose="020B0604020202020204" pitchFamily="34" charset="0"/>
            </a:rPr>
            <a:t>.</a:t>
          </a:r>
        </a:p>
      </dsp:txBody>
      <dsp:txXfrm>
        <a:off x="5494599" y="71451"/>
        <a:ext cx="3412601" cy="2293089"/>
      </dsp:txXfrm>
    </dsp:sp>
    <dsp:sp modelId="{B5E71A68-CFC2-455D-96B7-CF755654C72C}">
      <dsp:nvSpPr>
        <dsp:cNvPr id="0" name=""/>
        <dsp:cNvSpPr/>
      </dsp:nvSpPr>
      <dsp:spPr>
        <a:xfrm rot="19500000">
          <a:off x="8408461" y="3259368"/>
          <a:ext cx="2458901" cy="913414"/>
        </a:xfrm>
        <a:prstGeom prst="lef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12FDC8-6D88-499A-8764-F241432A8D58}">
      <dsp:nvSpPr>
        <dsp:cNvPr id="0" name=""/>
        <dsp:cNvSpPr/>
      </dsp:nvSpPr>
      <dsp:spPr>
        <a:xfrm>
          <a:off x="9122662" y="1793005"/>
          <a:ext cx="3044714" cy="2435771"/>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n-US" sz="3600" kern="1200" dirty="0" err="1">
              <a:solidFill>
                <a:srgbClr val="002060"/>
              </a:solidFill>
              <a:latin typeface="Arial" panose="020B0604020202020204" pitchFamily="34" charset="0"/>
              <a:cs typeface="Arial" panose="020B0604020202020204" pitchFamily="34" charset="0"/>
            </a:rPr>
            <a:t>Chôn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xác</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Dế</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Choắt</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vào</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bụi</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cỏ</a:t>
          </a:r>
          <a:r>
            <a:rPr lang="en-US" sz="3600" kern="1200" dirty="0">
              <a:solidFill>
                <a:srgbClr val="002060"/>
              </a:solidFill>
              <a:latin typeface="Arial" panose="020B0604020202020204" pitchFamily="34" charset="0"/>
              <a:cs typeface="Arial" panose="020B0604020202020204" pitchFamily="34" charset="0"/>
            </a:rPr>
            <a:t> um </a:t>
          </a:r>
          <a:r>
            <a:rPr lang="en-US" sz="3600" kern="1200" dirty="0" err="1">
              <a:solidFill>
                <a:srgbClr val="002060"/>
              </a:solidFill>
              <a:latin typeface="Arial" panose="020B0604020202020204" pitchFamily="34" charset="0"/>
              <a:cs typeface="Arial" panose="020B0604020202020204" pitchFamily="34" charset="0"/>
            </a:rPr>
            <a:t>tùm</a:t>
          </a:r>
          <a:r>
            <a:rPr lang="en-US" sz="3600" kern="1200" dirty="0">
              <a:solidFill>
                <a:srgbClr val="002060"/>
              </a:solidFill>
              <a:latin typeface="Arial" panose="020B0604020202020204" pitchFamily="34" charset="0"/>
              <a:cs typeface="Arial" panose="020B0604020202020204" pitchFamily="34" charset="0"/>
            </a:rPr>
            <a:t>.</a:t>
          </a:r>
        </a:p>
      </dsp:txBody>
      <dsp:txXfrm>
        <a:off x="9194003" y="1864346"/>
        <a:ext cx="2902032" cy="229308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6E1D0-48EE-4C91-BF24-149A7FE06064}" type="datetimeFigureOut">
              <a:rPr lang="en-US" smtClean="0"/>
              <a:t>21/11/2023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9BAD1-4DF1-4899-ABD4-C8A2A7FA068F}" type="slidenum">
              <a:rPr lang="en-US" smtClean="0"/>
              <a:t>‹#›</a:t>
            </a:fld>
            <a:endParaRPr lang="en-US"/>
          </a:p>
        </p:txBody>
      </p:sp>
    </p:spTree>
    <p:extLst>
      <p:ext uri="{BB962C8B-B14F-4D97-AF65-F5344CB8AC3E}">
        <p14:creationId xmlns:p14="http://schemas.microsoft.com/office/powerpoint/2010/main" val="278343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443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4523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424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51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6476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DFE788F-FDEF-4F8F-B10A-9426D7A0A650}" type="slidenum">
              <a:rPr lang="en-US" altLang="en-US"/>
              <a:pPr/>
              <a:t>‹#›</a:t>
            </a:fld>
            <a:endParaRPr lang="en-US" altLang="en-US"/>
          </a:p>
        </p:txBody>
      </p:sp>
    </p:spTree>
    <p:extLst>
      <p:ext uri="{BB962C8B-B14F-4D97-AF65-F5344CB8AC3E}">
        <p14:creationId xmlns:p14="http://schemas.microsoft.com/office/powerpoint/2010/main" val="2748257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4705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77859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38569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29964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43339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24258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42535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70452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36555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15410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82612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463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31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324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908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07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389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981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051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966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895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092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C695C171-E6B2-4CD5-BCA5-F9BCCEEF3082}" type="datetimeFigureOut">
              <a:rPr lang="en-US" smtClean="0">
                <a:solidFill>
                  <a:prstClr val="black">
                    <a:tint val="75000"/>
                  </a:prstClr>
                </a:solidFill>
                <a:cs typeface="Arial"/>
                <a:sym typeface="Arial"/>
              </a:rPr>
              <a:pPr defTabSz="1371600">
                <a:defRPr/>
              </a:pPr>
              <a:t>21/11/2023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CE07329D-F979-40D9-8B45-4FDB2271051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89619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EB1C7BF-3D6F-4476-B60E-EB195944CC7F}" type="datetimeFigureOut">
              <a:rPr lang="en-US" smtClean="0">
                <a:solidFill>
                  <a:prstClr val="black">
                    <a:tint val="75000"/>
                  </a:prstClr>
                </a:solidFill>
              </a:rPr>
              <a:pPr/>
              <a:t>21/11/2023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AC4F3A-7E73-4308-857E-7934CD427C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3226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4.svg"/><Relationship Id="rId7" Type="http://schemas.microsoft.com/office/2007/relationships/hdphoto" Target="../media/hdphoto2.wdp"/><Relationship Id="rId12"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diagramColors" Target="../diagrams/colors1.xml"/><Relationship Id="rId5" Type="http://schemas.openxmlformats.org/officeDocument/2006/relationships/image" Target="../media/image36.svg"/><Relationship Id="rId10" Type="http://schemas.openxmlformats.org/officeDocument/2006/relationships/diagramQuickStyle" Target="../diagrams/quickStyle1.xml"/><Relationship Id="rId4" Type="http://schemas.openxmlformats.org/officeDocument/2006/relationships/image" Target="../media/image21.png"/><Relationship Id="rId9"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4.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34.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audio" Target="file:///E:\bui-phan-le-hang-music.yeucahat.com-.wma"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2.xml"/><Relationship Id="rId7" Type="http://schemas.openxmlformats.org/officeDocument/2006/relationships/image" Target="../media/image40.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4.sv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3.svg"/><Relationship Id="rId7" Type="http://schemas.openxmlformats.org/officeDocument/2006/relationships/image" Target="../media/image27.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5.svg"/><Relationship Id="rId4" Type="http://schemas.openxmlformats.org/officeDocument/2006/relationships/image" Target="../media/image44.png"/><Relationship Id="rId9" Type="http://schemas.openxmlformats.org/officeDocument/2006/relationships/image" Target="../media/image57.sv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7.wmf"/><Relationship Id="rId5" Type="http://schemas.openxmlformats.org/officeDocument/2006/relationships/image" Target="../media/image46.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3.svg"/><Relationship Id="rId7" Type="http://schemas.openxmlformats.org/officeDocument/2006/relationships/image" Target="../media/image27.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5.svg"/><Relationship Id="rId4" Type="http://schemas.openxmlformats.org/officeDocument/2006/relationships/image" Target="../media/image44.png"/><Relationship Id="rId9" Type="http://schemas.openxmlformats.org/officeDocument/2006/relationships/image" Target="../media/image57.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image" Target="../media/image55.gif"/></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5.svg"/><Relationship Id="rId4" Type="http://schemas.openxmlformats.org/officeDocument/2006/relationships/image" Target="../media/image58.png"/><Relationship Id="rId9" Type="http://schemas.openxmlformats.org/officeDocument/2006/relationships/image" Target="../media/image69.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1.svg"/><Relationship Id="rId4" Type="http://schemas.openxmlformats.org/officeDocument/2006/relationships/image" Target="../media/image13.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sachhay24h.com/de-men-phieu-luu-ky-cuon-sach-cua-tuoi-tho-a481.html" TargetMode="External"/><Relationship Id="rId5" Type="http://schemas.openxmlformats.org/officeDocument/2006/relationships/image" Target="../media/image23.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9.svg"/><Relationship Id="rId7"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3.svg"/><Relationship Id="rId4" Type="http://schemas.openxmlformats.org/officeDocument/2006/relationships/image" Target="../media/image1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500"/>
            <a:ext cx="15163800" cy="2554545"/>
          </a:xfrm>
          <a:prstGeom prst="rect">
            <a:avLst/>
          </a:prstGeom>
          <a:noFill/>
        </p:spPr>
        <p:txBody>
          <a:bodyPr wrap="square" lIns="91440" tIns="45720" rIns="91440" bIns="45720">
            <a:spAutoFit/>
          </a:bodyPr>
          <a:lstStyle/>
          <a:p>
            <a:pPr algn="ctr"/>
            <a:r>
              <a:rPr lang="vi-VN" sz="8000" b="1" cap="none" spc="50" dirty="0" smtClean="0">
                <a:ln w="9525" cmpd="sng">
                  <a:solidFill>
                    <a:schemeClr val="accent1"/>
                  </a:solidFill>
                  <a:prstDash val="solid"/>
                </a:ln>
                <a:solidFill>
                  <a:srgbClr val="FF0000"/>
                </a:solidFill>
                <a:effectLst>
                  <a:glow rad="38100">
                    <a:schemeClr val="accent1">
                      <a:alpha val="40000"/>
                    </a:schemeClr>
                  </a:glow>
                </a:effectLst>
                <a:latin typeface="+mj-lt"/>
              </a:rPr>
              <a:t>CHÀO MỪNG QUÝ  THẦY CÔ </a:t>
            </a:r>
          </a:p>
          <a:p>
            <a:pPr algn="ctr"/>
            <a:r>
              <a:rPr lang="vi-VN" sz="8000" b="1" cap="none" spc="50" dirty="0" smtClean="0">
                <a:ln w="9525" cmpd="sng">
                  <a:solidFill>
                    <a:schemeClr val="accent1"/>
                  </a:solidFill>
                  <a:prstDash val="solid"/>
                </a:ln>
                <a:solidFill>
                  <a:srgbClr val="FF0000"/>
                </a:solidFill>
                <a:effectLst>
                  <a:glow rad="38100">
                    <a:schemeClr val="accent1">
                      <a:alpha val="40000"/>
                    </a:schemeClr>
                  </a:glow>
                </a:effectLst>
                <a:latin typeface="+mj-lt"/>
              </a:rPr>
              <a:t>ĐẾN DỰ GIỜ THĂM LỚP</a:t>
            </a:r>
            <a:endParaRPr lang="en-US" sz="8000" b="1" cap="none" spc="50" dirty="0">
              <a:ln w="9525" cmpd="sng">
                <a:solidFill>
                  <a:schemeClr val="accent1"/>
                </a:solidFill>
                <a:prstDash val="solid"/>
              </a:ln>
              <a:solidFill>
                <a:srgbClr val="FF0000"/>
              </a:solidFill>
              <a:effectLst>
                <a:glow rad="38100">
                  <a:schemeClr val="accent1">
                    <a:alpha val="40000"/>
                  </a:schemeClr>
                </a:glow>
              </a:effectLst>
              <a:latin typeface="+mj-lt"/>
            </a:endParaRPr>
          </a:p>
        </p:txBody>
      </p:sp>
      <p:sp>
        <p:nvSpPr>
          <p:cNvPr id="3" name="Rectangle 2"/>
          <p:cNvSpPr/>
          <p:nvPr/>
        </p:nvSpPr>
        <p:spPr>
          <a:xfrm>
            <a:off x="38100" y="2764095"/>
            <a:ext cx="10553700" cy="34163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7200" b="1" cap="none" spc="0" dirty="0" smtClean="0">
                <a:ln/>
                <a:solidFill>
                  <a:srgbClr val="FF00FF"/>
                </a:solidFill>
                <a:effectLst/>
                <a:latin typeface="+mj-lt"/>
              </a:rPr>
              <a:t>CHUYÊN ĐỀ: </a:t>
            </a:r>
          </a:p>
          <a:p>
            <a:pPr algn="ctr"/>
            <a:r>
              <a:rPr lang="vi-VN" sz="7200" b="1" cap="none" spc="0" dirty="0" smtClean="0">
                <a:ln/>
                <a:solidFill>
                  <a:srgbClr val="FF00FF"/>
                </a:solidFill>
                <a:effectLst/>
                <a:latin typeface="+mj-lt"/>
              </a:rPr>
              <a:t>NHỮNG TRẢI NGHIỆM TRONG ĐỜI</a:t>
            </a:r>
            <a:endParaRPr lang="en-US" sz="7200" b="1" cap="none" spc="0" dirty="0">
              <a:ln/>
              <a:solidFill>
                <a:srgbClr val="FF00FF"/>
              </a:solidFill>
              <a:effectLst/>
              <a:latin typeface="+mj-lt"/>
            </a:endParaRPr>
          </a:p>
        </p:txBody>
      </p:sp>
      <p:pic>
        <p:nvPicPr>
          <p:cNvPr id="4" name="Picture 2" descr="See the source image">
            <a:extLst>
              <a:ext uri="{FF2B5EF4-FFF2-40B4-BE49-F238E27FC236}">
                <a16:creationId xmlns:a16="http://schemas.microsoft.com/office/drawing/2014/main" xmlns="" id="{B9E86556-FFDE-4D4A-984F-3445025A8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1800" y="2476499"/>
            <a:ext cx="7007254" cy="7983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0075" y="6468391"/>
            <a:ext cx="9391650" cy="3139321"/>
          </a:xfrm>
          <a:prstGeom prst="rect">
            <a:avLst/>
          </a:prstGeom>
          <a:solidFill>
            <a:schemeClr val="accent1">
              <a:lumMod val="40000"/>
              <a:lumOff val="60000"/>
            </a:schemeClr>
          </a:solidFill>
        </p:spPr>
        <p:txBody>
          <a:bodyPr wrap="square" rtlCol="0">
            <a:spAutoFit/>
          </a:bodyPr>
          <a:lstStyle/>
          <a:p>
            <a:r>
              <a:rPr lang="vi-VN" sz="6600" b="1" dirty="0" smtClean="0">
                <a:solidFill>
                  <a:srgbClr val="FF0066"/>
                </a:solidFill>
                <a:latin typeface="Times New Roman" panose="02020603050405020304" pitchFamily="18" charset="0"/>
                <a:cs typeface="Times New Roman" panose="02020603050405020304" pitchFamily="18" charset="0"/>
              </a:rPr>
              <a:t>VĂN BẢN 1. </a:t>
            </a:r>
          </a:p>
          <a:p>
            <a:r>
              <a:rPr lang="vi-VN" sz="6600" b="1" dirty="0">
                <a:solidFill>
                  <a:srgbClr val="FF0066"/>
                </a:solidFill>
                <a:latin typeface="Times New Roman" panose="02020603050405020304" pitchFamily="18" charset="0"/>
                <a:cs typeface="Times New Roman" panose="02020603050405020304" pitchFamily="18" charset="0"/>
              </a:rPr>
              <a:t>	</a:t>
            </a:r>
            <a:r>
              <a:rPr lang="vi-VN" sz="6600" b="1" dirty="0" smtClean="0">
                <a:solidFill>
                  <a:srgbClr val="FF0066"/>
                </a:solidFill>
                <a:latin typeface="Times New Roman" panose="02020603050405020304" pitchFamily="18" charset="0"/>
                <a:cs typeface="Times New Roman" panose="02020603050405020304" pitchFamily="18" charset="0"/>
              </a:rPr>
              <a:t>	BÀI HỌC ĐƯỜNG ĐỜI ĐẦU TIÊN</a:t>
            </a:r>
            <a:endParaRPr lang="en-US" sz="6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587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55A2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94" t="23008"/>
          <a:stretch>
            <a:fillRect/>
          </a:stretch>
        </p:blipFill>
        <p:spPr>
          <a:xfrm>
            <a:off x="16003548" y="-81926"/>
            <a:ext cx="2284452" cy="2787026"/>
          </a:xfrm>
          <a:prstGeom prst="rect">
            <a:avLst/>
          </a:prstGeom>
        </p:spPr>
      </p:pic>
      <p:pic>
        <p:nvPicPr>
          <p:cNvPr id="22" name="Picture 7">
            <a:extLst>
              <a:ext uri="{FF2B5EF4-FFF2-40B4-BE49-F238E27FC236}">
                <a16:creationId xmlns:a16="http://schemas.microsoft.com/office/drawing/2014/main" xmlns="" id="{0162BDC8-C3BC-4AEB-8CAF-26241F3A5B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33" y="7269614"/>
            <a:ext cx="2379133" cy="2758417"/>
          </a:xfrm>
          <a:prstGeom prst="rect">
            <a:avLst/>
          </a:prstGeom>
        </p:spPr>
      </p:pic>
      <p:pic>
        <p:nvPicPr>
          <p:cNvPr id="12" name="Picture 11">
            <a:extLst>
              <a:ext uri="{FF2B5EF4-FFF2-40B4-BE49-F238E27FC236}">
                <a16:creationId xmlns:a16="http://schemas.microsoft.com/office/drawing/2014/main" xmlns="" id="{C78FE859-AC3C-4F2A-AA47-FA8B5A4C743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87656" l="26250" r="85625">
                        <a14:foregroundMark x1="32656" y1="48906" x2="32656" y2="48906"/>
                        <a14:foregroundMark x1="26406" y1="36406" x2="26406" y2="36406"/>
                        <a14:foregroundMark x1="37656" y1="13750" x2="37656" y2="13750"/>
                        <a14:foregroundMark x1="53750" y1="11250" x2="53750" y2="11250"/>
                        <a14:foregroundMark x1="39375" y1="10000" x2="39375" y2="10000"/>
                        <a14:foregroundMark x1="85625" y1="22500" x2="85625" y2="22500"/>
                        <a14:foregroundMark x1="79688" y1="40938" x2="79688" y2="40938"/>
                        <a14:foregroundMark x1="55469" y1="45313" x2="55469" y2="45313"/>
                        <a14:foregroundMark x1="60000" y1="46250" x2="60000" y2="46250"/>
                        <a14:foregroundMark x1="45156" y1="43750" x2="45156" y2="43750"/>
                        <a14:foregroundMark x1="40625" y1="44063" x2="40625" y2="44063"/>
                        <a14:foregroundMark x1="51094" y1="84219" x2="51094" y2="84219"/>
                        <a14:foregroundMark x1="59375" y1="86719" x2="59375" y2="86719"/>
                        <a14:foregroundMark x1="43594" y1="87656" x2="43594" y2="87656"/>
                      </a14:backgroundRemoval>
                    </a14:imgEffect>
                  </a14:imgLayer>
                </a14:imgProps>
              </a:ext>
            </a:extLst>
          </a:blip>
          <a:srcRect l="24383" t="7235" r="10255" b="11195"/>
          <a:stretch/>
        </p:blipFill>
        <p:spPr>
          <a:xfrm>
            <a:off x="12649200" y="3738561"/>
            <a:ext cx="4239570" cy="5135616"/>
          </a:xfrm>
          <a:prstGeom prst="rect">
            <a:avLst/>
          </a:prstGeom>
        </p:spPr>
      </p:pic>
      <p:sp>
        <p:nvSpPr>
          <p:cNvPr id="4" name="Thought Bubble: Cloud 3">
            <a:extLst>
              <a:ext uri="{FF2B5EF4-FFF2-40B4-BE49-F238E27FC236}">
                <a16:creationId xmlns:a16="http://schemas.microsoft.com/office/drawing/2014/main" xmlns="" id="{4FA70AC8-CE75-46B0-9158-C6FBEE1ADD11}"/>
              </a:ext>
            </a:extLst>
          </p:cNvPr>
          <p:cNvSpPr/>
          <p:nvPr/>
        </p:nvSpPr>
        <p:spPr>
          <a:xfrm>
            <a:off x="9448800" y="419100"/>
            <a:ext cx="4495800" cy="2057400"/>
          </a:xfrm>
          <a:prstGeom prst="cloudCallout">
            <a:avLst>
              <a:gd name="adj1" fmla="val 46186"/>
              <a:gd name="adj2" fmla="val 1164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30018544-290F-40A0-A6CA-3BF33FBC2094}"/>
              </a:ext>
            </a:extLst>
          </p:cNvPr>
          <p:cNvSpPr/>
          <p:nvPr/>
        </p:nvSpPr>
        <p:spPr>
          <a:xfrm>
            <a:off x="9799567" y="874214"/>
            <a:ext cx="3794265" cy="1077218"/>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bg1"/>
                </a:solidFill>
                <a:effectLst/>
                <a:uLnTx/>
                <a:uFillTx/>
                <a:latin typeface="#9Slide05 Lobster"/>
                <a:ea typeface="+mn-ea"/>
                <a:cs typeface="+mn-cs"/>
              </a:rPr>
              <a:t>Nêu bố cục văn bản</a:t>
            </a:r>
            <a:endParaRPr kumimoji="0" lang="en-US" sz="3200" b="1" i="0" u="none" strike="noStrike" kern="1200" cap="none" spc="0" normalizeH="0" baseline="0" noProof="0" dirty="0">
              <a:ln>
                <a:noFill/>
              </a:ln>
              <a:solidFill>
                <a:schemeClr val="bg1"/>
              </a:solidFill>
              <a:effectLst/>
              <a:uLnTx/>
              <a:uFillTx/>
              <a:latin typeface="#9Slide05 Lobster"/>
              <a:ea typeface="+mn-ea"/>
              <a:cs typeface="+mn-cs"/>
            </a:endParaRPr>
          </a:p>
        </p:txBody>
      </p:sp>
      <p:graphicFrame>
        <p:nvGraphicFramePr>
          <p:cNvPr id="17" name="Diagram 16">
            <a:extLst>
              <a:ext uri="{FF2B5EF4-FFF2-40B4-BE49-F238E27FC236}">
                <a16:creationId xmlns:a16="http://schemas.microsoft.com/office/drawing/2014/main" xmlns="" id="{039785EE-6673-4B4F-8C3E-1EB423886018}"/>
              </a:ext>
            </a:extLst>
          </p:cNvPr>
          <p:cNvGraphicFramePr/>
          <p:nvPr>
            <p:extLst>
              <p:ext uri="{D42A27DB-BD31-4B8C-83A1-F6EECF244321}">
                <p14:modId xmlns:p14="http://schemas.microsoft.com/office/powerpoint/2010/main" val="3156074729"/>
              </p:ext>
            </p:extLst>
          </p:nvPr>
        </p:nvGraphicFramePr>
        <p:xfrm>
          <a:off x="381000" y="1970482"/>
          <a:ext cx="11220011" cy="75354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xmlns="" id="{B5149AAF-82F1-470C-950A-51868655D3C4}"/>
              </a:ext>
            </a:extLst>
          </p:cNvPr>
          <p:cNvSpPr txBox="1"/>
          <p:nvPr/>
        </p:nvSpPr>
        <p:spPr>
          <a:xfrm>
            <a:off x="784216" y="465287"/>
            <a:ext cx="9226060" cy="982513"/>
          </a:xfrm>
          <a:prstGeom prst="rect">
            <a:avLst/>
          </a:prstGeom>
          <a:noFill/>
        </p:spPr>
        <p:txBody>
          <a:bodyPr wrap="square">
            <a:spAutoFit/>
          </a:bodyPr>
          <a:lstStyle/>
          <a:p>
            <a:pPr algn="just">
              <a:lnSpc>
                <a:spcPct val="150000"/>
              </a:lnSpc>
            </a:pPr>
            <a:r>
              <a:rPr lang="vi-VN" sz="4400" b="1" i="1">
                <a:solidFill>
                  <a:srgbClr val="FFFF00"/>
                </a:solidFill>
                <a:effectLst/>
                <a:latin typeface="Arial" panose="020B0604020202020204" pitchFamily="34" charset="0"/>
                <a:ea typeface="Times New Roman" panose="02020603050405020304" pitchFamily="18" charset="0"/>
                <a:cs typeface="Arial" panose="020B0604020202020204" pitchFamily="34" charset="0"/>
              </a:rPr>
              <a:t>Bố cục</a:t>
            </a:r>
            <a:endParaRPr lang="en-US" sz="40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58571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80">
                                          <p:stCondLst>
                                            <p:cond delay="0"/>
                                          </p:stCondLst>
                                        </p:cTn>
                                        <p:tgtEl>
                                          <p:spTgt spid="17"/>
                                        </p:tgtEl>
                                      </p:cBhvr>
                                    </p:animEffect>
                                    <p:anim calcmode="lin" valueType="num">
                                      <p:cBhvr>
                                        <p:cTn id="2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 dur="26">
                                          <p:stCondLst>
                                            <p:cond delay="650"/>
                                          </p:stCondLst>
                                        </p:cTn>
                                        <p:tgtEl>
                                          <p:spTgt spid="17"/>
                                        </p:tgtEl>
                                      </p:cBhvr>
                                      <p:to x="100000" y="60000"/>
                                    </p:animScale>
                                    <p:animScale>
                                      <p:cBhvr>
                                        <p:cTn id="26" dur="166" decel="50000">
                                          <p:stCondLst>
                                            <p:cond delay="676"/>
                                          </p:stCondLst>
                                        </p:cTn>
                                        <p:tgtEl>
                                          <p:spTgt spid="17"/>
                                        </p:tgtEl>
                                      </p:cBhvr>
                                      <p:to x="100000" y="100000"/>
                                    </p:animScale>
                                    <p:animScale>
                                      <p:cBhvr>
                                        <p:cTn id="27" dur="26">
                                          <p:stCondLst>
                                            <p:cond delay="1312"/>
                                          </p:stCondLst>
                                        </p:cTn>
                                        <p:tgtEl>
                                          <p:spTgt spid="17"/>
                                        </p:tgtEl>
                                      </p:cBhvr>
                                      <p:to x="100000" y="80000"/>
                                    </p:animScale>
                                    <p:animScale>
                                      <p:cBhvr>
                                        <p:cTn id="28" dur="166" decel="50000">
                                          <p:stCondLst>
                                            <p:cond delay="1338"/>
                                          </p:stCondLst>
                                        </p:cTn>
                                        <p:tgtEl>
                                          <p:spTgt spid="17"/>
                                        </p:tgtEl>
                                      </p:cBhvr>
                                      <p:to x="100000" y="100000"/>
                                    </p:animScale>
                                    <p:animScale>
                                      <p:cBhvr>
                                        <p:cTn id="29" dur="26">
                                          <p:stCondLst>
                                            <p:cond delay="1642"/>
                                          </p:stCondLst>
                                        </p:cTn>
                                        <p:tgtEl>
                                          <p:spTgt spid="17"/>
                                        </p:tgtEl>
                                      </p:cBhvr>
                                      <p:to x="100000" y="90000"/>
                                    </p:animScale>
                                    <p:animScale>
                                      <p:cBhvr>
                                        <p:cTn id="30" dur="166" decel="50000">
                                          <p:stCondLst>
                                            <p:cond delay="1668"/>
                                          </p:stCondLst>
                                        </p:cTn>
                                        <p:tgtEl>
                                          <p:spTgt spid="17"/>
                                        </p:tgtEl>
                                      </p:cBhvr>
                                      <p:to x="100000" y="100000"/>
                                    </p:animScale>
                                    <p:animScale>
                                      <p:cBhvr>
                                        <p:cTn id="31" dur="26">
                                          <p:stCondLst>
                                            <p:cond delay="1808"/>
                                          </p:stCondLst>
                                        </p:cTn>
                                        <p:tgtEl>
                                          <p:spTgt spid="17"/>
                                        </p:tgtEl>
                                      </p:cBhvr>
                                      <p:to x="100000" y="95000"/>
                                    </p:animScale>
                                    <p:animScale>
                                      <p:cBhvr>
                                        <p:cTn id="3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55A2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94" t="23008"/>
          <a:stretch>
            <a:fillRect/>
          </a:stretch>
        </p:blipFill>
        <p:spPr>
          <a:xfrm>
            <a:off x="16003548" y="-81926"/>
            <a:ext cx="2284452" cy="2787026"/>
          </a:xfrm>
          <a:prstGeom prst="rect">
            <a:avLst/>
          </a:prstGeom>
        </p:spPr>
      </p:pic>
      <p:sp>
        <p:nvSpPr>
          <p:cNvPr id="2" name="Rectangle: Rounded Corners 1">
            <a:extLst>
              <a:ext uri="{FF2B5EF4-FFF2-40B4-BE49-F238E27FC236}">
                <a16:creationId xmlns:a16="http://schemas.microsoft.com/office/drawing/2014/main" xmlns="" id="{B9F4E87D-4003-4C5B-9C39-10DDBE313A48}"/>
              </a:ext>
            </a:extLst>
          </p:cNvPr>
          <p:cNvSpPr/>
          <p:nvPr/>
        </p:nvSpPr>
        <p:spPr>
          <a:xfrm>
            <a:off x="457200" y="266688"/>
            <a:ext cx="9753600" cy="1104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rPr>
              <a:t>II. </a:t>
            </a:r>
            <a:r>
              <a:rPr lang="vi-VN" sz="4400" b="1" dirty="0" smtClean="0">
                <a:solidFill>
                  <a:srgbClr val="FF0000"/>
                </a:solidFill>
              </a:rPr>
              <a:t>SUY NGẪM VÀ PHẢN HỒI:</a:t>
            </a:r>
            <a:endParaRPr lang="en-US" sz="4400" b="1" dirty="0">
              <a:solidFill>
                <a:srgbClr val="FF0000"/>
              </a:solidFill>
            </a:endParaRPr>
          </a:p>
        </p:txBody>
      </p:sp>
      <p:sp>
        <p:nvSpPr>
          <p:cNvPr id="3" name="TextBox 2">
            <a:extLst>
              <a:ext uri="{FF2B5EF4-FFF2-40B4-BE49-F238E27FC236}">
                <a16:creationId xmlns:a16="http://schemas.microsoft.com/office/drawing/2014/main" xmlns="" id="{E87E0E1F-DD79-41B8-8990-0366E89695EF}"/>
              </a:ext>
            </a:extLst>
          </p:cNvPr>
          <p:cNvSpPr txBox="1"/>
          <p:nvPr/>
        </p:nvSpPr>
        <p:spPr>
          <a:xfrm>
            <a:off x="1257300" y="1654302"/>
            <a:ext cx="9486900" cy="707886"/>
          </a:xfrm>
          <a:prstGeom prst="rect">
            <a:avLst/>
          </a:prstGeom>
          <a:noFill/>
        </p:spPr>
        <p:txBody>
          <a:bodyPr wrap="square" rtlCol="0">
            <a:spAutoFit/>
          </a:bodyPr>
          <a:lstStyle/>
          <a:p>
            <a:r>
              <a:rPr lang="en-US" sz="4000" b="1" dirty="0" smtClean="0">
                <a:solidFill>
                  <a:srgbClr val="FFFF00"/>
                </a:solidFill>
              </a:rPr>
              <a:t>1. Bức chân dung tự họa của Dế Mèn</a:t>
            </a:r>
            <a:endParaRPr lang="en-US" sz="4000" b="1" dirty="0">
              <a:solidFill>
                <a:srgbClr val="FFFF00"/>
              </a:solidFill>
            </a:endParaRPr>
          </a:p>
        </p:txBody>
      </p:sp>
      <p:sp>
        <p:nvSpPr>
          <p:cNvPr id="6" name="Rectangle: Rounded Corners 5">
            <a:extLst>
              <a:ext uri="{FF2B5EF4-FFF2-40B4-BE49-F238E27FC236}">
                <a16:creationId xmlns:a16="http://schemas.microsoft.com/office/drawing/2014/main" xmlns="" id="{7995C9D8-7A0F-43A3-85E2-095C581F6CA3}"/>
              </a:ext>
            </a:extLst>
          </p:cNvPr>
          <p:cNvSpPr/>
          <p:nvPr/>
        </p:nvSpPr>
        <p:spPr>
          <a:xfrm>
            <a:off x="609600" y="2927179"/>
            <a:ext cx="9029700" cy="4212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Khi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vật</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r>
              <a:rPr lang="vi-VN"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cụ thể là loài vật,</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nêu</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đặc</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điểm</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nào</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vật</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đó</a:t>
            </a:r>
            <a:r>
              <a:rPr lang="en-US"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12" descr="Hình ảnh dế mèn đẹp">
            <a:extLst>
              <a:ext uri="{FF2B5EF4-FFF2-40B4-BE49-F238E27FC236}">
                <a16:creationId xmlns:a16="http://schemas.microsoft.com/office/drawing/2014/main" xmlns="" id="{213E5DA7-EED8-459A-B679-1E6F3B621A0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4569" y="3216760"/>
            <a:ext cx="6096000" cy="4365141"/>
          </a:xfrm>
          <a:prstGeom prst="rect">
            <a:avLst/>
          </a:prstGeom>
          <a:ln>
            <a:noFill/>
          </a:ln>
          <a:effectLst>
            <a:softEdge rad="112500"/>
          </a:effectLst>
        </p:spPr>
      </p:pic>
      <p:sp>
        <p:nvSpPr>
          <p:cNvPr id="15" name="TextBox 14">
            <a:extLst>
              <a:ext uri="{FF2B5EF4-FFF2-40B4-BE49-F238E27FC236}">
                <a16:creationId xmlns:a16="http://schemas.microsoft.com/office/drawing/2014/main" xmlns="" id="{DB0D0397-BCE1-44E8-8888-55C6071EF30F}"/>
              </a:ext>
            </a:extLst>
          </p:cNvPr>
          <p:cNvSpPr txBox="1"/>
          <p:nvPr/>
        </p:nvSpPr>
        <p:spPr>
          <a:xfrm>
            <a:off x="1025769" y="8733611"/>
            <a:ext cx="15544800" cy="1015663"/>
          </a:xfrm>
          <a:prstGeom prst="rect">
            <a:avLst/>
          </a:prstGeom>
          <a:solidFill>
            <a:schemeClr val="accent6">
              <a:lumMod val="20000"/>
              <a:lumOff val="80000"/>
            </a:schemeClr>
          </a:solidFill>
        </p:spPr>
        <p:txBody>
          <a:bodyPr wrap="square">
            <a:spAutoFit/>
          </a:bodyPr>
          <a:lstStyle/>
          <a:p>
            <a:pPr algn="just">
              <a:lnSpc>
                <a:spcPct val="150000"/>
              </a:lnSpc>
              <a:tabLst>
                <a:tab pos="412115" algn="l"/>
              </a:tabLst>
            </a:pPr>
            <a:r>
              <a:rPr lang="vi-VN" sz="4000" b="1" kern="100" dirty="0">
                <a:effectLst/>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vi-VN" sz="40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Đ</a:t>
            </a:r>
            <a:r>
              <a:rPr lang="en-US" sz="4000" b="1" kern="100" dirty="0" err="1" smtClean="0">
                <a:effectLst/>
                <a:latin typeface="Times New Roman" panose="02020603050405020304" pitchFamily="18" charset="0"/>
                <a:ea typeface="SimSun" panose="02010600030101010101" pitchFamily="2" charset="-122"/>
                <a:cs typeface="Times New Roman" panose="02020603050405020304" pitchFamily="18" charset="0"/>
              </a:rPr>
              <a:t>ặc</a:t>
            </a:r>
            <a:r>
              <a:rPr lang="en-US" sz="4000" b="1"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điểm</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hình</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dáng</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cử</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chỉ</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hành</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tính</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cách</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vật</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effectLst/>
                <a:latin typeface="Times New Roman" panose="02020603050405020304" pitchFamily="18" charset="0"/>
                <a:ea typeface="SimSun" panose="02010600030101010101" pitchFamily="2" charset="-122"/>
                <a:cs typeface="Times New Roman" panose="02020603050405020304" pitchFamily="18" charset="0"/>
              </a:rPr>
              <a:t>đó</a:t>
            </a:r>
            <a:r>
              <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83A530BB-234F-482D-B5C2-66B8A2B77E25}"/>
              </a:ext>
            </a:extLst>
          </p:cNvPr>
          <p:cNvSpPr txBox="1"/>
          <p:nvPr/>
        </p:nvSpPr>
        <p:spPr>
          <a:xfrm>
            <a:off x="2667000" y="1943100"/>
            <a:ext cx="184731" cy="369332"/>
          </a:xfrm>
          <a:prstGeom prst="rect">
            <a:avLst/>
          </a:prstGeom>
          <a:noFill/>
        </p:spPr>
        <p:txBody>
          <a:bodyPr wrap="none" rtlCol="0">
            <a:spAutoFit/>
          </a:bodyPr>
          <a:lstStyle/>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325600" y="8777142"/>
            <a:ext cx="4179862" cy="1692771"/>
          </a:xfrm>
          <a:prstGeom prst="rect">
            <a:avLst/>
          </a:prstGeom>
        </p:spPr>
      </p:pic>
      <p:pic>
        <p:nvPicPr>
          <p:cNvPr id="20" name="Picture 6">
            <a:extLst>
              <a:ext uri="{FF2B5EF4-FFF2-40B4-BE49-F238E27FC236}">
                <a16:creationId xmlns:a16="http://schemas.microsoft.com/office/drawing/2014/main" xmlns="" id="{CE306BA2-30C5-4052-9F4E-F718CAD76A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492" y="0"/>
            <a:ext cx="2717984" cy="2415608"/>
          </a:xfrm>
          <a:prstGeom prst="rect">
            <a:avLst/>
          </a:prstGeom>
        </p:spPr>
      </p:pic>
      <p:graphicFrame>
        <p:nvGraphicFramePr>
          <p:cNvPr id="9" name="Table 8">
            <a:extLst>
              <a:ext uri="{FF2B5EF4-FFF2-40B4-BE49-F238E27FC236}">
                <a16:creationId xmlns:a16="http://schemas.microsoft.com/office/drawing/2014/main" xmlns="" id="{E4234BED-6767-42FA-9A74-8B7C0120711D}"/>
              </a:ext>
            </a:extLst>
          </p:cNvPr>
          <p:cNvGraphicFramePr>
            <a:graphicFrameLocks noGrp="1"/>
          </p:cNvGraphicFramePr>
          <p:nvPr>
            <p:extLst>
              <p:ext uri="{D42A27DB-BD31-4B8C-83A1-F6EECF244321}">
                <p14:modId xmlns:p14="http://schemas.microsoft.com/office/powerpoint/2010/main" val="2865514649"/>
              </p:ext>
            </p:extLst>
          </p:nvPr>
        </p:nvGraphicFramePr>
        <p:xfrm>
          <a:off x="50884" y="4076700"/>
          <a:ext cx="18091110" cy="6094338"/>
        </p:xfrm>
        <a:graphic>
          <a:graphicData uri="http://schemas.openxmlformats.org/drawingml/2006/table">
            <a:tbl>
              <a:tblPr firstRow="1" firstCol="1" bandRow="1">
                <a:tableStyleId>{10A1B5D5-9B99-4C35-A422-299274C87663}</a:tableStyleId>
              </a:tblPr>
              <a:tblGrid>
                <a:gridCol w="3977148">
                  <a:extLst>
                    <a:ext uri="{9D8B030D-6E8A-4147-A177-3AD203B41FA5}">
                      <a16:colId xmlns:a16="http://schemas.microsoft.com/office/drawing/2014/main" xmlns="" val="1286400270"/>
                    </a:ext>
                  </a:extLst>
                </a:gridCol>
                <a:gridCol w="4704654">
                  <a:extLst>
                    <a:ext uri="{9D8B030D-6E8A-4147-A177-3AD203B41FA5}">
                      <a16:colId xmlns:a16="http://schemas.microsoft.com/office/drawing/2014/main" xmlns="" val="4286907258"/>
                    </a:ext>
                  </a:extLst>
                </a:gridCol>
                <a:gridCol w="4704654">
                  <a:extLst>
                    <a:ext uri="{9D8B030D-6E8A-4147-A177-3AD203B41FA5}">
                      <a16:colId xmlns:a16="http://schemas.microsoft.com/office/drawing/2014/main" xmlns="" val="4003220749"/>
                    </a:ext>
                  </a:extLst>
                </a:gridCol>
                <a:gridCol w="4704654">
                  <a:extLst>
                    <a:ext uri="{9D8B030D-6E8A-4147-A177-3AD203B41FA5}">
                      <a16:colId xmlns:a16="http://schemas.microsoft.com/office/drawing/2014/main" xmlns="" val="3386236543"/>
                    </a:ext>
                  </a:extLst>
                </a:gridCol>
              </a:tblGrid>
              <a:tr h="1557415">
                <a:tc>
                  <a:txBody>
                    <a:bodyPr/>
                    <a:lstStyle/>
                    <a:p>
                      <a:pPr algn="ctr">
                        <a:spcAft>
                          <a:spcPts val="0"/>
                        </a:spcAft>
                      </a:pPr>
                      <a:r>
                        <a:rPr lang="pt-BR" sz="4400" b="1" dirty="0">
                          <a:solidFill>
                            <a:schemeClr val="bg1"/>
                          </a:solidFill>
                          <a:effectLst/>
                        </a:rPr>
                        <a:t>Ngoại hình Dế Mèn</a:t>
                      </a:r>
                      <a:endPar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pt-BR" sz="4400" b="1" dirty="0">
                          <a:solidFill>
                            <a:schemeClr val="bg1"/>
                          </a:solidFill>
                          <a:effectLst/>
                        </a:rPr>
                        <a:t>Hành</a:t>
                      </a:r>
                      <a:r>
                        <a:rPr lang="pt-BR" sz="4400" b="1" baseline="0" dirty="0">
                          <a:solidFill>
                            <a:schemeClr val="bg1"/>
                          </a:solidFill>
                          <a:effectLst/>
                        </a:rPr>
                        <a:t> động của </a:t>
                      </a:r>
                      <a:r>
                        <a:rPr lang="pt-BR" sz="4400" b="1" dirty="0">
                          <a:solidFill>
                            <a:schemeClr val="bg1"/>
                          </a:solidFill>
                          <a:effectLst/>
                        </a:rPr>
                        <a:t>Dế Mèn</a:t>
                      </a:r>
                      <a:endPar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4400" b="1" dirty="0" err="1">
                          <a:solidFill>
                            <a:schemeClr val="bg1"/>
                          </a:solidFill>
                          <a:effectLst/>
                        </a:rPr>
                        <a:t>Ngôn</a:t>
                      </a:r>
                      <a:r>
                        <a:rPr lang="en-US" sz="4400" b="1" baseline="0" dirty="0">
                          <a:solidFill>
                            <a:schemeClr val="bg1"/>
                          </a:solidFill>
                          <a:effectLst/>
                        </a:rPr>
                        <a:t> </a:t>
                      </a:r>
                      <a:r>
                        <a:rPr lang="en-US" sz="4400" b="1" baseline="0" dirty="0" err="1">
                          <a:solidFill>
                            <a:schemeClr val="bg1"/>
                          </a:solidFill>
                          <a:effectLst/>
                        </a:rPr>
                        <a:t>ngữ</a:t>
                      </a:r>
                      <a:r>
                        <a:rPr lang="en-US" sz="4400" b="1" baseline="0" dirty="0">
                          <a:solidFill>
                            <a:schemeClr val="bg1"/>
                          </a:solidFill>
                          <a:effectLst/>
                        </a:rPr>
                        <a:t> </a:t>
                      </a:r>
                      <a:r>
                        <a:rPr lang="en-US" sz="4400" b="1" baseline="0" dirty="0" err="1">
                          <a:solidFill>
                            <a:schemeClr val="bg1"/>
                          </a:solidFill>
                          <a:effectLst/>
                        </a:rPr>
                        <a:t>của</a:t>
                      </a:r>
                      <a:r>
                        <a:rPr lang="en-US" sz="4400" b="1" baseline="0" dirty="0">
                          <a:solidFill>
                            <a:schemeClr val="bg1"/>
                          </a:solidFill>
                          <a:effectLst/>
                        </a:rPr>
                        <a:t> </a:t>
                      </a:r>
                      <a:r>
                        <a:rPr lang="en-US" sz="4400" b="1" baseline="0" dirty="0" err="1">
                          <a:solidFill>
                            <a:schemeClr val="bg1"/>
                          </a:solidFill>
                          <a:effectLst/>
                        </a:rPr>
                        <a:t>Dế</a:t>
                      </a:r>
                      <a:r>
                        <a:rPr lang="en-US" sz="4400" b="1" baseline="0" dirty="0">
                          <a:solidFill>
                            <a:schemeClr val="bg1"/>
                          </a:solidFill>
                          <a:effectLst/>
                        </a:rPr>
                        <a:t> </a:t>
                      </a:r>
                      <a:r>
                        <a:rPr lang="en-US" sz="4400" b="1" baseline="0" dirty="0" err="1">
                          <a:solidFill>
                            <a:schemeClr val="bg1"/>
                          </a:solidFill>
                          <a:effectLst/>
                        </a:rPr>
                        <a:t>Mèn</a:t>
                      </a:r>
                      <a:endPar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4400" b="1" dirty="0" err="1">
                          <a:solidFill>
                            <a:schemeClr val="bg1"/>
                          </a:solidFill>
                          <a:effectLst/>
                        </a:rPr>
                        <a:t>Tâm</a:t>
                      </a:r>
                      <a:r>
                        <a:rPr lang="en-US" sz="4400" b="1" baseline="0" dirty="0">
                          <a:solidFill>
                            <a:schemeClr val="bg1"/>
                          </a:solidFill>
                          <a:effectLst/>
                        </a:rPr>
                        <a:t> </a:t>
                      </a:r>
                      <a:r>
                        <a:rPr lang="en-US" sz="4400" b="1" baseline="0" dirty="0" err="1">
                          <a:solidFill>
                            <a:schemeClr val="bg1"/>
                          </a:solidFill>
                          <a:effectLst/>
                        </a:rPr>
                        <a:t>trạng</a:t>
                      </a:r>
                      <a:r>
                        <a:rPr lang="en-US" sz="4400" b="1" baseline="0" dirty="0">
                          <a:solidFill>
                            <a:schemeClr val="bg1"/>
                          </a:solidFill>
                          <a:effectLst/>
                        </a:rPr>
                        <a:t> </a:t>
                      </a:r>
                      <a:r>
                        <a:rPr lang="en-US" sz="4400" b="1" baseline="0" dirty="0" err="1">
                          <a:solidFill>
                            <a:schemeClr val="bg1"/>
                          </a:solidFill>
                          <a:effectLst/>
                        </a:rPr>
                        <a:t>của</a:t>
                      </a:r>
                      <a:r>
                        <a:rPr lang="en-US" sz="4400" b="1" baseline="0" dirty="0">
                          <a:solidFill>
                            <a:schemeClr val="bg1"/>
                          </a:solidFill>
                          <a:effectLst/>
                        </a:rPr>
                        <a:t> </a:t>
                      </a:r>
                      <a:r>
                        <a:rPr lang="en-US" sz="4400" b="1" baseline="0" dirty="0" err="1">
                          <a:solidFill>
                            <a:schemeClr val="bg1"/>
                          </a:solidFill>
                          <a:effectLst/>
                        </a:rPr>
                        <a:t>Dế</a:t>
                      </a:r>
                      <a:r>
                        <a:rPr lang="en-US" sz="4400" b="1" baseline="0" dirty="0">
                          <a:solidFill>
                            <a:schemeClr val="bg1"/>
                          </a:solidFill>
                          <a:effectLst/>
                        </a:rPr>
                        <a:t> </a:t>
                      </a:r>
                      <a:r>
                        <a:rPr lang="en-US" sz="4400" b="1" baseline="0" dirty="0" err="1">
                          <a:solidFill>
                            <a:schemeClr val="bg1"/>
                          </a:solidFill>
                          <a:effectLst/>
                        </a:rPr>
                        <a:t>Mèn</a:t>
                      </a:r>
                      <a:endPar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111224957"/>
                  </a:ext>
                </a:extLst>
              </a:tr>
              <a:tr h="4536923">
                <a:tc>
                  <a:txBody>
                    <a:bodyPr/>
                    <a:lstStyle/>
                    <a:p>
                      <a:pPr algn="just">
                        <a:spcAft>
                          <a:spcPts val="0"/>
                        </a:spcAft>
                      </a:pPr>
                      <a:endParaRPr lang="en-US" sz="2800" dirty="0">
                        <a:effectLst/>
                      </a:endParaRPr>
                    </a:p>
                    <a:p>
                      <a:pPr algn="just">
                        <a:spcAft>
                          <a:spcPts val="0"/>
                        </a:spcAft>
                      </a:pPr>
                      <a:endParaRPr lang="en-US" sz="2800" dirty="0">
                        <a:effectLst/>
                      </a:endParaRPr>
                    </a:p>
                    <a:p>
                      <a:pPr algn="just">
                        <a:spcAft>
                          <a:spcPts val="0"/>
                        </a:spcAft>
                      </a:pPr>
                      <a:endParaRPr lang="en-US" sz="2800" dirty="0">
                        <a:effectLst/>
                      </a:endParaRPr>
                    </a:p>
                    <a:p>
                      <a:pPr algn="just">
                        <a:spcAft>
                          <a:spcPts val="0"/>
                        </a:spcAft>
                      </a:pPr>
                      <a:endParaRPr lang="en-US" sz="2800" dirty="0">
                        <a:effectLst/>
                      </a:endParaRPr>
                    </a:p>
                    <a:p>
                      <a:pPr algn="just">
                        <a:spcAft>
                          <a:spcPts val="0"/>
                        </a:spcAft>
                      </a:pPr>
                      <a:endParaRPr lang="en-US" sz="2800" dirty="0">
                        <a:effectLst/>
                      </a:endParaRPr>
                    </a:p>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88684007"/>
                  </a:ext>
                </a:extLst>
              </a:tr>
            </a:tbl>
          </a:graphicData>
        </a:graphic>
      </p:graphicFrame>
      <p:sp>
        <p:nvSpPr>
          <p:cNvPr id="10" name="TextBox 9">
            <a:extLst>
              <a:ext uri="{FF2B5EF4-FFF2-40B4-BE49-F238E27FC236}">
                <a16:creationId xmlns:a16="http://schemas.microsoft.com/office/drawing/2014/main" xmlns="" id="{26A340F0-8C38-4D8A-92B4-E03170ACEA1F}"/>
              </a:ext>
            </a:extLst>
          </p:cNvPr>
          <p:cNvSpPr txBox="1"/>
          <p:nvPr/>
        </p:nvSpPr>
        <p:spPr>
          <a:xfrm>
            <a:off x="914400" y="1943100"/>
            <a:ext cx="16078200" cy="1815882"/>
          </a:xfrm>
          <a:prstGeom prst="rect">
            <a:avLst/>
          </a:prstGeom>
          <a:noFill/>
          <a:ln>
            <a:solidFill>
              <a:schemeClr val="accent1"/>
            </a:solidFill>
          </a:ln>
        </p:spPr>
        <p:txBody>
          <a:bodyPr wrap="square" rtlCol="0">
            <a:spAutoFit/>
          </a:bodyPr>
          <a:lstStyle/>
          <a:p>
            <a:pPr algn="ctr"/>
            <a:r>
              <a:rPr lang="vi-VN" sz="4000" b="1" dirty="0">
                <a:solidFill>
                  <a:srgbClr val="002060"/>
                </a:solidFill>
              </a:rPr>
              <a:t>THẢO LUẬN NHÓM</a:t>
            </a:r>
          </a:p>
          <a:p>
            <a:pPr algn="ctr"/>
            <a:endParaRPr lang="vi-VN" sz="4000" b="1" dirty="0">
              <a:solidFill>
                <a:srgbClr val="002060"/>
              </a:solidFill>
            </a:endParaRPr>
          </a:p>
          <a:p>
            <a:pPr algn="ctr"/>
            <a:r>
              <a:rPr lang="vi-VN" sz="3200" b="1" dirty="0">
                <a:solidFill>
                  <a:srgbClr val="002060"/>
                </a:solidFill>
                <a:latin typeface="Arial" panose="020B0604020202020204" pitchFamily="34" charset="0"/>
                <a:cs typeface="Arial" panose="020B0604020202020204" pitchFamily="34" charset="0"/>
              </a:rPr>
              <a:t>Nhiệm vụ: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nhóm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hoàn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thành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phiếu</a:t>
            </a:r>
            <a:r>
              <a:rPr lang="en-US" sz="3200" dirty="0">
                <a:solidFill>
                  <a:srgbClr val="002060"/>
                </a:solidFill>
                <a:latin typeface="Arial" panose="020B0604020202020204" pitchFamily="34" charset="0"/>
                <a:cs typeface="Arial" panose="020B0604020202020204" pitchFamily="34" charset="0"/>
              </a:rPr>
              <a:t> HT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1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hình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dáng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tính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Dế</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Mèn</a:t>
            </a:r>
            <a:r>
              <a:rPr lang="en-US" sz="3200" dirty="0">
                <a:solidFill>
                  <a:srgbClr val="002060"/>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xmlns="" id="{90160114-F653-4CFC-A3E2-134B5C3A8790}"/>
              </a:ext>
            </a:extLst>
          </p:cNvPr>
          <p:cNvSpPr txBox="1"/>
          <p:nvPr/>
        </p:nvSpPr>
        <p:spPr>
          <a:xfrm>
            <a:off x="3004330" y="411260"/>
            <a:ext cx="10711670" cy="707886"/>
          </a:xfrm>
          <a:prstGeom prst="rect">
            <a:avLst/>
          </a:prstGeom>
          <a:solidFill>
            <a:srgbClr val="FFFF00"/>
          </a:solidFill>
        </p:spPr>
        <p:txBody>
          <a:bodyPr wrap="square" rtlCol="0">
            <a:spAutoFit/>
          </a:bodyPr>
          <a:lstStyle/>
          <a:p>
            <a:r>
              <a:rPr lang="vi-VN" sz="4000" b="1" dirty="0">
                <a:solidFill>
                  <a:srgbClr val="FF0000"/>
                </a:solidFill>
              </a:rPr>
              <a:t>a. Hình dáng và tính cách nhân vật Dế Mèn</a:t>
            </a:r>
            <a:endParaRPr lang="en-US" sz="4000" b="1" dirty="0">
              <a:solidFill>
                <a:srgbClr val="FF0000"/>
              </a:solidFill>
            </a:endParaRPr>
          </a:p>
        </p:txBody>
      </p:sp>
    </p:spTree>
    <p:extLst>
      <p:ext uri="{BB962C8B-B14F-4D97-AF65-F5344CB8AC3E}">
        <p14:creationId xmlns:p14="http://schemas.microsoft.com/office/powerpoint/2010/main" val="617207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80B5EF44-6731-42B1-AE4C-0B3B30BCEDBC}"/>
              </a:ext>
            </a:extLst>
          </p:cNvPr>
          <p:cNvSpPr txBox="1"/>
          <p:nvPr/>
        </p:nvSpPr>
        <p:spPr>
          <a:xfrm>
            <a:off x="3004330" y="411260"/>
            <a:ext cx="10711670" cy="707886"/>
          </a:xfrm>
          <a:prstGeom prst="rect">
            <a:avLst/>
          </a:prstGeom>
          <a:solidFill>
            <a:srgbClr val="FFFF00"/>
          </a:solidFill>
        </p:spPr>
        <p:txBody>
          <a:bodyPr wrap="square" rtlCol="0">
            <a:spAutoFit/>
          </a:bodyPr>
          <a:lstStyle/>
          <a:p>
            <a:r>
              <a:rPr lang="vi-VN" sz="4000" b="1" dirty="0">
                <a:solidFill>
                  <a:srgbClr val="FF0000"/>
                </a:solidFill>
              </a:rPr>
              <a:t>a. Hình dáng và tính cách nhân vật Dế Mèn</a:t>
            </a:r>
            <a:endParaRPr lang="en-US" sz="4000" b="1" dirty="0">
              <a:solidFill>
                <a:srgbClr val="FF0000"/>
              </a:solidFill>
            </a:endParaRPr>
          </a:p>
        </p:txBody>
      </p:sp>
      <p:graphicFrame>
        <p:nvGraphicFramePr>
          <p:cNvPr id="16" name="Table 15">
            <a:extLst>
              <a:ext uri="{FF2B5EF4-FFF2-40B4-BE49-F238E27FC236}">
                <a16:creationId xmlns:a16="http://schemas.microsoft.com/office/drawing/2014/main" xmlns="" id="{5B5779A5-1BB5-423E-A3F3-AAEEC2635861}"/>
              </a:ext>
            </a:extLst>
          </p:cNvPr>
          <p:cNvGraphicFramePr>
            <a:graphicFrameLocks noGrp="1"/>
          </p:cNvGraphicFramePr>
          <p:nvPr>
            <p:extLst>
              <p:ext uri="{D42A27DB-BD31-4B8C-83A1-F6EECF244321}">
                <p14:modId xmlns:p14="http://schemas.microsoft.com/office/powerpoint/2010/main" val="3001954270"/>
              </p:ext>
            </p:extLst>
          </p:nvPr>
        </p:nvGraphicFramePr>
        <p:xfrm>
          <a:off x="266700" y="1119146"/>
          <a:ext cx="17754600" cy="9358354"/>
        </p:xfrm>
        <a:graphic>
          <a:graphicData uri="http://schemas.openxmlformats.org/drawingml/2006/table">
            <a:tbl>
              <a:tblPr firstRow="1" firstCol="1" bandRow="1"/>
              <a:tblGrid>
                <a:gridCol w="3497118">
                  <a:extLst>
                    <a:ext uri="{9D8B030D-6E8A-4147-A177-3AD203B41FA5}">
                      <a16:colId xmlns:a16="http://schemas.microsoft.com/office/drawing/2014/main" xmlns="" val="1286400270"/>
                    </a:ext>
                  </a:extLst>
                </a:gridCol>
                <a:gridCol w="7263245">
                  <a:extLst>
                    <a:ext uri="{9D8B030D-6E8A-4147-A177-3AD203B41FA5}">
                      <a16:colId xmlns:a16="http://schemas.microsoft.com/office/drawing/2014/main" xmlns="" val="4286907258"/>
                    </a:ext>
                  </a:extLst>
                </a:gridCol>
                <a:gridCol w="3451701">
                  <a:extLst>
                    <a:ext uri="{9D8B030D-6E8A-4147-A177-3AD203B41FA5}">
                      <a16:colId xmlns:a16="http://schemas.microsoft.com/office/drawing/2014/main" xmlns="" val="4003220749"/>
                    </a:ext>
                  </a:extLst>
                </a:gridCol>
                <a:gridCol w="3542536">
                  <a:extLst>
                    <a:ext uri="{9D8B030D-6E8A-4147-A177-3AD203B41FA5}">
                      <a16:colId xmlns:a16="http://schemas.microsoft.com/office/drawing/2014/main" xmlns="" val="3386236543"/>
                    </a:ext>
                  </a:extLst>
                </a:gridCol>
              </a:tblGrid>
              <a:tr h="1637712">
                <a:tc>
                  <a:txBody>
                    <a:bodyPr/>
                    <a:lstStyle/>
                    <a:p>
                      <a:pPr algn="ctr">
                        <a:spcAft>
                          <a:spcPts val="0"/>
                        </a:spcAft>
                      </a:pPr>
                      <a:r>
                        <a:rPr lang="pt-BR" sz="3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Ngoại hình Dế Mèn</a:t>
                      </a:r>
                      <a:endParaRPr lang="en-US"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spcAft>
                          <a:spcPts val="0"/>
                        </a:spcAft>
                      </a:pPr>
                      <a:r>
                        <a:rPr lang="pt-BR" sz="3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Hành</a:t>
                      </a:r>
                      <a:r>
                        <a:rPr lang="pt-BR" sz="3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động của </a:t>
                      </a:r>
                      <a:r>
                        <a:rPr lang="pt-BR" sz="3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Dế Mèn</a:t>
                      </a:r>
                      <a:endParaRPr lang="en-US"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spcAft>
                          <a:spcPts val="0"/>
                        </a:spcAft>
                      </a:pPr>
                      <a:r>
                        <a:rPr lang="en-US" sz="3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Ngôn</a:t>
                      </a:r>
                      <a:r>
                        <a:rPr lang="en-US" sz="3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ngữ</a:t>
                      </a:r>
                      <a:r>
                        <a:rPr lang="en-US" sz="3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Dế</a:t>
                      </a:r>
                      <a:r>
                        <a:rPr lang="en-US" sz="3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Mèn</a:t>
                      </a:r>
                      <a:endParaRPr lang="en-US" sz="3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spcAft>
                          <a:spcPts val="0"/>
                        </a:spcAft>
                      </a:pPr>
                      <a:r>
                        <a:rPr lang="en-US" sz="3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Tâm</a:t>
                      </a:r>
                      <a:r>
                        <a:rPr lang="en-US" sz="3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trạng</a:t>
                      </a:r>
                      <a:r>
                        <a:rPr lang="en-US" sz="3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Dế</a:t>
                      </a:r>
                      <a:r>
                        <a:rPr lang="en-US" sz="36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Mèn</a:t>
                      </a:r>
                      <a:endParaRPr lang="en-US" sz="3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111224957"/>
                  </a:ext>
                </a:extLst>
              </a:tr>
              <a:tr h="5615012">
                <a:tc>
                  <a:txBody>
                    <a:bodyPr/>
                    <a:lstStyle/>
                    <a:p>
                      <a:pPr algn="l">
                        <a:spcAft>
                          <a:spcPts val="0"/>
                        </a:spcAft>
                      </a:pP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mẫm</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vuốt</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cứng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nhọn</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hoắt</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nhánh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râu</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uốn</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cong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endParaRPr lang="en-US" sz="3200" i="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4000" i="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Nhai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ngoàm</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ngoạm</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cẳng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phanh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phách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oai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0"/>
                        </a:spcAft>
                      </a:pP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Cào</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Cào</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ngụ</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thỉnh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thoảng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ngứa</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ghẹo</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Vó</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lấm</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láp</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ngơ</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ngác</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Choắt</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khinh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khỉnh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l">
                        <a:spcAft>
                          <a:spcPts val="0"/>
                        </a:spcAft>
                      </a:pPr>
                      <a:endParaRPr lang="en-US" sz="3200" i="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Hãnh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tráng</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40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endParaRPr lang="en-US" sz="3200" i="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588684007"/>
                  </a:ext>
                </a:extLst>
              </a:tr>
              <a:tr h="2105630">
                <a:tc gridSpan="4">
                  <a:txBody>
                    <a:bodyPr/>
                    <a:lstStyle/>
                    <a:p>
                      <a:pPr algn="just"/>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Qua những chi tiết trên cho  thấy Dế Mèn là một </a:t>
                      </a:r>
                      <a:r>
                        <a:rPr lang="vi-VN"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chàng thanh niên trẻ trung, yêu đời, tự tin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 vì tự tin quá mức về vẻ bề ngoài và sức mạnh của mình dẫn đến </a:t>
                      </a:r>
                      <a:r>
                        <a:rPr lang="vi-VN"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kiêu căng, tự phụ, hống hách</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cậy sức bắt nạt kẻ yếu.</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30991519"/>
                  </a:ext>
                </a:extLst>
              </a:tr>
            </a:tbl>
          </a:graphicData>
        </a:graphic>
      </p:graphicFrame>
    </p:spTree>
    <p:extLst>
      <p:ext uri="{BB962C8B-B14F-4D97-AF65-F5344CB8AC3E}">
        <p14:creationId xmlns:p14="http://schemas.microsoft.com/office/powerpoint/2010/main" val="4186804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76154">
            <a:off x="207252" y="8935089"/>
            <a:ext cx="1425795" cy="1306546"/>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394" t="23008"/>
          <a:stretch>
            <a:fillRect/>
          </a:stretch>
        </p:blipFill>
        <p:spPr>
          <a:xfrm flipH="1">
            <a:off x="0" y="0"/>
            <a:ext cx="2772358" cy="3382269"/>
          </a:xfrm>
          <a:prstGeom prst="rect">
            <a:avLst/>
          </a:prstGeom>
        </p:spPr>
      </p:pic>
      <p:pic>
        <p:nvPicPr>
          <p:cNvPr id="1026" name="Picture 2" descr="Little Student Girl With Glasses Reading Book Cartoon Character Isolated  Icon Vector Illustration Royalty Free Cliparts, Vectors, And Stock  Illustration. Image 149655638.">
            <a:extLst>
              <a:ext uri="{FF2B5EF4-FFF2-40B4-BE49-F238E27FC236}">
                <a16:creationId xmlns:a16="http://schemas.microsoft.com/office/drawing/2014/main" xmlns="" id="{069975D8-3547-438D-B98C-A452D767E7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077" y1="64154" x2="33385" y2="56692"/>
                        <a14:foregroundMark x1="27174" y1="53722" x2="24441" y2="52415"/>
                        <a14:foregroundMark x1="33385" y1="56692" x2="27297" y2="53781"/>
                        <a14:foregroundMark x1="20064" y1="63875" x2="19733" y2="68508"/>
                        <a14:foregroundMark x1="20669" y1="55398" x2="20540" y2="57205"/>
                        <a14:foregroundMark x1="22983" y1="73389" x2="36000" y2="77385"/>
                        <a14:foregroundMark x1="23328" y1="73495" x2="23612" y2="73582"/>
                        <a14:foregroundMark x1="21395" y1="72902" x2="22981" y2="73388"/>
                        <a14:foregroundMark x1="36000" y1="77385" x2="41692" y2="67769"/>
                        <a14:foregroundMark x1="41692" y1="67769" x2="38462" y2="63846"/>
                        <a14:foregroundMark x1="38308" y1="63538" x2="32538" y2="59692"/>
                        <a14:foregroundMark x1="32538" y1="59692" x2="24882" y2="57629"/>
                        <a14:foregroundMark x1="22092" y1="63231" x2="21385" y2="65846"/>
                        <a14:foregroundMark x1="22266" y1="62587" x2="22147" y2="63027"/>
                        <a14:foregroundMark x1="23188" y1="59172" x2="23148" y2="59320"/>
                        <a14:foregroundMark x1="23781" y1="72393" x2="24538" y2="74462"/>
                        <a14:foregroundMark x1="22740" y1="69547" x2="23778" y2="72386"/>
                        <a14:foregroundMark x1="22825" y1="69781" x2="22743" y2="69556"/>
                        <a14:foregroundMark x1="22617" y1="69214" x2="22787" y2="69678"/>
                        <a14:foregroundMark x1="22739" y1="69548" x2="22585" y2="69126"/>
                        <a14:foregroundMark x1="21876" y1="67188" x2="22299" y2="68344"/>
                        <a14:foregroundMark x1="21385" y1="65846" x2="21635" y2="66529"/>
                        <a14:foregroundMark x1="24538" y1="74462" x2="29231" y2="74692"/>
                        <a14:foregroundMark x1="29231" y1="74692" x2="36308" y2="68308"/>
                        <a14:foregroundMark x1="36308" y1="68308" x2="37154" y2="63692"/>
                        <a14:foregroundMark x1="37154" y1="63692" x2="36308" y2="62538"/>
                        <a14:foregroundMark x1="26077" y1="72538" x2="21538" y2="82385"/>
                        <a14:foregroundMark x1="21538" y1="82385" x2="31000" y2="85692"/>
                        <a14:foregroundMark x1="31000" y1="85692" x2="38077" y2="84385"/>
                        <a14:foregroundMark x1="38077" y1="84385" x2="40000" y2="78769"/>
                        <a14:foregroundMark x1="40000" y1="78769" x2="32923" y2="76077"/>
                        <a14:foregroundMark x1="32923" y1="76077" x2="27385" y2="75923"/>
                        <a14:foregroundMark x1="27385" y1="75923" x2="25077" y2="73615"/>
                        <a14:foregroundMark x1="59000" y1="62231" x2="52231" y2="59000"/>
                        <a14:foregroundMark x1="52231" y1="59000" x2="41846" y2="57385"/>
                        <a14:foregroundMark x1="41846" y1="57385" x2="37615" y2="64000"/>
                        <a14:foregroundMark x1="37615" y1="64000" x2="46231" y2="70615"/>
                        <a14:foregroundMark x1="46231" y1="70615" x2="60385" y2="66769"/>
                        <a14:foregroundMark x1="60385" y1="66769" x2="59692" y2="61692"/>
                        <a14:foregroundMark x1="59692" y1="61692" x2="58615" y2="62231"/>
                        <a14:foregroundMark x1="33385" y1="59000" x2="29923" y2="55308"/>
                        <a14:foregroundMark x1="29923" y1="55308" x2="25692" y2="58000"/>
                        <a14:foregroundMark x1="25692" y1="58000" x2="31000" y2="59231"/>
                        <a14:foregroundMark x1="31000" y1="59231" x2="34538" y2="58692"/>
                        <a14:foregroundMark x1="76538" y1="60462" x2="71615" y2="54692"/>
                        <a14:foregroundMark x1="71615" y1="54692" x2="55923" y2="57846"/>
                        <a14:foregroundMark x1="55923" y1="57846" x2="56385" y2="63769"/>
                        <a14:foregroundMark x1="56385" y1="63769" x2="63923" y2="64462"/>
                        <a14:foregroundMark x1="63923" y1="64462" x2="76692" y2="60769"/>
                        <a14:foregroundMark x1="67077" y1="73154" x2="58846" y2="69385"/>
                        <a14:foregroundMark x1="58846" y1="69385" x2="44154" y2="70077"/>
                        <a14:foregroundMark x1="44154" y1="70077" x2="39769" y2="79154"/>
                        <a14:foregroundMark x1="39769" y1="79154" x2="54923" y2="83923"/>
                        <a14:foregroundMark x1="54923" y1="83923" x2="66615" y2="79308"/>
                        <a14:foregroundMark x1="66615" y1="79308" x2="67385" y2="74462"/>
                        <a14:foregroundMark x1="67385" y1="74462" x2="66462" y2="73308"/>
                        <a14:foregroundMark x1="78385" y1="69923" x2="75385" y2="60538"/>
                        <a14:foregroundMark x1="75385" y1="60538" x2="66231" y2="61692"/>
                        <a14:foregroundMark x1="66231" y1="61692" x2="58538" y2="71769"/>
                        <a14:foregroundMark x1="58538" y1="71769" x2="70692" y2="79538"/>
                        <a14:foregroundMark x1="70692" y1="79538" x2="78846" y2="73308"/>
                        <a14:foregroundMark x1="78846" y1="73308" x2="78308" y2="68769"/>
                        <a14:backgroundMark x1="23308" y1="58154" x2="26769" y2="55000"/>
                        <a14:backgroundMark x1="26769" y1="55000" x2="20231" y2="50615"/>
                        <a14:backgroundMark x1="20231" y1="50615" x2="17231" y2="62077"/>
                        <a14:backgroundMark x1="17231" y1="62077" x2="17385" y2="69077"/>
                        <a14:backgroundMark x1="17385" y1="69077" x2="21308" y2="72538"/>
                        <a14:backgroundMark x1="21308" y1="72538" x2="23000" y2="68154"/>
                        <a14:backgroundMark x1="23000" y1="68154" x2="22923" y2="58615"/>
                        <a14:backgroundMark x1="23308" y1="61077" x2="17385" y2="54538"/>
                        <a14:backgroundMark x1="17385" y1="54538" x2="13154" y2="73385"/>
                        <a14:backgroundMark x1="13154" y1="73385" x2="19385" y2="78615"/>
                        <a14:backgroundMark x1="19385" y1="78615" x2="23154" y2="73923"/>
                        <a14:backgroundMark x1="23154" y1="73923" x2="22308" y2="35154"/>
                        <a14:backgroundMark x1="22615" y1="62692" x2="20385" y2="57615"/>
                        <a14:backgroundMark x1="20385" y1="57615" x2="13385" y2="61615"/>
                        <a14:backgroundMark x1="13385" y1="61615" x2="17077" y2="74692"/>
                        <a14:backgroundMark x1="17077" y1="74692" x2="22231" y2="71077"/>
                        <a14:backgroundMark x1="22231" y1="71077" x2="22923" y2="66000"/>
                        <a14:backgroundMark x1="22923" y1="66000" x2="22154" y2="60615"/>
                        <a14:backgroundMark x1="22769" y1="64154" x2="22615" y2="59385"/>
                        <a14:backgroundMark x1="22615" y1="59385" x2="16692" y2="60538"/>
                        <a14:backgroundMark x1="16692" y1="60538" x2="16231" y2="73000"/>
                        <a14:backgroundMark x1="16231" y1="73000" x2="21923" y2="67077"/>
                        <a14:backgroundMark x1="21923" y1="67077" x2="22000" y2="61538"/>
                        <a14:backgroundMark x1="22000" y1="61538" x2="19462" y2="57538"/>
                        <a14:backgroundMark x1="19462" y1="57538" x2="18385" y2="58000"/>
                        <a14:backgroundMark x1="21462" y1="70538" x2="20923" y2="61846"/>
                        <a14:backgroundMark x1="20923" y1="61846" x2="16385" y2="63692"/>
                        <a14:backgroundMark x1="16385" y1="63692" x2="18462" y2="71385"/>
                        <a14:backgroundMark x1="18462" y1="71385" x2="22154" y2="69923"/>
                      </a14:backgroundRemoval>
                    </a14:imgEffect>
                  </a14:imgLayer>
                </a14:imgProps>
              </a:ext>
              <a:ext uri="{28A0092B-C50C-407E-A947-70E740481C1C}">
                <a14:useLocalDpi xmlns:a14="http://schemas.microsoft.com/office/drawing/2010/main" val="0"/>
              </a:ext>
            </a:extLst>
          </a:blip>
          <a:srcRect/>
          <a:stretch>
            <a:fillRect/>
          </a:stretch>
        </p:blipFill>
        <p:spPr bwMode="auto">
          <a:xfrm>
            <a:off x="-491555" y="3394135"/>
            <a:ext cx="6012309" cy="60123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6EF2E691-4E09-476E-8BA1-A05339CFDC3A}"/>
              </a:ext>
            </a:extLst>
          </p:cNvPr>
          <p:cNvSpPr/>
          <p:nvPr/>
        </p:nvSpPr>
        <p:spPr>
          <a:xfrm>
            <a:off x="4876800" y="2131040"/>
            <a:ext cx="11658600" cy="27027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800" b="1" dirty="0">
              <a:solidFill>
                <a:srgbClr val="002060"/>
              </a:solidFill>
              <a:latin typeface="Arial" panose="020B0604020202020204" pitchFamily="34" charset="0"/>
              <a:cs typeface="Arial" panose="020B0604020202020204" pitchFamily="34" charset="0"/>
            </a:endParaRPr>
          </a:p>
          <a:p>
            <a:pPr>
              <a:lnSpc>
                <a:spcPct val="150000"/>
              </a:lnSpc>
            </a:pPr>
            <a:r>
              <a:rPr lang="vi-VN" sz="3600" b="1" dirty="0">
                <a:solidFill>
                  <a:srgbClr val="002060"/>
                </a:solidFill>
                <a:latin typeface="Arial" panose="020B0604020202020204" pitchFamily="34" charset="0"/>
                <a:cs typeface="Arial" panose="020B0604020202020204" pitchFamily="34" charset="0"/>
              </a:rPr>
              <a:t>Nhận xét :</a:t>
            </a:r>
          </a:p>
          <a:p>
            <a:r>
              <a:rPr lang="en-US"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Chàng</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Dế</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khỏe</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mạnh</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cường</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tráng</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trẻ</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trung</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yêu</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đời</a:t>
            </a:r>
            <a:r>
              <a:rPr lang="fr-FR" sz="3200" dirty="0">
                <a:solidFill>
                  <a:srgbClr val="002060"/>
                </a:solidFill>
                <a:latin typeface="Arial" panose="020B0604020202020204" pitchFamily="34" charset="0"/>
                <a:cs typeface="Arial" panose="020B0604020202020204" pitchFamily="34" charset="0"/>
              </a:rPr>
              <a:t>.</a:t>
            </a:r>
            <a:endParaRPr lang="en-US" sz="3200" dirty="0">
              <a:solidFill>
                <a:srgbClr val="002060"/>
              </a:solidFill>
              <a:latin typeface="Arial" panose="020B0604020202020204" pitchFamily="34" charset="0"/>
              <a:cs typeface="Arial" panose="020B0604020202020204" pitchFamily="34" charset="0"/>
            </a:endParaRPr>
          </a:p>
          <a:p>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Kiêu</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căng</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tự</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phụ</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hống</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hách</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cậy</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sức</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bắt</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nạt</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kẻ</a:t>
            </a:r>
            <a:r>
              <a:rPr lang="fr-FR" sz="3200" dirty="0">
                <a:solidFill>
                  <a:srgbClr val="002060"/>
                </a:solidFill>
                <a:latin typeface="Arial" panose="020B0604020202020204" pitchFamily="34" charset="0"/>
                <a:cs typeface="Arial" panose="020B0604020202020204" pitchFamily="34" charset="0"/>
              </a:rPr>
              <a:t> </a:t>
            </a:r>
            <a:r>
              <a:rPr lang="fr-FR" sz="3200" dirty="0" err="1">
                <a:solidFill>
                  <a:srgbClr val="002060"/>
                </a:solidFill>
                <a:latin typeface="Arial" panose="020B0604020202020204" pitchFamily="34" charset="0"/>
                <a:cs typeface="Arial" panose="020B0604020202020204" pitchFamily="34" charset="0"/>
              </a:rPr>
              <a:t>yếu</a:t>
            </a:r>
            <a:r>
              <a:rPr lang="fr-FR" sz="3200" dirty="0">
                <a:solidFill>
                  <a:srgbClr val="002060"/>
                </a:solidFill>
                <a:latin typeface="Arial" panose="020B0604020202020204" pitchFamily="34" charset="0"/>
                <a:cs typeface="Arial" panose="020B0604020202020204" pitchFamily="34" charset="0"/>
              </a:rPr>
              <a:t>.</a:t>
            </a:r>
            <a:endParaRPr lang="en-US" sz="3200" dirty="0">
              <a:solidFill>
                <a:srgbClr val="002060"/>
              </a:solidFill>
              <a:latin typeface="Arial" panose="020B0604020202020204" pitchFamily="34" charset="0"/>
              <a:cs typeface="Arial" panose="020B0604020202020204" pitchFamily="34" charset="0"/>
            </a:endParaRPr>
          </a:p>
          <a:p>
            <a:pPr algn="ctr">
              <a:lnSpc>
                <a:spcPct val="150000"/>
              </a:lnSpc>
            </a:pPr>
            <a:endParaRPr lang="en-US" sz="4800" dirty="0">
              <a:solidFill>
                <a:srgbClr val="0020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5034D629-EC83-4EE7-9169-1713FF858A9F}"/>
              </a:ext>
            </a:extLst>
          </p:cNvPr>
          <p:cNvSpPr txBox="1"/>
          <p:nvPr/>
        </p:nvSpPr>
        <p:spPr>
          <a:xfrm>
            <a:off x="3004330" y="411260"/>
            <a:ext cx="10711670" cy="707886"/>
          </a:xfrm>
          <a:prstGeom prst="rect">
            <a:avLst/>
          </a:prstGeom>
          <a:solidFill>
            <a:srgbClr val="FFFF00"/>
          </a:solidFill>
        </p:spPr>
        <p:txBody>
          <a:bodyPr wrap="square" rtlCol="0">
            <a:spAutoFit/>
          </a:bodyPr>
          <a:lstStyle/>
          <a:p>
            <a:r>
              <a:rPr lang="vi-VN" sz="4000" b="1" dirty="0">
                <a:solidFill>
                  <a:srgbClr val="FF0000"/>
                </a:solidFill>
              </a:rPr>
              <a:t>a. Hình dáng và tính cách nhân vật Dế Mèn</a:t>
            </a:r>
            <a:endParaRPr lang="en-US" sz="4000" b="1" dirty="0">
              <a:solidFill>
                <a:srgbClr val="FF0000"/>
              </a:solidFill>
            </a:endParaRPr>
          </a:p>
        </p:txBody>
      </p:sp>
      <p:sp>
        <p:nvSpPr>
          <p:cNvPr id="3" name="Thought Bubble: Cloud 2">
            <a:extLst>
              <a:ext uri="{FF2B5EF4-FFF2-40B4-BE49-F238E27FC236}">
                <a16:creationId xmlns:a16="http://schemas.microsoft.com/office/drawing/2014/main" xmlns="" id="{4DA76FAF-6D09-418A-8F32-6AB2F6CC4329}"/>
              </a:ext>
            </a:extLst>
          </p:cNvPr>
          <p:cNvSpPr/>
          <p:nvPr/>
        </p:nvSpPr>
        <p:spPr>
          <a:xfrm>
            <a:off x="4038600" y="4767082"/>
            <a:ext cx="12877800" cy="5486400"/>
          </a:xfrm>
          <a:prstGeom prst="cloudCallout">
            <a:avLst>
              <a:gd name="adj1" fmla="val -54505"/>
              <a:gd name="adj2" fmla="val 6543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Dế Mèn là nhân vật có tính cách như thế nào? </a:t>
            </a:r>
            <a:r>
              <a:rPr lang="nl-NL"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 có nhận xét gì về cách sử dụng từ ngữ, các biện pháp nghệ thuật, trình tự miêu tả của tác giả về nhân vật Dế Mèn?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1D17EB7D-9579-474D-AC5B-046EA08C46B9}"/>
              </a:ext>
            </a:extLst>
          </p:cNvPr>
          <p:cNvSpPr/>
          <p:nvPr/>
        </p:nvSpPr>
        <p:spPr>
          <a:xfrm>
            <a:off x="4876800" y="5758670"/>
            <a:ext cx="11658600" cy="41056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5400" b="1" dirty="0">
              <a:solidFill>
                <a:srgbClr val="002060"/>
              </a:solidFill>
              <a:latin typeface="Arial" panose="020B0604020202020204" pitchFamily="34" charset="0"/>
              <a:cs typeface="Arial" panose="020B0604020202020204" pitchFamily="34" charset="0"/>
            </a:endParaRPr>
          </a:p>
          <a:p>
            <a:r>
              <a:rPr lang="vi-VN" sz="3600" b="1" dirty="0">
                <a:solidFill>
                  <a:srgbClr val="002060"/>
                </a:solidFill>
                <a:latin typeface="Arial" panose="020B0604020202020204" pitchFamily="34" charset="0"/>
                <a:cs typeface="Arial" panose="020B0604020202020204" pitchFamily="34" charset="0"/>
              </a:rPr>
              <a:t>Nghệ thuật:</a:t>
            </a:r>
          </a:p>
          <a:p>
            <a:pPr algn="just"/>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Kể chuyện kết hợp miêu tả.</a:t>
            </a:r>
          </a:p>
          <a:p>
            <a:pPr algn="just"/>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So sánh, tính từ gợi hình gợi tả (</a:t>
            </a:r>
            <a:r>
              <a:rPr lang="vi-VN" sz="3200" i="1" dirty="0">
                <a:solidFill>
                  <a:srgbClr val="000000"/>
                </a:solidFill>
                <a:latin typeface="Arial" panose="020B0604020202020204" pitchFamily="34" charset="0"/>
                <a:ea typeface="Times New Roman" panose="02020603050405020304" pitchFamily="18" charset="0"/>
                <a:cs typeface="Arial" panose="020B0604020202020204" pitchFamily="34" charset="0"/>
              </a:rPr>
              <a:t>mẫm bóng, nhọn hoắt, bóng mỡ, đen nhánh</a:t>
            </a:r>
            <a:r>
              <a:rPr lang="vi-VN"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algn="just"/>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Từ ngữ chính xác, sắc cạnh với nhiều động từ (đạp, nhai...)</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algn="just"/>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Giọng văn sôi nổi.</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algn="just"/>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endParaRPr lang="en-US" sz="5400"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501"/>
            <a:ext cx="15163800" cy="2554802"/>
          </a:xfrm>
          <a:prstGeom prst="rect">
            <a:avLst/>
          </a:prstGeom>
          <a:noFill/>
        </p:spPr>
        <p:txBody>
          <a:bodyPr wrap="square" lIns="91440" tIns="45720" rIns="91440" bIns="45720">
            <a:spAutoFit/>
          </a:bodyPr>
          <a:lstStyle/>
          <a:p>
            <a:pPr algn="ctr"/>
            <a:r>
              <a:rPr lang="vi-VN" sz="8001" b="1" spc="50" dirty="0">
                <a:ln w="9525" cmpd="sng">
                  <a:solidFill>
                    <a:schemeClr val="accent1"/>
                  </a:solidFill>
                  <a:prstDash val="solid"/>
                </a:ln>
                <a:solidFill>
                  <a:srgbClr val="FF0000"/>
                </a:solidFill>
                <a:effectLst>
                  <a:glow rad="38100">
                    <a:schemeClr val="accent1">
                      <a:alpha val="40000"/>
                    </a:schemeClr>
                  </a:glow>
                </a:effectLst>
                <a:latin typeface="+mj-lt"/>
              </a:rPr>
              <a:t>CHÀO MỪNG QUÝ  THẦY CÔ </a:t>
            </a:r>
          </a:p>
          <a:p>
            <a:pPr algn="ctr"/>
            <a:r>
              <a:rPr lang="vi-VN" sz="8001" b="1" spc="50" dirty="0">
                <a:ln w="9525" cmpd="sng">
                  <a:solidFill>
                    <a:schemeClr val="accent1"/>
                  </a:solidFill>
                  <a:prstDash val="solid"/>
                </a:ln>
                <a:solidFill>
                  <a:srgbClr val="FF0000"/>
                </a:solidFill>
                <a:effectLst>
                  <a:glow rad="38100">
                    <a:schemeClr val="accent1">
                      <a:alpha val="40000"/>
                    </a:schemeClr>
                  </a:glow>
                </a:effectLst>
                <a:latin typeface="+mj-lt"/>
              </a:rPr>
              <a:t>ĐẾN DỰ GIỜ THĂM LỚP</a:t>
            </a:r>
            <a:endParaRPr lang="en-US" sz="8001" b="1" spc="50" dirty="0">
              <a:ln w="9525" cmpd="sng">
                <a:solidFill>
                  <a:schemeClr val="accent1"/>
                </a:solidFill>
                <a:prstDash val="solid"/>
              </a:ln>
              <a:solidFill>
                <a:srgbClr val="FF0000"/>
              </a:solidFill>
              <a:effectLst>
                <a:glow rad="38100">
                  <a:schemeClr val="accent1">
                    <a:alpha val="40000"/>
                  </a:schemeClr>
                </a:glow>
              </a:effectLst>
              <a:latin typeface="+mj-lt"/>
            </a:endParaRPr>
          </a:p>
        </p:txBody>
      </p:sp>
      <p:sp>
        <p:nvSpPr>
          <p:cNvPr id="3" name="Rectangle 2"/>
          <p:cNvSpPr/>
          <p:nvPr/>
        </p:nvSpPr>
        <p:spPr>
          <a:xfrm>
            <a:off x="38100" y="2764095"/>
            <a:ext cx="10553700" cy="34163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7200" b="1" dirty="0">
                <a:ln/>
                <a:solidFill>
                  <a:srgbClr val="FF00FF"/>
                </a:solidFill>
                <a:latin typeface="+mj-lt"/>
              </a:rPr>
              <a:t>CHUYÊN ĐỀ: </a:t>
            </a:r>
          </a:p>
          <a:p>
            <a:pPr algn="ctr"/>
            <a:r>
              <a:rPr lang="vi-VN" sz="7200" b="1" dirty="0">
                <a:ln/>
                <a:solidFill>
                  <a:srgbClr val="FF00FF"/>
                </a:solidFill>
                <a:latin typeface="+mj-lt"/>
              </a:rPr>
              <a:t>NHỮNG TRẢI NGHIỆM TRONG ĐỜI</a:t>
            </a:r>
            <a:endParaRPr lang="en-US" sz="7200" b="1" dirty="0">
              <a:ln/>
              <a:solidFill>
                <a:srgbClr val="FF00FF"/>
              </a:solidFill>
              <a:latin typeface="+mj-lt"/>
            </a:endParaRPr>
          </a:p>
        </p:txBody>
      </p:sp>
      <p:pic>
        <p:nvPicPr>
          <p:cNvPr id="4" name="Picture 2" descr="See the source image">
            <a:extLst>
              <a:ext uri="{FF2B5EF4-FFF2-40B4-BE49-F238E27FC236}">
                <a16:creationId xmlns:a16="http://schemas.microsoft.com/office/drawing/2014/main" xmlns="" id="{B9E86556-FFDE-4D4A-984F-3445025A8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1801" y="2476501"/>
            <a:ext cx="7007255" cy="7983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68392"/>
            <a:ext cx="10591800" cy="3139321"/>
          </a:xfrm>
          <a:prstGeom prst="rect">
            <a:avLst/>
          </a:prstGeom>
          <a:solidFill>
            <a:schemeClr val="accent1">
              <a:lumMod val="40000"/>
              <a:lumOff val="60000"/>
            </a:schemeClr>
          </a:solidFill>
        </p:spPr>
        <p:txBody>
          <a:bodyPr wrap="square" rtlCol="0">
            <a:spAutoFit/>
          </a:bodyPr>
          <a:lstStyle/>
          <a:p>
            <a:r>
              <a:rPr lang="vi-VN" sz="6600" b="1" dirty="0">
                <a:solidFill>
                  <a:srgbClr val="FF0066"/>
                </a:solidFill>
                <a:latin typeface="Times New Roman" panose="02020603050405020304" pitchFamily="18" charset="0"/>
                <a:cs typeface="Times New Roman" panose="02020603050405020304" pitchFamily="18" charset="0"/>
              </a:rPr>
              <a:t>VĂN BẢN 1. </a:t>
            </a:r>
          </a:p>
          <a:p>
            <a:r>
              <a:rPr lang="vi-VN" sz="6600" b="1" dirty="0">
                <a:solidFill>
                  <a:srgbClr val="FF0066"/>
                </a:solidFill>
                <a:latin typeface="Times New Roman" panose="02020603050405020304" pitchFamily="18" charset="0"/>
                <a:cs typeface="Times New Roman" panose="02020603050405020304" pitchFamily="18" charset="0"/>
              </a:rPr>
              <a:t>		BÀI HỌC ĐƯỜNG ĐỜI ĐẦU TIÊN</a:t>
            </a:r>
            <a:endParaRPr lang="en-US" sz="6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452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xmlns=""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598" y="482599"/>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xmlns=""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90D29D57-E8BD-42B6-B6F0-467F66F9D937}"/>
              </a:ext>
            </a:extLst>
          </p:cNvPr>
          <p:cNvSpPr txBox="1"/>
          <p:nvPr/>
        </p:nvSpPr>
        <p:spPr>
          <a:xfrm>
            <a:off x="-123292" y="3618448"/>
            <a:ext cx="18002332" cy="3000821"/>
          </a:xfrm>
          <a:prstGeom prst="rect">
            <a:avLst/>
          </a:prstGeom>
          <a:noFill/>
        </p:spPr>
        <p:txBody>
          <a:bodyPr wrap="square">
            <a:spAutoFit/>
          </a:bodyPr>
          <a:lstStyle/>
          <a:p>
            <a:pPr algn="ctr">
              <a:lnSpc>
                <a:spcPct val="150000"/>
              </a:lnSpc>
            </a:pPr>
            <a:r>
              <a:rPr lang="nl-NL" sz="6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VĂN BẢN 1. </a:t>
            </a:r>
            <a:endParaRPr lang="vi-VN" sz="6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HỌC ĐƯỜNG ĐỜI ĐẦU TIÊN</a:t>
            </a:r>
            <a:endPar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12341820" y="7927017"/>
            <a:ext cx="3962400" cy="923330"/>
          </a:xfrm>
          <a:prstGeom prst="rect">
            <a:avLst/>
          </a:prstGeom>
          <a:solidFill>
            <a:schemeClr val="tx2">
              <a:lumMod val="20000"/>
              <a:lumOff val="80000"/>
            </a:schemeClr>
          </a:solidFill>
        </p:spPr>
        <p:txBody>
          <a:bodyPr wrap="square" rtlCol="0">
            <a:spAutoFit/>
          </a:bodyPr>
          <a:lstStyle/>
          <a:p>
            <a:r>
              <a:rPr lang="vi-VN" sz="5400" b="1" dirty="0" smtClean="0">
                <a:solidFill>
                  <a:srgbClr val="58B000"/>
                </a:solidFill>
                <a:latin typeface="Times New Roman" panose="02020603050405020304" pitchFamily="18" charset="0"/>
                <a:cs typeface="Times New Roman" panose="02020603050405020304" pitchFamily="18" charset="0"/>
              </a:rPr>
              <a:t>TÔ HOÀI</a:t>
            </a:r>
            <a:endParaRPr lang="en-US" sz="5400" b="1" dirty="0">
              <a:solidFill>
                <a:srgbClr val="58B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09800" y="1679813"/>
            <a:ext cx="14706600" cy="1754326"/>
          </a:xfrm>
          <a:prstGeom prst="rect">
            <a:avLst/>
          </a:prstGeom>
        </p:spPr>
        <p:txBody>
          <a:bodyPr wrap="square">
            <a:spAutoFit/>
          </a:bodyPr>
          <a:lstStyle/>
          <a:p>
            <a:pPr algn="ctr"/>
            <a:r>
              <a:rPr lang="vi-VN" sz="5400" b="1" dirty="0">
                <a:ln/>
                <a:solidFill>
                  <a:srgbClr val="FF00FF"/>
                </a:solidFill>
                <a:latin typeface="Times New Roman" panose="02020603050405020304" pitchFamily="18" charset="0"/>
                <a:cs typeface="Times New Roman" panose="02020603050405020304" pitchFamily="18" charset="0"/>
              </a:rPr>
              <a:t>CHUYÊN ĐỀ: </a:t>
            </a:r>
          </a:p>
          <a:p>
            <a:pPr algn="ctr"/>
            <a:r>
              <a:rPr lang="vi-VN" sz="5400" b="1" dirty="0" smtClean="0">
                <a:ln/>
                <a:solidFill>
                  <a:srgbClr val="FF00FF"/>
                </a:solidFill>
                <a:latin typeface="Times New Roman" panose="02020603050405020304" pitchFamily="18" charset="0"/>
                <a:cs typeface="Times New Roman" panose="02020603050405020304" pitchFamily="18" charset="0"/>
              </a:rPr>
              <a:t>NHỮNG </a:t>
            </a:r>
            <a:r>
              <a:rPr lang="vi-VN" sz="5400" b="1" dirty="0">
                <a:ln/>
                <a:solidFill>
                  <a:srgbClr val="FF00FF"/>
                </a:solidFill>
                <a:latin typeface="Times New Roman" panose="02020603050405020304" pitchFamily="18" charset="0"/>
                <a:cs typeface="Times New Roman" panose="02020603050405020304" pitchFamily="18" charset="0"/>
              </a:rPr>
              <a:t>TRẢI NGHIỆM TRONG </a:t>
            </a:r>
            <a:r>
              <a:rPr lang="vi-VN" sz="5400" b="1" dirty="0" smtClean="0">
                <a:ln/>
                <a:solidFill>
                  <a:srgbClr val="FF00FF"/>
                </a:solidFill>
                <a:latin typeface="Times New Roman" panose="02020603050405020304" pitchFamily="18" charset="0"/>
                <a:cs typeface="Times New Roman" panose="02020603050405020304" pitchFamily="18" charset="0"/>
              </a:rPr>
              <a:t>ĐỜI</a:t>
            </a:r>
            <a:endParaRPr lang="en-US" sz="54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73087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5288217" y="1"/>
            <a:ext cx="2999782" cy="2628900"/>
          </a:xfrm>
          <a:prstGeom prst="rect">
            <a:avLst/>
          </a:prstGeom>
        </p:spPr>
      </p:pic>
      <p:sp>
        <p:nvSpPr>
          <p:cNvPr id="14" name="TextBox 13">
            <a:extLst>
              <a:ext uri="{FF2B5EF4-FFF2-40B4-BE49-F238E27FC236}">
                <a16:creationId xmlns:a16="http://schemas.microsoft.com/office/drawing/2014/main" xmlns="" id="{ECD30B40-0209-4A53-8243-03D10E4CF9A4}"/>
              </a:ext>
            </a:extLst>
          </p:cNvPr>
          <p:cNvSpPr txBox="1"/>
          <p:nvPr/>
        </p:nvSpPr>
        <p:spPr>
          <a:xfrm>
            <a:off x="457200" y="-199095"/>
            <a:ext cx="14478000" cy="1938992"/>
          </a:xfrm>
          <a:prstGeom prst="rect">
            <a:avLst/>
          </a:prstGeom>
          <a:solidFill>
            <a:srgbClr val="FFFF00"/>
          </a:solidFill>
        </p:spPr>
        <p:txBody>
          <a:bodyPr wrap="square">
            <a:spAutoFit/>
          </a:bodyPr>
          <a:lstStyle/>
          <a:p>
            <a:pPr algn="just">
              <a:lnSpc>
                <a:spcPct val="150000"/>
              </a:lnSpc>
              <a:tabLst>
                <a:tab pos="412115" algn="l"/>
              </a:tabLst>
            </a:pPr>
            <a:r>
              <a:rPr lang="vi-VN" sz="4000" b="1" dirty="0" smtClean="0">
                <a:solidFill>
                  <a:srgbClr val="000000"/>
                </a:solidFill>
                <a:latin typeface="Times New Roman" panose="02020603050405020304" pitchFamily="18" charset="0"/>
                <a:ea typeface="Times New Roman" panose="02020603050405020304" pitchFamily="18" charset="0"/>
              </a:rPr>
              <a:t>b. </a:t>
            </a:r>
            <a:r>
              <a:rPr lang="en-US" sz="4000" b="1" dirty="0" smtClean="0">
                <a:solidFill>
                  <a:srgbClr val="000000"/>
                </a:solidFill>
                <a:latin typeface="Times New Roman" panose="02020603050405020304" pitchFamily="18" charset="0"/>
                <a:ea typeface="Times New Roman" panose="02020603050405020304" pitchFamily="18" charset="0"/>
              </a:rPr>
              <a:t> </a:t>
            </a:r>
            <a:r>
              <a:rPr lang="en-US" sz="4000" b="1" dirty="0" err="1" smtClean="0">
                <a:solidFill>
                  <a:srgbClr val="000000"/>
                </a:solidFill>
                <a:latin typeface="Times New Roman" panose="02020603050405020304" pitchFamily="18" charset="0"/>
                <a:ea typeface="Times New Roman" panose="02020603050405020304" pitchFamily="18" charset="0"/>
              </a:rPr>
              <a:t>Diễn</a:t>
            </a:r>
            <a:r>
              <a:rPr lang="en-US" sz="4000" b="1" dirty="0" smtClean="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biến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chuyện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Dế</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Mèn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trêu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chị</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Cốc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dẫn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đến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cái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chết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thương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tâm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của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Dế</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Choắt</a:t>
            </a:r>
            <a:r>
              <a:rPr lang="en-US" sz="4000" b="1" dirty="0">
                <a:solidFill>
                  <a:srgbClr val="000000"/>
                </a:solidFill>
                <a:latin typeface="Times New Roman" panose="02020603050405020304" pitchFamily="18" charset="0"/>
                <a:ea typeface="Times New Roman" panose="02020603050405020304" pitchFamily="18" charset="0"/>
              </a:rPr>
              <a:t>.</a:t>
            </a:r>
            <a:endParaRPr lang="en-US" sz="36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4" name="Table 5">
            <a:extLst>
              <a:ext uri="{FF2B5EF4-FFF2-40B4-BE49-F238E27FC236}">
                <a16:creationId xmlns:a16="http://schemas.microsoft.com/office/drawing/2014/main" xmlns="" id="{94CF7654-3045-49BD-9FD6-E5872EC485C0}"/>
              </a:ext>
            </a:extLst>
          </p:cNvPr>
          <p:cNvGraphicFramePr>
            <a:graphicFrameLocks noGrp="1"/>
          </p:cNvGraphicFramePr>
          <p:nvPr>
            <p:extLst/>
          </p:nvPr>
        </p:nvGraphicFramePr>
        <p:xfrm>
          <a:off x="1752600" y="4731541"/>
          <a:ext cx="14325600" cy="5081451"/>
        </p:xfrm>
        <a:graphic>
          <a:graphicData uri="http://schemas.openxmlformats.org/drawingml/2006/table">
            <a:tbl>
              <a:tblPr firstRow="1" bandRow="1">
                <a:tableStyleId>{912C8C85-51F0-491E-9774-3900AFEF0FD7}</a:tableStyleId>
              </a:tblPr>
              <a:tblGrid>
                <a:gridCol w="3581400">
                  <a:extLst>
                    <a:ext uri="{9D8B030D-6E8A-4147-A177-3AD203B41FA5}">
                      <a16:colId xmlns:a16="http://schemas.microsoft.com/office/drawing/2014/main" xmlns="" val="3924252545"/>
                    </a:ext>
                  </a:extLst>
                </a:gridCol>
                <a:gridCol w="3581400">
                  <a:extLst>
                    <a:ext uri="{9D8B030D-6E8A-4147-A177-3AD203B41FA5}">
                      <a16:colId xmlns:a16="http://schemas.microsoft.com/office/drawing/2014/main" xmlns="" val="2654524396"/>
                    </a:ext>
                  </a:extLst>
                </a:gridCol>
                <a:gridCol w="3581400">
                  <a:extLst>
                    <a:ext uri="{9D8B030D-6E8A-4147-A177-3AD203B41FA5}">
                      <a16:colId xmlns:a16="http://schemas.microsoft.com/office/drawing/2014/main" xmlns="" val="3687229378"/>
                    </a:ext>
                  </a:extLst>
                </a:gridCol>
                <a:gridCol w="3581400">
                  <a:extLst>
                    <a:ext uri="{9D8B030D-6E8A-4147-A177-3AD203B41FA5}">
                      <a16:colId xmlns:a16="http://schemas.microsoft.com/office/drawing/2014/main" xmlns="" val="3969623992"/>
                    </a:ext>
                  </a:extLst>
                </a:gridCol>
              </a:tblGrid>
              <a:tr h="1149531">
                <a:tc>
                  <a:txBody>
                    <a:bodyPr/>
                    <a:lstStyle/>
                    <a:p>
                      <a:pPr algn="ctr"/>
                      <a:r>
                        <a:rPr lang="vi-VN" sz="2600" dirty="0">
                          <a:solidFill>
                            <a:schemeClr val="bg1"/>
                          </a:solidFill>
                        </a:rPr>
                        <a:t>Ngoại hình</a:t>
                      </a:r>
                      <a:endParaRPr lang="en-US" sz="2600" dirty="0">
                        <a:solidFill>
                          <a:schemeClr val="bg1"/>
                        </a:solidFill>
                        <a:latin typeface="Arial" panose="020B0604020202020204" pitchFamily="34" charset="0"/>
                        <a:cs typeface="Arial" panose="020B0604020202020204" pitchFamily="34" charset="0"/>
                      </a:endParaRPr>
                    </a:p>
                  </a:txBody>
                  <a:tcPr>
                    <a:solidFill>
                      <a:schemeClr val="accent4"/>
                    </a:solidFill>
                  </a:tcPr>
                </a:tc>
                <a:tc>
                  <a:txBody>
                    <a:bodyPr/>
                    <a:lstStyle/>
                    <a:p>
                      <a:pPr algn="ctr"/>
                      <a:r>
                        <a:rPr lang="en-US" sz="2600" dirty="0" err="1">
                          <a:solidFill>
                            <a:schemeClr val="bg1"/>
                          </a:solidFill>
                          <a:effectLst/>
                        </a:rPr>
                        <a:t>Tính</a:t>
                      </a:r>
                      <a:r>
                        <a:rPr lang="en-US" sz="2600" dirty="0">
                          <a:solidFill>
                            <a:schemeClr val="bg1"/>
                          </a:solidFill>
                          <a:effectLst/>
                        </a:rPr>
                        <a:t> </a:t>
                      </a:r>
                      <a:r>
                        <a:rPr lang="en-US" sz="2600" dirty="0" err="1">
                          <a:solidFill>
                            <a:schemeClr val="bg1"/>
                          </a:solidFill>
                          <a:effectLst/>
                        </a:rPr>
                        <a:t>cách</a:t>
                      </a:r>
                      <a:r>
                        <a:rPr lang="en-US" sz="2600" dirty="0">
                          <a:solidFill>
                            <a:schemeClr val="bg1"/>
                          </a:solidFill>
                          <a:effectLst/>
                        </a:rPr>
                        <a:t>:</a:t>
                      </a:r>
                      <a:endParaRPr lang="en-U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solidFill>
                      <a:schemeClr val="accent4"/>
                    </a:solidFill>
                  </a:tcPr>
                </a:tc>
                <a:tc>
                  <a:txBody>
                    <a:bodyPr/>
                    <a:lstStyle/>
                    <a:p>
                      <a:pPr algn="ctr"/>
                      <a:r>
                        <a:rPr lang="en-US" sz="2600" dirty="0" err="1">
                          <a:solidFill>
                            <a:schemeClr val="bg1"/>
                          </a:solidFill>
                          <a:effectLst/>
                        </a:rPr>
                        <a:t>Cách</a:t>
                      </a:r>
                      <a:r>
                        <a:rPr lang="en-US" sz="2600" dirty="0">
                          <a:solidFill>
                            <a:schemeClr val="bg1"/>
                          </a:solidFill>
                          <a:effectLst/>
                        </a:rPr>
                        <a:t> </a:t>
                      </a:r>
                      <a:r>
                        <a:rPr lang="en-US" sz="2600" dirty="0" err="1">
                          <a:solidFill>
                            <a:schemeClr val="bg1"/>
                          </a:solidFill>
                          <a:effectLst/>
                        </a:rPr>
                        <a:t>xưng</a:t>
                      </a:r>
                      <a:r>
                        <a:rPr lang="en-US" sz="2600" dirty="0">
                          <a:solidFill>
                            <a:schemeClr val="bg1"/>
                          </a:solidFill>
                          <a:effectLst/>
                        </a:rPr>
                        <a:t> </a:t>
                      </a:r>
                      <a:r>
                        <a:rPr lang="en-US" sz="2600" dirty="0" err="1">
                          <a:solidFill>
                            <a:schemeClr val="bg1"/>
                          </a:solidFill>
                          <a:effectLst/>
                        </a:rPr>
                        <a:t>hô</a:t>
                      </a:r>
                      <a:endParaRPr lang="en-US" sz="2600" dirty="0">
                        <a:solidFill>
                          <a:schemeClr val="bg1"/>
                        </a:solidFill>
                        <a:latin typeface="Arial" panose="020B0604020202020204" pitchFamily="34" charset="0"/>
                        <a:cs typeface="Arial" panose="020B0604020202020204" pitchFamily="34" charset="0"/>
                      </a:endParaRPr>
                    </a:p>
                  </a:txBody>
                  <a:tcPr>
                    <a:solidFill>
                      <a:schemeClr val="accent4"/>
                    </a:solidFill>
                  </a:tcPr>
                </a:tc>
                <a:tc>
                  <a:txBody>
                    <a:bodyPr/>
                    <a:lstStyle/>
                    <a:p>
                      <a:pPr algn="ctr"/>
                      <a:r>
                        <a:rPr lang="en-US" sz="2600" dirty="0" err="1">
                          <a:solidFill>
                            <a:schemeClr val="bg1"/>
                          </a:solidFill>
                          <a:effectLst/>
                        </a:rPr>
                        <a:t>Thái</a:t>
                      </a:r>
                      <a:r>
                        <a:rPr lang="en-US" sz="2600" dirty="0">
                          <a:solidFill>
                            <a:schemeClr val="bg1"/>
                          </a:solidFill>
                          <a:effectLst/>
                        </a:rPr>
                        <a:t> </a:t>
                      </a:r>
                      <a:r>
                        <a:rPr lang="en-US" sz="2600" dirty="0" err="1">
                          <a:solidFill>
                            <a:schemeClr val="bg1"/>
                          </a:solidFill>
                          <a:effectLst/>
                        </a:rPr>
                        <a:t>độ</a:t>
                      </a:r>
                      <a:r>
                        <a:rPr lang="en-US" sz="2600" dirty="0">
                          <a:solidFill>
                            <a:schemeClr val="bg1"/>
                          </a:solidFill>
                          <a:effectLst/>
                        </a:rPr>
                        <a:t> </a:t>
                      </a:r>
                      <a:r>
                        <a:rPr lang="en-US" sz="2600" dirty="0" err="1">
                          <a:solidFill>
                            <a:schemeClr val="bg1"/>
                          </a:solidFill>
                          <a:effectLst/>
                        </a:rPr>
                        <a:t>của</a:t>
                      </a:r>
                      <a:r>
                        <a:rPr lang="en-US" sz="2600" dirty="0">
                          <a:solidFill>
                            <a:schemeClr val="bg1"/>
                          </a:solidFill>
                          <a:effectLst/>
                        </a:rPr>
                        <a:t> </a:t>
                      </a:r>
                      <a:r>
                        <a:rPr lang="en-US" sz="2600" dirty="0" err="1">
                          <a:solidFill>
                            <a:schemeClr val="bg1"/>
                          </a:solidFill>
                          <a:effectLst/>
                        </a:rPr>
                        <a:t>Dế</a:t>
                      </a:r>
                      <a:r>
                        <a:rPr lang="en-US" sz="2600" dirty="0">
                          <a:solidFill>
                            <a:schemeClr val="bg1"/>
                          </a:solidFill>
                          <a:effectLst/>
                        </a:rPr>
                        <a:t> </a:t>
                      </a:r>
                      <a:r>
                        <a:rPr lang="en-US" sz="2600" dirty="0" err="1">
                          <a:solidFill>
                            <a:schemeClr val="bg1"/>
                          </a:solidFill>
                          <a:effectLst/>
                        </a:rPr>
                        <a:t>Mèn</a:t>
                      </a:r>
                      <a:r>
                        <a:rPr lang="en-US" sz="2600" dirty="0">
                          <a:solidFill>
                            <a:schemeClr val="bg1"/>
                          </a:solidFill>
                          <a:effectLst/>
                        </a:rPr>
                        <a:t>: </a:t>
                      </a:r>
                      <a:endParaRPr lang="en-US" sz="2600" dirty="0">
                        <a:solidFill>
                          <a:schemeClr val="bg1"/>
                        </a:solidFill>
                        <a:latin typeface="Arial" panose="020B0604020202020204" pitchFamily="34" charset="0"/>
                        <a:cs typeface="Arial" panose="020B0604020202020204" pitchFamily="34" charset="0"/>
                      </a:endParaRPr>
                    </a:p>
                  </a:txBody>
                  <a:tcPr>
                    <a:solidFill>
                      <a:schemeClr val="accent4"/>
                    </a:solidFill>
                  </a:tcPr>
                </a:tc>
                <a:extLst>
                  <a:ext uri="{0D108BD9-81ED-4DB2-BD59-A6C34878D82A}">
                    <a16:rowId xmlns:a16="http://schemas.microsoft.com/office/drawing/2014/main" xmlns="" val="4171637782"/>
                  </a:ext>
                </a:extLst>
              </a:tr>
              <a:tr h="1288869">
                <a:tc>
                  <a:txBody>
                    <a:bodyPr/>
                    <a:lstStyle/>
                    <a:p>
                      <a:endParaRPr lang="vi-VN" dirty="0"/>
                    </a:p>
                    <a:p>
                      <a:endParaRPr lang="vi-VN" dirty="0"/>
                    </a:p>
                    <a:p>
                      <a:endParaRPr lang="vi-VN" dirty="0"/>
                    </a:p>
                    <a:p>
                      <a:endParaRPr lang="vi-VN" dirty="0"/>
                    </a:p>
                    <a:p>
                      <a:endParaRPr lang="vi-VN" dirty="0"/>
                    </a:p>
                    <a:p>
                      <a:endParaRPr lang="vi-VN" dirty="0"/>
                    </a:p>
                    <a:p>
                      <a:endParaRPr lang="vi-VN" dirty="0"/>
                    </a:p>
                    <a:p>
                      <a:endParaRPr lang="vi-VN" dirty="0"/>
                    </a:p>
                    <a:p>
                      <a:endParaRPr lang="vi-VN" dirty="0"/>
                    </a:p>
                    <a:p>
                      <a:endParaRPr lang="vi-VN" dirty="0"/>
                    </a:p>
                    <a:p>
                      <a:endParaRPr lang="vi-VN" dirty="0"/>
                    </a:p>
                    <a:p>
                      <a:endParaRPr lang="vi-VN" dirty="0"/>
                    </a:p>
                    <a:p>
                      <a:endParaRPr lang="vi-VN" dirty="0"/>
                    </a:p>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xmlns="" val="3542270220"/>
                  </a:ext>
                </a:extLst>
              </a:tr>
            </a:tbl>
          </a:graphicData>
        </a:graphic>
      </p:graphicFrame>
      <p:sp>
        <p:nvSpPr>
          <p:cNvPr id="20" name="TextBox 19">
            <a:extLst>
              <a:ext uri="{FF2B5EF4-FFF2-40B4-BE49-F238E27FC236}">
                <a16:creationId xmlns:a16="http://schemas.microsoft.com/office/drawing/2014/main" xmlns="" id="{C2F6217C-22CC-4B34-A5F0-322BB24FC930}"/>
              </a:ext>
            </a:extLst>
          </p:cNvPr>
          <p:cNvSpPr txBox="1"/>
          <p:nvPr/>
        </p:nvSpPr>
        <p:spPr>
          <a:xfrm>
            <a:off x="1752600" y="2314783"/>
            <a:ext cx="14801850" cy="2062103"/>
          </a:xfrm>
          <a:prstGeom prst="rect">
            <a:avLst/>
          </a:prstGeom>
          <a:noFill/>
          <a:ln>
            <a:solidFill>
              <a:schemeClr val="accent1"/>
            </a:solidFill>
          </a:ln>
        </p:spPr>
        <p:txBody>
          <a:bodyPr wrap="square" rtlCol="0">
            <a:spAutoFit/>
          </a:bodyPr>
          <a:lstStyle/>
          <a:p>
            <a:pPr algn="ctr"/>
            <a:r>
              <a:rPr lang="vi-VN" sz="4400" b="1" dirty="0">
                <a:solidFill>
                  <a:srgbClr val="002060"/>
                </a:solidFill>
              </a:rPr>
              <a:t>THẢO LUẬN NHÓM</a:t>
            </a:r>
          </a:p>
          <a:p>
            <a:pPr marL="457200" indent="-457200">
              <a:buFont typeface="Arial" panose="020B0604020202020204" pitchFamily="34" charset="0"/>
              <a:buChar char="•"/>
            </a:pPr>
            <a:r>
              <a:rPr lang="vi-VN" sz="2800" b="1" dirty="0">
                <a:solidFill>
                  <a:srgbClr val="002060"/>
                </a:solidFill>
              </a:rPr>
              <a:t>Thời gian: </a:t>
            </a:r>
            <a:r>
              <a:rPr lang="vi-VN" sz="2800" dirty="0">
                <a:solidFill>
                  <a:srgbClr val="002060"/>
                </a:solidFill>
              </a:rPr>
              <a:t>3 phút</a:t>
            </a:r>
          </a:p>
          <a:p>
            <a:pPr marL="457200" indent="-457200">
              <a:buFont typeface="Arial" panose="020B0604020202020204" pitchFamily="34" charset="0"/>
              <a:buChar char="•"/>
            </a:pPr>
            <a:r>
              <a:rPr lang="vi-VN" sz="2800" b="1" dirty="0">
                <a:solidFill>
                  <a:srgbClr val="002060"/>
                </a:solidFill>
                <a:cs typeface="Arial" panose="020B0604020202020204" pitchFamily="34" charset="0"/>
              </a:rPr>
              <a:t>Nhiệm vụ: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nhóm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hoàn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phiếu</a:t>
            </a:r>
            <a:r>
              <a:rPr lang="en-US" sz="2800" dirty="0">
                <a:solidFill>
                  <a:srgbClr val="002060"/>
                </a:solidFill>
                <a:latin typeface="Arial" panose="020B0604020202020204" pitchFamily="34" charset="0"/>
                <a:cs typeface="Arial" panose="020B0604020202020204" pitchFamily="34" charset="0"/>
              </a:rPr>
              <a:t> HT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 2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Dế</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Choắt</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484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76154">
            <a:off x="207252" y="8935089"/>
            <a:ext cx="1425795" cy="1306546"/>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394" t="23008"/>
          <a:stretch>
            <a:fillRect/>
          </a:stretch>
        </p:blipFill>
        <p:spPr>
          <a:xfrm flipH="1">
            <a:off x="0" y="0"/>
            <a:ext cx="2772358" cy="3382269"/>
          </a:xfrm>
          <a:prstGeom prst="rect">
            <a:avLst/>
          </a:prstGeom>
        </p:spPr>
      </p:pic>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xmlns="" id="{5F9F0A1C-CA6D-4887-BC19-BE5E2D22BBBE}"/>
                  </a:ext>
                </a:extLst>
              </p:cNvPr>
              <p:cNvGraphicFramePr>
                <a:graphicFrameLocks noGrp="1"/>
              </p:cNvGraphicFramePr>
              <p:nvPr>
                <p:extLst/>
              </p:nvPr>
            </p:nvGraphicFramePr>
            <p:xfrm>
              <a:off x="1007809" y="2552701"/>
              <a:ext cx="16752389" cy="6221948"/>
            </p:xfrm>
            <a:graphic>
              <a:graphicData uri="http://schemas.openxmlformats.org/drawingml/2006/table">
                <a:tbl>
                  <a:tblPr firstRow="1" bandRow="1">
                    <a:tableStyleId>{72833802-FEF1-4C79-8D5D-14CF1EAF98D9}</a:tableStyleId>
                  </a:tblPr>
                  <a:tblGrid>
                    <a:gridCol w="4780941">
                      <a:extLst>
                        <a:ext uri="{9D8B030D-6E8A-4147-A177-3AD203B41FA5}">
                          <a16:colId xmlns:a16="http://schemas.microsoft.com/office/drawing/2014/main" xmlns="" val="1037421426"/>
                        </a:ext>
                      </a:extLst>
                    </a:gridCol>
                    <a:gridCol w="3155412">
                      <a:extLst>
                        <a:ext uri="{9D8B030D-6E8A-4147-A177-3AD203B41FA5}">
                          <a16:colId xmlns:a16="http://schemas.microsoft.com/office/drawing/2014/main" xmlns="" val="3163832350"/>
                        </a:ext>
                      </a:extLst>
                    </a:gridCol>
                    <a:gridCol w="2658199">
                      <a:extLst>
                        <a:ext uri="{9D8B030D-6E8A-4147-A177-3AD203B41FA5}">
                          <a16:colId xmlns:a16="http://schemas.microsoft.com/office/drawing/2014/main" xmlns="" val="3053293495"/>
                        </a:ext>
                      </a:extLst>
                    </a:gridCol>
                    <a:gridCol w="6157837">
                      <a:extLst>
                        <a:ext uri="{9D8B030D-6E8A-4147-A177-3AD203B41FA5}">
                          <a16:colId xmlns:a16="http://schemas.microsoft.com/office/drawing/2014/main" xmlns="" val="391260217"/>
                        </a:ext>
                      </a:extLst>
                    </a:gridCol>
                  </a:tblGrid>
                  <a:tr h="1233592">
                    <a:tc>
                      <a:txBody>
                        <a:bodyPr/>
                        <a:lstStyle/>
                        <a:p>
                          <a:pPr algn="ctr"/>
                          <a:r>
                            <a:rPr lang="en-US" sz="4000" dirty="0" err="1">
                              <a:solidFill>
                                <a:schemeClr val="bg1"/>
                              </a:solidFill>
                              <a:effectLst/>
                            </a:rPr>
                            <a:t>Ngoại</a:t>
                          </a:r>
                          <a:r>
                            <a:rPr lang="en-US" sz="4000" dirty="0">
                              <a:solidFill>
                                <a:schemeClr val="bg1"/>
                              </a:solidFill>
                              <a:effectLst/>
                            </a:rPr>
                            <a:t> </a:t>
                          </a:r>
                          <a:r>
                            <a:rPr lang="en-US" sz="4000" dirty="0" err="1">
                              <a:solidFill>
                                <a:schemeClr val="bg1"/>
                              </a:solidFill>
                              <a:effectLst/>
                            </a:rPr>
                            <a:t>hình</a:t>
                          </a:r>
                          <a:r>
                            <a:rPr lang="en-US" sz="4000" dirty="0">
                              <a:solidFill>
                                <a:schemeClr val="bg1"/>
                              </a:solidFill>
                              <a:effectLst/>
                            </a:rPr>
                            <a:t>:</a:t>
                          </a:r>
                          <a:endParaRPr lang="en-US" sz="4000" dirty="0">
                            <a:solidFill>
                              <a:schemeClr val="bg1"/>
                            </a:solidFill>
                            <a:effectLst/>
                            <a:latin typeface="Times New Roman" panose="02020603050405020304" pitchFamily="18" charset="0"/>
                            <a:ea typeface="Times New Roman" panose="02020603050405020304" pitchFamily="18" charset="0"/>
                          </a:endParaRPr>
                        </a:p>
                      </a:txBody>
                      <a:tcPr/>
                    </a:tc>
                    <a:tc>
                      <a:txBody>
                        <a:bodyPr/>
                        <a:lstStyle/>
                        <a:p>
                          <a:pPr algn="ctr"/>
                          <a:r>
                            <a:rPr lang="en-US" sz="4000" dirty="0" err="1">
                              <a:solidFill>
                                <a:schemeClr val="bg1"/>
                              </a:solidFill>
                              <a:effectLst/>
                            </a:rPr>
                            <a:t>Tính</a:t>
                          </a:r>
                          <a:r>
                            <a:rPr lang="en-US" sz="4000" dirty="0">
                              <a:solidFill>
                                <a:schemeClr val="bg1"/>
                              </a:solidFill>
                              <a:effectLst/>
                            </a:rPr>
                            <a:t> </a:t>
                          </a:r>
                          <a:r>
                            <a:rPr lang="en-US" sz="4000" dirty="0" err="1">
                              <a:solidFill>
                                <a:schemeClr val="bg1"/>
                              </a:solidFill>
                              <a:effectLst/>
                            </a:rPr>
                            <a:t>cách</a:t>
                          </a:r>
                          <a:r>
                            <a:rPr lang="en-US" sz="4000" dirty="0">
                              <a:solidFill>
                                <a:schemeClr val="bg1"/>
                              </a:solidFill>
                              <a:effectLst/>
                            </a:rPr>
                            <a:t>:</a:t>
                          </a:r>
                          <a:endParaRPr lang="en-US" sz="4000" dirty="0">
                            <a:solidFill>
                              <a:schemeClr val="bg1"/>
                            </a:solidFill>
                            <a:effectLst/>
                            <a:latin typeface="Times New Roman" panose="02020603050405020304" pitchFamily="18" charset="0"/>
                            <a:ea typeface="Times New Roman" panose="02020603050405020304" pitchFamily="18" charset="0"/>
                          </a:endParaRPr>
                        </a:p>
                      </a:txBody>
                      <a:tcPr/>
                    </a:tc>
                    <a:tc>
                      <a:txBody>
                        <a:bodyPr/>
                        <a:lstStyle/>
                        <a:p>
                          <a:pPr algn="ctr"/>
                          <a:r>
                            <a:rPr lang="en-US" sz="4000" dirty="0" err="1">
                              <a:solidFill>
                                <a:schemeClr val="bg1"/>
                              </a:solidFill>
                              <a:effectLst/>
                            </a:rPr>
                            <a:t>Cách</a:t>
                          </a:r>
                          <a:r>
                            <a:rPr lang="en-US" sz="4000" dirty="0">
                              <a:solidFill>
                                <a:schemeClr val="bg1"/>
                              </a:solidFill>
                              <a:effectLst/>
                            </a:rPr>
                            <a:t> </a:t>
                          </a:r>
                          <a:r>
                            <a:rPr lang="en-US" sz="4000" dirty="0" err="1">
                              <a:solidFill>
                                <a:schemeClr val="bg1"/>
                              </a:solidFill>
                              <a:effectLst/>
                            </a:rPr>
                            <a:t>xưng</a:t>
                          </a:r>
                          <a:r>
                            <a:rPr lang="en-US" sz="4000" dirty="0">
                              <a:solidFill>
                                <a:schemeClr val="bg1"/>
                              </a:solidFill>
                              <a:effectLst/>
                            </a:rPr>
                            <a:t> </a:t>
                          </a:r>
                          <a:r>
                            <a:rPr lang="en-US" sz="4000" dirty="0" err="1">
                              <a:solidFill>
                                <a:schemeClr val="bg1"/>
                              </a:solidFill>
                              <a:effectLst/>
                            </a:rPr>
                            <a:t>hô</a:t>
                          </a:r>
                          <a:endParaRPr lang="en-US" sz="4000" dirty="0">
                            <a:solidFill>
                              <a:schemeClr val="bg1"/>
                            </a:solidFill>
                          </a:endParaRPr>
                        </a:p>
                      </a:txBody>
                      <a:tcPr/>
                    </a:tc>
                    <a:tc>
                      <a:txBody>
                        <a:bodyPr/>
                        <a:lstStyle/>
                        <a:p>
                          <a:pPr algn="ctr"/>
                          <a:r>
                            <a:rPr lang="en-US" sz="4000" dirty="0" err="1">
                              <a:solidFill>
                                <a:schemeClr val="bg1"/>
                              </a:solidFill>
                              <a:effectLst/>
                            </a:rPr>
                            <a:t>Thái</a:t>
                          </a:r>
                          <a:r>
                            <a:rPr lang="en-US" sz="4000" dirty="0">
                              <a:solidFill>
                                <a:schemeClr val="bg1"/>
                              </a:solidFill>
                              <a:effectLst/>
                            </a:rPr>
                            <a:t> </a:t>
                          </a:r>
                          <a:r>
                            <a:rPr lang="en-US" sz="4000" dirty="0" err="1">
                              <a:solidFill>
                                <a:schemeClr val="bg1"/>
                              </a:solidFill>
                              <a:effectLst/>
                            </a:rPr>
                            <a:t>độ</a:t>
                          </a:r>
                          <a:r>
                            <a:rPr lang="en-US" sz="4000" dirty="0">
                              <a:solidFill>
                                <a:schemeClr val="bg1"/>
                              </a:solidFill>
                              <a:effectLst/>
                            </a:rPr>
                            <a:t> </a:t>
                          </a:r>
                          <a:r>
                            <a:rPr lang="en-US" sz="4000" dirty="0" err="1">
                              <a:solidFill>
                                <a:schemeClr val="bg1"/>
                              </a:solidFill>
                              <a:effectLst/>
                            </a:rPr>
                            <a:t>của</a:t>
                          </a:r>
                          <a:r>
                            <a:rPr lang="en-US" sz="4000" dirty="0">
                              <a:solidFill>
                                <a:schemeClr val="bg1"/>
                              </a:solidFill>
                              <a:effectLst/>
                            </a:rPr>
                            <a:t> </a:t>
                          </a:r>
                          <a:r>
                            <a:rPr lang="en-US" sz="4000" dirty="0" err="1">
                              <a:solidFill>
                                <a:schemeClr val="bg1"/>
                              </a:solidFill>
                              <a:effectLst/>
                            </a:rPr>
                            <a:t>Dế</a:t>
                          </a:r>
                          <a:r>
                            <a:rPr lang="en-US" sz="4000" dirty="0">
                              <a:solidFill>
                                <a:schemeClr val="bg1"/>
                              </a:solidFill>
                              <a:effectLst/>
                            </a:rPr>
                            <a:t> </a:t>
                          </a:r>
                          <a:r>
                            <a:rPr lang="en-US" sz="4000" dirty="0" err="1">
                              <a:solidFill>
                                <a:schemeClr val="bg1"/>
                              </a:solidFill>
                              <a:effectLst/>
                            </a:rPr>
                            <a:t>Mèn</a:t>
                          </a:r>
                          <a:r>
                            <a:rPr lang="en-US" sz="4000" dirty="0">
                              <a:solidFill>
                                <a:schemeClr val="bg1"/>
                              </a:solidFill>
                              <a:effectLst/>
                            </a:rPr>
                            <a:t>: </a:t>
                          </a:r>
                          <a:endParaRPr lang="en-US" sz="4000" dirty="0">
                            <a:solidFill>
                              <a:schemeClr val="bg1"/>
                            </a:solidFill>
                          </a:endParaRPr>
                        </a:p>
                      </a:txBody>
                      <a:tcPr/>
                    </a:tc>
                    <a:extLst>
                      <a:ext uri="{0D108BD9-81ED-4DB2-BD59-A6C34878D82A}">
                        <a16:rowId xmlns:a16="http://schemas.microsoft.com/office/drawing/2014/main" xmlns="" val="1832466948"/>
                      </a:ext>
                    </a:extLst>
                  </a:tr>
                  <a:tr h="3231123">
                    <a:tc>
                      <a:txBody>
                        <a:bodyPr/>
                        <a:lstStyle/>
                        <a:p>
                          <a:pPr algn="just"/>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Như</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gã</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nghiện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thuốc</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phiện</a:t>
                          </a:r>
                          <a:r>
                            <a:rPr lang="en-US" sz="3200" dirty="0">
                              <a:solidFill>
                                <a:srgbClr val="002060"/>
                              </a:solidFill>
                              <a:effectLst/>
                              <a:latin typeface="Arial" panose="020B0604020202020204" pitchFamily="34" charset="0"/>
                              <a:cs typeface="Arial" panose="020B0604020202020204" pitchFamily="34" charset="0"/>
                            </a:rPr>
                            <a:t>.</a:t>
                          </a:r>
                        </a:p>
                        <a:p>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Cánh</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ngắn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ngủn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râu</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một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mẩu</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mặt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mũi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ngẩn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ngơ</a:t>
                          </a:r>
                          <a:r>
                            <a:rPr lang="en-US" sz="3200" dirty="0">
                              <a:solidFill>
                                <a:srgbClr val="002060"/>
                              </a:solidFill>
                              <a:effectLst/>
                              <a:latin typeface="Arial" panose="020B0604020202020204" pitchFamily="34" charset="0"/>
                              <a:cs typeface="Arial" panose="020B0604020202020204" pitchFamily="34" charset="0"/>
                            </a:rPr>
                            <a:t>.</a:t>
                          </a:r>
                        </a:p>
                        <a:p>
                          <a:pPr algn="just"/>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Hôi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như</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cú</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mèo</a:t>
                          </a:r>
                          <a:r>
                            <a:rPr lang="en-US" sz="3200" dirty="0">
                              <a:solidFill>
                                <a:srgbClr val="002060"/>
                              </a:solidFill>
                              <a:effectLst/>
                              <a:latin typeface="Arial" panose="020B0604020202020204" pitchFamily="34"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a:solidFill>
                          <a:schemeClr val="bg1"/>
                        </a:solidFill>
                      </a:tcPr>
                    </a:tc>
                    <a:tc>
                      <a:txBody>
                        <a:bodyPr/>
                        <a:lstStyle/>
                        <a:p>
                          <a:pPr algn="just"/>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Dại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dột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có</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lớn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mà</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không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có</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khôn</a:t>
                          </a:r>
                          <a:r>
                            <a:rPr lang="en-US" sz="3200" dirty="0">
                              <a:solidFill>
                                <a:srgbClr val="002060"/>
                              </a:solidFill>
                              <a:effectLst/>
                              <a:latin typeface="Arial" panose="020B0604020202020204" pitchFamily="34" charset="0"/>
                              <a:cs typeface="Arial" panose="020B0604020202020204" pitchFamily="34" charset="0"/>
                            </a:rPr>
                            <a:t>.</a:t>
                          </a:r>
                        </a:p>
                        <a:p>
                          <a:pPr algn="just"/>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Ăn</a:t>
                          </a:r>
                          <a:r>
                            <a:rPr lang="en-US" sz="3200" dirty="0">
                              <a:solidFill>
                                <a:srgbClr val="002060"/>
                              </a:solidFill>
                              <a:effectLst/>
                              <a:latin typeface="Arial" panose="020B0604020202020204" pitchFamily="34" charset="0"/>
                              <a:cs typeface="Arial" panose="020B0604020202020204" pitchFamily="34" charset="0"/>
                            </a:rPr>
                            <a:t> ở </a:t>
                          </a:r>
                          <a:r>
                            <a:rPr lang="en-US" sz="3200" dirty="0" err="1">
                              <a:solidFill>
                                <a:srgbClr val="002060"/>
                              </a:solidFill>
                              <a:effectLst/>
                              <a:latin typeface="Arial" panose="020B0604020202020204" pitchFamily="34" charset="0"/>
                              <a:cs typeface="Arial" panose="020B0604020202020204" pitchFamily="34" charset="0"/>
                            </a:rPr>
                            <a:t>bẩn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thỉu</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lôi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thôi</a:t>
                          </a:r>
                          <a:r>
                            <a:rPr lang="en-US" sz="3200" dirty="0">
                              <a:solidFill>
                                <a:srgbClr val="002060"/>
                              </a:solidFill>
                              <a:effectLst/>
                              <a:latin typeface="Arial" panose="020B0604020202020204" pitchFamily="34" charset="0"/>
                              <a:cs typeface="Arial" panose="020B0604020202020204" pitchFamily="34" charset="0"/>
                            </a:rPr>
                            <a:t>.</a:t>
                          </a:r>
                        </a:p>
                        <a:p>
                          <a:endParaRPr lang="en-US" sz="3200" dirty="0">
                            <a:solidFill>
                              <a:srgbClr val="002060"/>
                            </a:solidFill>
                            <a:latin typeface="Arial" panose="020B0604020202020204" pitchFamily="34" charset="0"/>
                            <a:cs typeface="Arial" panose="020B0604020202020204" pitchFamily="34" charset="0"/>
                          </a:endParaRPr>
                        </a:p>
                      </a:txBody>
                      <a:tcPr>
                        <a:solidFill>
                          <a:schemeClr val="bg1"/>
                        </a:solidFill>
                      </a:tcPr>
                    </a:tc>
                    <a:tc>
                      <a:txBody>
                        <a:bodyPr/>
                        <a:lstStyle/>
                        <a:p>
                          <a:r>
                            <a:rPr lang="en-US" sz="3200" dirty="0">
                              <a:solidFill>
                                <a:srgbClr val="002060"/>
                              </a:solidFill>
                              <a:effectLst/>
                              <a:latin typeface="Arial" panose="020B0604020202020204" pitchFamily="34" charset="0"/>
                              <a:cs typeface="Arial" panose="020B0604020202020204" pitchFamily="34" charset="0"/>
                            </a:rPr>
                            <a:t>“</a:t>
                          </a:r>
                          <a:r>
                            <a:rPr lang="en-US" sz="3200" dirty="0" err="1">
                              <a:solidFill>
                                <a:srgbClr val="002060"/>
                              </a:solidFill>
                              <a:effectLst/>
                              <a:latin typeface="Arial" panose="020B0604020202020204" pitchFamily="34" charset="0"/>
                              <a:cs typeface="Arial" panose="020B0604020202020204" pitchFamily="34" charset="0"/>
                            </a:rPr>
                            <a:t>chú</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mày</a:t>
                          </a:r>
                          <a:r>
                            <a:rPr lang="en-US" sz="3200" dirty="0">
                              <a:solidFill>
                                <a:srgbClr val="002060"/>
                              </a:solidFill>
                              <a:effectLst/>
                              <a:latin typeface="Arial" panose="020B0604020202020204" pitchFamily="34" charset="0"/>
                              <a:cs typeface="Arial" panose="020B0604020202020204" pitchFamily="34" charset="0"/>
                            </a:rPr>
                            <a:t>”.</a:t>
                          </a:r>
                          <a:endParaRPr lang="en-US" sz="3200" dirty="0">
                            <a:solidFill>
                              <a:srgbClr val="002060"/>
                            </a:solidFill>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200" dirty="0">
                              <a:solidFill>
                                <a:srgbClr val="002060"/>
                              </a:solidFill>
                              <a:effectLst/>
                              <a:latin typeface="Arial" panose="020B0604020202020204" pitchFamily="34" charset="0"/>
                              <a:cs typeface="Arial" panose="020B0604020202020204" pitchFamily="34" charset="0"/>
                            </a:rPr>
                            <a:t>Coi </a:t>
                          </a:r>
                          <a:r>
                            <a:rPr lang="en-US" sz="3200" dirty="0" err="1">
                              <a:solidFill>
                                <a:srgbClr val="002060"/>
                              </a:solidFill>
                              <a:effectLst/>
                              <a:latin typeface="Arial" panose="020B0604020202020204" pitchFamily="34" charset="0"/>
                              <a:cs typeface="Arial" panose="020B0604020202020204" pitchFamily="34" charset="0"/>
                            </a:rPr>
                            <a:t>thường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khinh</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khi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nhìn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bạn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với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cái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nhìn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trịch</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thượng</a:t>
                          </a:r>
                          <a:r>
                            <a:rPr lang="en-US" sz="3200" dirty="0">
                              <a:solidFill>
                                <a:srgbClr val="002060"/>
                              </a:solidFill>
                              <a:effectLst/>
                              <a:latin typeface="Arial" panose="020B0604020202020204" pitchFamily="34" charset="0"/>
                              <a:cs typeface="Arial" panose="020B0604020202020204" pitchFamily="34" charset="0"/>
                            </a:rPr>
                            <a:t>.</a:t>
                          </a:r>
                          <a:endParaRPr lang="vi-VN" sz="3200" dirty="0">
                            <a:solidFill>
                              <a:srgbClr val="002060"/>
                            </a:solidFill>
                            <a:effectLst/>
                            <a:latin typeface="Arial" panose="020B0604020202020204" pitchFamily="34" charset="0"/>
                            <a:cs typeface="Arial" panose="020B0604020202020204" pitchFamily="34" charset="0"/>
                          </a:endParaRPr>
                        </a:p>
                        <a:p>
                          <a:pPr algn="just"/>
                          <a:endParaRPr lang="en-US" sz="3200" dirty="0">
                            <a:solidFill>
                              <a:srgbClr val="002060"/>
                            </a:solidFill>
                            <a:effectLst/>
                            <a:latin typeface="Arial" panose="020B0604020202020204" pitchFamily="34" charset="0"/>
                            <a:cs typeface="Arial" panose="020B0604020202020204" pitchFamily="34" charset="0"/>
                          </a:endParaRPr>
                        </a:p>
                        <a:p>
                          <a:pPr algn="just"/>
                          <a14:m>
                            <m:oMath xmlns:m="http://schemas.openxmlformats.org/officeDocument/2006/math">
                              <m:r>
                                <a:rPr lang="en-US" sz="3200">
                                  <a:solidFill>
                                    <a:srgbClr val="002060"/>
                                  </a:solidFill>
                                  <a:effectLst/>
                                  <a:latin typeface="Cambria Math" panose="02040503050406030204" pitchFamily="18" charset="0"/>
                                </a:rPr>
                                <m:t>→</m:t>
                              </m:r>
                            </m:oMath>
                          </a14:m>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Ích</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kỉ</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hẹp</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hòi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ngạo</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mạn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lạnh</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lùng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trước</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hoàn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cảnh</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khốn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khó</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của</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đồng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loại</a:t>
                          </a:r>
                          <a:r>
                            <a:rPr lang="en-US" sz="3200" dirty="0">
                              <a:solidFill>
                                <a:srgbClr val="002060"/>
                              </a:solidFill>
                              <a:effectLst/>
                              <a:latin typeface="Arial" panose="020B0604020202020204" pitchFamily="34"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a:solidFill>
                          <a:schemeClr val="bg1"/>
                        </a:solidFill>
                      </a:tcPr>
                    </a:tc>
                    <a:extLst>
                      <a:ext uri="{0D108BD9-81ED-4DB2-BD59-A6C34878D82A}">
                        <a16:rowId xmlns:a16="http://schemas.microsoft.com/office/drawing/2014/main" xmlns="" val="3585674463"/>
                      </a:ext>
                    </a:extLst>
                  </a:tr>
                  <a:tr h="1680185">
                    <a:tc gridSpan="4">
                      <a:txBody>
                        <a:bodyPr/>
                        <a:lstStyle/>
                        <a:p>
                          <a:pPr marL="342900" indent="-342900" algn="just">
                            <a:buFont typeface="Wingdings" panose="05000000000000000000" pitchFamily="2" charset="2"/>
                            <a:buChar char="v"/>
                          </a:pPr>
                          <a:r>
                            <a:rPr lang="en-US" sz="3200" dirty="0">
                              <a:solidFill>
                                <a:srgbClr val="002060"/>
                              </a:solidFill>
                              <a:effectLst/>
                              <a:latin typeface="Arial" panose="020B0604020202020204" pitchFamily="34" charset="0"/>
                              <a:cs typeface="Arial" panose="020B0604020202020204" pitchFamily="34" charset="0"/>
                            </a:rPr>
                            <a:t>Khi </a:t>
                          </a:r>
                          <a:r>
                            <a:rPr lang="en-US" sz="3200" dirty="0" err="1">
                              <a:solidFill>
                                <a:srgbClr val="002060"/>
                              </a:solidFill>
                              <a:effectLst/>
                              <a:latin typeface="Arial" panose="020B0604020202020204" pitchFamily="34" charset="0"/>
                              <a:cs typeface="Arial" panose="020B0604020202020204" pitchFamily="34" charset="0"/>
                            </a:rPr>
                            <a:t>Dế</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Choắt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nhờ</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giúp</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đỡ</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đào</a:t>
                          </a:r>
                          <a:r>
                            <a:rPr lang="en-US" sz="3200" dirty="0">
                              <a:solidFill>
                                <a:srgbClr val="002060"/>
                              </a:solidFill>
                              <a:effectLst/>
                              <a:latin typeface="Arial" panose="020B0604020202020204" pitchFamily="34" charset="0"/>
                              <a:cs typeface="Arial" panose="020B0604020202020204" pitchFamily="34" charset="0"/>
                            </a:rPr>
                            <a:t> hang </a:t>
                          </a:r>
                          <a:r>
                            <a:rPr lang="en-US" sz="3200" dirty="0" err="1">
                              <a:solidFill>
                                <a:srgbClr val="002060"/>
                              </a:solidFill>
                              <a:effectLst/>
                              <a:latin typeface="Arial" panose="020B0604020202020204" pitchFamily="34" charset="0"/>
                              <a:cs typeface="Arial" panose="020B0604020202020204" pitchFamily="34" charset="0"/>
                            </a:rPr>
                            <a:t>sâu</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có</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đường</a:t>
                          </a:r>
                          <a:r>
                            <a:rPr lang="en-US" sz="3200" dirty="0">
                              <a:solidFill>
                                <a:srgbClr val="002060"/>
                              </a:solidFill>
                              <a:effectLst/>
                              <a:latin typeface="Arial" panose="020B0604020202020204" pitchFamily="34" charset="0"/>
                              <a:cs typeface="Arial" panose="020B0604020202020204" pitchFamily="34" charset="0"/>
                            </a:rPr>
                            <a:t> sang hang </a:t>
                          </a:r>
                          <a:r>
                            <a:rPr lang="en-US" sz="3200" dirty="0" err="1">
                              <a:solidFill>
                                <a:srgbClr val="002060"/>
                              </a:solidFill>
                              <a:effectLst/>
                              <a:latin typeface="Arial" panose="020B0604020202020204" pitchFamily="34" charset="0"/>
                              <a:cs typeface="Arial" panose="020B0604020202020204" pitchFamily="34" charset="0"/>
                            </a:rPr>
                            <a:t>của</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Dế</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Mèn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phòng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lúc</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hoạn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nạn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Dế</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Mèn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thẳng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thừng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từ</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chối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thậm</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chí</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còn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miệt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thị</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Dế</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Choắt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hôi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hám</a:t>
                          </a:r>
                          <a:r>
                            <a:rPr lang="en-US" sz="3200" dirty="0">
                              <a:solidFill>
                                <a:srgbClr val="002060"/>
                              </a:solidFill>
                              <a:effectLst/>
                              <a:latin typeface="Arial" panose="020B0604020202020204" pitchFamily="34" charset="0"/>
                              <a:cs typeface="Arial" panose="020B0604020202020204" pitchFamily="34" charset="0"/>
                            </a:rPr>
                            <a:t>…</a:t>
                          </a:r>
                        </a:p>
                      </a:txBody>
                      <a:tcP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879651520"/>
                      </a:ext>
                    </a:extLst>
                  </a:tr>
                </a:tbl>
              </a:graphicData>
            </a:graphic>
          </p:graphicFrame>
        </mc:Choice>
        <mc:Fallback xmlns="">
          <p:graphicFrame>
            <p:nvGraphicFramePr>
              <p:cNvPr id="2" name="Table 1">
                <a:extLst>
                  <a:ext uri="{FF2B5EF4-FFF2-40B4-BE49-F238E27FC236}">
                    <a16:creationId xmlns="" xmlns:a16="http://schemas.microsoft.com/office/drawing/2014/main" xmlns:a14="http://schemas.microsoft.com/office/drawing/2010/main" id="{5F9F0A1C-CA6D-4887-BC19-BE5E2D22BBBE}"/>
                  </a:ext>
                </a:extLst>
              </p:cNvPr>
              <p:cNvGraphicFramePr>
                <a:graphicFrameLocks noGrp="1"/>
              </p:cNvGraphicFramePr>
              <p:nvPr>
                <p:extLst/>
              </p:nvPr>
            </p:nvGraphicFramePr>
            <p:xfrm>
              <a:off x="1007809" y="2552701"/>
              <a:ext cx="16752389" cy="6221948"/>
            </p:xfrm>
            <a:graphic>
              <a:graphicData uri="http://schemas.openxmlformats.org/drawingml/2006/table">
                <a:tbl>
                  <a:tblPr firstRow="1" bandRow="1">
                    <a:tableStyleId>{72833802-FEF1-4C79-8D5D-14CF1EAF98D9}</a:tableStyleId>
                  </a:tblPr>
                  <a:tblGrid>
                    <a:gridCol w="4780941">
                      <a:extLst>
                        <a:ext uri="{9D8B030D-6E8A-4147-A177-3AD203B41FA5}">
                          <a16:colId xmlns="" xmlns:a16="http://schemas.microsoft.com/office/drawing/2014/main" xmlns:a14="http://schemas.microsoft.com/office/drawing/2010/main" val="1037421426"/>
                        </a:ext>
                      </a:extLst>
                    </a:gridCol>
                    <a:gridCol w="3155412">
                      <a:extLst>
                        <a:ext uri="{9D8B030D-6E8A-4147-A177-3AD203B41FA5}">
                          <a16:colId xmlns="" xmlns:a16="http://schemas.microsoft.com/office/drawing/2014/main" xmlns:a14="http://schemas.microsoft.com/office/drawing/2010/main" val="3163832350"/>
                        </a:ext>
                      </a:extLst>
                    </a:gridCol>
                    <a:gridCol w="2658199">
                      <a:extLst>
                        <a:ext uri="{9D8B030D-6E8A-4147-A177-3AD203B41FA5}">
                          <a16:colId xmlns="" xmlns:a16="http://schemas.microsoft.com/office/drawing/2014/main" xmlns:a14="http://schemas.microsoft.com/office/drawing/2010/main" val="3053293495"/>
                        </a:ext>
                      </a:extLst>
                    </a:gridCol>
                    <a:gridCol w="6157837">
                      <a:extLst>
                        <a:ext uri="{9D8B030D-6E8A-4147-A177-3AD203B41FA5}">
                          <a16:colId xmlns="" xmlns:a16="http://schemas.microsoft.com/office/drawing/2014/main" xmlns:a14="http://schemas.microsoft.com/office/drawing/2010/main" val="391260217"/>
                        </a:ext>
                      </a:extLst>
                    </a:gridCol>
                  </a:tblGrid>
                  <a:tr h="1310640">
                    <a:tc>
                      <a:txBody>
                        <a:bodyPr/>
                        <a:lstStyle/>
                        <a:p>
                          <a:pPr algn="ctr"/>
                          <a:r>
                            <a:rPr lang="en-US" sz="4000" dirty="0" err="1">
                              <a:solidFill>
                                <a:schemeClr val="bg1"/>
                              </a:solidFill>
                              <a:effectLst/>
                            </a:rPr>
                            <a:t>Ngoại</a:t>
                          </a:r>
                          <a:r>
                            <a:rPr lang="en-US" sz="4000" dirty="0">
                              <a:solidFill>
                                <a:schemeClr val="bg1"/>
                              </a:solidFill>
                              <a:effectLst/>
                            </a:rPr>
                            <a:t> </a:t>
                          </a:r>
                          <a:r>
                            <a:rPr lang="en-US" sz="4000" dirty="0" err="1">
                              <a:solidFill>
                                <a:schemeClr val="bg1"/>
                              </a:solidFill>
                              <a:effectLst/>
                            </a:rPr>
                            <a:t>hình</a:t>
                          </a:r>
                          <a:r>
                            <a:rPr lang="en-US" sz="4000" dirty="0">
                              <a:solidFill>
                                <a:schemeClr val="bg1"/>
                              </a:solidFill>
                              <a:effectLst/>
                            </a:rPr>
                            <a:t>:</a:t>
                          </a:r>
                          <a:endParaRPr lang="en-US" sz="4000" dirty="0">
                            <a:solidFill>
                              <a:schemeClr val="bg1"/>
                            </a:solidFill>
                            <a:effectLst/>
                            <a:latin typeface="Times New Roman" panose="02020603050405020304" pitchFamily="18" charset="0"/>
                            <a:ea typeface="Times New Roman" panose="02020603050405020304" pitchFamily="18" charset="0"/>
                          </a:endParaRPr>
                        </a:p>
                      </a:txBody>
                      <a:tcPr/>
                    </a:tc>
                    <a:tc>
                      <a:txBody>
                        <a:bodyPr/>
                        <a:lstStyle/>
                        <a:p>
                          <a:pPr algn="ctr"/>
                          <a:r>
                            <a:rPr lang="en-US" sz="4000" dirty="0" err="1">
                              <a:solidFill>
                                <a:schemeClr val="bg1"/>
                              </a:solidFill>
                              <a:effectLst/>
                            </a:rPr>
                            <a:t>Tính</a:t>
                          </a:r>
                          <a:r>
                            <a:rPr lang="en-US" sz="4000" dirty="0">
                              <a:solidFill>
                                <a:schemeClr val="bg1"/>
                              </a:solidFill>
                              <a:effectLst/>
                            </a:rPr>
                            <a:t> </a:t>
                          </a:r>
                          <a:r>
                            <a:rPr lang="en-US" sz="4000" dirty="0" err="1">
                              <a:solidFill>
                                <a:schemeClr val="bg1"/>
                              </a:solidFill>
                              <a:effectLst/>
                            </a:rPr>
                            <a:t>cách</a:t>
                          </a:r>
                          <a:r>
                            <a:rPr lang="en-US" sz="4000" dirty="0">
                              <a:solidFill>
                                <a:schemeClr val="bg1"/>
                              </a:solidFill>
                              <a:effectLst/>
                            </a:rPr>
                            <a:t>:</a:t>
                          </a:r>
                          <a:endParaRPr lang="en-US" sz="4000" dirty="0">
                            <a:solidFill>
                              <a:schemeClr val="bg1"/>
                            </a:solidFill>
                            <a:effectLst/>
                            <a:latin typeface="Times New Roman" panose="02020603050405020304" pitchFamily="18" charset="0"/>
                            <a:ea typeface="Times New Roman" panose="02020603050405020304" pitchFamily="18" charset="0"/>
                          </a:endParaRPr>
                        </a:p>
                      </a:txBody>
                      <a:tcPr/>
                    </a:tc>
                    <a:tc>
                      <a:txBody>
                        <a:bodyPr/>
                        <a:lstStyle/>
                        <a:p>
                          <a:pPr algn="ctr"/>
                          <a:r>
                            <a:rPr lang="en-US" sz="4000" dirty="0" err="1">
                              <a:solidFill>
                                <a:schemeClr val="bg1"/>
                              </a:solidFill>
                              <a:effectLst/>
                            </a:rPr>
                            <a:t>Cách</a:t>
                          </a:r>
                          <a:r>
                            <a:rPr lang="en-US" sz="4000" dirty="0">
                              <a:solidFill>
                                <a:schemeClr val="bg1"/>
                              </a:solidFill>
                              <a:effectLst/>
                            </a:rPr>
                            <a:t> </a:t>
                          </a:r>
                          <a:r>
                            <a:rPr lang="en-US" sz="4000" dirty="0" err="1">
                              <a:solidFill>
                                <a:schemeClr val="bg1"/>
                              </a:solidFill>
                              <a:effectLst/>
                            </a:rPr>
                            <a:t>xưng</a:t>
                          </a:r>
                          <a:r>
                            <a:rPr lang="en-US" sz="4000" dirty="0">
                              <a:solidFill>
                                <a:schemeClr val="bg1"/>
                              </a:solidFill>
                              <a:effectLst/>
                            </a:rPr>
                            <a:t> </a:t>
                          </a:r>
                          <a:r>
                            <a:rPr lang="en-US" sz="4000" dirty="0" err="1">
                              <a:solidFill>
                                <a:schemeClr val="bg1"/>
                              </a:solidFill>
                              <a:effectLst/>
                            </a:rPr>
                            <a:t>hô</a:t>
                          </a:r>
                          <a:endParaRPr lang="en-US" sz="4000" dirty="0">
                            <a:solidFill>
                              <a:schemeClr val="bg1"/>
                            </a:solidFill>
                          </a:endParaRPr>
                        </a:p>
                      </a:txBody>
                      <a:tcPr/>
                    </a:tc>
                    <a:tc>
                      <a:txBody>
                        <a:bodyPr/>
                        <a:lstStyle/>
                        <a:p>
                          <a:pPr algn="ctr"/>
                          <a:r>
                            <a:rPr lang="en-US" sz="4000" dirty="0" err="1">
                              <a:solidFill>
                                <a:schemeClr val="bg1"/>
                              </a:solidFill>
                              <a:effectLst/>
                            </a:rPr>
                            <a:t>Thái</a:t>
                          </a:r>
                          <a:r>
                            <a:rPr lang="en-US" sz="4000" dirty="0">
                              <a:solidFill>
                                <a:schemeClr val="bg1"/>
                              </a:solidFill>
                              <a:effectLst/>
                            </a:rPr>
                            <a:t> </a:t>
                          </a:r>
                          <a:r>
                            <a:rPr lang="en-US" sz="4000" dirty="0" err="1">
                              <a:solidFill>
                                <a:schemeClr val="bg1"/>
                              </a:solidFill>
                              <a:effectLst/>
                            </a:rPr>
                            <a:t>độ</a:t>
                          </a:r>
                          <a:r>
                            <a:rPr lang="en-US" sz="4000" dirty="0">
                              <a:solidFill>
                                <a:schemeClr val="bg1"/>
                              </a:solidFill>
                              <a:effectLst/>
                            </a:rPr>
                            <a:t> </a:t>
                          </a:r>
                          <a:r>
                            <a:rPr lang="en-US" sz="4000" dirty="0" err="1">
                              <a:solidFill>
                                <a:schemeClr val="bg1"/>
                              </a:solidFill>
                              <a:effectLst/>
                            </a:rPr>
                            <a:t>của</a:t>
                          </a:r>
                          <a:r>
                            <a:rPr lang="en-US" sz="4000" dirty="0">
                              <a:solidFill>
                                <a:schemeClr val="bg1"/>
                              </a:solidFill>
                              <a:effectLst/>
                            </a:rPr>
                            <a:t> </a:t>
                          </a:r>
                          <a:r>
                            <a:rPr lang="en-US" sz="4000" dirty="0" err="1">
                              <a:solidFill>
                                <a:schemeClr val="bg1"/>
                              </a:solidFill>
                              <a:effectLst/>
                            </a:rPr>
                            <a:t>Dế</a:t>
                          </a:r>
                          <a:r>
                            <a:rPr lang="en-US" sz="4000" dirty="0">
                              <a:solidFill>
                                <a:schemeClr val="bg1"/>
                              </a:solidFill>
                              <a:effectLst/>
                            </a:rPr>
                            <a:t> </a:t>
                          </a:r>
                          <a:r>
                            <a:rPr lang="en-US" sz="4000" dirty="0" err="1">
                              <a:solidFill>
                                <a:schemeClr val="bg1"/>
                              </a:solidFill>
                              <a:effectLst/>
                            </a:rPr>
                            <a:t>Mèn</a:t>
                          </a:r>
                          <a:r>
                            <a:rPr lang="en-US" sz="4000" dirty="0">
                              <a:solidFill>
                                <a:schemeClr val="bg1"/>
                              </a:solidFill>
                              <a:effectLst/>
                            </a:rPr>
                            <a:t>: </a:t>
                          </a:r>
                          <a:endParaRPr lang="en-US" sz="4000" dirty="0">
                            <a:solidFill>
                              <a:schemeClr val="bg1"/>
                            </a:solidFill>
                          </a:endParaRPr>
                        </a:p>
                      </a:txBody>
                      <a:tcPr/>
                    </a:tc>
                    <a:extLst>
                      <a:ext uri="{0D108BD9-81ED-4DB2-BD59-A6C34878D82A}">
                        <a16:rowId xmlns="" xmlns:a16="http://schemas.microsoft.com/office/drawing/2014/main" xmlns:a14="http://schemas.microsoft.com/office/drawing/2010/main" val="1832466948"/>
                      </a:ext>
                    </a:extLst>
                  </a:tr>
                  <a:tr h="3231123">
                    <a:tc>
                      <a:txBody>
                        <a:bodyPr/>
                        <a:lstStyle/>
                        <a:p>
                          <a:pPr algn="just"/>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Như</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gã</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nghiện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thuốc</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phiện</a:t>
                          </a:r>
                          <a:r>
                            <a:rPr lang="en-US" sz="3200" dirty="0">
                              <a:solidFill>
                                <a:srgbClr val="002060"/>
                              </a:solidFill>
                              <a:effectLst/>
                              <a:latin typeface="Arial" panose="020B0604020202020204" pitchFamily="34" charset="0"/>
                              <a:cs typeface="Arial" panose="020B0604020202020204" pitchFamily="34" charset="0"/>
                            </a:rPr>
                            <a:t>.</a:t>
                          </a:r>
                        </a:p>
                        <a:p>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Cánh</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ngắn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ngủn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râu</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một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mẩu</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mặt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mũi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ngẩn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ngơ</a:t>
                          </a:r>
                          <a:r>
                            <a:rPr lang="en-US" sz="3200" dirty="0">
                              <a:solidFill>
                                <a:srgbClr val="002060"/>
                              </a:solidFill>
                              <a:effectLst/>
                              <a:latin typeface="Arial" panose="020B0604020202020204" pitchFamily="34" charset="0"/>
                              <a:cs typeface="Arial" panose="020B0604020202020204" pitchFamily="34" charset="0"/>
                            </a:rPr>
                            <a:t>.</a:t>
                          </a:r>
                        </a:p>
                        <a:p>
                          <a:pPr algn="just"/>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Hôi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như</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cú</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mèo</a:t>
                          </a:r>
                          <a:r>
                            <a:rPr lang="en-US" sz="3200" dirty="0">
                              <a:solidFill>
                                <a:srgbClr val="002060"/>
                              </a:solidFill>
                              <a:effectLst/>
                              <a:latin typeface="Arial" panose="020B0604020202020204" pitchFamily="34"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a:solidFill>
                          <a:schemeClr val="bg1"/>
                        </a:solidFill>
                      </a:tcPr>
                    </a:tc>
                    <a:tc>
                      <a:txBody>
                        <a:bodyPr/>
                        <a:lstStyle/>
                        <a:p>
                          <a:pPr algn="just"/>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Dại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dột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có</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lớn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mà</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không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có</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khôn</a:t>
                          </a:r>
                          <a:r>
                            <a:rPr lang="en-US" sz="3200" dirty="0">
                              <a:solidFill>
                                <a:srgbClr val="002060"/>
                              </a:solidFill>
                              <a:effectLst/>
                              <a:latin typeface="Arial" panose="020B0604020202020204" pitchFamily="34" charset="0"/>
                              <a:cs typeface="Arial" panose="020B0604020202020204" pitchFamily="34" charset="0"/>
                            </a:rPr>
                            <a:t>.</a:t>
                          </a:r>
                        </a:p>
                        <a:p>
                          <a:pPr algn="just"/>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Ăn</a:t>
                          </a:r>
                          <a:r>
                            <a:rPr lang="en-US" sz="3200" dirty="0">
                              <a:solidFill>
                                <a:srgbClr val="002060"/>
                              </a:solidFill>
                              <a:effectLst/>
                              <a:latin typeface="Arial" panose="020B0604020202020204" pitchFamily="34" charset="0"/>
                              <a:cs typeface="Arial" panose="020B0604020202020204" pitchFamily="34" charset="0"/>
                            </a:rPr>
                            <a:t> ở </a:t>
                          </a:r>
                          <a:r>
                            <a:rPr lang="en-US" sz="3200" dirty="0" err="1">
                              <a:solidFill>
                                <a:srgbClr val="002060"/>
                              </a:solidFill>
                              <a:effectLst/>
                              <a:latin typeface="Arial" panose="020B0604020202020204" pitchFamily="34" charset="0"/>
                              <a:cs typeface="Arial" panose="020B0604020202020204" pitchFamily="34" charset="0"/>
                            </a:rPr>
                            <a:t>bẩn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thỉu</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lôi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thôi</a:t>
                          </a:r>
                          <a:r>
                            <a:rPr lang="en-US" sz="3200" dirty="0">
                              <a:solidFill>
                                <a:srgbClr val="002060"/>
                              </a:solidFill>
                              <a:effectLst/>
                              <a:latin typeface="Arial" panose="020B0604020202020204" pitchFamily="34" charset="0"/>
                              <a:cs typeface="Arial" panose="020B0604020202020204" pitchFamily="34" charset="0"/>
                            </a:rPr>
                            <a:t>.</a:t>
                          </a:r>
                        </a:p>
                        <a:p>
                          <a:endParaRPr lang="en-US" sz="3200" dirty="0">
                            <a:solidFill>
                              <a:srgbClr val="002060"/>
                            </a:solidFill>
                            <a:latin typeface="Arial" panose="020B0604020202020204" pitchFamily="34" charset="0"/>
                            <a:cs typeface="Arial" panose="020B0604020202020204" pitchFamily="34" charset="0"/>
                          </a:endParaRPr>
                        </a:p>
                      </a:txBody>
                      <a:tcPr>
                        <a:solidFill>
                          <a:schemeClr val="bg1"/>
                        </a:solidFill>
                      </a:tcPr>
                    </a:tc>
                    <a:tc>
                      <a:txBody>
                        <a:bodyPr/>
                        <a:lstStyle/>
                        <a:p>
                          <a:r>
                            <a:rPr lang="en-US" sz="3200" dirty="0">
                              <a:solidFill>
                                <a:srgbClr val="002060"/>
                              </a:solidFill>
                              <a:effectLst/>
                              <a:latin typeface="Arial" panose="020B0604020202020204" pitchFamily="34" charset="0"/>
                              <a:cs typeface="Arial" panose="020B0604020202020204" pitchFamily="34" charset="0"/>
                            </a:rPr>
                            <a:t>“</a:t>
                          </a:r>
                          <a:r>
                            <a:rPr lang="en-US" sz="3200" dirty="0" err="1">
                              <a:solidFill>
                                <a:srgbClr val="002060"/>
                              </a:solidFill>
                              <a:effectLst/>
                              <a:latin typeface="Arial" panose="020B0604020202020204" pitchFamily="34" charset="0"/>
                              <a:cs typeface="Arial" panose="020B0604020202020204" pitchFamily="34" charset="0"/>
                            </a:rPr>
                            <a:t>chú</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mày</a:t>
                          </a:r>
                          <a:r>
                            <a:rPr lang="en-US" sz="3200" dirty="0">
                              <a:solidFill>
                                <a:srgbClr val="002060"/>
                              </a:solidFill>
                              <a:effectLst/>
                              <a:latin typeface="Arial" panose="020B0604020202020204" pitchFamily="34" charset="0"/>
                              <a:cs typeface="Arial" panose="020B0604020202020204" pitchFamily="34" charset="0"/>
                            </a:rPr>
                            <a:t>”.</a:t>
                          </a:r>
                          <a:endParaRPr lang="en-US" sz="3200" dirty="0">
                            <a:solidFill>
                              <a:srgbClr val="002060"/>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a:p>
                      </a:txBody>
                      <a:tcPr>
                        <a:blipFill rotWithShape="0">
                          <a:blip r:embed="rId6"/>
                          <a:stretch>
                            <a:fillRect l="-172277" t="-43691" r="-99" b="-52166"/>
                          </a:stretch>
                        </a:blipFill>
                      </a:tcPr>
                    </a:tc>
                    <a:extLst>
                      <a:ext uri="{0D108BD9-81ED-4DB2-BD59-A6C34878D82A}">
                        <a16:rowId xmlns="" xmlns:a16="http://schemas.microsoft.com/office/drawing/2014/main" xmlns:a14="http://schemas.microsoft.com/office/drawing/2010/main" val="3585674463"/>
                      </a:ext>
                    </a:extLst>
                  </a:tr>
                  <a:tr h="1680185">
                    <a:tc gridSpan="4">
                      <a:txBody>
                        <a:bodyPr/>
                        <a:lstStyle/>
                        <a:p>
                          <a:pPr marL="342900" indent="-342900" algn="just">
                            <a:buFont typeface="Wingdings" panose="05000000000000000000" pitchFamily="2" charset="2"/>
                            <a:buChar char="v"/>
                          </a:pPr>
                          <a:r>
                            <a:rPr lang="en-US" sz="3200" dirty="0">
                              <a:solidFill>
                                <a:srgbClr val="002060"/>
                              </a:solidFill>
                              <a:effectLst/>
                              <a:latin typeface="Arial" panose="020B0604020202020204" pitchFamily="34" charset="0"/>
                              <a:cs typeface="Arial" panose="020B0604020202020204" pitchFamily="34" charset="0"/>
                            </a:rPr>
                            <a:t>Khi </a:t>
                          </a:r>
                          <a:r>
                            <a:rPr lang="en-US" sz="3200" dirty="0" err="1">
                              <a:solidFill>
                                <a:srgbClr val="002060"/>
                              </a:solidFill>
                              <a:effectLst/>
                              <a:latin typeface="Arial" panose="020B0604020202020204" pitchFamily="34" charset="0"/>
                              <a:cs typeface="Arial" panose="020B0604020202020204" pitchFamily="34" charset="0"/>
                            </a:rPr>
                            <a:t>Dế</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Choắt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nhờ</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giúp</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đỡ</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đào</a:t>
                          </a:r>
                          <a:r>
                            <a:rPr lang="en-US" sz="3200" dirty="0">
                              <a:solidFill>
                                <a:srgbClr val="002060"/>
                              </a:solidFill>
                              <a:effectLst/>
                              <a:latin typeface="Arial" panose="020B0604020202020204" pitchFamily="34" charset="0"/>
                              <a:cs typeface="Arial" panose="020B0604020202020204" pitchFamily="34" charset="0"/>
                            </a:rPr>
                            <a:t> hang </a:t>
                          </a:r>
                          <a:r>
                            <a:rPr lang="en-US" sz="3200" dirty="0" err="1">
                              <a:solidFill>
                                <a:srgbClr val="002060"/>
                              </a:solidFill>
                              <a:effectLst/>
                              <a:latin typeface="Arial" panose="020B0604020202020204" pitchFamily="34" charset="0"/>
                              <a:cs typeface="Arial" panose="020B0604020202020204" pitchFamily="34" charset="0"/>
                            </a:rPr>
                            <a:t>sâu</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có</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đường</a:t>
                          </a:r>
                          <a:r>
                            <a:rPr lang="en-US" sz="3200" dirty="0">
                              <a:solidFill>
                                <a:srgbClr val="002060"/>
                              </a:solidFill>
                              <a:effectLst/>
                              <a:latin typeface="Arial" panose="020B0604020202020204" pitchFamily="34" charset="0"/>
                              <a:cs typeface="Arial" panose="020B0604020202020204" pitchFamily="34" charset="0"/>
                            </a:rPr>
                            <a:t> sang hang </a:t>
                          </a:r>
                          <a:r>
                            <a:rPr lang="en-US" sz="3200" dirty="0" err="1">
                              <a:solidFill>
                                <a:srgbClr val="002060"/>
                              </a:solidFill>
                              <a:effectLst/>
                              <a:latin typeface="Arial" panose="020B0604020202020204" pitchFamily="34" charset="0"/>
                              <a:cs typeface="Arial" panose="020B0604020202020204" pitchFamily="34" charset="0"/>
                            </a:rPr>
                            <a:t>của</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Dế</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Mèn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phòng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lúc</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hoạn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nạn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Dế</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Mèn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thẳng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thừng</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từ</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chối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thậm</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chí</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còn</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miệt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thị</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Dế</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Choắt</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hôi</a:t>
                          </a:r>
                          <a:r>
                            <a:rPr lang="en-US" sz="3200" dirty="0">
                              <a:solidFill>
                                <a:srgbClr val="002060"/>
                              </a:solidFill>
                              <a:effectLst/>
                              <a:latin typeface="Arial" panose="020B0604020202020204" pitchFamily="34" charset="0"/>
                              <a:cs typeface="Arial" panose="020B0604020202020204" pitchFamily="34" charset="0"/>
                            </a:rPr>
                            <a:t> </a:t>
                          </a:r>
                          <a:r>
                            <a:rPr lang="en-US" sz="3200" dirty="0" err="1">
                              <a:solidFill>
                                <a:srgbClr val="002060"/>
                              </a:solidFill>
                              <a:effectLst/>
                              <a:latin typeface="Arial" panose="020B0604020202020204" pitchFamily="34" charset="0"/>
                              <a:cs typeface="Arial" panose="020B0604020202020204" pitchFamily="34" charset="0"/>
                            </a:rPr>
                            <a:t>hám</a:t>
                          </a:r>
                          <a:r>
                            <a:rPr lang="en-US" sz="3200" dirty="0">
                              <a:solidFill>
                                <a:srgbClr val="002060"/>
                              </a:solidFill>
                              <a:effectLst/>
                              <a:latin typeface="Arial" panose="020B0604020202020204" pitchFamily="34" charset="0"/>
                              <a:cs typeface="Arial" panose="020B0604020202020204" pitchFamily="34" charset="0"/>
                            </a:rPr>
                            <a:t>…</a:t>
                          </a:r>
                        </a:p>
                      </a:txBody>
                      <a:tcP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xmlns:a14="http://schemas.microsoft.com/office/drawing/2010/main" val="3879651520"/>
                      </a:ext>
                    </a:extLst>
                  </a:tr>
                </a:tbl>
              </a:graphicData>
            </a:graphic>
          </p:graphicFrame>
        </mc:Fallback>
      </mc:AlternateContent>
      <p:sp>
        <p:nvSpPr>
          <p:cNvPr id="17" name="TextBox 16">
            <a:extLst>
              <a:ext uri="{FF2B5EF4-FFF2-40B4-BE49-F238E27FC236}">
                <a16:creationId xmlns:a16="http://schemas.microsoft.com/office/drawing/2014/main" xmlns="" id="{9DF08C3C-CA09-4126-AC91-82CDE11DC745}"/>
              </a:ext>
            </a:extLst>
          </p:cNvPr>
          <p:cNvSpPr txBox="1"/>
          <p:nvPr/>
        </p:nvSpPr>
        <p:spPr>
          <a:xfrm>
            <a:off x="3581400" y="571500"/>
            <a:ext cx="9601200" cy="901593"/>
          </a:xfrm>
          <a:prstGeom prst="rect">
            <a:avLst/>
          </a:prstGeom>
          <a:solidFill>
            <a:srgbClr val="FFFF00"/>
          </a:solidFill>
        </p:spPr>
        <p:txBody>
          <a:bodyPr wrap="square">
            <a:spAutoFit/>
          </a:bodyPr>
          <a:lstStyle/>
          <a:p>
            <a:pPr algn="just">
              <a:lnSpc>
                <a:spcPct val="150000"/>
              </a:lnSpc>
              <a:tabLst>
                <a:tab pos="412115" algn="l"/>
              </a:tabLst>
            </a:pPr>
            <a:r>
              <a:rPr lang="nl-NL" sz="4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Dế Choắt trong cái nhìn của Dế Mèn</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xmlns="" id="{106FA921-5053-4A31-8B38-EDCFB423A632}"/>
                  </a:ext>
                </a:extLst>
              </p:cNvPr>
              <p:cNvSpPr txBox="1"/>
              <p:nvPr/>
            </p:nvSpPr>
            <p:spPr>
              <a:xfrm>
                <a:off x="1916028" y="8767688"/>
                <a:ext cx="15919898" cy="820674"/>
              </a:xfrm>
              <a:prstGeom prst="rect">
                <a:avLst/>
              </a:prstGeom>
              <a:solidFill>
                <a:schemeClr val="bg1"/>
              </a:solidFill>
            </p:spPr>
            <p:txBody>
              <a:bodyPr wrap="square">
                <a:spAutoFit/>
              </a:bodyPr>
              <a:lstStyle/>
              <a:p>
                <a:pPr algn="just">
                  <a:lnSpc>
                    <a:spcPct val="150000"/>
                  </a:lnSpc>
                </a:pPr>
                <a14:m>
                  <m:oMath xmlns:m="http://schemas.openxmlformats.org/officeDocument/2006/math">
                    <m:r>
                      <a:rPr lang="en-US" sz="3600" b="1" i="0" smtClean="0">
                        <a:solidFill>
                          <a:srgbClr val="002060"/>
                        </a:solidFill>
                        <a:effectLst/>
                        <a:latin typeface="Cambria Math" panose="02040503050406030204" pitchFamily="18" charset="0"/>
                      </a:rPr>
                      <m:t>→</m:t>
                    </m:r>
                  </m:oMath>
                </a14:m>
                <a:r>
                  <a:rPr lang="en-US" sz="3600" b="1" dirty="0" err="1">
                    <a:solidFill>
                      <a:srgbClr val="002060"/>
                    </a:solidFill>
                    <a:effectLst/>
                    <a:latin typeface="Arial" panose="020B0604020202020204" pitchFamily="34" charset="0"/>
                    <a:cs typeface="Arial" panose="020B0604020202020204" pitchFamily="34" charset="0"/>
                  </a:rPr>
                  <a:t>Dế</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Choắt</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trong</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mắt</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của</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Dế</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Mèn</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Xấu</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xí</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yếu</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ớt</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lười</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nhác</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bẩn</a:t>
                </a:r>
                <a:r>
                  <a:rPr lang="en-US" sz="3600" b="1" dirty="0">
                    <a:solidFill>
                      <a:srgbClr val="002060"/>
                    </a:solidFill>
                    <a:effectLst/>
                    <a:latin typeface="Arial" panose="020B0604020202020204" pitchFamily="34" charset="0"/>
                    <a:cs typeface="Arial" panose="020B0604020202020204" pitchFamily="34" charset="0"/>
                  </a:rPr>
                  <a:t> </a:t>
                </a:r>
                <a:r>
                  <a:rPr lang="en-US" sz="3600" b="1" dirty="0" err="1">
                    <a:solidFill>
                      <a:srgbClr val="002060"/>
                    </a:solidFill>
                    <a:effectLst/>
                    <a:latin typeface="Arial" panose="020B0604020202020204" pitchFamily="34" charset="0"/>
                    <a:cs typeface="Arial" panose="020B0604020202020204" pitchFamily="34" charset="0"/>
                  </a:rPr>
                  <a:t>thỉu</a:t>
                </a:r>
                <a:r>
                  <a:rPr lang="en-US" sz="3600" b="1" dirty="0">
                    <a:solidFill>
                      <a:srgbClr val="002060"/>
                    </a:solidFill>
                    <a:effectLst/>
                    <a:latin typeface="Arial" panose="020B0604020202020204" pitchFamily="34" charset="0"/>
                    <a:cs typeface="Arial" panose="020B0604020202020204" pitchFamily="34" charset="0"/>
                  </a:rPr>
                  <a:t>.</a:t>
                </a:r>
                <a:endParaRPr lang="en-US" sz="3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xmlns="" xmlns:a14="http://schemas.microsoft.com/office/drawing/2010/main" id="{106FA921-5053-4A31-8B38-EDCFB423A632}"/>
                  </a:ext>
                </a:extLst>
              </p:cNvPr>
              <p:cNvSpPr txBox="1">
                <a:spLocks noRot="1" noChangeAspect="1" noMove="1" noResize="1" noEditPoints="1" noAdjustHandles="1" noChangeArrowheads="1" noChangeShapeType="1" noTextEdit="1"/>
              </p:cNvSpPr>
              <p:nvPr/>
            </p:nvSpPr>
            <p:spPr>
              <a:xfrm>
                <a:off x="1916028" y="8767688"/>
                <a:ext cx="15919898" cy="820674"/>
              </a:xfrm>
              <a:prstGeom prst="rect">
                <a:avLst/>
              </a:prstGeom>
              <a:blipFill rotWithShape="1">
                <a:blip r:embed="rId7"/>
                <a:stretch>
                  <a:fillRect b="-26667"/>
                </a:stretch>
              </a:blipFill>
            </p:spPr>
            <p:txBody>
              <a:bodyPr/>
              <a:lstStyle/>
              <a:p>
                <a:r>
                  <a:rPr lang="en-US">
                    <a:noFill/>
                  </a:rPr>
                  <a:t> </a:t>
                </a:r>
              </a:p>
            </p:txBody>
          </p:sp>
        </mc:Fallback>
      </mc:AlternateContent>
    </p:spTree>
    <p:extLst>
      <p:ext uri="{BB962C8B-B14F-4D97-AF65-F5344CB8AC3E}">
        <p14:creationId xmlns:p14="http://schemas.microsoft.com/office/powerpoint/2010/main" val="1628726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93915" y="160019"/>
            <a:ext cx="5192487" cy="741318"/>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tabLst>
                <a:tab pos="2080260" algn="l"/>
              </a:tabLst>
              <a:defRPr/>
            </a:pPr>
            <a:r>
              <a:rPr lang="en-US" sz="4200" b="1" dirty="0">
                <a:solidFill>
                  <a:srgbClr val="FF0000"/>
                </a:solidFill>
                <a:latin typeface="Times New Roman" panose="02020603050405020304" pitchFamily="18" charset="0"/>
                <a:ea typeface="MS Mincho"/>
              </a:rPr>
              <a:t>1. </a:t>
            </a:r>
            <a:r>
              <a:rPr lang="en-US" sz="4200" b="1" dirty="0" err="1">
                <a:solidFill>
                  <a:srgbClr val="FF0000"/>
                </a:solidFill>
                <a:latin typeface="Times New Roman" panose="02020603050405020304" pitchFamily="18" charset="0"/>
                <a:ea typeface="MS Mincho"/>
              </a:rPr>
              <a:t>Nhân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vật</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293915" y="1114612"/>
            <a:ext cx="10145485" cy="1103813"/>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0000"/>
                </a:solidFill>
                <a:latin typeface="Times New Roman" panose="02020603050405020304" pitchFamily="18" charset="0"/>
                <a:ea typeface="Times New Roman" panose="02020603050405020304" pitchFamily="18" charset="0"/>
              </a:rPr>
              <a:t>b. </a:t>
            </a:r>
            <a:r>
              <a:rPr lang="en-US" sz="3600" b="1" dirty="0" err="1">
                <a:solidFill>
                  <a:srgbClr val="000000"/>
                </a:solidFill>
                <a:latin typeface="Times New Roman" panose="02020603050405020304" pitchFamily="18" charset="0"/>
                <a:ea typeface="Times New Roman" panose="02020603050405020304" pitchFamily="18" charset="0"/>
              </a:rPr>
              <a:t>Diễn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biến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chuyện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Mèn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dẫn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thương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tâm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Choắt</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p:sp>
        <p:nvSpPr>
          <p:cNvPr id="7" name="Cloud Callout 6"/>
          <p:cNvSpPr/>
          <p:nvPr/>
        </p:nvSpPr>
        <p:spPr>
          <a:xfrm>
            <a:off x="-685800" y="2660113"/>
            <a:ext cx="12633926" cy="4025808"/>
          </a:xfrm>
          <a:prstGeom prst="cloud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tabLst>
                <a:tab pos="2080260" algn="l"/>
              </a:tabLst>
            </a:pP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Dế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Choắt</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trong</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mắt</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của</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Dế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Mèn</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như</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thế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nào</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Những</a:t>
            </a:r>
            <a:r>
              <a:rPr lang="en-US" sz="4200" dirty="0">
                <a:solidFill>
                  <a:srgbClr val="002060"/>
                </a:solidFill>
                <a:latin typeface="Times New Roman" panose="02020603050405020304" pitchFamily="18" charset="0"/>
                <a:ea typeface="MS Mincho"/>
              </a:rPr>
              <a:t> chi </a:t>
            </a:r>
            <a:r>
              <a:rPr lang="en-US" sz="4200" dirty="0" err="1">
                <a:solidFill>
                  <a:srgbClr val="002060"/>
                </a:solidFill>
                <a:latin typeface="Times New Roman" panose="02020603050405020304" pitchFamily="18" charset="0"/>
                <a:ea typeface="MS Mincho"/>
              </a:rPr>
              <a:t>tiết</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miêu</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tả</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Dế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Choắt</a:t>
            </a:r>
            <a:r>
              <a:rPr lang="en-US" sz="4200" dirty="0">
                <a:solidFill>
                  <a:srgbClr val="002060"/>
                </a:solidFill>
                <a:latin typeface="Times New Roman" panose="02020603050405020304" pitchFamily="18" charset="0"/>
                <a:ea typeface="MS Mincho"/>
              </a:rPr>
              <a:t>?)</a:t>
            </a:r>
            <a:endParaRPr lang="en-US" sz="4200" dirty="0">
              <a:solidFill>
                <a:srgbClr val="002060"/>
              </a:solidFill>
              <a:latin typeface="Times New Roman" panose="02020603050405020304" pitchFamily="18" charset="0"/>
              <a:ea typeface="Times New Roman" panose="02020603050405020304" pitchFamily="18" charset="0"/>
            </a:endParaRPr>
          </a:p>
          <a:p>
            <a:pPr>
              <a:tabLst>
                <a:tab pos="2080260" algn="l"/>
              </a:tabLst>
            </a:pPr>
            <a:r>
              <a:rPr lang="en-US" sz="4200" dirty="0" err="1">
                <a:solidFill>
                  <a:srgbClr val="002060"/>
                </a:solidFill>
                <a:latin typeface="Times New Roman" panose="02020603050405020304" pitchFamily="18" charset="0"/>
                <a:ea typeface="MS Mincho"/>
              </a:rPr>
              <a:t>Thái</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độ</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của</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Dế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Mèn</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khi</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Dế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Choắt</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nhờ</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vả</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ra</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sao</a:t>
            </a:r>
            <a:r>
              <a:rPr lang="en-US" sz="4200" dirty="0">
                <a:solidFill>
                  <a:srgbClr val="002060"/>
                </a:solidFill>
                <a:latin typeface="Times New Roman" panose="02020603050405020304" pitchFamily="18" charset="0"/>
                <a:ea typeface="MS Mincho"/>
              </a:rPr>
              <a:t>?</a:t>
            </a:r>
            <a:endParaRPr lang="en-US" sz="4200" dirty="0">
              <a:solidFill>
                <a:srgbClr val="002060"/>
              </a:solidFill>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408746356"/>
              </p:ext>
            </p:extLst>
          </p:nvPr>
        </p:nvGraphicFramePr>
        <p:xfrm>
          <a:off x="359230" y="6134100"/>
          <a:ext cx="9905999" cy="3886081"/>
        </p:xfrm>
        <a:graphic>
          <a:graphicData uri="http://schemas.openxmlformats.org/drawingml/2006/table">
            <a:tbl>
              <a:tblPr firstRow="1" bandRow="1">
                <a:tableStyleId>{5C22544A-7EE6-4342-B048-85BDC9FD1C3A}</a:tableStyleId>
              </a:tblPr>
              <a:tblGrid>
                <a:gridCol w="2639965">
                  <a:extLst>
                    <a:ext uri="{9D8B030D-6E8A-4147-A177-3AD203B41FA5}">
                      <a16:colId xmlns="" xmlns:mc="http://schemas.openxmlformats.org/markup-compatibility/2006" xmlns:a14="http://schemas.microsoft.com/office/drawing/2010/main" xmlns:a16="http://schemas.microsoft.com/office/drawing/2014/main" val="3531764787"/>
                    </a:ext>
                  </a:extLst>
                </a:gridCol>
                <a:gridCol w="1830811">
                  <a:extLst>
                    <a:ext uri="{9D8B030D-6E8A-4147-A177-3AD203B41FA5}">
                      <a16:colId xmlns="" xmlns:mc="http://schemas.openxmlformats.org/markup-compatibility/2006" xmlns:a14="http://schemas.microsoft.com/office/drawing/2010/main" xmlns:a16="http://schemas.microsoft.com/office/drawing/2014/main" val="4248910085"/>
                    </a:ext>
                  </a:extLst>
                </a:gridCol>
                <a:gridCol w="1506981">
                  <a:extLst>
                    <a:ext uri="{9D8B030D-6E8A-4147-A177-3AD203B41FA5}">
                      <a16:colId xmlns="" xmlns:mc="http://schemas.openxmlformats.org/markup-compatibility/2006" xmlns:a14="http://schemas.microsoft.com/office/drawing/2010/main" xmlns:a16="http://schemas.microsoft.com/office/drawing/2014/main" val="1825744191"/>
                    </a:ext>
                  </a:extLst>
                </a:gridCol>
                <a:gridCol w="3928242">
                  <a:extLst>
                    <a:ext uri="{9D8B030D-6E8A-4147-A177-3AD203B41FA5}">
                      <a16:colId xmlns="" xmlns:mc="http://schemas.openxmlformats.org/markup-compatibility/2006" xmlns:a14="http://schemas.microsoft.com/office/drawing/2010/main" xmlns:a16="http://schemas.microsoft.com/office/drawing/2014/main" val="3606950477"/>
                    </a:ext>
                  </a:extLst>
                </a:gridCol>
              </a:tblGrid>
              <a:tr h="731401">
                <a:tc gridSpan="4">
                  <a:txBody>
                    <a:bodyPr/>
                    <a:lstStyle/>
                    <a:p>
                      <a:pPr marL="342900" indent="-342900" algn="just">
                        <a:buFont typeface="Wingdings" panose="05000000000000000000" pitchFamily="2" charset="2"/>
                        <a:buChar char="v"/>
                      </a:pP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mc="http://schemas.openxmlformats.org/markup-compatibility/2006" xmlns:a14="http://schemas.microsoft.com/office/drawing/2010/main" xmlns:a16="http://schemas.microsoft.com/office/drawing/2014/main" val="2938915981"/>
                  </a:ext>
                </a:extLst>
              </a:tr>
              <a:tr h="1782791">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Ngoại</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hình</a:t>
                      </a:r>
                      <a:r>
                        <a:rPr lang="en-US" sz="3600" dirty="0" smtClean="0">
                          <a:solidFill>
                            <a:srgbClr val="FF0000"/>
                          </a:solidFill>
                          <a:effectLst/>
                          <a:latin typeface="Times New Roman" panose="02020603050405020304" pitchFamily="18" charset="0"/>
                          <a:ea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Tính</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cách</a:t>
                      </a:r>
                      <a:r>
                        <a:rPr lang="en-US" sz="3600" dirty="0" smtClean="0">
                          <a:solidFill>
                            <a:srgbClr val="FF0000"/>
                          </a:solidFill>
                          <a:effectLst/>
                          <a:latin typeface="Times New Roman" panose="02020603050405020304" pitchFamily="18" charset="0"/>
                          <a:ea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Cách</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xưng</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hô</a:t>
                      </a:r>
                      <a:endParaRPr lang="en-US" sz="3600" dirty="0">
                        <a:solidFill>
                          <a:srgbClr val="FF0000"/>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Thái</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độ</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của</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Dế</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Mèn</a:t>
                      </a:r>
                      <a:r>
                        <a:rPr lang="en-US" sz="3600" dirty="0" smtClean="0">
                          <a:solidFill>
                            <a:srgbClr val="FF0000"/>
                          </a:solidFill>
                          <a:effectLst/>
                          <a:latin typeface="Times New Roman" panose="02020603050405020304" pitchFamily="18" charset="0"/>
                          <a:ea typeface="Times New Roman" panose="02020603050405020304" pitchFamily="18" charset="0"/>
                        </a:rPr>
                        <a:t>: </a:t>
                      </a:r>
                      <a:endParaRPr lang="en-US" sz="3600" dirty="0">
                        <a:solidFill>
                          <a:srgbClr val="FF0000"/>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mc="http://schemas.openxmlformats.org/markup-compatibility/2006" xmlns:a14="http://schemas.microsoft.com/office/drawing/2010/main" xmlns:a16="http://schemas.microsoft.com/office/drawing/2014/main" val="1780726727"/>
                  </a:ext>
                </a:extLst>
              </a:tr>
              <a:tr h="685689">
                <a:tc>
                  <a:txBody>
                    <a:bodyPr/>
                    <a:lstStyle/>
                    <a:p>
                      <a:pPr algn="just"/>
                      <a:endParaRPr lang="en-US" sz="3600" dirty="0" smtClean="0">
                        <a:solidFill>
                          <a:schemeClr val="tx1"/>
                        </a:solidFill>
                        <a:effectLst/>
                        <a:latin typeface="Times New Roman" panose="02020603050405020304" pitchFamily="18" charset="0"/>
                        <a:ea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dirty="0">
                        <a:solidFill>
                          <a:schemeClr val="tx1"/>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dirty="0">
                        <a:solidFill>
                          <a:schemeClr val="tx1"/>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endParaRPr lang="en-US" sz="3600" dirty="0">
                        <a:solidFill>
                          <a:schemeClr val="tx1"/>
                        </a:solidFill>
                        <a:effectLst/>
                        <a:latin typeface="Times New Roman" panose="02020603050405020304" pitchFamily="18" charset="0"/>
                        <a:ea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mc="http://schemas.openxmlformats.org/markup-compatibility/2006" xmlns:a14="http://schemas.microsoft.com/office/drawing/2010/main" xmlns:a16="http://schemas.microsoft.com/office/drawing/2014/main" val="743636561"/>
                  </a:ext>
                </a:extLst>
              </a:tr>
              <a:tr h="685689">
                <a:tc gridSpan="4">
                  <a:txBody>
                    <a:bodyPr/>
                    <a:lstStyle/>
                    <a:p>
                      <a:pPr marL="342900" indent="-342900" algn="just">
                        <a:buFont typeface="Wingdings" panose="05000000000000000000" pitchFamily="2" charset="2"/>
                        <a:buChar char="v"/>
                      </a:pPr>
                      <a:endParaRPr lang="en-US" sz="3600" dirty="0">
                        <a:solidFill>
                          <a:schemeClr val="tx1"/>
                        </a:solidFill>
                        <a:effectLst/>
                        <a:latin typeface="Times New Roman" panose="02020603050405020304" pitchFamily="18" charset="0"/>
                        <a:ea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mc="http://schemas.openxmlformats.org/markup-compatibility/2006" xmlns:a14="http://schemas.microsoft.com/office/drawing/2010/main" xmlns:a16="http://schemas.microsoft.com/office/drawing/2014/main" val="3356605793"/>
                  </a:ext>
                </a:extLst>
              </a:tr>
            </a:tbl>
          </a:graphicData>
        </a:graphic>
      </p:graphicFrame>
      <p:sp>
        <p:nvSpPr>
          <p:cNvPr id="9" name="Right Arrow 8"/>
          <p:cNvSpPr/>
          <p:nvPr/>
        </p:nvSpPr>
        <p:spPr>
          <a:xfrm>
            <a:off x="332826" y="2233827"/>
            <a:ext cx="9868989" cy="883376"/>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00" b="1" dirty="0" smtClean="0">
                <a:solidFill>
                  <a:srgbClr val="0000CC"/>
                </a:solidFill>
                <a:latin typeface="Times New Roman" panose="02020603050405020304" pitchFamily="18" charset="0"/>
                <a:ea typeface="Times New Roman" panose="02020603050405020304" pitchFamily="18" charset="0"/>
              </a:rPr>
              <a:t>- Dế </a:t>
            </a:r>
            <a:r>
              <a:rPr lang="en-US" sz="4200" b="1" dirty="0">
                <a:solidFill>
                  <a:srgbClr val="0000CC"/>
                </a:solidFill>
                <a:latin typeface="Times New Roman" panose="02020603050405020304" pitchFamily="18" charset="0"/>
                <a:ea typeface="Times New Roman" panose="02020603050405020304" pitchFamily="18" charset="0"/>
              </a:rPr>
              <a:t>Choắt trong cái nhìn của Dế Mèn.</a:t>
            </a:r>
            <a:endParaRPr lang="en-US" sz="4200" dirty="0">
              <a:solidFill>
                <a:srgbClr val="0000CC"/>
              </a:solidFill>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10439400" y="475607"/>
            <a:ext cx="7848600" cy="981139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17144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18440400" cy="1131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4"/>
          <p:cNvSpPr txBox="1">
            <a:spLocks noChangeArrowheads="1"/>
          </p:cNvSpPr>
          <p:nvPr/>
        </p:nvSpPr>
        <p:spPr bwMode="auto">
          <a:xfrm>
            <a:off x="8115300" y="7886700"/>
            <a:ext cx="74295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spcBef>
                <a:spcPct val="50000"/>
              </a:spcBef>
            </a:pPr>
            <a:endParaRPr lang="vi-VN" altLang="en-US" sz="4200"/>
          </a:p>
        </p:txBody>
      </p:sp>
      <p:pic>
        <p:nvPicPr>
          <p:cNvPr id="2053" name="Picture 9" descr="2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3300" y="0"/>
            <a:ext cx="1028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0" descr="2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1700" y="0"/>
            <a:ext cx="1371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bui-phan-le-hang-music.yeucahat.com-.wma">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4744700" y="9144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85800" y="3033564"/>
            <a:ext cx="15966550" cy="2308324"/>
          </a:xfrm>
          <a:prstGeom prst="rect">
            <a:avLst/>
          </a:prstGeom>
          <a:solidFill>
            <a:schemeClr val="accent6">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7200" b="1" cap="none" spc="0" dirty="0" smtClean="0">
                <a:ln/>
                <a:solidFill>
                  <a:srgbClr val="00B0F0"/>
                </a:solidFill>
                <a:effectLst/>
                <a:latin typeface="+mj-lt"/>
              </a:rPr>
              <a:t>CHUYÊN ĐỀ: </a:t>
            </a:r>
          </a:p>
          <a:p>
            <a:pPr algn="ctr"/>
            <a:r>
              <a:rPr lang="vi-VN" sz="7200" b="1" cap="none" spc="0" dirty="0" smtClean="0">
                <a:ln/>
                <a:solidFill>
                  <a:srgbClr val="00B0F0"/>
                </a:solidFill>
                <a:effectLst/>
                <a:latin typeface="+mj-lt"/>
              </a:rPr>
              <a:t>NHỮNG TRẢI NGHIỆM TRONG ĐỜI</a:t>
            </a:r>
            <a:endParaRPr lang="en-US" sz="7200" b="1" cap="none" spc="0" dirty="0">
              <a:ln/>
              <a:solidFill>
                <a:srgbClr val="00B0F0"/>
              </a:solidFill>
              <a:effectLst/>
              <a:latin typeface="+mj-lt"/>
            </a:endParaRPr>
          </a:p>
        </p:txBody>
      </p:sp>
      <p:sp>
        <p:nvSpPr>
          <p:cNvPr id="9" name="Rectangle 8"/>
          <p:cNvSpPr/>
          <p:nvPr/>
        </p:nvSpPr>
        <p:spPr>
          <a:xfrm>
            <a:off x="1500654" y="391270"/>
            <a:ext cx="12429814" cy="2123658"/>
          </a:xfrm>
          <a:prstGeom prst="rect">
            <a:avLst/>
          </a:prstGeom>
          <a:solidFill>
            <a:schemeClr val="accent3">
              <a:lumMod val="20000"/>
              <a:lumOff val="80000"/>
            </a:schemeClr>
          </a:solidFill>
        </p:spPr>
        <p:txBody>
          <a:bodyPr wrap="none" lIns="91440" tIns="45720" rIns="91440" bIns="45720">
            <a:spAutoFit/>
          </a:bodyPr>
          <a:lstStyle/>
          <a:p>
            <a:pPr algn="ctr"/>
            <a:r>
              <a:rPr lang="vi-VN" sz="6600" b="1" cap="none" spc="50" dirty="0" smtClean="0">
                <a:ln w="9525" cmpd="sng">
                  <a:solidFill>
                    <a:schemeClr val="accent1"/>
                  </a:solidFill>
                  <a:prstDash val="solid"/>
                </a:ln>
                <a:solidFill>
                  <a:srgbClr val="FF00FF"/>
                </a:solidFill>
                <a:effectLst>
                  <a:glow rad="38100">
                    <a:schemeClr val="accent1">
                      <a:alpha val="40000"/>
                    </a:schemeClr>
                  </a:glow>
                </a:effectLst>
                <a:latin typeface="+mj-lt"/>
              </a:rPr>
              <a:t>CHÀO MỪNG QUÝ  THẦY CÔ </a:t>
            </a:r>
          </a:p>
          <a:p>
            <a:pPr algn="ctr"/>
            <a:r>
              <a:rPr lang="vi-VN" sz="6600" b="1" cap="none" spc="50" dirty="0" smtClean="0">
                <a:ln w="9525" cmpd="sng">
                  <a:solidFill>
                    <a:schemeClr val="accent1"/>
                  </a:solidFill>
                  <a:prstDash val="solid"/>
                </a:ln>
                <a:solidFill>
                  <a:srgbClr val="FF00FF"/>
                </a:solidFill>
                <a:effectLst>
                  <a:glow rad="38100">
                    <a:schemeClr val="accent1">
                      <a:alpha val="40000"/>
                    </a:schemeClr>
                  </a:glow>
                </a:effectLst>
                <a:latin typeface="+mj-lt"/>
              </a:rPr>
              <a:t>ĐẾN DỰ GIỜ THĂM LỚP</a:t>
            </a:r>
            <a:endParaRPr lang="en-US" sz="6600" b="1" cap="none" spc="50" dirty="0">
              <a:ln w="9525" cmpd="sng">
                <a:solidFill>
                  <a:schemeClr val="accent1"/>
                </a:solidFill>
                <a:prstDash val="solid"/>
              </a:ln>
              <a:solidFill>
                <a:srgbClr val="FF00FF"/>
              </a:solidFill>
              <a:effectLst>
                <a:glow rad="38100">
                  <a:schemeClr val="accent1">
                    <a:alpha val="40000"/>
                  </a:schemeClr>
                </a:glow>
              </a:effectLst>
              <a:latin typeface="+mj-lt"/>
            </a:endParaRPr>
          </a:p>
        </p:txBody>
      </p:sp>
      <p:sp>
        <p:nvSpPr>
          <p:cNvPr id="2" name="TextBox 1"/>
          <p:cNvSpPr txBox="1"/>
          <p:nvPr/>
        </p:nvSpPr>
        <p:spPr>
          <a:xfrm>
            <a:off x="-19050" y="5905500"/>
            <a:ext cx="18440400" cy="2123658"/>
          </a:xfrm>
          <a:prstGeom prst="rect">
            <a:avLst/>
          </a:prstGeom>
          <a:solidFill>
            <a:schemeClr val="accent1">
              <a:lumMod val="40000"/>
              <a:lumOff val="60000"/>
            </a:schemeClr>
          </a:solidFill>
        </p:spPr>
        <p:txBody>
          <a:bodyPr wrap="square" rtlCol="0">
            <a:spAutoFit/>
          </a:bodyPr>
          <a:lstStyle/>
          <a:p>
            <a:r>
              <a:rPr lang="vi-VN" sz="6600" b="1" dirty="0" smtClean="0">
                <a:solidFill>
                  <a:srgbClr val="FF0066"/>
                </a:solidFill>
                <a:latin typeface="Times New Roman" panose="02020603050405020304" pitchFamily="18" charset="0"/>
                <a:cs typeface="Times New Roman" panose="02020603050405020304" pitchFamily="18" charset="0"/>
              </a:rPr>
              <a:t>VĂN BẢN 1. </a:t>
            </a:r>
          </a:p>
          <a:p>
            <a:r>
              <a:rPr lang="vi-VN" sz="6600" b="1" dirty="0">
                <a:solidFill>
                  <a:srgbClr val="FF0066"/>
                </a:solidFill>
                <a:latin typeface="Times New Roman" panose="02020603050405020304" pitchFamily="18" charset="0"/>
                <a:cs typeface="Times New Roman" panose="02020603050405020304" pitchFamily="18" charset="0"/>
              </a:rPr>
              <a:t>	</a:t>
            </a:r>
            <a:r>
              <a:rPr lang="vi-VN" sz="6600" b="1" dirty="0" smtClean="0">
                <a:solidFill>
                  <a:srgbClr val="FF0066"/>
                </a:solidFill>
                <a:latin typeface="Times New Roman" panose="02020603050405020304" pitchFamily="18" charset="0"/>
                <a:cs typeface="Times New Roman" panose="02020603050405020304" pitchFamily="18" charset="0"/>
              </a:rPr>
              <a:t>	BÀI HỌC ĐƯỜNG ĐỜI ĐẦU TIÊN</a:t>
            </a:r>
            <a:endParaRPr lang="en-US" sz="6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459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7705" fill="hold"/>
                                        <p:tgtEl>
                                          <p:spTgt spid="308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3082"/>
                </p:tgtEl>
              </p:cMediaNode>
            </p:audio>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0" y="0"/>
            <a:ext cx="13760633" cy="135200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3200" b="1" dirty="0" smtClean="0">
                <a:solidFill>
                  <a:srgbClr val="FF0000"/>
                </a:solidFill>
                <a:latin typeface="Times New Roman" panose="02020603050405020304" pitchFamily="18" charset="0"/>
                <a:ea typeface="Times New Roman" panose="02020603050405020304" pitchFamily="18" charset="0"/>
              </a:rPr>
              <a:t>1. Nhân vật Dế Mèn: </a:t>
            </a:r>
            <a:r>
              <a:rPr lang="en-US" sz="3200" b="1" dirty="0" smtClean="0">
                <a:solidFill>
                  <a:srgbClr val="FF0000"/>
                </a:solidFill>
                <a:latin typeface="Times New Roman" panose="02020603050405020304" pitchFamily="18" charset="0"/>
                <a:ea typeface="Times New Roman" panose="02020603050405020304" pitchFamily="18" charset="0"/>
              </a:rPr>
              <a:t>b</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Diễn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biến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câu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chuyện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Dế</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Mèn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trêu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chị</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Cốc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dẫn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đến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chết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thương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tâm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Dế</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Choắt</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977870657"/>
                  </p:ext>
                </p:extLst>
              </p:nvPr>
            </p:nvGraphicFramePr>
            <p:xfrm>
              <a:off x="-19050" y="2495550"/>
              <a:ext cx="18327523" cy="7791450"/>
            </p:xfrm>
            <a:graphic>
              <a:graphicData uri="http://schemas.openxmlformats.org/drawingml/2006/table">
                <a:tbl>
                  <a:tblPr firstRow="1" bandRow="1">
                    <a:tableStyleId>{5C22544A-7EE6-4342-B048-85BDC9FD1C3A}</a:tableStyleId>
                  </a:tblPr>
                  <a:tblGrid>
                    <a:gridCol w="5230465">
                      <a:extLst>
                        <a:ext uri="{9D8B030D-6E8A-4147-A177-3AD203B41FA5}">
                          <a16:colId xmlns="" xmlns:a16="http://schemas.microsoft.com/office/drawing/2014/main" val="3531764787"/>
                        </a:ext>
                      </a:extLst>
                    </a:gridCol>
                    <a:gridCol w="3452099">
                      <a:extLst>
                        <a:ext uri="{9D8B030D-6E8A-4147-A177-3AD203B41FA5}">
                          <a16:colId xmlns="" xmlns:a16="http://schemas.microsoft.com/office/drawing/2014/main" val="4248910085"/>
                        </a:ext>
                      </a:extLst>
                    </a:gridCol>
                    <a:gridCol w="2908135">
                      <a:extLst>
                        <a:ext uri="{9D8B030D-6E8A-4147-A177-3AD203B41FA5}">
                          <a16:colId xmlns="" xmlns:a16="http://schemas.microsoft.com/office/drawing/2014/main" val="1825744191"/>
                        </a:ext>
                      </a:extLst>
                    </a:gridCol>
                    <a:gridCol w="6736824">
                      <a:extLst>
                        <a:ext uri="{9D8B030D-6E8A-4147-A177-3AD203B41FA5}">
                          <a16:colId xmlns="" xmlns:a16="http://schemas.microsoft.com/office/drawing/2014/main" val="3606950477"/>
                        </a:ext>
                      </a:extLst>
                    </a:gridCol>
                  </a:tblGrid>
                  <a:tr h="937709">
                    <a:tc gridSpan="4">
                      <a:txBody>
                        <a:bodyPr/>
                        <a:lstStyle/>
                        <a:p>
                          <a:pPr marL="342900" indent="-342900" algn="just">
                            <a:buFont typeface="Wingdings" panose="05000000000000000000" pitchFamily="2" charset="2"/>
                            <a:buChar char="v"/>
                          </a:pP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938915981"/>
                      </a:ext>
                    </a:extLst>
                  </a:tr>
                  <a:tr h="699318">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Ngoại</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hình</a:t>
                          </a:r>
                          <a:r>
                            <a:rPr lang="en-US" sz="3600" dirty="0" smtClean="0">
                              <a:solidFill>
                                <a:srgbClr val="FF0000"/>
                              </a:solidFill>
                              <a:effectLst/>
                              <a:latin typeface="Times New Roman" panose="02020603050405020304" pitchFamily="18" charset="0"/>
                              <a:ea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Tính</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cách</a:t>
                          </a:r>
                          <a:r>
                            <a:rPr lang="en-US" sz="3600" dirty="0" smtClean="0">
                              <a:solidFill>
                                <a:srgbClr val="FF0000"/>
                              </a:solidFill>
                              <a:effectLst/>
                              <a:latin typeface="Times New Roman" panose="02020603050405020304" pitchFamily="18" charset="0"/>
                              <a:ea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Cách</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xưng</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hô</a:t>
                          </a:r>
                          <a:endParaRPr lang="en-US" sz="3600" dirty="0">
                            <a:solidFill>
                              <a:srgbClr val="FF0000"/>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Thái</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độ</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của</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Dế</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Mèn</a:t>
                          </a:r>
                          <a:r>
                            <a:rPr lang="en-US" sz="3600" dirty="0" smtClean="0">
                              <a:solidFill>
                                <a:srgbClr val="FF0000"/>
                              </a:solidFill>
                              <a:effectLst/>
                              <a:latin typeface="Times New Roman" panose="02020603050405020304" pitchFamily="18" charset="0"/>
                              <a:ea typeface="Times New Roman" panose="02020603050405020304" pitchFamily="18" charset="0"/>
                            </a:rPr>
                            <a:t>: </a:t>
                          </a:r>
                          <a:endParaRPr lang="en-US" sz="3600" dirty="0">
                            <a:solidFill>
                              <a:srgbClr val="FF0000"/>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780726727"/>
                      </a:ext>
                    </a:extLst>
                  </a:tr>
                  <a:tr h="3444640">
                    <a:tc>
                      <a:txBody>
                        <a:bodyPr/>
                        <a:lstStyle/>
                        <a:p>
                          <a:pPr algn="just"/>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gã</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phiện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ngủn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râu</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mẩu</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ngẩn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ngơ</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mèo</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dột</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bẩn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thỉu</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Coi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khinh</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trịch</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thượng</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14:m>
                            <m:oMath xmlns:m="http://schemas.openxmlformats.org/officeDocument/2006/math">
                              <m:r>
                                <a:rPr lang="en-US" sz="3600" i="1">
                                  <a:solidFill>
                                    <a:schemeClr val="tx1"/>
                                  </a:solidFill>
                                  <a:effectLst/>
                                  <a:latin typeface="Cambria Math" panose="02040503050406030204" pitchFamily="18" charset="0"/>
                                  <a:ea typeface="Times New Roman" panose="02020603050405020304" pitchFamily="18" charset="0"/>
                                </a:rPr>
                                <m:t>→</m:t>
                              </m:r>
                            </m:oMath>
                          </a14:m>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hẹp</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hòi</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ngạo</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mạn</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lùng</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khốn</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743636561"/>
                      </a:ext>
                    </a:extLst>
                  </a:tr>
                  <a:tr h="2709783">
                    <a:tc gridSpan="4">
                      <a:txBody>
                        <a:bodyPr/>
                        <a:lstStyle/>
                        <a:p>
                          <a:pPr marL="342900" indent="-342900" algn="just">
                            <a:buFont typeface="Wingdings" panose="05000000000000000000" pitchFamily="2" charset="2"/>
                            <a:buChar char="v"/>
                          </a:pPr>
                          <a:r>
                            <a:rPr lang="en-US" sz="4200" dirty="0" smtClean="0">
                              <a:solidFill>
                                <a:schemeClr val="tx1"/>
                              </a:solidFill>
                              <a:effectLst/>
                              <a:latin typeface="Times New Roman" panose="02020603050405020304" pitchFamily="18" charset="0"/>
                              <a:ea typeface="Times New Roman" panose="02020603050405020304" pitchFamily="18" charset="0"/>
                            </a:rPr>
                            <a:t>Khi </a:t>
                          </a:r>
                          <a:r>
                            <a:rPr lang="en-US" sz="4200" dirty="0" err="1" smtClean="0">
                              <a:solidFill>
                                <a:schemeClr val="tx1"/>
                              </a:solidFill>
                              <a:effectLst/>
                              <a:latin typeface="Times New Roman" panose="02020603050405020304" pitchFamily="18" charset="0"/>
                              <a:ea typeface="Times New Roman" panose="02020603050405020304" pitchFamily="18" charset="0"/>
                            </a:rPr>
                            <a:t>Dế</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Choắt</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nhờ</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giúp</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đỡ</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đào</a:t>
                          </a:r>
                          <a:r>
                            <a:rPr lang="en-US" sz="4200" dirty="0" smtClean="0">
                              <a:solidFill>
                                <a:schemeClr val="tx1"/>
                              </a:solidFill>
                              <a:effectLst/>
                              <a:latin typeface="Times New Roman" panose="02020603050405020304" pitchFamily="18" charset="0"/>
                              <a:ea typeface="Times New Roman" panose="02020603050405020304" pitchFamily="18" charset="0"/>
                            </a:rPr>
                            <a:t> hang </a:t>
                          </a:r>
                          <a:r>
                            <a:rPr lang="en-US" sz="4200" dirty="0" err="1" smtClean="0">
                              <a:solidFill>
                                <a:schemeClr val="tx1"/>
                              </a:solidFill>
                              <a:effectLst/>
                              <a:latin typeface="Times New Roman" panose="02020603050405020304" pitchFamily="18" charset="0"/>
                              <a:ea typeface="Times New Roman" panose="02020603050405020304" pitchFamily="18" charset="0"/>
                            </a:rPr>
                            <a:t>sâu</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có</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đường</a:t>
                          </a:r>
                          <a:r>
                            <a:rPr lang="en-US" sz="4200" dirty="0" smtClean="0">
                              <a:solidFill>
                                <a:schemeClr val="tx1"/>
                              </a:solidFill>
                              <a:effectLst/>
                              <a:latin typeface="Times New Roman" panose="02020603050405020304" pitchFamily="18" charset="0"/>
                              <a:ea typeface="Times New Roman" panose="02020603050405020304" pitchFamily="18" charset="0"/>
                            </a:rPr>
                            <a:t> sang hang </a:t>
                          </a:r>
                          <a:r>
                            <a:rPr lang="en-US" sz="4200" dirty="0" err="1" smtClean="0">
                              <a:solidFill>
                                <a:schemeClr val="tx1"/>
                              </a:solidFill>
                              <a:effectLst/>
                              <a:latin typeface="Times New Roman" panose="02020603050405020304" pitchFamily="18" charset="0"/>
                              <a:ea typeface="Times New Roman" panose="02020603050405020304" pitchFamily="18" charset="0"/>
                            </a:rPr>
                            <a:t>của</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Dế</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Mèn</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phòng</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lúc</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hoạn</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nạn</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Dế</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Mèn</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thẳng</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thừng</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từ</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chối</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thậm</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chí</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còn</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miệt</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thị</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Dế</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Choắt</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hôi</a:t>
                          </a:r>
                          <a:r>
                            <a:rPr lang="en-US" sz="4200" dirty="0" smtClean="0">
                              <a:solidFill>
                                <a:schemeClr val="tx1"/>
                              </a:solidFill>
                              <a:effectLst/>
                              <a:latin typeface="Times New Roman" panose="02020603050405020304" pitchFamily="18" charset="0"/>
                              <a:ea typeface="Times New Roman" panose="02020603050405020304" pitchFamily="18" charset="0"/>
                            </a:rPr>
                            <a:t> </a:t>
                          </a:r>
                          <a:r>
                            <a:rPr lang="en-US" sz="4200" dirty="0" err="1" smtClean="0">
                              <a:solidFill>
                                <a:schemeClr val="tx1"/>
                              </a:solidFill>
                              <a:effectLst/>
                              <a:latin typeface="Times New Roman" panose="02020603050405020304" pitchFamily="18" charset="0"/>
                              <a:ea typeface="Times New Roman" panose="02020603050405020304" pitchFamily="18" charset="0"/>
                            </a:rPr>
                            <a:t>hám</a:t>
                          </a:r>
                          <a:r>
                            <a:rPr lang="en-US" sz="4200" dirty="0" smtClean="0">
                              <a:solidFill>
                                <a:schemeClr val="tx1"/>
                              </a:solidFill>
                              <a:effectLst/>
                              <a:latin typeface="Times New Roman" panose="02020603050405020304" pitchFamily="18" charset="0"/>
                              <a:ea typeface="Times New Roman" panose="02020603050405020304" pitchFamily="18" charset="0"/>
                            </a:rPr>
                            <a:t>…</a:t>
                          </a:r>
                          <a:endParaRPr lang="en-US" sz="4200" dirty="0">
                            <a:solidFill>
                              <a:schemeClr val="tx1"/>
                            </a:solidFill>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4200" i="1">
                                  <a:solidFill>
                                    <a:schemeClr val="tx1"/>
                                  </a:solidFill>
                                  <a:effectLst/>
                                  <a:latin typeface="Cambria Math" panose="02040503050406030204" pitchFamily="18" charset="0"/>
                                  <a:ea typeface="Times New Roman" panose="02020603050405020304" pitchFamily="18" charset="0"/>
                                </a:rPr>
                                <m:t>→</m:t>
                              </m:r>
                            </m:oMath>
                          </a14:m>
                          <a:r>
                            <a:rPr lang="en-US" sz="4200" dirty="0" err="1">
                              <a:solidFill>
                                <a:schemeClr val="tx1"/>
                              </a:solidFill>
                              <a:effectLst/>
                              <a:latin typeface="Times New Roman" panose="02020603050405020304" pitchFamily="18" charset="0"/>
                              <a:ea typeface="Times New Roman" panose="02020603050405020304" pitchFamily="18" charset="0"/>
                            </a:rPr>
                            <a:t>Dế</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Choắt</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trong</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mắt</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của</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Dế</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Mèn</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Xấu</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xí</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yếu</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ớt</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lười</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nhác</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bẩn</a:t>
                          </a:r>
                          <a:r>
                            <a:rPr lang="en-US" sz="4200" dirty="0">
                              <a:solidFill>
                                <a:schemeClr val="tx1"/>
                              </a:solidFill>
                              <a:effectLst/>
                              <a:latin typeface="Times New Roman" panose="02020603050405020304" pitchFamily="18" charset="0"/>
                              <a:ea typeface="Times New Roman" panose="02020603050405020304" pitchFamily="18" charset="0"/>
                            </a:rPr>
                            <a:t> </a:t>
                          </a:r>
                          <a:r>
                            <a:rPr lang="en-US" sz="4200" dirty="0" err="1">
                              <a:solidFill>
                                <a:schemeClr val="tx1"/>
                              </a:solidFill>
                              <a:effectLst/>
                              <a:latin typeface="Times New Roman" panose="02020603050405020304" pitchFamily="18" charset="0"/>
                              <a:ea typeface="Times New Roman" panose="02020603050405020304" pitchFamily="18" charset="0"/>
                            </a:rPr>
                            <a:t>thỉu</a:t>
                          </a:r>
                          <a:r>
                            <a:rPr lang="en-US" sz="4200" dirty="0" smtClean="0">
                              <a:solidFill>
                                <a:schemeClr val="tx1"/>
                              </a:solidFill>
                              <a:effectLst/>
                              <a:latin typeface="Times New Roman" panose="02020603050405020304" pitchFamily="18" charset="0"/>
                              <a:ea typeface="Times New Roman" panose="02020603050405020304" pitchFamily="18" charset="0"/>
                            </a:rPr>
                            <a:t>.</a:t>
                          </a:r>
                          <a:endParaRPr lang="en-US" sz="4200" dirty="0">
                            <a:solidFill>
                              <a:schemeClr val="tx1"/>
                            </a:solidFill>
                            <a:effectLst/>
                            <a:latin typeface="Times New Roman" panose="02020603050405020304" pitchFamily="18" charset="0"/>
                            <a:ea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356605793"/>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977870657"/>
                  </p:ext>
                </p:extLst>
              </p:nvPr>
            </p:nvGraphicFramePr>
            <p:xfrm>
              <a:off x="-19050" y="2495550"/>
              <a:ext cx="18327523" cy="7791450"/>
            </p:xfrm>
            <a:graphic>
              <a:graphicData uri="http://schemas.openxmlformats.org/drawingml/2006/table">
                <a:tbl>
                  <a:tblPr firstRow="1" bandRow="1">
                    <a:tableStyleId>{5C22544A-7EE6-4342-B048-85BDC9FD1C3A}</a:tableStyleId>
                  </a:tblPr>
                  <a:tblGrid>
                    <a:gridCol w="5230465">
                      <a:extLst>
                        <a:ext uri="{9D8B030D-6E8A-4147-A177-3AD203B41FA5}">
                          <a16:colId xmlns="" xmlns:a16="http://schemas.microsoft.com/office/drawing/2014/main" xmlns:a14="http://schemas.microsoft.com/office/drawing/2010/main" val="3531764787"/>
                        </a:ext>
                      </a:extLst>
                    </a:gridCol>
                    <a:gridCol w="3452099">
                      <a:extLst>
                        <a:ext uri="{9D8B030D-6E8A-4147-A177-3AD203B41FA5}">
                          <a16:colId xmlns="" xmlns:a16="http://schemas.microsoft.com/office/drawing/2014/main" xmlns:a14="http://schemas.microsoft.com/office/drawing/2010/main" val="4248910085"/>
                        </a:ext>
                      </a:extLst>
                    </a:gridCol>
                    <a:gridCol w="2908135">
                      <a:extLst>
                        <a:ext uri="{9D8B030D-6E8A-4147-A177-3AD203B41FA5}">
                          <a16:colId xmlns="" xmlns:a16="http://schemas.microsoft.com/office/drawing/2014/main" xmlns:a14="http://schemas.microsoft.com/office/drawing/2010/main" val="1825744191"/>
                        </a:ext>
                      </a:extLst>
                    </a:gridCol>
                    <a:gridCol w="6736824">
                      <a:extLst>
                        <a:ext uri="{9D8B030D-6E8A-4147-A177-3AD203B41FA5}">
                          <a16:colId xmlns="" xmlns:a16="http://schemas.microsoft.com/office/drawing/2014/main" xmlns:a14="http://schemas.microsoft.com/office/drawing/2010/main" val="3606950477"/>
                        </a:ext>
                      </a:extLst>
                    </a:gridCol>
                  </a:tblGrid>
                  <a:tr h="937709">
                    <a:tc gridSpan="4">
                      <a:txBody>
                        <a:bodyPr/>
                        <a:lstStyle/>
                        <a:p>
                          <a:pPr marL="342900" indent="-342900" algn="just">
                            <a:buFont typeface="Wingdings" panose="05000000000000000000" pitchFamily="2" charset="2"/>
                            <a:buChar char="v"/>
                          </a:pP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6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36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xmlns:a14="http://schemas.microsoft.com/office/drawing/2010/main" val="2938915981"/>
                      </a:ext>
                    </a:extLst>
                  </a:tr>
                  <a:tr h="699318">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Ngoại</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hình</a:t>
                          </a:r>
                          <a:r>
                            <a:rPr lang="en-US" sz="3600" dirty="0" smtClean="0">
                              <a:solidFill>
                                <a:srgbClr val="FF0000"/>
                              </a:solidFill>
                              <a:effectLst/>
                              <a:latin typeface="Times New Roman" panose="02020603050405020304" pitchFamily="18" charset="0"/>
                              <a:ea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Tính</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cách</a:t>
                          </a:r>
                          <a:r>
                            <a:rPr lang="en-US" sz="3600" dirty="0" smtClean="0">
                              <a:solidFill>
                                <a:srgbClr val="FF0000"/>
                              </a:solidFill>
                              <a:effectLst/>
                              <a:latin typeface="Times New Roman" panose="02020603050405020304" pitchFamily="18" charset="0"/>
                              <a:ea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Cách</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xưng</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hô</a:t>
                          </a:r>
                          <a:endParaRPr lang="en-US" sz="3600" dirty="0">
                            <a:solidFill>
                              <a:srgbClr val="FF0000"/>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rgbClr val="FF0000"/>
                              </a:solidFill>
                              <a:effectLst/>
                              <a:latin typeface="Times New Roman" panose="02020603050405020304" pitchFamily="18" charset="0"/>
                              <a:ea typeface="Times New Roman" panose="02020603050405020304" pitchFamily="18" charset="0"/>
                            </a:rPr>
                            <a:t>Thái</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độ</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của</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Dế</a:t>
                          </a:r>
                          <a:r>
                            <a:rPr lang="en-US" sz="3600" dirty="0" smtClean="0">
                              <a:solidFill>
                                <a:srgbClr val="FF0000"/>
                              </a:solidFill>
                              <a:effectLst/>
                              <a:latin typeface="Times New Roman" panose="02020603050405020304" pitchFamily="18" charset="0"/>
                              <a:ea typeface="Times New Roman" panose="02020603050405020304" pitchFamily="18" charset="0"/>
                            </a:rPr>
                            <a:t> </a:t>
                          </a:r>
                          <a:r>
                            <a:rPr lang="en-US" sz="3600" dirty="0" err="1" smtClean="0">
                              <a:solidFill>
                                <a:srgbClr val="FF0000"/>
                              </a:solidFill>
                              <a:effectLst/>
                              <a:latin typeface="Times New Roman" panose="02020603050405020304" pitchFamily="18" charset="0"/>
                              <a:ea typeface="Times New Roman" panose="02020603050405020304" pitchFamily="18" charset="0"/>
                            </a:rPr>
                            <a:t>Mèn</a:t>
                          </a:r>
                          <a:r>
                            <a:rPr lang="en-US" sz="3600" dirty="0" smtClean="0">
                              <a:solidFill>
                                <a:srgbClr val="FF0000"/>
                              </a:solidFill>
                              <a:effectLst/>
                              <a:latin typeface="Times New Roman" panose="02020603050405020304" pitchFamily="18" charset="0"/>
                              <a:ea typeface="Times New Roman" panose="02020603050405020304" pitchFamily="18" charset="0"/>
                            </a:rPr>
                            <a:t>: </a:t>
                          </a:r>
                          <a:endParaRPr lang="en-US" sz="3600" dirty="0">
                            <a:solidFill>
                              <a:srgbClr val="FF0000"/>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xmlns:a14="http://schemas.microsoft.com/office/drawing/2010/main" val="1780726727"/>
                      </a:ext>
                    </a:extLst>
                  </a:tr>
                  <a:tr h="3444640">
                    <a:tc>
                      <a:txBody>
                        <a:bodyPr/>
                        <a:lstStyle/>
                        <a:p>
                          <a:pPr algn="just"/>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gã</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phiện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ngủn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râu</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mẩu</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ngẩn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ngơ</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mèo</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dột</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bẩn</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thỉu</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72061" t="-49735" r="-181" b="-85841"/>
                          </a:stretch>
                        </a:blipFill>
                      </a:tcPr>
                    </a:tc>
                    <a:extLst>
                      <a:ext uri="{0D108BD9-81ED-4DB2-BD59-A6C34878D82A}">
                        <a16:rowId xmlns="" xmlns:a16="http://schemas.microsoft.com/office/drawing/2014/main" xmlns:a14="http://schemas.microsoft.com/office/drawing/2010/main" val="743636561"/>
                      </a:ext>
                    </a:extLst>
                  </a:tr>
                  <a:tr h="2709783">
                    <a:tc gridSpan="4">
                      <a:txBody>
                        <a:bodyPr/>
                        <a:lstStyle/>
                        <a:p>
                          <a:endParaRPr lang="en-US"/>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33" t="-190112" r="-66" b="-8989"/>
                          </a:stretch>
                        </a:blip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xmlns:a14="http://schemas.microsoft.com/office/drawing/2010/main" val="3356605793"/>
                      </a:ext>
                    </a:extLst>
                  </a:tr>
                </a:tbl>
              </a:graphicData>
            </a:graphic>
          </p:graphicFrame>
        </mc:Fallback>
      </mc:AlternateContent>
      <p:sp>
        <p:nvSpPr>
          <p:cNvPr id="3" name="Right Arrow 2"/>
          <p:cNvSpPr/>
          <p:nvPr/>
        </p:nvSpPr>
        <p:spPr>
          <a:xfrm>
            <a:off x="2590800" y="779654"/>
            <a:ext cx="9868989" cy="1766753"/>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00" b="1" dirty="0" err="1">
                <a:solidFill>
                  <a:srgbClr val="0000CC"/>
                </a:solidFill>
                <a:latin typeface="Times New Roman" panose="02020603050405020304" pitchFamily="18" charset="0"/>
                <a:ea typeface="Times New Roman" panose="02020603050405020304" pitchFamily="18" charset="0"/>
              </a:rPr>
              <a:t>Dế</a:t>
            </a:r>
            <a:r>
              <a:rPr lang="en-US" sz="4200" b="1" dirty="0">
                <a:solidFill>
                  <a:srgbClr val="0000CC"/>
                </a:solidFill>
                <a:latin typeface="Times New Roman" panose="02020603050405020304" pitchFamily="18" charset="0"/>
                <a:ea typeface="Times New Roman" panose="02020603050405020304" pitchFamily="18" charset="0"/>
              </a:rPr>
              <a:t> </a:t>
            </a:r>
            <a:r>
              <a:rPr lang="en-US" sz="4200" b="1" dirty="0" err="1">
                <a:solidFill>
                  <a:srgbClr val="0000CC"/>
                </a:solidFill>
                <a:latin typeface="Times New Roman" panose="02020603050405020304" pitchFamily="18" charset="0"/>
                <a:ea typeface="Times New Roman" panose="02020603050405020304" pitchFamily="18" charset="0"/>
              </a:rPr>
              <a:t>Choắt</a:t>
            </a:r>
            <a:r>
              <a:rPr lang="en-US" sz="4200" b="1" dirty="0">
                <a:solidFill>
                  <a:srgbClr val="0000CC"/>
                </a:solidFill>
                <a:latin typeface="Times New Roman" panose="02020603050405020304" pitchFamily="18" charset="0"/>
                <a:ea typeface="Times New Roman" panose="02020603050405020304" pitchFamily="18" charset="0"/>
              </a:rPr>
              <a:t> </a:t>
            </a:r>
            <a:r>
              <a:rPr lang="en-US" sz="4200" b="1" dirty="0" err="1">
                <a:solidFill>
                  <a:srgbClr val="0000CC"/>
                </a:solidFill>
                <a:latin typeface="Times New Roman" panose="02020603050405020304" pitchFamily="18" charset="0"/>
                <a:ea typeface="Times New Roman" panose="02020603050405020304" pitchFamily="18" charset="0"/>
              </a:rPr>
              <a:t>trong</a:t>
            </a:r>
            <a:r>
              <a:rPr lang="en-US" sz="4200" b="1" dirty="0">
                <a:solidFill>
                  <a:srgbClr val="0000CC"/>
                </a:solidFill>
                <a:latin typeface="Times New Roman" panose="02020603050405020304" pitchFamily="18" charset="0"/>
                <a:ea typeface="Times New Roman" panose="02020603050405020304" pitchFamily="18" charset="0"/>
              </a:rPr>
              <a:t> </a:t>
            </a:r>
            <a:r>
              <a:rPr lang="en-US" sz="4200" b="1" dirty="0" err="1">
                <a:solidFill>
                  <a:srgbClr val="0000CC"/>
                </a:solidFill>
                <a:latin typeface="Times New Roman" panose="02020603050405020304" pitchFamily="18" charset="0"/>
                <a:ea typeface="Times New Roman" panose="02020603050405020304" pitchFamily="18" charset="0"/>
              </a:rPr>
              <a:t>cái</a:t>
            </a:r>
            <a:r>
              <a:rPr lang="en-US" sz="4200" b="1" dirty="0">
                <a:solidFill>
                  <a:srgbClr val="0000CC"/>
                </a:solidFill>
                <a:latin typeface="Times New Roman" panose="02020603050405020304" pitchFamily="18" charset="0"/>
                <a:ea typeface="Times New Roman" panose="02020603050405020304" pitchFamily="18" charset="0"/>
              </a:rPr>
              <a:t> </a:t>
            </a:r>
            <a:r>
              <a:rPr lang="en-US" sz="4200" b="1" dirty="0" err="1">
                <a:solidFill>
                  <a:srgbClr val="0000CC"/>
                </a:solidFill>
                <a:latin typeface="Times New Roman" panose="02020603050405020304" pitchFamily="18" charset="0"/>
                <a:ea typeface="Times New Roman" panose="02020603050405020304" pitchFamily="18" charset="0"/>
              </a:rPr>
              <a:t>nhìn</a:t>
            </a:r>
            <a:r>
              <a:rPr lang="en-US" sz="4200" b="1" dirty="0">
                <a:solidFill>
                  <a:srgbClr val="0000CC"/>
                </a:solidFill>
                <a:latin typeface="Times New Roman" panose="02020603050405020304" pitchFamily="18" charset="0"/>
                <a:ea typeface="Times New Roman" panose="02020603050405020304" pitchFamily="18" charset="0"/>
              </a:rPr>
              <a:t> </a:t>
            </a:r>
            <a:r>
              <a:rPr lang="en-US" sz="4200" b="1" dirty="0" err="1">
                <a:solidFill>
                  <a:srgbClr val="0000CC"/>
                </a:solidFill>
                <a:latin typeface="Times New Roman" panose="02020603050405020304" pitchFamily="18" charset="0"/>
                <a:ea typeface="Times New Roman" panose="02020603050405020304" pitchFamily="18" charset="0"/>
              </a:rPr>
              <a:t>của</a:t>
            </a:r>
            <a:r>
              <a:rPr lang="en-US" sz="4200" b="1" dirty="0">
                <a:solidFill>
                  <a:srgbClr val="0000CC"/>
                </a:solidFill>
                <a:latin typeface="Times New Roman" panose="02020603050405020304" pitchFamily="18" charset="0"/>
                <a:ea typeface="Times New Roman" panose="02020603050405020304" pitchFamily="18" charset="0"/>
              </a:rPr>
              <a:t> </a:t>
            </a:r>
            <a:r>
              <a:rPr lang="en-US" sz="4200" b="1" dirty="0" err="1">
                <a:solidFill>
                  <a:srgbClr val="0000CC"/>
                </a:solidFill>
                <a:latin typeface="Times New Roman" panose="02020603050405020304" pitchFamily="18" charset="0"/>
                <a:ea typeface="Times New Roman" panose="02020603050405020304" pitchFamily="18" charset="0"/>
              </a:rPr>
              <a:t>Dế</a:t>
            </a:r>
            <a:r>
              <a:rPr lang="en-US" sz="4200" b="1" dirty="0">
                <a:solidFill>
                  <a:srgbClr val="0000CC"/>
                </a:solidFill>
                <a:latin typeface="Times New Roman" panose="02020603050405020304" pitchFamily="18" charset="0"/>
                <a:ea typeface="Times New Roman" panose="02020603050405020304" pitchFamily="18" charset="0"/>
              </a:rPr>
              <a:t> </a:t>
            </a:r>
            <a:r>
              <a:rPr lang="en-US" sz="4200" b="1" dirty="0" err="1">
                <a:solidFill>
                  <a:srgbClr val="0000CC"/>
                </a:solidFill>
                <a:latin typeface="Times New Roman" panose="02020603050405020304" pitchFamily="18" charset="0"/>
                <a:ea typeface="Times New Roman" panose="02020603050405020304" pitchFamily="18" charset="0"/>
              </a:rPr>
              <a:t>Mèn</a:t>
            </a:r>
            <a:r>
              <a:rPr lang="en-US" sz="4200" b="1" dirty="0">
                <a:solidFill>
                  <a:srgbClr val="0000CC"/>
                </a:solidFill>
                <a:latin typeface="Times New Roman" panose="02020603050405020304" pitchFamily="18" charset="0"/>
                <a:ea typeface="Times New Roman" panose="02020603050405020304" pitchFamily="18" charset="0"/>
              </a:rPr>
              <a:t>.</a:t>
            </a:r>
            <a:endParaRPr lang="en-US" sz="4200" dirty="0">
              <a:solidFill>
                <a:srgbClr val="0000CC"/>
              </a:solidFill>
              <a:latin typeface="Times New Roman" panose="02020603050405020304" pitchFamily="18" charset="0"/>
              <a:ea typeface="Times New Roman" panose="02020603050405020304" pitchFamily="18" charset="0"/>
            </a:endParaRPr>
          </a:p>
        </p:txBody>
      </p:sp>
      <p:pic>
        <p:nvPicPr>
          <p:cNvPr id="7" name="Picture 2" descr="Bài học đường đời đầu tiên - Tác giả tác phẩm (mới 2023) | Ngữ văn lớp 6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0633" y="-64838"/>
            <a:ext cx="4527367" cy="345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63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93914" y="199208"/>
            <a:ext cx="6916784" cy="98951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tabLst>
                <a:tab pos="2080260" algn="l"/>
              </a:tabLst>
              <a:defRPr/>
            </a:pPr>
            <a:r>
              <a:rPr lang="en-US" sz="4200" b="1" dirty="0">
                <a:solidFill>
                  <a:srgbClr val="FF0000"/>
                </a:solidFill>
                <a:latin typeface="Times New Roman" panose="02020603050405020304" pitchFamily="18" charset="0"/>
                <a:ea typeface="MS Mincho"/>
              </a:rPr>
              <a:t>1. </a:t>
            </a:r>
            <a:r>
              <a:rPr lang="en-US" sz="4200" b="1" dirty="0" err="1">
                <a:solidFill>
                  <a:srgbClr val="FF0000"/>
                </a:solidFill>
                <a:latin typeface="Times New Roman" panose="02020603050405020304" pitchFamily="18" charset="0"/>
                <a:ea typeface="MS Mincho"/>
              </a:rPr>
              <a:t>Nhân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vật</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293914" y="1247503"/>
            <a:ext cx="12207242" cy="135200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3600" b="1" dirty="0">
                <a:solidFill>
                  <a:srgbClr val="000000"/>
                </a:solidFill>
                <a:latin typeface="Times New Roman" panose="02020603050405020304" pitchFamily="18" charset="0"/>
                <a:ea typeface="Times New Roman" panose="02020603050405020304" pitchFamily="18" charset="0"/>
              </a:rPr>
              <a:t>b. </a:t>
            </a:r>
            <a:r>
              <a:rPr lang="en-US" sz="3600" b="1" dirty="0" err="1">
                <a:solidFill>
                  <a:srgbClr val="000000"/>
                </a:solidFill>
                <a:latin typeface="Times New Roman" panose="02020603050405020304" pitchFamily="18" charset="0"/>
                <a:ea typeface="Times New Roman" panose="02020603050405020304" pitchFamily="18" charset="0"/>
              </a:rPr>
              <a:t>Diễn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biến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chuyện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Mèn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dẫn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thương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tâm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Choắt</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2853851" y="0"/>
            <a:ext cx="4937760" cy="39105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ight Arrow 2"/>
          <p:cNvSpPr/>
          <p:nvPr/>
        </p:nvSpPr>
        <p:spPr>
          <a:xfrm>
            <a:off x="548638" y="2645226"/>
            <a:ext cx="11697791" cy="1645923"/>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Mèn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dẫn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Choắt</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2" name="Right Arrow 1"/>
          <p:cNvSpPr/>
          <p:nvPr/>
        </p:nvSpPr>
        <p:spPr>
          <a:xfrm>
            <a:off x="548637" y="4026014"/>
            <a:ext cx="5114109" cy="4330337"/>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Thảo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cặp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đôi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hỏi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a:t>
            </a:r>
          </a:p>
        </p:txBody>
      </p:sp>
      <p:sp>
        <p:nvSpPr>
          <p:cNvPr id="9" name="Cloud Callout 8"/>
          <p:cNvSpPr/>
          <p:nvPr/>
        </p:nvSpPr>
        <p:spPr>
          <a:xfrm>
            <a:off x="5465929" y="4071732"/>
            <a:ext cx="12348131" cy="6215268"/>
          </a:xfrm>
          <a:prstGeom prst="cloudCallout">
            <a:avLst>
              <a:gd name="adj1" fmla="val 21878"/>
              <a:gd name="adj2" fmla="val -69964"/>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tabLst>
                <a:tab pos="2080260" algn="l"/>
              </a:tabLst>
            </a:pP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Phân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tích</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diễn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biến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tâm</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lí</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và</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thái</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độ</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của</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Dế</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Mèn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trong</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việc</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trêu</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chị</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Cốc</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dẫn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đến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cái</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chết</a:t>
            </a:r>
            <a:r>
              <a:rPr lang="en-US" sz="4200" dirty="0">
                <a:solidFill>
                  <a:srgbClr val="0D0D0D"/>
                </a:solidFill>
                <a:latin typeface="Times New Roman" panose="02020603050405020304" pitchFamily="18" charset="0"/>
                <a:ea typeface="MS Mincho"/>
              </a:rPr>
              <a:t> </a:t>
            </a:r>
            <a:r>
              <a:rPr lang="en-US" sz="4200" dirty="0" err="1" smtClean="0">
                <a:solidFill>
                  <a:srgbClr val="0D0D0D"/>
                </a:solidFill>
                <a:latin typeface="Times New Roman" panose="02020603050405020304" pitchFamily="18" charset="0"/>
                <a:ea typeface="MS Mincho"/>
              </a:rPr>
              <a:t>của</a:t>
            </a:r>
            <a:r>
              <a:rPr lang="vi-VN" sz="4200" dirty="0" smtClean="0">
                <a:solidFill>
                  <a:srgbClr val="0D0D0D"/>
                </a:solidFill>
                <a:latin typeface="Times New Roman" panose="02020603050405020304" pitchFamily="18" charset="0"/>
                <a:ea typeface="MS Mincho"/>
              </a:rPr>
              <a:t> Dế Choắt</a:t>
            </a:r>
            <a:r>
              <a:rPr lang="en-US" sz="4200" dirty="0" smtClean="0">
                <a:solidFill>
                  <a:srgbClr val="0D0D0D"/>
                </a:solidFill>
                <a:latin typeface="Times New Roman" panose="02020603050405020304" pitchFamily="18" charset="0"/>
                <a:ea typeface="MS Mincho"/>
              </a:rPr>
              <a:t>?</a:t>
            </a:r>
            <a:endParaRPr lang="en-US" sz="4200" dirty="0">
              <a:latin typeface="Times New Roman" panose="02020603050405020304" pitchFamily="18" charset="0"/>
              <a:ea typeface="Times New Roman" panose="02020603050405020304" pitchFamily="18" charset="0"/>
            </a:endParaRPr>
          </a:p>
          <a:p>
            <a:pPr>
              <a:tabLst>
                <a:tab pos="2080260" algn="l"/>
              </a:tabLst>
            </a:pP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Việc</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Dế</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Mèn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dám</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gây</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sự</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với</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chị</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Cốc</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khỏe</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hơn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mình</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gấp</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bội</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có</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phải</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là</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hành</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động</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dũng</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cảm</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không</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Vì</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sao</a:t>
            </a:r>
            <a:r>
              <a:rPr lang="en-US" sz="4200" dirty="0">
                <a:solidFill>
                  <a:srgbClr val="0D0D0D"/>
                </a:solidFill>
                <a:latin typeface="Times New Roman" panose="02020603050405020304" pitchFamily="18" charset="0"/>
                <a:ea typeface="MS Mincho"/>
              </a:rPr>
              <a:t>?</a:t>
            </a:r>
            <a:endParaRPr lang="en-US" sz="4200" dirty="0">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430383" y="7520026"/>
            <a:ext cx="2718707" cy="2028212"/>
          </a:xfrm>
          <a:prstGeom prst="rect">
            <a:avLst/>
          </a:prstGeom>
        </p:spPr>
      </p:pic>
    </p:spTree>
    <p:extLst>
      <p:ext uri="{BB962C8B-B14F-4D97-AF65-F5344CB8AC3E}">
        <p14:creationId xmlns:p14="http://schemas.microsoft.com/office/powerpoint/2010/main" val="3904220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93914" y="160019"/>
            <a:ext cx="5251271" cy="804818"/>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tabLst>
                <a:tab pos="2080260" algn="l"/>
              </a:tabLst>
              <a:defRPr/>
            </a:pPr>
            <a:r>
              <a:rPr lang="en-US" sz="4200" b="1" dirty="0">
                <a:solidFill>
                  <a:srgbClr val="FF0000"/>
                </a:solidFill>
                <a:latin typeface="Times New Roman" panose="02020603050405020304" pitchFamily="18" charset="0"/>
                <a:ea typeface="MS Mincho"/>
              </a:rPr>
              <a:t>1. </a:t>
            </a:r>
            <a:r>
              <a:rPr lang="en-US" sz="4200" b="1" dirty="0" err="1">
                <a:solidFill>
                  <a:srgbClr val="FF0000"/>
                </a:solidFill>
                <a:latin typeface="Times New Roman" panose="02020603050405020304" pitchFamily="18" charset="0"/>
                <a:ea typeface="MS Mincho"/>
              </a:rPr>
              <a:t>Nhân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vật</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293912" y="1004025"/>
            <a:ext cx="10228221" cy="1195251"/>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3600" b="1" dirty="0">
                <a:solidFill>
                  <a:srgbClr val="000000"/>
                </a:solidFill>
                <a:latin typeface="Times New Roman" panose="02020603050405020304" pitchFamily="18" charset="0"/>
                <a:ea typeface="Times New Roman" panose="02020603050405020304" pitchFamily="18" charset="0"/>
              </a:rPr>
              <a:t>b. </a:t>
            </a:r>
            <a:r>
              <a:rPr lang="en-US" sz="3600" b="1" dirty="0" err="1">
                <a:solidFill>
                  <a:srgbClr val="000000"/>
                </a:solidFill>
                <a:latin typeface="Times New Roman" panose="02020603050405020304" pitchFamily="18" charset="0"/>
                <a:ea typeface="Times New Roman" panose="02020603050405020304" pitchFamily="18" charset="0"/>
              </a:rPr>
              <a:t>Diễn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biến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chuyện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Mèn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dẫn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thương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tâm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Choắt</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3" name="Right Arrow 2"/>
          <p:cNvSpPr/>
          <p:nvPr/>
        </p:nvSpPr>
        <p:spPr>
          <a:xfrm>
            <a:off x="548638" y="2063930"/>
            <a:ext cx="11697791" cy="1600203"/>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Mèn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dẫn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Choắt</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3114159"/>
              </p:ext>
            </p:extLst>
          </p:nvPr>
        </p:nvGraphicFramePr>
        <p:xfrm>
          <a:off x="293913" y="3390900"/>
          <a:ext cx="11517088" cy="6155710"/>
        </p:xfrm>
        <a:graphic>
          <a:graphicData uri="http://schemas.openxmlformats.org/drawingml/2006/table">
            <a:tbl>
              <a:tblPr firstRow="1" bandRow="1">
                <a:tableStyleId>{5940675A-B579-460E-94D1-54222C63F5DA}</a:tableStyleId>
              </a:tblPr>
              <a:tblGrid>
                <a:gridCol w="1870505">
                  <a:extLst>
                    <a:ext uri="{9D8B030D-6E8A-4147-A177-3AD203B41FA5}">
                      <a16:colId xmlns="" xmlns:mc="http://schemas.openxmlformats.org/markup-compatibility/2006" xmlns:a14="http://schemas.microsoft.com/office/drawing/2010/main" xmlns:a16="http://schemas.microsoft.com/office/drawing/2014/main" val="3692157173"/>
                    </a:ext>
                  </a:extLst>
                </a:gridCol>
                <a:gridCol w="9646583">
                  <a:extLst>
                    <a:ext uri="{9D8B030D-6E8A-4147-A177-3AD203B41FA5}">
                      <a16:colId xmlns="" xmlns:mc="http://schemas.openxmlformats.org/markup-compatibility/2006" xmlns:a14="http://schemas.microsoft.com/office/drawing/2010/main" xmlns:a16="http://schemas.microsoft.com/office/drawing/2014/main" val="1564186470"/>
                    </a:ext>
                  </a:extLst>
                </a:gridCol>
              </a:tblGrid>
              <a:tr h="1202840">
                <a:tc rowSpan="4">
                  <a:txBody>
                    <a:bodyPr/>
                    <a:lstStyle/>
                    <a:p>
                      <a:pPr>
                        <a:spcAft>
                          <a:spcPts val="0"/>
                        </a:spcAft>
                        <a:tabLst>
                          <a:tab pos="1386840" algn="l"/>
                        </a:tabLst>
                      </a:pPr>
                      <a:r>
                        <a:rPr lang="en-US" sz="4200" dirty="0" err="1" smtClean="0">
                          <a:solidFill>
                            <a:srgbClr val="002060"/>
                          </a:solidFill>
                          <a:effectLst/>
                          <a:latin typeface="Times New Roman" panose="02020603050405020304" pitchFamily="18" charset="0"/>
                          <a:ea typeface="MS Mincho"/>
                        </a:rPr>
                        <a:t>Diễn</a:t>
                      </a:r>
                      <a:r>
                        <a:rPr lang="en-US" sz="4200" dirty="0" smtClean="0">
                          <a:solidFill>
                            <a:srgbClr val="002060"/>
                          </a:solidFill>
                          <a:effectLst/>
                          <a:latin typeface="Times New Roman" panose="02020603050405020304" pitchFamily="18" charset="0"/>
                          <a:ea typeface="MS Mincho"/>
                        </a:rPr>
                        <a:t> </a:t>
                      </a:r>
                      <a:r>
                        <a:rPr lang="en-US" sz="4200" dirty="0" err="1" smtClean="0">
                          <a:solidFill>
                            <a:srgbClr val="002060"/>
                          </a:solidFill>
                          <a:effectLst/>
                          <a:latin typeface="Times New Roman" panose="02020603050405020304" pitchFamily="18" charset="0"/>
                          <a:ea typeface="MS Mincho"/>
                        </a:rPr>
                        <a:t>biễn</a:t>
                      </a:r>
                      <a:r>
                        <a:rPr lang="en-US" sz="4200" dirty="0" smtClean="0">
                          <a:solidFill>
                            <a:srgbClr val="002060"/>
                          </a:solidFill>
                          <a:effectLst/>
                          <a:latin typeface="Times New Roman" panose="02020603050405020304" pitchFamily="18" charset="0"/>
                          <a:ea typeface="MS Mincho"/>
                        </a:rPr>
                        <a:t>  </a:t>
                      </a:r>
                      <a:r>
                        <a:rPr lang="en-US" sz="4200" dirty="0" err="1" smtClean="0">
                          <a:solidFill>
                            <a:srgbClr val="002060"/>
                          </a:solidFill>
                          <a:effectLst/>
                          <a:latin typeface="Times New Roman" panose="02020603050405020304" pitchFamily="18" charset="0"/>
                          <a:ea typeface="MS Mincho"/>
                        </a:rPr>
                        <a:t>hành</a:t>
                      </a:r>
                      <a:r>
                        <a:rPr lang="en-US" sz="4200" dirty="0" smtClean="0">
                          <a:solidFill>
                            <a:srgbClr val="002060"/>
                          </a:solidFill>
                          <a:effectLst/>
                          <a:latin typeface="Times New Roman" panose="02020603050405020304" pitchFamily="18" charset="0"/>
                          <a:ea typeface="MS Mincho"/>
                        </a:rPr>
                        <a:t> </a:t>
                      </a:r>
                      <a:r>
                        <a:rPr lang="en-US" sz="4200" dirty="0" err="1" smtClean="0">
                          <a:solidFill>
                            <a:srgbClr val="002060"/>
                          </a:solidFill>
                          <a:effectLst/>
                          <a:latin typeface="Times New Roman" panose="02020603050405020304" pitchFamily="18" charset="0"/>
                          <a:ea typeface="MS Mincho"/>
                        </a:rPr>
                        <a:t>động</a:t>
                      </a:r>
                      <a:r>
                        <a:rPr lang="en-US" sz="4200" dirty="0" smtClean="0">
                          <a:solidFill>
                            <a:srgbClr val="002060"/>
                          </a:solidFill>
                          <a:effectLst/>
                          <a:latin typeface="Times New Roman" panose="02020603050405020304" pitchFamily="18" charset="0"/>
                          <a:ea typeface="MS Mincho"/>
                        </a:rPr>
                        <a:t> </a:t>
                      </a:r>
                      <a:r>
                        <a:rPr lang="en-US" sz="4200" dirty="0" err="1" smtClean="0">
                          <a:solidFill>
                            <a:srgbClr val="002060"/>
                          </a:solidFill>
                          <a:effectLst/>
                          <a:latin typeface="Times New Roman" panose="02020603050405020304" pitchFamily="18" charset="0"/>
                          <a:ea typeface="MS Mincho"/>
                        </a:rPr>
                        <a:t>và</a:t>
                      </a:r>
                      <a:r>
                        <a:rPr lang="en-US" sz="4200" dirty="0" smtClean="0">
                          <a:solidFill>
                            <a:srgbClr val="002060"/>
                          </a:solidFill>
                          <a:effectLst/>
                          <a:latin typeface="Times New Roman" panose="02020603050405020304" pitchFamily="18" charset="0"/>
                          <a:ea typeface="MS Mincho"/>
                        </a:rPr>
                        <a:t> </a:t>
                      </a:r>
                      <a:r>
                        <a:rPr lang="en-US" sz="4200" dirty="0" err="1" smtClean="0">
                          <a:solidFill>
                            <a:srgbClr val="002060"/>
                          </a:solidFill>
                          <a:effectLst/>
                          <a:latin typeface="Times New Roman" panose="02020603050405020304" pitchFamily="18" charset="0"/>
                          <a:ea typeface="MS Mincho"/>
                        </a:rPr>
                        <a:t>tâm</a:t>
                      </a:r>
                      <a:r>
                        <a:rPr lang="en-US" sz="4200" dirty="0" smtClean="0">
                          <a:solidFill>
                            <a:srgbClr val="002060"/>
                          </a:solidFill>
                          <a:effectLst/>
                          <a:latin typeface="Times New Roman" panose="02020603050405020304" pitchFamily="18" charset="0"/>
                          <a:ea typeface="MS Mincho"/>
                        </a:rPr>
                        <a:t> </a:t>
                      </a:r>
                      <a:r>
                        <a:rPr lang="en-US" sz="4200" dirty="0" err="1" smtClean="0">
                          <a:solidFill>
                            <a:srgbClr val="002060"/>
                          </a:solidFill>
                          <a:effectLst/>
                          <a:latin typeface="Times New Roman" panose="02020603050405020304" pitchFamily="18" charset="0"/>
                          <a:ea typeface="MS Mincho"/>
                        </a:rPr>
                        <a:t>lí</a:t>
                      </a:r>
                      <a:r>
                        <a:rPr lang="en-US" sz="4200" dirty="0" smtClean="0">
                          <a:solidFill>
                            <a:srgbClr val="002060"/>
                          </a:solidFill>
                          <a:effectLst/>
                          <a:latin typeface="Times New Roman" panose="02020603050405020304" pitchFamily="18" charset="0"/>
                          <a:ea typeface="MS Mincho"/>
                        </a:rPr>
                        <a:t> </a:t>
                      </a:r>
                      <a:r>
                        <a:rPr lang="en-US" sz="4200" dirty="0" err="1" smtClean="0">
                          <a:solidFill>
                            <a:srgbClr val="002060"/>
                          </a:solidFill>
                          <a:effectLst/>
                          <a:latin typeface="Times New Roman" panose="02020603050405020304" pitchFamily="18" charset="0"/>
                          <a:ea typeface="MS Mincho"/>
                        </a:rPr>
                        <a:t>của</a:t>
                      </a:r>
                      <a:r>
                        <a:rPr lang="en-US" sz="4200" dirty="0" smtClean="0">
                          <a:solidFill>
                            <a:srgbClr val="002060"/>
                          </a:solidFill>
                          <a:effectLst/>
                          <a:latin typeface="Times New Roman" panose="02020603050405020304" pitchFamily="18" charset="0"/>
                          <a:ea typeface="MS Mincho"/>
                        </a:rPr>
                        <a:t> </a:t>
                      </a:r>
                      <a:r>
                        <a:rPr lang="en-US" sz="4200" dirty="0" err="1" smtClean="0">
                          <a:solidFill>
                            <a:srgbClr val="002060"/>
                          </a:solidFill>
                          <a:effectLst/>
                          <a:latin typeface="Times New Roman" panose="02020603050405020304" pitchFamily="18" charset="0"/>
                          <a:ea typeface="MS Mincho"/>
                        </a:rPr>
                        <a:t>Dế</a:t>
                      </a:r>
                      <a:r>
                        <a:rPr lang="en-US" sz="4200" dirty="0" smtClean="0">
                          <a:solidFill>
                            <a:srgbClr val="002060"/>
                          </a:solidFill>
                          <a:effectLst/>
                          <a:latin typeface="Times New Roman" panose="02020603050405020304" pitchFamily="18" charset="0"/>
                          <a:ea typeface="MS Mincho"/>
                        </a:rPr>
                        <a:t> </a:t>
                      </a:r>
                      <a:r>
                        <a:rPr lang="en-US" sz="4200" dirty="0" err="1" smtClean="0">
                          <a:solidFill>
                            <a:srgbClr val="002060"/>
                          </a:solidFill>
                          <a:effectLst/>
                          <a:latin typeface="Times New Roman" panose="02020603050405020304" pitchFamily="18" charset="0"/>
                          <a:ea typeface="MS Mincho"/>
                        </a:rPr>
                        <a:t>Mèn</a:t>
                      </a:r>
                      <a:r>
                        <a:rPr lang="en-US" sz="4200" dirty="0" smtClean="0">
                          <a:solidFill>
                            <a:srgbClr val="002060"/>
                          </a:solidFill>
                          <a:effectLst/>
                          <a:latin typeface="Times New Roman" panose="02020603050405020304" pitchFamily="18" charset="0"/>
                          <a:ea typeface="MS Mincho"/>
                        </a:rPr>
                        <a:t>:</a:t>
                      </a:r>
                      <a:endParaRPr lang="en-US" sz="4200" dirty="0" smtClean="0">
                        <a:solidFill>
                          <a:srgbClr val="002060"/>
                        </a:solidFill>
                        <a:effectLst/>
                        <a:latin typeface="Times New Roman" panose="02020603050405020304" pitchFamily="18" charset="0"/>
                        <a:ea typeface="Times New Roman" panose="02020603050405020304" pitchFamily="18" charset="0"/>
                      </a:endParaRPr>
                    </a:p>
                    <a:p>
                      <a:endParaRPr lang="en-US" sz="4200" dirty="0"/>
                    </a:p>
                  </a:txBody>
                  <a:tcPr marL="137160" marR="137160" marT="68580" marB="68580" anchor="ctr">
                    <a:solidFill>
                      <a:schemeClr val="accent4">
                        <a:lumMod val="20000"/>
                        <a:lumOff val="80000"/>
                      </a:schemeClr>
                    </a:solidFill>
                  </a:tcPr>
                </a:tc>
                <a:tc>
                  <a:txBody>
                    <a:bodyPr/>
                    <a:lstStyle/>
                    <a:p>
                      <a:pPr marL="0" indent="0">
                        <a:spcAft>
                          <a:spcPts val="0"/>
                        </a:spcAft>
                        <a:buFont typeface="Wingdings" panose="05000000000000000000" pitchFamily="2" charset="2"/>
                        <a:buNone/>
                        <a:tabLst>
                          <a:tab pos="1386840" algn="l"/>
                        </a:tabLst>
                      </a:pPr>
                      <a:endParaRPr lang="en-US" sz="42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bg1">
                        <a:lumMod val="95000"/>
                      </a:schemeClr>
                    </a:solidFill>
                  </a:tcPr>
                </a:tc>
                <a:extLst>
                  <a:ext uri="{0D108BD9-81ED-4DB2-BD59-A6C34878D82A}">
                    <a16:rowId xmlns="" xmlns:mc="http://schemas.openxmlformats.org/markup-compatibility/2006" xmlns:a14="http://schemas.microsoft.com/office/drawing/2010/main" xmlns:a16="http://schemas.microsoft.com/office/drawing/2014/main" val="2750451382"/>
                  </a:ext>
                </a:extLst>
              </a:tr>
              <a:tr h="1202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endParaRPr lang="en-US" sz="42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2">
                        <a:lumMod val="40000"/>
                        <a:lumOff val="60000"/>
                      </a:schemeClr>
                    </a:solidFill>
                  </a:tcPr>
                </a:tc>
                <a:extLst>
                  <a:ext uri="{0D108BD9-81ED-4DB2-BD59-A6C34878D82A}">
                    <a16:rowId xmlns="" xmlns:mc="http://schemas.openxmlformats.org/markup-compatibility/2006" xmlns:a14="http://schemas.microsoft.com/office/drawing/2010/main" xmlns:a16="http://schemas.microsoft.com/office/drawing/2014/main" val="3938177043"/>
                  </a:ext>
                </a:extLst>
              </a:tr>
              <a:tr h="1202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endParaRPr lang="en-US" sz="42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4">
                        <a:lumMod val="40000"/>
                        <a:lumOff val="60000"/>
                      </a:schemeClr>
                    </a:solidFill>
                  </a:tcPr>
                </a:tc>
                <a:extLst>
                  <a:ext uri="{0D108BD9-81ED-4DB2-BD59-A6C34878D82A}">
                    <a16:rowId xmlns="" xmlns:mc="http://schemas.openxmlformats.org/markup-compatibility/2006" xmlns:a14="http://schemas.microsoft.com/office/drawing/2010/main" xmlns:a16="http://schemas.microsoft.com/office/drawing/2014/main" val="2174185559"/>
                  </a:ext>
                </a:extLst>
              </a:tr>
              <a:tr h="254719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endParaRPr lang="en-US" sz="4200" dirty="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5">
                        <a:lumMod val="20000"/>
                        <a:lumOff val="80000"/>
                      </a:schemeClr>
                    </a:solidFill>
                  </a:tcPr>
                </a:tc>
                <a:extLst>
                  <a:ext uri="{0D108BD9-81ED-4DB2-BD59-A6C34878D82A}">
                    <a16:rowId xmlns="" xmlns:mc="http://schemas.openxmlformats.org/markup-compatibility/2006" xmlns:a14="http://schemas.microsoft.com/office/drawing/2010/main" xmlns:a16="http://schemas.microsoft.com/office/drawing/2014/main" val="1516378032"/>
                  </a:ext>
                </a:extLst>
              </a:tr>
            </a:tbl>
          </a:graphicData>
        </a:graphic>
      </p:graphicFrame>
      <p:pic>
        <p:nvPicPr>
          <p:cNvPr id="7" name="Picture 6" descr="Mụ Cốc.jpg"/>
          <p:cNvPicPr/>
          <p:nvPr/>
        </p:nvPicPr>
        <p:blipFill>
          <a:blip r:embed="rId2" cstate="print"/>
          <a:stretch>
            <a:fillRect/>
          </a:stretch>
        </p:blipFill>
        <p:spPr>
          <a:xfrm>
            <a:off x="12246429" y="281615"/>
            <a:ext cx="6041570" cy="8367085"/>
          </a:xfrm>
          <a:prstGeom prst="rect">
            <a:avLst/>
          </a:prstGeom>
        </p:spPr>
      </p:pic>
    </p:spTree>
    <p:extLst>
      <p:ext uri="{BB962C8B-B14F-4D97-AF65-F5344CB8AC3E}">
        <p14:creationId xmlns:p14="http://schemas.microsoft.com/office/powerpoint/2010/main" val="1144672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93914" y="160019"/>
            <a:ext cx="5251271" cy="804818"/>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tabLst>
                <a:tab pos="2080260" algn="l"/>
              </a:tabLst>
              <a:defRPr/>
            </a:pPr>
            <a:r>
              <a:rPr lang="en-US" sz="4200" b="1" dirty="0">
                <a:solidFill>
                  <a:srgbClr val="FF0000"/>
                </a:solidFill>
                <a:latin typeface="Times New Roman" panose="02020603050405020304" pitchFamily="18" charset="0"/>
                <a:ea typeface="MS Mincho"/>
              </a:rPr>
              <a:t>1. </a:t>
            </a:r>
            <a:r>
              <a:rPr lang="en-US" sz="4200" b="1" dirty="0" err="1">
                <a:solidFill>
                  <a:srgbClr val="FF0000"/>
                </a:solidFill>
                <a:latin typeface="Times New Roman" panose="02020603050405020304" pitchFamily="18" charset="0"/>
                <a:ea typeface="MS Mincho"/>
              </a:rPr>
              <a:t>Nhân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vật</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293912" y="1004025"/>
            <a:ext cx="10228221" cy="1195251"/>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3600" b="1" dirty="0">
                <a:solidFill>
                  <a:srgbClr val="000000"/>
                </a:solidFill>
                <a:latin typeface="Times New Roman" panose="02020603050405020304" pitchFamily="18" charset="0"/>
                <a:ea typeface="Times New Roman" panose="02020603050405020304" pitchFamily="18" charset="0"/>
              </a:rPr>
              <a:t>b. </a:t>
            </a:r>
            <a:r>
              <a:rPr lang="en-US" sz="3600" b="1" dirty="0" err="1">
                <a:solidFill>
                  <a:srgbClr val="000000"/>
                </a:solidFill>
                <a:latin typeface="Times New Roman" panose="02020603050405020304" pitchFamily="18" charset="0"/>
                <a:ea typeface="Times New Roman" panose="02020603050405020304" pitchFamily="18" charset="0"/>
              </a:rPr>
              <a:t>Diễn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biến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chuyện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Mèn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dẫn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thương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tâm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Choắt</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2677500" y="475607"/>
            <a:ext cx="5610500" cy="31493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ight Arrow 2"/>
          <p:cNvSpPr/>
          <p:nvPr/>
        </p:nvSpPr>
        <p:spPr>
          <a:xfrm>
            <a:off x="548638" y="2063930"/>
            <a:ext cx="11697791" cy="1600203"/>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Mèn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dẫn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Choắt</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81886" y="3866604"/>
              <a:ext cx="18369887" cy="6428769"/>
            </p:xfrm>
            <a:graphic>
              <a:graphicData uri="http://schemas.openxmlformats.org/drawingml/2006/table">
                <a:tbl>
                  <a:tblPr firstRow="1" bandRow="1">
                    <a:tableStyleId>{5940675A-B579-460E-94D1-54222C63F5DA}</a:tableStyleId>
                  </a:tblPr>
                  <a:tblGrid>
                    <a:gridCol w="2456597">
                      <a:extLst>
                        <a:ext uri="{9D8B030D-6E8A-4147-A177-3AD203B41FA5}">
                          <a16:colId xmlns="" xmlns:a16="http://schemas.microsoft.com/office/drawing/2014/main" val="3692157173"/>
                        </a:ext>
                      </a:extLst>
                    </a:gridCol>
                    <a:gridCol w="15913290">
                      <a:extLst>
                        <a:ext uri="{9D8B030D-6E8A-4147-A177-3AD203B41FA5}">
                          <a16:colId xmlns="" xmlns:a16="http://schemas.microsoft.com/office/drawing/2014/main" val="1564186470"/>
                        </a:ext>
                      </a:extLst>
                    </a:gridCol>
                  </a:tblGrid>
                  <a:tr h="880215">
                    <a:tc rowSpan="4">
                      <a:txBody>
                        <a:bodyPr/>
                        <a:lstStyle/>
                        <a:p>
                          <a:pPr>
                            <a:spcAft>
                              <a:spcPts val="0"/>
                            </a:spcAft>
                            <a:tabLst>
                              <a:tab pos="1386840" algn="l"/>
                            </a:tabLst>
                          </a:pPr>
                          <a:r>
                            <a:rPr lang="en-US" sz="4800" dirty="0" err="1" smtClean="0">
                              <a:solidFill>
                                <a:srgbClr val="002060"/>
                              </a:solidFill>
                              <a:effectLst/>
                              <a:latin typeface="Times New Roman" panose="02020603050405020304" pitchFamily="18" charset="0"/>
                              <a:ea typeface="MS Mincho"/>
                            </a:rPr>
                            <a:t>Diễn</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biễn</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hành</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động</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và</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tâm</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lí</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của</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Dế</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Mèn</a:t>
                          </a:r>
                          <a:r>
                            <a:rPr lang="en-US" sz="4800" dirty="0" smtClean="0">
                              <a:solidFill>
                                <a:srgbClr val="002060"/>
                              </a:solidFill>
                              <a:effectLst/>
                              <a:latin typeface="Times New Roman" panose="02020603050405020304" pitchFamily="18" charset="0"/>
                              <a:ea typeface="MS Mincho"/>
                            </a:rPr>
                            <a:t>:</a:t>
                          </a:r>
                          <a:endParaRPr lang="en-US" sz="4800" dirty="0" smtClean="0">
                            <a:solidFill>
                              <a:srgbClr val="002060"/>
                            </a:solidFill>
                            <a:effectLst/>
                            <a:latin typeface="Times New Roman" panose="02020603050405020304" pitchFamily="18" charset="0"/>
                            <a:ea typeface="Times New Roman" panose="02020603050405020304" pitchFamily="18" charset="0"/>
                          </a:endParaRPr>
                        </a:p>
                        <a:p>
                          <a:endParaRPr lang="en-US" sz="4800" dirty="0"/>
                        </a:p>
                      </a:txBody>
                      <a:tcPr marL="137160" marR="137160" marT="68580" marB="68580" anchor="ctr">
                        <a:solidFill>
                          <a:schemeClr val="accent4">
                            <a:lumMod val="20000"/>
                            <a:lumOff val="80000"/>
                          </a:schemeClr>
                        </a:solidFill>
                      </a:tcPr>
                    </a:tc>
                    <a:tc>
                      <a:txBody>
                        <a:bodyPr/>
                        <a:lstStyle/>
                        <a:p>
                          <a:pPr marL="457200" indent="-457200">
                            <a:spcAft>
                              <a:spcPts val="0"/>
                            </a:spcAft>
                            <a:buFont typeface="Wingdings" panose="05000000000000000000" pitchFamily="2" charset="2"/>
                            <a:buChar char="ü"/>
                            <a:tabLst>
                              <a:tab pos="1386840" algn="l"/>
                            </a:tabLst>
                          </a:pPr>
                          <a:r>
                            <a:rPr lang="en-US" sz="4800" dirty="0" err="1" smtClean="0">
                              <a:solidFill>
                                <a:srgbClr val="002060"/>
                              </a:solidFill>
                              <a:effectLst/>
                              <a:latin typeface="Times New Roman" panose="02020603050405020304" pitchFamily="18" charset="0"/>
                              <a:ea typeface="MS Mincho"/>
                            </a:rPr>
                            <a:t>Lúc</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đầu</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thì</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huênh</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hoang</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trước</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Dế</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Choắt</a:t>
                          </a:r>
                          <a:r>
                            <a:rPr lang="en-US" sz="4800" dirty="0" smtClean="0">
                              <a:solidFill>
                                <a:srgbClr val="002060"/>
                              </a:solidFill>
                              <a:effectLst/>
                              <a:latin typeface="Times New Roman" panose="02020603050405020304" pitchFamily="18" charset="0"/>
                              <a:ea typeface="MS Mincho"/>
                            </a:rPr>
                            <a:t>.</a:t>
                          </a:r>
                          <a:endParaRPr lang="en-US" sz="48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bg1">
                            <a:lumMod val="95000"/>
                          </a:schemeClr>
                        </a:solidFill>
                      </a:tcPr>
                    </a:tc>
                    <a:extLst>
                      <a:ext uri="{0D108BD9-81ED-4DB2-BD59-A6C34878D82A}">
                        <a16:rowId xmlns="" xmlns:a16="http://schemas.microsoft.com/office/drawing/2014/main" val="2750451382"/>
                      </a:ext>
                    </a:extLst>
                  </a:tr>
                  <a:tr h="880215">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4800" dirty="0" err="1" smtClean="0">
                              <a:solidFill>
                                <a:srgbClr val="002060"/>
                              </a:solidFill>
                              <a:effectLst/>
                              <a:latin typeface="Times New Roman" panose="02020603050405020304" pitchFamily="18" charset="0"/>
                              <a:ea typeface="MS Mincho"/>
                            </a:rPr>
                            <a:t>Hát</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véo</a:t>
                          </a:r>
                          <a:r>
                            <a:rPr lang="en-US" sz="4800" dirty="0" smtClean="0">
                              <a:solidFill>
                                <a:srgbClr val="002060"/>
                              </a:solidFill>
                              <a:effectLst/>
                              <a:latin typeface="Times New Roman" panose="02020603050405020304" pitchFamily="18" charset="0"/>
                              <a:ea typeface="MS Mincho"/>
                            </a:rPr>
                            <a:t> von, </a:t>
                          </a:r>
                          <a:r>
                            <a:rPr lang="en-US" sz="4800" dirty="0" err="1" smtClean="0">
                              <a:solidFill>
                                <a:srgbClr val="002060"/>
                              </a:solidFill>
                              <a:effectLst/>
                              <a:latin typeface="Times New Roman" panose="02020603050405020304" pitchFamily="18" charset="0"/>
                              <a:ea typeface="MS Mincho"/>
                            </a:rPr>
                            <a:t>xấc</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xược</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với</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chị</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Cốc</a:t>
                          </a:r>
                          <a:endParaRPr lang="en-US" sz="48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2">
                            <a:lumMod val="40000"/>
                            <a:lumOff val="60000"/>
                          </a:schemeClr>
                        </a:solidFill>
                      </a:tcPr>
                    </a:tc>
                    <a:extLst>
                      <a:ext uri="{0D108BD9-81ED-4DB2-BD59-A6C34878D82A}">
                        <a16:rowId xmlns="" xmlns:a16="http://schemas.microsoft.com/office/drawing/2014/main" val="3938177043"/>
                      </a:ext>
                    </a:extLst>
                  </a:tr>
                  <a:tr h="1605099">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4800" dirty="0" err="1" smtClean="0">
                              <a:solidFill>
                                <a:srgbClr val="002060"/>
                              </a:solidFill>
                              <a:effectLst/>
                              <a:latin typeface="Times New Roman" panose="02020603050405020304" pitchFamily="18" charset="0"/>
                              <a:ea typeface="MS Mincho"/>
                            </a:rPr>
                            <a:t>Sau</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đó</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chui</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tọt</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vào</a:t>
                          </a:r>
                          <a:r>
                            <a:rPr lang="en-US" sz="4800" dirty="0" smtClean="0">
                              <a:solidFill>
                                <a:srgbClr val="002060"/>
                              </a:solidFill>
                              <a:effectLst/>
                              <a:latin typeface="Times New Roman" panose="02020603050405020304" pitchFamily="18" charset="0"/>
                              <a:ea typeface="MS Mincho"/>
                            </a:rPr>
                            <a:t> hang </a:t>
                          </a:r>
                          <a:r>
                            <a:rPr lang="en-US" sz="4800" dirty="0" err="1" smtClean="0">
                              <a:solidFill>
                                <a:srgbClr val="002060"/>
                              </a:solidFill>
                              <a:effectLst/>
                              <a:latin typeface="Times New Roman" panose="02020603050405020304" pitchFamily="18" charset="0"/>
                              <a:ea typeface="MS Mincho"/>
                            </a:rPr>
                            <a:t>vắt</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chân</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chữ</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ngũ</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nằm</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khểnh</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yên</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trí</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đắc</a:t>
                          </a:r>
                          <a:r>
                            <a:rPr lang="en-US" sz="4800" dirty="0" smtClean="0">
                              <a:solidFill>
                                <a:srgbClr val="002060"/>
                              </a:solidFill>
                              <a:effectLst/>
                              <a:latin typeface="Times New Roman" panose="02020603050405020304" pitchFamily="18" charset="0"/>
                              <a:ea typeface="MS Mincho"/>
                            </a:rPr>
                            <a:t> ý.</a:t>
                          </a:r>
                          <a:endParaRPr lang="en-US" sz="48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4">
                            <a:lumMod val="40000"/>
                            <a:lumOff val="60000"/>
                          </a:schemeClr>
                        </a:solidFill>
                      </a:tcPr>
                    </a:tc>
                    <a:extLst>
                      <a:ext uri="{0D108BD9-81ED-4DB2-BD59-A6C34878D82A}">
                        <a16:rowId xmlns="" xmlns:a16="http://schemas.microsoft.com/office/drawing/2014/main" val="2174185559"/>
                      </a:ext>
                    </a:extLst>
                  </a:tr>
                  <a:tr h="30632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4800" dirty="0" smtClean="0">
                              <a:solidFill>
                                <a:srgbClr val="002060"/>
                              </a:solidFill>
                              <a:effectLst/>
                              <a:latin typeface="Times New Roman" panose="02020603050405020304" pitchFamily="18" charset="0"/>
                              <a:ea typeface="MS Mincho"/>
                            </a:rPr>
                            <a:t>Khi </a:t>
                          </a:r>
                          <a:r>
                            <a:rPr lang="en-US" sz="4800" dirty="0" err="1" smtClean="0">
                              <a:solidFill>
                                <a:srgbClr val="002060"/>
                              </a:solidFill>
                              <a:effectLst/>
                              <a:latin typeface="Times New Roman" panose="02020603050405020304" pitchFamily="18" charset="0"/>
                              <a:ea typeface="MS Mincho"/>
                            </a:rPr>
                            <a:t>Dế</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choắt</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bị</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Cốc</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mổ</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thì</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nằm</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im</a:t>
                          </a:r>
                          <a:r>
                            <a:rPr lang="en-US" sz="4800" dirty="0" smtClean="0">
                              <a:solidFill>
                                <a:srgbClr val="002060"/>
                              </a:solidFill>
                              <a:effectLst/>
                              <a:latin typeface="Times New Roman" panose="02020603050405020304" pitchFamily="18" charset="0"/>
                              <a:ea typeface="MS Mincho"/>
                            </a:rPr>
                            <a:t> thin </a:t>
                          </a:r>
                          <a:r>
                            <a:rPr lang="en-US" sz="4800" dirty="0" err="1" smtClean="0">
                              <a:solidFill>
                                <a:srgbClr val="002060"/>
                              </a:solidFill>
                              <a:effectLst/>
                              <a:latin typeface="Times New Roman" panose="02020603050405020304" pitchFamily="18" charset="0"/>
                              <a:ea typeface="MS Mincho"/>
                            </a:rPr>
                            <a:t>thít</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khi</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Cốc</a:t>
                          </a:r>
                          <a:r>
                            <a:rPr lang="en-US" sz="4800" dirty="0" smtClean="0">
                              <a:solidFill>
                                <a:srgbClr val="002060"/>
                              </a:solidFill>
                              <a:effectLst/>
                              <a:latin typeface="Times New Roman" panose="02020603050405020304" pitchFamily="18" charset="0"/>
                              <a:ea typeface="MS Mincho"/>
                            </a:rPr>
                            <a:t> bay </a:t>
                          </a:r>
                          <a:r>
                            <a:rPr lang="en-US" sz="4800" dirty="0" err="1" smtClean="0">
                              <a:solidFill>
                                <a:srgbClr val="002060"/>
                              </a:solidFill>
                              <a:effectLst/>
                              <a:latin typeface="Times New Roman" panose="02020603050405020304" pitchFamily="18" charset="0"/>
                              <a:ea typeface="MS Mincho"/>
                            </a:rPr>
                            <a:t>đi</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rồi</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mới</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dám</a:t>
                          </a:r>
                          <a:r>
                            <a:rPr lang="en-US" sz="4800" dirty="0" smtClean="0">
                              <a:solidFill>
                                <a:srgbClr val="002060"/>
                              </a:solidFill>
                              <a:effectLst/>
                              <a:latin typeface="Times New Roman" panose="02020603050405020304" pitchFamily="18" charset="0"/>
                              <a:ea typeface="MS Mincho"/>
                            </a:rPr>
                            <a:t> mon men </a:t>
                          </a:r>
                          <a:r>
                            <a:rPr lang="en-US" sz="4800" dirty="0" err="1" smtClean="0">
                              <a:solidFill>
                                <a:srgbClr val="002060"/>
                              </a:solidFill>
                              <a:effectLst/>
                              <a:latin typeface="Times New Roman" panose="02020603050405020304" pitchFamily="18" charset="0"/>
                              <a:ea typeface="MS Mincho"/>
                            </a:rPr>
                            <a:t>bò</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ra</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khỏi</a:t>
                          </a:r>
                          <a:r>
                            <a:rPr lang="en-US" sz="4800" dirty="0" smtClean="0">
                              <a:solidFill>
                                <a:srgbClr val="002060"/>
                              </a:solidFill>
                              <a:effectLst/>
                              <a:latin typeface="Times New Roman" panose="02020603050405020304" pitchFamily="18" charset="0"/>
                              <a:ea typeface="MS Mincho"/>
                            </a:rPr>
                            <a:t> hang.</a:t>
                          </a:r>
                        </a:p>
                        <a:p>
                          <a:pPr marL="0" indent="0">
                            <a:spcAft>
                              <a:spcPts val="0"/>
                            </a:spcAft>
                            <a:buFont typeface="Wingdings" panose="05000000000000000000" pitchFamily="2" charset="2"/>
                            <a:buNone/>
                            <a:tabLst>
                              <a:tab pos="1386840" algn="l"/>
                            </a:tabLst>
                          </a:pPr>
                          <a:r>
                            <a:rPr lang="en-US" sz="4800" dirty="0" smtClean="0">
                              <a:solidFill>
                                <a:srgbClr val="002060"/>
                              </a:solidFill>
                              <a:effectLst/>
                              <a:latin typeface="Times New Roman" panose="02020603050405020304" pitchFamily="18" charset="0"/>
                              <a:ea typeface="MS Mincho"/>
                            </a:rPr>
                            <a:t> </a:t>
                          </a:r>
                          <a14:m>
                            <m:oMath xmlns:m="http://schemas.openxmlformats.org/officeDocument/2006/math">
                              <m:r>
                                <a:rPr lang="en-US" sz="4800" i="1" smtClean="0">
                                  <a:solidFill>
                                    <a:srgbClr val="002060"/>
                                  </a:solidFill>
                                  <a:effectLst/>
                                  <a:latin typeface="Cambria Math" panose="02040503050406030204" pitchFamily="18" charset="0"/>
                                  <a:ea typeface="Times New Roman" panose="02020603050405020304" pitchFamily="18" charset="0"/>
                                </a:rPr>
                                <m:t>→ </m:t>
                              </m:r>
                            </m:oMath>
                          </a14:m>
                          <a:r>
                            <a:rPr lang="en-US" sz="4800" dirty="0" err="1">
                              <a:solidFill>
                                <a:srgbClr val="002060"/>
                              </a:solidFill>
                              <a:effectLst/>
                              <a:latin typeface="Times New Roman" panose="02020603050405020304" pitchFamily="18" charset="0"/>
                              <a:ea typeface="MS Mincho"/>
                            </a:rPr>
                            <a:t>hèn</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nhát</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tham</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sống</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sợ</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chết</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bỏ</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mặc</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bạn</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bè</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không</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dám</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nhận</a:t>
                          </a:r>
                          <a:r>
                            <a:rPr lang="en-US" sz="4800" dirty="0">
                              <a:solidFill>
                                <a:srgbClr val="002060"/>
                              </a:solidFill>
                              <a:effectLst/>
                              <a:latin typeface="Times New Roman" panose="02020603050405020304" pitchFamily="18" charset="0"/>
                              <a:ea typeface="MS Mincho"/>
                            </a:rPr>
                            <a:t> </a:t>
                          </a:r>
                          <a:r>
                            <a:rPr lang="en-US" sz="4800" dirty="0" err="1">
                              <a:solidFill>
                                <a:srgbClr val="002060"/>
                              </a:solidFill>
                              <a:effectLst/>
                              <a:latin typeface="Times New Roman" panose="02020603050405020304" pitchFamily="18" charset="0"/>
                              <a:ea typeface="MS Mincho"/>
                            </a:rPr>
                            <a:t>lỗi</a:t>
                          </a:r>
                          <a:r>
                            <a:rPr lang="en-US" sz="4800" dirty="0" smtClean="0">
                              <a:solidFill>
                                <a:srgbClr val="002060"/>
                              </a:solidFill>
                              <a:effectLst/>
                              <a:latin typeface="Times New Roman" panose="02020603050405020304" pitchFamily="18" charset="0"/>
                              <a:ea typeface="MS Mincho"/>
                            </a:rPr>
                            <a:t>.</a:t>
                          </a:r>
                          <a:endParaRPr lang="en-US" sz="4800" dirty="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5">
                            <a:lumMod val="20000"/>
                            <a:lumOff val="80000"/>
                          </a:schemeClr>
                        </a:solidFill>
                      </a:tcPr>
                    </a:tc>
                    <a:extLst>
                      <a:ext uri="{0D108BD9-81ED-4DB2-BD59-A6C34878D82A}">
                        <a16:rowId xmlns="" xmlns:a16="http://schemas.microsoft.com/office/drawing/2014/main" val="1516378032"/>
                      </a:ext>
                    </a:extLst>
                  </a:tr>
                </a:tbl>
              </a:graphicData>
            </a:graphic>
          </p:graphicFrame>
        </mc:Choice>
        <mc:Fallback xmlns="">
          <p:graphicFrame>
            <p:nvGraphicFramePr>
              <p:cNvPr id="8" name="Table 7"/>
              <p:cNvGraphicFramePr>
                <a:graphicFrameLocks noGrp="1"/>
              </p:cNvGraphicFramePr>
              <p:nvPr>
                <p:extLst/>
              </p:nvPr>
            </p:nvGraphicFramePr>
            <p:xfrm>
              <a:off x="-81886" y="3866604"/>
              <a:ext cx="18369887" cy="6428769"/>
            </p:xfrm>
            <a:graphic>
              <a:graphicData uri="http://schemas.openxmlformats.org/drawingml/2006/table">
                <a:tbl>
                  <a:tblPr firstRow="1" bandRow="1">
                    <a:tableStyleId>{5940675A-B579-460E-94D1-54222C63F5DA}</a:tableStyleId>
                  </a:tblPr>
                  <a:tblGrid>
                    <a:gridCol w="2456597">
                      <a:extLst>
                        <a:ext uri="{9D8B030D-6E8A-4147-A177-3AD203B41FA5}">
                          <a16:colId xmlns:a16="http://schemas.microsoft.com/office/drawing/2014/main" xmlns="" xmlns:a14="http://schemas.microsoft.com/office/drawing/2010/main" val="3692157173"/>
                        </a:ext>
                      </a:extLst>
                    </a:gridCol>
                    <a:gridCol w="15913290">
                      <a:extLst>
                        <a:ext uri="{9D8B030D-6E8A-4147-A177-3AD203B41FA5}">
                          <a16:colId xmlns:a16="http://schemas.microsoft.com/office/drawing/2014/main" xmlns="" xmlns:a14="http://schemas.microsoft.com/office/drawing/2010/main" val="1564186470"/>
                        </a:ext>
                      </a:extLst>
                    </a:gridCol>
                  </a:tblGrid>
                  <a:tr h="880215">
                    <a:tc rowSpan="4">
                      <a:txBody>
                        <a:bodyPr/>
                        <a:lstStyle/>
                        <a:p>
                          <a:pPr>
                            <a:spcAft>
                              <a:spcPts val="0"/>
                            </a:spcAft>
                            <a:tabLst>
                              <a:tab pos="1386840" algn="l"/>
                            </a:tabLst>
                          </a:pPr>
                          <a:r>
                            <a:rPr lang="en-US" sz="4800" dirty="0" err="1" smtClean="0">
                              <a:solidFill>
                                <a:srgbClr val="002060"/>
                              </a:solidFill>
                              <a:effectLst/>
                              <a:latin typeface="Times New Roman" panose="02020603050405020304" pitchFamily="18" charset="0"/>
                              <a:ea typeface="MS Mincho"/>
                            </a:rPr>
                            <a:t>Diễn</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biễn</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hành</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động</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và</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tâm</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lí</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của</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Dế</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Mèn</a:t>
                          </a:r>
                          <a:r>
                            <a:rPr lang="en-US" sz="4800" dirty="0" smtClean="0">
                              <a:solidFill>
                                <a:srgbClr val="002060"/>
                              </a:solidFill>
                              <a:effectLst/>
                              <a:latin typeface="Times New Roman" panose="02020603050405020304" pitchFamily="18" charset="0"/>
                              <a:ea typeface="MS Mincho"/>
                            </a:rPr>
                            <a:t>:</a:t>
                          </a:r>
                          <a:endParaRPr lang="en-US" sz="4800" dirty="0" smtClean="0">
                            <a:solidFill>
                              <a:srgbClr val="002060"/>
                            </a:solidFill>
                            <a:effectLst/>
                            <a:latin typeface="Times New Roman" panose="02020603050405020304" pitchFamily="18" charset="0"/>
                            <a:ea typeface="Times New Roman" panose="02020603050405020304" pitchFamily="18" charset="0"/>
                          </a:endParaRPr>
                        </a:p>
                        <a:p>
                          <a:endParaRPr lang="en-US" sz="4800" dirty="0"/>
                        </a:p>
                      </a:txBody>
                      <a:tcPr marL="137160" marR="137160" marT="68580" marB="68580" anchor="ctr">
                        <a:solidFill>
                          <a:schemeClr val="accent4">
                            <a:lumMod val="20000"/>
                            <a:lumOff val="80000"/>
                          </a:schemeClr>
                        </a:solidFill>
                      </a:tcPr>
                    </a:tc>
                    <a:tc>
                      <a:txBody>
                        <a:bodyPr/>
                        <a:lstStyle/>
                        <a:p>
                          <a:pPr marL="457200" indent="-457200">
                            <a:spcAft>
                              <a:spcPts val="0"/>
                            </a:spcAft>
                            <a:buFont typeface="Wingdings" panose="05000000000000000000" pitchFamily="2" charset="2"/>
                            <a:buChar char="ü"/>
                            <a:tabLst>
                              <a:tab pos="1386840" algn="l"/>
                            </a:tabLst>
                          </a:pPr>
                          <a:r>
                            <a:rPr lang="en-US" sz="4800" dirty="0" err="1" smtClean="0">
                              <a:solidFill>
                                <a:srgbClr val="002060"/>
                              </a:solidFill>
                              <a:effectLst/>
                              <a:latin typeface="Times New Roman" panose="02020603050405020304" pitchFamily="18" charset="0"/>
                              <a:ea typeface="MS Mincho"/>
                            </a:rPr>
                            <a:t>Lúc</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đầu</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thì</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huênh</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hoang</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trước</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Dế</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Choắt</a:t>
                          </a:r>
                          <a:r>
                            <a:rPr lang="en-US" sz="4800" dirty="0" smtClean="0">
                              <a:solidFill>
                                <a:srgbClr val="002060"/>
                              </a:solidFill>
                              <a:effectLst/>
                              <a:latin typeface="Times New Roman" panose="02020603050405020304" pitchFamily="18" charset="0"/>
                              <a:ea typeface="MS Mincho"/>
                            </a:rPr>
                            <a:t>.</a:t>
                          </a:r>
                          <a:endParaRPr lang="en-US" sz="48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bg1">
                            <a:lumMod val="95000"/>
                          </a:schemeClr>
                        </a:solidFill>
                      </a:tcPr>
                    </a:tc>
                    <a:extLst>
                      <a:ext uri="{0D108BD9-81ED-4DB2-BD59-A6C34878D82A}">
                        <a16:rowId xmlns:a16="http://schemas.microsoft.com/office/drawing/2014/main" xmlns="" xmlns:a14="http://schemas.microsoft.com/office/drawing/2010/main" val="2750451382"/>
                      </a:ext>
                    </a:extLst>
                  </a:tr>
                  <a:tr h="880215">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4800" dirty="0" err="1" smtClean="0">
                              <a:solidFill>
                                <a:srgbClr val="002060"/>
                              </a:solidFill>
                              <a:effectLst/>
                              <a:latin typeface="Times New Roman" panose="02020603050405020304" pitchFamily="18" charset="0"/>
                              <a:ea typeface="MS Mincho"/>
                            </a:rPr>
                            <a:t>Hát</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véo</a:t>
                          </a:r>
                          <a:r>
                            <a:rPr lang="en-US" sz="4800" dirty="0" smtClean="0">
                              <a:solidFill>
                                <a:srgbClr val="002060"/>
                              </a:solidFill>
                              <a:effectLst/>
                              <a:latin typeface="Times New Roman" panose="02020603050405020304" pitchFamily="18" charset="0"/>
                              <a:ea typeface="MS Mincho"/>
                            </a:rPr>
                            <a:t> von, </a:t>
                          </a:r>
                          <a:r>
                            <a:rPr lang="en-US" sz="4800" dirty="0" err="1" smtClean="0">
                              <a:solidFill>
                                <a:srgbClr val="002060"/>
                              </a:solidFill>
                              <a:effectLst/>
                              <a:latin typeface="Times New Roman" panose="02020603050405020304" pitchFamily="18" charset="0"/>
                              <a:ea typeface="MS Mincho"/>
                            </a:rPr>
                            <a:t>xấc</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xược</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với</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chị</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Cốc</a:t>
                          </a:r>
                          <a:endParaRPr lang="en-US" sz="48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2">
                            <a:lumMod val="40000"/>
                            <a:lumOff val="60000"/>
                          </a:schemeClr>
                        </a:solidFill>
                      </a:tcPr>
                    </a:tc>
                    <a:extLst>
                      <a:ext uri="{0D108BD9-81ED-4DB2-BD59-A6C34878D82A}">
                        <a16:rowId xmlns:a16="http://schemas.microsoft.com/office/drawing/2014/main" xmlns="" xmlns:a14="http://schemas.microsoft.com/office/drawing/2010/main" val="3938177043"/>
                      </a:ext>
                    </a:extLst>
                  </a:tr>
                  <a:tr h="1605099">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4800" dirty="0" err="1" smtClean="0">
                              <a:solidFill>
                                <a:srgbClr val="002060"/>
                              </a:solidFill>
                              <a:effectLst/>
                              <a:latin typeface="Times New Roman" panose="02020603050405020304" pitchFamily="18" charset="0"/>
                              <a:ea typeface="MS Mincho"/>
                            </a:rPr>
                            <a:t>Sau</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đó</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chui</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tọt</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vào</a:t>
                          </a:r>
                          <a:r>
                            <a:rPr lang="en-US" sz="4800" dirty="0" smtClean="0">
                              <a:solidFill>
                                <a:srgbClr val="002060"/>
                              </a:solidFill>
                              <a:effectLst/>
                              <a:latin typeface="Times New Roman" panose="02020603050405020304" pitchFamily="18" charset="0"/>
                              <a:ea typeface="MS Mincho"/>
                            </a:rPr>
                            <a:t> hang </a:t>
                          </a:r>
                          <a:r>
                            <a:rPr lang="en-US" sz="4800" dirty="0" err="1" smtClean="0">
                              <a:solidFill>
                                <a:srgbClr val="002060"/>
                              </a:solidFill>
                              <a:effectLst/>
                              <a:latin typeface="Times New Roman" panose="02020603050405020304" pitchFamily="18" charset="0"/>
                              <a:ea typeface="MS Mincho"/>
                            </a:rPr>
                            <a:t>vắt</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chân</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chữ</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ngũ</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nằm</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khểnh</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yên</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trí</a:t>
                          </a:r>
                          <a:r>
                            <a:rPr lang="en-US" sz="4800" dirty="0" smtClean="0">
                              <a:solidFill>
                                <a:srgbClr val="002060"/>
                              </a:solidFill>
                              <a:effectLst/>
                              <a:latin typeface="Times New Roman" panose="02020603050405020304" pitchFamily="18" charset="0"/>
                              <a:ea typeface="MS Mincho"/>
                            </a:rPr>
                            <a:t>...  </a:t>
                          </a:r>
                          <a:r>
                            <a:rPr lang="en-US" sz="4800" dirty="0" err="1" smtClean="0">
                              <a:solidFill>
                                <a:srgbClr val="002060"/>
                              </a:solidFill>
                              <a:effectLst/>
                              <a:latin typeface="Times New Roman" panose="02020603050405020304" pitchFamily="18" charset="0"/>
                              <a:ea typeface="MS Mincho"/>
                            </a:rPr>
                            <a:t>đắc</a:t>
                          </a:r>
                          <a:r>
                            <a:rPr lang="en-US" sz="4800" dirty="0" smtClean="0">
                              <a:solidFill>
                                <a:srgbClr val="002060"/>
                              </a:solidFill>
                              <a:effectLst/>
                              <a:latin typeface="Times New Roman" panose="02020603050405020304" pitchFamily="18" charset="0"/>
                              <a:ea typeface="MS Mincho"/>
                            </a:rPr>
                            <a:t> ý.</a:t>
                          </a:r>
                          <a:endParaRPr lang="en-US" sz="48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4">
                            <a:lumMod val="40000"/>
                            <a:lumOff val="60000"/>
                          </a:schemeClr>
                        </a:solidFill>
                      </a:tcPr>
                    </a:tc>
                    <a:extLst>
                      <a:ext uri="{0D108BD9-81ED-4DB2-BD59-A6C34878D82A}">
                        <a16:rowId xmlns:a16="http://schemas.microsoft.com/office/drawing/2014/main" xmlns="" xmlns:a14="http://schemas.microsoft.com/office/drawing/2010/main" val="2174185559"/>
                      </a:ext>
                    </a:extLst>
                  </a:tr>
                  <a:tr h="3063240">
                    <a:tc vMerge="1">
                      <a:txBody>
                        <a:bodyPr/>
                        <a:lstStyle/>
                        <a:p>
                          <a:endParaRPr lang="en-US" dirty="0"/>
                        </a:p>
                      </a:txBody>
                      <a:tcPr/>
                    </a:tc>
                    <a:tc>
                      <a:txBody>
                        <a:bodyPr/>
                        <a:lstStyle/>
                        <a:p>
                          <a:endParaRPr lang="en-US"/>
                        </a:p>
                      </a:txBody>
                      <a:tcPr marL="137160" marR="137160" marT="68580" marB="68580">
                        <a:blipFill rotWithShape="0">
                          <a:blip r:embed="rId3"/>
                          <a:stretch>
                            <a:fillRect l="-15467" t="-113320" r="-77" b="-9940"/>
                          </a:stretch>
                        </a:blipFill>
                      </a:tcPr>
                    </a:tc>
                    <a:extLst>
                      <a:ext uri="{0D108BD9-81ED-4DB2-BD59-A6C34878D82A}">
                        <a16:rowId xmlns:a16="http://schemas.microsoft.com/office/drawing/2014/main" xmlns="" xmlns:a14="http://schemas.microsoft.com/office/drawing/2010/main" val="1516378032"/>
                      </a:ext>
                    </a:extLst>
                  </a:tr>
                </a:tbl>
              </a:graphicData>
            </a:graphic>
          </p:graphicFrame>
        </mc:Fallback>
      </mc:AlternateContent>
    </p:spTree>
    <p:extLst>
      <p:ext uri="{BB962C8B-B14F-4D97-AF65-F5344CB8AC3E}">
        <p14:creationId xmlns:p14="http://schemas.microsoft.com/office/powerpoint/2010/main" val="477724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93914" y="199208"/>
            <a:ext cx="6916784" cy="94052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tabLst>
                <a:tab pos="2080260" algn="l"/>
              </a:tabLst>
              <a:defRPr/>
            </a:pPr>
            <a:r>
              <a:rPr lang="en-US" sz="4200" b="1" dirty="0">
                <a:solidFill>
                  <a:srgbClr val="FF0000"/>
                </a:solidFill>
                <a:latin typeface="Times New Roman" panose="02020603050405020304" pitchFamily="18" charset="0"/>
                <a:ea typeface="MS Mincho"/>
              </a:rPr>
              <a:t>1. </a:t>
            </a:r>
            <a:r>
              <a:rPr lang="en-US" sz="4200" b="1" dirty="0" err="1">
                <a:solidFill>
                  <a:srgbClr val="FF0000"/>
                </a:solidFill>
                <a:latin typeface="Times New Roman" panose="02020603050405020304" pitchFamily="18" charset="0"/>
                <a:ea typeface="MS Mincho"/>
              </a:rPr>
              <a:t>Nhân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vật</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293913" y="1178926"/>
            <a:ext cx="9855927" cy="1352006"/>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3600" b="1" dirty="0">
                <a:solidFill>
                  <a:srgbClr val="000000"/>
                </a:solidFill>
                <a:latin typeface="Times New Roman" panose="02020603050405020304" pitchFamily="18" charset="0"/>
                <a:ea typeface="Times New Roman" panose="02020603050405020304" pitchFamily="18" charset="0"/>
              </a:rPr>
              <a:t>b. </a:t>
            </a:r>
            <a:r>
              <a:rPr lang="en-US" sz="3600" b="1" dirty="0" err="1">
                <a:solidFill>
                  <a:srgbClr val="000000"/>
                </a:solidFill>
                <a:latin typeface="Times New Roman" panose="02020603050405020304" pitchFamily="18" charset="0"/>
                <a:ea typeface="Times New Roman" panose="02020603050405020304" pitchFamily="18" charset="0"/>
              </a:rPr>
              <a:t>Diễn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biến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chuyện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Mèn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dẫn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thương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tâm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Choắt</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2501152" y="489855"/>
            <a:ext cx="4526280" cy="35661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ight Arrow 2"/>
          <p:cNvSpPr/>
          <p:nvPr/>
        </p:nvSpPr>
        <p:spPr>
          <a:xfrm>
            <a:off x="548638" y="2442752"/>
            <a:ext cx="11697791" cy="1613264"/>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Mèn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chị</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dẫn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Dế</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Choắt</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2" name="Rounded Rectangle 1"/>
          <p:cNvSpPr/>
          <p:nvPr/>
        </p:nvSpPr>
        <p:spPr>
          <a:xfrm>
            <a:off x="4810837" y="4474004"/>
            <a:ext cx="13060910" cy="2272937"/>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080260" algn="l"/>
              </a:tabLst>
            </a:pP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Đó</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là</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hành</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động</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không</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dũng</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cảm</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mà</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là</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sự</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liều</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lĩnh</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ngông</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cuồng</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thiếu</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suy</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nghĩ</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của</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Dế</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Mèn</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vì</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nó</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đã</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gây</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ra</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hậu</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quả</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nghiêm</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trọng</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cho</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Dế</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Choắt</a:t>
            </a:r>
            <a:r>
              <a:rPr lang="en-US" sz="4200" b="1" dirty="0">
                <a:solidFill>
                  <a:schemeClr val="tx1"/>
                </a:solidFill>
                <a:latin typeface="Times New Roman" panose="02020603050405020304" pitchFamily="18" charset="0"/>
                <a:ea typeface="MS Mincho"/>
              </a:rPr>
              <a:t>.</a:t>
            </a:r>
            <a:endParaRPr lang="en-US" sz="4200" b="1" dirty="0">
              <a:solidFill>
                <a:schemeClr val="tx1"/>
              </a:solidFill>
              <a:latin typeface="Times New Roman" panose="02020603050405020304" pitchFamily="18" charset="0"/>
              <a:ea typeface="Times New Roman" panose="02020603050405020304" pitchFamily="18" charset="0"/>
            </a:endParaRPr>
          </a:p>
        </p:txBody>
      </p:sp>
      <p:sp>
        <p:nvSpPr>
          <p:cNvPr id="9" name="Rounded Rectangle 8"/>
          <p:cNvSpPr/>
          <p:nvPr/>
        </p:nvSpPr>
        <p:spPr>
          <a:xfrm>
            <a:off x="4974701" y="6841648"/>
            <a:ext cx="12897045" cy="198555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080260" algn="l"/>
              </a:tabLst>
            </a:pP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Dế</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Mèn</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bỏ</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mặc</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bạn</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bè</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trong</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cơn</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nguy</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hiểm</a:t>
            </a:r>
            <a:r>
              <a:rPr lang="en-US" sz="4200" b="1" dirty="0">
                <a:solidFill>
                  <a:schemeClr val="tx1"/>
                </a:solidFill>
                <a:latin typeface="Times New Roman" panose="02020603050405020304" pitchFamily="18" charset="0"/>
                <a:ea typeface="MS Mincho"/>
              </a:rPr>
              <a:t>…</a:t>
            </a:r>
            <a:r>
              <a:rPr lang="en-US" sz="4200" b="1" dirty="0" err="1">
                <a:solidFill>
                  <a:schemeClr val="tx1"/>
                </a:solidFill>
                <a:latin typeface="Times New Roman" panose="02020603050405020304" pitchFamily="18" charset="0"/>
                <a:ea typeface="MS Mincho"/>
              </a:rPr>
              <a:t>hèn</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nhát</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không</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dám</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nhận</a:t>
            </a:r>
            <a:r>
              <a:rPr lang="en-US" sz="4200" b="1" dirty="0">
                <a:solidFill>
                  <a:schemeClr val="tx1"/>
                </a:solidFill>
                <a:latin typeface="Times New Roman" panose="02020603050405020304" pitchFamily="18" charset="0"/>
                <a:ea typeface="MS Mincho"/>
              </a:rPr>
              <a:t> </a:t>
            </a:r>
            <a:r>
              <a:rPr lang="en-US" sz="4200" b="1" dirty="0" err="1">
                <a:solidFill>
                  <a:schemeClr val="tx1"/>
                </a:solidFill>
                <a:latin typeface="Times New Roman" panose="02020603050405020304" pitchFamily="18" charset="0"/>
                <a:ea typeface="MS Mincho"/>
              </a:rPr>
              <a:t>lỗi</a:t>
            </a:r>
            <a:r>
              <a:rPr lang="en-US" sz="4200" b="1" dirty="0">
                <a:solidFill>
                  <a:schemeClr val="tx1"/>
                </a:solidFill>
                <a:latin typeface="Times New Roman" panose="02020603050405020304" pitchFamily="18" charset="0"/>
                <a:ea typeface="MS Mincho"/>
              </a:rPr>
              <a:t>.</a:t>
            </a:r>
            <a:endParaRPr lang="en-US" sz="4200" b="1" dirty="0">
              <a:solidFill>
                <a:schemeClr val="tx1"/>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93913" y="4474004"/>
            <a:ext cx="4680786" cy="4417184"/>
          </a:xfrm>
          <a:prstGeom prst="ellipse">
            <a:avLst/>
          </a:prstGeom>
          <a:ln>
            <a:noFill/>
          </a:ln>
          <a:effectLst>
            <a:softEdge rad="112500"/>
          </a:effectLst>
        </p:spPr>
      </p:pic>
    </p:spTree>
    <p:extLst>
      <p:ext uri="{BB962C8B-B14F-4D97-AF65-F5344CB8AC3E}">
        <p14:creationId xmlns:p14="http://schemas.microsoft.com/office/powerpoint/2010/main" val="394568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72254" y="314673"/>
            <a:ext cx="10228218" cy="780507"/>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080260" algn="l"/>
              </a:tabLst>
            </a:pPr>
            <a:r>
              <a:rPr lang="en-US" sz="4200" b="1" dirty="0">
                <a:solidFill>
                  <a:srgbClr val="FF0000"/>
                </a:solidFill>
                <a:latin typeface="Times New Roman" panose="02020603050405020304" pitchFamily="18" charset="0"/>
                <a:ea typeface="MS Mincho"/>
              </a:rPr>
              <a:t>2</a:t>
            </a:r>
            <a:r>
              <a:rPr lang="en-US" sz="4200"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Bài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học</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đường</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đời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đầu</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tiên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của</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4200" dirty="0">
              <a:solidFill>
                <a:srgbClr val="FF0000"/>
              </a:solidFill>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8889" l="1324" r="98556">
                        <a14:foregroundMark x1="32972" y1="77361" x2="32972" y2="77361"/>
                        <a14:foregroundMark x1="19495" y1="91528" x2="19495" y2="91528"/>
                        <a14:foregroundMark x1="23345" y1="92222" x2="23345" y2="92222"/>
                        <a14:foregroundMark x1="27557" y1="95417" x2="27557" y2="95417"/>
                        <a14:foregroundMark x1="43201" y1="85139" x2="43201" y2="85139"/>
                      </a14:backgroundRemoval>
                    </a14:imgEffect>
                  </a14:imgLayer>
                </a14:imgProps>
              </a:ext>
            </a:extLst>
          </a:blip>
          <a:stretch>
            <a:fillRect/>
          </a:stretch>
        </p:blipFill>
        <p:spPr>
          <a:xfrm>
            <a:off x="1944806" y="1095181"/>
            <a:ext cx="16909577" cy="9468188"/>
          </a:xfrm>
          <a:prstGeom prst="rect">
            <a:avLst/>
          </a:prstGeom>
        </p:spPr>
      </p:pic>
      <p:sp>
        <p:nvSpPr>
          <p:cNvPr id="6" name="Rectangle 5"/>
          <p:cNvSpPr/>
          <p:nvPr/>
        </p:nvSpPr>
        <p:spPr>
          <a:xfrm>
            <a:off x="6794249" y="1875688"/>
            <a:ext cx="9144000" cy="4616648"/>
          </a:xfrm>
          <a:prstGeom prst="rect">
            <a:avLst/>
          </a:prstGeom>
        </p:spPr>
        <p:txBody>
          <a:bodyPr>
            <a:spAutoFit/>
          </a:bodyPr>
          <a:lstStyle/>
          <a:p>
            <a:pPr>
              <a:tabLst>
                <a:tab pos="2080260" algn="l"/>
              </a:tabLst>
            </a:pP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Hậu</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quả</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của</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việc</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trêu</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chị</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Cốc</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là</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cái</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chết</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của</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Dế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Choắt</a:t>
            </a:r>
            <a:r>
              <a:rPr lang="en-US" sz="4200" dirty="0">
                <a:solidFill>
                  <a:srgbClr val="002060"/>
                </a:solidFill>
                <a:latin typeface="Times New Roman" panose="02020603050405020304" pitchFamily="18" charset="0"/>
                <a:ea typeface="MS Mincho"/>
              </a:rPr>
              <a:t>, song </a:t>
            </a:r>
            <a:r>
              <a:rPr lang="en-US" sz="4200" dirty="0" err="1">
                <a:solidFill>
                  <a:srgbClr val="002060"/>
                </a:solidFill>
                <a:latin typeface="Times New Roman" panose="02020603050405020304" pitchFamily="18" charset="0"/>
                <a:ea typeface="MS Mincho"/>
              </a:rPr>
              <a:t>Dế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Mèn</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có</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chịu</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hậu</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quả</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nào</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không</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Nếu</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có</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thì</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là</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hậu</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quả</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gì</a:t>
            </a:r>
            <a:r>
              <a:rPr lang="en-US" sz="4200" dirty="0">
                <a:solidFill>
                  <a:srgbClr val="002060"/>
                </a:solidFill>
                <a:latin typeface="Times New Roman" panose="02020603050405020304" pitchFamily="18" charset="0"/>
                <a:ea typeface="MS Mincho"/>
              </a:rPr>
              <a:t>?</a:t>
            </a:r>
            <a:endParaRPr lang="en-US" sz="4200" dirty="0">
              <a:solidFill>
                <a:srgbClr val="002060"/>
              </a:solidFill>
              <a:latin typeface="Times New Roman" panose="02020603050405020304" pitchFamily="18" charset="0"/>
              <a:ea typeface="Times New Roman" panose="02020603050405020304" pitchFamily="18" charset="0"/>
            </a:endParaRPr>
          </a:p>
          <a:p>
            <a:pPr>
              <a:tabLst>
                <a:tab pos="2080260" algn="l"/>
              </a:tabLst>
            </a:pP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Tâm</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trạng</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của</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Dế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Mèn</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có</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sự</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thay</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đổi</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ra</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sao</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trước</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cái</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chết</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của</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Dế</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Choắt</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Sự</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hối</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hận</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bộc</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lộ</a:t>
            </a:r>
            <a:r>
              <a:rPr lang="en-US" sz="4200" dirty="0">
                <a:solidFill>
                  <a:srgbClr val="002060"/>
                </a:solidFill>
                <a:latin typeface="Times New Roman" panose="02020603050405020304" pitchFamily="18" charset="0"/>
                <a:ea typeface="MS Mincho"/>
              </a:rPr>
              <a:t> qua </a:t>
            </a:r>
            <a:r>
              <a:rPr lang="en-US" sz="4200" dirty="0" err="1">
                <a:solidFill>
                  <a:srgbClr val="002060"/>
                </a:solidFill>
                <a:latin typeface="Times New Roman" panose="02020603050405020304" pitchFamily="18" charset="0"/>
                <a:ea typeface="MS Mincho"/>
              </a:rPr>
              <a:t>hành</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động</a:t>
            </a:r>
            <a:r>
              <a:rPr lang="en-US" sz="4200" dirty="0">
                <a:solidFill>
                  <a:srgbClr val="002060"/>
                </a:solidFill>
                <a:latin typeface="Times New Roman" panose="02020603050405020304" pitchFamily="18" charset="0"/>
                <a:ea typeface="MS Mincho"/>
              </a:rPr>
              <a:t> </a:t>
            </a:r>
            <a:r>
              <a:rPr lang="en-US" sz="4200" dirty="0" err="1">
                <a:solidFill>
                  <a:srgbClr val="002060"/>
                </a:solidFill>
                <a:latin typeface="Times New Roman" panose="02020603050405020304" pitchFamily="18" charset="0"/>
                <a:ea typeface="MS Mincho"/>
              </a:rPr>
              <a:t>nào</a:t>
            </a:r>
            <a:r>
              <a:rPr lang="en-US" sz="4200" dirty="0">
                <a:solidFill>
                  <a:srgbClr val="002060"/>
                </a:solidFill>
                <a:latin typeface="Times New Roman" panose="02020603050405020304" pitchFamily="18" charset="0"/>
                <a:ea typeface="MS Mincho"/>
              </a:rPr>
              <a:t>?</a:t>
            </a:r>
            <a:endParaRPr lang="en-US" sz="4200" dirty="0">
              <a:solidFill>
                <a:srgbClr val="00206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3381469" y="6818227"/>
            <a:ext cx="2635431" cy="2727950"/>
          </a:xfrm>
          <a:prstGeom prst="rect">
            <a:avLst/>
          </a:prstGeom>
        </p:spPr>
      </p:pic>
      <p:pic>
        <p:nvPicPr>
          <p:cNvPr id="2" name="Picture 1"/>
          <p:cNvPicPr>
            <a:picLocks noChangeAspect="1"/>
          </p:cNvPicPr>
          <p:nvPr/>
        </p:nvPicPr>
        <p:blipFill>
          <a:blip r:embed="rId5"/>
          <a:stretch>
            <a:fillRect/>
          </a:stretch>
        </p:blipFill>
        <p:spPr>
          <a:xfrm rot="300301">
            <a:off x="-171974" y="1258953"/>
            <a:ext cx="7419147" cy="6381123"/>
          </a:xfrm>
          <a:prstGeom prst="rect">
            <a:avLst/>
          </a:prstGeom>
        </p:spPr>
      </p:pic>
    </p:spTree>
    <p:extLst>
      <p:ext uri="{BB962C8B-B14F-4D97-AF65-F5344CB8AC3E}">
        <p14:creationId xmlns:p14="http://schemas.microsoft.com/office/powerpoint/2010/main" val="1163638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93913" y="199208"/>
            <a:ext cx="10914018" cy="9895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080260" algn="l"/>
              </a:tabLst>
            </a:pPr>
            <a:r>
              <a:rPr lang="en-US" sz="4200" b="1" dirty="0">
                <a:solidFill>
                  <a:srgbClr val="FF0000"/>
                </a:solidFill>
                <a:latin typeface="Times New Roman" panose="02020603050405020304" pitchFamily="18" charset="0"/>
                <a:ea typeface="MS Mincho"/>
              </a:rPr>
              <a:t>2</a:t>
            </a:r>
            <a:r>
              <a:rPr lang="en-US" sz="4200"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Bài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học</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đường</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đời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đầu</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tiên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của</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4200" dirty="0">
              <a:solidFill>
                <a:srgbClr val="FF0000"/>
              </a:solidFill>
              <a:latin typeface="Times New Roman" panose="02020603050405020304" pitchFamily="18" charset="0"/>
              <a:ea typeface="Times New Roman" panose="02020603050405020304" pitchFamily="18" charset="0"/>
            </a:endParaRPr>
          </a:p>
        </p:txBody>
      </p:sp>
      <p:grpSp>
        <p:nvGrpSpPr>
          <p:cNvPr id="2" name="Group 1"/>
          <p:cNvGrpSpPr/>
          <p:nvPr/>
        </p:nvGrpSpPr>
        <p:grpSpPr>
          <a:xfrm>
            <a:off x="-2261908" y="410277"/>
            <a:ext cx="19112996" cy="4861788"/>
            <a:chOff x="-1507939" y="273518"/>
            <a:chExt cx="12741997" cy="3241192"/>
          </a:xfrm>
        </p:grpSpPr>
        <p:sp>
          <p:nvSpPr>
            <p:cNvPr id="3" name="Block Arc 2"/>
            <p:cNvSpPr/>
            <p:nvPr/>
          </p:nvSpPr>
          <p:spPr>
            <a:xfrm>
              <a:off x="-1507939" y="273518"/>
              <a:ext cx="3241192" cy="3241192"/>
            </a:xfrm>
            <a:prstGeom prst="blockArc">
              <a:avLst>
                <a:gd name="adj1" fmla="val 18900000"/>
                <a:gd name="adj2" fmla="val 2700000"/>
                <a:gd name="adj3" fmla="val 296"/>
              </a:avLst>
            </a:prstGeom>
            <a:noFill/>
            <a:ln w="25400" cap="flat" cmpd="sng" algn="ctr">
              <a:solidFill>
                <a:srgbClr val="BBE0E3">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8" name="Freeform 7"/>
            <p:cNvSpPr/>
            <p:nvPr/>
          </p:nvSpPr>
          <p:spPr>
            <a:xfrm>
              <a:off x="1715784" y="1305258"/>
              <a:ext cx="9518274" cy="1177711"/>
            </a:xfrm>
            <a:custGeom>
              <a:avLst/>
              <a:gdLst>
                <a:gd name="connsiteX0" fmla="*/ 0 w 9518274"/>
                <a:gd name="connsiteY0" fmla="*/ 0 h 1177711"/>
                <a:gd name="connsiteX1" fmla="*/ 9518274 w 9518274"/>
                <a:gd name="connsiteY1" fmla="*/ 0 h 1177711"/>
                <a:gd name="connsiteX2" fmla="*/ 9518274 w 9518274"/>
                <a:gd name="connsiteY2" fmla="*/ 1177711 h 1177711"/>
                <a:gd name="connsiteX3" fmla="*/ 0 w 9518274"/>
                <a:gd name="connsiteY3" fmla="*/ 1177711 h 1177711"/>
                <a:gd name="connsiteX4" fmla="*/ 0 w 9518274"/>
                <a:gd name="connsiteY4" fmla="*/ 0 h 117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74" h="1177711">
                  <a:moveTo>
                    <a:pt x="0" y="0"/>
                  </a:moveTo>
                  <a:lnTo>
                    <a:pt x="9518274" y="0"/>
                  </a:lnTo>
                  <a:lnTo>
                    <a:pt x="9518274" y="1177711"/>
                  </a:lnTo>
                  <a:lnTo>
                    <a:pt x="0" y="1177711"/>
                  </a:lnTo>
                  <a:lnTo>
                    <a:pt x="0" y="0"/>
                  </a:lnTo>
                  <a:close/>
                </a:path>
              </a:pathLst>
            </a:custGeom>
            <a:solidFill>
              <a:schemeClr val="accent4">
                <a:lumMod val="20000"/>
                <a:lumOff val="8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430873" tIns="106680" rIns="106680" bIns="106680" numCol="1" spcCol="1270" anchor="ctr" anchorCtr="0">
              <a:noAutofit/>
            </a:bodyPr>
            <a:lstStyle/>
            <a:p>
              <a:pPr defTabSz="1866900">
                <a:lnSpc>
                  <a:spcPct val="90000"/>
                </a:lnSpc>
                <a:spcBef>
                  <a:spcPct val="0"/>
                </a:spcBef>
                <a:spcAft>
                  <a:spcPct val="35000"/>
                </a:spcAft>
              </a:pPr>
              <a:r>
                <a:rPr lang="en-US" sz="4200" dirty="0" err="1">
                  <a:solidFill>
                    <a:schemeClr val="tx1"/>
                  </a:solidFill>
                  <a:latin typeface="Times New Roman" panose="02020603050405020304" pitchFamily="18" charset="0"/>
                  <a:cs typeface="Times New Roman" panose="02020603050405020304" pitchFamily="18" charset="0"/>
                </a:rPr>
                <a:t>Hậu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quả</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Gây</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ra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cái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chết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thảm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thương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Dế</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Choắt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Kẻ</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phải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trực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tiếp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chịu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hậu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quả</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của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trò</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đùa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này</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là</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Dế</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Choắt</a:t>
              </a:r>
              <a:r>
                <a:rPr lang="en-US" sz="4200" dirty="0">
                  <a:solidFill>
                    <a:schemeClr val="tx1"/>
                  </a:solidFill>
                  <a:latin typeface="Times New Roman" panose="02020603050405020304" pitchFamily="18" charset="0"/>
                  <a:cs typeface="Times New Roman" panose="02020603050405020304" pitchFamily="18" charset="0"/>
                </a:rPr>
                <a:t>).</a:t>
              </a:r>
            </a:p>
          </p:txBody>
        </p:sp>
        <p:sp>
          <p:nvSpPr>
            <p:cNvPr id="9" name="Oval 8"/>
            <p:cNvSpPr/>
            <p:nvPr/>
          </p:nvSpPr>
          <p:spPr>
            <a:xfrm>
              <a:off x="979715" y="1158044"/>
              <a:ext cx="1472139" cy="1472139"/>
            </a:xfrm>
            <a:prstGeom prst="ellipse">
              <a:avLst/>
            </a:prstGeom>
            <a:blipFill rotWithShape="0">
              <a:blip r:embed="rId2"/>
              <a:stretch>
                <a:fillRect/>
              </a:stretch>
            </a:blip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grpSp>
        <p:nvGrpSpPr>
          <p:cNvPr id="10" name="Group 9"/>
          <p:cNvGrpSpPr/>
          <p:nvPr/>
        </p:nvGrpSpPr>
        <p:grpSpPr>
          <a:xfrm>
            <a:off x="2037807" y="3979943"/>
            <a:ext cx="14636997" cy="4874370"/>
            <a:chOff x="1358538" y="2653295"/>
            <a:chExt cx="9757998" cy="3249580"/>
          </a:xfrm>
        </p:grpSpPr>
        <p:sp>
          <p:nvSpPr>
            <p:cNvPr id="11" name="Freeform 10"/>
            <p:cNvSpPr/>
            <p:nvPr/>
          </p:nvSpPr>
          <p:spPr>
            <a:xfrm>
              <a:off x="4098615" y="4278085"/>
              <a:ext cx="557867" cy="1199415"/>
            </a:xfrm>
            <a:custGeom>
              <a:avLst/>
              <a:gdLst/>
              <a:ahLst/>
              <a:cxnLst/>
              <a:rect l="0" t="0" r="0" b="0"/>
              <a:pathLst>
                <a:path>
                  <a:moveTo>
                    <a:pt x="0" y="0"/>
                  </a:moveTo>
                  <a:lnTo>
                    <a:pt x="278933" y="0"/>
                  </a:lnTo>
                  <a:lnTo>
                    <a:pt x="278933" y="1199415"/>
                  </a:lnTo>
                  <a:lnTo>
                    <a:pt x="557867" y="119941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098615" y="4232365"/>
              <a:ext cx="597058" cy="91440"/>
            </a:xfrm>
            <a:custGeom>
              <a:avLst/>
              <a:gdLst/>
              <a:ahLst/>
              <a:cxnLst/>
              <a:rect l="0" t="0" r="0" b="0"/>
              <a:pathLst>
                <a:path>
                  <a:moveTo>
                    <a:pt x="0" y="45720"/>
                  </a:moveTo>
                  <a:lnTo>
                    <a:pt x="318124" y="45720"/>
                  </a:lnTo>
                  <a:lnTo>
                    <a:pt x="318124" y="45728"/>
                  </a:lnTo>
                  <a:lnTo>
                    <a:pt x="597058" y="45728"/>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4098615" y="3078669"/>
              <a:ext cx="557867" cy="1199415"/>
            </a:xfrm>
            <a:custGeom>
              <a:avLst/>
              <a:gdLst/>
              <a:ahLst/>
              <a:cxnLst/>
              <a:rect l="0" t="0" r="0" b="0"/>
              <a:pathLst>
                <a:path>
                  <a:moveTo>
                    <a:pt x="0" y="1199415"/>
                  </a:moveTo>
                  <a:lnTo>
                    <a:pt x="278933" y="1199415"/>
                  </a:lnTo>
                  <a:lnTo>
                    <a:pt x="278933" y="0"/>
                  </a:lnTo>
                  <a:lnTo>
                    <a:pt x="557867" y="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358538" y="3852711"/>
              <a:ext cx="2740076" cy="850748"/>
            </a:xfrm>
            <a:custGeom>
              <a:avLst/>
              <a:gdLst>
                <a:gd name="connsiteX0" fmla="*/ 0 w 2740079"/>
                <a:gd name="connsiteY0" fmla="*/ 0 h 850748"/>
                <a:gd name="connsiteX1" fmla="*/ 2740079 w 2740079"/>
                <a:gd name="connsiteY1" fmla="*/ 0 h 850748"/>
                <a:gd name="connsiteX2" fmla="*/ 2740079 w 2740079"/>
                <a:gd name="connsiteY2" fmla="*/ 850748 h 850748"/>
                <a:gd name="connsiteX3" fmla="*/ 0 w 2740079"/>
                <a:gd name="connsiteY3" fmla="*/ 850748 h 850748"/>
                <a:gd name="connsiteX4" fmla="*/ 0 w 2740079"/>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079" h="850748">
                  <a:moveTo>
                    <a:pt x="0" y="0"/>
                  </a:moveTo>
                  <a:lnTo>
                    <a:pt x="2740079" y="0"/>
                  </a:lnTo>
                  <a:lnTo>
                    <a:pt x="2740079"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26670" tIns="26670" rIns="26670" bIns="26670" numCol="1" spcCol="1270" anchor="ctr" anchorCtr="0">
              <a:noAutofit/>
            </a:bodyPr>
            <a:lstStyle/>
            <a:p>
              <a:pPr algn="ctr" defTabSz="1866900">
                <a:lnSpc>
                  <a:spcPct val="90000"/>
                </a:lnSpc>
                <a:spcBef>
                  <a:spcPct val="0"/>
                </a:spcBef>
                <a:spcAft>
                  <a:spcPct val="35000"/>
                </a:spcAft>
              </a:pPr>
              <a:r>
                <a:rPr lang="en-US" sz="4200" dirty="0" err="1">
                  <a:latin typeface="Times New Roman" panose="02020603050405020304" pitchFamily="18" charset="0"/>
                  <a:cs typeface="Times New Roman" panose="02020603050405020304" pitchFamily="18" charset="0"/>
                </a:rPr>
                <a:t>Với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Dế</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Mèn</a:t>
              </a:r>
              <a:r>
                <a:rPr lang="en-US" sz="4200" dirty="0">
                  <a:latin typeface="Times New Roman" panose="02020603050405020304" pitchFamily="18" charset="0"/>
                  <a:cs typeface="Times New Roman" panose="02020603050405020304" pitchFamily="18" charset="0"/>
                </a:rPr>
                <a:t>:</a:t>
              </a:r>
            </a:p>
          </p:txBody>
        </p:sp>
        <p:sp>
          <p:nvSpPr>
            <p:cNvPr id="15" name="Freeform 14"/>
            <p:cNvSpPr/>
            <p:nvPr/>
          </p:nvSpPr>
          <p:spPr>
            <a:xfrm>
              <a:off x="4656482" y="2653295"/>
              <a:ext cx="6420807" cy="850748"/>
            </a:xfrm>
            <a:custGeom>
              <a:avLst/>
              <a:gdLst>
                <a:gd name="connsiteX0" fmla="*/ 0 w 6420807"/>
                <a:gd name="connsiteY0" fmla="*/ 0 h 850748"/>
                <a:gd name="connsiteX1" fmla="*/ 6420807 w 6420807"/>
                <a:gd name="connsiteY1" fmla="*/ 0 h 850748"/>
                <a:gd name="connsiteX2" fmla="*/ 6420807 w 6420807"/>
                <a:gd name="connsiteY2" fmla="*/ 850748 h 850748"/>
                <a:gd name="connsiteX3" fmla="*/ 0 w 6420807"/>
                <a:gd name="connsiteY3" fmla="*/ 850748 h 850748"/>
                <a:gd name="connsiteX4" fmla="*/ 0 w 6420807"/>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07" h="850748">
                  <a:moveTo>
                    <a:pt x="0" y="0"/>
                  </a:moveTo>
                  <a:lnTo>
                    <a:pt x="6420807" y="0"/>
                  </a:lnTo>
                  <a:lnTo>
                    <a:pt x="6420807"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26670" tIns="26670" rIns="26670" bIns="26670" numCol="1" spcCol="1270" anchor="ctr" anchorCtr="0">
              <a:noAutofit/>
            </a:bodyPr>
            <a:lstStyle/>
            <a:p>
              <a:pPr defTabSz="1866900">
                <a:lnSpc>
                  <a:spcPct val="90000"/>
                </a:lnSpc>
                <a:spcBef>
                  <a:spcPct val="0"/>
                </a:spcBef>
                <a:spcAft>
                  <a:spcPct val="35000"/>
                </a:spcAft>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giềng</a:t>
              </a:r>
              <a:r>
                <a:rPr lang="en-US" sz="4200" dirty="0">
                  <a:latin typeface="Times New Roman" panose="02020603050405020304" pitchFamily="18" charset="0"/>
                  <a:cs typeface="Times New Roman" panose="02020603050405020304" pitchFamily="18" charset="0"/>
                </a:rPr>
                <a:t>.</a:t>
              </a:r>
            </a:p>
          </p:txBody>
        </p:sp>
        <p:sp>
          <p:nvSpPr>
            <p:cNvPr id="16" name="Freeform 15"/>
            <p:cNvSpPr/>
            <p:nvPr/>
          </p:nvSpPr>
          <p:spPr>
            <a:xfrm>
              <a:off x="4695673" y="3852719"/>
              <a:ext cx="6420863" cy="850748"/>
            </a:xfrm>
            <a:custGeom>
              <a:avLst/>
              <a:gdLst>
                <a:gd name="connsiteX0" fmla="*/ 0 w 6420863"/>
                <a:gd name="connsiteY0" fmla="*/ 0 h 850748"/>
                <a:gd name="connsiteX1" fmla="*/ 6420863 w 6420863"/>
                <a:gd name="connsiteY1" fmla="*/ 0 h 850748"/>
                <a:gd name="connsiteX2" fmla="*/ 6420863 w 6420863"/>
                <a:gd name="connsiteY2" fmla="*/ 850748 h 850748"/>
                <a:gd name="connsiteX3" fmla="*/ 0 w 6420863"/>
                <a:gd name="connsiteY3" fmla="*/ 850748 h 850748"/>
                <a:gd name="connsiteX4" fmla="*/ 0 w 6420863"/>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63" h="850748">
                  <a:moveTo>
                    <a:pt x="0" y="0"/>
                  </a:moveTo>
                  <a:lnTo>
                    <a:pt x="6420863" y="0"/>
                  </a:lnTo>
                  <a:lnTo>
                    <a:pt x="6420863"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26670" tIns="26670" rIns="26670" bIns="26670" numCol="1" spcCol="1270" anchor="ctr" anchorCtr="0">
              <a:noAutofit/>
            </a:bodyPr>
            <a:lstStyle/>
            <a:p>
              <a:pPr defTabSz="1866900">
                <a:lnSpc>
                  <a:spcPct val="90000"/>
                </a:lnSpc>
                <a:spcBef>
                  <a:spcPct val="0"/>
                </a:spcBef>
                <a:spcAft>
                  <a:spcPct val="35000"/>
                </a:spcAft>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Dế</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Choắt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dạy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nhớ</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đời</a:t>
              </a:r>
              <a:r>
                <a:rPr lang="en-US" sz="4200" dirty="0">
                  <a:latin typeface="Times New Roman" panose="02020603050405020304" pitchFamily="18" charset="0"/>
                  <a:cs typeface="Times New Roman" panose="02020603050405020304" pitchFamily="18" charset="0"/>
                </a:rPr>
                <a:t>.</a:t>
              </a:r>
            </a:p>
          </p:txBody>
        </p:sp>
        <p:sp>
          <p:nvSpPr>
            <p:cNvPr id="17" name="Freeform 16"/>
            <p:cNvSpPr/>
            <p:nvPr/>
          </p:nvSpPr>
          <p:spPr>
            <a:xfrm>
              <a:off x="4656482" y="5052127"/>
              <a:ext cx="6460054" cy="850748"/>
            </a:xfrm>
            <a:custGeom>
              <a:avLst/>
              <a:gdLst>
                <a:gd name="connsiteX0" fmla="*/ 0 w 6525324"/>
                <a:gd name="connsiteY0" fmla="*/ 0 h 850748"/>
                <a:gd name="connsiteX1" fmla="*/ 6525324 w 6525324"/>
                <a:gd name="connsiteY1" fmla="*/ 0 h 850748"/>
                <a:gd name="connsiteX2" fmla="*/ 6525324 w 6525324"/>
                <a:gd name="connsiteY2" fmla="*/ 850748 h 850748"/>
                <a:gd name="connsiteX3" fmla="*/ 0 w 6525324"/>
                <a:gd name="connsiteY3" fmla="*/ 850748 h 850748"/>
                <a:gd name="connsiteX4" fmla="*/ 0 w 6525324"/>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5324" h="850748">
                  <a:moveTo>
                    <a:pt x="0" y="0"/>
                  </a:moveTo>
                  <a:lnTo>
                    <a:pt x="6525324" y="0"/>
                  </a:lnTo>
                  <a:lnTo>
                    <a:pt x="6525324"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26670" tIns="26670" rIns="26670" bIns="26670" numCol="1" spcCol="1270" anchor="ctr" anchorCtr="0">
              <a:noAutofit/>
            </a:bodyPr>
            <a:lstStyle/>
            <a:p>
              <a:pPr defTabSz="1866900">
                <a:lnSpc>
                  <a:spcPct val="90000"/>
                </a:lnSpc>
                <a:spcBef>
                  <a:spcPct val="0"/>
                </a:spcBef>
                <a:spcAft>
                  <a:spcPct val="35000"/>
                </a:spcAft>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Suốt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hận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vì</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lỗi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lầm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gây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ra.</a:t>
              </a:r>
              <a:endParaRPr lang="en-US" sz="4200" dirty="0">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4"/>
          <a:stretch>
            <a:fillRect/>
          </a:stretch>
        </p:blipFill>
        <p:spPr>
          <a:xfrm>
            <a:off x="2037808" y="7198757"/>
            <a:ext cx="4506686" cy="28335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34622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93913" y="199208"/>
            <a:ext cx="10914018" cy="976449"/>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tabLst>
                <a:tab pos="2080260" algn="l"/>
              </a:tabLst>
              <a:defRPr/>
            </a:pPr>
            <a:r>
              <a:rPr lang="en-US" sz="4200" b="1" dirty="0">
                <a:solidFill>
                  <a:srgbClr val="FF0000"/>
                </a:solidFill>
                <a:latin typeface="Times New Roman" panose="02020603050405020304" pitchFamily="18" charset="0"/>
                <a:ea typeface="MS Mincho"/>
              </a:rPr>
              <a:t>2</a:t>
            </a:r>
            <a:r>
              <a:rPr lang="en-US" sz="4200"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Bài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học</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đường</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đời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đầu</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tiên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của</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4200"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2074978" y="6708900"/>
            <a:ext cx="4800600" cy="3199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p:cNvGrpSpPr/>
          <p:nvPr/>
        </p:nvGrpSpPr>
        <p:grpSpPr>
          <a:xfrm>
            <a:off x="1588051" y="1482685"/>
            <a:ext cx="15242501" cy="5114006"/>
            <a:chOff x="1058700" y="988456"/>
            <a:chExt cx="10161667" cy="3409337"/>
          </a:xfrm>
        </p:grpSpPr>
        <p:sp>
          <p:nvSpPr>
            <p:cNvPr id="6" name="Freeform 5"/>
            <p:cNvSpPr/>
            <p:nvPr/>
          </p:nvSpPr>
          <p:spPr>
            <a:xfrm>
              <a:off x="6113416" y="2136389"/>
              <a:ext cx="3514412" cy="668865"/>
            </a:xfrm>
            <a:custGeom>
              <a:avLst/>
              <a:gdLst/>
              <a:ahLst/>
              <a:cxnLst/>
              <a:rect l="0" t="0" r="0" b="0"/>
              <a:pathLst>
                <a:path>
                  <a:moveTo>
                    <a:pt x="0" y="0"/>
                  </a:moveTo>
                  <a:lnTo>
                    <a:pt x="0" y="334432"/>
                  </a:lnTo>
                  <a:lnTo>
                    <a:pt x="3514412" y="334432"/>
                  </a:lnTo>
                  <a:lnTo>
                    <a:pt x="3514412"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6067696" y="2136389"/>
              <a:ext cx="91440" cy="668865"/>
            </a:xfrm>
            <a:custGeom>
              <a:avLst/>
              <a:gdLst/>
              <a:ahLst/>
              <a:cxnLst/>
              <a:rect l="0" t="0" r="0" b="0"/>
              <a:pathLst>
                <a:path>
                  <a:moveTo>
                    <a:pt x="45720" y="0"/>
                  </a:moveTo>
                  <a:lnTo>
                    <a:pt x="45720"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2651238" y="2136389"/>
              <a:ext cx="3462177" cy="668865"/>
            </a:xfrm>
            <a:custGeom>
              <a:avLst/>
              <a:gdLst/>
              <a:ahLst/>
              <a:cxnLst/>
              <a:rect l="0" t="0" r="0" b="0"/>
              <a:pathLst>
                <a:path>
                  <a:moveTo>
                    <a:pt x="3462177" y="0"/>
                  </a:moveTo>
                  <a:lnTo>
                    <a:pt x="3462177" y="334432"/>
                  </a:lnTo>
                  <a:lnTo>
                    <a:pt x="0" y="334432"/>
                  </a:lnTo>
                  <a:lnTo>
                    <a:pt x="0"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520878" y="988456"/>
              <a:ext cx="3185076" cy="1147933"/>
            </a:xfrm>
            <a:custGeom>
              <a:avLst/>
              <a:gdLst>
                <a:gd name="connsiteX0" fmla="*/ 0 w 3185076"/>
                <a:gd name="connsiteY0" fmla="*/ 0 h 1147933"/>
                <a:gd name="connsiteX1" fmla="*/ 3185076 w 3185076"/>
                <a:gd name="connsiteY1" fmla="*/ 0 h 1147933"/>
                <a:gd name="connsiteX2" fmla="*/ 3185076 w 3185076"/>
                <a:gd name="connsiteY2" fmla="*/ 1147933 h 1147933"/>
                <a:gd name="connsiteX3" fmla="*/ 0 w 3185076"/>
                <a:gd name="connsiteY3" fmla="*/ 1147933 h 1147933"/>
                <a:gd name="connsiteX4" fmla="*/ 0 w 3185076"/>
                <a:gd name="connsiteY4" fmla="*/ 0 h 114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147933">
                  <a:moveTo>
                    <a:pt x="0" y="0"/>
                  </a:moveTo>
                  <a:lnTo>
                    <a:pt x="3185076" y="0"/>
                  </a:lnTo>
                  <a:lnTo>
                    <a:pt x="3185076" y="1147933"/>
                  </a:lnTo>
                  <a:lnTo>
                    <a:pt x="0" y="1147933"/>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spcFirstLastPara="0" vert="horz" wrap="square" lIns="26670" tIns="26670" rIns="26670" bIns="26670" numCol="1" spcCol="1270" anchor="ctr" anchorCtr="0">
              <a:noAutofit/>
            </a:bodyPr>
            <a:lstStyle/>
            <a:p>
              <a:pPr algn="ctr" defTabSz="1866900">
                <a:lnSpc>
                  <a:spcPct val="90000"/>
                </a:lnSpc>
                <a:spcBef>
                  <a:spcPct val="0"/>
                </a:spcBef>
                <a:spcAft>
                  <a:spcPct val="35000"/>
                </a:spcAft>
              </a:pPr>
              <a:r>
                <a:rPr lang="en-US" sz="4200" dirty="0" err="1">
                  <a:latin typeface="Times New Roman" panose="02020603050405020304" pitchFamily="18" charset="0"/>
                  <a:cs typeface="Times New Roman" panose="02020603050405020304" pitchFamily="18" charset="0"/>
                </a:rPr>
                <a:t>Tâm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Dế</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Mèn</a:t>
              </a:r>
              <a:r>
                <a:rPr lang="en-US" sz="4200" dirty="0">
                  <a:latin typeface="Times New Roman" panose="02020603050405020304" pitchFamily="18" charset="0"/>
                  <a:cs typeface="Times New Roman" panose="02020603050405020304" pitchFamily="18" charset="0"/>
                </a:rPr>
                <a:t>:</a:t>
              </a:r>
            </a:p>
          </p:txBody>
        </p:sp>
        <p:sp>
          <p:nvSpPr>
            <p:cNvPr id="12" name="Freeform 11"/>
            <p:cNvSpPr/>
            <p:nvPr/>
          </p:nvSpPr>
          <p:spPr>
            <a:xfrm>
              <a:off x="1058700"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6">
                <a:hueOff val="0"/>
                <a:satOff val="0"/>
                <a:lumOff val="0"/>
                <a:alphaOff val="0"/>
              </a:schemeClr>
            </a:fillRef>
            <a:effectRef idx="0">
              <a:scrgbClr r="0" g="0" b="0"/>
            </a:effectRef>
            <a:fontRef idx="minor">
              <a:schemeClr val="lt1"/>
            </a:fontRef>
          </p:style>
          <p:txBody>
            <a:bodyPr spcFirstLastPara="0" vert="horz" wrap="square" lIns="26670" tIns="26670" rIns="26670" bIns="26670" numCol="1" spcCol="1270" anchor="ctr" anchorCtr="0">
              <a:noAutofit/>
            </a:bodyPr>
            <a:lstStyle/>
            <a:p>
              <a:pPr algn="ctr" defTabSz="1866900">
                <a:lnSpc>
                  <a:spcPct val="90000"/>
                </a:lnSpc>
                <a:spcBef>
                  <a:spcPct val="0"/>
                </a:spcBef>
                <a:spcAft>
                  <a:spcPct val="35000"/>
                </a:spcAft>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Dế</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Mèn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hận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hối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lỗi</a:t>
              </a:r>
              <a:r>
                <a:rPr lang="en-US" sz="4200" dirty="0">
                  <a:latin typeface="Times New Roman" panose="02020603050405020304" pitchFamily="18" charset="0"/>
                  <a:cs typeface="Times New Roman" panose="02020603050405020304" pitchFamily="18" charset="0"/>
                </a:rPr>
                <a:t>.</a:t>
              </a:r>
            </a:p>
          </p:txBody>
        </p:sp>
        <p:sp>
          <p:nvSpPr>
            <p:cNvPr id="13" name="Freeform 12"/>
            <p:cNvSpPr/>
            <p:nvPr/>
          </p:nvSpPr>
          <p:spPr>
            <a:xfrm>
              <a:off x="4520878"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spcFirstLastPara="0" vert="horz" wrap="square" lIns="26670" tIns="26670" rIns="26670" bIns="26670" numCol="1" spcCol="1270" anchor="ctr" anchorCtr="0">
              <a:noAutofit/>
            </a:bodyPr>
            <a:lstStyle/>
            <a:p>
              <a:pPr algn="ctr" defTabSz="1866900">
                <a:lnSpc>
                  <a:spcPct val="90000"/>
                </a:lnSpc>
                <a:spcBef>
                  <a:spcPct val="0"/>
                </a:spcBef>
                <a:spcAft>
                  <a:spcPct val="35000"/>
                </a:spcAft>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Nâng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đầu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Dế</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Choắt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vừa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thương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vừa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hối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hận</a:t>
              </a:r>
              <a:r>
                <a:rPr lang="en-US" sz="4200" dirty="0">
                  <a:latin typeface="Times New Roman" panose="02020603050405020304" pitchFamily="18" charset="0"/>
                  <a:cs typeface="Times New Roman" panose="02020603050405020304" pitchFamily="18" charset="0"/>
                </a:rPr>
                <a:t>.</a:t>
              </a:r>
            </a:p>
          </p:txBody>
        </p:sp>
        <p:sp>
          <p:nvSpPr>
            <p:cNvPr id="14" name="Freeform 13"/>
            <p:cNvSpPr/>
            <p:nvPr/>
          </p:nvSpPr>
          <p:spPr>
            <a:xfrm>
              <a:off x="8035291"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spcFirstLastPara="0" vert="horz" wrap="square" lIns="26670" tIns="26670" rIns="26670" bIns="26670" numCol="1" spcCol="1270" anchor="ctr" anchorCtr="0">
              <a:noAutofit/>
            </a:bodyPr>
            <a:lstStyle/>
            <a:p>
              <a:pPr algn="ctr" defTabSz="1866900">
                <a:lnSpc>
                  <a:spcPct val="90000"/>
                </a:lnSpc>
                <a:spcBef>
                  <a:spcPct val="0"/>
                </a:spcBef>
                <a:spcAft>
                  <a:spcPct val="35000"/>
                </a:spcAft>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Chôn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Dế</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Choắt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bụi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cỏ</a:t>
              </a:r>
              <a:r>
                <a:rPr lang="en-US" sz="4200" dirty="0">
                  <a:latin typeface="Times New Roman" panose="02020603050405020304" pitchFamily="18" charset="0"/>
                  <a:cs typeface="Times New Roman" panose="02020603050405020304" pitchFamily="18" charset="0"/>
                </a:rPr>
                <a:t> um </a:t>
              </a:r>
              <a:r>
                <a:rPr lang="en-US" sz="4200" dirty="0" err="1">
                  <a:latin typeface="Times New Roman" panose="02020603050405020304" pitchFamily="18" charset="0"/>
                  <a:cs typeface="Times New Roman" panose="02020603050405020304" pitchFamily="18" charset="0"/>
                </a:rPr>
                <a:t>tùm</a:t>
              </a:r>
              <a:r>
                <a:rPr lang="en-US" sz="4200" dirty="0">
                  <a:latin typeface="Times New Roman" panose="02020603050405020304" pitchFamily="18" charset="0"/>
                  <a:cs typeface="Times New Roman" panose="02020603050405020304" pitchFamily="18" charset="0"/>
                </a:rPr>
                <a:t>.</a:t>
              </a:r>
            </a:p>
          </p:txBody>
        </p:sp>
      </p:grpSp>
      <p:pic>
        <p:nvPicPr>
          <p:cNvPr id="3" name="Picture 2"/>
          <p:cNvPicPr>
            <a:picLocks noChangeAspect="1"/>
          </p:cNvPicPr>
          <p:nvPr/>
        </p:nvPicPr>
        <p:blipFill>
          <a:blip r:embed="rId3"/>
          <a:stretch>
            <a:fillRect/>
          </a:stretch>
        </p:blipFill>
        <p:spPr>
          <a:xfrm>
            <a:off x="6809012" y="6708900"/>
            <a:ext cx="4761413" cy="3009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stretch>
            <a:fillRect/>
          </a:stretch>
        </p:blipFill>
        <p:spPr>
          <a:xfrm>
            <a:off x="1606731" y="6708900"/>
            <a:ext cx="4736916" cy="3009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1879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33B4239C-E466-45D2-B064-FFE1AAEA00AE}"/>
              </a:ext>
            </a:extLst>
          </p:cNvPr>
          <p:cNvGraphicFramePr/>
          <p:nvPr>
            <p:extLst/>
          </p:nvPr>
        </p:nvGraphicFramePr>
        <p:xfrm>
          <a:off x="1752600" y="3173041"/>
          <a:ext cx="14401800" cy="7025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xmlns="" id="{F191C85E-0C13-4558-8F1F-494EB48C92F2}"/>
              </a:ext>
            </a:extLst>
          </p:cNvPr>
          <p:cNvPicPr>
            <a:picLocks noChangeAspect="1"/>
          </p:cNvPicPr>
          <p:nvPr/>
        </p:nvPicPr>
        <p:blipFill>
          <a:blip r:embed="rId7"/>
          <a:stretch>
            <a:fillRect/>
          </a:stretch>
        </p:blipFill>
        <p:spPr>
          <a:xfrm>
            <a:off x="3657600" y="2400300"/>
            <a:ext cx="3157944" cy="200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xmlns="" id="{07690F3A-CA4F-48B8-A9B1-5E1DAB1F3E2B}"/>
              </a:ext>
            </a:extLst>
          </p:cNvPr>
          <p:cNvPicPr>
            <a:picLocks noChangeAspect="1"/>
          </p:cNvPicPr>
          <p:nvPr/>
        </p:nvPicPr>
        <p:blipFill>
          <a:blip r:embed="rId8"/>
          <a:stretch>
            <a:fillRect/>
          </a:stretch>
        </p:blipFill>
        <p:spPr>
          <a:xfrm>
            <a:off x="7366362" y="996302"/>
            <a:ext cx="3174275" cy="200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A0936EE1-37F3-4F48-9A19-17D2580FF992}"/>
              </a:ext>
            </a:extLst>
          </p:cNvPr>
          <p:cNvPicPr>
            <a:picLocks noChangeAspect="1"/>
          </p:cNvPicPr>
          <p:nvPr/>
        </p:nvPicPr>
        <p:blipFill>
          <a:blip r:embed="rId9"/>
          <a:stretch>
            <a:fillRect/>
          </a:stretch>
        </p:blipFill>
        <p:spPr>
          <a:xfrm>
            <a:off x="11049000" y="2247275"/>
            <a:ext cx="3200400" cy="2133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xmlns="" id="{3F0900E8-9D93-4327-BA53-6E6C96A8B562}"/>
              </a:ext>
            </a:extLst>
          </p:cNvPr>
          <p:cNvSpPr txBox="1"/>
          <p:nvPr/>
        </p:nvSpPr>
        <p:spPr>
          <a:xfrm>
            <a:off x="359772" y="2005"/>
            <a:ext cx="9753600" cy="923330"/>
          </a:xfrm>
          <a:prstGeom prst="rect">
            <a:avLst/>
          </a:prstGeom>
          <a:solidFill>
            <a:srgbClr val="FFFF00"/>
          </a:solidFill>
        </p:spPr>
        <p:txBody>
          <a:bodyPr wrap="square">
            <a:spAutoFit/>
          </a:bodyPr>
          <a:lstStyle/>
          <a:p>
            <a:pPr algn="just">
              <a:lnSpc>
                <a:spcPct val="150000"/>
              </a:lnSpc>
            </a:pPr>
            <a:r>
              <a:rPr lang="en-US" sz="3600" b="1" dirty="0" smtClean="0">
                <a:latin typeface="Arial" panose="020B0604020202020204" pitchFamily="34" charset="0"/>
                <a:ea typeface="Times New Roman" panose="02020603050405020304" pitchFamily="18" charset="0"/>
                <a:cs typeface="Arial" panose="020B0604020202020204" pitchFamily="34" charset="0"/>
              </a:rPr>
              <a:t>2.</a:t>
            </a:r>
            <a:r>
              <a:rPr lang="nl-NL" sz="3600" b="1" dirty="0" smtClean="0">
                <a:effectLst/>
                <a:latin typeface="Arial" panose="020B0604020202020204" pitchFamily="34" charset="0"/>
                <a:ea typeface="Times New Roman" panose="02020603050405020304" pitchFamily="18" charset="0"/>
                <a:cs typeface="Arial" panose="020B0604020202020204" pitchFamily="34" charset="0"/>
              </a:rPr>
              <a:t>. </a:t>
            </a:r>
            <a:r>
              <a:rPr lang="nl-NL" sz="3600" b="1" dirty="0">
                <a:effectLst/>
                <a:latin typeface="Arial" panose="020B0604020202020204" pitchFamily="34" charset="0"/>
                <a:ea typeface="Times New Roman" panose="02020603050405020304" pitchFamily="18" charset="0"/>
                <a:cs typeface="Arial" panose="020B0604020202020204" pitchFamily="34" charset="0"/>
              </a:rPr>
              <a:t>Bài học đường đời đầu tiên của Dế Mèn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39612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93913" y="199208"/>
            <a:ext cx="10914018" cy="839289"/>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tabLst>
                <a:tab pos="2080260" algn="l"/>
              </a:tabLst>
              <a:defRPr/>
            </a:pPr>
            <a:r>
              <a:rPr lang="en-US" sz="4200" b="1" dirty="0">
                <a:solidFill>
                  <a:srgbClr val="FF0000"/>
                </a:solidFill>
                <a:latin typeface="Times New Roman" panose="02020603050405020304" pitchFamily="18" charset="0"/>
                <a:ea typeface="MS Mincho"/>
              </a:rPr>
              <a:t>2</a:t>
            </a:r>
            <a:r>
              <a:rPr lang="en-US" sz="4200"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Bài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học</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đường</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đời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đầu</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tiên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của</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4200" dirty="0">
              <a:solidFill>
                <a:srgbClr val="FF0000"/>
              </a:solidFill>
              <a:latin typeface="Times New Roman" panose="02020603050405020304" pitchFamily="18" charset="0"/>
              <a:ea typeface="Times New Roman" panose="02020603050405020304" pitchFamily="18" charset="0"/>
            </a:endParaRPr>
          </a:p>
        </p:txBody>
      </p:sp>
      <p:sp>
        <p:nvSpPr>
          <p:cNvPr id="9" name="Plaque 8"/>
          <p:cNvSpPr/>
          <p:nvPr/>
        </p:nvSpPr>
        <p:spPr>
          <a:xfrm>
            <a:off x="293914" y="1086191"/>
            <a:ext cx="5721527" cy="845822"/>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buFont typeface="Wingdings" panose="05000000000000000000" pitchFamily="2" charset="2"/>
              <a:buChar char="v"/>
              <a:tabLst>
                <a:tab pos="2080260" algn="l"/>
              </a:tabLst>
            </a:pPr>
            <a:r>
              <a:rPr lang="en-US" sz="4200" b="1" dirty="0">
                <a:solidFill>
                  <a:schemeClr val="tx1"/>
                </a:solidFill>
                <a:latin typeface="Times New Roman" panose="02020603050405020304" pitchFamily="18" charset="0"/>
                <a:ea typeface="MS Mincho"/>
              </a:rPr>
              <a:t> </a:t>
            </a:r>
            <a:r>
              <a:rPr lang="en-US" sz="4200" b="1" dirty="0" err="1">
                <a:solidFill>
                  <a:srgbClr val="0D0D0D"/>
                </a:solidFill>
                <a:latin typeface="Times New Roman" panose="02020603050405020304" pitchFamily="18" charset="0"/>
                <a:ea typeface="MS Mincho"/>
              </a:rPr>
              <a:t>Nhận</a:t>
            </a:r>
            <a:r>
              <a:rPr lang="en-US" sz="4200" b="1" dirty="0">
                <a:solidFill>
                  <a:srgbClr val="0D0D0D"/>
                </a:solidFill>
                <a:latin typeface="Times New Roman" panose="02020603050405020304" pitchFamily="18" charset="0"/>
                <a:ea typeface="MS Mincho"/>
              </a:rPr>
              <a:t> </a:t>
            </a:r>
            <a:r>
              <a:rPr lang="en-US" sz="4200" b="1" dirty="0" err="1">
                <a:solidFill>
                  <a:srgbClr val="0D0D0D"/>
                </a:solidFill>
                <a:latin typeface="Times New Roman" panose="02020603050405020304" pitchFamily="18" charset="0"/>
                <a:ea typeface="MS Mincho"/>
              </a:rPr>
              <a:t>xét</a:t>
            </a:r>
            <a:r>
              <a:rPr lang="en-US" sz="4200" b="1" dirty="0">
                <a:solidFill>
                  <a:srgbClr val="0D0D0D"/>
                </a:solidFill>
                <a:latin typeface="Times New Roman" panose="02020603050405020304" pitchFamily="18" charset="0"/>
                <a:ea typeface="MS Mincho"/>
              </a:rPr>
              <a:t>:</a:t>
            </a:r>
            <a:endParaRPr lang="en-US" sz="4200" dirty="0">
              <a:solidFill>
                <a:srgbClr val="FF00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nvPr>
            </p:nvGraphicFramePr>
            <p:xfrm>
              <a:off x="1038495" y="2355267"/>
              <a:ext cx="16243666" cy="5897880"/>
            </p:xfrm>
            <a:graphic>
              <a:graphicData uri="http://schemas.openxmlformats.org/drawingml/2006/table">
                <a:tbl>
                  <a:tblPr firstRow="1" bandRow="1">
                    <a:tableStyleId>{5940675A-B579-460E-94D1-54222C63F5DA}</a:tableStyleId>
                  </a:tblPr>
                  <a:tblGrid>
                    <a:gridCol w="8121833">
                      <a:extLst>
                        <a:ext uri="{9D8B030D-6E8A-4147-A177-3AD203B41FA5}">
                          <a16:colId xmlns="" xmlns:a16="http://schemas.microsoft.com/office/drawing/2014/main" val="2304539713"/>
                        </a:ext>
                      </a:extLst>
                    </a:gridCol>
                    <a:gridCol w="8121833">
                      <a:extLst>
                        <a:ext uri="{9D8B030D-6E8A-4147-A177-3AD203B41FA5}">
                          <a16:colId xmlns="" xmlns:a16="http://schemas.microsoft.com/office/drawing/2014/main" val="3896839664"/>
                        </a:ext>
                      </a:extLst>
                    </a:gridCol>
                  </a:tblGrid>
                  <a:tr h="3429000">
                    <a:tc rowSpan="2">
                      <a:txBody>
                        <a:bodyPr/>
                        <a:lstStyle/>
                        <a:p>
                          <a:pPr marL="571500" indent="-571500">
                            <a:spcAft>
                              <a:spcPts val="0"/>
                            </a:spcAft>
                            <a:buFont typeface="Wingdings" panose="05000000000000000000" pitchFamily="2" charset="2"/>
                            <a:buChar char="v"/>
                            <a:tabLst>
                              <a:tab pos="1386840" algn="l"/>
                            </a:tabLst>
                          </a:pPr>
                          <a:r>
                            <a:rPr lang="en-US" sz="5400" dirty="0" err="1" smtClean="0">
                              <a:solidFill>
                                <a:srgbClr val="002060"/>
                              </a:solidFill>
                              <a:effectLst/>
                              <a:latin typeface="Times New Roman" panose="02020603050405020304" pitchFamily="18" charset="0"/>
                              <a:ea typeface="MS Mincho"/>
                            </a:rPr>
                            <a:t>Sự</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thay</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đổi</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đó</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bất</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ngờ</a:t>
                          </a:r>
                          <a:r>
                            <a:rPr lang="en-US" sz="5400" dirty="0" smtClean="0">
                              <a:solidFill>
                                <a:srgbClr val="002060"/>
                              </a:solidFill>
                              <a:effectLst/>
                              <a:latin typeface="Times New Roman" panose="02020603050405020304" pitchFamily="18" charset="0"/>
                              <a:ea typeface="MS Mincho"/>
                            </a:rPr>
                            <a:t> song </a:t>
                          </a:r>
                          <a:r>
                            <a:rPr lang="en-US" sz="5400" dirty="0" err="1" smtClean="0">
                              <a:solidFill>
                                <a:srgbClr val="002060"/>
                              </a:solidFill>
                              <a:effectLst/>
                              <a:latin typeface="Times New Roman" panose="02020603050405020304" pitchFamily="18" charset="0"/>
                              <a:ea typeface="MS Mincho"/>
                            </a:rPr>
                            <a:t>hợp</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lý</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bởi</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cái</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chết</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của</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Dế</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Choắt</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đã</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tác</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động</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mạnh</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mẽ</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tới</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suy</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nghĩ</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của</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Dế</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Mèn</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vì</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Dế</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Mèn</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sốc</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nổi</a:t>
                          </a:r>
                          <a:r>
                            <a:rPr lang="en-US" sz="5400" dirty="0" smtClean="0">
                              <a:solidFill>
                                <a:srgbClr val="002060"/>
                              </a:solidFill>
                              <a:effectLst/>
                              <a:latin typeface="Times New Roman" panose="02020603050405020304" pitchFamily="18" charset="0"/>
                              <a:ea typeface="MS Mincho"/>
                            </a:rPr>
                            <a:t> song </a:t>
                          </a:r>
                          <a:r>
                            <a:rPr lang="en-US" sz="5400" dirty="0" err="1" smtClean="0">
                              <a:solidFill>
                                <a:srgbClr val="002060"/>
                              </a:solidFill>
                              <a:effectLst/>
                              <a:latin typeface="Times New Roman" panose="02020603050405020304" pitchFamily="18" charset="0"/>
                              <a:ea typeface="MS Mincho"/>
                            </a:rPr>
                            <a:t>không</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ác</a:t>
                          </a:r>
                          <a:r>
                            <a:rPr lang="en-US" sz="5400" dirty="0" smtClean="0">
                              <a:solidFill>
                                <a:srgbClr val="002060"/>
                              </a:solidFill>
                              <a:effectLst/>
                              <a:latin typeface="Times New Roman" panose="02020603050405020304" pitchFamily="18" charset="0"/>
                              <a:ea typeface="MS Mincho"/>
                            </a:rPr>
                            <a:t> ý.</a:t>
                          </a:r>
                          <a:endParaRPr lang="en-US" sz="54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2">
                            <a:lumMod val="20000"/>
                            <a:lumOff val="80000"/>
                          </a:schemeClr>
                        </a:solidFill>
                      </a:tcPr>
                    </a:tc>
                    <a:tc>
                      <a:txBody>
                        <a:bodyPr/>
                        <a:lstStyle/>
                        <a:p>
                          <a:pPr>
                            <a:spcAft>
                              <a:spcPts val="0"/>
                            </a:spcAft>
                            <a:tabLst>
                              <a:tab pos="1386840" algn="l"/>
                            </a:tabLst>
                          </a:pPr>
                          <a14:m>
                            <m:oMath xmlns:m="http://schemas.openxmlformats.org/officeDocument/2006/math">
                              <m:r>
                                <a:rPr lang="en-US" sz="5400" i="1" smtClean="0">
                                  <a:solidFill>
                                    <a:srgbClr val="0070C0"/>
                                  </a:solidFill>
                                  <a:effectLst/>
                                  <a:latin typeface="Cambria Math" panose="02040503050406030204" pitchFamily="18" charset="0"/>
                                  <a:ea typeface="Times New Roman" panose="02020603050405020304" pitchFamily="18" charset="0"/>
                                </a:rPr>
                                <m:t>→</m:t>
                              </m:r>
                            </m:oMath>
                          </a14:m>
                          <a:r>
                            <a:rPr lang="en-US" sz="5400" dirty="0" smtClean="0">
                              <a:solidFill>
                                <a:srgbClr val="0070C0"/>
                              </a:solidFill>
                              <a:effectLst/>
                              <a:latin typeface="Times New Roman" panose="02020603050405020304" pitchFamily="18" charset="0"/>
                              <a:ea typeface="MS Mincho"/>
                            </a:rPr>
                            <a:t> </a:t>
                          </a:r>
                          <a:r>
                            <a:rPr lang="en-US" sz="5400" dirty="0">
                              <a:solidFill>
                                <a:srgbClr val="0070C0"/>
                              </a:solidFill>
                              <a:effectLst/>
                              <a:latin typeface="Times New Roman" panose="02020603050405020304" pitchFamily="18" charset="0"/>
                              <a:ea typeface="MS Mincho"/>
                            </a:rPr>
                            <a:t>Ở </a:t>
                          </a:r>
                          <a:r>
                            <a:rPr lang="en-US" sz="5400" dirty="0" err="1">
                              <a:solidFill>
                                <a:srgbClr val="0070C0"/>
                              </a:solidFill>
                              <a:effectLst/>
                              <a:latin typeface="Times New Roman" panose="02020603050405020304" pitchFamily="18" charset="0"/>
                              <a:ea typeface="MS Mincho"/>
                            </a:rPr>
                            <a:t>đây</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có</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sự</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biến</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đổi</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tâm</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lý</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từ</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thái</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độ</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kiêu</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ngạo</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hống</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hách</a:t>
                          </a:r>
                          <a:r>
                            <a:rPr lang="en-US" sz="5400" dirty="0">
                              <a:solidFill>
                                <a:srgbClr val="0070C0"/>
                              </a:solidFill>
                              <a:effectLst/>
                              <a:latin typeface="Times New Roman" panose="02020603050405020304" pitchFamily="18" charset="0"/>
                              <a:ea typeface="MS Mincho"/>
                            </a:rPr>
                            <a:t> sang </a:t>
                          </a:r>
                          <a:r>
                            <a:rPr lang="en-US" sz="5400" dirty="0" err="1">
                              <a:solidFill>
                                <a:srgbClr val="0070C0"/>
                              </a:solidFill>
                              <a:effectLst/>
                              <a:latin typeface="Times New Roman" panose="02020603050405020304" pitchFamily="18" charset="0"/>
                              <a:ea typeface="MS Mincho"/>
                            </a:rPr>
                            <a:t>ăn</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năn</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hối</a:t>
                          </a:r>
                          <a:r>
                            <a:rPr lang="en-US" sz="5400" dirty="0">
                              <a:solidFill>
                                <a:srgbClr val="0070C0"/>
                              </a:solidFill>
                              <a:effectLst/>
                              <a:latin typeface="Times New Roman" panose="02020603050405020304" pitchFamily="18" charset="0"/>
                              <a:ea typeface="MS Mincho"/>
                            </a:rPr>
                            <a:t> </a:t>
                          </a:r>
                          <a:r>
                            <a:rPr lang="en-US" sz="5400" dirty="0" err="1">
                              <a:solidFill>
                                <a:srgbClr val="0070C0"/>
                              </a:solidFill>
                              <a:effectLst/>
                              <a:latin typeface="Times New Roman" panose="02020603050405020304" pitchFamily="18" charset="0"/>
                              <a:ea typeface="MS Mincho"/>
                            </a:rPr>
                            <a:t>hận</a:t>
                          </a:r>
                          <a:r>
                            <a:rPr lang="en-US" sz="5400" dirty="0" smtClean="0">
                              <a:solidFill>
                                <a:srgbClr val="0070C0"/>
                              </a:solidFill>
                              <a:effectLst/>
                              <a:latin typeface="Times New Roman" panose="02020603050405020304" pitchFamily="18" charset="0"/>
                              <a:ea typeface="MS Mincho"/>
                            </a:rPr>
                            <a:t>.</a:t>
                          </a:r>
                          <a:endParaRPr lang="en-US" sz="5400" dirty="0">
                            <a:solidFill>
                              <a:srgbClr val="0070C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4">
                            <a:lumMod val="20000"/>
                            <a:lumOff val="80000"/>
                          </a:schemeClr>
                        </a:solidFill>
                      </a:tcPr>
                    </a:tc>
                    <a:extLst>
                      <a:ext uri="{0D108BD9-81ED-4DB2-BD59-A6C34878D82A}">
                        <a16:rowId xmlns="" xmlns:a16="http://schemas.microsoft.com/office/drawing/2014/main" val="2301733651"/>
                      </a:ext>
                    </a:extLst>
                  </a:tr>
                  <a:tr h="2468880">
                    <a:tc vMerge="1">
                      <a:txBody>
                        <a:bodyPr/>
                        <a:lstStyle/>
                        <a:p>
                          <a:endParaRPr lang="en-US" dirty="0"/>
                        </a:p>
                      </a:txBody>
                      <a:tcPr/>
                    </a:tc>
                    <a:tc>
                      <a:txBody>
                        <a:bodyPr/>
                        <a:lstStyle/>
                        <a:p>
                          <a:pPr>
                            <a:spcAft>
                              <a:spcPts val="0"/>
                            </a:spcAft>
                            <a:tabLst>
                              <a:tab pos="1386840" algn="l"/>
                            </a:tabLst>
                          </a:pPr>
                          <a14:m>
                            <m:oMath xmlns:m="http://schemas.openxmlformats.org/officeDocument/2006/math">
                              <m:r>
                                <a:rPr lang="en-US" sz="5400" i="1" smtClean="0">
                                  <a:solidFill>
                                    <a:srgbClr val="7030A0"/>
                                  </a:solidFill>
                                  <a:effectLst/>
                                  <a:latin typeface="Cambria Math" panose="02040503050406030204" pitchFamily="18" charset="0"/>
                                  <a:ea typeface="Times New Roman" panose="02020603050405020304" pitchFamily="18" charset="0"/>
                                </a:rPr>
                                <m:t>→</m:t>
                              </m:r>
                            </m:oMath>
                          </a14:m>
                          <a:r>
                            <a:rPr lang="en-US" sz="5400" dirty="0" smtClean="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Nghệ</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thuật</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miêu</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tả</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tâm</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lí</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nhân</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vật</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sinh</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động</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hợp</a:t>
                          </a:r>
                          <a:r>
                            <a:rPr lang="en-US" sz="5400" dirty="0">
                              <a:solidFill>
                                <a:srgbClr val="7030A0"/>
                              </a:solidFill>
                              <a:effectLst/>
                              <a:latin typeface="Times New Roman" panose="02020603050405020304" pitchFamily="18" charset="0"/>
                              <a:ea typeface="MS Mincho"/>
                            </a:rPr>
                            <a:t> </a:t>
                          </a:r>
                          <a:r>
                            <a:rPr lang="en-US" sz="5400" dirty="0" err="1">
                              <a:solidFill>
                                <a:srgbClr val="7030A0"/>
                              </a:solidFill>
                              <a:effectLst/>
                              <a:latin typeface="Times New Roman" panose="02020603050405020304" pitchFamily="18" charset="0"/>
                              <a:ea typeface="MS Mincho"/>
                            </a:rPr>
                            <a:t>lí</a:t>
                          </a:r>
                          <a:r>
                            <a:rPr lang="en-US" sz="5400" dirty="0" smtClean="0">
                              <a:solidFill>
                                <a:srgbClr val="7030A0"/>
                              </a:solidFill>
                              <a:effectLst/>
                              <a:latin typeface="Times New Roman" panose="02020603050405020304" pitchFamily="18" charset="0"/>
                              <a:ea typeface="MS Mincho"/>
                            </a:rPr>
                            <a:t>.</a:t>
                          </a:r>
                          <a:endParaRPr lang="en-US" sz="5400" dirty="0">
                            <a:solidFill>
                              <a:srgbClr val="7030A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4">
                            <a:lumMod val="40000"/>
                            <a:lumOff val="60000"/>
                          </a:schemeClr>
                        </a:solidFill>
                      </a:tcPr>
                    </a:tc>
                    <a:extLst>
                      <a:ext uri="{0D108BD9-81ED-4DB2-BD59-A6C34878D82A}">
                        <a16:rowId xmlns="" xmlns:a16="http://schemas.microsoft.com/office/drawing/2014/main" val="3214053857"/>
                      </a:ext>
                    </a:extLst>
                  </a:tr>
                </a:tbl>
              </a:graphicData>
            </a:graphic>
          </p:graphicFrame>
        </mc:Choice>
        <mc:Fallback xmlns="">
          <p:graphicFrame>
            <p:nvGraphicFramePr>
              <p:cNvPr id="10" name="Table 9"/>
              <p:cNvGraphicFramePr>
                <a:graphicFrameLocks noGrp="1"/>
              </p:cNvGraphicFramePr>
              <p:nvPr>
                <p:extLst/>
              </p:nvPr>
            </p:nvGraphicFramePr>
            <p:xfrm>
              <a:off x="1038495" y="2355267"/>
              <a:ext cx="16243666" cy="5897880"/>
            </p:xfrm>
            <a:graphic>
              <a:graphicData uri="http://schemas.openxmlformats.org/drawingml/2006/table">
                <a:tbl>
                  <a:tblPr firstRow="1" bandRow="1">
                    <a:tableStyleId>{5940675A-B579-460E-94D1-54222C63F5DA}</a:tableStyleId>
                  </a:tblPr>
                  <a:tblGrid>
                    <a:gridCol w="8121833">
                      <a:extLst>
                        <a:ext uri="{9D8B030D-6E8A-4147-A177-3AD203B41FA5}">
                          <a16:colId xmlns:a16="http://schemas.microsoft.com/office/drawing/2014/main" xmlns="" xmlns:a14="http://schemas.microsoft.com/office/drawing/2010/main" val="2304539713"/>
                        </a:ext>
                      </a:extLst>
                    </a:gridCol>
                    <a:gridCol w="8121833">
                      <a:extLst>
                        <a:ext uri="{9D8B030D-6E8A-4147-A177-3AD203B41FA5}">
                          <a16:colId xmlns:a16="http://schemas.microsoft.com/office/drawing/2014/main" xmlns="" xmlns:a14="http://schemas.microsoft.com/office/drawing/2010/main" val="3896839664"/>
                        </a:ext>
                      </a:extLst>
                    </a:gridCol>
                  </a:tblGrid>
                  <a:tr h="3429000">
                    <a:tc rowSpan="2">
                      <a:txBody>
                        <a:bodyPr/>
                        <a:lstStyle/>
                        <a:p>
                          <a:pPr marL="571500" indent="-571500">
                            <a:spcAft>
                              <a:spcPts val="0"/>
                            </a:spcAft>
                            <a:buFont typeface="Wingdings" panose="05000000000000000000" pitchFamily="2" charset="2"/>
                            <a:buChar char="v"/>
                            <a:tabLst>
                              <a:tab pos="1386840" algn="l"/>
                            </a:tabLst>
                          </a:pPr>
                          <a:r>
                            <a:rPr lang="en-US" sz="5400" dirty="0" err="1" smtClean="0">
                              <a:solidFill>
                                <a:srgbClr val="002060"/>
                              </a:solidFill>
                              <a:effectLst/>
                              <a:latin typeface="Times New Roman" panose="02020603050405020304" pitchFamily="18" charset="0"/>
                              <a:ea typeface="MS Mincho"/>
                            </a:rPr>
                            <a:t>Sự</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thay</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đổi</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đó</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bất</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ngờ</a:t>
                          </a:r>
                          <a:r>
                            <a:rPr lang="en-US" sz="5400" dirty="0" smtClean="0">
                              <a:solidFill>
                                <a:srgbClr val="002060"/>
                              </a:solidFill>
                              <a:effectLst/>
                              <a:latin typeface="Times New Roman" panose="02020603050405020304" pitchFamily="18" charset="0"/>
                              <a:ea typeface="MS Mincho"/>
                            </a:rPr>
                            <a:t> song </a:t>
                          </a:r>
                          <a:r>
                            <a:rPr lang="en-US" sz="5400" dirty="0" err="1" smtClean="0">
                              <a:solidFill>
                                <a:srgbClr val="002060"/>
                              </a:solidFill>
                              <a:effectLst/>
                              <a:latin typeface="Times New Roman" panose="02020603050405020304" pitchFamily="18" charset="0"/>
                              <a:ea typeface="MS Mincho"/>
                            </a:rPr>
                            <a:t>hợp</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lý</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bởi</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cái</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chết</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của</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Dế</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Choắt</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đã</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tác</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động</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mạnh</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mẽ</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tới</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suy</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nghĩ</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của</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Dế</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Mèn</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vì</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Dế</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Mèn</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sốc</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nổi</a:t>
                          </a:r>
                          <a:r>
                            <a:rPr lang="en-US" sz="5400" dirty="0" smtClean="0">
                              <a:solidFill>
                                <a:srgbClr val="002060"/>
                              </a:solidFill>
                              <a:effectLst/>
                              <a:latin typeface="Times New Roman" panose="02020603050405020304" pitchFamily="18" charset="0"/>
                              <a:ea typeface="MS Mincho"/>
                            </a:rPr>
                            <a:t> song </a:t>
                          </a:r>
                          <a:r>
                            <a:rPr lang="en-US" sz="5400" dirty="0" err="1" smtClean="0">
                              <a:solidFill>
                                <a:srgbClr val="002060"/>
                              </a:solidFill>
                              <a:effectLst/>
                              <a:latin typeface="Times New Roman" panose="02020603050405020304" pitchFamily="18" charset="0"/>
                              <a:ea typeface="MS Mincho"/>
                            </a:rPr>
                            <a:t>không</a:t>
                          </a:r>
                          <a:r>
                            <a:rPr lang="en-US" sz="5400" dirty="0" smtClean="0">
                              <a:solidFill>
                                <a:srgbClr val="002060"/>
                              </a:solidFill>
                              <a:effectLst/>
                              <a:latin typeface="Times New Roman" panose="02020603050405020304" pitchFamily="18" charset="0"/>
                              <a:ea typeface="MS Mincho"/>
                            </a:rPr>
                            <a:t> </a:t>
                          </a:r>
                          <a:r>
                            <a:rPr lang="en-US" sz="5400" dirty="0" err="1" smtClean="0">
                              <a:solidFill>
                                <a:srgbClr val="002060"/>
                              </a:solidFill>
                              <a:effectLst/>
                              <a:latin typeface="Times New Roman" panose="02020603050405020304" pitchFamily="18" charset="0"/>
                              <a:ea typeface="MS Mincho"/>
                            </a:rPr>
                            <a:t>ác</a:t>
                          </a:r>
                          <a:r>
                            <a:rPr lang="en-US" sz="5400" dirty="0" smtClean="0">
                              <a:solidFill>
                                <a:srgbClr val="002060"/>
                              </a:solidFill>
                              <a:effectLst/>
                              <a:latin typeface="Times New Roman" panose="02020603050405020304" pitchFamily="18" charset="0"/>
                              <a:ea typeface="MS Mincho"/>
                            </a:rPr>
                            <a:t> ý.</a:t>
                          </a:r>
                          <a:endParaRPr lang="en-US" sz="5400" dirty="0" smtClean="0">
                            <a:solidFill>
                              <a:srgbClr val="002060"/>
                            </a:solidFill>
                            <a:effectLst/>
                            <a:latin typeface="Times New Roman" panose="02020603050405020304" pitchFamily="18" charset="0"/>
                            <a:ea typeface="Times New Roman" panose="02020603050405020304" pitchFamily="18" charset="0"/>
                          </a:endParaRPr>
                        </a:p>
                      </a:txBody>
                      <a:tcPr marL="137160" marR="137160" marT="68580" marB="68580">
                        <a:solidFill>
                          <a:schemeClr val="accent2">
                            <a:lumMod val="20000"/>
                            <a:lumOff val="80000"/>
                          </a:schemeClr>
                        </a:solidFill>
                      </a:tcPr>
                    </a:tc>
                    <a:tc>
                      <a:txBody>
                        <a:bodyPr/>
                        <a:lstStyle/>
                        <a:p>
                          <a:endParaRPr lang="en-US"/>
                        </a:p>
                      </a:txBody>
                      <a:tcPr marL="137160" marR="137160" marT="68580" marB="68580">
                        <a:blipFill rotWithShape="0">
                          <a:blip r:embed="rId2"/>
                          <a:stretch>
                            <a:fillRect l="-100075" t="-4263" r="-150" b="-72291"/>
                          </a:stretch>
                        </a:blipFill>
                      </a:tcPr>
                    </a:tc>
                    <a:extLst>
                      <a:ext uri="{0D108BD9-81ED-4DB2-BD59-A6C34878D82A}">
                        <a16:rowId xmlns:a16="http://schemas.microsoft.com/office/drawing/2014/main" xmlns="" xmlns:a14="http://schemas.microsoft.com/office/drawing/2010/main" val="2301733651"/>
                      </a:ext>
                    </a:extLst>
                  </a:tr>
                  <a:tr h="2468880">
                    <a:tc vMerge="1">
                      <a:txBody>
                        <a:bodyPr/>
                        <a:lstStyle/>
                        <a:p>
                          <a:endParaRPr lang="en-US" dirty="0"/>
                        </a:p>
                      </a:txBody>
                      <a:tcPr/>
                    </a:tc>
                    <a:tc>
                      <a:txBody>
                        <a:bodyPr/>
                        <a:lstStyle/>
                        <a:p>
                          <a:endParaRPr lang="en-US"/>
                        </a:p>
                      </a:txBody>
                      <a:tcPr marL="137160" marR="137160" marT="68580" marB="68580">
                        <a:blipFill rotWithShape="0">
                          <a:blip r:embed="rId2"/>
                          <a:stretch>
                            <a:fillRect l="-100075" t="-144938" r="-150" b="-494"/>
                          </a:stretch>
                        </a:blipFill>
                      </a:tcPr>
                    </a:tc>
                    <a:extLst>
                      <a:ext uri="{0D108BD9-81ED-4DB2-BD59-A6C34878D82A}">
                        <a16:rowId xmlns:a16="http://schemas.microsoft.com/office/drawing/2014/main" xmlns="" xmlns:a14="http://schemas.microsoft.com/office/drawing/2010/main" val="3214053857"/>
                      </a:ext>
                    </a:extLst>
                  </a:tr>
                </a:tbl>
              </a:graphicData>
            </a:graphic>
          </p:graphicFrame>
        </mc:Fallback>
      </mc:AlternateContent>
      <p:sp>
        <p:nvSpPr>
          <p:cNvPr id="13" name="Cloud Callout 12"/>
          <p:cNvSpPr/>
          <p:nvPr/>
        </p:nvSpPr>
        <p:spPr>
          <a:xfrm>
            <a:off x="2667000" y="1618653"/>
            <a:ext cx="10953206" cy="7143575"/>
          </a:xfrm>
          <a:prstGeom prst="cloud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tabLst>
                <a:tab pos="2080260" algn="l"/>
              </a:tabLst>
            </a:pPr>
            <a:r>
              <a:rPr lang="en-US" sz="4200" dirty="0">
                <a:solidFill>
                  <a:schemeClr val="accent6">
                    <a:lumMod val="50000"/>
                  </a:schemeClr>
                </a:solidFill>
                <a:latin typeface="Times New Roman" panose="02020603050405020304" pitchFamily="18" charset="0"/>
                <a:ea typeface="MS Mincho"/>
              </a:rPr>
              <a:t>    </a:t>
            </a:r>
            <a:r>
              <a:rPr lang="en-US" sz="4400" dirty="0">
                <a:solidFill>
                  <a:schemeClr val="tx1"/>
                </a:solidFill>
                <a:latin typeface="Times New Roman" panose="02020603050405020304" pitchFamily="18" charset="0"/>
                <a:ea typeface="MS Mincho"/>
              </a:rPr>
              <a:t>Qua </a:t>
            </a:r>
            <a:r>
              <a:rPr lang="en-US" sz="4400" dirty="0" err="1">
                <a:solidFill>
                  <a:schemeClr val="tx1"/>
                </a:solidFill>
                <a:latin typeface="Times New Roman" panose="02020603050405020304" pitchFamily="18" charset="0"/>
                <a:ea typeface="MS Mincho"/>
              </a:rPr>
              <a:t>hành</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động</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của</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Dế</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Mèn</a:t>
            </a:r>
            <a:r>
              <a:rPr lang="en-US" sz="4400" dirty="0">
                <a:solidFill>
                  <a:schemeClr val="tx1"/>
                </a:solidFill>
                <a:latin typeface="Times New Roman" panose="02020603050405020304" pitchFamily="18" charset="0"/>
                <a:ea typeface="MS Mincho"/>
              </a:rPr>
              <a:t>, em </a:t>
            </a:r>
            <a:r>
              <a:rPr lang="en-US" sz="4400" dirty="0" err="1">
                <a:solidFill>
                  <a:schemeClr val="tx1"/>
                </a:solidFill>
                <a:latin typeface="Times New Roman" panose="02020603050405020304" pitchFamily="18" charset="0"/>
                <a:ea typeface="MS Mincho"/>
              </a:rPr>
              <a:t>có</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nhận</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xét</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gì</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về</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sự</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thay</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đổi</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tâm</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lí</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của</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Dế</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Mèn</a:t>
            </a:r>
            <a:r>
              <a:rPr lang="en-US" sz="4400" dirty="0">
                <a:solidFill>
                  <a:schemeClr val="tx1"/>
                </a:solidFill>
                <a:latin typeface="Times New Roman" panose="02020603050405020304" pitchFamily="18" charset="0"/>
                <a:ea typeface="MS Mincho"/>
              </a:rPr>
              <a:t>? Theo </a:t>
            </a:r>
            <a:r>
              <a:rPr lang="en-US" sz="4400" dirty="0" err="1">
                <a:solidFill>
                  <a:schemeClr val="tx1"/>
                </a:solidFill>
                <a:latin typeface="Times New Roman" panose="02020603050405020304" pitchFamily="18" charset="0"/>
                <a:ea typeface="MS Mincho"/>
              </a:rPr>
              <a:t>em</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sự</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thay</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đổi</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đó</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có</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hợp</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lí</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không</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Chính</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sự</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ăn</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năn</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ấy</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giúp</a:t>
            </a:r>
            <a:r>
              <a:rPr lang="en-US" sz="4400" dirty="0">
                <a:solidFill>
                  <a:schemeClr val="tx1"/>
                </a:solidFill>
                <a:latin typeface="Times New Roman" panose="02020603050405020304" pitchFamily="18" charset="0"/>
                <a:ea typeface="MS Mincho"/>
              </a:rPr>
              <a:t> ta </a:t>
            </a:r>
            <a:r>
              <a:rPr lang="en-US" sz="4400" dirty="0" err="1">
                <a:solidFill>
                  <a:schemeClr val="tx1"/>
                </a:solidFill>
                <a:latin typeface="Times New Roman" panose="02020603050405020304" pitchFamily="18" charset="0"/>
                <a:ea typeface="MS Mincho"/>
              </a:rPr>
              <a:t>hiểu</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thêm</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về</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tính</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cách</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Dế</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Mèn</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đó</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là</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tính</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cách</a:t>
            </a:r>
            <a:r>
              <a:rPr lang="en-US" sz="4400" dirty="0">
                <a:solidFill>
                  <a:schemeClr val="tx1"/>
                </a:solidFill>
                <a:latin typeface="Times New Roman" panose="02020603050405020304" pitchFamily="18" charset="0"/>
                <a:ea typeface="MS Mincho"/>
              </a:rPr>
              <a:t> </a:t>
            </a:r>
            <a:r>
              <a:rPr lang="en-US" sz="4400" dirty="0" err="1">
                <a:solidFill>
                  <a:schemeClr val="tx1"/>
                </a:solidFill>
                <a:latin typeface="Times New Roman" panose="02020603050405020304" pitchFamily="18" charset="0"/>
                <a:ea typeface="MS Mincho"/>
              </a:rPr>
              <a:t>nào</a:t>
            </a:r>
            <a:r>
              <a:rPr lang="en-US" sz="4400" dirty="0">
                <a:solidFill>
                  <a:schemeClr val="tx1"/>
                </a:solidFill>
                <a:latin typeface="Times New Roman" panose="02020603050405020304" pitchFamily="18" charset="0"/>
                <a:ea typeface="MS Mincho"/>
              </a:rPr>
              <a:t>?</a:t>
            </a:r>
            <a:endParaRPr lang="en-US" sz="440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4606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xit" presetSubtype="32" fill="hold" grpId="0" nodeType="with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41244" y="-222380"/>
            <a:ext cx="3351613" cy="280926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78200" y="-245922"/>
            <a:ext cx="3870828" cy="339225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5843" y="6082272"/>
            <a:ext cx="1354543" cy="1395128"/>
          </a:xfrm>
          <a:prstGeom prst="rect">
            <a:avLst/>
          </a:prstGeom>
        </p:spPr>
      </p:pic>
      <p:sp>
        <p:nvSpPr>
          <p:cNvPr id="14" name="TextBox 13">
            <a:extLst>
              <a:ext uri="{FF2B5EF4-FFF2-40B4-BE49-F238E27FC236}">
                <a16:creationId xmlns:a16="http://schemas.microsoft.com/office/drawing/2014/main" xmlns="" id="{410DB7BE-516C-4528-B7DA-8CA6714659B3}"/>
              </a:ext>
            </a:extLst>
          </p:cNvPr>
          <p:cNvSpPr txBox="1"/>
          <p:nvPr/>
        </p:nvSpPr>
        <p:spPr>
          <a:xfrm>
            <a:off x="1011767" y="553677"/>
            <a:ext cx="7681155" cy="896527"/>
          </a:xfrm>
          <a:prstGeom prst="rect">
            <a:avLst/>
          </a:prstGeom>
        </p:spPr>
        <p:txBody>
          <a:bodyPr lIns="0" tIns="0" rIns="0" bIns="0" rtlCol="0" anchor="t">
            <a:spAutoFit/>
          </a:bodyPr>
          <a:lstStyle/>
          <a:p>
            <a:pPr algn="ctr">
              <a:lnSpc>
                <a:spcPts val="7500"/>
              </a:lnSpc>
            </a:pPr>
            <a:r>
              <a:rPr lang="en-US" sz="5400" b="1" dirty="0">
                <a:latin typeface="Arial" panose="020B0604020202020204" pitchFamily="34" charset="0"/>
                <a:cs typeface="Arial" panose="020B0604020202020204" pitchFamily="34" charset="0"/>
              </a:rPr>
              <a:t>KHỞI ĐỘNG</a:t>
            </a:r>
          </a:p>
        </p:txBody>
      </p:sp>
      <p:sp>
        <p:nvSpPr>
          <p:cNvPr id="15" name="TextBox 9">
            <a:extLst>
              <a:ext uri="{FF2B5EF4-FFF2-40B4-BE49-F238E27FC236}">
                <a16:creationId xmlns:a16="http://schemas.microsoft.com/office/drawing/2014/main" xmlns="" id="{5D8C854E-6395-4BA3-A5EB-03C58C836CDE}"/>
              </a:ext>
            </a:extLst>
          </p:cNvPr>
          <p:cNvSpPr txBox="1"/>
          <p:nvPr/>
        </p:nvSpPr>
        <p:spPr>
          <a:xfrm>
            <a:off x="1028700" y="2933700"/>
            <a:ext cx="9543629" cy="5429371"/>
          </a:xfrm>
          <a:prstGeom prst="rect">
            <a:avLst/>
          </a:prstGeom>
        </p:spPr>
        <p:txBody>
          <a:bodyPr wrap="square" lIns="0" tIns="0" rIns="0" bIns="0" rtlCol="0" anchor="t">
            <a:spAutoFit/>
          </a:bodyPr>
          <a:lstStyle/>
          <a:p>
            <a:pPr>
              <a:lnSpc>
                <a:spcPct val="150000"/>
              </a:lnSpc>
            </a:pPr>
            <a:r>
              <a:rPr lang="de-DE" sz="4000" dirty="0">
                <a:latin typeface="Times New Roman" panose="02020603050405020304" pitchFamily="18" charset="0"/>
                <a:cs typeface="Times New Roman" panose="02020603050405020304" pitchFamily="18" charset="0"/>
              </a:rPr>
              <a:t>1</a:t>
            </a:r>
            <a:r>
              <a:rPr lang="vi-VN" sz="4000" dirty="0">
                <a:latin typeface="Times New Roman" panose="02020603050405020304" pitchFamily="18" charset="0"/>
                <a:cs typeface="Times New Roman" panose="02020603050405020304" pitchFamily="18" charset="0"/>
              </a:rPr>
              <a:t>. </a:t>
            </a:r>
            <a:r>
              <a:rPr lang="de-DE" sz="4000" dirty="0">
                <a:latin typeface="Times New Roman" panose="02020603050405020304" pitchFamily="18" charset="0"/>
                <a:cs typeface="Times New Roman" panose="02020603050405020304" pitchFamily="18" charset="0"/>
              </a:rPr>
              <a:t>Hãy</a:t>
            </a:r>
            <a:r>
              <a:rPr lang="vi-VN" sz="4000" dirty="0">
                <a:latin typeface="Times New Roman" panose="02020603050405020304" pitchFamily="18" charset="0"/>
                <a:cs typeface="Times New Roman" panose="02020603050405020304" pitchFamily="18" charset="0"/>
              </a:rPr>
              <a:t> chia sẻ với bạn về một chuyện đáng nhớ mà em từng trải qua.</a:t>
            </a:r>
            <a:endParaRPr lang="en-US" sz="4000" dirty="0">
              <a:latin typeface="Times New Roman" panose="02020603050405020304" pitchFamily="18" charset="0"/>
              <a:cs typeface="Times New Roman" panose="02020603050405020304" pitchFamily="18" charset="0"/>
            </a:endParaRPr>
          </a:p>
          <a:p>
            <a:pPr>
              <a:lnSpc>
                <a:spcPct val="150000"/>
              </a:lnSpc>
            </a:pPr>
            <a:r>
              <a:rPr lang="vi-VN" sz="4000" dirty="0">
                <a:latin typeface="Times New Roman" panose="02020603050405020304" pitchFamily="18" charset="0"/>
                <a:cs typeface="Times New Roman" panose="02020603050405020304" pitchFamily="18" charset="0"/>
              </a:rPr>
              <a:t>2. Dựa vào nhan đề và ấn tượng ban đầu của bản thân khi đọc văn bản, em đoan xem “bài học đường đời đầu tiên” được nhân vật kể lại sau đây là bài học gì?</a:t>
            </a:r>
            <a:endParaRPr lang="en-US" sz="4000" dirty="0">
              <a:latin typeface="Times New Roman" panose="02020603050405020304" pitchFamily="18" charset="0"/>
              <a:cs typeface="Times New Roman" panose="02020603050405020304" pitchFamily="18" charset="0"/>
            </a:endParaRPr>
          </a:p>
        </p:txBody>
      </p:sp>
      <p:pic>
        <p:nvPicPr>
          <p:cNvPr id="1026" name="Picture 2" descr="presentation clipart - Clip Art Library">
            <a:extLst>
              <a:ext uri="{FF2B5EF4-FFF2-40B4-BE49-F238E27FC236}">
                <a16:creationId xmlns:a16="http://schemas.microsoft.com/office/drawing/2014/main" xmlns="" id="{135F176B-BB9C-4DF5-92A2-38103C6F7C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11000" y="1504495"/>
            <a:ext cx="5629085" cy="72780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93913" y="199208"/>
            <a:ext cx="10914018" cy="74906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tabLst>
                <a:tab pos="2080260" algn="l"/>
              </a:tabLst>
              <a:defRPr/>
            </a:pPr>
            <a:r>
              <a:rPr lang="en-US" sz="4200" b="1" dirty="0">
                <a:solidFill>
                  <a:srgbClr val="FF0000"/>
                </a:solidFill>
                <a:latin typeface="Times New Roman" panose="02020603050405020304" pitchFamily="18" charset="0"/>
                <a:ea typeface="MS Mincho"/>
              </a:rPr>
              <a:t>2</a:t>
            </a:r>
            <a:r>
              <a:rPr lang="en-US" sz="4200"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Bài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học</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đường</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đời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đầu</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tiên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của</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4200" dirty="0">
              <a:solidFill>
                <a:srgbClr val="FF0000"/>
              </a:solidFill>
              <a:latin typeface="Times New Roman" panose="02020603050405020304" pitchFamily="18" charset="0"/>
              <a:ea typeface="Times New Roman" panose="02020603050405020304" pitchFamily="18" charset="0"/>
            </a:endParaRPr>
          </a:p>
        </p:txBody>
      </p:sp>
      <p:sp>
        <p:nvSpPr>
          <p:cNvPr id="9" name="Plaque 8"/>
          <p:cNvSpPr/>
          <p:nvPr/>
        </p:nvSpPr>
        <p:spPr>
          <a:xfrm>
            <a:off x="293914" y="1018140"/>
            <a:ext cx="5721527" cy="72575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defTabSz="1371600">
              <a:buFont typeface="Wingdings" panose="05000000000000000000" pitchFamily="2" charset="2"/>
              <a:buChar char="v"/>
              <a:tabLst>
                <a:tab pos="2080260" algn="l"/>
              </a:tabLst>
              <a:defRPr/>
            </a:pPr>
            <a:r>
              <a:rPr lang="en-US" sz="4200" b="1" dirty="0">
                <a:solidFill>
                  <a:prstClr val="black"/>
                </a:solidFill>
                <a:latin typeface="Times New Roman" panose="02020603050405020304" pitchFamily="18" charset="0"/>
                <a:ea typeface="MS Mincho"/>
              </a:rPr>
              <a:t> </a:t>
            </a:r>
            <a:r>
              <a:rPr lang="en-US" sz="4200" b="1" dirty="0" err="1">
                <a:solidFill>
                  <a:srgbClr val="0D0D0D"/>
                </a:solidFill>
                <a:latin typeface="Times New Roman" panose="02020603050405020304" pitchFamily="18" charset="0"/>
                <a:ea typeface="MS Mincho"/>
              </a:rPr>
              <a:t>Nhận</a:t>
            </a:r>
            <a:r>
              <a:rPr lang="en-US" sz="4200" b="1" dirty="0">
                <a:solidFill>
                  <a:srgbClr val="0D0D0D"/>
                </a:solidFill>
                <a:latin typeface="Times New Roman" panose="02020603050405020304" pitchFamily="18" charset="0"/>
                <a:ea typeface="MS Mincho"/>
              </a:rPr>
              <a:t> </a:t>
            </a:r>
            <a:r>
              <a:rPr lang="en-US" sz="4200" b="1" dirty="0" err="1">
                <a:solidFill>
                  <a:srgbClr val="0D0D0D"/>
                </a:solidFill>
                <a:latin typeface="Times New Roman" panose="02020603050405020304" pitchFamily="18" charset="0"/>
                <a:ea typeface="MS Mincho"/>
              </a:rPr>
              <a:t>xét</a:t>
            </a:r>
            <a:r>
              <a:rPr lang="en-US" sz="4200" b="1" dirty="0">
                <a:solidFill>
                  <a:srgbClr val="0D0D0D"/>
                </a:solidFill>
                <a:latin typeface="Times New Roman" panose="02020603050405020304" pitchFamily="18" charset="0"/>
                <a:ea typeface="MS Mincho"/>
              </a:rPr>
              <a:t>:</a:t>
            </a:r>
            <a:endParaRPr lang="en-US" sz="4200" dirty="0">
              <a:solidFill>
                <a:srgbClr val="FF0000"/>
              </a:solidFill>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extLst/>
          </p:nvPr>
        </p:nvGraphicFramePr>
        <p:xfrm>
          <a:off x="960119" y="2050545"/>
          <a:ext cx="16478796" cy="2468880"/>
        </p:xfrm>
        <a:graphic>
          <a:graphicData uri="http://schemas.openxmlformats.org/drawingml/2006/table">
            <a:tbl>
              <a:tblPr firstRow="1" bandRow="1">
                <a:tableStyleId>{5940675A-B579-460E-94D1-54222C63F5DA}</a:tableStyleId>
              </a:tblPr>
              <a:tblGrid>
                <a:gridCol w="16478796">
                  <a:extLst>
                    <a:ext uri="{9D8B030D-6E8A-4147-A177-3AD203B41FA5}">
                      <a16:colId xmlns="" xmlns:a16="http://schemas.microsoft.com/office/drawing/2014/main" val="3762231075"/>
                    </a:ext>
                  </a:extLst>
                </a:gridCol>
              </a:tblGrid>
              <a:tr h="1600200">
                <a:tc>
                  <a:txBody>
                    <a:bodyPr/>
                    <a:lstStyle/>
                    <a:p>
                      <a:pPr marL="457200" indent="-457200">
                        <a:spcAft>
                          <a:spcPts val="0"/>
                        </a:spcAft>
                        <a:buFont typeface="Wingdings" panose="05000000000000000000" pitchFamily="2" charset="2"/>
                        <a:buChar char="ü"/>
                        <a:tabLst>
                          <a:tab pos="1386840" algn="l"/>
                        </a:tabLst>
                      </a:pPr>
                      <a:r>
                        <a:rPr lang="en-US" sz="4800" dirty="0" err="1" smtClean="0">
                          <a:solidFill>
                            <a:schemeClr val="tx1"/>
                          </a:solidFill>
                          <a:effectLst/>
                          <a:latin typeface="Times New Roman" panose="02020603050405020304" pitchFamily="18" charset="0"/>
                          <a:ea typeface="MS Mincho"/>
                        </a:rPr>
                        <a:t>Sự</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hối</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hận</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của</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Dế</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mèn</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là</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cần</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thiết</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vì</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kẻ</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biết</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lỗi</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sẽ</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tránh</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được</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lỗi</a:t>
                      </a:r>
                      <a:r>
                        <a:rPr lang="en-US" sz="4800" dirty="0" smtClean="0">
                          <a:solidFill>
                            <a:schemeClr val="tx1"/>
                          </a:solidFill>
                          <a:effectLst/>
                          <a:latin typeface="Times New Roman" panose="02020603050405020304" pitchFamily="18" charset="0"/>
                          <a:ea typeface="MS Mincho"/>
                        </a:rPr>
                        <a:t>.</a:t>
                      </a:r>
                      <a:endParaRPr lang="en-US" sz="4800" dirty="0" smtClean="0">
                        <a:solidFill>
                          <a:schemeClr val="tx1"/>
                        </a:solidFill>
                        <a:effectLst/>
                        <a:latin typeface="Times New Roman" panose="02020603050405020304" pitchFamily="18" charset="0"/>
                        <a:ea typeface="Times New Roman" panose="02020603050405020304" pitchFamily="18" charset="0"/>
                      </a:endParaRPr>
                    </a:p>
                  </a:txBody>
                  <a:tcPr marL="137160" marR="137160" marT="68580" marB="68580">
                    <a:solidFill>
                      <a:schemeClr val="bg1"/>
                    </a:solidFill>
                  </a:tcPr>
                </a:tc>
                <a:extLst>
                  <a:ext uri="{0D108BD9-81ED-4DB2-BD59-A6C34878D82A}">
                    <a16:rowId xmlns="" xmlns:a16="http://schemas.microsoft.com/office/drawing/2014/main" val="3628010590"/>
                  </a:ext>
                </a:extLst>
              </a:tr>
              <a:tr h="868680">
                <a:tc>
                  <a:txBody>
                    <a:bodyPr/>
                    <a:lstStyle/>
                    <a:p>
                      <a:pPr marL="457200" indent="-457200">
                        <a:spcAft>
                          <a:spcPts val="0"/>
                        </a:spcAft>
                        <a:buFont typeface="Wingdings" panose="05000000000000000000" pitchFamily="2" charset="2"/>
                        <a:buChar char="ü"/>
                        <a:tabLst>
                          <a:tab pos="1386840" algn="l"/>
                        </a:tabLst>
                      </a:pPr>
                      <a:r>
                        <a:rPr lang="en-US" sz="4800" dirty="0" err="1" smtClean="0">
                          <a:solidFill>
                            <a:schemeClr val="tx1"/>
                          </a:solidFill>
                          <a:effectLst/>
                          <a:latin typeface="Times New Roman" panose="02020603050405020304" pitchFamily="18" charset="0"/>
                          <a:ea typeface="MS Mincho"/>
                        </a:rPr>
                        <a:t>Có</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thể</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tha</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thứ</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vì</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tình</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cảm</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của</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Dế</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Mèn</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rất</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chân</a:t>
                      </a:r>
                      <a:r>
                        <a:rPr lang="en-US" sz="4800" dirty="0" smtClean="0">
                          <a:solidFill>
                            <a:schemeClr val="tx1"/>
                          </a:solidFill>
                          <a:effectLst/>
                          <a:latin typeface="Times New Roman" panose="02020603050405020304" pitchFamily="18" charset="0"/>
                          <a:ea typeface="MS Mincho"/>
                        </a:rPr>
                        <a:t> </a:t>
                      </a:r>
                      <a:r>
                        <a:rPr lang="en-US" sz="4800" dirty="0" err="1" smtClean="0">
                          <a:solidFill>
                            <a:schemeClr val="tx1"/>
                          </a:solidFill>
                          <a:effectLst/>
                          <a:latin typeface="Times New Roman" panose="02020603050405020304" pitchFamily="18" charset="0"/>
                          <a:ea typeface="MS Mincho"/>
                        </a:rPr>
                        <a:t>thành</a:t>
                      </a:r>
                      <a:r>
                        <a:rPr lang="en-US" sz="4800" dirty="0" smtClean="0">
                          <a:solidFill>
                            <a:schemeClr val="tx1"/>
                          </a:solidFill>
                          <a:effectLst/>
                          <a:latin typeface="Times New Roman" panose="02020603050405020304" pitchFamily="18" charset="0"/>
                          <a:ea typeface="MS Mincho"/>
                        </a:rPr>
                        <a:t>.</a:t>
                      </a:r>
                      <a:endParaRPr lang="en-US" sz="4800" dirty="0" smtClean="0">
                        <a:solidFill>
                          <a:schemeClr val="tx1"/>
                        </a:solidFill>
                        <a:effectLst/>
                        <a:latin typeface="Times New Roman" panose="02020603050405020304" pitchFamily="18" charset="0"/>
                        <a:ea typeface="Times New Roman" panose="02020603050405020304" pitchFamily="18" charset="0"/>
                      </a:endParaRPr>
                    </a:p>
                  </a:txBody>
                  <a:tcPr marL="137160" marR="137160" marT="68580" marB="68580">
                    <a:solidFill>
                      <a:schemeClr val="bg1"/>
                    </a:solidFill>
                  </a:tcPr>
                </a:tc>
                <a:extLst>
                  <a:ext uri="{0D108BD9-81ED-4DB2-BD59-A6C34878D82A}">
                    <a16:rowId xmlns="" xmlns:a16="http://schemas.microsoft.com/office/drawing/2014/main" val="1622108781"/>
                  </a:ext>
                </a:extLst>
              </a:tr>
            </a:tbl>
          </a:graphicData>
        </a:graphic>
      </p:graphicFrame>
      <p:sp>
        <p:nvSpPr>
          <p:cNvPr id="3" name="Right Arrow Callout 2"/>
          <p:cNvSpPr/>
          <p:nvPr/>
        </p:nvSpPr>
        <p:spPr>
          <a:xfrm>
            <a:off x="1" y="5183052"/>
            <a:ext cx="7210697" cy="4259181"/>
          </a:xfrm>
          <a:prstGeom prst="rightArrowCallo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p:cNvSpPr/>
          <p:nvPr/>
        </p:nvSpPr>
        <p:spPr>
          <a:xfrm>
            <a:off x="48251" y="5376680"/>
            <a:ext cx="4781007" cy="3970318"/>
          </a:xfrm>
          <a:prstGeom prst="rect">
            <a:avLst/>
          </a:prstGeom>
        </p:spPr>
        <p:txBody>
          <a:bodyPr wrap="square">
            <a:spAutoFit/>
          </a:bodyPr>
          <a:lstStyle/>
          <a:p>
            <a:pPr>
              <a:tabLst>
                <a:tab pos="2080260" algn="l"/>
              </a:tabLst>
            </a:pP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Cuối</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truyện</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là</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hình</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ảnh</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Dế</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Mèn</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đứng</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lặng</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hồi</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lâu</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trước</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nấm</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mồ</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bạn</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Em</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thử</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hình</a:t>
            </a:r>
            <a:r>
              <a:rPr lang="en-US" sz="4200" dirty="0">
                <a:solidFill>
                  <a:srgbClr val="0000CC"/>
                </a:solidFill>
                <a:latin typeface="Times New Roman" panose="02020603050405020304" pitchFamily="18" charset="0"/>
                <a:ea typeface="MS Mincho"/>
              </a:rPr>
              <a:t> dung </a:t>
            </a:r>
            <a:r>
              <a:rPr lang="en-US" sz="4200" dirty="0" err="1">
                <a:solidFill>
                  <a:srgbClr val="0000CC"/>
                </a:solidFill>
                <a:latin typeface="Times New Roman" panose="02020603050405020304" pitchFamily="18" charset="0"/>
                <a:ea typeface="MS Mincho"/>
              </a:rPr>
              <a:t>tâm</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trạng</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Dế</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Mèn</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lúc</a:t>
            </a:r>
            <a:r>
              <a:rPr lang="en-US" sz="4200" dirty="0">
                <a:solidFill>
                  <a:srgbClr val="0000CC"/>
                </a:solidFill>
                <a:latin typeface="Times New Roman" panose="02020603050405020304" pitchFamily="18" charset="0"/>
                <a:ea typeface="MS Mincho"/>
              </a:rPr>
              <a:t> </a:t>
            </a:r>
            <a:r>
              <a:rPr lang="en-US" sz="4200" dirty="0" err="1">
                <a:solidFill>
                  <a:srgbClr val="0000CC"/>
                </a:solidFill>
                <a:latin typeface="Times New Roman" panose="02020603050405020304" pitchFamily="18" charset="0"/>
                <a:ea typeface="MS Mincho"/>
              </a:rPr>
              <a:t>này</a:t>
            </a:r>
            <a:r>
              <a:rPr lang="en-US" sz="4200" dirty="0">
                <a:solidFill>
                  <a:srgbClr val="0000CC"/>
                </a:solidFill>
                <a:latin typeface="Times New Roman" panose="02020603050405020304" pitchFamily="18" charset="0"/>
                <a:ea typeface="MS Mincho"/>
              </a:rPr>
              <a:t>?</a:t>
            </a:r>
            <a:endParaRPr lang="en-US" sz="4200" dirty="0">
              <a:solidFill>
                <a:srgbClr val="0000CC"/>
              </a:solidFill>
              <a:latin typeface="Times New Roman" panose="02020603050405020304" pitchFamily="18" charset="0"/>
              <a:ea typeface="Times New Roman" panose="02020603050405020304" pitchFamily="18" charset="0"/>
            </a:endParaRPr>
          </a:p>
        </p:txBody>
      </p:sp>
      <p:sp>
        <p:nvSpPr>
          <p:cNvPr id="8" name="Rounded Rectangle 7"/>
          <p:cNvSpPr/>
          <p:nvPr/>
        </p:nvSpPr>
        <p:spPr>
          <a:xfrm>
            <a:off x="7210697" y="4967514"/>
            <a:ext cx="7269480" cy="469246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p:cNvSpPr/>
          <p:nvPr/>
        </p:nvSpPr>
        <p:spPr>
          <a:xfrm>
            <a:off x="7457362" y="5320469"/>
            <a:ext cx="7022816" cy="4616648"/>
          </a:xfrm>
          <a:prstGeom prst="rect">
            <a:avLst/>
          </a:prstGeom>
        </p:spPr>
        <p:txBody>
          <a:bodyPr wrap="square">
            <a:spAutoFit/>
          </a:bodyPr>
          <a:lstStyle/>
          <a:p>
            <a:pPr>
              <a:tabLst>
                <a:tab pos="2080260" algn="l"/>
              </a:tabLst>
            </a:pP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Cuối</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truyện</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là</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hình</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ảnh</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Dế</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Mèn</a:t>
            </a:r>
            <a:r>
              <a:rPr lang="en-US" sz="4200" dirty="0">
                <a:latin typeface="Times New Roman" panose="02020603050405020304" pitchFamily="18" charset="0"/>
                <a:ea typeface="MS Mincho"/>
              </a:rPr>
              <a:t> cay </a:t>
            </a:r>
            <a:r>
              <a:rPr lang="en-US" sz="4200" dirty="0" err="1">
                <a:latin typeface="Times New Roman" panose="02020603050405020304" pitchFamily="18" charset="0"/>
                <a:ea typeface="MS Mincho"/>
              </a:rPr>
              <a:t>đắng</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vì</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lỗi</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lầm</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của</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mình</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xót</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thương</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Dế</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Choắt</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mong</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Dế</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Choắt</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sống</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lại</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nghĩ</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đến</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việc</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thay</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đổi</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cách</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sống</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của</a:t>
            </a:r>
            <a:r>
              <a:rPr lang="en-US" sz="4200" dirty="0">
                <a:latin typeface="Times New Roman" panose="02020603050405020304" pitchFamily="18" charset="0"/>
                <a:ea typeface="MS Mincho"/>
              </a:rPr>
              <a:t> </a:t>
            </a:r>
            <a:r>
              <a:rPr lang="en-US" sz="4200" dirty="0" err="1">
                <a:latin typeface="Times New Roman" panose="02020603050405020304" pitchFamily="18" charset="0"/>
                <a:ea typeface="MS Mincho"/>
              </a:rPr>
              <a:t>mình</a:t>
            </a:r>
            <a:r>
              <a:rPr lang="en-US" sz="4200" dirty="0">
                <a:latin typeface="Times New Roman" panose="02020603050405020304" pitchFamily="18" charset="0"/>
                <a:ea typeface="MS Mincho"/>
              </a:rPr>
              <a:t>.</a:t>
            </a:r>
            <a:endParaRPr lang="en-US" sz="4200" dirty="0">
              <a:latin typeface="Times New Roman" panose="02020603050405020304" pitchFamily="18" charset="0"/>
              <a:ea typeface="Times New Roman" panose="02020603050405020304" pitchFamily="18" charset="0"/>
            </a:endParaRPr>
          </a:p>
          <a:p>
            <a:pPr>
              <a:tabLst>
                <a:tab pos="2080260" algn="l"/>
              </a:tabLst>
            </a:pPr>
            <a:r>
              <a:rPr lang="en-US" sz="4200" dirty="0">
                <a:latin typeface="Times New Roman" panose="02020603050405020304" pitchFamily="18" charset="0"/>
                <a:ea typeface="MS Mincho"/>
              </a:rPr>
              <a:t> </a:t>
            </a:r>
            <a:endParaRPr lang="en-US" sz="4200" dirty="0">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14319949" y="5453273"/>
            <a:ext cx="3968051" cy="3718737"/>
          </a:xfrm>
          <a:prstGeom prst="ellipse">
            <a:avLst/>
          </a:prstGeom>
          <a:ln>
            <a:noFill/>
          </a:ln>
          <a:effectLst>
            <a:softEdge rad="112500"/>
          </a:effectLst>
        </p:spPr>
      </p:pic>
    </p:spTree>
    <p:extLst>
      <p:ext uri="{BB962C8B-B14F-4D97-AF65-F5344CB8AC3E}">
        <p14:creationId xmlns:p14="http://schemas.microsoft.com/office/powerpoint/2010/main" val="2620215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4756" y="333277"/>
            <a:ext cx="10267407" cy="85888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tabLst>
                <a:tab pos="2080260" algn="l"/>
              </a:tabLst>
              <a:defRPr/>
            </a:pPr>
            <a:r>
              <a:rPr lang="en-US" sz="4200" b="1" dirty="0">
                <a:solidFill>
                  <a:srgbClr val="FF0000"/>
                </a:solidFill>
                <a:latin typeface="Times New Roman" panose="02020603050405020304" pitchFamily="18" charset="0"/>
                <a:ea typeface="MS Mincho"/>
              </a:rPr>
              <a:t>2</a:t>
            </a:r>
            <a:r>
              <a:rPr lang="en-US" sz="4200"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Bài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học</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đường</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đời</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đầu</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tiên</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của</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Dế</a:t>
            </a:r>
            <a:r>
              <a:rPr lang="en-US" sz="4200" b="1" dirty="0">
                <a:solidFill>
                  <a:srgbClr val="FF0000"/>
                </a:solidFill>
                <a:latin typeface="Times New Roman" panose="02020603050405020304" pitchFamily="18" charset="0"/>
                <a:ea typeface="MS Mincho"/>
              </a:rPr>
              <a:t> </a:t>
            </a:r>
            <a:r>
              <a:rPr lang="en-US" sz="4200" b="1" dirty="0" err="1">
                <a:solidFill>
                  <a:srgbClr val="FF0000"/>
                </a:solidFill>
                <a:latin typeface="Times New Roman" panose="02020603050405020304" pitchFamily="18" charset="0"/>
                <a:ea typeface="MS Mincho"/>
              </a:rPr>
              <a:t>Mèn</a:t>
            </a:r>
            <a:r>
              <a:rPr lang="en-US" sz="4200" b="1" dirty="0">
                <a:solidFill>
                  <a:srgbClr val="FF0000"/>
                </a:solidFill>
                <a:latin typeface="Times New Roman" panose="02020603050405020304" pitchFamily="18" charset="0"/>
                <a:ea typeface="MS Mincho"/>
              </a:rPr>
              <a:t>.</a:t>
            </a:r>
            <a:endParaRPr lang="en-US" sz="4200" dirty="0">
              <a:solidFill>
                <a:srgbClr val="FF0000"/>
              </a:solidFill>
              <a:latin typeface="Times New Roman" panose="02020603050405020304" pitchFamily="18" charset="0"/>
              <a:ea typeface="Times New Roman" panose="02020603050405020304" pitchFamily="18" charset="0"/>
            </a:endParaRPr>
          </a:p>
        </p:txBody>
      </p:sp>
      <p:sp>
        <p:nvSpPr>
          <p:cNvPr id="9" name="Plaque 8"/>
          <p:cNvSpPr/>
          <p:nvPr/>
        </p:nvSpPr>
        <p:spPr>
          <a:xfrm>
            <a:off x="7255235" y="1464797"/>
            <a:ext cx="4016831" cy="1001925"/>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685800" indent="-685800" defTabSz="1371600">
              <a:buFont typeface="Wingdings" panose="05000000000000000000" pitchFamily="2" charset="2"/>
              <a:buChar char="v"/>
              <a:tabLst>
                <a:tab pos="2080260" algn="l"/>
              </a:tabLst>
              <a:defRPr/>
            </a:pPr>
            <a:r>
              <a:rPr lang="en-US" sz="4200" b="1" dirty="0">
                <a:solidFill>
                  <a:prstClr val="black"/>
                </a:solidFill>
                <a:latin typeface="Times New Roman" panose="02020603050405020304" pitchFamily="18" charset="0"/>
                <a:ea typeface="MS Mincho"/>
              </a:rPr>
              <a:t> </a:t>
            </a:r>
            <a:r>
              <a:rPr lang="en-US" sz="4200" b="1" dirty="0" err="1">
                <a:solidFill>
                  <a:srgbClr val="0D0D0D"/>
                </a:solidFill>
                <a:latin typeface="Times New Roman" panose="02020603050405020304" pitchFamily="18" charset="0"/>
                <a:ea typeface="MS Mincho"/>
              </a:rPr>
              <a:t>Nhận</a:t>
            </a:r>
            <a:r>
              <a:rPr lang="en-US" sz="4200" b="1" dirty="0">
                <a:solidFill>
                  <a:srgbClr val="0D0D0D"/>
                </a:solidFill>
                <a:latin typeface="Times New Roman" panose="02020603050405020304" pitchFamily="18" charset="0"/>
                <a:ea typeface="MS Mincho"/>
              </a:rPr>
              <a:t> </a:t>
            </a:r>
            <a:r>
              <a:rPr lang="en-US" sz="4200" b="1" dirty="0" err="1">
                <a:solidFill>
                  <a:srgbClr val="0D0D0D"/>
                </a:solidFill>
                <a:latin typeface="Times New Roman" panose="02020603050405020304" pitchFamily="18" charset="0"/>
                <a:ea typeface="MS Mincho"/>
              </a:rPr>
              <a:t>xét</a:t>
            </a:r>
            <a:r>
              <a:rPr lang="en-US" sz="4200" b="1" dirty="0">
                <a:solidFill>
                  <a:srgbClr val="0D0D0D"/>
                </a:solidFill>
                <a:latin typeface="Times New Roman" panose="02020603050405020304" pitchFamily="18" charset="0"/>
                <a:ea typeface="MS Mincho"/>
              </a:rPr>
              <a:t>:</a:t>
            </a:r>
            <a:endParaRPr lang="en-US" sz="4200" dirty="0">
              <a:solidFill>
                <a:srgbClr val="FF0000"/>
              </a:solidFill>
              <a:latin typeface="Times New Roman" panose="02020603050405020304" pitchFamily="18" charset="0"/>
              <a:ea typeface="Times New Roman" panose="02020603050405020304" pitchFamily="18" charset="0"/>
            </a:endParaRPr>
          </a:p>
        </p:txBody>
      </p:sp>
      <p:sp>
        <p:nvSpPr>
          <p:cNvPr id="6" name="Freeform 5"/>
          <p:cNvSpPr/>
          <p:nvPr/>
        </p:nvSpPr>
        <p:spPr>
          <a:xfrm>
            <a:off x="495325" y="3339806"/>
            <a:ext cx="2949716" cy="5872433"/>
          </a:xfrm>
          <a:custGeom>
            <a:avLst/>
            <a:gdLst>
              <a:gd name="connsiteX0" fmla="*/ 0 w 1966477"/>
              <a:gd name="connsiteY0" fmla="*/ 189982 h 1899824"/>
              <a:gd name="connsiteX1" fmla="*/ 189982 w 1966477"/>
              <a:gd name="connsiteY1" fmla="*/ 0 h 1899824"/>
              <a:gd name="connsiteX2" fmla="*/ 1776495 w 1966477"/>
              <a:gd name="connsiteY2" fmla="*/ 0 h 1899824"/>
              <a:gd name="connsiteX3" fmla="*/ 1966477 w 1966477"/>
              <a:gd name="connsiteY3" fmla="*/ 189982 h 1899824"/>
              <a:gd name="connsiteX4" fmla="*/ 1966477 w 1966477"/>
              <a:gd name="connsiteY4" fmla="*/ 1709842 h 1899824"/>
              <a:gd name="connsiteX5" fmla="*/ 1776495 w 1966477"/>
              <a:gd name="connsiteY5" fmla="*/ 1899824 h 1899824"/>
              <a:gd name="connsiteX6" fmla="*/ 189982 w 1966477"/>
              <a:gd name="connsiteY6" fmla="*/ 1899824 h 1899824"/>
              <a:gd name="connsiteX7" fmla="*/ 0 w 1966477"/>
              <a:gd name="connsiteY7" fmla="*/ 1709842 h 1899824"/>
              <a:gd name="connsiteX8" fmla="*/ 0 w 1966477"/>
              <a:gd name="connsiteY8" fmla="*/ 189982 h 189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477" h="1899824">
                <a:moveTo>
                  <a:pt x="0" y="189982"/>
                </a:moveTo>
                <a:cubicBezTo>
                  <a:pt x="0" y="85058"/>
                  <a:pt x="85058" y="0"/>
                  <a:pt x="189982" y="0"/>
                </a:cubicBezTo>
                <a:lnTo>
                  <a:pt x="1776495" y="0"/>
                </a:lnTo>
                <a:cubicBezTo>
                  <a:pt x="1881419" y="0"/>
                  <a:pt x="1966477" y="85058"/>
                  <a:pt x="1966477" y="189982"/>
                </a:cubicBezTo>
                <a:lnTo>
                  <a:pt x="1966477" y="1709842"/>
                </a:lnTo>
                <a:cubicBezTo>
                  <a:pt x="1966477" y="1814766"/>
                  <a:pt x="1881419" y="1899824"/>
                  <a:pt x="1776495" y="1899824"/>
                </a:cubicBezTo>
                <a:lnTo>
                  <a:pt x="189982" y="1899824"/>
                </a:lnTo>
                <a:cubicBezTo>
                  <a:pt x="85058" y="1899824"/>
                  <a:pt x="0" y="1814766"/>
                  <a:pt x="0" y="1709842"/>
                </a:cubicBezTo>
                <a:lnTo>
                  <a:pt x="0" y="189982"/>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6826" tIns="296826" rIns="296826" bIns="296826" numCol="1" spcCol="1270" anchor="ctr" anchorCtr="0">
            <a:noAutofit/>
          </a:bodyPr>
          <a:lstStyle/>
          <a:p>
            <a:pPr algn="ctr" defTabSz="1333500">
              <a:lnSpc>
                <a:spcPct val="90000"/>
              </a:lnSpc>
              <a:spcBef>
                <a:spcPct val="0"/>
              </a:spcBef>
              <a:spcAft>
                <a:spcPct val="35000"/>
              </a:spcAft>
            </a:pPr>
            <a:r>
              <a:rPr lang="en-US" sz="4200" dirty="0" err="1">
                <a:solidFill>
                  <a:schemeClr val="accent6">
                    <a:lumMod val="50000"/>
                  </a:schemeClr>
                </a:solidFill>
                <a:latin typeface="Times New Roman" panose="02020603050405020304" pitchFamily="18" charset="0"/>
                <a:ea typeface="MS Mincho"/>
              </a:rPr>
              <a:t>Bài</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học</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về</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cách</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ứng</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xử</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sống</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khiêm</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tốn</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biết</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tôn</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trọng</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người</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khác</a:t>
            </a:r>
            <a:r>
              <a:rPr lang="en-US" sz="4200" dirty="0">
                <a:solidFill>
                  <a:schemeClr val="accent6">
                    <a:lumMod val="50000"/>
                  </a:schemeClr>
                </a:solidFill>
                <a:latin typeface="Times New Roman" panose="02020603050405020304" pitchFamily="18" charset="0"/>
                <a:ea typeface="MS Mincho"/>
              </a:rPr>
              <a:t>.</a:t>
            </a:r>
            <a:endParaRPr lang="en-US" sz="4200" dirty="0">
              <a:solidFill>
                <a:schemeClr val="accent6">
                  <a:lumMod val="50000"/>
                </a:schemeClr>
              </a:solidFill>
            </a:endParaRPr>
          </a:p>
        </p:txBody>
      </p:sp>
      <p:sp>
        <p:nvSpPr>
          <p:cNvPr id="10" name="Freeform 9"/>
          <p:cNvSpPr/>
          <p:nvPr/>
        </p:nvSpPr>
        <p:spPr>
          <a:xfrm>
            <a:off x="3940268" y="3392349"/>
            <a:ext cx="1924454" cy="5819889"/>
          </a:xfrm>
          <a:custGeom>
            <a:avLst/>
            <a:gdLst>
              <a:gd name="connsiteX0" fmla="*/ 0 w 1282969"/>
              <a:gd name="connsiteY0" fmla="*/ 128297 h 1908160"/>
              <a:gd name="connsiteX1" fmla="*/ 128297 w 1282969"/>
              <a:gd name="connsiteY1" fmla="*/ 0 h 1908160"/>
              <a:gd name="connsiteX2" fmla="*/ 1154672 w 1282969"/>
              <a:gd name="connsiteY2" fmla="*/ 0 h 1908160"/>
              <a:gd name="connsiteX3" fmla="*/ 1282969 w 1282969"/>
              <a:gd name="connsiteY3" fmla="*/ 128297 h 1908160"/>
              <a:gd name="connsiteX4" fmla="*/ 1282969 w 1282969"/>
              <a:gd name="connsiteY4" fmla="*/ 1779863 h 1908160"/>
              <a:gd name="connsiteX5" fmla="*/ 1154672 w 1282969"/>
              <a:gd name="connsiteY5" fmla="*/ 1908160 h 1908160"/>
              <a:gd name="connsiteX6" fmla="*/ 128297 w 1282969"/>
              <a:gd name="connsiteY6" fmla="*/ 1908160 h 1908160"/>
              <a:gd name="connsiteX7" fmla="*/ 0 w 1282969"/>
              <a:gd name="connsiteY7" fmla="*/ 1779863 h 1908160"/>
              <a:gd name="connsiteX8" fmla="*/ 0 w 1282969"/>
              <a:gd name="connsiteY8" fmla="*/ 128297 h 190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969" h="1908160">
                <a:moveTo>
                  <a:pt x="0" y="128297"/>
                </a:moveTo>
                <a:cubicBezTo>
                  <a:pt x="0" y="57441"/>
                  <a:pt x="57441" y="0"/>
                  <a:pt x="128297" y="0"/>
                </a:cubicBezTo>
                <a:lnTo>
                  <a:pt x="1154672" y="0"/>
                </a:lnTo>
                <a:cubicBezTo>
                  <a:pt x="1225528" y="0"/>
                  <a:pt x="1282969" y="57441"/>
                  <a:pt x="1282969" y="128297"/>
                </a:cubicBezTo>
                <a:lnTo>
                  <a:pt x="1282969" y="1779863"/>
                </a:lnTo>
                <a:cubicBezTo>
                  <a:pt x="1282969" y="1850719"/>
                  <a:pt x="1225528" y="1908160"/>
                  <a:pt x="1154672" y="1908160"/>
                </a:cubicBezTo>
                <a:lnTo>
                  <a:pt x="128297" y="1908160"/>
                </a:lnTo>
                <a:cubicBezTo>
                  <a:pt x="57441" y="1908160"/>
                  <a:pt x="0" y="1850719"/>
                  <a:pt x="0" y="1779863"/>
                </a:cubicBezTo>
                <a:lnTo>
                  <a:pt x="0" y="128297"/>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9726" tIns="269726" rIns="269726" bIns="269726" numCol="1" spcCol="1270" anchor="ctr" anchorCtr="0">
            <a:noAutofit/>
          </a:bodyPr>
          <a:lstStyle/>
          <a:p>
            <a:pPr algn="ctr" defTabSz="1333500">
              <a:lnSpc>
                <a:spcPct val="90000"/>
              </a:lnSpc>
              <a:spcBef>
                <a:spcPct val="0"/>
              </a:spcBef>
              <a:spcAft>
                <a:spcPct val="35000"/>
              </a:spcAft>
            </a:pPr>
            <a:r>
              <a:rPr lang="en-US" sz="4200" dirty="0" err="1">
                <a:solidFill>
                  <a:schemeClr val="accent6">
                    <a:lumMod val="50000"/>
                  </a:schemeClr>
                </a:solidFill>
                <a:latin typeface="Times New Roman" panose="02020603050405020304" pitchFamily="18" charset="0"/>
                <a:ea typeface="MS Mincho"/>
              </a:rPr>
              <a:t>Bài</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học</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về</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tình</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thân</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ái</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chan</a:t>
            </a:r>
            <a:r>
              <a:rPr lang="en-US" sz="4200" dirty="0">
                <a:solidFill>
                  <a:schemeClr val="accent6">
                    <a:lumMod val="50000"/>
                  </a:schemeClr>
                </a:solidFill>
                <a:latin typeface="Times New Roman" panose="02020603050405020304" pitchFamily="18" charset="0"/>
                <a:ea typeface="MS Mincho"/>
              </a:rPr>
              <a:t> </a:t>
            </a:r>
            <a:r>
              <a:rPr lang="en-US" sz="4200" dirty="0" err="1">
                <a:solidFill>
                  <a:schemeClr val="accent6">
                    <a:lumMod val="50000"/>
                  </a:schemeClr>
                </a:solidFill>
                <a:latin typeface="Times New Roman" panose="02020603050405020304" pitchFamily="18" charset="0"/>
                <a:ea typeface="MS Mincho"/>
              </a:rPr>
              <a:t>hòa</a:t>
            </a:r>
            <a:r>
              <a:rPr lang="en-US" sz="4200" dirty="0">
                <a:solidFill>
                  <a:schemeClr val="accent6">
                    <a:lumMod val="50000"/>
                  </a:schemeClr>
                </a:solidFill>
                <a:latin typeface="Times New Roman" panose="02020603050405020304" pitchFamily="18" charset="0"/>
                <a:ea typeface="MS Mincho"/>
              </a:rPr>
              <a:t>.</a:t>
            </a:r>
            <a:endParaRPr lang="en-US" sz="4200" dirty="0">
              <a:solidFill>
                <a:schemeClr val="accent6">
                  <a:lumMod val="50000"/>
                </a:schemeClr>
              </a:solidFill>
            </a:endParaRPr>
          </a:p>
        </p:txBody>
      </p:sp>
      <p:sp>
        <p:nvSpPr>
          <p:cNvPr id="12" name="Freeform 11"/>
          <p:cNvSpPr/>
          <p:nvPr/>
        </p:nvSpPr>
        <p:spPr>
          <a:xfrm>
            <a:off x="6335435" y="3288828"/>
            <a:ext cx="5856432" cy="6353316"/>
          </a:xfrm>
          <a:custGeom>
            <a:avLst/>
            <a:gdLst>
              <a:gd name="connsiteX0" fmla="*/ 0 w 3904288"/>
              <a:gd name="connsiteY0" fmla="*/ 206585 h 2065850"/>
              <a:gd name="connsiteX1" fmla="*/ 206585 w 3904288"/>
              <a:gd name="connsiteY1" fmla="*/ 0 h 2065850"/>
              <a:gd name="connsiteX2" fmla="*/ 3697703 w 3904288"/>
              <a:gd name="connsiteY2" fmla="*/ 0 h 2065850"/>
              <a:gd name="connsiteX3" fmla="*/ 3904288 w 3904288"/>
              <a:gd name="connsiteY3" fmla="*/ 206585 h 2065850"/>
              <a:gd name="connsiteX4" fmla="*/ 3904288 w 3904288"/>
              <a:gd name="connsiteY4" fmla="*/ 1859265 h 2065850"/>
              <a:gd name="connsiteX5" fmla="*/ 3697703 w 3904288"/>
              <a:gd name="connsiteY5" fmla="*/ 2065850 h 2065850"/>
              <a:gd name="connsiteX6" fmla="*/ 206585 w 3904288"/>
              <a:gd name="connsiteY6" fmla="*/ 2065850 h 2065850"/>
              <a:gd name="connsiteX7" fmla="*/ 0 w 3904288"/>
              <a:gd name="connsiteY7" fmla="*/ 1859265 h 2065850"/>
              <a:gd name="connsiteX8" fmla="*/ 0 w 3904288"/>
              <a:gd name="connsiteY8" fmla="*/ 206585 h 206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4288" h="2065850">
                <a:moveTo>
                  <a:pt x="0" y="206585"/>
                </a:moveTo>
                <a:cubicBezTo>
                  <a:pt x="0" y="92491"/>
                  <a:pt x="92491" y="0"/>
                  <a:pt x="206585" y="0"/>
                </a:cubicBezTo>
                <a:lnTo>
                  <a:pt x="3697703" y="0"/>
                </a:lnTo>
                <a:cubicBezTo>
                  <a:pt x="3811797" y="0"/>
                  <a:pt x="3904288" y="92491"/>
                  <a:pt x="3904288" y="206585"/>
                </a:cubicBezTo>
                <a:lnTo>
                  <a:pt x="3904288" y="1859265"/>
                </a:lnTo>
                <a:cubicBezTo>
                  <a:pt x="3904288" y="1973359"/>
                  <a:pt x="3811797" y="2065850"/>
                  <a:pt x="3697703" y="2065850"/>
                </a:cubicBezTo>
                <a:lnTo>
                  <a:pt x="206585" y="2065850"/>
                </a:lnTo>
                <a:cubicBezTo>
                  <a:pt x="92491" y="2065850"/>
                  <a:pt x="0" y="1973359"/>
                  <a:pt x="0" y="1859265"/>
                </a:cubicBezTo>
                <a:lnTo>
                  <a:pt x="0" y="206585"/>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4121" tIns="304121" rIns="304121" bIns="304121" numCol="1" spcCol="1270" anchor="ctr" anchorCtr="0">
            <a:noAutofit/>
          </a:bodyPr>
          <a:lstStyle/>
          <a:p>
            <a:pPr algn="ctr" defTabSz="1333500">
              <a:lnSpc>
                <a:spcPct val="90000"/>
              </a:lnSpc>
              <a:spcBef>
                <a:spcPct val="0"/>
              </a:spcBef>
              <a:spcAft>
                <a:spcPct val="35000"/>
              </a:spcAft>
            </a:pPr>
            <a:r>
              <a:rPr lang="en-US" sz="4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học</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đường</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đời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đầu</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tiên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Dế</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Mèn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rút</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ra</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sau</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cái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Dế</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Choắt</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Thói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ngông</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cuồng</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mình</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trêu</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đùa</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khinh</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thường</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khác</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thoả</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mãn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niềm</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vui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mình</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gây</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ra</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quả</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khôn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lường</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phải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ân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hận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suốt</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đời</a:t>
            </a:r>
            <a:r>
              <a:rPr lang="en-US" sz="4200" dirty="0">
                <a:solidFill>
                  <a:schemeClr val="accent6">
                    <a:lumMod val="50000"/>
                  </a:schemeClr>
                </a:solidFill>
                <a:latin typeface="Times New Roman" panose="02020603050405020304" pitchFamily="18" charset="0"/>
                <a:ea typeface="Times New Roman" panose="02020603050405020304" pitchFamily="18" charset="0"/>
              </a:rPr>
              <a:t>.</a:t>
            </a:r>
            <a:endParaRPr lang="en-US" sz="4200" dirty="0">
              <a:solidFill>
                <a:schemeClr val="accent6">
                  <a:lumMod val="50000"/>
                </a:schemeClr>
              </a:solidFill>
            </a:endParaRPr>
          </a:p>
        </p:txBody>
      </p:sp>
      <p:sp>
        <p:nvSpPr>
          <p:cNvPr id="14" name="Freeform 13"/>
          <p:cNvSpPr/>
          <p:nvPr/>
        </p:nvSpPr>
        <p:spPr>
          <a:xfrm>
            <a:off x="12472988" y="3339807"/>
            <a:ext cx="5294249" cy="6302337"/>
          </a:xfrm>
          <a:custGeom>
            <a:avLst/>
            <a:gdLst>
              <a:gd name="connsiteX0" fmla="*/ 0 w 3403104"/>
              <a:gd name="connsiteY0" fmla="*/ 216602 h 2166023"/>
              <a:gd name="connsiteX1" fmla="*/ 216602 w 3403104"/>
              <a:gd name="connsiteY1" fmla="*/ 0 h 2166023"/>
              <a:gd name="connsiteX2" fmla="*/ 3186502 w 3403104"/>
              <a:gd name="connsiteY2" fmla="*/ 0 h 2166023"/>
              <a:gd name="connsiteX3" fmla="*/ 3403104 w 3403104"/>
              <a:gd name="connsiteY3" fmla="*/ 216602 h 2166023"/>
              <a:gd name="connsiteX4" fmla="*/ 3403104 w 3403104"/>
              <a:gd name="connsiteY4" fmla="*/ 1949421 h 2166023"/>
              <a:gd name="connsiteX5" fmla="*/ 3186502 w 3403104"/>
              <a:gd name="connsiteY5" fmla="*/ 2166023 h 2166023"/>
              <a:gd name="connsiteX6" fmla="*/ 216602 w 3403104"/>
              <a:gd name="connsiteY6" fmla="*/ 2166023 h 2166023"/>
              <a:gd name="connsiteX7" fmla="*/ 0 w 3403104"/>
              <a:gd name="connsiteY7" fmla="*/ 1949421 h 2166023"/>
              <a:gd name="connsiteX8" fmla="*/ 0 w 3403104"/>
              <a:gd name="connsiteY8" fmla="*/ 216602 h 21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104" h="2166023">
                <a:moveTo>
                  <a:pt x="0" y="216602"/>
                </a:moveTo>
                <a:cubicBezTo>
                  <a:pt x="0" y="96976"/>
                  <a:pt x="96976" y="0"/>
                  <a:pt x="216602" y="0"/>
                </a:cubicBezTo>
                <a:lnTo>
                  <a:pt x="3186502" y="0"/>
                </a:lnTo>
                <a:cubicBezTo>
                  <a:pt x="3306128" y="0"/>
                  <a:pt x="3403104" y="96976"/>
                  <a:pt x="3403104" y="216602"/>
                </a:cubicBezTo>
                <a:lnTo>
                  <a:pt x="3403104" y="1949421"/>
                </a:lnTo>
                <a:cubicBezTo>
                  <a:pt x="3403104" y="2069047"/>
                  <a:pt x="3306128" y="2166023"/>
                  <a:pt x="3186502" y="2166023"/>
                </a:cubicBezTo>
                <a:lnTo>
                  <a:pt x="216602" y="2166023"/>
                </a:lnTo>
                <a:cubicBezTo>
                  <a:pt x="96976" y="2166023"/>
                  <a:pt x="0" y="2069047"/>
                  <a:pt x="0" y="1949421"/>
                </a:cubicBezTo>
                <a:lnTo>
                  <a:pt x="0" y="216602"/>
                </a:lnTo>
                <a:close/>
              </a:path>
            </a:pathLst>
          </a:custGeom>
          <a:ln w="28575">
            <a:solidFill>
              <a:srgbClr val="C00000"/>
            </a:solidFill>
          </a:ln>
          <a:effectLst>
            <a:outerShdw blurRad="50800" dist="38100" dir="13500000" algn="br"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8522" tIns="308522" rIns="308522" bIns="308522" numCol="1" spcCol="1270" anchor="ctr" anchorCtr="0">
            <a:noAutofit/>
          </a:bodyPr>
          <a:lstStyle/>
          <a:p>
            <a:pPr algn="ctr" defTabSz="1333500">
              <a:lnSpc>
                <a:spcPct val="90000"/>
              </a:lnSpc>
              <a:spcBef>
                <a:spcPct val="0"/>
              </a:spcBef>
              <a:spcAft>
                <a:spcPct val="35000"/>
              </a:spcAft>
            </a:pPr>
            <a:r>
              <a:rPr lang="en-US" sz="4200" dirty="0" err="1">
                <a:solidFill>
                  <a:schemeClr val="accent6">
                    <a:lumMod val="50000"/>
                  </a:schemeClr>
                </a:solidFill>
                <a:latin typeface="Times New Roman" panose="02020603050405020304" pitchFamily="18" charset="0"/>
                <a:ea typeface="Times New Roman" panose="02020603050405020304" pitchFamily="18" charset="0"/>
              </a:rPr>
              <a:t>Việc</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sử</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dụng</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ngôi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thứ</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nhất</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Dế</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Mèn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tự</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lại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mình</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khiến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trở</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nên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chân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thực</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khách</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quan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bộc</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lộ</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rõ</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nhất</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trạng</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xúc</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mình</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khi</a:t>
            </a:r>
            <a:r>
              <a:rPr lang="en-US" sz="4200" dirty="0">
                <a:solidFill>
                  <a:schemeClr val="accent6">
                    <a:lumMod val="50000"/>
                  </a:schemeClr>
                </a:solidFill>
                <a:latin typeface="Times New Roman" panose="02020603050405020304" pitchFamily="18" charset="0"/>
                <a:ea typeface="Times New Roman" panose="02020603050405020304" pitchFamily="18" charset="0"/>
              </a:rPr>
              <a:t> </a:t>
            </a:r>
            <a:r>
              <a:rPr lang="en-US" sz="4200" dirty="0" err="1">
                <a:solidFill>
                  <a:schemeClr val="accent6">
                    <a:lumMod val="50000"/>
                  </a:schemeClr>
                </a:solidFill>
                <a:latin typeface="Times New Roman" panose="02020603050405020304" pitchFamily="18" charset="0"/>
                <a:ea typeface="Times New Roman" panose="02020603050405020304" pitchFamily="18" charset="0"/>
              </a:rPr>
              <a:t>trải</a:t>
            </a:r>
            <a:r>
              <a:rPr lang="en-US" sz="4200" dirty="0">
                <a:solidFill>
                  <a:schemeClr val="accent6">
                    <a:lumMod val="50000"/>
                  </a:schemeClr>
                </a:solidFill>
                <a:latin typeface="Times New Roman" panose="02020603050405020304" pitchFamily="18" charset="0"/>
                <a:ea typeface="Times New Roman" panose="02020603050405020304" pitchFamily="18" charset="0"/>
              </a:rPr>
              <a:t> qua.</a:t>
            </a:r>
            <a:endParaRPr lang="en-US" sz="4200" dirty="0">
              <a:solidFill>
                <a:schemeClr val="accent6">
                  <a:lumMod val="50000"/>
                </a:schemeClr>
              </a:solidFill>
            </a:endParaRPr>
          </a:p>
        </p:txBody>
      </p:sp>
      <p:sp>
        <p:nvSpPr>
          <p:cNvPr id="8" name="Cloud Callout 7"/>
          <p:cNvSpPr/>
          <p:nvPr/>
        </p:nvSpPr>
        <p:spPr>
          <a:xfrm>
            <a:off x="2667000" y="2941365"/>
            <a:ext cx="12887423" cy="6738881"/>
          </a:xfrm>
          <a:prstGeom prst="cloudCallout">
            <a:avLst>
              <a:gd name="adj1" fmla="val -36718"/>
              <a:gd name="adj2" fmla="val -68127"/>
            </a:avLst>
          </a:prstGeom>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2080260" algn="l"/>
              </a:tabLst>
            </a:pPr>
            <a:r>
              <a:rPr lang="en-US" sz="30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Sau</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tất</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cả</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các</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sự</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việc</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trên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nhất</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là</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sau</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khi</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Choắt</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chết</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Dế</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Mèn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đã</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tự</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rút</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ra</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bài</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học</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đường</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đời</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đầu</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tiên</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cho</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mình</a:t>
            </a:r>
            <a:r>
              <a:rPr lang="en-US" sz="4200" dirty="0">
                <a:solidFill>
                  <a:srgbClr val="0D0D0D"/>
                </a:solidFill>
                <a:latin typeface="Times New Roman" panose="02020603050405020304" pitchFamily="18" charset="0"/>
                <a:ea typeface="MS Mincho"/>
              </a:rPr>
              <a:t>. Theo </a:t>
            </a:r>
            <a:r>
              <a:rPr lang="en-US" sz="4200" dirty="0" err="1">
                <a:solidFill>
                  <a:srgbClr val="0D0D0D"/>
                </a:solidFill>
                <a:latin typeface="Times New Roman" panose="02020603050405020304" pitchFamily="18" charset="0"/>
                <a:ea typeface="MS Mincho"/>
              </a:rPr>
              <a:t>em</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đó</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là</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bài</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học</a:t>
            </a:r>
            <a:r>
              <a:rPr lang="en-US" sz="4200" dirty="0">
                <a:solidFill>
                  <a:srgbClr val="0D0D0D"/>
                </a:solidFill>
                <a:latin typeface="Times New Roman" panose="02020603050405020304" pitchFamily="18" charset="0"/>
                <a:ea typeface="MS Mincho"/>
              </a:rPr>
              <a:t> </a:t>
            </a:r>
            <a:r>
              <a:rPr lang="en-US" sz="4200" dirty="0" err="1">
                <a:solidFill>
                  <a:srgbClr val="0D0D0D"/>
                </a:solidFill>
                <a:latin typeface="Times New Roman" panose="02020603050405020304" pitchFamily="18" charset="0"/>
                <a:ea typeface="MS Mincho"/>
              </a:rPr>
              <a:t>gì</a:t>
            </a:r>
            <a:r>
              <a:rPr lang="en-US" sz="4200" dirty="0">
                <a:solidFill>
                  <a:srgbClr val="0D0D0D"/>
                </a:solidFill>
                <a:latin typeface="Times New Roman" panose="02020603050405020304" pitchFamily="18" charset="0"/>
                <a:ea typeface="MS Mincho"/>
              </a:rPr>
              <a:t>?</a:t>
            </a:r>
            <a:r>
              <a:rPr lang="en-US" sz="4200" dirty="0">
                <a:solidFill>
                  <a:srgbClr val="000000"/>
                </a:solidFill>
                <a:latin typeface="Arial" panose="020B0604020202020204" pitchFamily="34"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Việc</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tác</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giả</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cho</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Dế</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Mèn</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tự</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kể</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lại</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câu</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chuyện</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của</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mình</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bằng</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ngôi</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thứ</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nhất</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có</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tác</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dụng</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thế</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nào</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trong</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việc</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thể</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hiện</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bài</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rPr>
              <a:t>ấy</a:t>
            </a:r>
            <a:r>
              <a:rPr lang="en-US" sz="4200" dirty="0">
                <a:solidFill>
                  <a:srgbClr val="000000"/>
                </a:solidFill>
                <a:latin typeface="Times New Roman" panose="02020603050405020304" pitchFamily="18" charset="0"/>
                <a:ea typeface="Times New Roman" panose="02020603050405020304" pitchFamily="18" charset="0"/>
              </a:rPr>
              <a:t>?</a:t>
            </a:r>
            <a:endParaRPr lang="en-US" sz="4200" dirty="0">
              <a:latin typeface="Times New Roman" panose="02020603050405020304" pitchFamily="18" charset="0"/>
              <a:ea typeface="Times New Roman" panose="02020603050405020304" pitchFamily="18" charset="0"/>
            </a:endParaRPr>
          </a:p>
        </p:txBody>
      </p:sp>
      <p:cxnSp>
        <p:nvCxnSpPr>
          <p:cNvPr id="16" name="Straight Arrow Connector 15"/>
          <p:cNvCxnSpPr>
            <a:stCxn id="9" idx="2"/>
          </p:cNvCxnSpPr>
          <p:nvPr/>
        </p:nvCxnSpPr>
        <p:spPr>
          <a:xfrm flipH="1">
            <a:off x="2253344" y="2466722"/>
            <a:ext cx="7010307" cy="82210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a:stCxn id="9" idx="2"/>
          </p:cNvCxnSpPr>
          <p:nvPr/>
        </p:nvCxnSpPr>
        <p:spPr>
          <a:xfrm flipH="1">
            <a:off x="4976950" y="2466722"/>
            <a:ext cx="4286702" cy="87308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a:stCxn id="9" idx="2"/>
          </p:cNvCxnSpPr>
          <p:nvPr/>
        </p:nvCxnSpPr>
        <p:spPr>
          <a:xfrm>
            <a:off x="9263651" y="2466722"/>
            <a:ext cx="0" cy="82210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9" idx="2"/>
          </p:cNvCxnSpPr>
          <p:nvPr/>
        </p:nvCxnSpPr>
        <p:spPr>
          <a:xfrm>
            <a:off x="9263651" y="2466722"/>
            <a:ext cx="5889176" cy="81051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44359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xit" presetSubtype="32" fill="hold" grpId="0" nodeType="with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P spid="12" grpId="0" animBg="1"/>
      <p:bldP spid="14"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76154">
            <a:off x="207252" y="8935089"/>
            <a:ext cx="1425795" cy="1306546"/>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394" t="23008"/>
          <a:stretch>
            <a:fillRect/>
          </a:stretch>
        </p:blipFill>
        <p:spPr>
          <a:xfrm flipH="1">
            <a:off x="0" y="0"/>
            <a:ext cx="2772358" cy="3382269"/>
          </a:xfrm>
          <a:prstGeom prst="rect">
            <a:avLst/>
          </a:prstGeom>
        </p:spPr>
      </p:pic>
      <p:sp>
        <p:nvSpPr>
          <p:cNvPr id="11" name="TextBox 3">
            <a:extLst>
              <a:ext uri="{FF2B5EF4-FFF2-40B4-BE49-F238E27FC236}">
                <a16:creationId xmlns:a16="http://schemas.microsoft.com/office/drawing/2014/main" xmlns="" id="{8F10674B-4568-4920-A65A-A9C66C3D2A9F}"/>
              </a:ext>
            </a:extLst>
          </p:cNvPr>
          <p:cNvSpPr txBox="1"/>
          <p:nvPr/>
        </p:nvSpPr>
        <p:spPr>
          <a:xfrm>
            <a:off x="2514600" y="571500"/>
            <a:ext cx="4857727"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III&gt;. Tổng kết</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026" name="Picture 2" descr="Little Student Girl With Glasses Reading Book Cartoon Character Isolated  Icon Vector Illustration Royalty Free Cliparts, Vectors, And Stock  Illustration. Image 149655638.">
            <a:extLst>
              <a:ext uri="{FF2B5EF4-FFF2-40B4-BE49-F238E27FC236}">
                <a16:creationId xmlns:a16="http://schemas.microsoft.com/office/drawing/2014/main" xmlns="" id="{069975D8-3547-438D-B98C-A452D767E7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077" y1="64154" x2="33385" y2="56692"/>
                        <a14:foregroundMark x1="27174" y1="53722" x2="24441" y2="52415"/>
                        <a14:foregroundMark x1="33385" y1="56692" x2="27297" y2="53781"/>
                        <a14:foregroundMark x1="20064" y1="63875" x2="19733" y2="68508"/>
                        <a14:foregroundMark x1="20669" y1="55398" x2="20540" y2="57205"/>
                        <a14:foregroundMark x1="22983" y1="73389" x2="36000" y2="77385"/>
                        <a14:foregroundMark x1="23328" y1="73495" x2="23612" y2="73582"/>
                        <a14:foregroundMark x1="21395" y1="72902" x2="22981" y2="73388"/>
                        <a14:foregroundMark x1="36000" y1="77385" x2="41692" y2="67769"/>
                        <a14:foregroundMark x1="41692" y1="67769" x2="38462" y2="63846"/>
                        <a14:foregroundMark x1="38308" y1="63538" x2="32538" y2="59692"/>
                        <a14:foregroundMark x1="32538" y1="59692" x2="24882" y2="57629"/>
                        <a14:foregroundMark x1="22092" y1="63231" x2="21385" y2="65846"/>
                        <a14:foregroundMark x1="22266" y1="62587" x2="22147" y2="63027"/>
                        <a14:foregroundMark x1="23188" y1="59172" x2="23148" y2="59320"/>
                        <a14:foregroundMark x1="23781" y1="72393" x2="24538" y2="74462"/>
                        <a14:foregroundMark x1="22740" y1="69547" x2="23778" y2="72386"/>
                        <a14:foregroundMark x1="22825" y1="69781" x2="22743" y2="69556"/>
                        <a14:foregroundMark x1="22617" y1="69214" x2="22787" y2="69678"/>
                        <a14:foregroundMark x1="22739" y1="69548" x2="22585" y2="69126"/>
                        <a14:foregroundMark x1="21876" y1="67188" x2="22299" y2="68344"/>
                        <a14:foregroundMark x1="21385" y1="65846" x2="21635" y2="66529"/>
                        <a14:foregroundMark x1="24538" y1="74462" x2="29231" y2="74692"/>
                        <a14:foregroundMark x1="29231" y1="74692" x2="36308" y2="68308"/>
                        <a14:foregroundMark x1="36308" y1="68308" x2="37154" y2="63692"/>
                        <a14:foregroundMark x1="37154" y1="63692" x2="36308" y2="62538"/>
                        <a14:foregroundMark x1="26077" y1="72538" x2="21538" y2="82385"/>
                        <a14:foregroundMark x1="21538" y1="82385" x2="31000" y2="85692"/>
                        <a14:foregroundMark x1="31000" y1="85692" x2="38077" y2="84385"/>
                        <a14:foregroundMark x1="38077" y1="84385" x2="40000" y2="78769"/>
                        <a14:foregroundMark x1="40000" y1="78769" x2="32923" y2="76077"/>
                        <a14:foregroundMark x1="32923" y1="76077" x2="27385" y2="75923"/>
                        <a14:foregroundMark x1="27385" y1="75923" x2="25077" y2="73615"/>
                        <a14:foregroundMark x1="59000" y1="62231" x2="52231" y2="59000"/>
                        <a14:foregroundMark x1="52231" y1="59000" x2="41846" y2="57385"/>
                        <a14:foregroundMark x1="41846" y1="57385" x2="37615" y2="64000"/>
                        <a14:foregroundMark x1="37615" y1="64000" x2="46231" y2="70615"/>
                        <a14:foregroundMark x1="46231" y1="70615" x2="60385" y2="66769"/>
                        <a14:foregroundMark x1="60385" y1="66769" x2="59692" y2="61692"/>
                        <a14:foregroundMark x1="59692" y1="61692" x2="58615" y2="62231"/>
                        <a14:foregroundMark x1="33385" y1="59000" x2="29923" y2="55308"/>
                        <a14:foregroundMark x1="29923" y1="55308" x2="25692" y2="58000"/>
                        <a14:foregroundMark x1="25692" y1="58000" x2="31000" y2="59231"/>
                        <a14:foregroundMark x1="31000" y1="59231" x2="34538" y2="58692"/>
                        <a14:foregroundMark x1="76538" y1="60462" x2="71615" y2="54692"/>
                        <a14:foregroundMark x1="71615" y1="54692" x2="55923" y2="57846"/>
                        <a14:foregroundMark x1="55923" y1="57846" x2="56385" y2="63769"/>
                        <a14:foregroundMark x1="56385" y1="63769" x2="63923" y2="64462"/>
                        <a14:foregroundMark x1="63923" y1="64462" x2="76692" y2="60769"/>
                        <a14:foregroundMark x1="67077" y1="73154" x2="58846" y2="69385"/>
                        <a14:foregroundMark x1="58846" y1="69385" x2="44154" y2="70077"/>
                        <a14:foregroundMark x1="44154" y1="70077" x2="39769" y2="79154"/>
                        <a14:foregroundMark x1="39769" y1="79154" x2="54923" y2="83923"/>
                        <a14:foregroundMark x1="54923" y1="83923" x2="66615" y2="79308"/>
                        <a14:foregroundMark x1="66615" y1="79308" x2="67385" y2="74462"/>
                        <a14:foregroundMark x1="67385" y1="74462" x2="66462" y2="73308"/>
                        <a14:foregroundMark x1="78385" y1="69923" x2="75385" y2="60538"/>
                        <a14:foregroundMark x1="75385" y1="60538" x2="66231" y2="61692"/>
                        <a14:foregroundMark x1="66231" y1="61692" x2="58538" y2="71769"/>
                        <a14:foregroundMark x1="58538" y1="71769" x2="70692" y2="79538"/>
                        <a14:foregroundMark x1="70692" y1="79538" x2="78846" y2="73308"/>
                        <a14:foregroundMark x1="78846" y1="73308" x2="78308" y2="68769"/>
                        <a14:backgroundMark x1="23308" y1="58154" x2="26769" y2="55000"/>
                        <a14:backgroundMark x1="26769" y1="55000" x2="20231" y2="50615"/>
                        <a14:backgroundMark x1="20231" y1="50615" x2="17231" y2="62077"/>
                        <a14:backgroundMark x1="17231" y1="62077" x2="17385" y2="69077"/>
                        <a14:backgroundMark x1="17385" y1="69077" x2="21308" y2="72538"/>
                        <a14:backgroundMark x1="21308" y1="72538" x2="23000" y2="68154"/>
                        <a14:backgroundMark x1="23000" y1="68154" x2="22923" y2="58615"/>
                        <a14:backgroundMark x1="23308" y1="61077" x2="17385" y2="54538"/>
                        <a14:backgroundMark x1="17385" y1="54538" x2="13154" y2="73385"/>
                        <a14:backgroundMark x1="13154" y1="73385" x2="19385" y2="78615"/>
                        <a14:backgroundMark x1="19385" y1="78615" x2="23154" y2="73923"/>
                        <a14:backgroundMark x1="23154" y1="73923" x2="22308" y2="35154"/>
                        <a14:backgroundMark x1="22615" y1="62692" x2="20385" y2="57615"/>
                        <a14:backgroundMark x1="20385" y1="57615" x2="13385" y2="61615"/>
                        <a14:backgroundMark x1="13385" y1="61615" x2="17077" y2="74692"/>
                        <a14:backgroundMark x1="17077" y1="74692" x2="22231" y2="71077"/>
                        <a14:backgroundMark x1="22231" y1="71077" x2="22923" y2="66000"/>
                        <a14:backgroundMark x1="22923" y1="66000" x2="22154" y2="60615"/>
                        <a14:backgroundMark x1="22769" y1="64154" x2="22615" y2="59385"/>
                        <a14:backgroundMark x1="22615" y1="59385" x2="16692" y2="60538"/>
                        <a14:backgroundMark x1="16692" y1="60538" x2="16231" y2="73000"/>
                        <a14:backgroundMark x1="16231" y1="73000" x2="21923" y2="67077"/>
                        <a14:backgroundMark x1="21923" y1="67077" x2="22000" y2="61538"/>
                        <a14:backgroundMark x1="22000" y1="61538" x2="19462" y2="57538"/>
                        <a14:backgroundMark x1="19462" y1="57538" x2="18385" y2="58000"/>
                        <a14:backgroundMark x1="21462" y1="70538" x2="20923" y2="61846"/>
                        <a14:backgroundMark x1="20923" y1="61846" x2="16385" y2="63692"/>
                        <a14:backgroundMark x1="16385" y1="63692" x2="18462" y2="71385"/>
                        <a14:backgroundMark x1="18462" y1="71385" x2="22154" y2="69923"/>
                      </a14:backgroundRemoval>
                    </a14:imgEffect>
                  </a14:imgLayer>
                </a14:imgProps>
              </a:ext>
              <a:ext uri="{28A0092B-C50C-407E-A947-70E740481C1C}">
                <a14:useLocalDpi xmlns:a14="http://schemas.microsoft.com/office/drawing/2010/main" val="0"/>
              </a:ext>
            </a:extLst>
          </a:blip>
          <a:srcRect/>
          <a:stretch>
            <a:fillRect/>
          </a:stretch>
        </p:blipFill>
        <p:spPr bwMode="auto">
          <a:xfrm>
            <a:off x="-491555" y="3394135"/>
            <a:ext cx="6012309" cy="6012309"/>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Callout 1">
            <a:extLst>
              <a:ext uri="{FF2B5EF4-FFF2-40B4-BE49-F238E27FC236}">
                <a16:creationId xmlns:a16="http://schemas.microsoft.com/office/drawing/2014/main" xmlns="" id="{4D8933D7-E692-42AA-B48F-6864B20EF0FB}"/>
              </a:ext>
            </a:extLst>
          </p:cNvPr>
          <p:cNvSpPr/>
          <p:nvPr/>
        </p:nvSpPr>
        <p:spPr>
          <a:xfrm>
            <a:off x="4038600" y="1230395"/>
            <a:ext cx="12496800" cy="4207400"/>
          </a:xfrm>
          <a:prstGeom prst="cloudCallout">
            <a:avLst>
              <a:gd name="adj1" fmla="val -47737"/>
              <a:gd name="adj2" fmla="val 585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1386840" algn="l"/>
              </a:tabLst>
            </a:pPr>
            <a:r>
              <a:rPr lang="vi-VN"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Nhận</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xét</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về</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đặc</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sắc</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nghệ</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thuật</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và</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sức</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cuốn</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hút</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của</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tác</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phẩm</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Nội</a:t>
            </a:r>
            <a:r>
              <a:rPr lang="en-US" sz="3200" dirty="0">
                <a:solidFill>
                  <a:srgbClr val="002060"/>
                </a:solidFill>
                <a:latin typeface="Arial" panose="020B0604020202020204" pitchFamily="34" charset="0"/>
                <a:ea typeface="MS Mincho"/>
                <a:cs typeface="Arial" panose="020B0604020202020204" pitchFamily="34" charset="0"/>
              </a:rPr>
              <a:t> dung, ý </a:t>
            </a:r>
            <a:r>
              <a:rPr lang="en-US" sz="3200" dirty="0" err="1">
                <a:solidFill>
                  <a:srgbClr val="002060"/>
                </a:solidFill>
                <a:latin typeface="Arial" panose="020B0604020202020204" pitchFamily="34" charset="0"/>
                <a:ea typeface="MS Mincho"/>
                <a:cs typeface="Arial" panose="020B0604020202020204" pitchFamily="34" charset="0"/>
              </a:rPr>
              <a:t>nghĩa</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của</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văn</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bản</a:t>
            </a:r>
            <a:r>
              <a:rPr lang="en-US" sz="3200" dirty="0">
                <a:solidFill>
                  <a:srgbClr val="002060"/>
                </a:solidFill>
                <a:latin typeface="Arial" panose="020B0604020202020204" pitchFamily="34" charset="0"/>
                <a:ea typeface="MS Mincho"/>
                <a:cs typeface="Arial" panose="020B0604020202020204" pitchFamily="34" charset="0"/>
              </a:rPr>
              <a:t>?</a:t>
            </a:r>
            <a:endPar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tabLst>
                <a:tab pos="1386840" algn="l"/>
              </a:tabLst>
            </a:pP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Em</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học</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tập</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được</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gì</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từ</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nghệ</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thuật</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miêu</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tả</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và</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kể</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chuyện</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của</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Tô</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Hoài</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trong</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văn</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bản</a:t>
            </a:r>
            <a:r>
              <a:rPr lang="en-US" sz="3200" dirty="0">
                <a:solidFill>
                  <a:srgbClr val="002060"/>
                </a:solidFill>
                <a:latin typeface="Arial" panose="020B0604020202020204" pitchFamily="34" charset="0"/>
                <a:ea typeface="MS Mincho"/>
                <a:cs typeface="Arial" panose="020B0604020202020204" pitchFamily="34" charset="0"/>
              </a:rPr>
              <a:t> </a:t>
            </a:r>
            <a:r>
              <a:rPr lang="en-US" sz="3200" dirty="0" err="1">
                <a:solidFill>
                  <a:srgbClr val="002060"/>
                </a:solidFill>
                <a:latin typeface="Arial" panose="020B0604020202020204" pitchFamily="34" charset="0"/>
                <a:ea typeface="MS Mincho"/>
                <a:cs typeface="Arial" panose="020B0604020202020204" pitchFamily="34" charset="0"/>
              </a:rPr>
              <a:t>này</a:t>
            </a:r>
            <a:r>
              <a:rPr lang="en-US" sz="3200" dirty="0">
                <a:solidFill>
                  <a:srgbClr val="002060"/>
                </a:solidFill>
                <a:latin typeface="Arial" panose="020B0604020202020204" pitchFamily="34" charset="0"/>
                <a:ea typeface="MS Mincho"/>
                <a:cs typeface="Arial" panose="020B0604020202020204" pitchFamily="34" charset="0"/>
              </a:rPr>
              <a:t>?</a:t>
            </a:r>
            <a:endPar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xmlns="" id="{977C4A18-4AE6-4A80-A1CE-4F295D4C8FF4}"/>
              </a:ext>
            </a:extLst>
          </p:cNvPr>
          <p:cNvSpPr txBox="1"/>
          <p:nvPr/>
        </p:nvSpPr>
        <p:spPr>
          <a:xfrm>
            <a:off x="2779753" y="6051679"/>
            <a:ext cx="12887337" cy="3046988"/>
          </a:xfrm>
          <a:prstGeom prst="rect">
            <a:avLst/>
          </a:prstGeom>
          <a:solidFill>
            <a:schemeClr val="bg1"/>
          </a:solidFill>
          <a:ln w="38100">
            <a:solidFill>
              <a:srgbClr val="FFC000"/>
            </a:solidFill>
          </a:ln>
        </p:spPr>
        <p:txBody>
          <a:bodyPr wrap="square">
            <a:spAutoFit/>
          </a:bodyPr>
          <a:lstStyle/>
          <a:p>
            <a:pPr algn="just"/>
            <a:r>
              <a:rPr lang="nl-NL" sz="3200" b="1" i="1" dirty="0">
                <a:latin typeface="Arial" panose="020B0604020202020204" pitchFamily="34" charset="0"/>
                <a:cs typeface="Arial" panose="020B0604020202020204" pitchFamily="34" charset="0"/>
              </a:rPr>
              <a:t>1. Nội dung – Ý nghĩa:</a:t>
            </a:r>
            <a:endParaRPr lang="en-US" sz="3200" dirty="0">
              <a:latin typeface="Arial" panose="020B0604020202020204" pitchFamily="34" charset="0"/>
              <a:cs typeface="Arial" panose="020B0604020202020204" pitchFamily="34" charset="0"/>
            </a:endParaRPr>
          </a:p>
          <a:p>
            <a:pPr algn="just"/>
            <a:r>
              <a:rPr lang="nl-NL" sz="3200" dirty="0">
                <a:latin typeface="Arial" panose="020B0604020202020204" pitchFamily="34" charset="0"/>
                <a:cs typeface="Arial" panose="020B0604020202020204" pitchFamily="34" charset="0"/>
              </a:rPr>
              <a:t>- Vẻ đẹp cường tráng của Dế Mèn. Dế Mèn kiêu căng, xốc nổi gây ra cái chết  của Dế Choắt. </a:t>
            </a:r>
            <a:endParaRPr lang="en-US" sz="3200" dirty="0">
              <a:latin typeface="Arial" panose="020B0604020202020204" pitchFamily="34" charset="0"/>
              <a:cs typeface="Arial" panose="020B0604020202020204" pitchFamily="34" charset="0"/>
            </a:endParaRPr>
          </a:p>
          <a:p>
            <a:pPr algn="just"/>
            <a:r>
              <a:rPr lang="nl-NL" sz="3200" dirty="0">
                <a:latin typeface="Arial" panose="020B0604020202020204" pitchFamily="34" charset="0"/>
                <a:cs typeface="Arial" panose="020B0604020202020204" pitchFamily="34" charset="0"/>
              </a:rPr>
              <a:t>- Bài học về lối sống thân ái, chan hòa; yêu thương giúp đỡ bạn bè; cách ứng xử lễ độ, khiêm nhường; sự tự chủ; ăn năn hối lỗi trước cử chỉ sai lầm...</a:t>
            </a:r>
            <a:endParaRPr lang="en-US" sz="3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E2E3FAB-399B-40FA-BDC5-5B1E2AD6EE15}"/>
              </a:ext>
            </a:extLst>
          </p:cNvPr>
          <p:cNvSpPr txBox="1"/>
          <p:nvPr/>
        </p:nvSpPr>
        <p:spPr>
          <a:xfrm>
            <a:off x="4572000" y="1502824"/>
            <a:ext cx="12887337" cy="3662541"/>
          </a:xfrm>
          <a:prstGeom prst="rect">
            <a:avLst/>
          </a:prstGeom>
          <a:solidFill>
            <a:schemeClr val="bg1"/>
          </a:solidFill>
          <a:ln w="38100">
            <a:solidFill>
              <a:srgbClr val="FFC000"/>
            </a:solidFill>
          </a:ln>
        </p:spPr>
        <p:txBody>
          <a:bodyPr wrap="square">
            <a:spAutoFit/>
          </a:bodyPr>
          <a:lstStyle/>
          <a:p>
            <a:pPr algn="just"/>
            <a:r>
              <a:rPr lang="vi-VN" sz="4000" b="1" i="1" dirty="0">
                <a:latin typeface="Arial" panose="020B0604020202020204" pitchFamily="34" charset="0"/>
                <a:cs typeface="Arial" panose="020B0604020202020204" pitchFamily="34" charset="0"/>
              </a:rPr>
              <a:t>2. Nghệ thuật</a:t>
            </a:r>
          </a:p>
          <a:p>
            <a:pPr algn="just"/>
            <a:r>
              <a:rPr lang="vi-VN" sz="3200" dirty="0">
                <a:latin typeface="Arial" panose="020B0604020202020204" pitchFamily="34" charset="0"/>
                <a:cs typeface="Arial" panose="020B0604020202020204" pitchFamily="34" charset="0"/>
              </a:rPr>
              <a:t>- Truyện đồng thoại với nội dung hấp dẫn, sinh động.</a:t>
            </a:r>
            <a:endParaRPr lang="en-US" sz="32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 Kể chuyện kết hợp với miêu tả. </a:t>
            </a:r>
            <a:endParaRPr lang="en-US" sz="32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-Xây dựng hình tượng nhân vật Dế Mèn gần gũi với trẻ thơ, miêu tả loài vật chính xác, sinh động</a:t>
            </a:r>
            <a:endParaRPr lang="en-US" sz="32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 Các phép tu từ . </a:t>
            </a:r>
            <a:endParaRPr lang="en-US" sz="32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 Lựa chọn  ngôi kể, lời văn giàu hình  ảnh, cảm xúc.</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944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2"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3"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2" animBg="1"/>
      <p:bldP spid="12" grpId="3" animBg="1"/>
      <p:bldP spid="1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834759" y="-253494"/>
            <a:ext cx="975667" cy="1048080"/>
          </a:xfrm>
          <a:prstGeom prst="rect">
            <a:avLst/>
          </a:prstGeom>
        </p:spPr>
      </p:pic>
      <p:pic>
        <p:nvPicPr>
          <p:cNvPr id="20" name="Picture 3">
            <a:extLst>
              <a:ext uri="{FF2B5EF4-FFF2-40B4-BE49-F238E27FC236}">
                <a16:creationId xmlns:a16="http://schemas.microsoft.com/office/drawing/2014/main" xmlns="" id="{9FCBA3CC-AAFA-491C-97F6-4E5D254278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7790862"/>
            <a:ext cx="5621717" cy="2514441"/>
          </a:xfrm>
          <a:prstGeom prst="rect">
            <a:avLst/>
          </a:prstGeom>
        </p:spPr>
      </p:pic>
      <p:pic>
        <p:nvPicPr>
          <p:cNvPr id="21" name="Picture 4">
            <a:extLst>
              <a:ext uri="{FF2B5EF4-FFF2-40B4-BE49-F238E27FC236}">
                <a16:creationId xmlns:a16="http://schemas.microsoft.com/office/drawing/2014/main" xmlns="" id="{24182EF0-312C-4FBA-ACC1-BB526DCC0C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192000" y="7409085"/>
            <a:ext cx="6198130" cy="2896217"/>
          </a:xfrm>
          <a:prstGeom prst="rect">
            <a:avLst/>
          </a:prstGeom>
        </p:spPr>
      </p:pic>
      <p:pic>
        <p:nvPicPr>
          <p:cNvPr id="22" name="Picture 3">
            <a:extLst>
              <a:ext uri="{FF2B5EF4-FFF2-40B4-BE49-F238E27FC236}">
                <a16:creationId xmlns:a16="http://schemas.microsoft.com/office/drawing/2014/main" xmlns="" id="{46BAFD6F-C25F-4133-959A-D2D3F58D36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606477" y="6879192"/>
            <a:ext cx="6818130" cy="3426110"/>
          </a:xfrm>
          <a:prstGeom prst="rect">
            <a:avLst/>
          </a:prstGeom>
        </p:spPr>
      </p:pic>
      <p:sp>
        <p:nvSpPr>
          <p:cNvPr id="8" name="TextBox 7">
            <a:extLst>
              <a:ext uri="{FF2B5EF4-FFF2-40B4-BE49-F238E27FC236}">
                <a16:creationId xmlns:a16="http://schemas.microsoft.com/office/drawing/2014/main" xmlns="" id="{F4892093-C8C5-4D7E-B818-D2457FCD4BD1}"/>
              </a:ext>
            </a:extLst>
          </p:cNvPr>
          <p:cNvSpPr txBox="1"/>
          <p:nvPr/>
        </p:nvSpPr>
        <p:spPr>
          <a:xfrm>
            <a:off x="4191000" y="3393771"/>
            <a:ext cx="9192126" cy="1569660"/>
          </a:xfrm>
          <a:prstGeom prst="rect">
            <a:avLst/>
          </a:prstGeom>
          <a:noFill/>
        </p:spPr>
        <p:txBody>
          <a:bodyPr wrap="square">
            <a:spAutoFit/>
          </a:bodyPr>
          <a:lstStyle/>
          <a:p>
            <a:pPr lvl="0" algn="ctr"/>
            <a:r>
              <a:rPr lang="vi-VN" sz="9600" b="1" dirty="0">
                <a:solidFill>
                  <a:srgbClr val="002060"/>
                </a:solidFill>
              </a:rPr>
              <a:t>LUYỆN TẬP</a:t>
            </a:r>
            <a:endParaRPr lang="en-US" sz="9600" b="1" dirty="0">
              <a:solidFill>
                <a:srgbClr val="002060"/>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2550" y="6479691"/>
            <a:ext cx="8686106" cy="829567"/>
          </a:xfrm>
          <a:prstGeom prst="rect">
            <a:avLst/>
          </a:prstGeom>
          <a:noFill/>
        </p:spPr>
        <p:txBody>
          <a:bodyPr wrap="square" lIns="181463" tIns="90732" rIns="181463" bIns="90732" rtlCol="0">
            <a:spAutoFit/>
          </a:bodyPr>
          <a:lstStyle/>
          <a:p>
            <a:pPr algn="just" defTabSz="1371600">
              <a:defRPr/>
            </a:pPr>
            <a:r>
              <a:rPr lang="en-US" sz="4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sym typeface="Arial"/>
              </a:rPr>
              <a:t>     </a:t>
            </a:r>
          </a:p>
        </p:txBody>
      </p:sp>
      <p:sp>
        <p:nvSpPr>
          <p:cNvPr id="11" name="TextBox 10"/>
          <p:cNvSpPr txBox="1"/>
          <p:nvPr/>
        </p:nvSpPr>
        <p:spPr>
          <a:xfrm>
            <a:off x="1134286" y="2702856"/>
            <a:ext cx="1354858" cy="1477328"/>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a:t>
            </a:r>
          </a:p>
        </p:txBody>
      </p:sp>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0"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4002" y="7042365"/>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2"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3"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4"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5"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6"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7"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8"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29"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0"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1"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2"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3"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4"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5"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6"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3" name="Rectangle 2"/>
          <p:cNvSpPr/>
          <p:nvPr/>
        </p:nvSpPr>
        <p:spPr>
          <a:xfrm>
            <a:off x="4971142" y="2831124"/>
            <a:ext cx="11772775" cy="1446550"/>
          </a:xfrm>
          <a:prstGeom prst="rect">
            <a:avLst/>
          </a:prstGeom>
        </p:spPr>
        <p:txBody>
          <a:bodyPr wrap="none">
            <a:spAutoFit/>
          </a:bodyPr>
          <a:lstStyle/>
          <a:p>
            <a:pPr algn="just" defTabSz="1371600"/>
            <a:r>
              <a:rPr lang="vi-VN" sz="4400" b="1" dirty="0">
                <a:solidFill>
                  <a:prstClr val="white"/>
                </a:solidFill>
                <a:latin typeface="Arial" panose="020B0604020202020204" pitchFamily="34" charset="0"/>
                <a:ea typeface="Times New Roman" panose="02020603050405020304" pitchFamily="18" charset="0"/>
                <a:cs typeface="Arial" panose="020B0604020202020204" pitchFamily="34" charset="0"/>
              </a:rPr>
              <a:t>Câu 1: </a:t>
            </a:r>
            <a:r>
              <a:rPr lang="vi-VN" sz="4400" dirty="0">
                <a:solidFill>
                  <a:prstClr val="white"/>
                </a:solidFill>
                <a:latin typeface="Arial" panose="020B0604020202020204" pitchFamily="34" charset="0"/>
                <a:ea typeface="Times New Roman" panose="02020603050405020304" pitchFamily="18" charset="0"/>
                <a:cs typeface="Arial" panose="020B0604020202020204" pitchFamily="34" charset="0"/>
              </a:rPr>
              <a:t>Đoạn trích </a:t>
            </a:r>
            <a:r>
              <a:rPr lang="vi-VN" sz="4400" i="1" dirty="0">
                <a:solidFill>
                  <a:prstClr val="white"/>
                </a:solidFill>
                <a:latin typeface="Arial" panose="020B0604020202020204" pitchFamily="34" charset="0"/>
                <a:ea typeface="Times New Roman" panose="02020603050405020304" pitchFamily="18" charset="0"/>
                <a:cs typeface="Arial" panose="020B0604020202020204" pitchFamily="34" charset="0"/>
              </a:rPr>
              <a:t>Bài học đường đời đầu tiên</a:t>
            </a:r>
            <a:r>
              <a:rPr lang="vi-VN" sz="44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endParaRPr lang="en-US" sz="44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algn="just" defTabSz="1371600"/>
            <a:r>
              <a:rPr lang="vi-VN" sz="4400" dirty="0">
                <a:solidFill>
                  <a:prstClr val="white"/>
                </a:solidFill>
                <a:latin typeface="Arial" panose="020B0604020202020204" pitchFamily="34" charset="0"/>
                <a:ea typeface="Times New Roman" panose="02020603050405020304" pitchFamily="18" charset="0"/>
                <a:cs typeface="Arial" panose="020B0604020202020204" pitchFamily="34" charset="0"/>
              </a:rPr>
              <a:t>được trích từ tác phẩm nào?</a:t>
            </a:r>
            <a:endParaRPr lang="en-US" sz="44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601276" y="6543644"/>
            <a:ext cx="6082114" cy="769441"/>
          </a:xfrm>
          <a:prstGeom prst="rect">
            <a:avLst/>
          </a:prstGeom>
        </p:spPr>
        <p:txBody>
          <a:bodyPr wrap="none">
            <a:spAutoFit/>
          </a:bodyPr>
          <a:lstStyle/>
          <a:p>
            <a:pPr algn="just" defTabSz="1371600"/>
            <a:r>
              <a:rPr lang="vi-VN"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Đất rừng phương Nam.</a:t>
            </a:r>
            <a:endPar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10920929" y="6444824"/>
            <a:ext cx="5428089" cy="769441"/>
          </a:xfrm>
          <a:prstGeom prst="rect">
            <a:avLst/>
          </a:prstGeom>
        </p:spPr>
        <p:txBody>
          <a:bodyPr wrap="none">
            <a:spAutoFit/>
          </a:bodyPr>
          <a:lstStyle/>
          <a:p>
            <a:pPr algn="just" defTabSz="1371600"/>
            <a:r>
              <a:rPr lang="vi-VN" sz="4400" dirty="0">
                <a:solidFill>
                  <a:srgbClr val="000000"/>
                </a:solidFill>
                <a:ea typeface="Times New Roman" panose="02020603050405020304" pitchFamily="18" charset="0"/>
              </a:rPr>
              <a:t>Dế Mèn phiêu lưu kí.</a:t>
            </a:r>
            <a:endParaRPr lang="en-US" sz="4400" dirty="0">
              <a:solidFill>
                <a:prstClr val="black"/>
              </a:solidFill>
              <a:ea typeface="Times New Roman" panose="02020603050405020304" pitchFamily="18" charset="0"/>
            </a:endParaRPr>
          </a:p>
        </p:txBody>
      </p:sp>
      <p:sp>
        <p:nvSpPr>
          <p:cNvPr id="38" name="Rectangle 37"/>
          <p:cNvSpPr/>
          <p:nvPr/>
        </p:nvSpPr>
        <p:spPr>
          <a:xfrm>
            <a:off x="10920929" y="6362700"/>
            <a:ext cx="5428089" cy="769441"/>
          </a:xfrm>
          <a:prstGeom prst="rect">
            <a:avLst/>
          </a:prstGeom>
        </p:spPr>
        <p:txBody>
          <a:bodyPr wrap="none">
            <a:spAutoFit/>
          </a:bodyPr>
          <a:lstStyle/>
          <a:p>
            <a:pPr algn="just" defTabSz="1371600"/>
            <a:r>
              <a:rPr lang="vi-VN"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Dế Mèn phiêu lưu kí.</a:t>
            </a:r>
            <a:endPar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1878106" y="8205354"/>
            <a:ext cx="5081840" cy="1446550"/>
          </a:xfrm>
          <a:prstGeom prst="rect">
            <a:avLst/>
          </a:prstGeom>
        </p:spPr>
        <p:txBody>
          <a:bodyPr wrap="none">
            <a:spAutoFit/>
          </a:bodyPr>
          <a:lstStyle/>
          <a:p>
            <a:pPr defTabSz="1371600"/>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Thầy</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giỏi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cốt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defTabSz="1371600"/>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tấm</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lòng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10366496" y="8574686"/>
            <a:ext cx="7212231" cy="769441"/>
          </a:xfrm>
          <a:prstGeom prst="rect">
            <a:avLst/>
          </a:prstGeom>
        </p:spPr>
        <p:txBody>
          <a:bodyPr wrap="none">
            <a:spAutoFit/>
          </a:bodyPr>
          <a:lstStyle/>
          <a:p>
            <a:pPr defTabSz="1371600"/>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tháng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đời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573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par>
                          <p:cTn id="19" fill="hold">
                            <p:stCondLst>
                              <p:cond delay="0"/>
                            </p:stCondLst>
                            <p:childTnLst>
                              <p:par>
                                <p:cTn id="20" presetID="53" presetClass="entr" presetSubtype="16" fill="hold" grpId="1"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1000"/>
                            </p:stCondLst>
                            <p:childTnLst>
                              <p:par>
                                <p:cTn id="31" presetID="1" presetClass="entr" presetSubtype="0" fill="hold" grpId="0" nodeType="afterEffect">
                                  <p:stCondLst>
                                    <p:cond delay="1000"/>
                                  </p:stCondLst>
                                  <p:childTnLst>
                                    <p:set>
                                      <p:cBhvr>
                                        <p:cTn id="3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200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3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4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5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6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7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8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9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10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1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2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3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4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5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76032" y="2578883"/>
            <a:ext cx="1354858" cy="1477328"/>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0399" y="6984332"/>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2"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3"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4"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5"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6"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7"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8"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29"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0"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1"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2"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3"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4"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5"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6" name="Oval 176"/>
          <p:cNvSpPr>
            <a:spLocks noChangeArrowheads="1"/>
          </p:cNvSpPr>
          <p:nvPr/>
        </p:nvSpPr>
        <p:spPr bwMode="auto">
          <a:xfrm>
            <a:off x="8733299" y="7555832"/>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4" name="Rectangle 3"/>
          <p:cNvSpPr/>
          <p:nvPr/>
        </p:nvSpPr>
        <p:spPr>
          <a:xfrm>
            <a:off x="3993473" y="3187121"/>
            <a:ext cx="13989727" cy="830997"/>
          </a:xfrm>
          <a:prstGeom prst="rect">
            <a:avLst/>
          </a:prstGeom>
        </p:spPr>
        <p:txBody>
          <a:bodyPr wrap="none">
            <a:spAutoFit/>
          </a:bodyPr>
          <a:lstStyle/>
          <a:p>
            <a:pPr algn="just" defTabSz="1371600"/>
            <a:r>
              <a:rPr lang="vi-VN" sz="4800" b="1" dirty="0">
                <a:solidFill>
                  <a:prstClr val="white"/>
                </a:solidFill>
                <a:latin typeface="Arial" panose="020B0604020202020204" pitchFamily="34" charset="0"/>
                <a:ea typeface="Times New Roman" panose="02020603050405020304" pitchFamily="18" charset="0"/>
                <a:cs typeface="Arial" panose="020B0604020202020204" pitchFamily="34" charset="0"/>
              </a:rPr>
              <a:t>Câu 2: </a:t>
            </a:r>
            <a:r>
              <a:rPr lang="vi-VN" sz="4800" dirty="0">
                <a:solidFill>
                  <a:prstClr val="white"/>
                </a:solidFill>
                <a:latin typeface="Arial" panose="020B0604020202020204" pitchFamily="34" charset="0"/>
                <a:ea typeface="Times New Roman" panose="02020603050405020304" pitchFamily="18" charset="0"/>
                <a:cs typeface="Arial" panose="020B0604020202020204" pitchFamily="34" charset="0"/>
              </a:rPr>
              <a:t>Đoạn trích nằm ở phần nào của tác phẩm?</a:t>
            </a:r>
            <a:endParaRPr lang="en-US" sz="4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2438400" y="6530358"/>
            <a:ext cx="2361078" cy="769441"/>
          </a:xfrm>
          <a:prstGeom prst="rect">
            <a:avLst/>
          </a:prstGeom>
        </p:spPr>
        <p:txBody>
          <a:bodyPr wrap="none">
            <a:spAutoFit/>
          </a:bodyPr>
          <a:lstStyle/>
          <a:p>
            <a:pPr defTabSz="1371600"/>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Chương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I</a:t>
            </a:r>
            <a:endParaRPr lang="en-US" sz="4400" dirty="0">
              <a:solidFill>
                <a:prstClr val="black"/>
              </a:solidFill>
              <a:latin typeface="Arial" panose="020B0604020202020204" pitchFamily="34" charset="0"/>
              <a:cs typeface="Arial" panose="020B0604020202020204" pitchFamily="34" charset="0"/>
            </a:endParaRPr>
          </a:p>
        </p:txBody>
      </p:sp>
      <p:sp>
        <p:nvSpPr>
          <p:cNvPr id="38" name="Rectangle 37"/>
          <p:cNvSpPr/>
          <p:nvPr/>
        </p:nvSpPr>
        <p:spPr>
          <a:xfrm>
            <a:off x="2448879" y="6492265"/>
            <a:ext cx="2597186" cy="769441"/>
          </a:xfrm>
          <a:prstGeom prst="rect">
            <a:avLst/>
          </a:prstGeom>
        </p:spPr>
        <p:txBody>
          <a:bodyPr wrap="none">
            <a:spAutoFit/>
          </a:bodyPr>
          <a:lstStyle/>
          <a:p>
            <a:pPr defTabSz="1371600"/>
            <a:r>
              <a:rPr lang="en-US" sz="44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Chương</a:t>
            </a:r>
            <a:r>
              <a:rPr lang="en-US" sz="4400" dirty="0">
                <a:solidFill>
                  <a:srgbClr val="C00000"/>
                </a:solidFill>
                <a:latin typeface="Arial" panose="020B0604020202020204" pitchFamily="34" charset="0"/>
                <a:ea typeface="Times New Roman" panose="02020603050405020304" pitchFamily="18" charset="0"/>
                <a:cs typeface="Arial" panose="020B0604020202020204" pitchFamily="34" charset="0"/>
              </a:rPr>
              <a:t> I</a:t>
            </a:r>
            <a:endParaRPr lang="en-US" sz="4400"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2147586" y="6499580"/>
            <a:ext cx="3525324" cy="923330"/>
          </a:xfrm>
          <a:prstGeom prst="rect">
            <a:avLst/>
          </a:prstGeom>
        </p:spPr>
        <p:txBody>
          <a:bodyPr wrap="none">
            <a:spAutoFit/>
          </a:bodyPr>
          <a:lstStyle/>
          <a:p>
            <a:pPr defTabSz="1371600"/>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Chương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III</a:t>
            </a:r>
            <a:endParaRPr lang="en-US" sz="54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2579608" y="8558406"/>
            <a:ext cx="3602268" cy="923330"/>
          </a:xfrm>
          <a:prstGeom prst="rect">
            <a:avLst/>
          </a:prstGeom>
        </p:spPr>
        <p:txBody>
          <a:bodyPr wrap="none">
            <a:spAutoFit/>
          </a:bodyPr>
          <a:lstStyle/>
          <a:p>
            <a:pPr defTabSz="1371600"/>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Chương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VI</a:t>
            </a:r>
            <a:endParaRPr lang="en-US" sz="5400"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12339948" y="8558405"/>
            <a:ext cx="3409908" cy="923330"/>
          </a:xfrm>
          <a:prstGeom prst="rect">
            <a:avLst/>
          </a:prstGeom>
        </p:spPr>
        <p:txBody>
          <a:bodyPr wrap="none">
            <a:spAutoFit/>
          </a:bodyPr>
          <a:lstStyle/>
          <a:p>
            <a:pPr defTabSz="1371600"/>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Chương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X</a:t>
            </a:r>
            <a:endParaRPr lang="en-US" sz="5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9342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34286" y="2702856"/>
            <a:ext cx="1354858" cy="1477328"/>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7844" y="6989633"/>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4"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5"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6"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7"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8"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9"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30"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31"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2"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3"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4"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5"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6"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7"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8" name="Oval 176"/>
          <p:cNvSpPr>
            <a:spLocks noChangeArrowheads="1"/>
          </p:cNvSpPr>
          <p:nvPr/>
        </p:nvSpPr>
        <p:spPr bwMode="auto">
          <a:xfrm>
            <a:off x="8720744" y="756113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2" name="Rectangle 1"/>
          <p:cNvSpPr/>
          <p:nvPr/>
        </p:nvSpPr>
        <p:spPr>
          <a:xfrm>
            <a:off x="5857580" y="2705021"/>
            <a:ext cx="9398727" cy="1754326"/>
          </a:xfrm>
          <a:prstGeom prst="rect">
            <a:avLst/>
          </a:prstGeom>
        </p:spPr>
        <p:txBody>
          <a:bodyPr wrap="none">
            <a:spAutoFit/>
          </a:bodyPr>
          <a:lstStyle/>
          <a:p>
            <a:pPr algn="just" defTabSz="1371600"/>
            <a:r>
              <a:rPr lang="vi-VN" sz="5400" b="1" dirty="0">
                <a:solidFill>
                  <a:prstClr val="white"/>
                </a:solidFill>
                <a:latin typeface="Times New Roman" panose="02020603050405020304" pitchFamily="18" charset="0"/>
                <a:ea typeface="Times New Roman" panose="02020603050405020304" pitchFamily="18" charset="0"/>
              </a:rPr>
              <a:t>Câu 3: </a:t>
            </a:r>
            <a:r>
              <a:rPr lang="vi-VN" sz="5400" dirty="0">
                <a:solidFill>
                  <a:prstClr val="white"/>
                </a:solidFill>
                <a:latin typeface="Times New Roman" panose="02020603050405020304" pitchFamily="18" charset="0"/>
                <a:ea typeface="Times New Roman" panose="02020603050405020304" pitchFamily="18" charset="0"/>
              </a:rPr>
              <a:t>Hai nhân vật chính trong </a:t>
            </a:r>
            <a:endParaRPr lang="en-US" sz="5400" dirty="0">
              <a:solidFill>
                <a:prstClr val="white"/>
              </a:solidFill>
              <a:latin typeface="Times New Roman" panose="02020603050405020304" pitchFamily="18" charset="0"/>
              <a:ea typeface="Times New Roman" panose="02020603050405020304" pitchFamily="18" charset="0"/>
            </a:endParaRPr>
          </a:p>
          <a:p>
            <a:pPr algn="just" defTabSz="1371600"/>
            <a:r>
              <a:rPr lang="vi-VN" sz="5400" dirty="0">
                <a:solidFill>
                  <a:prstClr val="white"/>
                </a:solidFill>
                <a:latin typeface="Times New Roman" panose="02020603050405020304" pitchFamily="18" charset="0"/>
                <a:ea typeface="Times New Roman" panose="02020603050405020304" pitchFamily="18" charset="0"/>
              </a:rPr>
              <a:t>đoạn trích trên là ai?</a:t>
            </a:r>
            <a:endParaRPr lang="en-US" sz="5400" dirty="0">
              <a:solidFill>
                <a:prstClr val="white"/>
              </a:solidFill>
              <a:latin typeface="Times New Roman" panose="02020603050405020304" pitchFamily="18" charset="0"/>
              <a:ea typeface="Times New Roman" panose="02020603050405020304" pitchFamily="18" charset="0"/>
            </a:endParaRPr>
          </a:p>
        </p:txBody>
      </p:sp>
      <p:sp>
        <p:nvSpPr>
          <p:cNvPr id="3" name="Rectangle 2"/>
          <p:cNvSpPr/>
          <p:nvPr/>
        </p:nvSpPr>
        <p:spPr>
          <a:xfrm>
            <a:off x="1604987" y="6551051"/>
            <a:ext cx="6194324" cy="830997"/>
          </a:xfrm>
          <a:prstGeom prst="rect">
            <a:avLst/>
          </a:prstGeom>
        </p:spPr>
        <p:txBody>
          <a:bodyPr wrap="none">
            <a:spAutoFit/>
          </a:bodyPr>
          <a:lstStyle/>
          <a:p>
            <a:pPr defTabSz="1371600"/>
            <a:r>
              <a:rPr lang="en-US" sz="4800" dirty="0" err="1">
                <a:solidFill>
                  <a:srgbClr val="000000"/>
                </a:solidFill>
                <a:latin typeface="Times New Roman" panose="02020603050405020304" pitchFamily="18" charset="0"/>
                <a:ea typeface="Times New Roman" panose="02020603050405020304" pitchFamily="18" charset="0"/>
              </a:rPr>
              <a:t>Mẹ</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Dế</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Mèn</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và</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Dế</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Mèn</a:t>
            </a:r>
            <a:r>
              <a:rPr lang="en-US" sz="4800" dirty="0">
                <a:solidFill>
                  <a:srgbClr val="000000"/>
                </a:solidFill>
                <a:latin typeface="Times New Roman" panose="02020603050405020304" pitchFamily="18" charset="0"/>
                <a:ea typeface="Times New Roman" panose="02020603050405020304" pitchFamily="18" charset="0"/>
              </a:rPr>
              <a:t>.</a:t>
            </a:r>
            <a:endParaRPr lang="en-US" sz="4800" dirty="0">
              <a:solidFill>
                <a:prstClr val="black"/>
              </a:solidFill>
              <a:latin typeface="Calibri"/>
            </a:endParaRPr>
          </a:p>
        </p:txBody>
      </p:sp>
      <p:sp>
        <p:nvSpPr>
          <p:cNvPr id="4" name="Rectangle 3"/>
          <p:cNvSpPr/>
          <p:nvPr/>
        </p:nvSpPr>
        <p:spPr>
          <a:xfrm>
            <a:off x="1811714" y="8536885"/>
            <a:ext cx="5120312" cy="830997"/>
          </a:xfrm>
          <a:prstGeom prst="rect">
            <a:avLst/>
          </a:prstGeom>
        </p:spPr>
        <p:txBody>
          <a:bodyPr wrap="none">
            <a:spAutoFit/>
          </a:bodyPr>
          <a:lstStyle/>
          <a:p>
            <a:pPr defTabSz="1371600"/>
            <a:r>
              <a:rPr lang="en-US" sz="4800" dirty="0" err="1">
                <a:solidFill>
                  <a:srgbClr val="000000"/>
                </a:solidFill>
                <a:latin typeface="Times New Roman" panose="02020603050405020304" pitchFamily="18" charset="0"/>
                <a:ea typeface="Times New Roman" panose="02020603050405020304" pitchFamily="18" charset="0"/>
              </a:rPr>
              <a:t>Dế</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Mèn</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và</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chị</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Cốc</a:t>
            </a:r>
            <a:r>
              <a:rPr lang="en-US" sz="4800" dirty="0">
                <a:solidFill>
                  <a:srgbClr val="000000"/>
                </a:solidFill>
                <a:latin typeface="Times New Roman" panose="02020603050405020304" pitchFamily="18" charset="0"/>
                <a:ea typeface="Times New Roman" panose="02020603050405020304" pitchFamily="18" charset="0"/>
              </a:rPr>
              <a:t>.</a:t>
            </a:r>
            <a:endParaRPr lang="en-US" sz="4800" dirty="0">
              <a:solidFill>
                <a:prstClr val="black"/>
              </a:solidFill>
              <a:latin typeface="Calibri"/>
            </a:endParaRPr>
          </a:p>
        </p:txBody>
      </p:sp>
      <p:sp>
        <p:nvSpPr>
          <p:cNvPr id="10" name="Rectangle 9"/>
          <p:cNvSpPr/>
          <p:nvPr/>
        </p:nvSpPr>
        <p:spPr>
          <a:xfrm>
            <a:off x="11104677" y="8479105"/>
            <a:ext cx="5564344" cy="830997"/>
          </a:xfrm>
          <a:prstGeom prst="rect">
            <a:avLst/>
          </a:prstGeom>
        </p:spPr>
        <p:txBody>
          <a:bodyPr wrap="none">
            <a:spAutoFit/>
          </a:bodyPr>
          <a:lstStyle/>
          <a:p>
            <a:pPr defTabSz="1371600"/>
            <a:r>
              <a:rPr lang="en-US" sz="4800" dirty="0" err="1">
                <a:solidFill>
                  <a:srgbClr val="000000"/>
                </a:solidFill>
                <a:latin typeface="Times New Roman" panose="02020603050405020304" pitchFamily="18" charset="0"/>
                <a:ea typeface="Times New Roman" panose="02020603050405020304" pitchFamily="18" charset="0"/>
              </a:rPr>
              <a:t>Dế</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Mèn</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và</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Dế</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Choắt</a:t>
            </a:r>
            <a:r>
              <a:rPr lang="en-US" sz="4800" dirty="0">
                <a:solidFill>
                  <a:srgbClr val="000000"/>
                </a:solidFill>
                <a:latin typeface="Times New Roman" panose="02020603050405020304" pitchFamily="18" charset="0"/>
                <a:ea typeface="Times New Roman" panose="02020603050405020304" pitchFamily="18" charset="0"/>
              </a:rPr>
              <a:t>.</a:t>
            </a:r>
            <a:endParaRPr lang="en-US" sz="4800" dirty="0">
              <a:solidFill>
                <a:prstClr val="black"/>
              </a:solidFill>
              <a:latin typeface="Calibri"/>
            </a:endParaRPr>
          </a:p>
        </p:txBody>
      </p:sp>
      <p:sp>
        <p:nvSpPr>
          <p:cNvPr id="40" name="Rectangle 39"/>
          <p:cNvSpPr/>
          <p:nvPr/>
        </p:nvSpPr>
        <p:spPr>
          <a:xfrm>
            <a:off x="11098143" y="8472571"/>
            <a:ext cx="5564344" cy="830997"/>
          </a:xfrm>
          <a:prstGeom prst="rect">
            <a:avLst/>
          </a:prstGeom>
        </p:spPr>
        <p:txBody>
          <a:bodyPr wrap="none">
            <a:spAutoFit/>
          </a:bodyPr>
          <a:lstStyle/>
          <a:p>
            <a:pPr defTabSz="1371600"/>
            <a:r>
              <a:rPr lang="en-US" sz="4800" dirty="0" err="1">
                <a:solidFill>
                  <a:srgbClr val="FF0000"/>
                </a:solidFill>
                <a:latin typeface="Times New Roman" panose="02020603050405020304" pitchFamily="18" charset="0"/>
                <a:ea typeface="Times New Roman" panose="02020603050405020304" pitchFamily="18" charset="0"/>
              </a:rPr>
              <a:t>Dế</a:t>
            </a:r>
            <a:r>
              <a:rPr lang="en-US" sz="4800" dirty="0">
                <a:solidFill>
                  <a:srgbClr val="FF0000"/>
                </a:solidFill>
                <a:latin typeface="Times New Roman" panose="02020603050405020304" pitchFamily="18" charset="0"/>
                <a:ea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rPr>
              <a:t>Mèn</a:t>
            </a:r>
            <a:r>
              <a:rPr lang="en-US" sz="4800" dirty="0">
                <a:solidFill>
                  <a:srgbClr val="FF0000"/>
                </a:solidFill>
                <a:latin typeface="Times New Roman" panose="02020603050405020304" pitchFamily="18" charset="0"/>
                <a:ea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rPr>
              <a:t>và</a:t>
            </a:r>
            <a:r>
              <a:rPr lang="en-US" sz="4800" dirty="0">
                <a:solidFill>
                  <a:srgbClr val="FF0000"/>
                </a:solidFill>
                <a:latin typeface="Times New Roman" panose="02020603050405020304" pitchFamily="18" charset="0"/>
                <a:ea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rPr>
              <a:t>Dế</a:t>
            </a:r>
            <a:r>
              <a:rPr lang="en-US" sz="4800" dirty="0">
                <a:solidFill>
                  <a:srgbClr val="FF0000"/>
                </a:solidFill>
                <a:latin typeface="Times New Roman" panose="02020603050405020304" pitchFamily="18" charset="0"/>
                <a:ea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rPr>
              <a:t>Choắt</a:t>
            </a:r>
            <a:r>
              <a:rPr lang="en-US" sz="4800" dirty="0">
                <a:solidFill>
                  <a:srgbClr val="000000"/>
                </a:solidFill>
                <a:latin typeface="Times New Roman" panose="02020603050405020304" pitchFamily="18" charset="0"/>
                <a:ea typeface="Times New Roman" panose="02020603050405020304" pitchFamily="18" charset="0"/>
              </a:rPr>
              <a:t>.</a:t>
            </a:r>
            <a:endParaRPr lang="en-US" sz="4800" dirty="0">
              <a:solidFill>
                <a:prstClr val="black"/>
              </a:solidFill>
              <a:latin typeface="Calibri"/>
            </a:endParaRPr>
          </a:p>
        </p:txBody>
      </p:sp>
      <p:sp>
        <p:nvSpPr>
          <p:cNvPr id="18" name="Rectangle 17"/>
          <p:cNvSpPr/>
          <p:nvPr/>
        </p:nvSpPr>
        <p:spPr>
          <a:xfrm>
            <a:off x="11024134" y="6551050"/>
            <a:ext cx="5514651" cy="830997"/>
          </a:xfrm>
          <a:prstGeom prst="rect">
            <a:avLst/>
          </a:prstGeom>
        </p:spPr>
        <p:txBody>
          <a:bodyPr wrap="none">
            <a:spAutoFit/>
          </a:bodyPr>
          <a:lstStyle/>
          <a:p>
            <a:pPr defTabSz="1371600"/>
            <a:r>
              <a:rPr lang="en-US" sz="4800" dirty="0" err="1">
                <a:solidFill>
                  <a:srgbClr val="000000"/>
                </a:solidFill>
                <a:latin typeface="Times New Roman" panose="02020603050405020304" pitchFamily="18" charset="0"/>
                <a:ea typeface="Times New Roman" panose="02020603050405020304" pitchFamily="18" charset="0"/>
              </a:rPr>
              <a:t>Chị</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Cốc</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và</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Dế</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Choắt</a:t>
            </a:r>
            <a:r>
              <a:rPr lang="en-US" sz="2100" dirty="0">
                <a:solidFill>
                  <a:srgbClr val="000000"/>
                </a:solidFill>
                <a:latin typeface="Times New Roman" panose="02020603050405020304" pitchFamily="18" charset="0"/>
                <a:ea typeface="Times New Roman" panose="02020603050405020304" pitchFamily="18" charset="0"/>
              </a:rPr>
              <a:t>.</a:t>
            </a:r>
            <a:endParaRPr lang="en-US" sz="2700" dirty="0">
              <a:solidFill>
                <a:prstClr val="black"/>
              </a:solidFill>
              <a:latin typeface="Calibri"/>
            </a:endParaRPr>
          </a:p>
        </p:txBody>
      </p:sp>
    </p:spTree>
    <p:extLst>
      <p:ext uri="{BB962C8B-B14F-4D97-AF65-F5344CB8AC3E}">
        <p14:creationId xmlns:p14="http://schemas.microsoft.com/office/powerpoint/2010/main" val="241487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2850" y="2525774"/>
            <a:ext cx="1354858" cy="1477328"/>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p>
        </p:txBody>
      </p:sp>
      <p:pic>
        <p:nvPicPr>
          <p:cNvPr id="12" name="Picture 11" descr="A close up of a logo&#10;&#10;Description generated with high confidence">
            <a:extLst>
              <a:ext uri="{FF2B5EF4-FFF2-40B4-BE49-F238E27FC236}">
                <a16:creationId xmlns:a16="http://schemas.microsoft.com/office/drawing/2014/main" xmlns=""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7808" y="7044563"/>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3"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4"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5"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6"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7"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8"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9"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30"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1"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2"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3"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4"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5"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6"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7" name="Oval 176"/>
          <p:cNvSpPr>
            <a:spLocks noChangeArrowheads="1"/>
          </p:cNvSpPr>
          <p:nvPr/>
        </p:nvSpPr>
        <p:spPr bwMode="auto">
          <a:xfrm>
            <a:off x="8650707" y="7616063"/>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6" name="Rectangle 5"/>
          <p:cNvSpPr/>
          <p:nvPr/>
        </p:nvSpPr>
        <p:spPr>
          <a:xfrm>
            <a:off x="5317303" y="2917152"/>
            <a:ext cx="8267007" cy="1569660"/>
          </a:xfrm>
          <a:prstGeom prst="rect">
            <a:avLst/>
          </a:prstGeom>
        </p:spPr>
        <p:txBody>
          <a:bodyPr wrap="none">
            <a:spAutoFit/>
          </a:bodyPr>
          <a:lstStyle/>
          <a:p>
            <a:pPr algn="just" defTabSz="1371600"/>
            <a:r>
              <a:rPr lang="vi-VN" sz="4800" b="1" dirty="0">
                <a:solidFill>
                  <a:prstClr val="white"/>
                </a:solidFill>
                <a:latin typeface="Arial" panose="020B0604020202020204" pitchFamily="34" charset="0"/>
                <a:ea typeface="Times New Roman" panose="02020603050405020304" pitchFamily="18" charset="0"/>
                <a:cs typeface="Arial" panose="020B0604020202020204" pitchFamily="34" charset="0"/>
              </a:rPr>
              <a:t>Câu 4: </a:t>
            </a:r>
            <a:r>
              <a:rPr lang="vi-VN" sz="4800" dirty="0">
                <a:solidFill>
                  <a:prstClr val="white"/>
                </a:solidFill>
                <a:latin typeface="Arial" panose="020B0604020202020204" pitchFamily="34" charset="0"/>
                <a:ea typeface="Times New Roman" panose="02020603050405020304" pitchFamily="18" charset="0"/>
                <a:cs typeface="Arial" panose="020B0604020202020204" pitchFamily="34" charset="0"/>
              </a:rPr>
              <a:t>Phương thức biểu đạt</a:t>
            </a:r>
            <a:endParaRPr lang="en-US" sz="4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algn="just" defTabSz="1371600"/>
            <a:r>
              <a:rPr lang="vi-VN" sz="4800" dirty="0">
                <a:solidFill>
                  <a:prstClr val="white"/>
                </a:solidFill>
                <a:latin typeface="Arial" panose="020B0604020202020204" pitchFamily="34" charset="0"/>
                <a:ea typeface="Times New Roman" panose="02020603050405020304" pitchFamily="18" charset="0"/>
                <a:cs typeface="Arial" panose="020B0604020202020204" pitchFamily="34" charset="0"/>
              </a:rPr>
              <a:t> chính của đoạn trích là</a:t>
            </a:r>
            <a:endParaRPr lang="en-US" sz="4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3210961" y="6650443"/>
            <a:ext cx="1725152" cy="769441"/>
          </a:xfrm>
          <a:prstGeom prst="rect">
            <a:avLst/>
          </a:prstGeom>
        </p:spPr>
        <p:txBody>
          <a:bodyPr wrap="none">
            <a:spAutoFit/>
          </a:bodyPr>
          <a:lstStyle/>
          <a:p>
            <a:pPr defTabSz="1371600"/>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endParaRPr lang="en-US" sz="4400" dirty="0">
              <a:solidFill>
                <a:prstClr val="black"/>
              </a:solidFill>
              <a:latin typeface="Arial" panose="020B0604020202020204" pitchFamily="34" charset="0"/>
              <a:cs typeface="Arial" panose="020B0604020202020204" pitchFamily="34" charset="0"/>
            </a:endParaRPr>
          </a:p>
        </p:txBody>
      </p:sp>
      <p:sp>
        <p:nvSpPr>
          <p:cNvPr id="38" name="Rectangle 37"/>
          <p:cNvSpPr/>
          <p:nvPr/>
        </p:nvSpPr>
        <p:spPr>
          <a:xfrm>
            <a:off x="3177298" y="6657782"/>
            <a:ext cx="1792478" cy="880241"/>
          </a:xfrm>
          <a:prstGeom prst="rect">
            <a:avLst/>
          </a:prstGeom>
        </p:spPr>
        <p:txBody>
          <a:bodyPr wrap="none">
            <a:spAutoFit/>
          </a:bodyPr>
          <a:lstStyle/>
          <a:p>
            <a:pPr defTabSz="1371600"/>
            <a:r>
              <a:rPr lang="en-US" sz="4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Tự</a:t>
            </a:r>
            <a:r>
              <a:rPr lang="en-US" sz="4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endParaRPr lang="en-US" sz="4600"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12224615" y="6605981"/>
            <a:ext cx="2752677" cy="830997"/>
          </a:xfrm>
          <a:prstGeom prst="rect">
            <a:avLst/>
          </a:prstGeom>
        </p:spPr>
        <p:txBody>
          <a:bodyPr wrap="none">
            <a:spAutoFit/>
          </a:bodyPr>
          <a:lstStyle/>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cảm</a:t>
            </a:r>
            <a:endParaRPr lang="en-US" sz="4800"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3029215" y="8416163"/>
            <a:ext cx="2206053" cy="830997"/>
          </a:xfrm>
          <a:prstGeom prst="rect">
            <a:avLst/>
          </a:prstGeom>
        </p:spPr>
        <p:txBody>
          <a:bodyPr wrap="none">
            <a:spAutoFit/>
          </a:bodyPr>
          <a:lstStyle/>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Miêu</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endParaRPr lang="en-US" sz="4800"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12224615" y="8434781"/>
            <a:ext cx="2863284" cy="830997"/>
          </a:xfrm>
          <a:prstGeom prst="rect">
            <a:avLst/>
          </a:prstGeom>
        </p:spPr>
        <p:txBody>
          <a:bodyPr wrap="none">
            <a:spAutoFit/>
          </a:bodyPr>
          <a:lstStyle/>
          <a:p>
            <a:pPr defTabSz="1371600"/>
            <a:r>
              <a:rPr lang="en-US" sz="21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Nghị</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endParaRPr lang="en-US" sz="4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085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76032" y="2578883"/>
            <a:ext cx="1354858" cy="1477328"/>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6091" y="6966284"/>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3"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4"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5"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6"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7"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8"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9"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30"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1"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2"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3"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4"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5"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6"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7" name="Oval 176"/>
          <p:cNvSpPr>
            <a:spLocks noChangeArrowheads="1"/>
          </p:cNvSpPr>
          <p:nvPr/>
        </p:nvSpPr>
        <p:spPr bwMode="auto">
          <a:xfrm>
            <a:off x="8758991" y="753778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2" name="Rectangle 1"/>
          <p:cNvSpPr/>
          <p:nvPr/>
        </p:nvSpPr>
        <p:spPr>
          <a:xfrm>
            <a:off x="5308739" y="3188968"/>
            <a:ext cx="10466327" cy="1569660"/>
          </a:xfrm>
          <a:prstGeom prst="rect">
            <a:avLst/>
          </a:prstGeom>
        </p:spPr>
        <p:txBody>
          <a:bodyPr wrap="none">
            <a:spAutoFit/>
          </a:bodyPr>
          <a:lstStyle/>
          <a:p>
            <a:pPr algn="just" defTabSz="1371600"/>
            <a:r>
              <a:rPr lang="vi-VN" sz="4800" b="1" dirty="0">
                <a:solidFill>
                  <a:prstClr val="white"/>
                </a:solidFill>
                <a:latin typeface="Arial" panose="020B0604020202020204" pitchFamily="34" charset="0"/>
                <a:ea typeface="Times New Roman" panose="02020603050405020304" pitchFamily="18" charset="0"/>
                <a:cs typeface="Arial" panose="020B0604020202020204" pitchFamily="34" charset="0"/>
              </a:rPr>
              <a:t>Câu 5: </a:t>
            </a:r>
            <a:r>
              <a:rPr lang="vi-VN" sz="4800" dirty="0">
                <a:solidFill>
                  <a:prstClr val="white"/>
                </a:solidFill>
                <a:latin typeface="Arial" panose="020B0604020202020204" pitchFamily="34" charset="0"/>
                <a:ea typeface="Times New Roman" panose="02020603050405020304" pitchFamily="18" charset="0"/>
                <a:cs typeface="Arial" panose="020B0604020202020204" pitchFamily="34" charset="0"/>
              </a:rPr>
              <a:t>Đoạn trích </a:t>
            </a:r>
            <a:r>
              <a:rPr lang="vi-VN" sz="4800" i="1" dirty="0">
                <a:solidFill>
                  <a:prstClr val="white"/>
                </a:solidFill>
                <a:latin typeface="Arial" panose="020B0604020202020204" pitchFamily="34" charset="0"/>
                <a:ea typeface="Times New Roman" panose="02020603050405020304" pitchFamily="18" charset="0"/>
                <a:cs typeface="Arial" panose="020B0604020202020204" pitchFamily="34" charset="0"/>
              </a:rPr>
              <a:t>Bài học đường đời </a:t>
            </a:r>
            <a:endParaRPr lang="en-US" sz="4800" i="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algn="just" defTabSz="1371600"/>
            <a:r>
              <a:rPr lang="vi-VN" sz="4800" i="1" dirty="0">
                <a:solidFill>
                  <a:prstClr val="white"/>
                </a:solidFill>
                <a:latin typeface="Arial" panose="020B0604020202020204" pitchFamily="34" charset="0"/>
                <a:ea typeface="Times New Roman" panose="02020603050405020304" pitchFamily="18" charset="0"/>
                <a:cs typeface="Arial" panose="020B0604020202020204" pitchFamily="34" charset="0"/>
              </a:rPr>
              <a:t>đầu tiên</a:t>
            </a:r>
            <a:r>
              <a:rPr lang="vi-VN" sz="4800" dirty="0">
                <a:solidFill>
                  <a:prstClr val="white"/>
                </a:solidFill>
                <a:latin typeface="Arial" panose="020B0604020202020204" pitchFamily="34" charset="0"/>
                <a:ea typeface="Times New Roman" panose="02020603050405020304" pitchFamily="18" charset="0"/>
                <a:cs typeface="Arial" panose="020B0604020202020204" pitchFamily="34" charset="0"/>
              </a:rPr>
              <a:t> được kể lại theo lời</a:t>
            </a:r>
            <a:endParaRPr lang="en-US" sz="4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2889860" y="6504619"/>
            <a:ext cx="2513830" cy="830997"/>
          </a:xfrm>
          <a:prstGeom prst="rect">
            <a:avLst/>
          </a:prstGeom>
        </p:spPr>
        <p:txBody>
          <a:bodyPr wrap="none">
            <a:spAutoFit/>
          </a:bodyPr>
          <a:lstStyle/>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Dế</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Mèn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12231149" y="6815572"/>
            <a:ext cx="2545890" cy="830997"/>
          </a:xfrm>
          <a:prstGeom prst="rect">
            <a:avLst/>
          </a:prstGeom>
        </p:spPr>
        <p:txBody>
          <a:bodyPr wrap="none">
            <a:spAutoFit/>
          </a:bodyPr>
          <a:lstStyle/>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Chị</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Cốc</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2896394" y="8812125"/>
            <a:ext cx="2959465" cy="830997"/>
          </a:xfrm>
          <a:prstGeom prst="rect">
            <a:avLst/>
          </a:prstGeom>
        </p:spPr>
        <p:txBody>
          <a:bodyPr wrap="none">
            <a:spAutoFit/>
          </a:bodyPr>
          <a:lstStyle/>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Dế</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Choắt</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12231149" y="8724466"/>
            <a:ext cx="2377574" cy="830997"/>
          </a:xfrm>
          <a:prstGeom prst="rect">
            <a:avLst/>
          </a:prstGeom>
        </p:spPr>
        <p:txBody>
          <a:bodyPr wrap="none">
            <a:spAutoFit/>
          </a:bodyPr>
          <a:lstStyle/>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prstClr val="black"/>
              </a:solidFill>
              <a:latin typeface="Arial" panose="020B0604020202020204" pitchFamily="34" charset="0"/>
              <a:cs typeface="Arial" panose="020B0604020202020204" pitchFamily="34" charset="0"/>
            </a:endParaRPr>
          </a:p>
        </p:txBody>
      </p:sp>
      <p:sp>
        <p:nvSpPr>
          <p:cNvPr id="39" name="Rectangle 38"/>
          <p:cNvSpPr/>
          <p:nvPr/>
        </p:nvSpPr>
        <p:spPr>
          <a:xfrm>
            <a:off x="2896394" y="6515100"/>
            <a:ext cx="2513830" cy="830997"/>
          </a:xfrm>
          <a:prstGeom prst="rect">
            <a:avLst/>
          </a:prstGeom>
        </p:spPr>
        <p:txBody>
          <a:bodyPr wrap="none">
            <a:spAutoFit/>
          </a:bodyPr>
          <a:lstStyle/>
          <a:p>
            <a:pPr defTabSz="1371600"/>
            <a:r>
              <a:rPr lang="en-US" sz="48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Dế</a:t>
            </a:r>
            <a:r>
              <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Mèn</a:t>
            </a:r>
            <a:r>
              <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416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2550" y="6479691"/>
            <a:ext cx="8686106" cy="829567"/>
          </a:xfrm>
          <a:prstGeom prst="rect">
            <a:avLst/>
          </a:prstGeom>
          <a:noFill/>
        </p:spPr>
        <p:txBody>
          <a:bodyPr wrap="square" lIns="181463" tIns="90732" rIns="181463" bIns="90732" rtlCol="0">
            <a:spAutoFit/>
          </a:bodyPr>
          <a:lstStyle/>
          <a:p>
            <a:pPr algn="just" defTabSz="1371600">
              <a:defRPr/>
            </a:pPr>
            <a:r>
              <a:rPr lang="en-US" sz="4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sym typeface="Arial"/>
              </a:rPr>
              <a:t>     </a:t>
            </a:r>
          </a:p>
        </p:txBody>
      </p:sp>
      <p:sp>
        <p:nvSpPr>
          <p:cNvPr id="11" name="TextBox 10"/>
          <p:cNvSpPr txBox="1"/>
          <p:nvPr/>
        </p:nvSpPr>
        <p:spPr>
          <a:xfrm>
            <a:off x="1134286" y="2702856"/>
            <a:ext cx="1354858" cy="1477328"/>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6</a:t>
            </a:r>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1785" y="7032617"/>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3"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4"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5"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6"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7"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8"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9"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30"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1"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2"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3"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4"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5"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6"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7" name="Oval 176"/>
          <p:cNvSpPr>
            <a:spLocks noChangeArrowheads="1"/>
          </p:cNvSpPr>
          <p:nvPr/>
        </p:nvSpPr>
        <p:spPr bwMode="auto">
          <a:xfrm>
            <a:off x="8664684" y="7604117"/>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2" name="Rectangle 1"/>
          <p:cNvSpPr/>
          <p:nvPr/>
        </p:nvSpPr>
        <p:spPr>
          <a:xfrm>
            <a:off x="4528686" y="2794217"/>
            <a:ext cx="11631710" cy="1569660"/>
          </a:xfrm>
          <a:prstGeom prst="rect">
            <a:avLst/>
          </a:prstGeom>
        </p:spPr>
        <p:txBody>
          <a:bodyPr wrap="none">
            <a:spAutoFit/>
          </a:bodyPr>
          <a:lstStyle/>
          <a:p>
            <a:pPr algn="just" defTabSz="1371600"/>
            <a:r>
              <a:rPr lang="vi-VN" sz="4800" b="1" dirty="0">
                <a:solidFill>
                  <a:prstClr val="white"/>
                </a:solidFill>
                <a:latin typeface="Arial" panose="020B0604020202020204" pitchFamily="34" charset="0"/>
                <a:ea typeface="Times New Roman" panose="02020603050405020304" pitchFamily="18" charset="0"/>
                <a:cs typeface="Arial" panose="020B0604020202020204" pitchFamily="34" charset="0"/>
              </a:rPr>
              <a:t>Câu 6: </a:t>
            </a:r>
            <a:r>
              <a:rPr lang="vi-VN" sz="4800" dirty="0">
                <a:solidFill>
                  <a:prstClr val="white"/>
                </a:solidFill>
                <a:latin typeface="Arial" panose="020B0604020202020204" pitchFamily="34" charset="0"/>
                <a:ea typeface="Times New Roman" panose="02020603050405020304" pitchFamily="18" charset="0"/>
                <a:cs typeface="Arial" panose="020B0604020202020204" pitchFamily="34" charset="0"/>
              </a:rPr>
              <a:t>Tác giả đã khắc họa vẻ ngoài của </a:t>
            </a:r>
            <a:endParaRPr lang="en-US" sz="4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algn="just" defTabSz="1371600"/>
            <a:r>
              <a:rPr lang="vi-VN" sz="4800" dirty="0">
                <a:solidFill>
                  <a:prstClr val="white"/>
                </a:solidFill>
                <a:latin typeface="Arial" panose="020B0604020202020204" pitchFamily="34" charset="0"/>
                <a:ea typeface="Times New Roman" panose="02020603050405020304" pitchFamily="18" charset="0"/>
                <a:cs typeface="Arial" panose="020B0604020202020204" pitchFamily="34" charset="0"/>
              </a:rPr>
              <a:t>Dế Mèn như thế nào?</a:t>
            </a:r>
            <a:endParaRPr lang="en-US" sz="4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2407019" y="6224703"/>
            <a:ext cx="4708340" cy="1569660"/>
          </a:xfrm>
          <a:prstGeom prst="rect">
            <a:avLst/>
          </a:prstGeom>
        </p:spPr>
        <p:txBody>
          <a:bodyPr wrap="none">
            <a:spAutoFit/>
          </a:bodyPr>
          <a:lstStyle/>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Ốm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yếu</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gầy</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gò</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xao</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10344539" y="6205109"/>
            <a:ext cx="6647974" cy="1446550"/>
          </a:xfrm>
          <a:prstGeom prst="rect">
            <a:avLst/>
          </a:prstGeom>
        </p:spPr>
        <p:txBody>
          <a:bodyPr wrap="none">
            <a:spAutoFit/>
          </a:bodyPr>
          <a:lstStyle/>
          <a:p>
            <a:pPr defTabSz="1371600"/>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Khỏe</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mạnh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cường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defTabSz="1371600"/>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đẽ</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prstClr val="black"/>
              </a:solidFill>
              <a:latin typeface="Arial" panose="020B0604020202020204" pitchFamily="34" charset="0"/>
              <a:cs typeface="Arial" panose="020B0604020202020204" pitchFamily="34" charset="0"/>
            </a:endParaRPr>
          </a:p>
        </p:txBody>
      </p:sp>
      <p:sp>
        <p:nvSpPr>
          <p:cNvPr id="39" name="Rectangle 38"/>
          <p:cNvSpPr/>
          <p:nvPr/>
        </p:nvSpPr>
        <p:spPr>
          <a:xfrm>
            <a:off x="10357476" y="6184053"/>
            <a:ext cx="6647974" cy="1446550"/>
          </a:xfrm>
          <a:prstGeom prst="rect">
            <a:avLst/>
          </a:prstGeom>
        </p:spPr>
        <p:txBody>
          <a:bodyPr wrap="none">
            <a:spAutoFit/>
          </a:bodyPr>
          <a:lstStyle/>
          <a:p>
            <a:pPr defTabSz="1371600"/>
            <a:r>
              <a:rPr lang="en-US" sz="4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Khỏe</a:t>
            </a:r>
            <a:r>
              <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mạnh</a:t>
            </a:r>
            <a:r>
              <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cường</a:t>
            </a:r>
            <a:r>
              <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tráng</a:t>
            </a:r>
            <a:r>
              <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defTabSz="1371600"/>
            <a:r>
              <a:rPr lang="en-US" sz="4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đẹp</a:t>
            </a:r>
            <a:r>
              <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đẽ</a:t>
            </a:r>
            <a:r>
              <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053286" y="8151063"/>
            <a:ext cx="4913525" cy="1569660"/>
          </a:xfrm>
          <a:prstGeom prst="rect">
            <a:avLst/>
          </a:prstGeom>
        </p:spPr>
        <p:txBody>
          <a:bodyPr wrap="none">
            <a:spAutoFit/>
          </a:bodyPr>
          <a:lstStyle/>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Mập</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mạp</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xấu</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xí</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defTabSz="1371600"/>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kệch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10271962" y="8151063"/>
            <a:ext cx="6694461" cy="1569660"/>
          </a:xfrm>
          <a:prstGeom prst="rect">
            <a:avLst/>
          </a:prstGeom>
        </p:spPr>
        <p:txBody>
          <a:bodyPr wrap="none">
            <a:spAutoFit/>
          </a:bodyPr>
          <a:lstStyle/>
          <a:p>
            <a:pPr algn="just" defTabSz="1371600"/>
            <a:r>
              <a:rPr lang="vi-VN"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Thân hình bình thường </a:t>
            </a:r>
            <a:endPar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defTabSz="1371600"/>
            <a:r>
              <a:rPr lang="vi-VN"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như bao con dế khác.</a:t>
            </a:r>
            <a:endParaRPr lang="en-US" sz="4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84348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47D6575-0B06-40B2-9D0F-298202F6BC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xmlns="" id="{E2B33195-5BCA-4BB7-A82D-6739522687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604789">
            <a:off x="1013459" y="1163774"/>
            <a:ext cx="4481849" cy="448184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3AFA11D6-B8A9-4693-ABA9-706A9261BBBF}"/>
              </a:ext>
            </a:extLst>
          </p:cNvPr>
          <p:cNvSpPr txBox="1"/>
          <p:nvPr/>
        </p:nvSpPr>
        <p:spPr>
          <a:xfrm>
            <a:off x="0" y="-1073986"/>
            <a:ext cx="11338287" cy="3581400"/>
          </a:xfrm>
          <a:prstGeom prst="rect">
            <a:avLst/>
          </a:prstGeom>
          <a:solidFill>
            <a:schemeClr val="accent6">
              <a:lumMod val="20000"/>
              <a:lumOff val="80000"/>
            </a:schemeClr>
          </a:solidFill>
        </p:spPr>
        <p:txBody>
          <a:bodyPr vert="horz" lIns="91440" tIns="45720" rIns="91440" bIns="45720" rtlCol="0" anchor="b">
            <a:normAutofit/>
          </a:bodyPr>
          <a:lstStyle/>
          <a:p>
            <a:pPr algn="ctr">
              <a:lnSpc>
                <a:spcPct val="90000"/>
              </a:lnSpc>
              <a:spcBef>
                <a:spcPct val="0"/>
              </a:spcBef>
              <a:spcAft>
                <a:spcPts val="600"/>
              </a:spcAft>
            </a:pPr>
            <a:r>
              <a:rPr lang="vi-VN" sz="8000" b="1" dirty="0" smtClean="0">
                <a:ln w="0"/>
                <a:solidFill>
                  <a:srgbClr val="FF00FF"/>
                </a:solidFill>
                <a:effectLst>
                  <a:outerShdw blurRad="38100" dist="19050" dir="2700000" algn="tl" rotWithShape="0">
                    <a:schemeClr val="dk1">
                      <a:alpha val="40000"/>
                    </a:schemeClr>
                  </a:outerShdw>
                </a:effectLst>
                <a:latin typeface="+mj-lt"/>
                <a:ea typeface="+mj-ea"/>
                <a:cs typeface="+mj-cs"/>
              </a:rPr>
              <a:t>CHUYÊN ĐỀ</a:t>
            </a:r>
            <a:r>
              <a:rPr lang="en-US" sz="8000" b="1" dirty="0" smtClean="0">
                <a:ln w="0"/>
                <a:solidFill>
                  <a:srgbClr val="FF00FF"/>
                </a:solidFill>
                <a:effectLst>
                  <a:outerShdw blurRad="38100" dist="19050" dir="2700000" algn="tl" rotWithShape="0">
                    <a:schemeClr val="dk1">
                      <a:alpha val="40000"/>
                    </a:schemeClr>
                  </a:outerShdw>
                </a:effectLst>
                <a:latin typeface="+mj-lt"/>
                <a:ea typeface="+mj-ea"/>
                <a:cs typeface="+mj-cs"/>
              </a:rPr>
              <a:t>. </a:t>
            </a:r>
            <a:r>
              <a:rPr lang="en-US" sz="8000" b="1" dirty="0">
                <a:ln w="0"/>
                <a:solidFill>
                  <a:srgbClr val="FF00FF"/>
                </a:solidFill>
                <a:effectLst>
                  <a:outerShdw blurRad="38100" dist="19050" dir="2700000" algn="tl" rotWithShape="0">
                    <a:schemeClr val="dk1">
                      <a:alpha val="40000"/>
                    </a:schemeClr>
                  </a:outerShdw>
                </a:effectLst>
                <a:latin typeface="+mj-lt"/>
                <a:ea typeface="+mj-ea"/>
                <a:cs typeface="+mj-cs"/>
              </a:rPr>
              <a:t>NHỮNG TRẢI NGHIỆM TRONG ĐỜI </a:t>
            </a:r>
          </a:p>
        </p:txBody>
      </p:sp>
      <p:sp>
        <p:nvSpPr>
          <p:cNvPr id="13" name="Oval 12">
            <a:extLst>
              <a:ext uri="{FF2B5EF4-FFF2-40B4-BE49-F238E27FC236}">
                <a16:creationId xmlns:a16="http://schemas.microsoft.com/office/drawing/2014/main" xmlns="" id="{CF8AD9F3-9AF6-494F-83A3-2F67756393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524703" y="1249029"/>
            <a:ext cx="1657414" cy="16124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8EF0BD81-0163-40A6-874E-52B0A21D7531}"/>
              </a:ext>
            </a:extLst>
          </p:cNvPr>
          <p:cNvPicPr>
            <a:picLocks noChangeAspect="1"/>
          </p:cNvPicPr>
          <p:nvPr/>
        </p:nvPicPr>
        <p:blipFill rotWithShape="1">
          <a:blip r:embed="rId2"/>
          <a:srcRect l="20938" r="22875" b="1"/>
          <a:stretch/>
        </p:blipFill>
        <p:spPr>
          <a:xfrm>
            <a:off x="10576681" y="661022"/>
            <a:ext cx="7706280" cy="770628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scene3d>
            <a:camera prst="perspectiveFront" fov="5400000"/>
            <a:lightRig rig="threePt" dir="t">
              <a:rot lat="0" lon="0" rev="19200000"/>
            </a:lightRig>
          </a:scene3d>
          <a:sp3d extrusionH="25400">
            <a:bevelT w="304800" h="152400" prst="hardEdge"/>
            <a:extrusionClr>
              <a:srgbClr val="000000"/>
            </a:extrusionClr>
          </a:sp3d>
        </p:spPr>
      </p:pic>
      <p:sp>
        <p:nvSpPr>
          <p:cNvPr id="15" name="Rectangle 14">
            <a:extLst>
              <a:ext uri="{FF2B5EF4-FFF2-40B4-BE49-F238E27FC236}">
                <a16:creationId xmlns:a16="http://schemas.microsoft.com/office/drawing/2014/main" xmlns="" id="{0DA5DB8B-7E5C-4ABC-8069-A9A8806F39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23231" y="7388076"/>
            <a:ext cx="1315056" cy="1315056"/>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p:cNvSpPr/>
          <p:nvPr/>
        </p:nvSpPr>
        <p:spPr>
          <a:xfrm>
            <a:off x="234306" y="5345237"/>
            <a:ext cx="10357493" cy="2123658"/>
          </a:xfrm>
          <a:prstGeom prst="rect">
            <a:avLst/>
          </a:prstGeom>
          <a:solidFill>
            <a:schemeClr val="accent1">
              <a:lumMod val="20000"/>
              <a:lumOff val="80000"/>
            </a:schemeClr>
          </a:solidFill>
        </p:spPr>
        <p:txBody>
          <a:bodyPr wrap="square">
            <a:spAutoFit/>
          </a:bodyPr>
          <a:lstStyle/>
          <a:p>
            <a:r>
              <a:rPr lang="vi-VN" sz="6600" b="1" dirty="0">
                <a:solidFill>
                  <a:srgbClr val="FF0066"/>
                </a:solidFill>
                <a:latin typeface="Times New Roman" panose="02020603050405020304" pitchFamily="18" charset="0"/>
                <a:cs typeface="Times New Roman" panose="02020603050405020304" pitchFamily="18" charset="0"/>
              </a:rPr>
              <a:t>VĂN BẢN 1. </a:t>
            </a:r>
            <a:r>
              <a:rPr lang="vi-VN" sz="6600" b="1" dirty="0" smtClean="0">
                <a:solidFill>
                  <a:srgbClr val="FF0066"/>
                </a:solidFill>
                <a:latin typeface="Times New Roman" panose="02020603050405020304" pitchFamily="18" charset="0"/>
                <a:cs typeface="Times New Roman" panose="02020603050405020304" pitchFamily="18" charset="0"/>
              </a:rPr>
              <a:t> BÀI </a:t>
            </a:r>
            <a:r>
              <a:rPr lang="vi-VN" sz="6600" b="1" dirty="0">
                <a:solidFill>
                  <a:srgbClr val="FF0066"/>
                </a:solidFill>
                <a:latin typeface="Times New Roman" panose="02020603050405020304" pitchFamily="18" charset="0"/>
                <a:cs typeface="Times New Roman" panose="02020603050405020304" pitchFamily="18" charset="0"/>
              </a:rPr>
              <a:t>HỌC ĐƯỜNG ĐỜI ĐẦU TIÊN</a:t>
            </a:r>
            <a:endParaRPr lang="en-US" sz="6600" b="1"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234391" y="7867537"/>
            <a:ext cx="3962400" cy="923330"/>
          </a:xfrm>
          <a:prstGeom prst="rect">
            <a:avLst/>
          </a:prstGeom>
          <a:solidFill>
            <a:schemeClr val="tx2">
              <a:lumMod val="20000"/>
              <a:lumOff val="80000"/>
            </a:schemeClr>
          </a:solidFill>
        </p:spPr>
        <p:txBody>
          <a:bodyPr wrap="square" rtlCol="0">
            <a:spAutoFit/>
          </a:bodyPr>
          <a:lstStyle/>
          <a:p>
            <a:r>
              <a:rPr lang="vi-VN" sz="5400" b="1" dirty="0" smtClean="0">
                <a:solidFill>
                  <a:srgbClr val="58B000"/>
                </a:solidFill>
                <a:latin typeface="Times New Roman" panose="02020603050405020304" pitchFamily="18" charset="0"/>
                <a:cs typeface="Times New Roman" panose="02020603050405020304" pitchFamily="18" charset="0"/>
              </a:rPr>
              <a:t>TÔ HOÀI</a:t>
            </a:r>
            <a:endParaRPr lang="en-US" sz="5400" b="1" dirty="0">
              <a:solidFill>
                <a:srgbClr val="58B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71225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65665" y="300504"/>
            <a:ext cx="975667" cy="1048080"/>
          </a:xfrm>
          <a:prstGeom prst="rect">
            <a:avLst/>
          </a:prstGeom>
        </p:spPr>
      </p:pic>
      <p:pic>
        <p:nvPicPr>
          <p:cNvPr id="20" name="Picture 3">
            <a:extLst>
              <a:ext uri="{FF2B5EF4-FFF2-40B4-BE49-F238E27FC236}">
                <a16:creationId xmlns:a16="http://schemas.microsoft.com/office/drawing/2014/main" xmlns="" id="{9FCBA3CC-AAFA-491C-97F6-4E5D254278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7790862"/>
            <a:ext cx="5621717" cy="2514441"/>
          </a:xfrm>
          <a:prstGeom prst="rect">
            <a:avLst/>
          </a:prstGeom>
        </p:spPr>
      </p:pic>
      <p:pic>
        <p:nvPicPr>
          <p:cNvPr id="21" name="Picture 4">
            <a:extLst>
              <a:ext uri="{FF2B5EF4-FFF2-40B4-BE49-F238E27FC236}">
                <a16:creationId xmlns:a16="http://schemas.microsoft.com/office/drawing/2014/main" xmlns="" id="{24182EF0-312C-4FBA-ACC1-BB526DCC0C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192000" y="7409085"/>
            <a:ext cx="6198130" cy="2896217"/>
          </a:xfrm>
          <a:prstGeom prst="rect">
            <a:avLst/>
          </a:prstGeom>
        </p:spPr>
      </p:pic>
      <p:pic>
        <p:nvPicPr>
          <p:cNvPr id="22" name="Picture 3">
            <a:extLst>
              <a:ext uri="{FF2B5EF4-FFF2-40B4-BE49-F238E27FC236}">
                <a16:creationId xmlns:a16="http://schemas.microsoft.com/office/drawing/2014/main" xmlns="" id="{46BAFD6F-C25F-4133-959A-D2D3F58D36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606477" y="6879192"/>
            <a:ext cx="6818130" cy="3426110"/>
          </a:xfrm>
          <a:prstGeom prst="rect">
            <a:avLst/>
          </a:prstGeom>
        </p:spPr>
      </p:pic>
      <p:sp>
        <p:nvSpPr>
          <p:cNvPr id="3" name="TextBox 2">
            <a:extLst>
              <a:ext uri="{FF2B5EF4-FFF2-40B4-BE49-F238E27FC236}">
                <a16:creationId xmlns:a16="http://schemas.microsoft.com/office/drawing/2014/main" xmlns="" id="{41EF5DC6-4D5D-4520-901E-DFBE0DD6273C}"/>
              </a:ext>
            </a:extLst>
          </p:cNvPr>
          <p:cNvSpPr txBox="1"/>
          <p:nvPr/>
        </p:nvSpPr>
        <p:spPr>
          <a:xfrm>
            <a:off x="6248400" y="98612"/>
            <a:ext cx="5334000" cy="1107996"/>
          </a:xfrm>
          <a:prstGeom prst="rect">
            <a:avLst/>
          </a:prstGeom>
          <a:noFill/>
        </p:spPr>
        <p:txBody>
          <a:bodyPr wrap="square" rtlCol="0">
            <a:spAutoFit/>
          </a:bodyPr>
          <a:lstStyle/>
          <a:p>
            <a:pPr algn="ctr"/>
            <a:r>
              <a:rPr lang="vi-VN" sz="6600" b="1" dirty="0">
                <a:latin typeface="+mj-lt"/>
              </a:rPr>
              <a:t>VẬN DỤNG</a:t>
            </a:r>
            <a:endParaRPr lang="en-US" sz="6600" b="1" dirty="0">
              <a:latin typeface="+mj-lt"/>
            </a:endParaRPr>
          </a:p>
        </p:txBody>
      </p:sp>
      <p:sp>
        <p:nvSpPr>
          <p:cNvPr id="4" name="TextBox 3">
            <a:extLst>
              <a:ext uri="{FF2B5EF4-FFF2-40B4-BE49-F238E27FC236}">
                <a16:creationId xmlns:a16="http://schemas.microsoft.com/office/drawing/2014/main" xmlns="" id="{9B2DFD48-C10A-4D85-811C-9688BF204EEC}"/>
              </a:ext>
            </a:extLst>
          </p:cNvPr>
          <p:cNvSpPr txBox="1"/>
          <p:nvPr/>
        </p:nvSpPr>
        <p:spPr>
          <a:xfrm>
            <a:off x="952500" y="1274772"/>
            <a:ext cx="15544800" cy="3785652"/>
          </a:xfrm>
          <a:prstGeom prst="rect">
            <a:avLst/>
          </a:prstGeom>
          <a:solidFill>
            <a:schemeClr val="bg1"/>
          </a:solidFill>
        </p:spPr>
        <p:txBody>
          <a:bodyPr wrap="square" rtlCol="0">
            <a:spAutoFit/>
          </a:bodyPr>
          <a:lstStyle/>
          <a:p>
            <a:pPr algn="just">
              <a:lnSpc>
                <a:spcPct val="150000"/>
              </a:lnSpc>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Hiện nay, trong cuộc sống, đặc biệt là trong lớp học vẫn còn hiện tượng " Dế Mèn". Giả sử em gặp những hiện này, em sẽ nói với bạn như thế nào? Em rút ra được bài học ứng xử như thế nào cho bản thân qua câu chuyện Dế Mèn</a:t>
            </a:r>
            <a:r>
              <a:rPr lang="vi-VN"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p:cNvSpPr txBox="1"/>
          <p:nvPr/>
        </p:nvSpPr>
        <p:spPr>
          <a:xfrm>
            <a:off x="813064" y="5404750"/>
            <a:ext cx="14884135" cy="2123658"/>
          </a:xfrm>
          <a:prstGeom prst="rect">
            <a:avLst/>
          </a:prstGeom>
          <a:solidFill>
            <a:schemeClr val="accent2">
              <a:lumMod val="20000"/>
              <a:lumOff val="80000"/>
            </a:schemeClr>
          </a:solidFill>
        </p:spPr>
        <p:txBody>
          <a:bodyPr wrap="square" rtlCol="0">
            <a:spAutoFit/>
          </a:bodyPr>
          <a:lstStyle/>
          <a:p>
            <a:r>
              <a:rPr lang="vi-VN" sz="4400" b="1" dirty="0">
                <a:solidFill>
                  <a:srgbClr val="000000"/>
                </a:solidFill>
                <a:latin typeface="+mj-lt"/>
                <a:ea typeface="Times New Roman" panose="02020603050405020304" pitchFamily="18" charset="0"/>
                <a:cs typeface="Arial" panose="020B0604020202020204" pitchFamily="34" charset="0"/>
              </a:rPr>
              <a:t>Viết đoạn văn khoảng 100 đến 150 chữ trình bày suy nghĩ của em về nhân vật Dế Mèn</a:t>
            </a:r>
            <a:endParaRPr lang="en-US" sz="4400" b="1" dirty="0">
              <a:latin typeface="+mj-lt"/>
              <a:ea typeface="Times New Roman" panose="02020603050405020304" pitchFamily="18" charset="0"/>
              <a:cs typeface="Arial" panose="020B0604020202020204" pitchFamily="34" charset="0"/>
            </a:endParaRPr>
          </a:p>
          <a:p>
            <a:endParaRPr lang="en-US" sz="4400" b="1" dirty="0"/>
          </a:p>
        </p:txBody>
      </p:sp>
    </p:spTree>
    <p:extLst>
      <p:ext uri="{BB962C8B-B14F-4D97-AF65-F5344CB8AC3E}">
        <p14:creationId xmlns:p14="http://schemas.microsoft.com/office/powerpoint/2010/main" val="232707609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228600"/>
            <a:ext cx="18268950" cy="10033516"/>
          </a:xfrm>
          <a:prstGeom prst="rect">
            <a:avLst/>
          </a:prstGeom>
          <a:noFill/>
        </p:spPr>
        <p:txBody>
          <a:bodyPr wrap="square" rtlCol="0">
            <a:spAutoFit/>
          </a:bodyPr>
          <a:lstStyle/>
          <a:p>
            <a:r>
              <a:rPr lang="vi-VN" sz="3800" dirty="0">
                <a:latin typeface="Times New Roman" panose="02020603050405020304" pitchFamily="18" charset="0"/>
                <a:cs typeface="Times New Roman" panose="02020603050405020304" pitchFamily="18" charset="0"/>
              </a:rPr>
              <a:t>Nhân vật Dế Mèn trong văn bản Bài học đường đời đầu tiên của nhà văn Tô Hoài là một trong những nhân vật đầy suy ngẫm và ý nghĩa. Chàng dế được miêu tả là một nhân vật khỏe mạnh và cường tráng với đôi càng màu mẫm bóng đầy quyến rũ và thân hình rắn rỏi như con nhà võ. Hơn nữa, việc sống độc lập từ khi còn trẻ đã giúp cho Dế Mèn có khả năng xây dựng và tự sinh sống, cho thấy sự độc lập và sáng tạo của cậu</a:t>
            </a:r>
            <a:r>
              <a:rPr lang="vi-VN" sz="3800" dirty="0" smtClean="0">
                <a:latin typeface="Times New Roman" panose="02020603050405020304" pitchFamily="18" charset="0"/>
                <a:cs typeface="Times New Roman" panose="02020603050405020304" pitchFamily="18" charset="0"/>
              </a:rPr>
              <a:t>.</a:t>
            </a:r>
            <a:r>
              <a:rPr lang="vi-VN" sz="3800" dirty="0">
                <a:latin typeface="Times New Roman" panose="02020603050405020304" pitchFamily="18" charset="0"/>
                <a:cs typeface="Times New Roman" panose="02020603050405020304" pitchFamily="18" charset="0"/>
              </a:rPr>
              <a:t> Tuy nhiên, qua trải nghiệm và những thất bại, Dế Mèn đã học được bài học quan trọng về tôn trọng và đối xử đúng mực với những người xung quanh mình. Thứ hai, Dế Mèn đã trêu chọc chị Cốc nhưng lại không chịu nhận lỗi và kết quả là dẫn đến cái chết của Dế Choắt. Mèn hung hăng và tự cao trêu chọc chị Cốc, nhưng lại nhát gan không dám nhận lỗi. Điều này đã dẫn đến hậu quả đáng tiếc cho Dế Choắt, người phải chịu một kết cục đau lòng</a:t>
            </a:r>
            <a:r>
              <a:rPr lang="vi-VN" sz="3800" dirty="0" smtClean="0">
                <a:latin typeface="Times New Roman" panose="02020603050405020304" pitchFamily="18" charset="0"/>
                <a:cs typeface="Times New Roman" panose="02020603050405020304" pitchFamily="18" charset="0"/>
              </a:rPr>
              <a:t>.</a:t>
            </a:r>
            <a:r>
              <a:rPr lang="vi-VN" sz="3800" dirty="0"/>
              <a:t> </a:t>
            </a:r>
            <a:r>
              <a:rPr lang="vi-VN" sz="3800" dirty="0">
                <a:latin typeface="Times New Roman" panose="02020603050405020304" pitchFamily="18" charset="0"/>
                <a:cs typeface="Times New Roman" panose="02020603050405020304" pitchFamily="18" charset="0"/>
              </a:rPr>
              <a:t>Tuy nhiên, Dế Mèn đã học được bài học về sự can đảm và trách nhiệm. Cậu đã nhận ra rằng việc đối mặt với sự thật và nhận lỗi là cần thiết để trở thành một con người tốt hơn. Cuối cùng, Dế Mèn đã học được bài học quan trọng về thái độ sống khiêm nhường.  Tóm lại, Dế Mèn là một nhân vật đầy suy ngẫm, với vẻ đẹp hình thể nổi bật nhưng cũng có những sai lầm và bài học quan trọng về đạo đức cần được học hỏi. Câu chuyện của Dế Mèn cho thấy rằng, dù có những lỗi lầm và thất bại trong quá trình trưởng thành, chúng ta vẫn có thể học hỏi và trở thành những con người tốt đẹp hơn trong tương lai.</a:t>
            </a:r>
            <a:endParaRPr lang="en-US"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54361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ơ đồ tư duy bài học đường đời đầu tiên ngắn gọn dễ nhớ - Văn 6"/>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1544300"/>
          </a:xfrm>
          <a:prstGeom prst="rect">
            <a:avLst/>
          </a:prstGeom>
          <a:noFill/>
          <a:ln>
            <a:noFill/>
          </a:ln>
        </p:spPr>
      </p:pic>
    </p:spTree>
    <p:extLst>
      <p:ext uri="{BB962C8B-B14F-4D97-AF65-F5344CB8AC3E}">
        <p14:creationId xmlns:p14="http://schemas.microsoft.com/office/powerpoint/2010/main" val="292848375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ẽ sơ đồ tư duy môn Vật lí 6 tổng kết bài 1- 2: Đo độ dà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9050"/>
            <a:ext cx="18268950" cy="1076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38369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ơ đồ tư duy Bài học đường đời đầu tiên lớp 6 ngắn gọ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9050"/>
            <a:ext cx="18078450" cy="1026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21745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2986" y="1138562"/>
            <a:ext cx="15128543" cy="738664"/>
          </a:xfrm>
          <a:prstGeom prst="rect">
            <a:avLst/>
          </a:prstGeom>
          <a:noFill/>
        </p:spPr>
        <p:txBody>
          <a:bodyPr wrap="square" rtlCol="0">
            <a:spAutoFit/>
          </a:bodyPr>
          <a:lstStyle/>
          <a:p>
            <a:pPr algn="ctr"/>
            <a:r>
              <a:rPr lang="en-US" sz="42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5" name="TextBox 4"/>
          <p:cNvSpPr txBox="1"/>
          <p:nvPr/>
        </p:nvSpPr>
        <p:spPr>
          <a:xfrm>
            <a:off x="2292823" y="3111961"/>
            <a:ext cx="14657696" cy="3416320"/>
          </a:xfrm>
          <a:prstGeom prst="rect">
            <a:avLst/>
          </a:prstGeom>
          <a:noFill/>
        </p:spPr>
        <p:txBody>
          <a:bodyPr wrap="square" rtlCol="0">
            <a:spAutoFit/>
          </a:bodyPr>
          <a:lstStyle/>
          <a:p>
            <a:pPr marL="514350" indent="-514350" algn="just">
              <a:buAutoNum type="arabicPeriod"/>
            </a:pPr>
            <a:r>
              <a:rPr lang="en-US" sz="5400" dirty="0"/>
              <a:t> </a:t>
            </a:r>
            <a:r>
              <a:rPr lang="en-US" sz="5400" dirty="0" err="1"/>
              <a:t>Nắm</a:t>
            </a:r>
            <a:r>
              <a:rPr lang="en-US" sz="5400" dirty="0"/>
              <a:t> </a:t>
            </a:r>
            <a:r>
              <a:rPr lang="en-US" sz="5400" dirty="0" err="1"/>
              <a:t>nội</a:t>
            </a:r>
            <a:r>
              <a:rPr lang="en-US" sz="5400" dirty="0"/>
              <a:t> dung </a:t>
            </a:r>
            <a:r>
              <a:rPr lang="en-US" sz="5400" dirty="0" err="1"/>
              <a:t>bài</a:t>
            </a:r>
            <a:r>
              <a:rPr lang="en-US" sz="5400" dirty="0"/>
              <a:t> </a:t>
            </a:r>
            <a:r>
              <a:rPr lang="en-US" sz="5400" dirty="0" err="1"/>
              <a:t>học</a:t>
            </a:r>
            <a:r>
              <a:rPr lang="en-US" sz="5400" dirty="0"/>
              <a:t>.</a:t>
            </a:r>
          </a:p>
          <a:p>
            <a:pPr marL="514350" indent="-514350" algn="just">
              <a:buAutoNum type="arabicPeriod"/>
            </a:pPr>
            <a:r>
              <a:rPr lang="en-US" sz="5400" dirty="0" err="1"/>
              <a:t>Chuẩn</a:t>
            </a:r>
            <a:r>
              <a:rPr lang="en-US" sz="5400" dirty="0"/>
              <a:t> </a:t>
            </a:r>
            <a:r>
              <a:rPr lang="en-US" sz="5400" dirty="0" err="1"/>
              <a:t>bị</a:t>
            </a:r>
            <a:r>
              <a:rPr lang="en-US" sz="5400" dirty="0"/>
              <a:t> </a:t>
            </a:r>
            <a:r>
              <a:rPr lang="en-US" sz="5400" dirty="0" err="1">
                <a:solidFill>
                  <a:srgbClr val="FF0000"/>
                </a:solidFill>
              </a:rPr>
              <a:t>đọc</a:t>
            </a:r>
            <a:r>
              <a:rPr lang="en-US" sz="5400" dirty="0">
                <a:solidFill>
                  <a:srgbClr val="FF0000"/>
                </a:solidFill>
              </a:rPr>
              <a:t> </a:t>
            </a:r>
            <a:r>
              <a:rPr lang="en-US" sz="5400" dirty="0" err="1">
                <a:solidFill>
                  <a:srgbClr val="FF0000"/>
                </a:solidFill>
              </a:rPr>
              <a:t>hiểu</a:t>
            </a:r>
            <a:r>
              <a:rPr lang="en-US" sz="5400" dirty="0">
                <a:solidFill>
                  <a:srgbClr val="FF0000"/>
                </a:solidFill>
              </a:rPr>
              <a:t> </a:t>
            </a:r>
            <a:r>
              <a:rPr lang="en-US" sz="5400" dirty="0" err="1">
                <a:solidFill>
                  <a:srgbClr val="FF0000"/>
                </a:solidFill>
              </a:rPr>
              <a:t>văn</a:t>
            </a:r>
            <a:r>
              <a:rPr lang="en-US" sz="5400" dirty="0">
                <a:solidFill>
                  <a:srgbClr val="FF0000"/>
                </a:solidFill>
              </a:rPr>
              <a:t> </a:t>
            </a:r>
            <a:r>
              <a:rPr lang="en-US" sz="5400" dirty="0" err="1">
                <a:solidFill>
                  <a:srgbClr val="FF0000"/>
                </a:solidFill>
              </a:rPr>
              <a:t>bản</a:t>
            </a:r>
            <a:r>
              <a:rPr lang="en-US" sz="5400" dirty="0">
                <a:solidFill>
                  <a:srgbClr val="FF0000"/>
                </a:solidFill>
              </a:rPr>
              <a:t> 2 </a:t>
            </a:r>
            <a:r>
              <a:rPr lang="en-US" sz="5400" dirty="0" err="1">
                <a:solidFill>
                  <a:srgbClr val="FF0000"/>
                </a:solidFill>
              </a:rPr>
              <a:t>Giọt</a:t>
            </a:r>
            <a:r>
              <a:rPr lang="en-US" sz="5400" dirty="0">
                <a:solidFill>
                  <a:srgbClr val="FF0000"/>
                </a:solidFill>
              </a:rPr>
              <a:t> </a:t>
            </a:r>
            <a:r>
              <a:rPr lang="en-US" sz="5400" dirty="0" err="1">
                <a:solidFill>
                  <a:srgbClr val="FF0000"/>
                </a:solidFill>
              </a:rPr>
              <a:t>sương</a:t>
            </a:r>
            <a:r>
              <a:rPr lang="en-US" sz="5400" dirty="0">
                <a:solidFill>
                  <a:srgbClr val="FF0000"/>
                </a:solidFill>
              </a:rPr>
              <a:t> </a:t>
            </a:r>
            <a:r>
              <a:rPr lang="en-US" sz="5400" dirty="0" err="1">
                <a:solidFill>
                  <a:srgbClr val="FF0000"/>
                </a:solidFill>
              </a:rPr>
              <a:t>đêm</a:t>
            </a:r>
            <a:endParaRPr lang="en-US" sz="5400" dirty="0">
              <a:solidFill>
                <a:srgbClr val="FF0000"/>
              </a:solidFill>
            </a:endParaRPr>
          </a:p>
          <a:p>
            <a:pPr algn="just"/>
            <a:r>
              <a:rPr lang="en-US" sz="5400" dirty="0">
                <a:solidFill>
                  <a:srgbClr val="FF0000"/>
                </a:solidFill>
              </a:rPr>
              <a:t>  + </a:t>
            </a:r>
            <a:r>
              <a:rPr lang="en-US" sz="5400" dirty="0" err="1">
                <a:solidFill>
                  <a:srgbClr val="FF0000"/>
                </a:solidFill>
              </a:rPr>
              <a:t>Đọc</a:t>
            </a:r>
            <a:r>
              <a:rPr lang="en-US" sz="5400" dirty="0">
                <a:solidFill>
                  <a:srgbClr val="FF0000"/>
                </a:solidFill>
              </a:rPr>
              <a:t> </a:t>
            </a:r>
            <a:r>
              <a:rPr lang="en-US" sz="5400" dirty="0" err="1">
                <a:solidFill>
                  <a:srgbClr val="FF0000"/>
                </a:solidFill>
              </a:rPr>
              <a:t>văn</a:t>
            </a:r>
            <a:r>
              <a:rPr lang="en-US" sz="5400" dirty="0">
                <a:solidFill>
                  <a:srgbClr val="FF0000"/>
                </a:solidFill>
              </a:rPr>
              <a:t> </a:t>
            </a:r>
            <a:r>
              <a:rPr lang="en-US" sz="5400" dirty="0" err="1">
                <a:solidFill>
                  <a:srgbClr val="FF0000"/>
                </a:solidFill>
              </a:rPr>
              <a:t>bản</a:t>
            </a:r>
            <a:r>
              <a:rPr lang="en-US" sz="5400" dirty="0">
                <a:solidFill>
                  <a:srgbClr val="FF0000"/>
                </a:solidFill>
              </a:rPr>
              <a:t> </a:t>
            </a:r>
            <a:r>
              <a:rPr lang="en-US" sz="5400" dirty="0" err="1">
                <a:solidFill>
                  <a:srgbClr val="FF0000"/>
                </a:solidFill>
              </a:rPr>
              <a:t>trang</a:t>
            </a:r>
            <a:r>
              <a:rPr lang="en-US" sz="5400" dirty="0">
                <a:solidFill>
                  <a:srgbClr val="FF0000"/>
                </a:solidFill>
              </a:rPr>
              <a:t> 90/SGK.</a:t>
            </a:r>
          </a:p>
          <a:p>
            <a:pPr algn="just"/>
            <a:r>
              <a:rPr lang="en-US" sz="5400" dirty="0">
                <a:solidFill>
                  <a:srgbClr val="FF0000"/>
                </a:solidFill>
              </a:rPr>
              <a:t>  + </a:t>
            </a:r>
            <a:r>
              <a:rPr lang="en-US" sz="5400" dirty="0" err="1">
                <a:solidFill>
                  <a:srgbClr val="FF0000"/>
                </a:solidFill>
              </a:rPr>
              <a:t>Đọc</a:t>
            </a:r>
            <a:r>
              <a:rPr lang="en-US" sz="5400" dirty="0">
                <a:solidFill>
                  <a:srgbClr val="FF0000"/>
                </a:solidFill>
              </a:rPr>
              <a:t> </a:t>
            </a:r>
            <a:r>
              <a:rPr lang="en-US" sz="5400" dirty="0" err="1">
                <a:solidFill>
                  <a:srgbClr val="FF0000"/>
                </a:solidFill>
              </a:rPr>
              <a:t>và</a:t>
            </a:r>
            <a:r>
              <a:rPr lang="en-US" sz="5400" dirty="0">
                <a:solidFill>
                  <a:srgbClr val="FF0000"/>
                </a:solidFill>
              </a:rPr>
              <a:t> </a:t>
            </a:r>
            <a:r>
              <a:rPr lang="en-US" sz="5400" dirty="0" err="1">
                <a:solidFill>
                  <a:srgbClr val="FF0000"/>
                </a:solidFill>
              </a:rPr>
              <a:t>trả</a:t>
            </a:r>
            <a:r>
              <a:rPr lang="en-US" sz="5400" dirty="0">
                <a:solidFill>
                  <a:srgbClr val="FF0000"/>
                </a:solidFill>
              </a:rPr>
              <a:t> </a:t>
            </a:r>
            <a:r>
              <a:rPr lang="en-US" sz="5400" dirty="0" err="1">
                <a:solidFill>
                  <a:srgbClr val="FF0000"/>
                </a:solidFill>
              </a:rPr>
              <a:t>lời</a:t>
            </a:r>
            <a:r>
              <a:rPr lang="en-US" sz="5400" dirty="0">
                <a:solidFill>
                  <a:srgbClr val="FF0000"/>
                </a:solidFill>
              </a:rPr>
              <a:t> </a:t>
            </a:r>
            <a:r>
              <a:rPr lang="en-US" sz="5400" dirty="0" err="1">
                <a:solidFill>
                  <a:srgbClr val="FF0000"/>
                </a:solidFill>
              </a:rPr>
              <a:t>các</a:t>
            </a:r>
            <a:r>
              <a:rPr lang="en-US" sz="5400" dirty="0">
                <a:solidFill>
                  <a:srgbClr val="FF0000"/>
                </a:solidFill>
              </a:rPr>
              <a:t> </a:t>
            </a:r>
            <a:r>
              <a:rPr lang="en-US" sz="5400" dirty="0" err="1">
                <a:solidFill>
                  <a:srgbClr val="FF0000"/>
                </a:solidFill>
              </a:rPr>
              <a:t>câu</a:t>
            </a:r>
            <a:r>
              <a:rPr lang="en-US" sz="5400" dirty="0">
                <a:solidFill>
                  <a:srgbClr val="FF0000"/>
                </a:solidFill>
              </a:rPr>
              <a:t> </a:t>
            </a:r>
            <a:r>
              <a:rPr lang="en-US" sz="5400" dirty="0" err="1">
                <a:solidFill>
                  <a:srgbClr val="FF0000"/>
                </a:solidFill>
              </a:rPr>
              <a:t>hỏi</a:t>
            </a:r>
            <a:r>
              <a:rPr lang="en-US" sz="5400" dirty="0">
                <a:solidFill>
                  <a:srgbClr val="FF0000"/>
                </a:solidFill>
              </a:rPr>
              <a:t> </a:t>
            </a:r>
            <a:r>
              <a:rPr lang="en-US" sz="5400" dirty="0" err="1">
                <a:solidFill>
                  <a:srgbClr val="FF0000"/>
                </a:solidFill>
              </a:rPr>
              <a:t>trang</a:t>
            </a:r>
            <a:r>
              <a:rPr lang="en-US" sz="5400" dirty="0">
                <a:solidFill>
                  <a:srgbClr val="FF0000"/>
                </a:solidFill>
              </a:rPr>
              <a:t> 90, 92, 93/ SGK.</a:t>
            </a:r>
            <a:endParaRPr lang="en-US" sz="5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0686" y="5702631"/>
            <a:ext cx="1143000" cy="42862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11" y="1"/>
            <a:ext cx="971550" cy="41576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518" y="-50007"/>
            <a:ext cx="1100138" cy="42576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01" y="6202909"/>
            <a:ext cx="1735772" cy="3702980"/>
          </a:xfrm>
          <a:prstGeom prst="rect">
            <a:avLst/>
          </a:prstGeom>
        </p:spPr>
      </p:pic>
    </p:spTree>
    <p:extLst>
      <p:ext uri="{BB962C8B-B14F-4D97-AF65-F5344CB8AC3E}">
        <p14:creationId xmlns:p14="http://schemas.microsoft.com/office/powerpoint/2010/main" val="72542628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755"/>
          <a:stretch>
            <a:fillRect/>
          </a:stretch>
        </p:blipFill>
        <p:spPr>
          <a:xfrm rot="5400000" flipV="1">
            <a:off x="15081030" y="5440766"/>
            <a:ext cx="5357551" cy="100101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755"/>
          <a:stretch>
            <a:fillRect/>
          </a:stretch>
        </p:blipFill>
        <p:spPr>
          <a:xfrm rot="5400000">
            <a:off x="-2150581" y="5357922"/>
            <a:ext cx="5357551" cy="1001010"/>
          </a:xfrm>
          <a:prstGeom prst="rect">
            <a:avLst/>
          </a:prstGeom>
        </p:spPr>
      </p:pic>
      <p:sp>
        <p:nvSpPr>
          <p:cNvPr id="18" name="TextBox 12">
            <a:extLst>
              <a:ext uri="{FF2B5EF4-FFF2-40B4-BE49-F238E27FC236}">
                <a16:creationId xmlns:a16="http://schemas.microsoft.com/office/drawing/2014/main" xmlns="" id="{DCA09386-5B54-4AB3-91C1-967026EFB0BF}"/>
              </a:ext>
            </a:extLst>
          </p:cNvPr>
          <p:cNvSpPr txBox="1"/>
          <p:nvPr/>
        </p:nvSpPr>
        <p:spPr>
          <a:xfrm>
            <a:off x="1161971" y="586401"/>
            <a:ext cx="15964058" cy="3118674"/>
          </a:xfrm>
          <a:prstGeom prst="rect">
            <a:avLst/>
          </a:prstGeom>
        </p:spPr>
        <p:txBody>
          <a:bodyPr wrap="square" lIns="0" tIns="0" rIns="0" bIns="0" rtlCol="0" anchor="t">
            <a:spAutoFit/>
          </a:bodyPr>
          <a:lstStyle/>
          <a:p>
            <a:pPr algn="ctr">
              <a:lnSpc>
                <a:spcPct val="150000"/>
              </a:lnSpc>
            </a:pPr>
            <a:r>
              <a:rPr lang="en-US" sz="7200" b="1" dirty="0">
                <a:latin typeface="Arial" panose="020B0604020202020204" pitchFamily="34" charset="0"/>
                <a:cs typeface="Arial" panose="020B0604020202020204" pitchFamily="34" charset="0"/>
              </a:rPr>
              <a:t>CẢM ƠN CÁC EM </a:t>
            </a:r>
          </a:p>
          <a:p>
            <a:pPr algn="ctr">
              <a:lnSpc>
                <a:spcPct val="150000"/>
              </a:lnSpc>
            </a:pPr>
            <a:r>
              <a:rPr lang="en-US" sz="7200" b="1" dirty="0">
                <a:latin typeface="Arial" panose="020B0604020202020204" pitchFamily="34" charset="0"/>
                <a:cs typeface="Arial" panose="020B0604020202020204" pitchFamily="34" charset="0"/>
              </a:rPr>
              <a:t>ĐÃ LẮNG NGHE BÀI GIẢNG!</a:t>
            </a:r>
          </a:p>
        </p:txBody>
      </p:sp>
      <p:pic>
        <p:nvPicPr>
          <p:cNvPr id="19" name="Picture 8">
            <a:extLst>
              <a:ext uri="{FF2B5EF4-FFF2-40B4-BE49-F238E27FC236}">
                <a16:creationId xmlns:a16="http://schemas.microsoft.com/office/drawing/2014/main" xmlns="" id="{1C84E59B-87F0-4328-9906-CAD4B1681A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10200" y="3976879"/>
            <a:ext cx="7467600" cy="6310121"/>
          </a:xfrm>
          <a:prstGeom prst="rect">
            <a:avLst/>
          </a:prstGeom>
        </p:spPr>
      </p:pic>
      <p:pic>
        <p:nvPicPr>
          <p:cNvPr id="20" name="Picture 24">
            <a:extLst>
              <a:ext uri="{FF2B5EF4-FFF2-40B4-BE49-F238E27FC236}">
                <a16:creationId xmlns:a16="http://schemas.microsoft.com/office/drawing/2014/main" xmlns="" id="{2946ADAC-6FF5-43DE-B8D6-E2A0E5B0E1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7347" y="-229309"/>
            <a:ext cx="2738636" cy="2057400"/>
          </a:xfrm>
          <a:prstGeom prst="rect">
            <a:avLst/>
          </a:prstGeom>
        </p:spPr>
      </p:pic>
      <p:pic>
        <p:nvPicPr>
          <p:cNvPr id="21" name="Picture 2">
            <a:extLst>
              <a:ext uri="{FF2B5EF4-FFF2-40B4-BE49-F238E27FC236}">
                <a16:creationId xmlns:a16="http://schemas.microsoft.com/office/drawing/2014/main" xmlns="" id="{8F9D9E1D-E7DC-4606-A4EB-C9E0147318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660798" y="0"/>
            <a:ext cx="2627202" cy="2627202"/>
          </a:xfrm>
          <a:prstGeom prst="rect">
            <a:avLst/>
          </a:prstGeom>
        </p:spPr>
      </p:pic>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76154">
            <a:off x="265783" y="8306916"/>
            <a:ext cx="1828453" cy="1675527"/>
          </a:xfrm>
          <a:prstGeom prst="rect">
            <a:avLst/>
          </a:prstGeom>
        </p:spPr>
      </p:pic>
      <p:grpSp>
        <p:nvGrpSpPr>
          <p:cNvPr id="22" name="Group 21">
            <a:extLst>
              <a:ext uri="{FF2B5EF4-FFF2-40B4-BE49-F238E27FC236}">
                <a16:creationId xmlns:a16="http://schemas.microsoft.com/office/drawing/2014/main" xmlns="" id="{B2AB963D-60FD-4A05-8BD8-4B3377AB476A}"/>
              </a:ext>
            </a:extLst>
          </p:cNvPr>
          <p:cNvGrpSpPr/>
          <p:nvPr/>
        </p:nvGrpSpPr>
        <p:grpSpPr>
          <a:xfrm>
            <a:off x="5541431" y="0"/>
            <a:ext cx="8229600" cy="2284643"/>
            <a:chOff x="1371600" y="1943100"/>
            <a:chExt cx="8229600" cy="7162800"/>
          </a:xfrm>
        </p:grpSpPr>
        <p:pic>
          <p:nvPicPr>
            <p:cNvPr id="18" name="Picture 2">
              <a:extLst>
                <a:ext uri="{FF2B5EF4-FFF2-40B4-BE49-F238E27FC236}">
                  <a16:creationId xmlns:a16="http://schemas.microsoft.com/office/drawing/2014/main" xmlns="" id="{FBAAFFBE-3D7B-4C64-B2B7-BE7C853972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1600" y="1943100"/>
              <a:ext cx="8229600" cy="7162800"/>
            </a:xfrm>
            <a:prstGeom prst="rect">
              <a:avLst/>
            </a:prstGeom>
          </p:spPr>
        </p:pic>
        <p:sp>
          <p:nvSpPr>
            <p:cNvPr id="17" name="TextBox 4">
              <a:extLst>
                <a:ext uri="{FF2B5EF4-FFF2-40B4-BE49-F238E27FC236}">
                  <a16:creationId xmlns:a16="http://schemas.microsoft.com/office/drawing/2014/main" xmlns="" id="{9642B796-4CD0-4E62-8750-6F106F69ABD1}"/>
                </a:ext>
              </a:extLst>
            </p:cNvPr>
            <p:cNvSpPr txBox="1"/>
            <p:nvPr/>
          </p:nvSpPr>
          <p:spPr>
            <a:xfrm>
              <a:off x="1985244" y="2680548"/>
              <a:ext cx="7087989" cy="647421"/>
            </a:xfrm>
            <a:prstGeom prst="rect">
              <a:avLst/>
            </a:prstGeom>
          </p:spPr>
          <p:txBody>
            <a:bodyPr wrap="square" lIns="0" tIns="0" rIns="0" bIns="0" rtlCol="0" anchor="t">
              <a:spAutoFit/>
            </a:bodyPr>
            <a:lstStyle/>
            <a:p>
              <a:pPr algn="ctr">
                <a:lnSpc>
                  <a:spcPct val="150000"/>
                </a:lnSpc>
                <a:spcBef>
                  <a:spcPct val="0"/>
                </a:spcBef>
              </a:pPr>
              <a:endParaRPr lang="en-US" sz="3200" b="1" i="1" dirty="0">
                <a:solidFill>
                  <a:srgbClr val="336600"/>
                </a:solidFill>
                <a:latin typeface="Arial" panose="020B0604020202020204" pitchFamily="34" charset="0"/>
                <a:cs typeface="Arial" panose="020B0604020202020204" pitchFamily="34" charset="0"/>
              </a:endParaRPr>
            </a:p>
          </p:txBody>
        </p:sp>
      </p:grpSp>
      <p:sp>
        <p:nvSpPr>
          <p:cNvPr id="21" name="TextBox 3">
            <a:extLst>
              <a:ext uri="{FF2B5EF4-FFF2-40B4-BE49-F238E27FC236}">
                <a16:creationId xmlns:a16="http://schemas.microsoft.com/office/drawing/2014/main" xmlns="" id="{69F5BF44-8C55-4B68-8A9B-007043BF414F}"/>
              </a:ext>
            </a:extLst>
          </p:cNvPr>
          <p:cNvSpPr txBox="1"/>
          <p:nvPr/>
        </p:nvSpPr>
        <p:spPr>
          <a:xfrm>
            <a:off x="5765179" y="664344"/>
            <a:ext cx="7472023" cy="646459"/>
          </a:xfrm>
          <a:prstGeom prst="rect">
            <a:avLst/>
          </a:prstGeom>
        </p:spPr>
        <p:txBody>
          <a:bodyPr wrap="square" lIns="0" tIns="0" rIns="0" bIns="0" rtlCol="0" anchor="t">
            <a:spAutoFit/>
          </a:bodyPr>
          <a:lstStyle/>
          <a:p>
            <a:pPr algn="ctr">
              <a:lnSpc>
                <a:spcPts val="4860"/>
              </a:lnSpc>
            </a:pPr>
            <a:r>
              <a:rPr lang="vi-VN" sz="6000" b="1" dirty="0">
                <a:latin typeface="Arial" panose="020B0604020202020204" pitchFamily="34" charset="0"/>
                <a:cs typeface="Arial" panose="020B0604020202020204" pitchFamily="34" charset="0"/>
              </a:rPr>
              <a:t>NỘI DUNG BÀI HỌC</a:t>
            </a:r>
          </a:p>
        </p:txBody>
      </p:sp>
      <p:pic>
        <p:nvPicPr>
          <p:cNvPr id="23" name="Picture 16">
            <a:extLst>
              <a:ext uri="{FF2B5EF4-FFF2-40B4-BE49-F238E27FC236}">
                <a16:creationId xmlns:a16="http://schemas.microsoft.com/office/drawing/2014/main" xmlns="" id="{551E982D-DEF5-440B-8CE2-12FDE159EB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0317" y="-38100"/>
            <a:ext cx="2680651" cy="2057400"/>
          </a:xfrm>
          <a:prstGeom prst="rect">
            <a:avLst/>
          </a:prstGeom>
        </p:spPr>
      </p:pic>
      <p:pic>
        <p:nvPicPr>
          <p:cNvPr id="24" name="Picture 12">
            <a:extLst>
              <a:ext uri="{FF2B5EF4-FFF2-40B4-BE49-F238E27FC236}">
                <a16:creationId xmlns:a16="http://schemas.microsoft.com/office/drawing/2014/main" xmlns="" id="{9FB57A98-4063-4E6A-9EBC-CC7081D9CE8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92400" y="427809"/>
            <a:ext cx="2395808" cy="2057400"/>
          </a:xfrm>
          <a:prstGeom prst="rect">
            <a:avLst/>
          </a:prstGeom>
        </p:spPr>
      </p:pic>
      <p:sp>
        <p:nvSpPr>
          <p:cNvPr id="2" name="Rectangle: Rounded Corners 1">
            <a:extLst>
              <a:ext uri="{FF2B5EF4-FFF2-40B4-BE49-F238E27FC236}">
                <a16:creationId xmlns:a16="http://schemas.microsoft.com/office/drawing/2014/main" xmlns="" id="{BB4ECC91-30A8-4052-B820-1AF318906C64}"/>
              </a:ext>
            </a:extLst>
          </p:cNvPr>
          <p:cNvSpPr/>
          <p:nvPr/>
        </p:nvSpPr>
        <p:spPr>
          <a:xfrm>
            <a:off x="2334620" y="2349550"/>
            <a:ext cx="12067180" cy="3835302"/>
          </a:xfrm>
          <a:prstGeom prst="roundRect">
            <a:avLst/>
          </a:prstGeom>
          <a:solidFill>
            <a:srgbClr val="41BA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indent="-1028700" algn="just">
              <a:buAutoNum type="romanUcPeriod"/>
            </a:pPr>
            <a:r>
              <a:rPr lang="vi-VN" sz="4000" b="1" dirty="0" smtClean="0">
                <a:solidFill>
                  <a:schemeClr val="bg1"/>
                </a:solidFill>
              </a:rPr>
              <a:t>TRẢI NGHIỆM CÙNG VĂN BẢN</a:t>
            </a:r>
          </a:p>
          <a:p>
            <a:pPr algn="just"/>
            <a:r>
              <a:rPr lang="vi-VN" sz="4000" dirty="0" smtClean="0">
                <a:solidFill>
                  <a:schemeClr val="bg1"/>
                </a:solidFill>
              </a:rPr>
              <a:t>1. Truyện</a:t>
            </a:r>
            <a:endParaRPr lang="vi-VN" sz="4000" dirty="0">
              <a:solidFill>
                <a:schemeClr val="bg1"/>
              </a:solidFill>
            </a:endParaRPr>
          </a:p>
          <a:p>
            <a:pPr algn="just"/>
            <a:r>
              <a:rPr lang="vi-VN" sz="4000" dirty="0">
                <a:solidFill>
                  <a:schemeClr val="bg1"/>
                </a:solidFill>
              </a:rPr>
              <a:t>2. Truyện đồng thoại</a:t>
            </a:r>
          </a:p>
          <a:p>
            <a:pPr algn="just"/>
            <a:r>
              <a:rPr lang="vi-VN" sz="4000" dirty="0">
                <a:solidFill>
                  <a:schemeClr val="bg1"/>
                </a:solidFill>
              </a:rPr>
              <a:t>3. Tác giả Tô Hoài</a:t>
            </a:r>
          </a:p>
          <a:p>
            <a:pPr algn="just"/>
            <a:r>
              <a:rPr lang="vi-VN" sz="4000" dirty="0">
                <a:solidFill>
                  <a:schemeClr val="bg1"/>
                </a:solidFill>
              </a:rPr>
              <a:t>4. Văn bản: Bài học đường đời đầu tiên</a:t>
            </a:r>
          </a:p>
        </p:txBody>
      </p:sp>
      <p:sp>
        <p:nvSpPr>
          <p:cNvPr id="14" name="Rectangle: Rounded Corners 13">
            <a:extLst>
              <a:ext uri="{FF2B5EF4-FFF2-40B4-BE49-F238E27FC236}">
                <a16:creationId xmlns:a16="http://schemas.microsoft.com/office/drawing/2014/main" xmlns="" id="{7765454F-5C6C-409F-A1B3-1EDE633D60D8}"/>
              </a:ext>
            </a:extLst>
          </p:cNvPr>
          <p:cNvSpPr/>
          <p:nvPr/>
        </p:nvSpPr>
        <p:spPr>
          <a:xfrm>
            <a:off x="4876800" y="6515100"/>
            <a:ext cx="7772400" cy="1682131"/>
          </a:xfrm>
          <a:prstGeom prst="roundRect">
            <a:avLst/>
          </a:prstGeom>
          <a:solidFill>
            <a:srgbClr val="41BA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II. </a:t>
            </a:r>
            <a:r>
              <a:rPr lang="vi-VN" sz="4400" b="1"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SUY NGẪM VÀ HỒI</a:t>
            </a:r>
            <a:endParaRPr lang="vi-VN"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C6B83395-992E-49E6-AB36-EFB0F0E92694}"/>
              </a:ext>
            </a:extLst>
          </p:cNvPr>
          <p:cNvSpPr/>
          <p:nvPr/>
        </p:nvSpPr>
        <p:spPr>
          <a:xfrm>
            <a:off x="7620000" y="8527480"/>
            <a:ext cx="7162800" cy="1676400"/>
          </a:xfrm>
          <a:prstGeom prst="roundRect">
            <a:avLst/>
          </a:prstGeom>
          <a:solidFill>
            <a:srgbClr val="41BA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bg1"/>
                </a:solidFill>
              </a:rPr>
              <a:t>III. Tổng kết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7335092" y="8271411"/>
            <a:ext cx="4713262" cy="2202379"/>
          </a:xfrm>
          <a:prstGeom prst="rect">
            <a:avLst/>
          </a:prstGeom>
        </p:spPr>
      </p:pic>
      <p:grpSp>
        <p:nvGrpSpPr>
          <p:cNvPr id="14" name="Group 13">
            <a:extLst>
              <a:ext uri="{FF2B5EF4-FFF2-40B4-BE49-F238E27FC236}">
                <a16:creationId xmlns:a16="http://schemas.microsoft.com/office/drawing/2014/main" xmlns="" id="{F10666D0-D4B1-4BA4-9526-AFCBF5A620C9}"/>
              </a:ext>
            </a:extLst>
          </p:cNvPr>
          <p:cNvGrpSpPr/>
          <p:nvPr/>
        </p:nvGrpSpPr>
        <p:grpSpPr>
          <a:xfrm>
            <a:off x="533400" y="154925"/>
            <a:ext cx="11514954" cy="1901952"/>
            <a:chOff x="5486399" y="687469"/>
            <a:chExt cx="7315200" cy="1901952"/>
          </a:xfrm>
          <a:solidFill>
            <a:schemeClr val="accent1">
              <a:lumMod val="20000"/>
              <a:lumOff val="80000"/>
            </a:schemeClr>
          </a:solidFill>
        </p:grpSpPr>
        <p:pic>
          <p:nvPicPr>
            <p:cNvPr id="12" name="Picture 2">
              <a:extLst>
                <a:ext uri="{FF2B5EF4-FFF2-40B4-BE49-F238E27FC236}">
                  <a16:creationId xmlns:a16="http://schemas.microsoft.com/office/drawing/2014/main" xmlns="" id="{6795F094-52DC-4321-BA6C-D38E710129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1955">
              <a:off x="5486399" y="687469"/>
              <a:ext cx="7315200" cy="1901952"/>
            </a:xfrm>
            <a:prstGeom prst="rect">
              <a:avLst/>
            </a:prstGeom>
            <a:grpFill/>
          </p:spPr>
        </p:pic>
        <p:sp>
          <p:nvSpPr>
            <p:cNvPr id="13" name="TextBox 3">
              <a:extLst>
                <a:ext uri="{FF2B5EF4-FFF2-40B4-BE49-F238E27FC236}">
                  <a16:creationId xmlns:a16="http://schemas.microsoft.com/office/drawing/2014/main" xmlns="" id="{6320C704-A066-4337-9F11-8886AB1FCDD1}"/>
                </a:ext>
              </a:extLst>
            </p:cNvPr>
            <p:cNvSpPr txBox="1"/>
            <p:nvPr/>
          </p:nvSpPr>
          <p:spPr>
            <a:xfrm>
              <a:off x="5687479" y="1324256"/>
              <a:ext cx="6237821" cy="628377"/>
            </a:xfrm>
            <a:prstGeom prst="rect">
              <a:avLst/>
            </a:prstGeom>
            <a:grpFill/>
          </p:spPr>
          <p:txBody>
            <a:bodyPr wrap="square" lIns="0" tIns="0" rIns="0" bIns="0" rtlCol="0" anchor="t">
              <a:spAutoFit/>
            </a:bodyPr>
            <a:lstStyle/>
            <a:p>
              <a:pPr algn="ctr">
                <a:lnSpc>
                  <a:spcPts val="4860"/>
                </a:lnSpc>
              </a:pPr>
              <a:r>
                <a:rPr lang="vi-VN" sz="4400" b="1" dirty="0">
                  <a:solidFill>
                    <a:srgbClr val="FF0000"/>
                  </a:solidFill>
                  <a:latin typeface="+mj-lt"/>
                  <a:cs typeface="Arial" panose="020B0604020202020204" pitchFamily="34" charset="0"/>
                </a:rPr>
                <a:t>I. </a:t>
              </a:r>
              <a:r>
                <a:rPr lang="vi-VN" sz="4400" b="1" dirty="0" smtClean="0">
                  <a:solidFill>
                    <a:srgbClr val="FF0000"/>
                  </a:solidFill>
                  <a:latin typeface="+mj-lt"/>
                  <a:cs typeface="Times New Roman" panose="02020603050405020304" pitchFamily="18" charset="0"/>
                </a:rPr>
                <a:t>TRẢI NGHIỆM CÙNG VĂN BẢ</a:t>
              </a:r>
              <a:r>
                <a:rPr lang="vi-VN" sz="4400" b="1" dirty="0" smtClean="0">
                  <a:solidFill>
                    <a:srgbClr val="FF0000"/>
                  </a:solidFill>
                  <a:latin typeface="+mj-lt"/>
                  <a:cs typeface="Arial" panose="020B0604020202020204" pitchFamily="34" charset="0"/>
                </a:rPr>
                <a:t>N</a:t>
              </a:r>
              <a:endParaRPr lang="vi-VN" sz="4400" b="1" dirty="0">
                <a:solidFill>
                  <a:srgbClr val="FF0000"/>
                </a:solidFill>
                <a:latin typeface="+mj-lt"/>
                <a:cs typeface="Arial" panose="020B0604020202020204" pitchFamily="34" charset="0"/>
              </a:endParaRPr>
            </a:p>
          </p:txBody>
        </p:sp>
      </p:grpSp>
      <p:sp>
        <p:nvSpPr>
          <p:cNvPr id="15" name="Cloud Callout 8">
            <a:extLst>
              <a:ext uri="{FF2B5EF4-FFF2-40B4-BE49-F238E27FC236}">
                <a16:creationId xmlns:a16="http://schemas.microsoft.com/office/drawing/2014/main" xmlns="" id="{FDD445CD-5478-413B-B5B9-702C62022711}"/>
              </a:ext>
            </a:extLst>
          </p:cNvPr>
          <p:cNvSpPr/>
          <p:nvPr/>
        </p:nvSpPr>
        <p:spPr>
          <a:xfrm>
            <a:off x="5257800" y="1790700"/>
            <a:ext cx="11911149" cy="5410200"/>
          </a:xfrm>
          <a:prstGeom prst="cloudCallout">
            <a:avLst/>
          </a:prstGeom>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tabLst>
                <a:tab pos="1386840" algn="l"/>
              </a:tabLst>
            </a:pPr>
            <a:r>
              <a:rPr lang="en-US" sz="4000" dirty="0">
                <a:solidFill>
                  <a:schemeClr val="accent5">
                    <a:lumMod val="50000"/>
                  </a:schemeClr>
                </a:solidFill>
                <a:latin typeface="Arial" panose="020B0604020202020204" pitchFamily="34" charset="0"/>
                <a:ea typeface="MS Mincho"/>
                <a:cs typeface="Arial" panose="020B0604020202020204" pitchFamily="34" charset="0"/>
              </a:rPr>
              <a:t>Theo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em</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truyện</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khác</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thơ</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chỗ</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nào</a:t>
            </a:r>
            <a:r>
              <a:rPr lang="en-US" sz="4000" dirty="0">
                <a:solidFill>
                  <a:schemeClr val="accent5">
                    <a:lumMod val="50000"/>
                  </a:schemeClr>
                </a:solidFill>
                <a:latin typeface="Arial" panose="020B0604020202020204" pitchFamily="34" charset="0"/>
                <a:ea typeface="MS Mincho"/>
                <a:cs typeface="Arial" panose="020B0604020202020204" pitchFamily="34" charset="0"/>
              </a:rPr>
              <a:t>?</a:t>
            </a:r>
            <a:endParaRPr lang="en-US" sz="4000"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lvl="0">
              <a:tabLst>
                <a:tab pos="1386840" algn="l"/>
              </a:tabLst>
            </a:pPr>
            <a:r>
              <a:rPr lang="en-US" sz="4000" dirty="0" err="1">
                <a:solidFill>
                  <a:schemeClr val="accent5">
                    <a:lumMod val="50000"/>
                  </a:schemeClr>
                </a:solidFill>
                <a:latin typeface="Arial" panose="020B0604020202020204" pitchFamily="34" charset="0"/>
                <a:ea typeface="MS Mincho"/>
                <a:cs typeface="Arial" panose="020B0604020202020204" pitchFamily="34" charset="0"/>
              </a:rPr>
              <a:t>Thế</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nào</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là</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truyện</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đồng</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thoại</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Đối</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tượng</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của</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truyện</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đồng</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thoại</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là</a:t>
            </a:r>
            <a:r>
              <a:rPr lang="en-US" sz="4000" dirty="0">
                <a:solidFill>
                  <a:schemeClr val="accent5">
                    <a:lumMod val="50000"/>
                  </a:schemeClr>
                </a:solidFill>
                <a:latin typeface="Arial" panose="020B0604020202020204" pitchFamily="34" charset="0"/>
                <a:ea typeface="MS Mincho"/>
                <a:cs typeface="Arial" panose="020B0604020202020204" pitchFamily="34" charset="0"/>
              </a:rPr>
              <a:t> </a:t>
            </a:r>
            <a:r>
              <a:rPr lang="en-US" sz="4000" dirty="0" err="1">
                <a:solidFill>
                  <a:schemeClr val="accent5">
                    <a:lumMod val="50000"/>
                  </a:schemeClr>
                </a:solidFill>
                <a:latin typeface="Arial" panose="020B0604020202020204" pitchFamily="34" charset="0"/>
                <a:ea typeface="MS Mincho"/>
                <a:cs typeface="Arial" panose="020B0604020202020204" pitchFamily="34" charset="0"/>
              </a:rPr>
              <a:t>ai</a:t>
            </a:r>
            <a:r>
              <a:rPr lang="en-US" sz="4000" dirty="0">
                <a:solidFill>
                  <a:schemeClr val="accent5">
                    <a:lumMod val="50000"/>
                  </a:schemeClr>
                </a:solidFill>
                <a:latin typeface="Arial" panose="020B0604020202020204" pitchFamily="34" charset="0"/>
                <a:ea typeface="MS Mincho"/>
                <a:cs typeface="Arial" panose="020B0604020202020204" pitchFamily="34" charset="0"/>
              </a:rPr>
              <a:t>?</a:t>
            </a:r>
            <a:endParaRPr lang="en-US" sz="4000"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92F9BB13-909F-4BC5-82EE-B976635486B3}"/>
              </a:ext>
            </a:extLst>
          </p:cNvPr>
          <p:cNvSpPr/>
          <p:nvPr/>
        </p:nvSpPr>
        <p:spPr>
          <a:xfrm>
            <a:off x="849923" y="1990500"/>
            <a:ext cx="16676077" cy="26288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eriod"/>
            </a:pPr>
            <a:r>
              <a:rPr lang="vi-VN" sz="3600" b="1" dirty="0">
                <a:solidFill>
                  <a:srgbClr val="002060"/>
                </a:solidFill>
                <a:latin typeface="Times New Roman" panose="02020603050405020304" pitchFamily="18" charset="0"/>
                <a:cs typeface="Times New Roman" panose="02020603050405020304" pitchFamily="18" charset="0"/>
              </a:rPr>
              <a:t> Truyện</a:t>
            </a:r>
          </a:p>
          <a:p>
            <a:pPr algn="just"/>
            <a:r>
              <a:rPr lang="vi-VN" sz="3600" dirty="0">
                <a:solidFill>
                  <a:srgbClr val="002060"/>
                </a:solidFill>
                <a:latin typeface="Times New Roman" panose="02020603050405020304" pitchFamily="18" charset="0"/>
                <a:cs typeface="Times New Roman" panose="02020603050405020304" pitchFamily="18" charset="0"/>
              </a:rPr>
              <a:t>- Khái niệm: </a:t>
            </a:r>
            <a:r>
              <a:rPr lang="de-DE"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Truyện là một loại tác phẩm văn học kể lại một câu chuyện, có cốt truyện, nhân vật, không gian, thời gian, hoàn cảnh diễn ra các sự việc.</a:t>
            </a:r>
            <a:endParaRPr lang="en-US" sz="3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7F75C6DA-18F5-4D25-99E5-BAA11FE6470C}"/>
              </a:ext>
            </a:extLst>
          </p:cNvPr>
          <p:cNvSpPr/>
          <p:nvPr/>
        </p:nvSpPr>
        <p:spPr>
          <a:xfrm>
            <a:off x="849922" y="4810729"/>
            <a:ext cx="16676077" cy="28741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002060"/>
                </a:solidFill>
                <a:latin typeface="Times New Roman" panose="02020603050405020304" pitchFamily="18" charset="0"/>
                <a:cs typeface="Times New Roman" panose="02020603050405020304" pitchFamily="18" charset="0"/>
              </a:rPr>
              <a:t>2. Truyện đồng thoại</a:t>
            </a:r>
          </a:p>
          <a:p>
            <a:pPr algn="just"/>
            <a:r>
              <a:rPr lang="vi-VN" sz="3600" dirty="0">
                <a:solidFill>
                  <a:srgbClr val="002060"/>
                </a:solidFill>
                <a:latin typeface="Times New Roman" panose="02020603050405020304" pitchFamily="18" charset="0"/>
                <a:cs typeface="Times New Roman" panose="02020603050405020304" pitchFamily="18" charset="0"/>
              </a:rPr>
              <a:t>- Khái niệm: l</a:t>
            </a:r>
            <a:r>
              <a:rPr lang="de-DE"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à truyện viết cho trẻ em (thiếu nhi), có nhân vật thường là loài vật hoặc đồ vật được nhân cách hóa. Các nhân vật này vừa mang những đặc tính vốn có của loài vật hoặc đồ vật vừa thể hiện đặc điểm của con người.</a:t>
            </a:r>
            <a:endParaRPr lang="en-US"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EF47323F-F453-45C9-B507-2BA0248160B6}"/>
              </a:ext>
            </a:extLst>
          </p:cNvPr>
          <p:cNvSpPr/>
          <p:nvPr/>
        </p:nvSpPr>
        <p:spPr>
          <a:xfrm>
            <a:off x="849923" y="7910803"/>
            <a:ext cx="16676077" cy="1678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3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3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Cốt truyện</a:t>
            </a:r>
            <a:r>
              <a:rPr lang="de-DE"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gồm các sự kiến chính được sắp xếp theo một trình tự nhất định: có mở đầu, diễn biến và kết thúc.</a:t>
            </a:r>
            <a:endParaRPr lang="en-US" sz="3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ppt_x"/>
                                          </p:val>
                                        </p:tav>
                                      </p:tavLst>
                                    </p:anim>
                                    <p:anim calcmode="lin" valueType="num">
                                      <p:cBhvr additive="base">
                                        <p:cTn id="19" dur="500"/>
                                        <p:tgtEl>
                                          <p:spTgt spid="15"/>
                                        </p:tgtEl>
                                        <p:attrNameLst>
                                          <p:attrName>ppt_y</p:attrName>
                                        </p:attrNameLst>
                                      </p:cBhvr>
                                      <p:tavLst>
                                        <p:tav tm="0">
                                          <p:val>
                                            <p:strVal val="ppt_y"/>
                                          </p:val>
                                        </p:tav>
                                        <p:tav tm="100000">
                                          <p:val>
                                            <p:strVal val="1+ppt_h/2"/>
                                          </p:val>
                                        </p:tav>
                                      </p:tavLst>
                                    </p:anim>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fade">
                                      <p:cBhvr>
                                        <p:cTn id="32" dur="1000"/>
                                        <p:tgtEl>
                                          <p:spTgt spid="17">
                                            <p:txEl>
                                              <p:pRg st="1" end="1"/>
                                            </p:txEl>
                                          </p:spTgt>
                                        </p:tgtEl>
                                      </p:cBhvr>
                                    </p:animEffect>
                                    <p:anim calcmode="lin" valueType="num">
                                      <p:cBhvr>
                                        <p:cTn id="3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fade">
                                      <p:cBhvr>
                                        <p:cTn id="39" dur="1000"/>
                                        <p:tgtEl>
                                          <p:spTgt spid="19">
                                            <p:txEl>
                                              <p:pRg st="0" end="0"/>
                                            </p:txEl>
                                          </p:spTgt>
                                        </p:tgtEl>
                                      </p:cBhvr>
                                    </p:animEffect>
                                    <p:anim calcmode="lin" valueType="num">
                                      <p:cBhvr>
                                        <p:cTn id="4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3944600" y="8084621"/>
            <a:ext cx="4713262" cy="2202379"/>
          </a:xfrm>
          <a:prstGeom prst="rect">
            <a:avLst/>
          </a:prstGeom>
        </p:spPr>
      </p:pic>
      <p:sp>
        <p:nvSpPr>
          <p:cNvPr id="2" name="Speech Bubble: Oval 1">
            <a:extLst>
              <a:ext uri="{FF2B5EF4-FFF2-40B4-BE49-F238E27FC236}">
                <a16:creationId xmlns:a16="http://schemas.microsoft.com/office/drawing/2014/main" xmlns="" id="{5A357D56-2043-4009-A8A6-9461E7981FEB}"/>
              </a:ext>
            </a:extLst>
          </p:cNvPr>
          <p:cNvSpPr/>
          <p:nvPr/>
        </p:nvSpPr>
        <p:spPr>
          <a:xfrm>
            <a:off x="9144000" y="744415"/>
            <a:ext cx="8686800" cy="4572000"/>
          </a:xfrm>
          <a:prstGeom prst="wedgeEllipseCallout">
            <a:avLst>
              <a:gd name="adj1" fmla="val -40252"/>
              <a:gd name="adj2" fmla="val 583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1386840" algn="l"/>
              </a:tabLst>
            </a:pPr>
            <a:r>
              <a:rPr lang="en-US" sz="3200" dirty="0" err="1">
                <a:solidFill>
                  <a:srgbClr val="002060"/>
                </a:solidFill>
                <a:latin typeface="Times New Roman" panose="02020603050405020304" pitchFamily="18" charset="0"/>
                <a:ea typeface="MS Mincho"/>
                <a:cs typeface="Times New Roman" panose="02020603050405020304" pitchFamily="18" charset="0"/>
              </a:rPr>
              <a:t>Hãy</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đọc</a:t>
            </a:r>
            <a:r>
              <a:rPr lang="en-US" sz="3200" dirty="0">
                <a:solidFill>
                  <a:srgbClr val="002060"/>
                </a:solidFill>
                <a:latin typeface="Times New Roman" panose="02020603050405020304" pitchFamily="18" charset="0"/>
                <a:ea typeface="MS Mincho"/>
                <a:cs typeface="Times New Roman" panose="02020603050405020304" pitchFamily="18" charset="0"/>
              </a:rPr>
              <a:t> SGK </a:t>
            </a:r>
            <a:r>
              <a:rPr lang="en-US" sz="3200" dirty="0" err="1">
                <a:solidFill>
                  <a:srgbClr val="002060"/>
                </a:solidFill>
                <a:latin typeface="Times New Roman" panose="02020603050405020304" pitchFamily="18" charset="0"/>
                <a:ea typeface="MS Mincho"/>
                <a:cs typeface="Times New Roman" panose="02020603050405020304" pitchFamily="18" charset="0"/>
              </a:rPr>
              <a:t>trang</a:t>
            </a:r>
            <a:r>
              <a:rPr lang="en-US" sz="3200" dirty="0">
                <a:solidFill>
                  <a:srgbClr val="002060"/>
                </a:solidFill>
                <a:latin typeface="Times New Roman" panose="02020603050405020304" pitchFamily="18" charset="0"/>
                <a:ea typeface="MS Mincho"/>
                <a:cs typeface="Times New Roman" panose="02020603050405020304" pitchFamily="18" charset="0"/>
              </a:rPr>
              <a:t> 89 </a:t>
            </a:r>
            <a:r>
              <a:rPr lang="en-US" sz="3200" dirty="0" err="1">
                <a:solidFill>
                  <a:srgbClr val="002060"/>
                </a:solidFill>
                <a:latin typeface="Times New Roman" panose="02020603050405020304" pitchFamily="18" charset="0"/>
                <a:ea typeface="MS Mincho"/>
                <a:cs typeface="Times New Roman" panose="02020603050405020304" pitchFamily="18" charset="0"/>
              </a:rPr>
              <a:t>và</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cho</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biết</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những</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nét</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cơ</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bản</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về</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nhà</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văn</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Tô</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Hoài</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và</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sự</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nghiệp</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sáng</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tác</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của</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ông</a:t>
            </a:r>
            <a:r>
              <a:rPr lang="en-US" sz="3200" dirty="0">
                <a:solidFill>
                  <a:srgbClr val="002060"/>
                </a:solidFill>
                <a:latin typeface="Times New Roman" panose="02020603050405020304" pitchFamily="18" charset="0"/>
                <a:ea typeface="MS Mincho"/>
                <a:cs typeface="Times New Roman" panose="02020603050405020304" pitchFamily="18" charset="0"/>
              </a:rPr>
              <a:t>?</a:t>
            </a:r>
            <a:endPar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1386840" algn="l"/>
              </a:tabLst>
            </a:pPr>
            <a:r>
              <a:rPr lang="en-US" sz="3200" dirty="0" err="1">
                <a:solidFill>
                  <a:srgbClr val="002060"/>
                </a:solidFill>
                <a:latin typeface="Times New Roman" panose="02020603050405020304" pitchFamily="18" charset="0"/>
                <a:ea typeface="MS Mincho"/>
                <a:cs typeface="Times New Roman" panose="02020603050405020304" pitchFamily="18" charset="0"/>
              </a:rPr>
              <a:t>Em</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biết</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những</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tác</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phẩm</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nào</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của</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Tô</a:t>
            </a:r>
            <a:r>
              <a:rPr lang="en-US" sz="3200" dirty="0">
                <a:solidFill>
                  <a:srgbClr val="002060"/>
                </a:solidFill>
                <a:latin typeface="Times New Roman" panose="02020603050405020304" pitchFamily="18" charset="0"/>
                <a:ea typeface="MS Mincho"/>
                <a:cs typeface="Times New Roman" panose="02020603050405020304" pitchFamily="18" charset="0"/>
              </a:rPr>
              <a:t> </a:t>
            </a:r>
            <a:r>
              <a:rPr lang="en-US" sz="3200" dirty="0" err="1">
                <a:solidFill>
                  <a:srgbClr val="002060"/>
                </a:solidFill>
                <a:latin typeface="Times New Roman" panose="02020603050405020304" pitchFamily="18" charset="0"/>
                <a:ea typeface="MS Mincho"/>
                <a:cs typeface="Times New Roman" panose="02020603050405020304" pitchFamily="18" charset="0"/>
              </a:rPr>
              <a:t>Hoài</a:t>
            </a:r>
            <a:r>
              <a:rPr lang="en-US" sz="3200" dirty="0">
                <a:solidFill>
                  <a:srgbClr val="002060"/>
                </a:solidFill>
                <a:latin typeface="Times New Roman" panose="02020603050405020304" pitchFamily="18" charset="0"/>
                <a:ea typeface="MS Mincho"/>
                <a:cs typeface="Times New Roman" panose="02020603050405020304" pitchFamily="18" charset="0"/>
              </a:rPr>
              <a:t>?</a:t>
            </a:r>
            <a:endPar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Plaque 8">
            <a:extLst>
              <a:ext uri="{FF2B5EF4-FFF2-40B4-BE49-F238E27FC236}">
                <a16:creationId xmlns:a16="http://schemas.microsoft.com/office/drawing/2014/main" xmlns="" id="{970B11FB-F20F-4180-B48E-A33CA78ABE31}"/>
              </a:ext>
            </a:extLst>
          </p:cNvPr>
          <p:cNvSpPr/>
          <p:nvPr/>
        </p:nvSpPr>
        <p:spPr>
          <a:xfrm>
            <a:off x="0" y="-74735"/>
            <a:ext cx="11734800" cy="1488831"/>
          </a:xfrm>
          <a:prstGeom prst="plaque">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vi-VN" sz="5400" b="1" dirty="0" smtClean="0">
                <a:solidFill>
                  <a:srgbClr val="0D0D0D"/>
                </a:solidFill>
                <a:latin typeface="Arial" panose="020B0604020202020204" pitchFamily="34" charset="0"/>
                <a:ea typeface="MS Mincho"/>
                <a:cs typeface="Arial" panose="020B0604020202020204" pitchFamily="34" charset="0"/>
              </a:rPr>
              <a:t>II</a:t>
            </a:r>
            <a:r>
              <a:rPr lang="en-US" sz="5400" b="1" dirty="0" smtClean="0">
                <a:solidFill>
                  <a:srgbClr val="0D0D0D"/>
                </a:solidFill>
                <a:latin typeface="Arial" panose="020B0604020202020204" pitchFamily="34" charset="0"/>
                <a:ea typeface="MS Mincho"/>
                <a:cs typeface="Arial" panose="020B0604020202020204" pitchFamily="34" charset="0"/>
              </a:rPr>
              <a:t>. </a:t>
            </a:r>
            <a:r>
              <a:rPr lang="vi-VN" sz="5400" b="1" dirty="0" smtClean="0">
                <a:solidFill>
                  <a:srgbClr val="0D0D0D"/>
                </a:solidFill>
                <a:latin typeface="Arial" panose="020B0604020202020204" pitchFamily="34" charset="0"/>
                <a:ea typeface="MS Mincho"/>
                <a:cs typeface="Arial" panose="020B0604020202020204" pitchFamily="34" charset="0"/>
              </a:rPr>
              <a:t>TRẢI NGHIỆM CÙN VĂN BẢN:</a:t>
            </a:r>
            <a:endParaRPr lang="en-US" sz="5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xmlns="" id="{E8BE5A8C-3B1E-4797-B27B-50244FDBD862}"/>
              </a:ext>
            </a:extLst>
          </p:cNvPr>
          <p:cNvPicPr/>
          <p:nvPr/>
        </p:nvPicPr>
        <p:blipFill>
          <a:blip r:embed="rId4"/>
          <a:stretch>
            <a:fillRect/>
          </a:stretch>
        </p:blipFill>
        <p:spPr>
          <a:xfrm>
            <a:off x="272781" y="3952110"/>
            <a:ext cx="4384431" cy="5546408"/>
          </a:xfrm>
          <a:prstGeom prst="rect">
            <a:avLst/>
          </a:prstGeom>
        </p:spPr>
      </p:pic>
      <p:sp>
        <p:nvSpPr>
          <p:cNvPr id="5" name="TextBox 4">
            <a:extLst>
              <a:ext uri="{FF2B5EF4-FFF2-40B4-BE49-F238E27FC236}">
                <a16:creationId xmlns:a16="http://schemas.microsoft.com/office/drawing/2014/main" xmlns="" id="{766EC637-297C-4D6B-BACD-8E9573882007}"/>
              </a:ext>
            </a:extLst>
          </p:cNvPr>
          <p:cNvSpPr txBox="1"/>
          <p:nvPr/>
        </p:nvSpPr>
        <p:spPr>
          <a:xfrm>
            <a:off x="1696916" y="2329160"/>
            <a:ext cx="5181600" cy="707886"/>
          </a:xfrm>
          <a:prstGeom prst="rect">
            <a:avLst/>
          </a:prstGeom>
          <a:noFill/>
        </p:spPr>
        <p:txBody>
          <a:bodyPr wrap="square" rtlCol="0">
            <a:spAutoFit/>
          </a:bodyPr>
          <a:lstStyle/>
          <a:p>
            <a:r>
              <a:rPr lang="vi-VN" sz="4000" b="1" dirty="0"/>
              <a:t>3. Tác giả: Tô Hoài</a:t>
            </a:r>
            <a:endParaRPr lang="en-US" sz="4000" b="1" dirty="0"/>
          </a:p>
        </p:txBody>
      </p:sp>
      <p:sp>
        <p:nvSpPr>
          <p:cNvPr id="12" name="TextBox 11">
            <a:extLst>
              <a:ext uri="{FF2B5EF4-FFF2-40B4-BE49-F238E27FC236}">
                <a16:creationId xmlns:a16="http://schemas.microsoft.com/office/drawing/2014/main" xmlns="" id="{5566EF97-2F54-4D51-8D17-863D25A0B497}"/>
              </a:ext>
            </a:extLst>
          </p:cNvPr>
          <p:cNvSpPr txBox="1"/>
          <p:nvPr/>
        </p:nvSpPr>
        <p:spPr>
          <a:xfrm>
            <a:off x="4657213" y="4587443"/>
            <a:ext cx="12546256" cy="4247317"/>
          </a:xfrm>
          <a:prstGeom prst="rect">
            <a:avLst/>
          </a:prstGeom>
          <a:solidFill>
            <a:schemeClr val="accent6">
              <a:lumMod val="20000"/>
              <a:lumOff val="80000"/>
            </a:schemeClr>
          </a:solidFill>
        </p:spPr>
        <p:txBody>
          <a:bodyPr wrap="square">
            <a:spAutoFit/>
          </a:bodyPr>
          <a:lstStyle/>
          <a:p>
            <a:pPr>
              <a:lnSpc>
                <a:spcPct val="150000"/>
              </a:lnSpc>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thật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Nguyễn Sen (1920 – 2014)</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401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76154">
            <a:off x="265783" y="8306916"/>
            <a:ext cx="1828453" cy="1675527"/>
          </a:xfrm>
          <a:prstGeom prst="rect">
            <a:avLst/>
          </a:prstGeom>
        </p:spPr>
      </p:pic>
      <p:pic>
        <p:nvPicPr>
          <p:cNvPr id="23" name="Picture 16">
            <a:extLst>
              <a:ext uri="{FF2B5EF4-FFF2-40B4-BE49-F238E27FC236}">
                <a16:creationId xmlns:a16="http://schemas.microsoft.com/office/drawing/2014/main" xmlns="" id="{551E982D-DEF5-440B-8CE2-12FDE159EB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17" y="-38100"/>
            <a:ext cx="2680651" cy="2057400"/>
          </a:xfrm>
          <a:prstGeom prst="rect">
            <a:avLst/>
          </a:prstGeom>
        </p:spPr>
      </p:pic>
      <p:sp>
        <p:nvSpPr>
          <p:cNvPr id="8" name="TextBox 7">
            <a:extLst>
              <a:ext uri="{FF2B5EF4-FFF2-40B4-BE49-F238E27FC236}">
                <a16:creationId xmlns:a16="http://schemas.microsoft.com/office/drawing/2014/main" xmlns="" id="{BE99B329-233B-40BA-B2D6-55605D763010}"/>
              </a:ext>
            </a:extLst>
          </p:cNvPr>
          <p:cNvSpPr txBox="1"/>
          <p:nvPr/>
        </p:nvSpPr>
        <p:spPr>
          <a:xfrm>
            <a:off x="2520334" y="221911"/>
            <a:ext cx="9862166" cy="707886"/>
          </a:xfrm>
          <a:prstGeom prst="rect">
            <a:avLst/>
          </a:prstGeom>
          <a:solidFill>
            <a:srgbClr val="FFFF00"/>
          </a:solidFill>
        </p:spPr>
        <p:txBody>
          <a:bodyPr wrap="square" rtlCol="0">
            <a:spAutoFit/>
          </a:bodyPr>
          <a:lstStyle/>
          <a:p>
            <a:r>
              <a:rPr lang="vi-VN" sz="4000" b="1" dirty="0"/>
              <a:t>4. Văn bản: Bài học đường đời đầu tiên</a:t>
            </a:r>
            <a:endParaRPr lang="en-US" sz="4000" b="1" dirty="0"/>
          </a:p>
        </p:txBody>
      </p:sp>
      <p:sp>
        <p:nvSpPr>
          <p:cNvPr id="9" name="Cloud Callout 8">
            <a:extLst>
              <a:ext uri="{FF2B5EF4-FFF2-40B4-BE49-F238E27FC236}">
                <a16:creationId xmlns:a16="http://schemas.microsoft.com/office/drawing/2014/main" xmlns="" id="{C13CD2D1-201D-40A6-8CEA-59EF1928CCDB}"/>
              </a:ext>
            </a:extLst>
          </p:cNvPr>
          <p:cNvSpPr/>
          <p:nvPr/>
        </p:nvSpPr>
        <p:spPr>
          <a:xfrm>
            <a:off x="6172200" y="3314700"/>
            <a:ext cx="10286999" cy="4267200"/>
          </a:xfrm>
          <a:prstGeom prst="cloudCallout">
            <a:avLst>
              <a:gd name="adj1" fmla="val -9892"/>
              <a:gd name="adj2" fmla="val 27230"/>
            </a:avLst>
          </a:prstGeom>
          <a:effectLst>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3200" b="1" dirty="0">
                <a:solidFill>
                  <a:srgbClr val="0D0D0D"/>
                </a:solidFill>
                <a:latin typeface="Arial" panose="020B0604020202020204" pitchFamily="34" charset="0"/>
                <a:ea typeface="MS Mincho"/>
                <a:cs typeface="Arial" panose="020B0604020202020204" pitchFamily="34" charset="0"/>
              </a:rPr>
              <a:t>Qua </a:t>
            </a:r>
            <a:r>
              <a:rPr lang="en-US" sz="3200" b="1" dirty="0" err="1">
                <a:solidFill>
                  <a:srgbClr val="0D0D0D"/>
                </a:solidFill>
                <a:latin typeface="Arial" panose="020B0604020202020204" pitchFamily="34" charset="0"/>
                <a:ea typeface="MS Mincho"/>
                <a:cs typeface="Arial" panose="020B0604020202020204" pitchFamily="34" charset="0"/>
              </a:rPr>
              <a:t>phần</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chuẩn</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bị</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bài</a:t>
            </a:r>
            <a:r>
              <a:rPr lang="en-US" sz="3200" b="1" dirty="0">
                <a:solidFill>
                  <a:srgbClr val="0D0D0D"/>
                </a:solidFill>
                <a:latin typeface="Arial" panose="020B0604020202020204" pitchFamily="34" charset="0"/>
                <a:ea typeface="MS Mincho"/>
                <a:cs typeface="Arial" panose="020B0604020202020204" pitchFamily="34" charset="0"/>
              </a:rPr>
              <a:t> ở </a:t>
            </a:r>
            <a:r>
              <a:rPr lang="en-US" sz="3200" b="1" dirty="0" err="1">
                <a:solidFill>
                  <a:srgbClr val="0D0D0D"/>
                </a:solidFill>
                <a:latin typeface="Arial" panose="020B0604020202020204" pitchFamily="34" charset="0"/>
                <a:ea typeface="MS Mincho"/>
                <a:cs typeface="Arial" panose="020B0604020202020204" pitchFamily="34" charset="0"/>
              </a:rPr>
              <a:t>nhà</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hãy</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cho</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biết</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Dế</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mèn</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phiêu</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lưu</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kí</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được</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Tô</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Hoài</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sáng</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tác</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năm</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nào</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Thuộc</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loại</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truyện</a:t>
            </a:r>
            <a:r>
              <a:rPr lang="en-US" sz="3200" b="1" dirty="0">
                <a:solidFill>
                  <a:srgbClr val="0D0D0D"/>
                </a:solidFill>
                <a:latin typeface="Arial" panose="020B0604020202020204" pitchFamily="34" charset="0"/>
                <a:ea typeface="MS Mincho"/>
                <a:cs typeface="Arial" panose="020B0604020202020204" pitchFamily="34" charset="0"/>
              </a:rPr>
              <a:t> </a:t>
            </a:r>
            <a:r>
              <a:rPr lang="en-US" sz="3200" b="1" dirty="0" err="1">
                <a:solidFill>
                  <a:srgbClr val="0D0D0D"/>
                </a:solidFill>
                <a:latin typeface="Arial" panose="020B0604020202020204" pitchFamily="34" charset="0"/>
                <a:ea typeface="MS Mincho"/>
                <a:cs typeface="Arial" panose="020B0604020202020204" pitchFamily="34" charset="0"/>
              </a:rPr>
              <a:t>gì</a:t>
            </a:r>
            <a:r>
              <a:rPr lang="en-US" sz="3200" b="1" dirty="0">
                <a:solidFill>
                  <a:srgbClr val="0D0D0D"/>
                </a:solidFill>
                <a:latin typeface="Arial" panose="020B0604020202020204" pitchFamily="34" charset="0"/>
                <a:ea typeface="MS Mincho"/>
                <a:cs typeface="Arial" panose="020B0604020202020204" pitchFamily="34" charset="0"/>
              </a:rPr>
              <a:t>?</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21631FA5-1AA8-459A-9155-0EF54C86D99E}"/>
              </a:ext>
            </a:extLst>
          </p:cNvPr>
          <p:cNvSpPr txBox="1"/>
          <p:nvPr/>
        </p:nvSpPr>
        <p:spPr>
          <a:xfrm>
            <a:off x="304800" y="1333500"/>
            <a:ext cx="9862165" cy="6445034"/>
          </a:xfrm>
          <a:prstGeom prst="rect">
            <a:avLst/>
          </a:prstGeom>
          <a:solidFill>
            <a:schemeClr val="accent6">
              <a:lumMod val="40000"/>
              <a:lumOff val="60000"/>
            </a:schemeClr>
          </a:solidFill>
        </p:spPr>
        <p:txBody>
          <a:bodyPr wrap="square">
            <a:spAutoFit/>
          </a:bodyPr>
          <a:lstStyle/>
          <a:p>
            <a:pPr marL="457200" indent="-457200" algn="just">
              <a:lnSpc>
                <a:spcPct val="150000"/>
              </a:lnSpc>
              <a:buFont typeface="Arial" panose="020B0604020202020204" pitchFamily="34" charset="0"/>
              <a:buChar char="•"/>
            </a:pP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Mèn</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50000"/>
              </a:lnSpc>
              <a:buFont typeface="Arial" panose="020B0604020202020204" pitchFamily="34" charset="0"/>
              <a:buChar char="•"/>
            </a:pP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tooltip="de men phieu luu ky cuon sach cua tuoi tho a481 html">
                  <a:extLst>
                    <a:ext uri="{A12FA001-AC4F-418D-AE19-62706E023703}">
                      <ahyp:hlinkClr xmlns="" xmlns:ahyp="http://schemas.microsoft.com/office/drawing/2018/hyperlinkcolor" val="tx"/>
                    </a:ext>
                  </a:extLst>
                </a:hlinkClick>
              </a:rPr>
              <a:t>Dế</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tooltip="de men phieu luu ky cuon sach cua tuoi tho a481 html">
                  <a:extLst>
                    <a:ext uri="{A12FA001-AC4F-418D-AE19-62706E023703}">
                      <ahyp:hlinkClr xmlns="" xmlns:ahyp="http://schemas.microsoft.com/office/drawing/2018/hyperlinkcolor" val="tx"/>
                    </a:ext>
                  </a:extLst>
                </a:hlinkClick>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tooltip="de men phieu luu ky cuon sach cua tuoi tho a481 html">
                  <a:extLst>
                    <a:ext uri="{A12FA001-AC4F-418D-AE19-62706E023703}">
                      <ahyp:hlinkClr xmlns="" xmlns:ahyp="http://schemas.microsoft.com/office/drawing/2018/hyperlinkcolor" val="tx"/>
                    </a:ext>
                  </a:extLst>
                </a:hlinkClick>
              </a:rPr>
              <a:t>Mèn</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tooltip="de men phieu luu ky cuon sach cua tuoi tho a481 html">
                  <a:extLst>
                    <a:ext uri="{A12FA001-AC4F-418D-AE19-62706E023703}">
                      <ahyp:hlinkClr xmlns="" xmlns:ahyp="http://schemas.microsoft.com/office/drawing/2018/hyperlinkcolor" val="tx"/>
                    </a:ext>
                  </a:extLst>
                </a:hlinkClick>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tooltip="de men phieu luu ky cuon sach cua tuoi tho a481 html">
                  <a:extLst>
                    <a:ext uri="{A12FA001-AC4F-418D-AE19-62706E023703}">
                      <ahyp:hlinkClr xmlns="" xmlns:ahyp="http://schemas.microsoft.com/office/drawing/2018/hyperlinkcolor" val="tx"/>
                    </a:ext>
                  </a:extLst>
                </a:hlinkClick>
              </a:rPr>
              <a:t>phiêu</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tooltip="de men phieu luu ky cuon sach cua tuoi tho a481 html">
                  <a:extLst>
                    <a:ext uri="{A12FA001-AC4F-418D-AE19-62706E023703}">
                      <ahyp:hlinkClr xmlns="" xmlns:ahyp="http://schemas.microsoft.com/office/drawing/2018/hyperlinkcolor" val="tx"/>
                    </a:ext>
                  </a:extLst>
                </a:hlinkClick>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tooltip="de men phieu luu ky cuon sach cua tuoi tho a481 html">
                  <a:extLst>
                    <a:ext uri="{A12FA001-AC4F-418D-AE19-62706E023703}">
                      <ahyp:hlinkClr xmlns="" xmlns:ahyp="http://schemas.microsoft.com/office/drawing/2018/hyperlinkcolor" val="tx"/>
                    </a:ext>
                  </a:extLst>
                </a:hlinkClick>
              </a:rPr>
              <a:t>lưu</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tooltip="de men phieu luu ky cuon sach cua tuoi tho a481 html">
                  <a:extLst>
                    <a:ext uri="{A12FA001-AC4F-418D-AE19-62706E023703}">
                      <ahyp:hlinkClr xmlns="" xmlns:ahyp="http://schemas.microsoft.com/office/drawing/2018/hyperlinkcolor" val="tx"/>
                    </a:ext>
                  </a:extLst>
                </a:hlinkClick>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tooltip="de men phieu luu ky cuon sach cua tuoi tho a481 html">
                  <a:extLst>
                    <a:ext uri="{A12FA001-AC4F-418D-AE19-62706E023703}">
                      <ahyp:hlinkClr xmlns="" xmlns:ahyp="http://schemas.microsoft.com/office/drawing/2018/hyperlinkcolor" val="tx"/>
                    </a:ext>
                  </a:extLst>
                </a:hlinkClick>
              </a:rPr>
              <a:t>ký</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(1941)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thoại</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lứa</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40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1941</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See the source image">
            <a:extLst>
              <a:ext uri="{FF2B5EF4-FFF2-40B4-BE49-F238E27FC236}">
                <a16:creationId xmlns:a16="http://schemas.microsoft.com/office/drawing/2014/main" xmlns="" id="{B9E86556-FFDE-4D4A-984F-3445025A80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6600" y="1168051"/>
            <a:ext cx="6702454" cy="929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842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76154">
            <a:off x="265783" y="8306916"/>
            <a:ext cx="1828453" cy="1675527"/>
          </a:xfrm>
          <a:prstGeom prst="rect">
            <a:avLst/>
          </a:prstGeom>
        </p:spPr>
      </p:pic>
      <p:pic>
        <p:nvPicPr>
          <p:cNvPr id="23" name="Picture 16">
            <a:extLst>
              <a:ext uri="{FF2B5EF4-FFF2-40B4-BE49-F238E27FC236}">
                <a16:creationId xmlns:a16="http://schemas.microsoft.com/office/drawing/2014/main" xmlns="" id="{551E982D-DEF5-440B-8CE2-12FDE159EB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17" y="-38100"/>
            <a:ext cx="2680651" cy="2057400"/>
          </a:xfrm>
          <a:prstGeom prst="rect">
            <a:avLst/>
          </a:prstGeom>
        </p:spPr>
      </p:pic>
      <p:pic>
        <p:nvPicPr>
          <p:cNvPr id="24" name="Picture 12">
            <a:extLst>
              <a:ext uri="{FF2B5EF4-FFF2-40B4-BE49-F238E27FC236}">
                <a16:creationId xmlns:a16="http://schemas.microsoft.com/office/drawing/2014/main" xmlns="" id="{9FB57A98-4063-4E6A-9EBC-CC7081D9CE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92400" y="427809"/>
            <a:ext cx="2395808" cy="2057400"/>
          </a:xfrm>
          <a:prstGeom prst="rect">
            <a:avLst/>
          </a:prstGeom>
        </p:spPr>
      </p:pic>
      <p:sp>
        <p:nvSpPr>
          <p:cNvPr id="10" name="TextBox 9">
            <a:extLst>
              <a:ext uri="{FF2B5EF4-FFF2-40B4-BE49-F238E27FC236}">
                <a16:creationId xmlns:a16="http://schemas.microsoft.com/office/drawing/2014/main" xmlns="" id="{0A251F92-BE0F-4B35-A5ED-45FB15B31AF6}"/>
              </a:ext>
            </a:extLst>
          </p:cNvPr>
          <p:cNvSpPr txBox="1"/>
          <p:nvPr/>
        </p:nvSpPr>
        <p:spPr>
          <a:xfrm>
            <a:off x="2781300" y="427809"/>
            <a:ext cx="9944100" cy="1107996"/>
          </a:xfrm>
          <a:prstGeom prst="rect">
            <a:avLst/>
          </a:prstGeom>
          <a:solidFill>
            <a:schemeClr val="bg1"/>
          </a:solidFill>
        </p:spPr>
        <p:txBody>
          <a:bodyPr wrap="square">
            <a:spAutoFit/>
          </a:bodyPr>
          <a:lstStyle/>
          <a:p>
            <a:pPr algn="just">
              <a:lnSpc>
                <a:spcPct val="150000"/>
              </a:lnSpc>
            </a:pPr>
            <a:r>
              <a:rPr lang="en-US" sz="4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II. </a:t>
            </a:r>
            <a:r>
              <a:rPr lang="vi-VN" sz="4400" b="1" dirty="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SUY NGẪM VÀ PHẢN HỒI:</a:t>
            </a:r>
            <a:endParaRPr lang="vi-VN" sz="4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xmlns="" id="{45258A1F-7F1F-42CE-A8CB-2C22E7E2AFBB}"/>
              </a:ext>
            </a:extLst>
          </p:cNvPr>
          <p:cNvSpPr txBox="1"/>
          <p:nvPr/>
        </p:nvSpPr>
        <p:spPr>
          <a:xfrm>
            <a:off x="3352800" y="1790700"/>
            <a:ext cx="9226060" cy="982513"/>
          </a:xfrm>
          <a:prstGeom prst="rect">
            <a:avLst/>
          </a:prstGeom>
          <a:noFill/>
        </p:spPr>
        <p:txBody>
          <a:bodyPr wrap="square">
            <a:spAutoFit/>
          </a:bodyPr>
          <a:lstStyle/>
          <a:p>
            <a:pPr algn="just">
              <a:lnSpc>
                <a:spcPct val="150000"/>
              </a:lnSpc>
            </a:pPr>
            <a:r>
              <a:rPr lang="en-US" sz="4400" b="1" i="1" dirty="0">
                <a:effectLst/>
                <a:latin typeface="Arial" panose="020B0604020202020204" pitchFamily="34" charset="0"/>
                <a:ea typeface="Times New Roman" panose="02020603050405020304" pitchFamily="18" charset="0"/>
                <a:cs typeface="Arial" panose="020B0604020202020204" pitchFamily="34" charset="0"/>
              </a:rPr>
              <a:t>1. </a:t>
            </a:r>
            <a:r>
              <a:rPr lang="en-US" sz="4400" b="1" i="1" dirty="0" err="1">
                <a:effectLst/>
                <a:latin typeface="Arial" panose="020B0604020202020204" pitchFamily="34" charset="0"/>
                <a:ea typeface="Times New Roman" panose="02020603050405020304" pitchFamily="18" charset="0"/>
                <a:cs typeface="Arial" panose="020B0604020202020204" pitchFamily="34" charset="0"/>
              </a:rPr>
              <a:t>Đọc</a:t>
            </a:r>
            <a:r>
              <a:rPr lang="en-US" sz="4400" b="1" i="1" dirty="0">
                <a:effectLst/>
                <a:latin typeface="Arial" panose="020B0604020202020204" pitchFamily="34" charset="0"/>
                <a:ea typeface="Times New Roman" panose="02020603050405020304" pitchFamily="18" charset="0"/>
                <a:cs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rPr>
              <a:t>tìm</a:t>
            </a:r>
            <a:r>
              <a:rPr lang="en-US" sz="4400" b="1" i="1" dirty="0">
                <a:effectLst/>
                <a:latin typeface="Arial" panose="020B0604020202020204" pitchFamily="34" charset="0"/>
                <a:ea typeface="Times New Roman" panose="02020603050405020304" pitchFamily="18" charset="0"/>
                <a:cs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rPr>
              <a:t>hiểu</a:t>
            </a:r>
            <a:r>
              <a:rPr lang="en-US" sz="4400" b="1" i="1" dirty="0">
                <a:effectLst/>
                <a:latin typeface="Arial" panose="020B0604020202020204" pitchFamily="34" charset="0"/>
                <a:ea typeface="Times New Roman" panose="02020603050405020304" pitchFamily="18" charset="0"/>
                <a:cs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rPr>
              <a:t>chú</a:t>
            </a:r>
            <a:r>
              <a:rPr lang="en-US" sz="4400" b="1" i="1" dirty="0">
                <a:effectLst/>
                <a:latin typeface="Arial" panose="020B0604020202020204" pitchFamily="34" charset="0"/>
                <a:ea typeface="Times New Roman" panose="02020603050405020304" pitchFamily="18" charset="0"/>
                <a:cs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rPr>
              <a:t>thích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2" descr="Little Student Girl With Glasses Reading Book Cartoon Character Isolated  Icon Vector Illustration Royalty Free Cliparts, Vectors, And Stock  Illustration. Image 149655638.">
            <a:extLst>
              <a:ext uri="{FF2B5EF4-FFF2-40B4-BE49-F238E27FC236}">
                <a16:creationId xmlns:a16="http://schemas.microsoft.com/office/drawing/2014/main" xmlns="" id="{3CD2426D-6443-4292-AE4D-46A88EE1739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9077" y1="64154" x2="33385" y2="56692"/>
                        <a14:foregroundMark x1="27174" y1="53722" x2="24441" y2="52415"/>
                        <a14:foregroundMark x1="33385" y1="56692" x2="27297" y2="53781"/>
                        <a14:foregroundMark x1="20064" y1="63875" x2="19733" y2="68508"/>
                        <a14:foregroundMark x1="20669" y1="55398" x2="20540" y2="57205"/>
                        <a14:foregroundMark x1="22983" y1="73389" x2="36000" y2="77385"/>
                        <a14:foregroundMark x1="23328" y1="73495" x2="23612" y2="73582"/>
                        <a14:foregroundMark x1="21395" y1="72902" x2="22981" y2="73388"/>
                        <a14:foregroundMark x1="36000" y1="77385" x2="41692" y2="67769"/>
                        <a14:foregroundMark x1="41692" y1="67769" x2="38462" y2="63846"/>
                        <a14:foregroundMark x1="38308" y1="63538" x2="32538" y2="59692"/>
                        <a14:foregroundMark x1="32538" y1="59692" x2="24882" y2="57629"/>
                        <a14:foregroundMark x1="22092" y1="63231" x2="21385" y2="65846"/>
                        <a14:foregroundMark x1="22266" y1="62587" x2="22147" y2="63027"/>
                        <a14:foregroundMark x1="23188" y1="59172" x2="23148" y2="59320"/>
                        <a14:foregroundMark x1="23781" y1="72393" x2="24538" y2="74462"/>
                        <a14:foregroundMark x1="22740" y1="69547" x2="23778" y2="72386"/>
                        <a14:foregroundMark x1="22825" y1="69781" x2="22743" y2="69556"/>
                        <a14:foregroundMark x1="22617" y1="69214" x2="22787" y2="69678"/>
                        <a14:foregroundMark x1="22739" y1="69548" x2="22585" y2="69126"/>
                        <a14:foregroundMark x1="21876" y1="67188" x2="22299" y2="68344"/>
                        <a14:foregroundMark x1="21385" y1="65846" x2="21635" y2="66529"/>
                        <a14:foregroundMark x1="24538" y1="74462" x2="29231" y2="74692"/>
                        <a14:foregroundMark x1="29231" y1="74692" x2="36308" y2="68308"/>
                        <a14:foregroundMark x1="36308" y1="68308" x2="37154" y2="63692"/>
                        <a14:foregroundMark x1="37154" y1="63692" x2="36308" y2="62538"/>
                        <a14:foregroundMark x1="26077" y1="72538" x2="21538" y2="82385"/>
                        <a14:foregroundMark x1="21538" y1="82385" x2="31000" y2="85692"/>
                        <a14:foregroundMark x1="31000" y1="85692" x2="38077" y2="84385"/>
                        <a14:foregroundMark x1="38077" y1="84385" x2="40000" y2="78769"/>
                        <a14:foregroundMark x1="40000" y1="78769" x2="32923" y2="76077"/>
                        <a14:foregroundMark x1="32923" y1="76077" x2="27385" y2="75923"/>
                        <a14:foregroundMark x1="27385" y1="75923" x2="25077" y2="73615"/>
                        <a14:foregroundMark x1="59000" y1="62231" x2="52231" y2="59000"/>
                        <a14:foregroundMark x1="52231" y1="59000" x2="41846" y2="57385"/>
                        <a14:foregroundMark x1="41846" y1="57385" x2="37615" y2="64000"/>
                        <a14:foregroundMark x1="37615" y1="64000" x2="46231" y2="70615"/>
                        <a14:foregroundMark x1="46231" y1="70615" x2="60385" y2="66769"/>
                        <a14:foregroundMark x1="60385" y1="66769" x2="59692" y2="61692"/>
                        <a14:foregroundMark x1="59692" y1="61692" x2="58615" y2="62231"/>
                        <a14:foregroundMark x1="33385" y1="59000" x2="29923" y2="55308"/>
                        <a14:foregroundMark x1="29923" y1="55308" x2="25692" y2="58000"/>
                        <a14:foregroundMark x1="25692" y1="58000" x2="31000" y2="59231"/>
                        <a14:foregroundMark x1="31000" y1="59231" x2="34538" y2="58692"/>
                        <a14:foregroundMark x1="76538" y1="60462" x2="71615" y2="54692"/>
                        <a14:foregroundMark x1="71615" y1="54692" x2="55923" y2="57846"/>
                        <a14:foregroundMark x1="55923" y1="57846" x2="56385" y2="63769"/>
                        <a14:foregroundMark x1="56385" y1="63769" x2="63923" y2="64462"/>
                        <a14:foregroundMark x1="63923" y1="64462" x2="76692" y2="60769"/>
                        <a14:foregroundMark x1="67077" y1="73154" x2="58846" y2="69385"/>
                        <a14:foregroundMark x1="58846" y1="69385" x2="44154" y2="70077"/>
                        <a14:foregroundMark x1="44154" y1="70077" x2="39769" y2="79154"/>
                        <a14:foregroundMark x1="39769" y1="79154" x2="54923" y2="83923"/>
                        <a14:foregroundMark x1="54923" y1="83923" x2="66615" y2="79308"/>
                        <a14:foregroundMark x1="66615" y1="79308" x2="67385" y2="74462"/>
                        <a14:foregroundMark x1="67385" y1="74462" x2="66462" y2="73308"/>
                        <a14:foregroundMark x1="78385" y1="69923" x2="75385" y2="60538"/>
                        <a14:foregroundMark x1="75385" y1="60538" x2="66231" y2="61692"/>
                        <a14:foregroundMark x1="66231" y1="61692" x2="58538" y2="71769"/>
                        <a14:foregroundMark x1="58538" y1="71769" x2="70692" y2="79538"/>
                        <a14:foregroundMark x1="70692" y1="79538" x2="78846" y2="73308"/>
                        <a14:foregroundMark x1="78846" y1="73308" x2="78308" y2="68769"/>
                        <a14:backgroundMark x1="23308" y1="58154" x2="26769" y2="55000"/>
                        <a14:backgroundMark x1="26769" y1="55000" x2="20231" y2="50615"/>
                        <a14:backgroundMark x1="20231" y1="50615" x2="17231" y2="62077"/>
                        <a14:backgroundMark x1="17231" y1="62077" x2="17385" y2="69077"/>
                        <a14:backgroundMark x1="17385" y1="69077" x2="21308" y2="72538"/>
                        <a14:backgroundMark x1="21308" y1="72538" x2="23000" y2="68154"/>
                        <a14:backgroundMark x1="23000" y1="68154" x2="22923" y2="58615"/>
                        <a14:backgroundMark x1="23308" y1="61077" x2="17385" y2="54538"/>
                        <a14:backgroundMark x1="17385" y1="54538" x2="13154" y2="73385"/>
                        <a14:backgroundMark x1="13154" y1="73385" x2="19385" y2="78615"/>
                        <a14:backgroundMark x1="19385" y1="78615" x2="23154" y2="73923"/>
                        <a14:backgroundMark x1="23154" y1="73923" x2="22308" y2="35154"/>
                        <a14:backgroundMark x1="22615" y1="62692" x2="20385" y2="57615"/>
                        <a14:backgroundMark x1="20385" y1="57615" x2="13385" y2="61615"/>
                        <a14:backgroundMark x1="13385" y1="61615" x2="17077" y2="74692"/>
                        <a14:backgroundMark x1="17077" y1="74692" x2="22231" y2="71077"/>
                        <a14:backgroundMark x1="22231" y1="71077" x2="22923" y2="66000"/>
                        <a14:backgroundMark x1="22923" y1="66000" x2="22154" y2="60615"/>
                        <a14:backgroundMark x1="22769" y1="64154" x2="22615" y2="59385"/>
                        <a14:backgroundMark x1="22615" y1="59385" x2="16692" y2="60538"/>
                        <a14:backgroundMark x1="16692" y1="60538" x2="16231" y2="73000"/>
                        <a14:backgroundMark x1="16231" y1="73000" x2="21923" y2="67077"/>
                        <a14:backgroundMark x1="21923" y1="67077" x2="22000" y2="61538"/>
                        <a14:backgroundMark x1="22000" y1="61538" x2="19462" y2="57538"/>
                        <a14:backgroundMark x1="19462" y1="57538" x2="18385" y2="58000"/>
                        <a14:backgroundMark x1="21462" y1="70538" x2="20923" y2="61846"/>
                        <a14:backgroundMark x1="20923" y1="61846" x2="16385" y2="63692"/>
                        <a14:backgroundMark x1="16385" y1="63692" x2="18462" y2="71385"/>
                        <a14:backgroundMark x1="18462" y1="71385" x2="22154" y2="69923"/>
                      </a14:backgroundRemoval>
                    </a14:imgEffect>
                  </a14:imgLayer>
                </a14:imgProps>
              </a:ext>
              <a:ext uri="{28A0092B-C50C-407E-A947-70E740481C1C}">
                <a14:useLocalDpi xmlns:a14="http://schemas.microsoft.com/office/drawing/2010/main" val="0"/>
              </a:ext>
            </a:extLst>
          </a:blip>
          <a:srcRect/>
          <a:stretch>
            <a:fillRect/>
          </a:stretch>
        </p:blipFill>
        <p:spPr bwMode="auto">
          <a:xfrm>
            <a:off x="346645" y="3585145"/>
            <a:ext cx="6012309" cy="6012309"/>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xmlns="" id="{2DDD8BDB-15E0-4114-8E73-596AB20EA82A}"/>
              </a:ext>
            </a:extLst>
          </p:cNvPr>
          <p:cNvSpPr/>
          <p:nvPr/>
        </p:nvSpPr>
        <p:spPr>
          <a:xfrm>
            <a:off x="7965830" y="3390900"/>
            <a:ext cx="9226060" cy="3200400"/>
          </a:xfrm>
          <a:prstGeom prst="cloudCallout">
            <a:avLst>
              <a:gd name="adj1" fmla="val -61679"/>
              <a:gd name="adj2" fmla="val 397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hãy</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nêu</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vị</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trí</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đoạn</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trích</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tác</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b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US" sz="3600" dirty="0" err="1">
                <a:solidFill>
                  <a:srgbClr val="002060"/>
                </a:solidFill>
                <a:latin typeface="Arial" panose="020B0604020202020204" pitchFamily="34" charset="0"/>
                <a:ea typeface="MS Mincho"/>
                <a:cs typeface="Arial" panose="020B0604020202020204" pitchFamily="34" charset="0"/>
              </a:rPr>
              <a:t>Kể</a:t>
            </a:r>
            <a:r>
              <a:rPr lang="en-US" sz="3600" dirty="0">
                <a:solidFill>
                  <a:srgbClr val="002060"/>
                </a:solidFill>
                <a:latin typeface="Arial" panose="020B0604020202020204" pitchFamily="34" charset="0"/>
                <a:ea typeface="MS Mincho"/>
                <a:cs typeface="Arial" panose="020B0604020202020204" pitchFamily="34" charset="0"/>
              </a:rPr>
              <a:t> </a:t>
            </a:r>
            <a:r>
              <a:rPr lang="en-US" sz="3600" dirty="0" err="1">
                <a:solidFill>
                  <a:srgbClr val="002060"/>
                </a:solidFill>
                <a:latin typeface="Arial" panose="020B0604020202020204" pitchFamily="34" charset="0"/>
                <a:ea typeface="MS Mincho"/>
                <a:cs typeface="Arial" panose="020B0604020202020204" pitchFamily="34" charset="0"/>
              </a:rPr>
              <a:t>tóm</a:t>
            </a:r>
            <a:r>
              <a:rPr lang="en-US" sz="3600" dirty="0">
                <a:solidFill>
                  <a:srgbClr val="002060"/>
                </a:solidFill>
                <a:latin typeface="Arial" panose="020B0604020202020204" pitchFamily="34" charset="0"/>
                <a:ea typeface="MS Mincho"/>
                <a:cs typeface="Arial" panose="020B0604020202020204" pitchFamily="34" charset="0"/>
              </a:rPr>
              <a:t> </a:t>
            </a:r>
            <a:r>
              <a:rPr lang="en-US" sz="3600" dirty="0" err="1">
                <a:solidFill>
                  <a:srgbClr val="002060"/>
                </a:solidFill>
                <a:latin typeface="Arial" panose="020B0604020202020204" pitchFamily="34" charset="0"/>
                <a:ea typeface="MS Mincho"/>
                <a:cs typeface="Arial" panose="020B0604020202020204" pitchFamily="34" charset="0"/>
              </a:rPr>
              <a:t>tắt</a:t>
            </a:r>
            <a:r>
              <a:rPr lang="vi-VN" sz="3600" dirty="0">
                <a:solidFill>
                  <a:srgbClr val="002060"/>
                </a:solidFill>
                <a:latin typeface="Arial" panose="020B0604020202020204" pitchFamily="34" charset="0"/>
                <a:ea typeface="MS Mincho"/>
                <a:cs typeface="Arial" panose="020B0604020202020204" pitchFamily="34" charset="0"/>
              </a:rPr>
              <a:t> nội dung đoạn trích</a:t>
            </a:r>
            <a:r>
              <a:rPr lang="en-US" sz="3600" dirty="0">
                <a:solidFill>
                  <a:srgbClr val="002060"/>
                </a:solidFill>
                <a:latin typeface="Arial" panose="020B0604020202020204" pitchFamily="34" charset="0"/>
                <a:ea typeface="MS Mincho"/>
                <a:cs typeface="Arial" panose="020B0604020202020204" pitchFamily="34" charset="0"/>
              </a:rPr>
              <a:t>.</a:t>
            </a:r>
            <a:endParaRPr lang="en-US"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005797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Green Cute Dino Children's Fashion Presentation</Template>
  <TotalTime>1397</TotalTime>
  <Words>3599</Words>
  <Application>Microsoft Office PowerPoint</Application>
  <PresentationFormat>Custom</PresentationFormat>
  <Paragraphs>407</Paragraphs>
  <Slides>46</Slides>
  <Notes>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46</vt:i4>
      </vt:variant>
    </vt:vector>
  </HeadingPairs>
  <TitlesOfParts>
    <vt:vector size="60" baseType="lpstr">
      <vt:lpstr>Arial</vt:lpstr>
      <vt:lpstr>SimSun</vt:lpstr>
      <vt:lpstr>Times New Roman</vt:lpstr>
      <vt:lpstr>Cambria Math</vt:lpstr>
      <vt:lpstr>Wingdings</vt:lpstr>
      <vt:lpstr>#9Slide05 Lobster</vt:lpstr>
      <vt:lpstr>.VnBlack</vt:lpstr>
      <vt:lpstr>Calibri Light</vt:lpstr>
      <vt:lpstr>MS Mincho</vt:lpstr>
      <vt:lpstr>Calibri</vt:lpstr>
      <vt:lpstr>UTM Swiss Condensed</vt:lpstr>
      <vt:lpstr>Office Theme</vt:lpstr>
      <vt:lpstr>6_Office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Windows User</cp:lastModifiedBy>
  <cp:revision>47</cp:revision>
  <dcterms:created xsi:type="dcterms:W3CDTF">2021-09-10T02:43:59Z</dcterms:created>
  <dcterms:modified xsi:type="dcterms:W3CDTF">2023-11-21T14:35:52Z</dcterms:modified>
  <dc:identifier>DAEpkrHFkQA</dc:identifier>
</cp:coreProperties>
</file>