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6" r:id="rId2"/>
    <p:sldId id="327" r:id="rId3"/>
    <p:sldId id="328" r:id="rId4"/>
    <p:sldId id="258" r:id="rId5"/>
    <p:sldId id="315" r:id="rId6"/>
    <p:sldId id="329" r:id="rId7"/>
    <p:sldId id="259" r:id="rId8"/>
    <p:sldId id="348" r:id="rId9"/>
    <p:sldId id="261" r:id="rId10"/>
    <p:sldId id="262" r:id="rId11"/>
    <p:sldId id="304" r:id="rId12"/>
    <p:sldId id="264" r:id="rId13"/>
    <p:sldId id="352" r:id="rId14"/>
    <p:sldId id="349" r:id="rId15"/>
    <p:sldId id="350" r:id="rId16"/>
    <p:sldId id="289" r:id="rId17"/>
    <p:sldId id="266" r:id="rId18"/>
    <p:sldId id="267" r:id="rId19"/>
    <p:sldId id="305" r:id="rId20"/>
    <p:sldId id="306" r:id="rId21"/>
    <p:sldId id="30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79" autoAdjust="0"/>
    <p:restoredTop sz="94660"/>
  </p:normalViewPr>
  <p:slideViewPr>
    <p:cSldViewPr>
      <p:cViewPr varScale="1">
        <p:scale>
          <a:sx n="61" d="100"/>
          <a:sy n="61" d="100"/>
        </p:scale>
        <p:origin x="893" y="48"/>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B84202-32A6-406F-8EF9-1CA0662383A9}" type="datetimeFigureOut">
              <a:rPr lang="en-US" smtClean="0"/>
              <a:t>11/16/2022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D78180-2885-402F-8B3E-0BB3DD5C0B8B}" type="slidenum">
              <a:rPr lang="en-US" smtClean="0"/>
              <a:t>‹#›</a:t>
            </a:fld>
            <a:endParaRPr lang="en-US"/>
          </a:p>
        </p:txBody>
      </p:sp>
    </p:spTree>
    <p:extLst>
      <p:ext uri="{BB962C8B-B14F-4D97-AF65-F5344CB8AC3E}">
        <p14:creationId xmlns:p14="http://schemas.microsoft.com/office/powerpoint/2010/main" val="2944349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296130F-BD19-45B6-824F-6381AED86C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38F95F-E788-4BD6-82CF-D8AD72949071}" type="slidenum">
              <a:rPr lang="en-US" altLang="en-US" smtClean="0"/>
              <a:pPr>
                <a:spcBef>
                  <a:spcPct val="0"/>
                </a:spcBef>
              </a:pPr>
              <a:t>2</a:t>
            </a:fld>
            <a:endParaRPr lang="en-US" altLang="en-US"/>
          </a:p>
        </p:txBody>
      </p:sp>
      <p:sp>
        <p:nvSpPr>
          <p:cNvPr id="14339" name="Rectangle 2">
            <a:extLst>
              <a:ext uri="{FF2B5EF4-FFF2-40B4-BE49-F238E27FC236}">
                <a16:creationId xmlns:a16="http://schemas.microsoft.com/office/drawing/2014/main" id="{89839E46-E97B-4F5A-AAF4-A8E20D0AFBE3}"/>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05471383-6CEF-401D-BA69-2EF27FC4CF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8C2E04C-A320-4B1D-8F26-322FAE08D0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938F51-77C8-41B0-B34F-2CFCA87FB121}" type="slidenum">
              <a:rPr lang="en-US" altLang="en-US" smtClean="0"/>
              <a:pPr>
                <a:spcBef>
                  <a:spcPct val="0"/>
                </a:spcBef>
              </a:pPr>
              <a:t>3</a:t>
            </a:fld>
            <a:endParaRPr lang="en-US" altLang="en-US"/>
          </a:p>
        </p:txBody>
      </p:sp>
      <p:sp>
        <p:nvSpPr>
          <p:cNvPr id="16387" name="Rectangle 2">
            <a:extLst>
              <a:ext uri="{FF2B5EF4-FFF2-40B4-BE49-F238E27FC236}">
                <a16:creationId xmlns:a16="http://schemas.microsoft.com/office/drawing/2014/main" id="{40E719DE-D886-45A3-BEE3-787DD0243B4E}"/>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23B35643-908D-4F35-B396-BD8ED78B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E848C44-6762-41C0-9079-0707412FB8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60ED00-7817-424A-886E-28516CB32E5D}" type="slidenum">
              <a:rPr lang="en-US" altLang="en-US" smtClean="0"/>
              <a:pPr>
                <a:spcBef>
                  <a:spcPct val="0"/>
                </a:spcBef>
              </a:pPr>
              <a:t>4</a:t>
            </a:fld>
            <a:endParaRPr lang="en-US" altLang="en-US"/>
          </a:p>
        </p:txBody>
      </p:sp>
      <p:sp>
        <p:nvSpPr>
          <p:cNvPr id="18435" name="Rectangle 2">
            <a:extLst>
              <a:ext uri="{FF2B5EF4-FFF2-40B4-BE49-F238E27FC236}">
                <a16:creationId xmlns:a16="http://schemas.microsoft.com/office/drawing/2014/main" id="{B372DA93-41C1-4416-9EFA-1E87D802F214}"/>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3305D99-BC5F-417A-8839-BE7A868A74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48B1BC0-83B1-4D75-B7AC-66744787F9E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A1E2B89-E918-4611-9332-56CB54140CB8}" type="slidenum">
              <a:rPr lang="en-US" altLang="en-US"/>
              <a:pPr algn="r" eaLnBrk="1" hangingPunct="1">
                <a:spcBef>
                  <a:spcPct val="0"/>
                </a:spcBef>
              </a:pPr>
              <a:t>5</a:t>
            </a:fld>
            <a:endParaRPr lang="en-US" altLang="en-US"/>
          </a:p>
        </p:txBody>
      </p:sp>
      <p:sp>
        <p:nvSpPr>
          <p:cNvPr id="28675" name="Rectangle 2">
            <a:extLst>
              <a:ext uri="{FF2B5EF4-FFF2-40B4-BE49-F238E27FC236}">
                <a16:creationId xmlns:a16="http://schemas.microsoft.com/office/drawing/2014/main" id="{38DD6495-6125-4179-A511-CB9D83C6505B}"/>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EB02E48C-17E3-472F-AC59-16F7DA17D9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48B1BC0-83B1-4D75-B7AC-66744787F9E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A1E2B89-E918-4611-9332-56CB54140CB8}" type="slidenum">
              <a:rPr lang="en-US" altLang="en-US"/>
              <a:pPr algn="r" eaLnBrk="1" hangingPunct="1">
                <a:spcBef>
                  <a:spcPct val="0"/>
                </a:spcBef>
              </a:pPr>
              <a:t>6</a:t>
            </a:fld>
            <a:endParaRPr lang="en-US" altLang="en-US"/>
          </a:p>
        </p:txBody>
      </p:sp>
      <p:sp>
        <p:nvSpPr>
          <p:cNvPr id="28675" name="Rectangle 2">
            <a:extLst>
              <a:ext uri="{FF2B5EF4-FFF2-40B4-BE49-F238E27FC236}">
                <a16:creationId xmlns:a16="http://schemas.microsoft.com/office/drawing/2014/main" id="{38DD6495-6125-4179-A511-CB9D83C6505B}"/>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EB02E48C-17E3-472F-AC59-16F7DA17D9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20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78180-2885-402F-8B3E-0BB3DD5C0B8B}" type="slidenum">
              <a:rPr lang="en-US" smtClean="0"/>
              <a:t>13</a:t>
            </a:fld>
            <a:endParaRPr lang="en-US"/>
          </a:p>
        </p:txBody>
      </p:sp>
    </p:spTree>
    <p:extLst>
      <p:ext uri="{BB962C8B-B14F-4D97-AF65-F5344CB8AC3E}">
        <p14:creationId xmlns:p14="http://schemas.microsoft.com/office/powerpoint/2010/main" val="107384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56969E33-B3B6-4047-BFFC-4E5A7DC237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87BE4D-463C-46EF-8B4D-40C14C9B7A12}" type="slidenum">
              <a:rPr lang="en-US" altLang="en-US" smtClean="0"/>
              <a:pPr>
                <a:spcBef>
                  <a:spcPct val="0"/>
                </a:spcBef>
              </a:pPr>
              <a:t>16</a:t>
            </a:fld>
            <a:endParaRPr lang="en-US" altLang="en-US"/>
          </a:p>
        </p:txBody>
      </p:sp>
      <p:sp>
        <p:nvSpPr>
          <p:cNvPr id="61443" name="Rectangle 2">
            <a:extLst>
              <a:ext uri="{FF2B5EF4-FFF2-40B4-BE49-F238E27FC236}">
                <a16:creationId xmlns:a16="http://schemas.microsoft.com/office/drawing/2014/main" id="{EF4E89CA-80B9-4BB8-B593-4B30FD28BD9B}"/>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14EB70D-D540-4888-8EB8-DEF48777CE5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78180-2885-402F-8B3E-0BB3DD5C0B8B}" type="slidenum">
              <a:rPr lang="en-US" smtClean="0"/>
              <a:t>21</a:t>
            </a:fld>
            <a:endParaRPr lang="en-US"/>
          </a:p>
        </p:txBody>
      </p:sp>
    </p:spTree>
    <p:extLst>
      <p:ext uri="{BB962C8B-B14F-4D97-AF65-F5344CB8AC3E}">
        <p14:creationId xmlns:p14="http://schemas.microsoft.com/office/powerpoint/2010/main" val="170848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A5313E-F7CE-4B4E-9A2E-CBF9411D469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408655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A5313E-F7CE-4B4E-9A2E-CBF9411D469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286242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A5313E-F7CE-4B4E-9A2E-CBF9411D469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216299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A5313E-F7CE-4B4E-9A2E-CBF9411D469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401760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A5313E-F7CE-4B4E-9A2E-CBF9411D469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153857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A5313E-F7CE-4B4E-9A2E-CBF9411D4697}"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330599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A5313E-F7CE-4B4E-9A2E-CBF9411D4697}"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38606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A5313E-F7CE-4B4E-9A2E-CBF9411D4697}"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2087664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5313E-F7CE-4B4E-9A2E-CBF9411D4697}"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344137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A5313E-F7CE-4B4E-9A2E-CBF9411D4697}"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195095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A5313E-F7CE-4B4E-9A2E-CBF9411D4697}"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77905-86B8-4C8F-99C7-42FB4364F28F}" type="slidenum">
              <a:rPr lang="en-US" smtClean="0"/>
              <a:t>‹#›</a:t>
            </a:fld>
            <a:endParaRPr lang="en-US"/>
          </a:p>
        </p:txBody>
      </p:sp>
    </p:spTree>
    <p:extLst>
      <p:ext uri="{BB962C8B-B14F-4D97-AF65-F5344CB8AC3E}">
        <p14:creationId xmlns:p14="http://schemas.microsoft.com/office/powerpoint/2010/main" val="258595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5313E-F7CE-4B4E-9A2E-CBF9411D4697}" type="datetimeFigureOut">
              <a:rPr lang="en-US" smtClean="0"/>
              <a:t>11/16/2022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77905-86B8-4C8F-99C7-42FB4364F28F}" type="slidenum">
              <a:rPr lang="en-US" smtClean="0"/>
              <a:t>‹#›</a:t>
            </a:fld>
            <a:endParaRPr lang="en-US"/>
          </a:p>
        </p:txBody>
      </p:sp>
    </p:spTree>
    <p:extLst>
      <p:ext uri="{BB962C8B-B14F-4D97-AF65-F5344CB8AC3E}">
        <p14:creationId xmlns:p14="http://schemas.microsoft.com/office/powerpoint/2010/main" val="4057195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gif"/><Relationship Id="rId3" Type="http://schemas.openxmlformats.org/officeDocument/2006/relationships/image" Target="../media/image2.gif"/><Relationship Id="rId7" Type="http://schemas.openxmlformats.org/officeDocument/2006/relationships/image" Target="../media/image6.wmf"/><Relationship Id="rId12" Type="http://schemas.openxmlformats.org/officeDocument/2006/relationships/image" Target="../media/image11.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image" Target="../media/image4.gif"/><Relationship Id="rId10" Type="http://schemas.openxmlformats.org/officeDocument/2006/relationships/image" Target="../media/image9.gif"/><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image" Target="../media/image28.gif"/><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gif"/><Relationship Id="rId4" Type="http://schemas.openxmlformats.org/officeDocument/2006/relationships/image" Target="../media/image14.gif"/></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7">
            <a:extLst>
              <a:ext uri="{FF2B5EF4-FFF2-40B4-BE49-F238E27FC236}">
                <a16:creationId xmlns:a16="http://schemas.microsoft.com/office/drawing/2014/main" id="{3D38AF86-FBA6-45E1-B615-3A68DA450E8E}"/>
              </a:ext>
            </a:extLst>
          </p:cNvPr>
          <p:cNvSpPr>
            <a:spLocks noChangeArrowheads="1" noChangeShapeType="1" noTextEdit="1"/>
          </p:cNvSpPr>
          <p:nvPr/>
        </p:nvSpPr>
        <p:spPr bwMode="auto">
          <a:xfrm>
            <a:off x="1447800" y="1295400"/>
            <a:ext cx="6324600" cy="3733800"/>
          </a:xfrm>
          <a:prstGeom prst="rect">
            <a:avLst/>
          </a:prstGeom>
        </p:spPr>
        <p:txBody>
          <a:bodyPr wrap="none" fromWordArt="1">
            <a:prstTxWarp prst="textWave1">
              <a:avLst>
                <a:gd name="adj1" fmla="val 13005"/>
                <a:gd name="adj2" fmla="val 0"/>
              </a:avLst>
            </a:prstTxWarp>
          </a:bodyPr>
          <a:lstStyle/>
          <a:p>
            <a:r>
              <a:rPr lang="en-US" sz="3200" kern="10">
                <a:ln w="9525">
                  <a:solidFill>
                    <a:srgbClr val="3333FF"/>
                  </a:solidFill>
                  <a:round/>
                  <a:headEnd/>
                  <a:tailEnd/>
                </a:ln>
                <a:solidFill>
                  <a:srgbClr val="0066FF"/>
                </a:solidFill>
                <a:effectLst>
                  <a:prstShdw prst="shdw12">
                    <a:srgbClr val="FF0000">
                      <a:alpha val="50000"/>
                    </a:srgbClr>
                  </a:prstShdw>
                </a:effectLst>
                <a:cs typeface="Times New Roman" panose="02020603050405020304" pitchFamily="18" charset="0"/>
              </a:rPr>
              <a:t>ĐỊA LÍ 6!</a:t>
            </a:r>
          </a:p>
        </p:txBody>
      </p:sp>
      <p:grpSp>
        <p:nvGrpSpPr>
          <p:cNvPr id="8195" name="Group 9">
            <a:extLst>
              <a:ext uri="{FF2B5EF4-FFF2-40B4-BE49-F238E27FC236}">
                <a16:creationId xmlns:a16="http://schemas.microsoft.com/office/drawing/2014/main" id="{011228A7-25F8-4CFF-AABA-3FFEE7FA7EEB}"/>
              </a:ext>
            </a:extLst>
          </p:cNvPr>
          <p:cNvGrpSpPr>
            <a:grpSpLocks/>
          </p:cNvGrpSpPr>
          <p:nvPr/>
        </p:nvGrpSpPr>
        <p:grpSpPr bwMode="auto">
          <a:xfrm>
            <a:off x="0" y="76200"/>
            <a:ext cx="9144000" cy="6781800"/>
            <a:chOff x="1927" y="537"/>
            <a:chExt cx="9919" cy="14970"/>
          </a:xfrm>
        </p:grpSpPr>
        <p:grpSp>
          <p:nvGrpSpPr>
            <p:cNvPr id="8213" name="Group 10">
              <a:extLst>
                <a:ext uri="{FF2B5EF4-FFF2-40B4-BE49-F238E27FC236}">
                  <a16:creationId xmlns:a16="http://schemas.microsoft.com/office/drawing/2014/main" id="{476AF01E-C383-4BC0-9AFA-289D6816EE03}"/>
                </a:ext>
              </a:extLst>
            </p:cNvPr>
            <p:cNvGrpSpPr>
              <a:grpSpLocks/>
            </p:cNvGrpSpPr>
            <p:nvPr/>
          </p:nvGrpSpPr>
          <p:grpSpPr bwMode="auto">
            <a:xfrm>
              <a:off x="1985" y="537"/>
              <a:ext cx="9633" cy="786"/>
              <a:chOff x="1985" y="537"/>
              <a:chExt cx="9633" cy="786"/>
            </a:xfrm>
          </p:grpSpPr>
          <p:pic>
            <p:nvPicPr>
              <p:cNvPr id="8225" name="Picture 11" descr="hoa day 2">
                <a:extLst>
                  <a:ext uri="{FF2B5EF4-FFF2-40B4-BE49-F238E27FC236}">
                    <a16:creationId xmlns:a16="http://schemas.microsoft.com/office/drawing/2014/main" id="{DBC087DE-2A35-44EC-BF4D-3EFD03C8047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5" y="573"/>
                <a:ext cx="5073"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12" descr="hoa day 2">
                <a:extLst>
                  <a:ext uri="{FF2B5EF4-FFF2-40B4-BE49-F238E27FC236}">
                    <a16:creationId xmlns:a16="http://schemas.microsoft.com/office/drawing/2014/main" id="{77EF09E9-C8B8-4F1A-ABC7-76D7F3FF1B4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87" y="537"/>
                <a:ext cx="4731"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14" name="Group 13">
              <a:extLst>
                <a:ext uri="{FF2B5EF4-FFF2-40B4-BE49-F238E27FC236}">
                  <a16:creationId xmlns:a16="http://schemas.microsoft.com/office/drawing/2014/main" id="{69B7DD10-846B-4501-B35F-ADCAE7F1593E}"/>
                </a:ext>
              </a:extLst>
            </p:cNvPr>
            <p:cNvGrpSpPr>
              <a:grpSpLocks/>
            </p:cNvGrpSpPr>
            <p:nvPr/>
          </p:nvGrpSpPr>
          <p:grpSpPr bwMode="auto">
            <a:xfrm rot="10800000">
              <a:off x="1928" y="14721"/>
              <a:ext cx="9633" cy="786"/>
              <a:chOff x="1985" y="537"/>
              <a:chExt cx="9633" cy="786"/>
            </a:xfrm>
          </p:grpSpPr>
          <p:pic>
            <p:nvPicPr>
              <p:cNvPr id="8223" name="Picture 14" descr="hoa day 2">
                <a:extLst>
                  <a:ext uri="{FF2B5EF4-FFF2-40B4-BE49-F238E27FC236}">
                    <a16:creationId xmlns:a16="http://schemas.microsoft.com/office/drawing/2014/main" id="{DF430697-7F1C-481D-A089-58417BE49F3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5" y="573"/>
                <a:ext cx="5073"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Picture 15" descr="hoa day 2">
                <a:extLst>
                  <a:ext uri="{FF2B5EF4-FFF2-40B4-BE49-F238E27FC236}">
                    <a16:creationId xmlns:a16="http://schemas.microsoft.com/office/drawing/2014/main" id="{EEA7CCBB-C042-4DD7-8BB1-898BC98D1DE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87" y="537"/>
                <a:ext cx="4731"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15" name="Group 16">
              <a:extLst>
                <a:ext uri="{FF2B5EF4-FFF2-40B4-BE49-F238E27FC236}">
                  <a16:creationId xmlns:a16="http://schemas.microsoft.com/office/drawing/2014/main" id="{CFD71201-519D-4F1E-9E21-3CD3C6594362}"/>
                </a:ext>
              </a:extLst>
            </p:cNvPr>
            <p:cNvGrpSpPr>
              <a:grpSpLocks/>
            </p:cNvGrpSpPr>
            <p:nvPr/>
          </p:nvGrpSpPr>
          <p:grpSpPr bwMode="auto">
            <a:xfrm>
              <a:off x="1927" y="927"/>
              <a:ext cx="787" cy="14250"/>
              <a:chOff x="1927" y="927"/>
              <a:chExt cx="787" cy="14250"/>
            </a:xfrm>
          </p:grpSpPr>
          <p:pic>
            <p:nvPicPr>
              <p:cNvPr id="8220" name="Picture 17" descr="hoa day 2">
                <a:extLst>
                  <a:ext uri="{FF2B5EF4-FFF2-40B4-BE49-F238E27FC236}">
                    <a16:creationId xmlns:a16="http://schemas.microsoft.com/office/drawing/2014/main" id="{3FFB7280-1E20-436B-A67A-5F160A0D669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 y="12447"/>
                <a:ext cx="471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18" descr="hoa day 2">
                <a:extLst>
                  <a:ext uri="{FF2B5EF4-FFF2-40B4-BE49-F238E27FC236}">
                    <a16:creationId xmlns:a16="http://schemas.microsoft.com/office/drawing/2014/main" id="{8D96BAC3-53FB-4B7A-9CD0-752C3A89729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8" y="7649"/>
                <a:ext cx="5073"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icture 19" descr="hoa day 2">
                <a:extLst>
                  <a:ext uri="{FF2B5EF4-FFF2-40B4-BE49-F238E27FC236}">
                    <a16:creationId xmlns:a16="http://schemas.microsoft.com/office/drawing/2014/main" id="{8B1C9130-7658-44B1-AEE9-50199E035B8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4" y="2918"/>
                <a:ext cx="4731"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16" name="Group 20">
              <a:extLst>
                <a:ext uri="{FF2B5EF4-FFF2-40B4-BE49-F238E27FC236}">
                  <a16:creationId xmlns:a16="http://schemas.microsoft.com/office/drawing/2014/main" id="{5263D6BE-4064-477C-A8DA-1B6399B4341B}"/>
                </a:ext>
              </a:extLst>
            </p:cNvPr>
            <p:cNvGrpSpPr>
              <a:grpSpLocks/>
            </p:cNvGrpSpPr>
            <p:nvPr/>
          </p:nvGrpSpPr>
          <p:grpSpPr bwMode="auto">
            <a:xfrm rot="10800000">
              <a:off x="11059" y="567"/>
              <a:ext cx="787" cy="14250"/>
              <a:chOff x="1927" y="927"/>
              <a:chExt cx="787" cy="14250"/>
            </a:xfrm>
          </p:grpSpPr>
          <p:pic>
            <p:nvPicPr>
              <p:cNvPr id="8217" name="Picture 21" descr="hoa day 2">
                <a:extLst>
                  <a:ext uri="{FF2B5EF4-FFF2-40B4-BE49-F238E27FC236}">
                    <a16:creationId xmlns:a16="http://schemas.microsoft.com/office/drawing/2014/main" id="{D7383AAD-0A73-442C-92E2-F3C05FDE2B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 y="12447"/>
                <a:ext cx="471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22" descr="hoa day 2">
                <a:extLst>
                  <a:ext uri="{FF2B5EF4-FFF2-40B4-BE49-F238E27FC236}">
                    <a16:creationId xmlns:a16="http://schemas.microsoft.com/office/drawing/2014/main" id="{F145E310-A005-46FE-8DAC-47F47E40881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8" y="7649"/>
                <a:ext cx="5073"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23" descr="hoa day 2">
                <a:extLst>
                  <a:ext uri="{FF2B5EF4-FFF2-40B4-BE49-F238E27FC236}">
                    <a16:creationId xmlns:a16="http://schemas.microsoft.com/office/drawing/2014/main" id="{B35D6417-515A-460A-A2BE-5A473BABEBE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4" y="2918"/>
                <a:ext cx="4731"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8196" name="Picture 25" descr="ABARBLYL">
            <a:extLst>
              <a:ext uri="{FF2B5EF4-FFF2-40B4-BE49-F238E27FC236}">
                <a16:creationId xmlns:a16="http://schemas.microsoft.com/office/drawing/2014/main" id="{4C2573D7-77E3-45CA-9D40-8F5D1B4B4E4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1000"/>
            <a:ext cx="564673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0" descr="671260">
            <a:extLst>
              <a:ext uri="{FF2B5EF4-FFF2-40B4-BE49-F238E27FC236}">
                <a16:creationId xmlns:a16="http://schemas.microsoft.com/office/drawing/2014/main" id="{5BA3C9D0-E12A-4D41-BF67-881C281D719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33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3" descr="nature%20(20)">
            <a:extLst>
              <a:ext uri="{FF2B5EF4-FFF2-40B4-BE49-F238E27FC236}">
                <a16:creationId xmlns:a16="http://schemas.microsoft.com/office/drawing/2014/main" id="{A8529E1D-BF30-4B25-9789-3B9585C86EF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4287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39" descr="ImageX[50]">
            <a:extLst>
              <a:ext uri="{FF2B5EF4-FFF2-40B4-BE49-F238E27FC236}">
                <a16:creationId xmlns:a16="http://schemas.microsoft.com/office/drawing/2014/main" id="{3FE548DC-DF66-4C71-8CA3-5CF39C31419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3882">
            <a:off x="7889875" y="914400"/>
            <a:ext cx="12541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340" descr="PLNTC048">
            <a:extLst>
              <a:ext uri="{FF2B5EF4-FFF2-40B4-BE49-F238E27FC236}">
                <a16:creationId xmlns:a16="http://schemas.microsoft.com/office/drawing/2014/main" id="{D603B16D-5C07-4188-A596-0A360C2357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8600" y="5181600"/>
            <a:ext cx="10287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42" descr="nature%20(65)">
            <a:extLst>
              <a:ext uri="{FF2B5EF4-FFF2-40B4-BE49-F238E27FC236}">
                <a16:creationId xmlns:a16="http://schemas.microsoft.com/office/drawing/2014/main" id="{83048A99-48B9-4200-89F1-84379764BB17}"/>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5867400"/>
            <a:ext cx="6381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344" descr="nature%20(65)">
            <a:extLst>
              <a:ext uri="{FF2B5EF4-FFF2-40B4-BE49-F238E27FC236}">
                <a16:creationId xmlns:a16="http://schemas.microsoft.com/office/drawing/2014/main" id="{1C70C383-2F17-4AB1-9404-A1DAEA23AE2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6019800"/>
            <a:ext cx="6381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345" descr="nature%20(65)">
            <a:extLst>
              <a:ext uri="{FF2B5EF4-FFF2-40B4-BE49-F238E27FC236}">
                <a16:creationId xmlns:a16="http://schemas.microsoft.com/office/drawing/2014/main" id="{55CB947F-C6DE-45F2-B38E-E8E360A5DBE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6019800"/>
            <a:ext cx="6381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346" descr="nature%20(65)">
            <a:extLst>
              <a:ext uri="{FF2B5EF4-FFF2-40B4-BE49-F238E27FC236}">
                <a16:creationId xmlns:a16="http://schemas.microsoft.com/office/drawing/2014/main" id="{B699574F-E41B-41D6-97FA-C1187B5EF20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5867400"/>
            <a:ext cx="6381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349" descr="nature%20(67)">
            <a:extLst>
              <a:ext uri="{FF2B5EF4-FFF2-40B4-BE49-F238E27FC236}">
                <a16:creationId xmlns:a16="http://schemas.microsoft.com/office/drawing/2014/main" id="{33F68827-F2E6-47C8-9CDF-C0C81FFDAAAA}"/>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5943600"/>
            <a:ext cx="6381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350" descr="nature%20(67)">
            <a:extLst>
              <a:ext uri="{FF2B5EF4-FFF2-40B4-BE49-F238E27FC236}">
                <a16:creationId xmlns:a16="http://schemas.microsoft.com/office/drawing/2014/main" id="{C42A341F-640D-485B-95FD-5082C9078A3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6019800"/>
            <a:ext cx="6381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351" descr="nature%20(66)">
            <a:extLst>
              <a:ext uri="{FF2B5EF4-FFF2-40B4-BE49-F238E27FC236}">
                <a16:creationId xmlns:a16="http://schemas.microsoft.com/office/drawing/2014/main" id="{BA019BFD-374E-40F9-8954-0A75E42B2EE1}"/>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6019800"/>
            <a:ext cx="6381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371" descr="Picture3">
            <a:extLst>
              <a:ext uri="{FF2B5EF4-FFF2-40B4-BE49-F238E27FC236}">
                <a16:creationId xmlns:a16="http://schemas.microsoft.com/office/drawing/2014/main" id="{4DF82751-8299-4934-ADBD-35110F209A0F}"/>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6340551">
            <a:off x="185738" y="881062"/>
            <a:ext cx="12954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372" descr="1018272pyifbwc5d7">
            <a:extLst>
              <a:ext uri="{FF2B5EF4-FFF2-40B4-BE49-F238E27FC236}">
                <a16:creationId xmlns:a16="http://schemas.microsoft.com/office/drawing/2014/main" id="{B4EE1A38-65B1-43B9-B42F-45760452C1F6}"/>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696200" y="838200"/>
            <a:ext cx="762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9A26B82D-C414-4470-89D7-184FC4E76AA4}"/>
              </a:ext>
            </a:extLst>
          </p:cNvPr>
          <p:cNvSpPr txBox="1">
            <a:spLocks noChangeArrowheads="1"/>
          </p:cNvSpPr>
          <p:nvPr/>
        </p:nvSpPr>
        <p:spPr bwMode="auto">
          <a:xfrm>
            <a:off x="1828800" y="4038600"/>
            <a:ext cx="464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i="1">
                <a:solidFill>
                  <a:srgbClr val="FF0000"/>
                </a:solidFill>
                <a:latin typeface="Times New Roman" panose="02020603050405020304" pitchFamily="18" charset="0"/>
                <a:cs typeface="Times New Roman" panose="02020603050405020304" pitchFamily="18" charset="0"/>
              </a:rPr>
              <a:t>Chào mừng quý thầy cô đến tham dự tiết học này!</a:t>
            </a:r>
          </a:p>
        </p:txBody>
      </p:sp>
      <p:pic>
        <p:nvPicPr>
          <p:cNvPr id="8211" name="Picture 12" descr="image">
            <a:extLst>
              <a:ext uri="{FF2B5EF4-FFF2-40B4-BE49-F238E27FC236}">
                <a16:creationId xmlns:a16="http://schemas.microsoft.com/office/drawing/2014/main" id="{BBBA2A02-2F0C-4D0B-9E01-FF8339CEE65F}"/>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886200"/>
            <a:ext cx="13763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12" descr="image">
            <a:extLst>
              <a:ext uri="{FF2B5EF4-FFF2-40B4-BE49-F238E27FC236}">
                <a16:creationId xmlns:a16="http://schemas.microsoft.com/office/drawing/2014/main" id="{3863932C-E499-4304-B58A-8522E6AF21E6}"/>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391400" y="3962400"/>
            <a:ext cx="13763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repeatCount="indefinite"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0" fill="hold"/>
                                        <p:tgtEl>
                                          <p:spTgt spid="34"/>
                                        </p:tgtEl>
                                        <p:attrNameLst>
                                          <p:attrName>ppt_x</p:attrName>
                                        </p:attrNameLst>
                                      </p:cBhvr>
                                      <p:tavLst>
                                        <p:tav tm="0">
                                          <p:val>
                                            <p:strVal val="0-#ppt_w/2"/>
                                          </p:val>
                                        </p:tav>
                                        <p:tav tm="100000">
                                          <p:val>
                                            <p:strVal val="#ppt_x"/>
                                          </p:val>
                                        </p:tav>
                                      </p:tavLst>
                                    </p:anim>
                                    <p:anim calcmode="lin" valueType="num">
                                      <p:cBhvr additive="base">
                                        <p:cTn id="8" dur="5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Users\ADMIN\Desktop\Capture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8000"/>
                    </a14:imgEffect>
                    <a14:imgEffect>
                      <a14:brightnessContrast bright="4000" contrast="7000"/>
                    </a14:imgEffect>
                  </a14:imgLayer>
                </a14:imgProps>
              </a:ext>
              <a:ext uri="{28A0092B-C50C-407E-A947-70E740481C1C}">
                <a14:useLocalDpi xmlns:a14="http://schemas.microsoft.com/office/drawing/2010/main" val="0"/>
              </a:ext>
            </a:extLst>
          </a:blip>
          <a:srcRect r="50000" b="10142"/>
          <a:stretch/>
        </p:blipFill>
        <p:spPr bwMode="auto">
          <a:xfrm>
            <a:off x="19050" y="933903"/>
            <a:ext cx="3902422" cy="3333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365125" y="2080078"/>
            <a:ext cx="2362200" cy="101282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4191000" y="762000"/>
            <a:ext cx="4876800" cy="5693866"/>
          </a:xfrm>
          <a:prstGeom prst="rect">
            <a:avLst/>
          </a:prstGeom>
        </p:spPr>
        <p:txBody>
          <a:bodyPr wrap="square">
            <a:spAutoFit/>
          </a:bodyPr>
          <a:lstStyle/>
          <a:p>
            <a:r>
              <a:rPr lang="en-US" sz="2800" b="1" dirty="0">
                <a:latin typeface="Times New Roman" pitchFamily="18" charset="0"/>
                <a:cs typeface="Times New Roman" pitchFamily="18" charset="0"/>
              </a:rPr>
              <a:t>- N</a:t>
            </a:r>
            <a:r>
              <a:rPr lang="vi-VN" sz="2800" b="1" dirty="0">
                <a:latin typeface="Times New Roman" pitchFamily="18" charset="0"/>
                <a:cs typeface="Times New Roman" pitchFamily="18" charset="0"/>
              </a:rPr>
              <a:t>ửa cầu Bắc</a:t>
            </a:r>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 mùa </a:t>
            </a:r>
            <a:r>
              <a:rPr lang="en-US" sz="2800" b="1" dirty="0" err="1">
                <a:latin typeface="Times New Roman" pitchFamily="18" charset="0"/>
                <a:cs typeface="Times New Roman" pitchFamily="18" charset="0"/>
              </a:rPr>
              <a:t>nóng</a:t>
            </a:r>
            <a:endParaRPr lang="en-US" sz="2800" b="1" dirty="0">
              <a:latin typeface="Times New Roman" pitchFamily="18" charset="0"/>
              <a:cs typeface="Times New Roman" pitchFamily="18" charset="0"/>
            </a:endParaRPr>
          </a:p>
          <a:p>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p>
          <a:p>
            <a:pPr marL="285750" indent="-285750">
              <a:buFont typeface="Wingdings"/>
              <a:buChar char="à"/>
            </a:pP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MT </a:t>
            </a:r>
            <a:r>
              <a:rPr lang="en-US" sz="2800" dirty="0" err="1">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p>
            <a:pPr marL="285750" indent="-285750">
              <a:buFont typeface="Wingdings"/>
              <a:buChar char="à"/>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 N</a:t>
            </a:r>
            <a:r>
              <a:rPr lang="vi-VN" sz="2800" b="1" dirty="0">
                <a:latin typeface="Times New Roman" pitchFamily="18" charset="0"/>
                <a:cs typeface="Times New Roman" pitchFamily="18" charset="0"/>
              </a:rPr>
              <a:t>ửa cầu Nam</a:t>
            </a:r>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 mùa </a:t>
            </a:r>
            <a:r>
              <a:rPr lang="en-US" sz="2800" b="1" dirty="0" err="1">
                <a:latin typeface="Times New Roman" pitchFamily="18" charset="0"/>
                <a:cs typeface="Times New Roman" pitchFamily="18" charset="0"/>
              </a:rPr>
              <a:t>lạnh</a:t>
            </a:r>
            <a:endParaRPr lang="en-US" sz="2800" b="1" dirty="0">
              <a:latin typeface="Times New Roman" pitchFamily="18" charset="0"/>
              <a:cs typeface="Times New Roman" pitchFamily="18" charset="0"/>
            </a:endParaRPr>
          </a:p>
          <a:p>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Nam </a:t>
            </a:r>
            <a:r>
              <a:rPr lang="vi-VN" sz="2800" b="1" dirty="0">
                <a:latin typeface="Times New Roman" pitchFamily="18" charset="0"/>
                <a:cs typeface="Times New Roman" pitchFamily="18" charset="0"/>
              </a:rPr>
              <a:t>chếch xa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sym typeface="Wingdings" pitchFamily="2" charset="2"/>
              </a:rPr>
              <a:t></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MT </a:t>
            </a:r>
            <a:r>
              <a:rPr lang="en-US" sz="2800" dirty="0" err="1">
                <a:latin typeface="Times New Roman" pitchFamily="18" charset="0"/>
                <a:cs typeface="Times New Roman" pitchFamily="18" charset="0"/>
              </a:rPr>
              <a:t>nhỏ</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endParaRPr lang="en-US" sz="2800" dirty="0">
              <a:latin typeface="Times New Roman" pitchFamily="18" charset="0"/>
              <a:cs typeface="Times New Roman" pitchFamily="18" charset="0"/>
            </a:endParaRPr>
          </a:p>
        </p:txBody>
      </p:sp>
      <p:sp>
        <p:nvSpPr>
          <p:cNvPr id="7" name="TextBox 6"/>
          <p:cNvSpPr txBox="1"/>
          <p:nvPr/>
        </p:nvSpPr>
        <p:spPr>
          <a:xfrm>
            <a:off x="4495800" y="228600"/>
            <a:ext cx="3668484" cy="461665"/>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NGÀY 22/6 (HẠ CHÍ)</a:t>
            </a:r>
          </a:p>
        </p:txBody>
      </p:sp>
    </p:spTree>
    <p:extLst>
      <p:ext uri="{BB962C8B-B14F-4D97-AF65-F5344CB8AC3E}">
        <p14:creationId xmlns:p14="http://schemas.microsoft.com/office/powerpoint/2010/main" val="2088094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C:\Users\ADMIN\Desktop\Capture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8000"/>
                    </a14:imgEffect>
                    <a14:imgEffect>
                      <a14:brightnessContrast bright="4000" contrast="7000"/>
                    </a14:imgEffect>
                  </a14:imgLayer>
                </a14:imgProps>
              </a:ext>
              <a:ext uri="{28A0092B-C50C-407E-A947-70E740481C1C}">
                <a14:useLocalDpi xmlns:a14="http://schemas.microsoft.com/office/drawing/2010/main" val="0"/>
              </a:ext>
            </a:extLst>
          </a:blip>
          <a:srcRect l="46677" b="8674"/>
          <a:stretch/>
        </p:blipFill>
        <p:spPr bwMode="auto">
          <a:xfrm>
            <a:off x="181641" y="986135"/>
            <a:ext cx="4161759" cy="33877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5800" y="228600"/>
            <a:ext cx="3668484" cy="461665"/>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NGÀY 22/12 (ĐÔNG CHÍ)</a:t>
            </a:r>
          </a:p>
        </p:txBody>
      </p:sp>
      <p:cxnSp>
        <p:nvCxnSpPr>
          <p:cNvPr id="6" name="Straight Connector 5"/>
          <p:cNvCxnSpPr/>
          <p:nvPr/>
        </p:nvCxnSpPr>
        <p:spPr>
          <a:xfrm>
            <a:off x="1339850" y="2133600"/>
            <a:ext cx="2362200" cy="101282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4191000" y="685800"/>
            <a:ext cx="4876800" cy="6124754"/>
          </a:xfrm>
          <a:prstGeom prst="rect">
            <a:avLst/>
          </a:prstGeom>
        </p:spPr>
        <p:txBody>
          <a:bodyPr wrap="square">
            <a:spAutoFit/>
          </a:bodyPr>
          <a:lstStyle/>
          <a:p>
            <a:r>
              <a:rPr lang="en-US" sz="2800" b="1" dirty="0">
                <a:latin typeface="Times New Roman" pitchFamily="18" charset="0"/>
                <a:cs typeface="Times New Roman" pitchFamily="18" charset="0"/>
              </a:rPr>
              <a:t>- N</a:t>
            </a:r>
            <a:r>
              <a:rPr lang="vi-VN" sz="2800" b="1" dirty="0">
                <a:latin typeface="Times New Roman" pitchFamily="18" charset="0"/>
                <a:cs typeface="Times New Roman" pitchFamily="18" charset="0"/>
              </a:rPr>
              <a:t>ửa cầu Bắc</a:t>
            </a:r>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 mùa </a:t>
            </a:r>
            <a:r>
              <a:rPr lang="en-US" sz="2800" b="1" dirty="0" err="1">
                <a:latin typeface="Times New Roman" pitchFamily="18" charset="0"/>
                <a:cs typeface="Times New Roman" pitchFamily="18" charset="0"/>
              </a:rPr>
              <a:t>lạnh</a:t>
            </a:r>
            <a:endParaRPr lang="en-US" sz="2800" b="1" dirty="0">
              <a:latin typeface="Times New Roman" pitchFamily="18" charset="0"/>
              <a:cs typeface="Times New Roman" pitchFamily="18" charset="0"/>
            </a:endParaRPr>
          </a:p>
          <a:p>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chếch xa</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p>
          <a:p>
            <a:pPr marL="285750" indent="-285750">
              <a:buFont typeface="Wingdings"/>
              <a:buChar char="à"/>
            </a:pP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MT </a:t>
            </a:r>
            <a:r>
              <a:rPr lang="en-US" sz="2800" dirty="0" err="1">
                <a:latin typeface="Times New Roman" pitchFamily="18" charset="0"/>
                <a:cs typeface="Times New Roman" pitchFamily="18" charset="0"/>
              </a:rPr>
              <a:t>nhỏ</a:t>
            </a:r>
            <a:endParaRPr lang="en-US" sz="2800" dirty="0">
              <a:latin typeface="Times New Roman" pitchFamily="18" charset="0"/>
              <a:cs typeface="Times New Roman" pitchFamily="18" charset="0"/>
            </a:endParaRPr>
          </a:p>
          <a:p>
            <a:pPr marL="285750" indent="-285750">
              <a:buFont typeface="Wingdings"/>
              <a:buChar char="à"/>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 N</a:t>
            </a:r>
            <a:r>
              <a:rPr lang="vi-VN" sz="2800" b="1" dirty="0">
                <a:latin typeface="Times New Roman" pitchFamily="18" charset="0"/>
                <a:cs typeface="Times New Roman" pitchFamily="18" charset="0"/>
              </a:rPr>
              <a:t>ửa cầu Nam</a:t>
            </a:r>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 mùa nóng</a:t>
            </a:r>
            <a:endParaRPr lang="en-US" sz="2800" b="1" dirty="0">
              <a:latin typeface="Times New Roman" pitchFamily="18" charset="0"/>
              <a:cs typeface="Times New Roman" pitchFamily="18" charset="0"/>
            </a:endParaRPr>
          </a:p>
          <a:p>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ngả</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sym typeface="Wingdings" pitchFamily="2" charset="2"/>
              </a:rPr>
              <a:t></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MT </a:t>
            </a:r>
            <a:r>
              <a:rPr lang="en-US" sz="2800" dirty="0" err="1">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endParaRPr lang="en-US" sz="2800" dirty="0">
              <a:latin typeface="Times New Roman" pitchFamily="18" charset="0"/>
              <a:cs typeface="Times New Roman" pitchFamily="18" charset="0"/>
            </a:endParaRPr>
          </a:p>
        </p:txBody>
      </p:sp>
      <p:sp>
        <p:nvSpPr>
          <p:cNvPr id="10" name="Rectangle 9"/>
          <p:cNvSpPr/>
          <p:nvPr/>
        </p:nvSpPr>
        <p:spPr>
          <a:xfrm>
            <a:off x="457200" y="4572000"/>
            <a:ext cx="3581401" cy="1754326"/>
          </a:xfrm>
          <a:prstGeom prst="rect">
            <a:avLst/>
          </a:prstGeom>
        </p:spPr>
        <p:txBody>
          <a:bodyPr wrap="square">
            <a:spAutoFit/>
          </a:bodyPr>
          <a:lstStyle/>
          <a:p>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Mùa</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ở </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nửa</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cầu</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trái</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ngược</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nhau</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40345234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1250"/>
            <a:ext cx="8610600" cy="1446550"/>
          </a:xfrm>
          <a:prstGeom prst="rect">
            <a:avLst/>
          </a:prstGeom>
        </p:spPr>
        <p:txBody>
          <a:bodyPr wrap="square">
            <a:spAutoFit/>
          </a:bodyPr>
          <a:lstStyle/>
          <a:p>
            <a:r>
              <a:rPr lang="en-US" sz="2200" i="1">
                <a:latin typeface="Times New Roman" pitchFamily="18" charset="0"/>
                <a:cs typeface="Times New Roman" pitchFamily="18" charset="0"/>
              </a:rPr>
              <a:t>* </a:t>
            </a:r>
            <a:r>
              <a:rPr lang="vi-VN" sz="2200" i="1">
                <a:latin typeface="Times New Roman" pitchFamily="18" charset="0"/>
                <a:cs typeface="Times New Roman" pitchFamily="18" charset="0"/>
              </a:rPr>
              <a:t>Dựa vào hình 3, nêu sự khác nhau về hiện tượng mùa theo vĩ độ</a:t>
            </a:r>
            <a:r>
              <a:rPr lang="en-US" sz="2200" i="1">
                <a:latin typeface="Times New Roman" pitchFamily="18" charset="0"/>
                <a:cs typeface="Times New Roman" pitchFamily="18" charset="0"/>
              </a:rPr>
              <a:t>:</a:t>
            </a:r>
          </a:p>
          <a:p>
            <a:r>
              <a:rPr lang="en-US" sz="2200">
                <a:latin typeface="Times New Roman" pitchFamily="18" charset="0"/>
                <a:cs typeface="Times New Roman" pitchFamily="18" charset="0"/>
              </a:rPr>
              <a:t>- Ở các vĩ độ thấp (đới nóng): ………………………………………………</a:t>
            </a:r>
          </a:p>
          <a:p>
            <a:r>
              <a:rPr lang="en-US" sz="2200">
                <a:latin typeface="Times New Roman" pitchFamily="18" charset="0"/>
                <a:cs typeface="Times New Roman" pitchFamily="18" charset="0"/>
              </a:rPr>
              <a:t>- Ở các vĩ độ cao (đới lạnh): ………………………………………………..</a:t>
            </a:r>
          </a:p>
          <a:p>
            <a:r>
              <a:rPr lang="en-US" sz="2200">
                <a:latin typeface="Times New Roman" pitchFamily="18" charset="0"/>
                <a:cs typeface="Times New Roman" pitchFamily="18" charset="0"/>
              </a:rPr>
              <a:t>- Ở các vĩ độ trung bình (đới ôn hoà): …………………………………......</a:t>
            </a:r>
          </a:p>
        </p:txBody>
      </p:sp>
      <p:pic>
        <p:nvPicPr>
          <p:cNvPr id="3" name="Picture 9" descr="C:\Users\ADMIN\Desktop\Capture3.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8644" y="444674"/>
            <a:ext cx="8095756"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028" y="4143828"/>
            <a:ext cx="3110147" cy="430887"/>
          </a:xfrm>
          <a:prstGeom prst="rect">
            <a:avLst/>
          </a:prstGeom>
        </p:spPr>
        <p:txBody>
          <a:bodyPr wrap="none">
            <a:spAutoFit/>
          </a:bodyPr>
          <a:lstStyle/>
          <a:p>
            <a:r>
              <a:rPr lang="en-US" sz="2200">
                <a:solidFill>
                  <a:srgbClr val="C00000"/>
                </a:solidFill>
                <a:latin typeface="Times New Roman" pitchFamily="18" charset="0"/>
                <a:cs typeface="Times New Roman" pitchFamily="18" charset="0"/>
              </a:rPr>
              <a:t>Hầu như nóng quanh năm</a:t>
            </a:r>
          </a:p>
        </p:txBody>
      </p:sp>
      <p:sp>
        <p:nvSpPr>
          <p:cNvPr id="6" name="Rectangle 5"/>
          <p:cNvSpPr/>
          <p:nvPr/>
        </p:nvSpPr>
        <p:spPr>
          <a:xfrm>
            <a:off x="3784596" y="4468129"/>
            <a:ext cx="3031599" cy="430887"/>
          </a:xfrm>
          <a:prstGeom prst="rect">
            <a:avLst/>
          </a:prstGeom>
        </p:spPr>
        <p:txBody>
          <a:bodyPr wrap="none">
            <a:spAutoFit/>
          </a:bodyPr>
          <a:lstStyle/>
          <a:p>
            <a:r>
              <a:rPr lang="en-US" sz="2200">
                <a:solidFill>
                  <a:srgbClr val="C00000"/>
                </a:solidFill>
                <a:latin typeface="Times New Roman" pitchFamily="18" charset="0"/>
                <a:cs typeface="Times New Roman" pitchFamily="18" charset="0"/>
              </a:rPr>
              <a:t>Hầu như lạnh quanh năm</a:t>
            </a:r>
          </a:p>
        </p:txBody>
      </p:sp>
      <p:sp>
        <p:nvSpPr>
          <p:cNvPr id="7" name="Rectangle 6"/>
          <p:cNvSpPr/>
          <p:nvPr/>
        </p:nvSpPr>
        <p:spPr>
          <a:xfrm>
            <a:off x="4648200" y="4821458"/>
            <a:ext cx="3945999" cy="769441"/>
          </a:xfrm>
          <a:prstGeom prst="rect">
            <a:avLst/>
          </a:prstGeom>
        </p:spPr>
        <p:txBody>
          <a:bodyPr wrap="square">
            <a:spAutoFit/>
          </a:bodyPr>
          <a:lstStyle/>
          <a:p>
            <a:r>
              <a:rPr lang="en-US" sz="2200">
                <a:solidFill>
                  <a:srgbClr val="C00000"/>
                </a:solidFill>
                <a:latin typeface="Times New Roman" pitchFamily="18" charset="0"/>
                <a:cs typeface="Times New Roman" pitchFamily="18" charset="0"/>
              </a:rPr>
              <a:t>Một năm chia thành 4 mùa (xuân, hạ, thu, đông)</a:t>
            </a:r>
          </a:p>
        </p:txBody>
      </p:sp>
      <p:sp>
        <p:nvSpPr>
          <p:cNvPr id="8" name="Rectangle 7"/>
          <p:cNvSpPr/>
          <p:nvPr/>
        </p:nvSpPr>
        <p:spPr>
          <a:xfrm>
            <a:off x="1968520" y="5791200"/>
            <a:ext cx="4889480" cy="461665"/>
          </a:xfrm>
          <a:prstGeom prst="rect">
            <a:avLst/>
          </a:prstGeom>
        </p:spPr>
        <p:txBody>
          <a:bodyPr wrap="none">
            <a:spAutoFit/>
          </a:bodyPr>
          <a:lstStyle/>
          <a:p>
            <a:r>
              <a:rPr lang="en-US" sz="240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r>
              <a:rPr lang="en-US" sz="240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Mùa ở các vĩ độ cũng khác nhau.</a:t>
            </a:r>
          </a:p>
        </p:txBody>
      </p:sp>
    </p:spTree>
    <p:extLst>
      <p:ext uri="{BB962C8B-B14F-4D97-AF65-F5344CB8AC3E}">
        <p14:creationId xmlns:p14="http://schemas.microsoft.com/office/powerpoint/2010/main" val="2088094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948" y="801779"/>
            <a:ext cx="5658152" cy="430887"/>
          </a:xfrm>
          <a:prstGeom prst="rect">
            <a:avLst/>
          </a:prstGeom>
        </p:spPr>
        <p:txBody>
          <a:bodyPr wrap="none">
            <a:spAutoFit/>
          </a:bodyPr>
          <a:lstStyle/>
          <a:p>
            <a:r>
              <a:rPr lang="nl-NL" sz="2200" b="1" dirty="0">
                <a:solidFill>
                  <a:srgbClr val="C00000"/>
                </a:solidFill>
                <a:latin typeface="Times New Roman" pitchFamily="18" charset="0"/>
                <a:cs typeface="Times New Roman" pitchFamily="18" charset="0"/>
              </a:rPr>
              <a:t>1. Chuyển động của Trái Đất quanh Mặt Trời</a:t>
            </a:r>
            <a:endParaRPr lang="en-US" sz="2200" dirty="0">
              <a:solidFill>
                <a:srgbClr val="C00000"/>
              </a:solidFill>
              <a:latin typeface="Times New Roman" pitchFamily="18" charset="0"/>
              <a:cs typeface="Times New Roman" pitchFamily="18" charset="0"/>
            </a:endParaRPr>
          </a:p>
        </p:txBody>
      </p:sp>
      <p:sp>
        <p:nvSpPr>
          <p:cNvPr id="5" name="Rectangle 4"/>
          <p:cNvSpPr/>
          <p:nvPr/>
        </p:nvSpPr>
        <p:spPr>
          <a:xfrm>
            <a:off x="152400" y="1159205"/>
            <a:ext cx="8686800" cy="1446550"/>
          </a:xfrm>
          <a:prstGeom prst="rect">
            <a:avLst/>
          </a:prstGeom>
        </p:spPr>
        <p:txBody>
          <a:bodyPr wrap="square">
            <a:spAutoFit/>
          </a:bodyPr>
          <a:lstStyle/>
          <a:p>
            <a:r>
              <a:rPr lang="vi-VN"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dạng</a:t>
            </a:r>
            <a:r>
              <a:rPr lang="en-US" sz="2200" dirty="0">
                <a:latin typeface="Times New Roman" pitchFamily="18" charset="0"/>
                <a:cs typeface="Times New Roman" pitchFamily="18" charset="0"/>
              </a:rPr>
              <a:t> q</a:t>
            </a:r>
            <a:r>
              <a:rPr lang="vi-VN" sz="2200" dirty="0">
                <a:latin typeface="Times New Roman" pitchFamily="18" charset="0"/>
                <a:cs typeface="Times New Roman" pitchFamily="18" charset="0"/>
              </a:rPr>
              <a:t>uỹ đạo </a:t>
            </a:r>
            <a:r>
              <a:rPr lang="en-US" sz="2200" dirty="0">
                <a:latin typeface="Times New Roman" pitchFamily="18" charset="0"/>
                <a:cs typeface="Times New Roman" pitchFamily="18" charset="0"/>
              </a:rPr>
              <a:t>:………………………………………...................</a:t>
            </a:r>
          </a:p>
          <a:p>
            <a:r>
              <a:rPr lang="vi-VN" sz="2200" dirty="0">
                <a:latin typeface="Times New Roman" pitchFamily="18" charset="0"/>
                <a:cs typeface="Times New Roman" pitchFamily="18" charset="0"/>
              </a:rPr>
              <a:t>+ Hướng chuyển động:</a:t>
            </a:r>
            <a:r>
              <a:rPr lang="en-US" sz="2200" dirty="0">
                <a:latin typeface="Times New Roman" pitchFamily="18" charset="0"/>
                <a:cs typeface="Times New Roman" pitchFamily="18" charset="0"/>
              </a:rPr>
              <a:t>…………………………………………………..</a:t>
            </a:r>
          </a:p>
          <a:p>
            <a:r>
              <a:rPr lang="vi-VN" sz="2200" dirty="0">
                <a:latin typeface="Times New Roman" pitchFamily="18" charset="0"/>
                <a:cs typeface="Times New Roman" pitchFamily="18" charset="0"/>
              </a:rPr>
              <a:t>+ Thời gian </a:t>
            </a:r>
            <a:r>
              <a:rPr lang="en-US" sz="2200" dirty="0">
                <a:latin typeface="Times New Roman" pitchFamily="18" charset="0"/>
                <a:cs typeface="Times New Roman" pitchFamily="18" charset="0"/>
              </a:rPr>
              <a:t>q</a:t>
            </a:r>
            <a:r>
              <a:rPr lang="vi-VN" sz="2200" dirty="0">
                <a:latin typeface="Times New Roman" pitchFamily="18" charset="0"/>
                <a:cs typeface="Times New Roman" pitchFamily="18" charset="0"/>
              </a:rPr>
              <a:t>uay hết 1 vòng </a:t>
            </a:r>
            <a:r>
              <a:rPr lang="en-US" sz="2200" dirty="0">
                <a:latin typeface="Times New Roman" pitchFamily="18" charset="0"/>
                <a:cs typeface="Times New Roman" pitchFamily="18" charset="0"/>
              </a:rPr>
              <a:t>:……………………………………...............</a:t>
            </a:r>
          </a:p>
          <a:p>
            <a:r>
              <a:rPr lang="vi-VN" sz="2200" dirty="0">
                <a:latin typeface="Times New Roman" pitchFamily="18" charset="0"/>
                <a:cs typeface="Times New Roman" pitchFamily="18" charset="0"/>
              </a:rPr>
              <a:t>+ Khi quay quanh mặt trời</a:t>
            </a:r>
            <a:r>
              <a:rPr lang="en-US" sz="2200" dirty="0">
                <a:latin typeface="Times New Roman" pitchFamily="18" charset="0"/>
                <a:cs typeface="Times New Roman" pitchFamily="18" charset="0"/>
              </a:rPr>
              <a:t> ………………………………………….</a:t>
            </a:r>
          </a:p>
        </p:txBody>
      </p:sp>
      <p:sp>
        <p:nvSpPr>
          <p:cNvPr id="6" name="TextBox 5"/>
          <p:cNvSpPr txBox="1"/>
          <p:nvPr/>
        </p:nvSpPr>
        <p:spPr>
          <a:xfrm>
            <a:off x="2894772" y="1159403"/>
            <a:ext cx="2590800" cy="430887"/>
          </a:xfrm>
          <a:prstGeom prst="rect">
            <a:avLst/>
          </a:prstGeom>
          <a:noFill/>
        </p:spPr>
        <p:txBody>
          <a:bodyPr wrap="square" rtlCol="0">
            <a:spAutoFit/>
          </a:bodyPr>
          <a:lstStyle/>
          <a:p>
            <a:r>
              <a:rPr lang="en-US" sz="2200">
                <a:latin typeface="Times New Roman" pitchFamily="18" charset="0"/>
                <a:cs typeface="Times New Roman" pitchFamily="18" charset="0"/>
              </a:rPr>
              <a:t>Hình elip gần tròn </a:t>
            </a:r>
          </a:p>
        </p:txBody>
      </p:sp>
      <p:sp>
        <p:nvSpPr>
          <p:cNvPr id="7" name="TextBox 6"/>
          <p:cNvSpPr txBox="1"/>
          <p:nvPr/>
        </p:nvSpPr>
        <p:spPr>
          <a:xfrm>
            <a:off x="2957860" y="1486926"/>
            <a:ext cx="5652740" cy="430887"/>
          </a:xfrm>
          <a:prstGeom prst="rect">
            <a:avLst/>
          </a:prstGeom>
          <a:noFill/>
        </p:spPr>
        <p:txBody>
          <a:bodyPr wrap="square" rtlCol="0">
            <a:spAutoFit/>
          </a:bodyPr>
          <a:lstStyle/>
          <a:p>
            <a:r>
              <a:rPr lang="en-US" sz="2200">
                <a:latin typeface="Times New Roman" pitchFamily="18" charset="0"/>
                <a:cs typeface="Times New Roman" pitchFamily="18" charset="0"/>
              </a:rPr>
              <a:t>Tây sang Đông (ngược chiều kim đồng hồ)</a:t>
            </a:r>
          </a:p>
        </p:txBody>
      </p:sp>
      <p:sp>
        <p:nvSpPr>
          <p:cNvPr id="8" name="TextBox 7"/>
          <p:cNvSpPr txBox="1"/>
          <p:nvPr/>
        </p:nvSpPr>
        <p:spPr>
          <a:xfrm>
            <a:off x="3606796" y="1823157"/>
            <a:ext cx="5003804" cy="430887"/>
          </a:xfrm>
          <a:prstGeom prst="rect">
            <a:avLst/>
          </a:prstGeom>
          <a:noFill/>
        </p:spPr>
        <p:txBody>
          <a:bodyPr wrap="square" rtlCol="0">
            <a:spAutoFit/>
          </a:bodyPr>
          <a:lstStyle/>
          <a:p>
            <a:r>
              <a:rPr lang="en-US" sz="2200">
                <a:latin typeface="Times New Roman" pitchFamily="18" charset="0"/>
                <a:cs typeface="Times New Roman" pitchFamily="18" charset="0"/>
              </a:rPr>
              <a:t>365 ngày 6 giờ (≈ 1 năm)</a:t>
            </a:r>
          </a:p>
        </p:txBody>
      </p:sp>
      <p:sp>
        <p:nvSpPr>
          <p:cNvPr id="9" name="TextBox 8"/>
          <p:cNvSpPr txBox="1"/>
          <p:nvPr/>
        </p:nvSpPr>
        <p:spPr>
          <a:xfrm>
            <a:off x="4090212" y="2168046"/>
            <a:ext cx="5053788" cy="769441"/>
          </a:xfrm>
          <a:prstGeom prst="rect">
            <a:avLst/>
          </a:prstGeom>
          <a:noFill/>
        </p:spPr>
        <p:txBody>
          <a:bodyPr wrap="square" rtlCol="0">
            <a:spAutoFit/>
          </a:bodyPr>
          <a:lstStyle/>
          <a:p>
            <a:r>
              <a:rPr lang="en-US" sz="2200" dirty="0" err="1">
                <a:latin typeface="Times New Roman" pitchFamily="18" charset="0"/>
                <a:cs typeface="Times New Roman" pitchFamily="18" charset="0"/>
              </a:rPr>
              <a:t>Trục</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trái đất </a:t>
            </a:r>
            <a:r>
              <a:rPr lang="en-US" sz="2200" dirty="0" err="1">
                <a:latin typeface="Times New Roman" pitchFamily="18" charset="0"/>
                <a:cs typeface="Times New Roman" pitchFamily="18" charset="0"/>
              </a:rPr>
              <a:t>nghiêng</a:t>
            </a:r>
            <a:r>
              <a:rPr lang="en-US" sz="2200" dirty="0">
                <a:latin typeface="Times New Roman" pitchFamily="18" charset="0"/>
                <a:cs typeface="Times New Roman" pitchFamily="18" charset="0"/>
              </a:rPr>
              <a:t> 66</a:t>
            </a:r>
            <a:r>
              <a:rPr lang="en-US" sz="2200" baseline="30000" dirty="0">
                <a:latin typeface="Times New Roman" pitchFamily="18" charset="0"/>
                <a:cs typeface="Times New Roman" pitchFamily="18" charset="0"/>
              </a:rPr>
              <a:t>o</a:t>
            </a:r>
            <a:r>
              <a:rPr lang="en-US" sz="2200" dirty="0">
                <a:latin typeface="Times New Roman" pitchFamily="18" charset="0"/>
                <a:cs typeface="Times New Roman" pitchFamily="18" charset="0"/>
              </a:rPr>
              <a:t>33’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mặt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phẳng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đổi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hướng</a:t>
            </a:r>
            <a:r>
              <a:rPr lang="en-US" sz="2200" dirty="0">
                <a:latin typeface="Times New Roman" pitchFamily="18" charset="0"/>
                <a:cs typeface="Times New Roman" pitchFamily="18" charset="0"/>
              </a:rPr>
              <a:t>.</a:t>
            </a:r>
          </a:p>
        </p:txBody>
      </p:sp>
      <p:sp>
        <p:nvSpPr>
          <p:cNvPr id="10" name="Rectangle 9"/>
          <p:cNvSpPr/>
          <p:nvPr/>
        </p:nvSpPr>
        <p:spPr>
          <a:xfrm>
            <a:off x="46704" y="451660"/>
            <a:ext cx="8915400" cy="369332"/>
          </a:xfrm>
          <a:prstGeom prst="rect">
            <a:avLst/>
          </a:prstGeom>
        </p:spPr>
        <p:txBody>
          <a:bodyPr wrap="square">
            <a:spAutoFit/>
          </a:bodyPr>
          <a:lstStyle/>
          <a:p>
            <a:pPr algn="ctr"/>
            <a:r>
              <a:rPr lang="vi-VN" b="1" cap="all" dirty="0">
                <a:solidFill>
                  <a:srgbClr val="C00000"/>
                </a:solidFill>
                <a:latin typeface="+mj-lt"/>
              </a:rPr>
              <a:t>B</a:t>
            </a:r>
            <a:r>
              <a:rPr lang="en-US" b="1" cap="all" dirty="0">
                <a:solidFill>
                  <a:srgbClr val="C00000"/>
                </a:solidFill>
                <a:latin typeface="Times New Roman" pitchFamily="18" charset="0"/>
                <a:cs typeface="Times New Roman" pitchFamily="18" charset="0"/>
              </a:rPr>
              <a:t>ÀI </a:t>
            </a:r>
            <a:r>
              <a:rPr lang="vi-VN" b="1" cap="all" dirty="0">
                <a:solidFill>
                  <a:srgbClr val="C00000"/>
                </a:solidFill>
                <a:latin typeface="Times New Roman" pitchFamily="18" charset="0"/>
                <a:cs typeface="Times New Roman" pitchFamily="18" charset="0"/>
              </a:rPr>
              <a:t>8</a:t>
            </a:r>
            <a:r>
              <a:rPr lang="en-US" b="1" cap="all" dirty="0">
                <a:solidFill>
                  <a:srgbClr val="C00000"/>
                </a:solidFill>
                <a:latin typeface="Times New Roman" pitchFamily="18" charset="0"/>
                <a:cs typeface="Times New Roman" pitchFamily="18" charset="0"/>
              </a:rPr>
              <a:t>:</a:t>
            </a:r>
            <a:r>
              <a:rPr lang="vi-VN" b="1" cap="all" dirty="0">
                <a:solidFill>
                  <a:srgbClr val="C00000"/>
                </a:solidFill>
                <a:latin typeface="Times New Roman" pitchFamily="18" charset="0"/>
                <a:cs typeface="Times New Roman" pitchFamily="18" charset="0"/>
              </a:rPr>
              <a:t> CHUYỂN ĐỘNG CỦA T</a:t>
            </a:r>
            <a:r>
              <a:rPr lang="en-US" b="1" cap="all" dirty="0">
                <a:solidFill>
                  <a:srgbClr val="C00000"/>
                </a:solidFill>
                <a:latin typeface="Times New Roman" pitchFamily="18" charset="0"/>
                <a:cs typeface="Times New Roman" pitchFamily="18" charset="0"/>
              </a:rPr>
              <a:t>RÁI ĐẤT</a:t>
            </a:r>
            <a:r>
              <a:rPr lang="vi-VN" b="1" cap="all" dirty="0">
                <a:solidFill>
                  <a:srgbClr val="C00000"/>
                </a:solidFill>
                <a:latin typeface="Times New Roman" pitchFamily="18" charset="0"/>
                <a:cs typeface="Times New Roman" pitchFamily="18" charset="0"/>
              </a:rPr>
              <a:t> QUAY QUANH</a:t>
            </a:r>
            <a:r>
              <a:rPr lang="en-US" b="1" cap="all" dirty="0">
                <a:solidFill>
                  <a:srgbClr val="C00000"/>
                </a:solidFill>
                <a:latin typeface="Times New Roman" pitchFamily="18" charset="0"/>
                <a:cs typeface="Times New Roman" pitchFamily="18" charset="0"/>
              </a:rPr>
              <a:t> </a:t>
            </a:r>
            <a:r>
              <a:rPr lang="vi-VN" b="1" cap="all" dirty="0">
                <a:solidFill>
                  <a:srgbClr val="C00000"/>
                </a:solidFill>
                <a:latin typeface="Times New Roman" pitchFamily="18" charset="0"/>
                <a:cs typeface="Times New Roman" pitchFamily="18" charset="0"/>
              </a:rPr>
              <a:t>M</a:t>
            </a:r>
            <a:r>
              <a:rPr lang="en-US" b="1" cap="all" dirty="0">
                <a:solidFill>
                  <a:srgbClr val="C00000"/>
                </a:solidFill>
                <a:latin typeface="Times New Roman" pitchFamily="18" charset="0"/>
                <a:cs typeface="Times New Roman" pitchFamily="18" charset="0"/>
              </a:rPr>
              <a:t>ẶT TRỜI</a:t>
            </a:r>
            <a:r>
              <a:rPr lang="vi-VN" b="1" cap="all" dirty="0">
                <a:solidFill>
                  <a:srgbClr val="C00000"/>
                </a:solidFill>
                <a:latin typeface="Times New Roman" pitchFamily="18" charset="0"/>
                <a:cs typeface="Times New Roman" pitchFamily="18" charset="0"/>
              </a:rPr>
              <a:t> VÀ HỆ QUẢ</a:t>
            </a:r>
            <a:endParaRPr lang="en-US" b="1" cap="all" dirty="0">
              <a:solidFill>
                <a:srgbClr val="C00000"/>
              </a:solidFill>
              <a:latin typeface="Times New Roman" pitchFamily="18" charset="0"/>
              <a:cs typeface="Times New Roman" pitchFamily="18" charset="0"/>
            </a:endParaRPr>
          </a:p>
        </p:txBody>
      </p:sp>
      <p:sp>
        <p:nvSpPr>
          <p:cNvPr id="11" name="Rectangle 10"/>
          <p:cNvSpPr/>
          <p:nvPr/>
        </p:nvSpPr>
        <p:spPr>
          <a:xfrm>
            <a:off x="120444" y="2531013"/>
            <a:ext cx="2689775" cy="430887"/>
          </a:xfrm>
          <a:prstGeom prst="rect">
            <a:avLst/>
          </a:prstGeom>
        </p:spPr>
        <p:txBody>
          <a:bodyPr wrap="none">
            <a:spAutoFit/>
          </a:bodyPr>
          <a:lstStyle/>
          <a:p>
            <a:r>
              <a:rPr lang="nl-NL" sz="2200" b="1" dirty="0">
                <a:solidFill>
                  <a:srgbClr val="C00000"/>
                </a:solidFill>
                <a:latin typeface="Times New Roman" pitchFamily="18" charset="0"/>
                <a:cs typeface="Times New Roman" pitchFamily="18" charset="0"/>
              </a:rPr>
              <a:t>2. Mùa trên Trái Đất</a:t>
            </a:r>
            <a:endParaRPr lang="en-US" sz="2200" dirty="0">
              <a:solidFill>
                <a:srgbClr val="C00000"/>
              </a:solidFill>
              <a:latin typeface="Times New Roman" pitchFamily="18" charset="0"/>
              <a:cs typeface="Times New Roman" pitchFamily="18" charset="0"/>
            </a:endParaRPr>
          </a:p>
        </p:txBody>
      </p:sp>
      <p:sp>
        <p:nvSpPr>
          <p:cNvPr id="12" name="Rectangle 11"/>
          <p:cNvSpPr/>
          <p:nvPr/>
        </p:nvSpPr>
        <p:spPr>
          <a:xfrm>
            <a:off x="204248" y="3379113"/>
            <a:ext cx="4014240" cy="430887"/>
          </a:xfrm>
          <a:prstGeom prst="rect">
            <a:avLst/>
          </a:prstGeom>
        </p:spPr>
        <p:txBody>
          <a:bodyPr wrap="none">
            <a:spAutoFit/>
          </a:bodyPr>
          <a:lstStyle/>
          <a:p>
            <a:r>
              <a:rPr lang="en-US" sz="2200" dirty="0">
                <a:latin typeface="Times New Roman" pitchFamily="18" charset="0"/>
                <a:cs typeface="Times New Roman" pitchFamily="18" charset="0"/>
                <a:sym typeface="Wingdings"/>
              </a:rPr>
              <a:t>- </a:t>
            </a:r>
            <a:r>
              <a:rPr lang="en-US" sz="2200" dirty="0" err="1">
                <a:latin typeface="Times New Roman" pitchFamily="18" charset="0"/>
                <a:cs typeface="Times New Roman" pitchFamily="18" charset="0"/>
              </a:rPr>
              <a:t>Mùa</a:t>
            </a:r>
            <a:r>
              <a:rPr lang="en-US" sz="2200" dirty="0">
                <a:latin typeface="Times New Roman" pitchFamily="18" charset="0"/>
                <a:cs typeface="Times New Roman" pitchFamily="18" charset="0"/>
              </a:rPr>
              <a:t> 2 </a:t>
            </a:r>
            <a:r>
              <a:rPr lang="en-US" sz="2200" dirty="0" err="1">
                <a:latin typeface="Times New Roman" pitchFamily="18" charset="0"/>
                <a:cs typeface="Times New Roman" pitchFamily="18" charset="0"/>
              </a:rPr>
              <a:t>nửa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nhau</a:t>
            </a:r>
            <a:r>
              <a:rPr lang="en-US" sz="2200" dirty="0">
                <a:latin typeface="Times New Roman" pitchFamily="18" charset="0"/>
                <a:cs typeface="Times New Roman" pitchFamily="18" charset="0"/>
              </a:rPr>
              <a:t>.</a:t>
            </a:r>
          </a:p>
        </p:txBody>
      </p:sp>
      <p:sp>
        <p:nvSpPr>
          <p:cNvPr id="26" name="Rectangle 25"/>
          <p:cNvSpPr/>
          <p:nvPr/>
        </p:nvSpPr>
        <p:spPr>
          <a:xfrm>
            <a:off x="152400" y="3912513"/>
            <a:ext cx="4084773" cy="430887"/>
          </a:xfrm>
          <a:prstGeom prst="rect">
            <a:avLst/>
          </a:prstGeom>
        </p:spPr>
        <p:txBody>
          <a:bodyPr wrap="none">
            <a:spAutoFit/>
          </a:bodyPr>
          <a:lstStyle/>
          <a:p>
            <a:r>
              <a:rPr lang="en-US" sz="2200" dirty="0">
                <a:latin typeface="Times New Roman" pitchFamily="18" charset="0"/>
                <a:cs typeface="Times New Roman" pitchFamily="18" charset="0"/>
                <a:sym typeface="Wingdings"/>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Mùa</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nhau</a:t>
            </a:r>
            <a:r>
              <a:rPr lang="en-US" sz="2200" dirty="0">
                <a:latin typeface="Times New Roman" pitchFamily="18" charset="0"/>
                <a:cs typeface="Times New Roman" pitchFamily="18" charset="0"/>
              </a:rPr>
              <a:t>.</a:t>
            </a:r>
          </a:p>
        </p:txBody>
      </p:sp>
      <p:sp>
        <p:nvSpPr>
          <p:cNvPr id="29" name="Rectangle 28"/>
          <p:cNvSpPr/>
          <p:nvPr/>
        </p:nvSpPr>
        <p:spPr>
          <a:xfrm>
            <a:off x="218340" y="8588"/>
            <a:ext cx="8915400" cy="461665"/>
          </a:xfrm>
          <a:prstGeom prst="rect">
            <a:avLst/>
          </a:prstGeom>
        </p:spPr>
        <p:txBody>
          <a:bodyPr wrap="square">
            <a:spAutoFit/>
          </a:bodyPr>
          <a:lstStyle/>
          <a:p>
            <a:pPr algn="ctr"/>
            <a:r>
              <a:rPr lang="en-US" sz="2400" b="1" cap="all">
                <a:solidFill>
                  <a:srgbClr val="0000CC"/>
                </a:solidFill>
                <a:effectLst>
                  <a:outerShdw blurRad="38100" dist="38100" dir="2700000" algn="tl">
                    <a:srgbClr val="000000">
                      <a:alpha val="43137"/>
                    </a:srgbClr>
                  </a:outerShdw>
                </a:effectLst>
                <a:latin typeface="+mj-lt"/>
              </a:rPr>
              <a:t>NỘI DUNG CHÍNH</a:t>
            </a:r>
            <a:endParaRPr lang="en-US" sz="2400" b="1" cap="all">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 name="Picture 2" descr="C:\Users\ADMIN\Desktop\Tay_cam_but_b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8518" y="8591"/>
            <a:ext cx="624282" cy="52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009132"/>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Users\ADMIN\Desktop\Capture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222" t="59982" r="4176" b="10724"/>
          <a:stretch/>
        </p:blipFill>
        <p:spPr bwMode="auto">
          <a:xfrm>
            <a:off x="304800" y="183740"/>
            <a:ext cx="8096864" cy="2178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65262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TU LIEU DIA LI\ban do tgioi\Ban do TG.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098138"/>
            <a:ext cx="9144000" cy="54673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a:endCxn id="6146" idx="1"/>
          </p:cNvCxnSpPr>
          <p:nvPr/>
        </p:nvCxnSpPr>
        <p:spPr>
          <a:xfrm flipH="1" flipV="1">
            <a:off x="0" y="3831813"/>
            <a:ext cx="9144002" cy="762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304800" y="3374613"/>
            <a:ext cx="1524000" cy="523220"/>
          </a:xfrm>
          <a:prstGeom prst="rect">
            <a:avLst/>
          </a:prstGeom>
          <a:noFill/>
        </p:spPr>
        <p:txBody>
          <a:bodyPr wrap="square" rtlCol="0">
            <a:spAutoFit/>
          </a:bodyPr>
          <a:lstStyle/>
          <a:p>
            <a:r>
              <a:rPr lang="en-US" sz="2800" b="1"/>
              <a:t>Xích đạo</a:t>
            </a:r>
          </a:p>
        </p:txBody>
      </p:sp>
      <p:sp>
        <p:nvSpPr>
          <p:cNvPr id="9" name="Rounded Rectangular Callout 8"/>
          <p:cNvSpPr/>
          <p:nvPr/>
        </p:nvSpPr>
        <p:spPr>
          <a:xfrm>
            <a:off x="7315200" y="2612613"/>
            <a:ext cx="1752602" cy="533400"/>
          </a:xfrm>
          <a:prstGeom prst="wedgeRoundRectCallout">
            <a:avLst>
              <a:gd name="adj1" fmla="val -55335"/>
              <a:gd name="adj2" fmla="val 115035"/>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a:t>Việt Nam</a:t>
            </a:r>
          </a:p>
        </p:txBody>
      </p:sp>
      <p:sp>
        <p:nvSpPr>
          <p:cNvPr id="11" name="Rounded Rectangular Callout 10"/>
          <p:cNvSpPr/>
          <p:nvPr/>
        </p:nvSpPr>
        <p:spPr>
          <a:xfrm>
            <a:off x="5333998" y="4974813"/>
            <a:ext cx="1752602" cy="533400"/>
          </a:xfrm>
          <a:prstGeom prst="wedgeRoundRectCallout">
            <a:avLst>
              <a:gd name="adj1" fmla="val 71733"/>
              <a:gd name="adj2" fmla="val -89573"/>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a:t>Ô-xtrây-li-a</a:t>
            </a:r>
          </a:p>
        </p:txBody>
      </p:sp>
      <p:pic>
        <p:nvPicPr>
          <p:cNvPr id="12" name="Picture 11" descr="C:\Users\ADMIN\Desktop\Capture5.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4222" t="59982" r="4176" b="10724"/>
          <a:stretch/>
        </p:blipFill>
        <p:spPr bwMode="auto">
          <a:xfrm>
            <a:off x="304800" y="183740"/>
            <a:ext cx="8096864" cy="82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3373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descr="Dark horizontal">
            <a:extLst>
              <a:ext uri="{FF2B5EF4-FFF2-40B4-BE49-F238E27FC236}">
                <a16:creationId xmlns:a16="http://schemas.microsoft.com/office/drawing/2014/main" id="{11DA15A5-F133-41D7-9383-716F69D368D3}"/>
              </a:ext>
            </a:extLst>
          </p:cNvPr>
          <p:cNvSpPr>
            <a:spLocks noChangeArrowheads="1"/>
          </p:cNvSpPr>
          <p:nvPr/>
        </p:nvSpPr>
        <p:spPr bwMode="auto">
          <a:xfrm>
            <a:off x="0" y="0"/>
            <a:ext cx="152400" cy="6858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0419" name="Rectangle 3" descr="Dark vertical">
            <a:extLst>
              <a:ext uri="{FF2B5EF4-FFF2-40B4-BE49-F238E27FC236}">
                <a16:creationId xmlns:a16="http://schemas.microsoft.com/office/drawing/2014/main" id="{3CEDE18B-7006-42A8-9176-DEC63EDA774A}"/>
              </a:ext>
            </a:extLst>
          </p:cNvPr>
          <p:cNvSpPr>
            <a:spLocks noChangeArrowheads="1"/>
          </p:cNvSpPr>
          <p:nvPr/>
        </p:nvSpPr>
        <p:spPr bwMode="auto">
          <a:xfrm>
            <a:off x="0" y="0"/>
            <a:ext cx="9144000" cy="1524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0420" name="Rectangle 4" descr="Dark vertical">
            <a:extLst>
              <a:ext uri="{FF2B5EF4-FFF2-40B4-BE49-F238E27FC236}">
                <a16:creationId xmlns:a16="http://schemas.microsoft.com/office/drawing/2014/main" id="{5E980843-2C54-4996-9D29-BD04160F90A6}"/>
              </a:ext>
            </a:extLst>
          </p:cNvPr>
          <p:cNvSpPr>
            <a:spLocks noChangeArrowheads="1"/>
          </p:cNvSpPr>
          <p:nvPr/>
        </p:nvSpPr>
        <p:spPr bwMode="auto">
          <a:xfrm>
            <a:off x="0" y="6705600"/>
            <a:ext cx="9144000" cy="1524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0421" name="Rectangle 5" descr="Dark horizontal">
            <a:extLst>
              <a:ext uri="{FF2B5EF4-FFF2-40B4-BE49-F238E27FC236}">
                <a16:creationId xmlns:a16="http://schemas.microsoft.com/office/drawing/2014/main" id="{5789A9EB-EFD8-4E6B-864A-1AD0958B3450}"/>
              </a:ext>
            </a:extLst>
          </p:cNvPr>
          <p:cNvSpPr>
            <a:spLocks noChangeArrowheads="1"/>
          </p:cNvSpPr>
          <p:nvPr/>
        </p:nvSpPr>
        <p:spPr bwMode="auto">
          <a:xfrm>
            <a:off x="8991600" y="0"/>
            <a:ext cx="152400" cy="6858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0422" name="Rectangle 6">
            <a:extLst>
              <a:ext uri="{FF2B5EF4-FFF2-40B4-BE49-F238E27FC236}">
                <a16:creationId xmlns:a16="http://schemas.microsoft.com/office/drawing/2014/main" id="{EBC58321-0596-48C2-BCFD-8CBE75FD40A9}"/>
              </a:ext>
            </a:extLst>
          </p:cNvPr>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60423" name="Rectangle 7">
            <a:extLst>
              <a:ext uri="{FF2B5EF4-FFF2-40B4-BE49-F238E27FC236}">
                <a16:creationId xmlns:a16="http://schemas.microsoft.com/office/drawing/2014/main" id="{6AB86BF4-BE7B-46C3-B4F7-51DCDC9CC2CB}"/>
              </a:ext>
            </a:extLst>
          </p:cNvPr>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pic>
        <p:nvPicPr>
          <p:cNvPr id="60424" name="Picture 8" descr="Ag00053_">
            <a:extLst>
              <a:ext uri="{FF2B5EF4-FFF2-40B4-BE49-F238E27FC236}">
                <a16:creationId xmlns:a16="http://schemas.microsoft.com/office/drawing/2014/main" id="{DEB81DB6-F2EB-4819-83CA-76AF01C4CFB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9" descr="Ag00053_">
            <a:extLst>
              <a:ext uri="{FF2B5EF4-FFF2-40B4-BE49-F238E27FC236}">
                <a16:creationId xmlns:a16="http://schemas.microsoft.com/office/drawing/2014/main" id="{2A3D62CB-EFF8-4106-8870-1107F3C0EE3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6294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6" name="WordArt 10">
            <a:extLst>
              <a:ext uri="{FF2B5EF4-FFF2-40B4-BE49-F238E27FC236}">
                <a16:creationId xmlns:a16="http://schemas.microsoft.com/office/drawing/2014/main" id="{0187B6D0-4F6F-406F-BB1D-F84CCA0C0EDE}"/>
              </a:ext>
            </a:extLst>
          </p:cNvPr>
          <p:cNvSpPr>
            <a:spLocks noChangeArrowheads="1" noChangeShapeType="1" noTextEdit="1"/>
          </p:cNvSpPr>
          <p:nvPr/>
        </p:nvSpPr>
        <p:spPr bwMode="auto">
          <a:xfrm>
            <a:off x="228600" y="304800"/>
            <a:ext cx="5867400" cy="1676400"/>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0000FF"/>
                </a:solidFill>
                <a:effectLst>
                  <a:outerShdw dist="35921" dir="2700000" algn="ctr" rotWithShape="0">
                    <a:srgbClr val="990000"/>
                  </a:outerShdw>
                </a:effectLst>
                <a:latin typeface="Arial" panose="020B0604020202020204" pitchFamily="34" charset="0"/>
              </a:rPr>
              <a:t>HƯỚNG DẪN VỀ NHÀ :</a:t>
            </a:r>
            <a:endParaRPr lang="en-US" sz="3600" b="1" kern="10">
              <a:ln w="19050">
                <a:solidFill>
                  <a:srgbClr val="99CCFF"/>
                </a:solidFill>
                <a:round/>
                <a:headEnd/>
                <a:tailEnd/>
              </a:ln>
              <a:solidFill>
                <a:srgbClr val="0000FF"/>
              </a:solidFill>
              <a:effectLst>
                <a:outerShdw dist="35921" dir="2700000" algn="ctr" rotWithShape="0">
                  <a:srgbClr val="990000"/>
                </a:outerShdw>
              </a:effectLst>
              <a:latin typeface="Arial" panose="020B0604020202020204" pitchFamily="34" charset="0"/>
            </a:endParaRPr>
          </a:p>
        </p:txBody>
      </p:sp>
      <p:pic>
        <p:nvPicPr>
          <p:cNvPr id="60427" name="Picture 11" descr="j0195384">
            <a:extLst>
              <a:ext uri="{FF2B5EF4-FFF2-40B4-BE49-F238E27FC236}">
                <a16:creationId xmlns:a16="http://schemas.microsoft.com/office/drawing/2014/main" id="{6B165B11-2013-4EDE-93DF-26DC64D947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28600"/>
            <a:ext cx="2819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2" name="Text Box 12">
            <a:extLst>
              <a:ext uri="{FF2B5EF4-FFF2-40B4-BE49-F238E27FC236}">
                <a16:creationId xmlns:a16="http://schemas.microsoft.com/office/drawing/2014/main" id="{17D2510A-0A4B-462E-8167-ACB66CD3AF74}"/>
              </a:ext>
            </a:extLst>
          </p:cNvPr>
          <p:cNvSpPr txBox="1">
            <a:spLocks noChangeArrowheads="1"/>
          </p:cNvSpPr>
          <p:nvPr/>
        </p:nvSpPr>
        <p:spPr bwMode="auto">
          <a:xfrm>
            <a:off x="228600" y="25146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solidFill>
                  <a:srgbClr val="006600"/>
                </a:solidFill>
                <a:latin typeface="Times New Roman" panose="02020603050405020304" pitchFamily="18" charset="0"/>
              </a:rPr>
              <a:t>1) </a:t>
            </a:r>
            <a:r>
              <a:rPr lang="en-US" altLang="en-US" sz="3600" b="1" dirty="0" err="1">
                <a:solidFill>
                  <a:srgbClr val="006600"/>
                </a:solidFill>
                <a:latin typeface="Times New Roman" panose="02020603050405020304" pitchFamily="18" charset="0"/>
              </a:rPr>
              <a:t>Hoàn</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thành</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bài</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tập</a:t>
            </a:r>
            <a:r>
              <a:rPr lang="en-US" altLang="en-US" sz="3600" b="1" dirty="0">
                <a:solidFill>
                  <a:srgbClr val="006600"/>
                </a:solidFill>
                <a:latin typeface="Times New Roman" panose="02020603050405020304" pitchFamily="18" charset="0"/>
              </a:rPr>
              <a:t>  </a:t>
            </a:r>
            <a:r>
              <a:rPr lang="vi-VN" altLang="en-US" sz="3600" b="1" dirty="0">
                <a:solidFill>
                  <a:srgbClr val="006600"/>
                </a:solidFill>
                <a:latin typeface="Times New Roman" panose="02020603050405020304" pitchFamily="18" charset="0"/>
              </a:rPr>
              <a:t>vbt</a:t>
            </a:r>
            <a:endParaRPr lang="en-US" altLang="en-US" sz="3600" b="1" dirty="0">
              <a:solidFill>
                <a:srgbClr val="006600"/>
              </a:solidFill>
              <a:latin typeface="Times New Roman" panose="02020603050405020304" pitchFamily="18" charset="0"/>
            </a:endParaRPr>
          </a:p>
        </p:txBody>
      </p:sp>
      <p:sp>
        <p:nvSpPr>
          <p:cNvPr id="128013" name="Text Box 13">
            <a:extLst>
              <a:ext uri="{FF2B5EF4-FFF2-40B4-BE49-F238E27FC236}">
                <a16:creationId xmlns:a16="http://schemas.microsoft.com/office/drawing/2014/main" id="{62D8D45E-B0AF-44FD-8C62-842CFB6C9D44}"/>
              </a:ext>
            </a:extLst>
          </p:cNvPr>
          <p:cNvSpPr txBox="1">
            <a:spLocks noChangeArrowheads="1"/>
          </p:cNvSpPr>
          <p:nvPr/>
        </p:nvSpPr>
        <p:spPr bwMode="auto">
          <a:xfrm>
            <a:off x="228600" y="3276600"/>
            <a:ext cx="88392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solidFill>
                  <a:srgbClr val="006600"/>
                </a:solidFill>
              </a:rPr>
              <a:t>2) </a:t>
            </a:r>
            <a:r>
              <a:rPr lang="en-US" altLang="en-US" sz="3600" b="1" dirty="0" err="1">
                <a:solidFill>
                  <a:srgbClr val="006600"/>
                </a:solidFill>
              </a:rPr>
              <a:t>Chuẩn</a:t>
            </a:r>
            <a:r>
              <a:rPr lang="en-US" altLang="en-US" sz="3600" b="1" dirty="0">
                <a:solidFill>
                  <a:srgbClr val="006600"/>
                </a:solidFill>
              </a:rPr>
              <a:t> </a:t>
            </a:r>
            <a:r>
              <a:rPr lang="en-US" altLang="en-US" sz="3600" b="1" dirty="0" err="1">
                <a:solidFill>
                  <a:srgbClr val="006600"/>
                </a:solidFill>
              </a:rPr>
              <a:t>bị</a:t>
            </a:r>
            <a:r>
              <a:rPr lang="en-US" altLang="en-US" sz="3600" b="1" dirty="0">
                <a:solidFill>
                  <a:srgbClr val="006600"/>
                </a:solidFill>
              </a:rPr>
              <a:t> </a:t>
            </a:r>
            <a:r>
              <a:rPr lang="vi-VN" altLang="en-US" sz="3600" b="1" dirty="0">
                <a:solidFill>
                  <a:srgbClr val="006600"/>
                </a:solidFill>
              </a:rPr>
              <a:t>tiết 2</a:t>
            </a:r>
            <a:r>
              <a:rPr lang="en-US" altLang="en-US" sz="3600" b="1" dirty="0">
                <a:solidFill>
                  <a:srgbClr val="006600"/>
                </a:solidFill>
              </a:rPr>
              <a:t> :</a:t>
            </a:r>
          </a:p>
          <a:p>
            <a:pPr eaLnBrk="1" hangingPunct="1">
              <a:spcBef>
                <a:spcPct val="50000"/>
              </a:spcBef>
              <a:buFontTx/>
              <a:buNone/>
            </a:pPr>
            <a:r>
              <a:rPr lang="en-US" altLang="en-US" sz="3600" b="1" dirty="0">
                <a:solidFill>
                  <a:srgbClr val="006600"/>
                </a:solidFill>
              </a:rPr>
              <a:t> - </a:t>
            </a:r>
            <a:r>
              <a:rPr lang="en-US" altLang="en-US" sz="3600" b="1" dirty="0" err="1">
                <a:solidFill>
                  <a:srgbClr val="006600"/>
                </a:solidFill>
              </a:rPr>
              <a:t>Tìm</a:t>
            </a:r>
            <a:r>
              <a:rPr lang="en-US" altLang="en-US" sz="3600" b="1" dirty="0">
                <a:solidFill>
                  <a:srgbClr val="006600"/>
                </a:solidFill>
              </a:rPr>
              <a:t> </a:t>
            </a:r>
            <a:r>
              <a:rPr lang="en-US" altLang="en-US" sz="3600" b="1" dirty="0" err="1">
                <a:solidFill>
                  <a:srgbClr val="006600"/>
                </a:solidFill>
              </a:rPr>
              <a:t>hiểu</a:t>
            </a:r>
            <a:r>
              <a:rPr lang="en-US" altLang="en-US" sz="3600" b="1" dirty="0">
                <a:solidFill>
                  <a:srgbClr val="006600"/>
                </a:solidFill>
              </a:rPr>
              <a:t> </a:t>
            </a:r>
            <a:r>
              <a:rPr lang="en-US" altLang="en-US" sz="3600" b="1" dirty="0" err="1">
                <a:solidFill>
                  <a:srgbClr val="006600"/>
                </a:solidFill>
              </a:rPr>
              <a:t>về</a:t>
            </a:r>
            <a:r>
              <a:rPr lang="en-US" altLang="en-US" sz="3600" b="1" dirty="0">
                <a:solidFill>
                  <a:srgbClr val="006600"/>
                </a:solidFill>
              </a:rPr>
              <a:t>  </a:t>
            </a:r>
            <a:r>
              <a:rPr lang="en-US" altLang="en-US" sz="3600" b="1" dirty="0" err="1">
                <a:solidFill>
                  <a:srgbClr val="006600"/>
                </a:solidFill>
              </a:rPr>
              <a:t>hiện</a:t>
            </a:r>
            <a:r>
              <a:rPr lang="en-US" altLang="en-US" sz="3600" b="1" dirty="0">
                <a:solidFill>
                  <a:srgbClr val="006600"/>
                </a:solidFill>
              </a:rPr>
              <a:t> </a:t>
            </a:r>
            <a:r>
              <a:rPr lang="en-US" altLang="en-US" sz="3600" b="1" dirty="0" err="1">
                <a:solidFill>
                  <a:srgbClr val="006600"/>
                </a:solidFill>
              </a:rPr>
              <a:t>tượng</a:t>
            </a:r>
            <a:r>
              <a:rPr lang="en-US" altLang="en-US" sz="3600" b="1" dirty="0">
                <a:solidFill>
                  <a:srgbClr val="006600"/>
                </a:solidFill>
              </a:rPr>
              <a:t> </a:t>
            </a:r>
            <a:r>
              <a:rPr lang="en-US" altLang="en-US" sz="3600" b="1" dirty="0" err="1">
                <a:solidFill>
                  <a:srgbClr val="006600"/>
                </a:solidFill>
              </a:rPr>
              <a:t>ngày</a:t>
            </a:r>
            <a:r>
              <a:rPr lang="en-US" altLang="en-US" sz="3600" b="1" dirty="0">
                <a:solidFill>
                  <a:srgbClr val="006600"/>
                </a:solidFill>
              </a:rPr>
              <a:t>, </a:t>
            </a:r>
            <a:r>
              <a:rPr lang="en-US" altLang="en-US" sz="3600" b="1" dirty="0" err="1">
                <a:solidFill>
                  <a:srgbClr val="006600"/>
                </a:solidFill>
              </a:rPr>
              <a:t>đêm</a:t>
            </a:r>
            <a:r>
              <a:rPr lang="en-US" altLang="en-US" sz="3600" b="1" dirty="0">
                <a:solidFill>
                  <a:srgbClr val="006600"/>
                </a:solidFill>
              </a:rPr>
              <a:t> </a:t>
            </a:r>
            <a:r>
              <a:rPr lang="vi-VN" altLang="en-US" sz="3600" b="1" dirty="0">
                <a:solidFill>
                  <a:srgbClr val="006600"/>
                </a:solidFill>
              </a:rPr>
              <a:t>dài ngắn theo </a:t>
            </a:r>
            <a:r>
              <a:rPr lang="en-US" altLang="en-US" sz="3600" b="1" dirty="0">
                <a:solidFill>
                  <a:srgbClr val="006600"/>
                </a:solidFill>
              </a:rPr>
              <a:t> </a:t>
            </a:r>
            <a:r>
              <a:rPr lang="en-US" altLang="en-US" sz="3600" b="1" dirty="0" err="1">
                <a:solidFill>
                  <a:srgbClr val="006600"/>
                </a:solidFill>
              </a:rPr>
              <a:t>mùa</a:t>
            </a:r>
            <a:endParaRPr lang="en-US" altLang="en-US" sz="3600" b="1" dirty="0">
              <a:solidFill>
                <a:srgbClr val="006600"/>
              </a:solidFill>
            </a:endParaRPr>
          </a:p>
          <a:p>
            <a:pPr eaLnBrk="1" hangingPunct="1">
              <a:spcBef>
                <a:spcPct val="50000"/>
              </a:spcBef>
              <a:buFontTx/>
              <a:buNone/>
            </a:pPr>
            <a:r>
              <a:rPr lang="en-US" altLang="en-US" sz="3600" b="1" dirty="0">
                <a:solidFill>
                  <a:srgbClr val="0066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8012"/>
                                        </p:tgtEl>
                                        <p:attrNameLst>
                                          <p:attrName>style.visibility</p:attrName>
                                        </p:attrNameLst>
                                      </p:cBhvr>
                                      <p:to>
                                        <p:strVal val="visible"/>
                                      </p:to>
                                    </p:set>
                                    <p:anim calcmode="discrete" valueType="clr">
                                      <p:cBhvr override="childStyle">
                                        <p:cTn id="7" dur="80"/>
                                        <p:tgtEl>
                                          <p:spTgt spid="1280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8012"/>
                                        </p:tgtEl>
                                        <p:attrNameLst>
                                          <p:attrName>fillcolor</p:attrName>
                                        </p:attrNameLst>
                                      </p:cBhvr>
                                      <p:tavLst>
                                        <p:tav tm="0">
                                          <p:val>
                                            <p:clrVal>
                                              <a:schemeClr val="accent2"/>
                                            </p:clrVal>
                                          </p:val>
                                        </p:tav>
                                        <p:tav tm="50000">
                                          <p:val>
                                            <p:clrVal>
                                              <a:schemeClr val="hlink"/>
                                            </p:clrVal>
                                          </p:val>
                                        </p:tav>
                                      </p:tavLst>
                                    </p:anim>
                                    <p:set>
                                      <p:cBhvr>
                                        <p:cTn id="9" dur="80"/>
                                        <p:tgtEl>
                                          <p:spTgt spid="12801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8013"/>
                                        </p:tgtEl>
                                        <p:attrNameLst>
                                          <p:attrName>style.visibility</p:attrName>
                                        </p:attrNameLst>
                                      </p:cBhvr>
                                      <p:to>
                                        <p:strVal val="visible"/>
                                      </p:to>
                                    </p:set>
                                    <p:anim calcmode="discrete" valueType="clr">
                                      <p:cBhvr override="childStyle">
                                        <p:cTn id="14" dur="80"/>
                                        <p:tgtEl>
                                          <p:spTgt spid="1280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8013"/>
                                        </p:tgtEl>
                                        <p:attrNameLst>
                                          <p:attrName>fillcolor</p:attrName>
                                        </p:attrNameLst>
                                      </p:cBhvr>
                                      <p:tavLst>
                                        <p:tav tm="0">
                                          <p:val>
                                            <p:clrVal>
                                              <a:schemeClr val="accent2"/>
                                            </p:clrVal>
                                          </p:val>
                                        </p:tav>
                                        <p:tav tm="50000">
                                          <p:val>
                                            <p:clrVal>
                                              <a:schemeClr val="hlink"/>
                                            </p:clrVal>
                                          </p:val>
                                        </p:tav>
                                      </p:tavLst>
                                    </p:anim>
                                    <p:set>
                                      <p:cBhvr>
                                        <p:cTn id="16" dur="80"/>
                                        <p:tgtEl>
                                          <p:spTgt spid="1280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2" grpId="0"/>
      <p:bldP spid="1280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C:\Users\ADMIN\Desktop\Capture4.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55174" y="1676400"/>
            <a:ext cx="8261779" cy="42532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08858"/>
            <a:ext cx="5943600" cy="430887"/>
          </a:xfrm>
          <a:prstGeom prst="rect">
            <a:avLst/>
          </a:prstGeom>
        </p:spPr>
        <p:txBody>
          <a:bodyPr wrap="square">
            <a:spAutoFit/>
          </a:bodyPr>
          <a:lstStyle/>
          <a:p>
            <a:r>
              <a:rPr lang="en-US" sz="2200" b="1" dirty="0">
                <a:latin typeface="Times New Roman" pitchFamily="18" charset="0"/>
                <a:cs typeface="Times New Roman" pitchFamily="18" charset="0"/>
              </a:rPr>
              <a:t>b. </a:t>
            </a:r>
            <a:r>
              <a:rPr lang="vi-VN" sz="2200" b="1" dirty="0">
                <a:latin typeface="Times New Roman" pitchFamily="18" charset="0"/>
                <a:cs typeface="Times New Roman" pitchFamily="18" charset="0"/>
              </a:rPr>
              <a:t>Hiện tượng ngày - đêm dài ngắn theo mùa</a:t>
            </a:r>
            <a:endParaRPr lang="en-US" sz="2200" dirty="0">
              <a:latin typeface="Times New Roman" pitchFamily="18" charset="0"/>
              <a:cs typeface="Times New Roman" pitchFamily="18" charset="0"/>
            </a:endParaRPr>
          </a:p>
        </p:txBody>
      </p:sp>
      <p:sp>
        <p:nvSpPr>
          <p:cNvPr id="4" name="Rounded Rectangle 3"/>
          <p:cNvSpPr/>
          <p:nvPr/>
        </p:nvSpPr>
        <p:spPr>
          <a:xfrm>
            <a:off x="3810000" y="539746"/>
            <a:ext cx="5134428" cy="1150612"/>
          </a:xfrm>
          <a:prstGeom prst="roundRect">
            <a:avLst>
              <a:gd name="adj" fmla="val 655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2050" name="Picture 2" descr="C:\Users\ADMIN\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609600"/>
            <a:ext cx="4724400" cy="10045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5874603"/>
            <a:ext cx="8610600" cy="830997"/>
          </a:xfrm>
          <a:prstGeom prst="rect">
            <a:avLst/>
          </a:prstGeom>
        </p:spPr>
        <p:txBody>
          <a:bodyPr wrap="square">
            <a:spAutoFit/>
          </a:bodyPr>
          <a:lstStyle/>
          <a:p>
            <a:pPr algn="ctr"/>
            <a:r>
              <a:rPr lang="en-US" sz="2400" b="1" i="1">
                <a:solidFill>
                  <a:srgbClr val="C00000"/>
                </a:solidFill>
              </a:rPr>
              <a:t>Nhận xét đường phân chia sáng tối và trục Trái Đất </a:t>
            </a:r>
          </a:p>
          <a:p>
            <a:pPr algn="ctr"/>
            <a:r>
              <a:rPr lang="en-US" sz="2400" b="1" i="1">
                <a:solidFill>
                  <a:srgbClr val="C00000"/>
                </a:solidFill>
              </a:rPr>
              <a:t>ở các ngày 22/6 và 22/12 ?</a:t>
            </a:r>
            <a:endParaRPr lang="en-US" sz="2400" b="1">
              <a:solidFill>
                <a:srgbClr val="C00000"/>
              </a:solidFill>
            </a:endParaRPr>
          </a:p>
        </p:txBody>
      </p:sp>
      <p:cxnSp>
        <p:nvCxnSpPr>
          <p:cNvPr id="10" name="Straight Connector 9"/>
          <p:cNvCxnSpPr/>
          <p:nvPr/>
        </p:nvCxnSpPr>
        <p:spPr>
          <a:xfrm flipH="1">
            <a:off x="1452880" y="1948180"/>
            <a:ext cx="1371600" cy="3192780"/>
          </a:xfrm>
          <a:prstGeom prst="line">
            <a:avLst/>
          </a:prstGeom>
          <a:ln>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2133600" y="1925320"/>
            <a:ext cx="0" cy="31546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H="1">
            <a:off x="6121400" y="1950720"/>
            <a:ext cx="1371600" cy="3192780"/>
          </a:xfrm>
          <a:prstGeom prst="line">
            <a:avLst/>
          </a:prstGeom>
          <a:ln>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6802120" y="1915160"/>
            <a:ext cx="0" cy="31546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880949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5936111"/>
              </p:ext>
            </p:extLst>
          </p:nvPr>
        </p:nvGraphicFramePr>
        <p:xfrm>
          <a:off x="267797" y="4848607"/>
          <a:ext cx="8633089" cy="1676400"/>
        </p:xfrm>
        <a:graphic>
          <a:graphicData uri="http://schemas.openxmlformats.org/drawingml/2006/table">
            <a:tbl>
              <a:tblPr firstRow="1" firstCol="1" bandRow="1">
                <a:tableStyleId>{5940675A-B579-460E-94D1-54222C63F5DA}</a:tableStyleId>
              </a:tblPr>
              <a:tblGrid>
                <a:gridCol w="1753235">
                  <a:extLst>
                    <a:ext uri="{9D8B030D-6E8A-4147-A177-3AD203B41FA5}">
                      <a16:colId xmlns:a16="http://schemas.microsoft.com/office/drawing/2014/main" val="20000"/>
                    </a:ext>
                  </a:extLst>
                </a:gridCol>
                <a:gridCol w="1095911">
                  <a:extLst>
                    <a:ext uri="{9D8B030D-6E8A-4147-A177-3AD203B41FA5}">
                      <a16:colId xmlns:a16="http://schemas.microsoft.com/office/drawing/2014/main" val="20001"/>
                    </a:ext>
                  </a:extLst>
                </a:gridCol>
                <a:gridCol w="2307433">
                  <a:extLst>
                    <a:ext uri="{9D8B030D-6E8A-4147-A177-3AD203B41FA5}">
                      <a16:colId xmlns:a16="http://schemas.microsoft.com/office/drawing/2014/main" val="20002"/>
                    </a:ext>
                  </a:extLst>
                </a:gridCol>
                <a:gridCol w="1197767">
                  <a:extLst>
                    <a:ext uri="{9D8B030D-6E8A-4147-A177-3AD203B41FA5}">
                      <a16:colId xmlns:a16="http://schemas.microsoft.com/office/drawing/2014/main" val="20003"/>
                    </a:ext>
                  </a:extLst>
                </a:gridCol>
                <a:gridCol w="2278743">
                  <a:extLst>
                    <a:ext uri="{9D8B030D-6E8A-4147-A177-3AD203B41FA5}">
                      <a16:colId xmlns:a16="http://schemas.microsoft.com/office/drawing/2014/main" val="20004"/>
                    </a:ext>
                  </a:extLst>
                </a:gridCol>
              </a:tblGrid>
              <a:tr h="0">
                <a:tc rowSpan="2">
                  <a:txBody>
                    <a:bodyPr/>
                    <a:lstStyle/>
                    <a:p>
                      <a:pPr marL="0" marR="0" algn="ctr">
                        <a:spcBef>
                          <a:spcPts val="0"/>
                        </a:spcBef>
                        <a:spcAft>
                          <a:spcPts val="0"/>
                        </a:spcAft>
                      </a:pPr>
                      <a:r>
                        <a:rPr lang="en-US" sz="2200">
                          <a:effectLst/>
                          <a:latin typeface="Times New Roman" pitchFamily="18" charset="0"/>
                          <a:cs typeface="Times New Roman" pitchFamily="18" charset="0"/>
                        </a:rPr>
                        <a:t>   Thời gian</a:t>
                      </a:r>
                    </a:p>
                    <a:p>
                      <a:pPr marL="0" marR="0" algn="ctr">
                        <a:spcBef>
                          <a:spcPts val="0"/>
                        </a:spcBef>
                        <a:spcAft>
                          <a:spcPts val="0"/>
                        </a:spcAft>
                      </a:pPr>
                      <a:r>
                        <a:rPr lang="en-US" sz="2200">
                          <a:effectLst/>
                          <a:latin typeface="Times New Roman" pitchFamily="18" charset="0"/>
                          <a:cs typeface="Times New Roman" pitchFamily="18" charset="0"/>
                        </a:rPr>
                        <a:t> </a:t>
                      </a:r>
                    </a:p>
                    <a:p>
                      <a:pPr marL="0" marR="0">
                        <a:spcBef>
                          <a:spcPts val="0"/>
                        </a:spcBef>
                        <a:spcAft>
                          <a:spcPts val="0"/>
                        </a:spcAft>
                      </a:pPr>
                      <a:r>
                        <a:rPr lang="en-US" sz="2200">
                          <a:effectLst/>
                          <a:latin typeface="Times New Roman" pitchFamily="18" charset="0"/>
                          <a:cs typeface="Times New Roman" pitchFamily="18" charset="0"/>
                        </a:rPr>
                        <a:t>Địa điểm</a:t>
                      </a:r>
                      <a:endParaRPr lang="en-US" sz="2200">
                        <a:effectLst/>
                        <a:latin typeface="Times New Roman" pitchFamily="18" charset="0"/>
                        <a:ea typeface="Calibri"/>
                        <a:cs typeface="Times New Roman" pitchFamily="18" charset="0"/>
                      </a:endParaRPr>
                    </a:p>
                  </a:txBody>
                  <a:tcPr marL="68580" marR="68580" marT="0" marB="0"/>
                </a:tc>
                <a:tc gridSpan="2">
                  <a:txBody>
                    <a:bodyPr/>
                    <a:lstStyle/>
                    <a:p>
                      <a:pPr marL="0" marR="0" algn="ctr">
                        <a:spcBef>
                          <a:spcPts val="0"/>
                        </a:spcBef>
                        <a:spcAft>
                          <a:spcPts val="0"/>
                        </a:spcAft>
                      </a:pPr>
                      <a:r>
                        <a:rPr lang="en-US" sz="2200">
                          <a:effectLst/>
                          <a:latin typeface="Times New Roman" pitchFamily="18" charset="0"/>
                          <a:cs typeface="Times New Roman" pitchFamily="18" charset="0"/>
                        </a:rPr>
                        <a:t>Ngày 22/6</a:t>
                      </a:r>
                      <a:endParaRPr lang="en-US" sz="22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200">
                          <a:effectLst/>
                          <a:latin typeface="Times New Roman" pitchFamily="18" charset="0"/>
                          <a:cs typeface="Times New Roman" pitchFamily="18" charset="0"/>
                        </a:rPr>
                        <a:t>Ngày 22/12</a:t>
                      </a:r>
                      <a:endParaRPr lang="en-US" sz="22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a:effectLst/>
                          <a:latin typeface="Times New Roman" pitchFamily="18" charset="0"/>
                          <a:cs typeface="Times New Roman" pitchFamily="18" charset="0"/>
                        </a:rPr>
                        <a:t>Mùa</a:t>
                      </a:r>
                      <a:endParaRPr lang="en-US" sz="2200">
                        <a:effectLst/>
                        <a:latin typeface="Times New Roman" pitchFamily="18" charset="0"/>
                        <a:ea typeface="Calibri"/>
                        <a:cs typeface="Times New Roman" pitchFamily="18" charset="0"/>
                      </a:endParaRPr>
                    </a:p>
                  </a:txBody>
                  <a:tcPr marL="68580" marR="68580" marT="0" marB="0" anchor="ctr"/>
                </a:tc>
                <a:tc>
                  <a:txBody>
                    <a:bodyPr/>
                    <a:lstStyle/>
                    <a:p>
                      <a:pPr marL="0" marR="0" algn="ctr">
                        <a:spcBef>
                          <a:spcPts val="0"/>
                        </a:spcBef>
                        <a:spcAft>
                          <a:spcPts val="0"/>
                        </a:spcAft>
                      </a:pPr>
                      <a:r>
                        <a:rPr lang="en-US" sz="2200">
                          <a:effectLst/>
                          <a:latin typeface="Times New Roman" pitchFamily="18" charset="0"/>
                          <a:cs typeface="Times New Roman" pitchFamily="18" charset="0"/>
                        </a:rPr>
                        <a:t>So sánh độ dài ngày - đêm</a:t>
                      </a:r>
                      <a:endParaRPr lang="en-US" sz="2200">
                        <a:effectLst/>
                        <a:latin typeface="Times New Roman" pitchFamily="18" charset="0"/>
                        <a:ea typeface="Calibri"/>
                        <a:cs typeface="Times New Roman" pitchFamily="18" charset="0"/>
                      </a:endParaRPr>
                    </a:p>
                  </a:txBody>
                  <a:tcPr marL="68580" marR="68580" marT="0" marB="0" anchor="ctr"/>
                </a:tc>
                <a:tc>
                  <a:txBody>
                    <a:bodyPr/>
                    <a:lstStyle/>
                    <a:p>
                      <a:pPr marL="0" marR="0" algn="ctr">
                        <a:spcBef>
                          <a:spcPts val="0"/>
                        </a:spcBef>
                        <a:spcAft>
                          <a:spcPts val="0"/>
                        </a:spcAft>
                      </a:pPr>
                      <a:r>
                        <a:rPr lang="en-US" sz="2200">
                          <a:effectLst/>
                          <a:latin typeface="Times New Roman" pitchFamily="18" charset="0"/>
                          <a:cs typeface="Times New Roman" pitchFamily="18" charset="0"/>
                        </a:rPr>
                        <a:t>Mùa</a:t>
                      </a:r>
                      <a:endParaRPr lang="en-US" sz="2200">
                        <a:effectLst/>
                        <a:latin typeface="Times New Roman" pitchFamily="18" charset="0"/>
                        <a:ea typeface="Calibri"/>
                        <a:cs typeface="Times New Roman" pitchFamily="18" charset="0"/>
                      </a:endParaRPr>
                    </a:p>
                  </a:txBody>
                  <a:tcPr marL="68580" marR="68580" marT="0" marB="0" anchor="ctr"/>
                </a:tc>
                <a:tc>
                  <a:txBody>
                    <a:bodyPr/>
                    <a:lstStyle/>
                    <a:p>
                      <a:pPr marL="0" marR="0" algn="ctr">
                        <a:spcBef>
                          <a:spcPts val="0"/>
                        </a:spcBef>
                        <a:spcAft>
                          <a:spcPts val="0"/>
                        </a:spcAft>
                      </a:pPr>
                      <a:r>
                        <a:rPr lang="en-US" sz="2200">
                          <a:effectLst/>
                          <a:latin typeface="Times New Roman" pitchFamily="18" charset="0"/>
                          <a:cs typeface="Times New Roman" pitchFamily="18" charset="0"/>
                        </a:rPr>
                        <a:t>So sánh độ dài ngày - đêm</a:t>
                      </a:r>
                      <a:endParaRPr lang="en-US" sz="2200">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1"/>
                  </a:ext>
                </a:extLst>
              </a:tr>
              <a:tr h="35560">
                <a:tc>
                  <a:txBody>
                    <a:bodyPr/>
                    <a:lstStyle/>
                    <a:p>
                      <a:pPr marL="0" marR="0" algn="just">
                        <a:spcBef>
                          <a:spcPts val="0"/>
                        </a:spcBef>
                        <a:spcAft>
                          <a:spcPts val="0"/>
                        </a:spcAft>
                      </a:pPr>
                      <a:r>
                        <a:rPr lang="en-US" sz="2200">
                          <a:effectLst/>
                          <a:latin typeface="Times New Roman" pitchFamily="18" charset="0"/>
                          <a:cs typeface="Times New Roman" pitchFamily="18" charset="0"/>
                        </a:rPr>
                        <a:t>Nửa cầu Bắc</a:t>
                      </a: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lgn="just">
                        <a:spcBef>
                          <a:spcPts val="0"/>
                        </a:spcBef>
                        <a:spcAft>
                          <a:spcPts val="0"/>
                        </a:spcAft>
                      </a:pPr>
                      <a:r>
                        <a:rPr lang="en-US" sz="2200">
                          <a:effectLst/>
                          <a:latin typeface="Times New Roman" pitchFamily="18" charset="0"/>
                          <a:cs typeface="Times New Roman" pitchFamily="18" charset="0"/>
                        </a:rPr>
                        <a:t>Nửa cầu Nam</a:t>
                      </a: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5" name="Rectangle 4"/>
          <p:cNvSpPr/>
          <p:nvPr/>
        </p:nvSpPr>
        <p:spPr>
          <a:xfrm>
            <a:off x="152400" y="108858"/>
            <a:ext cx="5943600" cy="430887"/>
          </a:xfrm>
          <a:prstGeom prst="rect">
            <a:avLst/>
          </a:prstGeom>
        </p:spPr>
        <p:txBody>
          <a:bodyPr wrap="square">
            <a:spAutoFit/>
          </a:bodyPr>
          <a:lstStyle/>
          <a:p>
            <a:r>
              <a:rPr lang="en-US" sz="2200" b="1">
                <a:latin typeface="Times New Roman" pitchFamily="18" charset="0"/>
                <a:cs typeface="Times New Roman" pitchFamily="18" charset="0"/>
              </a:rPr>
              <a:t>3. </a:t>
            </a:r>
            <a:r>
              <a:rPr lang="vi-VN" sz="2200" b="1">
                <a:latin typeface="Times New Roman" pitchFamily="18" charset="0"/>
                <a:cs typeface="Times New Roman" pitchFamily="18" charset="0"/>
              </a:rPr>
              <a:t>Hiện tượng ngày - đêm dài ngắn theo mùa</a:t>
            </a:r>
            <a:endParaRPr lang="en-US" sz="2200">
              <a:latin typeface="Times New Roman" pitchFamily="18" charset="0"/>
              <a:cs typeface="Times New Roman" pitchFamily="18" charset="0"/>
            </a:endParaRPr>
          </a:p>
        </p:txBody>
      </p:sp>
      <p:grpSp>
        <p:nvGrpSpPr>
          <p:cNvPr id="22" name="Group 21"/>
          <p:cNvGrpSpPr/>
          <p:nvPr/>
        </p:nvGrpSpPr>
        <p:grpSpPr>
          <a:xfrm>
            <a:off x="685800" y="821677"/>
            <a:ext cx="7880779" cy="3978923"/>
            <a:chOff x="533400" y="547357"/>
            <a:chExt cx="8261779" cy="4253243"/>
          </a:xfrm>
        </p:grpSpPr>
        <p:pic>
          <p:nvPicPr>
            <p:cNvPr id="4" name="Picture 10" descr="C:\Users\ADMIN\Desktop\Capture4.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3400" y="547357"/>
              <a:ext cx="8261779" cy="425324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H="1">
              <a:off x="1431106" y="819137"/>
              <a:ext cx="1371600" cy="3192780"/>
            </a:xfrm>
            <a:prstGeom prst="line">
              <a:avLst/>
            </a:prstGeom>
            <a:ln>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2111826" y="796277"/>
              <a:ext cx="0" cy="31546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6099626" y="821677"/>
              <a:ext cx="1371600" cy="3192780"/>
            </a:xfrm>
            <a:prstGeom prst="line">
              <a:avLst/>
            </a:prstGeom>
            <a:ln>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6780346" y="786117"/>
              <a:ext cx="0" cy="31546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3" name="Rectangle 1"/>
          <p:cNvSpPr>
            <a:spLocks noChangeArrowheads="1"/>
          </p:cNvSpPr>
          <p:nvPr/>
        </p:nvSpPr>
        <p:spPr bwMode="auto">
          <a:xfrm>
            <a:off x="189810" y="4343400"/>
            <a:ext cx="20826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000000"/>
                </a:solidFill>
                <a:effectLst/>
                <a:latin typeface="Times New Roman" pitchFamily="18" charset="0"/>
                <a:ea typeface="Calibri" pitchFamily="34" charset="0"/>
                <a:cs typeface="Times New Roman" pitchFamily="18" charset="0"/>
              </a:rPr>
              <a:t>Điền bảng sau:</a:t>
            </a:r>
            <a:endParaRPr kumimoji="0" lang="en-US" sz="3600" b="0" i="0" u="none" strike="noStrike" cap="none" normalizeH="0" baseline="0">
              <a:ln>
                <a:noFill/>
              </a:ln>
              <a:solidFill>
                <a:schemeClr val="tx1"/>
              </a:solidFill>
              <a:effectLst/>
              <a:latin typeface="Arial" pitchFamily="34" charset="0"/>
              <a:cs typeface="Arial" pitchFamily="34" charset="0"/>
            </a:endParaRPr>
          </a:p>
        </p:txBody>
      </p:sp>
      <p:sp>
        <p:nvSpPr>
          <p:cNvPr id="12" name="TextBox 11"/>
          <p:cNvSpPr txBox="1"/>
          <p:nvPr/>
        </p:nvSpPr>
        <p:spPr>
          <a:xfrm>
            <a:off x="2102392" y="5766637"/>
            <a:ext cx="1007294"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Nóng</a:t>
            </a:r>
          </a:p>
        </p:txBody>
      </p:sp>
      <p:sp>
        <p:nvSpPr>
          <p:cNvPr id="13" name="TextBox 12"/>
          <p:cNvSpPr txBox="1"/>
          <p:nvPr/>
        </p:nvSpPr>
        <p:spPr>
          <a:xfrm>
            <a:off x="2116906" y="6109537"/>
            <a:ext cx="1007294"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Lạnh</a:t>
            </a:r>
          </a:p>
        </p:txBody>
      </p:sp>
      <p:cxnSp>
        <p:nvCxnSpPr>
          <p:cNvPr id="15" name="Straight Connector 14"/>
          <p:cNvCxnSpPr/>
          <p:nvPr/>
        </p:nvCxnSpPr>
        <p:spPr>
          <a:xfrm>
            <a:off x="304800" y="4876800"/>
            <a:ext cx="1715190" cy="961572"/>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3343275" y="5804284"/>
            <a:ext cx="1828800"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Ngày &gt; đêm</a:t>
            </a:r>
          </a:p>
        </p:txBody>
      </p:sp>
      <p:sp>
        <p:nvSpPr>
          <p:cNvPr id="17" name="TextBox 16"/>
          <p:cNvSpPr txBox="1"/>
          <p:nvPr/>
        </p:nvSpPr>
        <p:spPr>
          <a:xfrm>
            <a:off x="3343275" y="6124050"/>
            <a:ext cx="1828800"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Ngày &lt; đêm</a:t>
            </a:r>
          </a:p>
        </p:txBody>
      </p:sp>
      <p:sp>
        <p:nvSpPr>
          <p:cNvPr id="18" name="TextBox 17"/>
          <p:cNvSpPr txBox="1"/>
          <p:nvPr/>
        </p:nvSpPr>
        <p:spPr>
          <a:xfrm>
            <a:off x="6781800" y="6144392"/>
            <a:ext cx="1828800"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Ngày &gt; đêm</a:t>
            </a:r>
          </a:p>
        </p:txBody>
      </p:sp>
      <p:sp>
        <p:nvSpPr>
          <p:cNvPr id="19" name="TextBox 18"/>
          <p:cNvSpPr txBox="1"/>
          <p:nvPr/>
        </p:nvSpPr>
        <p:spPr>
          <a:xfrm>
            <a:off x="6781800" y="5791200"/>
            <a:ext cx="1828800"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Ngày &lt; đêm</a:t>
            </a:r>
          </a:p>
        </p:txBody>
      </p:sp>
      <p:sp>
        <p:nvSpPr>
          <p:cNvPr id="20" name="TextBox 19"/>
          <p:cNvSpPr txBox="1"/>
          <p:nvPr/>
        </p:nvSpPr>
        <p:spPr>
          <a:xfrm>
            <a:off x="5548811" y="5763010"/>
            <a:ext cx="1007294"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Lạnh</a:t>
            </a:r>
          </a:p>
        </p:txBody>
      </p:sp>
      <p:sp>
        <p:nvSpPr>
          <p:cNvPr id="21" name="TextBox 20"/>
          <p:cNvSpPr txBox="1"/>
          <p:nvPr/>
        </p:nvSpPr>
        <p:spPr>
          <a:xfrm>
            <a:off x="5582194" y="6118535"/>
            <a:ext cx="1007294"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Nóng</a:t>
            </a:r>
          </a:p>
        </p:txBody>
      </p:sp>
    </p:spTree>
    <p:extLst>
      <p:ext uri="{BB962C8B-B14F-4D97-AF65-F5344CB8AC3E}">
        <p14:creationId xmlns:p14="http://schemas.microsoft.com/office/powerpoint/2010/main" val="2088094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43428" y="1411699"/>
            <a:ext cx="7162800" cy="3465101"/>
            <a:chOff x="533400" y="547357"/>
            <a:chExt cx="8261779" cy="4253243"/>
          </a:xfrm>
        </p:grpSpPr>
        <p:pic>
          <p:nvPicPr>
            <p:cNvPr id="24" name="Picture 10" descr="C:\Users\ADMIN\Desktop\Capture4.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3400" y="547357"/>
              <a:ext cx="8261779" cy="4253243"/>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flipH="1">
              <a:off x="1431106" y="819137"/>
              <a:ext cx="1371600" cy="3192780"/>
            </a:xfrm>
            <a:prstGeom prst="line">
              <a:avLst/>
            </a:prstGeom>
            <a:ln>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2111826" y="796277"/>
              <a:ext cx="0" cy="31546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H="1">
              <a:off x="6099626" y="821677"/>
              <a:ext cx="1371600" cy="3192780"/>
            </a:xfrm>
            <a:prstGeom prst="line">
              <a:avLst/>
            </a:prstGeom>
            <a:ln>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a:off x="6780346" y="786117"/>
              <a:ext cx="0" cy="31546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aphicFrame>
        <p:nvGraphicFramePr>
          <p:cNvPr id="2" name="Table 1"/>
          <p:cNvGraphicFramePr>
            <a:graphicFrameLocks noGrp="1"/>
          </p:cNvGraphicFramePr>
          <p:nvPr>
            <p:extLst>
              <p:ext uri="{D42A27DB-BD31-4B8C-83A1-F6EECF244321}">
                <p14:modId xmlns:p14="http://schemas.microsoft.com/office/powerpoint/2010/main" val="2100294519"/>
              </p:ext>
            </p:extLst>
          </p:nvPr>
        </p:nvGraphicFramePr>
        <p:xfrm>
          <a:off x="267797" y="4848607"/>
          <a:ext cx="8633089" cy="1676400"/>
        </p:xfrm>
        <a:graphic>
          <a:graphicData uri="http://schemas.openxmlformats.org/drawingml/2006/table">
            <a:tbl>
              <a:tblPr firstRow="1" firstCol="1" bandRow="1">
                <a:tableStyleId>{5940675A-B579-460E-94D1-54222C63F5DA}</a:tableStyleId>
              </a:tblPr>
              <a:tblGrid>
                <a:gridCol w="1753235">
                  <a:extLst>
                    <a:ext uri="{9D8B030D-6E8A-4147-A177-3AD203B41FA5}">
                      <a16:colId xmlns:a16="http://schemas.microsoft.com/office/drawing/2014/main" val="20000"/>
                    </a:ext>
                  </a:extLst>
                </a:gridCol>
                <a:gridCol w="1095911">
                  <a:extLst>
                    <a:ext uri="{9D8B030D-6E8A-4147-A177-3AD203B41FA5}">
                      <a16:colId xmlns:a16="http://schemas.microsoft.com/office/drawing/2014/main" val="20001"/>
                    </a:ext>
                  </a:extLst>
                </a:gridCol>
                <a:gridCol w="2307433">
                  <a:extLst>
                    <a:ext uri="{9D8B030D-6E8A-4147-A177-3AD203B41FA5}">
                      <a16:colId xmlns:a16="http://schemas.microsoft.com/office/drawing/2014/main" val="20002"/>
                    </a:ext>
                  </a:extLst>
                </a:gridCol>
                <a:gridCol w="1197767">
                  <a:extLst>
                    <a:ext uri="{9D8B030D-6E8A-4147-A177-3AD203B41FA5}">
                      <a16:colId xmlns:a16="http://schemas.microsoft.com/office/drawing/2014/main" val="20003"/>
                    </a:ext>
                  </a:extLst>
                </a:gridCol>
                <a:gridCol w="2278743">
                  <a:extLst>
                    <a:ext uri="{9D8B030D-6E8A-4147-A177-3AD203B41FA5}">
                      <a16:colId xmlns:a16="http://schemas.microsoft.com/office/drawing/2014/main" val="20004"/>
                    </a:ext>
                  </a:extLst>
                </a:gridCol>
              </a:tblGrid>
              <a:tr h="0">
                <a:tc rowSpan="2">
                  <a:txBody>
                    <a:bodyPr/>
                    <a:lstStyle/>
                    <a:p>
                      <a:pPr marL="0" marR="0" algn="ctr">
                        <a:spcBef>
                          <a:spcPts val="0"/>
                        </a:spcBef>
                        <a:spcAft>
                          <a:spcPts val="0"/>
                        </a:spcAft>
                      </a:pPr>
                      <a:r>
                        <a:rPr lang="en-US" sz="2200">
                          <a:effectLst/>
                          <a:latin typeface="Times New Roman" pitchFamily="18" charset="0"/>
                          <a:cs typeface="Times New Roman" pitchFamily="18" charset="0"/>
                        </a:rPr>
                        <a:t>   Thời gian</a:t>
                      </a:r>
                    </a:p>
                    <a:p>
                      <a:pPr marL="0" marR="0" algn="ctr">
                        <a:spcBef>
                          <a:spcPts val="0"/>
                        </a:spcBef>
                        <a:spcAft>
                          <a:spcPts val="0"/>
                        </a:spcAft>
                      </a:pPr>
                      <a:r>
                        <a:rPr lang="en-US" sz="2200">
                          <a:effectLst/>
                          <a:latin typeface="Times New Roman" pitchFamily="18" charset="0"/>
                          <a:cs typeface="Times New Roman" pitchFamily="18" charset="0"/>
                        </a:rPr>
                        <a:t> </a:t>
                      </a:r>
                    </a:p>
                    <a:p>
                      <a:pPr marL="0" marR="0">
                        <a:spcBef>
                          <a:spcPts val="0"/>
                        </a:spcBef>
                        <a:spcAft>
                          <a:spcPts val="0"/>
                        </a:spcAft>
                      </a:pPr>
                      <a:r>
                        <a:rPr lang="en-US" sz="2200">
                          <a:effectLst/>
                          <a:latin typeface="Times New Roman" pitchFamily="18" charset="0"/>
                          <a:cs typeface="Times New Roman" pitchFamily="18" charset="0"/>
                        </a:rPr>
                        <a:t>Địa điểm</a:t>
                      </a:r>
                      <a:endParaRPr lang="en-US" sz="2200">
                        <a:effectLst/>
                        <a:latin typeface="Times New Roman" pitchFamily="18" charset="0"/>
                        <a:ea typeface="Calibri"/>
                        <a:cs typeface="Times New Roman" pitchFamily="18" charset="0"/>
                      </a:endParaRPr>
                    </a:p>
                  </a:txBody>
                  <a:tcPr marL="68580" marR="68580" marT="0" marB="0"/>
                </a:tc>
                <a:tc gridSpan="2">
                  <a:txBody>
                    <a:bodyPr/>
                    <a:lstStyle/>
                    <a:p>
                      <a:pPr marL="0" marR="0" algn="ctr">
                        <a:spcBef>
                          <a:spcPts val="0"/>
                        </a:spcBef>
                        <a:spcAft>
                          <a:spcPts val="0"/>
                        </a:spcAft>
                      </a:pPr>
                      <a:r>
                        <a:rPr lang="en-US" sz="2200">
                          <a:effectLst/>
                          <a:latin typeface="Times New Roman" pitchFamily="18" charset="0"/>
                          <a:cs typeface="Times New Roman" pitchFamily="18" charset="0"/>
                        </a:rPr>
                        <a:t>Ngày 22/6</a:t>
                      </a:r>
                      <a:endParaRPr lang="en-US" sz="22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200">
                          <a:effectLst/>
                          <a:latin typeface="Times New Roman" pitchFamily="18" charset="0"/>
                          <a:cs typeface="Times New Roman" pitchFamily="18" charset="0"/>
                        </a:rPr>
                        <a:t>Ngày 22/12</a:t>
                      </a:r>
                      <a:endParaRPr lang="en-US" sz="22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a:effectLst/>
                          <a:latin typeface="Times New Roman" pitchFamily="18" charset="0"/>
                          <a:cs typeface="Times New Roman" pitchFamily="18" charset="0"/>
                        </a:rPr>
                        <a:t>Mùa</a:t>
                      </a:r>
                      <a:endParaRPr lang="en-US" sz="2200">
                        <a:effectLst/>
                        <a:latin typeface="Times New Roman" pitchFamily="18" charset="0"/>
                        <a:ea typeface="Calibri"/>
                        <a:cs typeface="Times New Roman" pitchFamily="18" charset="0"/>
                      </a:endParaRPr>
                    </a:p>
                  </a:txBody>
                  <a:tcPr marL="68580" marR="68580" marT="0" marB="0" anchor="ctr"/>
                </a:tc>
                <a:tc>
                  <a:txBody>
                    <a:bodyPr/>
                    <a:lstStyle/>
                    <a:p>
                      <a:pPr marL="0" marR="0" algn="ctr">
                        <a:spcBef>
                          <a:spcPts val="0"/>
                        </a:spcBef>
                        <a:spcAft>
                          <a:spcPts val="0"/>
                        </a:spcAft>
                      </a:pPr>
                      <a:r>
                        <a:rPr lang="en-US" sz="2200">
                          <a:effectLst/>
                          <a:latin typeface="Times New Roman" pitchFamily="18" charset="0"/>
                          <a:cs typeface="Times New Roman" pitchFamily="18" charset="0"/>
                        </a:rPr>
                        <a:t>So sánh độ dài ngày - đêm</a:t>
                      </a:r>
                      <a:endParaRPr lang="en-US" sz="2200">
                        <a:effectLst/>
                        <a:latin typeface="Times New Roman" pitchFamily="18" charset="0"/>
                        <a:ea typeface="Calibri"/>
                        <a:cs typeface="Times New Roman" pitchFamily="18" charset="0"/>
                      </a:endParaRPr>
                    </a:p>
                  </a:txBody>
                  <a:tcPr marL="68580" marR="68580" marT="0" marB="0" anchor="ctr"/>
                </a:tc>
                <a:tc>
                  <a:txBody>
                    <a:bodyPr/>
                    <a:lstStyle/>
                    <a:p>
                      <a:pPr marL="0" marR="0" algn="ctr">
                        <a:spcBef>
                          <a:spcPts val="0"/>
                        </a:spcBef>
                        <a:spcAft>
                          <a:spcPts val="0"/>
                        </a:spcAft>
                      </a:pPr>
                      <a:r>
                        <a:rPr lang="en-US" sz="2200">
                          <a:effectLst/>
                          <a:latin typeface="Times New Roman" pitchFamily="18" charset="0"/>
                          <a:cs typeface="Times New Roman" pitchFamily="18" charset="0"/>
                        </a:rPr>
                        <a:t>Mùa</a:t>
                      </a:r>
                      <a:endParaRPr lang="en-US" sz="2200">
                        <a:effectLst/>
                        <a:latin typeface="Times New Roman" pitchFamily="18" charset="0"/>
                        <a:ea typeface="Calibri"/>
                        <a:cs typeface="Times New Roman" pitchFamily="18" charset="0"/>
                      </a:endParaRPr>
                    </a:p>
                  </a:txBody>
                  <a:tcPr marL="68580" marR="68580" marT="0" marB="0" anchor="ctr"/>
                </a:tc>
                <a:tc>
                  <a:txBody>
                    <a:bodyPr/>
                    <a:lstStyle/>
                    <a:p>
                      <a:pPr marL="0" marR="0" algn="ctr">
                        <a:spcBef>
                          <a:spcPts val="0"/>
                        </a:spcBef>
                        <a:spcAft>
                          <a:spcPts val="0"/>
                        </a:spcAft>
                      </a:pPr>
                      <a:r>
                        <a:rPr lang="en-US" sz="2200">
                          <a:effectLst/>
                          <a:latin typeface="Times New Roman" pitchFamily="18" charset="0"/>
                          <a:cs typeface="Times New Roman" pitchFamily="18" charset="0"/>
                        </a:rPr>
                        <a:t>So sánh độ dài ngày - đêm</a:t>
                      </a:r>
                      <a:endParaRPr lang="en-US" sz="2200">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1"/>
                  </a:ext>
                </a:extLst>
              </a:tr>
              <a:tr h="35560">
                <a:tc>
                  <a:txBody>
                    <a:bodyPr/>
                    <a:lstStyle/>
                    <a:p>
                      <a:pPr marL="0" marR="0" algn="just">
                        <a:spcBef>
                          <a:spcPts val="0"/>
                        </a:spcBef>
                        <a:spcAft>
                          <a:spcPts val="0"/>
                        </a:spcAft>
                      </a:pPr>
                      <a:r>
                        <a:rPr lang="en-US" sz="2200">
                          <a:effectLst/>
                          <a:latin typeface="Times New Roman" pitchFamily="18" charset="0"/>
                          <a:cs typeface="Times New Roman" pitchFamily="18" charset="0"/>
                        </a:rPr>
                        <a:t>Nửa cầu Bắc</a:t>
                      </a: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lgn="just">
                        <a:spcBef>
                          <a:spcPts val="0"/>
                        </a:spcBef>
                        <a:spcAft>
                          <a:spcPts val="0"/>
                        </a:spcAft>
                      </a:pPr>
                      <a:r>
                        <a:rPr lang="en-US" sz="2200">
                          <a:effectLst/>
                          <a:latin typeface="Times New Roman" pitchFamily="18" charset="0"/>
                          <a:cs typeface="Times New Roman" pitchFamily="18" charset="0"/>
                        </a:rPr>
                        <a:t>Nửa cầu Nam</a:t>
                      </a: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tc>
                  <a:txBody>
                    <a:bodyPr/>
                    <a:lstStyle/>
                    <a:p>
                      <a:pPr marL="0" marR="0" algn="ctr">
                        <a:spcBef>
                          <a:spcPts val="0"/>
                        </a:spcBef>
                        <a:spcAft>
                          <a:spcPts val="0"/>
                        </a:spcAft>
                      </a:pPr>
                      <a:endParaRPr lang="en-US" sz="22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5" name="Rectangle 4"/>
          <p:cNvSpPr/>
          <p:nvPr/>
        </p:nvSpPr>
        <p:spPr>
          <a:xfrm>
            <a:off x="152400" y="108858"/>
            <a:ext cx="5943600" cy="430887"/>
          </a:xfrm>
          <a:prstGeom prst="rect">
            <a:avLst/>
          </a:prstGeom>
        </p:spPr>
        <p:txBody>
          <a:bodyPr wrap="square">
            <a:spAutoFit/>
          </a:bodyPr>
          <a:lstStyle/>
          <a:p>
            <a:r>
              <a:rPr lang="en-US" sz="2200" b="1">
                <a:latin typeface="Times New Roman" pitchFamily="18" charset="0"/>
                <a:cs typeface="Times New Roman" pitchFamily="18" charset="0"/>
              </a:rPr>
              <a:t>3. </a:t>
            </a:r>
            <a:r>
              <a:rPr lang="vi-VN" sz="2200" b="1">
                <a:latin typeface="Times New Roman" pitchFamily="18" charset="0"/>
                <a:cs typeface="Times New Roman" pitchFamily="18" charset="0"/>
              </a:rPr>
              <a:t>Hiện tượng ngày - đêm dài ngắn theo mùa</a:t>
            </a:r>
            <a:endParaRPr lang="en-US" sz="2200">
              <a:latin typeface="Times New Roman" pitchFamily="18" charset="0"/>
              <a:cs typeface="Times New Roman" pitchFamily="18" charset="0"/>
            </a:endParaRPr>
          </a:p>
        </p:txBody>
      </p:sp>
      <p:sp>
        <p:nvSpPr>
          <p:cNvPr id="12" name="TextBox 11"/>
          <p:cNvSpPr txBox="1"/>
          <p:nvPr/>
        </p:nvSpPr>
        <p:spPr>
          <a:xfrm>
            <a:off x="2102392" y="5766637"/>
            <a:ext cx="1007294"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Nóng</a:t>
            </a:r>
          </a:p>
        </p:txBody>
      </p:sp>
      <p:sp>
        <p:nvSpPr>
          <p:cNvPr id="13" name="TextBox 12"/>
          <p:cNvSpPr txBox="1"/>
          <p:nvPr/>
        </p:nvSpPr>
        <p:spPr>
          <a:xfrm>
            <a:off x="2116906" y="6109537"/>
            <a:ext cx="1007294"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Lạnh</a:t>
            </a:r>
          </a:p>
        </p:txBody>
      </p:sp>
      <p:cxnSp>
        <p:nvCxnSpPr>
          <p:cNvPr id="15" name="Straight Connector 14"/>
          <p:cNvCxnSpPr/>
          <p:nvPr/>
        </p:nvCxnSpPr>
        <p:spPr>
          <a:xfrm>
            <a:off x="304800" y="4876800"/>
            <a:ext cx="1715190" cy="961572"/>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3343275" y="5804284"/>
            <a:ext cx="1828800"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Ngày &gt; đêm</a:t>
            </a:r>
          </a:p>
        </p:txBody>
      </p:sp>
      <p:sp>
        <p:nvSpPr>
          <p:cNvPr id="17" name="TextBox 16"/>
          <p:cNvSpPr txBox="1"/>
          <p:nvPr/>
        </p:nvSpPr>
        <p:spPr>
          <a:xfrm>
            <a:off x="3343275" y="6124050"/>
            <a:ext cx="1828800"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Ngày &lt; đêm</a:t>
            </a:r>
          </a:p>
        </p:txBody>
      </p:sp>
      <p:sp>
        <p:nvSpPr>
          <p:cNvPr id="18" name="TextBox 17"/>
          <p:cNvSpPr txBox="1"/>
          <p:nvPr/>
        </p:nvSpPr>
        <p:spPr>
          <a:xfrm>
            <a:off x="6781800" y="6144392"/>
            <a:ext cx="1828800"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Ngày &gt; đêm</a:t>
            </a:r>
          </a:p>
        </p:txBody>
      </p:sp>
      <p:sp>
        <p:nvSpPr>
          <p:cNvPr id="19" name="TextBox 18"/>
          <p:cNvSpPr txBox="1"/>
          <p:nvPr/>
        </p:nvSpPr>
        <p:spPr>
          <a:xfrm>
            <a:off x="6781800" y="5791200"/>
            <a:ext cx="1828800"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Ngày &lt; đêm</a:t>
            </a:r>
          </a:p>
        </p:txBody>
      </p:sp>
      <p:sp>
        <p:nvSpPr>
          <p:cNvPr id="20" name="TextBox 19"/>
          <p:cNvSpPr txBox="1"/>
          <p:nvPr/>
        </p:nvSpPr>
        <p:spPr>
          <a:xfrm>
            <a:off x="5548811" y="5763010"/>
            <a:ext cx="1007294"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Lạnh</a:t>
            </a:r>
          </a:p>
        </p:txBody>
      </p:sp>
      <p:sp>
        <p:nvSpPr>
          <p:cNvPr id="21" name="TextBox 20"/>
          <p:cNvSpPr txBox="1"/>
          <p:nvPr/>
        </p:nvSpPr>
        <p:spPr>
          <a:xfrm>
            <a:off x="5582194" y="6118535"/>
            <a:ext cx="1007294" cy="430887"/>
          </a:xfrm>
          <a:prstGeom prst="rect">
            <a:avLst/>
          </a:prstGeom>
          <a:noFill/>
        </p:spPr>
        <p:txBody>
          <a:bodyPr wrap="square" rtlCol="0">
            <a:spAutoFit/>
          </a:bodyPr>
          <a:lstStyle/>
          <a:p>
            <a:pPr algn="ctr"/>
            <a:r>
              <a:rPr lang="en-US" sz="2200">
                <a:solidFill>
                  <a:srgbClr val="C00000"/>
                </a:solidFill>
                <a:latin typeface="Times New Roman" pitchFamily="18" charset="0"/>
                <a:cs typeface="Times New Roman" pitchFamily="18" charset="0"/>
              </a:rPr>
              <a:t>Nóng</a:t>
            </a:r>
          </a:p>
        </p:txBody>
      </p:sp>
      <p:sp>
        <p:nvSpPr>
          <p:cNvPr id="22" name="Rectangle 21"/>
          <p:cNvSpPr/>
          <p:nvPr/>
        </p:nvSpPr>
        <p:spPr>
          <a:xfrm>
            <a:off x="1219200" y="493589"/>
            <a:ext cx="5943600" cy="1015663"/>
          </a:xfrm>
          <a:prstGeom prst="rect">
            <a:avLst/>
          </a:prstGeom>
        </p:spPr>
        <p:txBody>
          <a:bodyPr wrap="square">
            <a:spAutoFit/>
          </a:bodyPr>
          <a:lstStyle/>
          <a:p>
            <a:r>
              <a:rPr lang="en-US" sz="2000">
                <a:latin typeface="Times New Roman" pitchFamily="18" charset="0"/>
                <a:cs typeface="Times New Roman" pitchFamily="18" charset="0"/>
              </a:rPr>
              <a:t>- Nửa cầu mùa nóng: Ngày dài hơn đêm.</a:t>
            </a:r>
          </a:p>
          <a:p>
            <a:r>
              <a:rPr lang="en-US" sz="2000">
                <a:latin typeface="Times New Roman" pitchFamily="18" charset="0"/>
                <a:cs typeface="Times New Roman" pitchFamily="18" charset="0"/>
              </a:rPr>
              <a:t>- Nửa cầu mùa lạnh: Đêm dài hơn ngày.</a:t>
            </a:r>
          </a:p>
          <a:p>
            <a:r>
              <a:rPr lang="en-US" sz="2000">
                <a:latin typeface="Times New Roman" pitchFamily="18" charset="0"/>
                <a:cs typeface="Times New Roman" pitchFamily="18" charset="0"/>
              </a:rPr>
              <a:t>- Xích đạo: Ngày = đêm</a:t>
            </a:r>
          </a:p>
        </p:txBody>
      </p:sp>
      <p:pic>
        <p:nvPicPr>
          <p:cNvPr id="29" name="Picture 2" descr="C:\Users\ADMIN\Desktop\Tay_cam_but_b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60" y="504932"/>
            <a:ext cx="1158456" cy="97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07630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3D088BF6-3D73-4661-8BB8-368526F8278B}"/>
              </a:ext>
            </a:extLst>
          </p:cNvPr>
          <p:cNvSpPr>
            <a:spLocks noChangeArrowheads="1"/>
          </p:cNvSpPr>
          <p:nvPr/>
        </p:nvSpPr>
        <p:spPr bwMode="auto">
          <a:xfrm rot="-6673070">
            <a:off x="4255294" y="259557"/>
            <a:ext cx="2159000" cy="53324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6265 w 21600"/>
              <a:gd name="T13" fmla="*/ 6265 h 21600"/>
              <a:gd name="T14" fmla="*/ 15335 w 21600"/>
              <a:gd name="T15" fmla="*/ 15335 h 21600"/>
            </a:gdLst>
            <a:ahLst/>
            <a:cxnLst>
              <a:cxn ang="T8">
                <a:pos x="T0" y="T1"/>
              </a:cxn>
              <a:cxn ang="T9">
                <a:pos x="T2" y="T3"/>
              </a:cxn>
              <a:cxn ang="T10">
                <a:pos x="T4" y="T5"/>
              </a:cxn>
              <a:cxn ang="T11">
                <a:pos x="T6" y="T7"/>
              </a:cxn>
            </a:cxnLst>
            <a:rect l="T12" t="T13" r="T14" b="T15"/>
            <a:pathLst>
              <a:path w="21600" h="21600">
                <a:moveTo>
                  <a:pt x="0" y="0"/>
                </a:moveTo>
                <a:lnTo>
                  <a:pt x="8930" y="21600"/>
                </a:lnTo>
                <a:lnTo>
                  <a:pt x="12670" y="21600"/>
                </a:lnTo>
                <a:lnTo>
                  <a:pt x="21600" y="0"/>
                </a:lnTo>
                <a:lnTo>
                  <a:pt x="0" y="0"/>
                </a:lnTo>
                <a:close/>
              </a:path>
            </a:pathLst>
          </a:custGeom>
          <a:solidFill>
            <a:srgbClr val="C0C0C0"/>
          </a:solidFill>
          <a:ln w="9525">
            <a:solidFill>
              <a:srgbClr val="C0C0C0"/>
            </a:solidFill>
            <a:miter lim="800000"/>
            <a:headEnd/>
            <a:tailEnd/>
          </a:ln>
        </p:spPr>
        <p:txBody>
          <a:bodyPr vert="eaVert" wrap="none" anchor="ctr"/>
          <a:lstStyle/>
          <a:p>
            <a:endParaRPr lang="en-US"/>
          </a:p>
        </p:txBody>
      </p:sp>
      <p:pic>
        <p:nvPicPr>
          <p:cNvPr id="13315" name="Picture 3" descr="EARTH">
            <a:extLst>
              <a:ext uri="{FF2B5EF4-FFF2-40B4-BE49-F238E27FC236}">
                <a16:creationId xmlns:a16="http://schemas.microsoft.com/office/drawing/2014/main" id="{2BB1379B-326A-4513-92B7-58216CCA741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781300"/>
            <a:ext cx="2636837"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SUN_MED_">
            <a:extLst>
              <a:ext uri="{FF2B5EF4-FFF2-40B4-BE49-F238E27FC236}">
                <a16:creationId xmlns:a16="http://schemas.microsoft.com/office/drawing/2014/main" id="{45A490CE-4982-4431-8F6C-BDB5D5F5411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162877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8" name="WordArt 6" descr="DOTHI">
            <a:extLst>
              <a:ext uri="{FF2B5EF4-FFF2-40B4-BE49-F238E27FC236}">
                <a16:creationId xmlns:a16="http://schemas.microsoft.com/office/drawing/2014/main" id="{9C06E3F1-62A1-4663-B771-E1B889290DEF}"/>
              </a:ext>
            </a:extLst>
          </p:cNvPr>
          <p:cNvSpPr>
            <a:spLocks noChangeArrowheads="1" noChangeShapeType="1" noTextEdit="1"/>
          </p:cNvSpPr>
          <p:nvPr/>
        </p:nvSpPr>
        <p:spPr bwMode="auto">
          <a:xfrm>
            <a:off x="344488" y="2085975"/>
            <a:ext cx="8496300" cy="3368675"/>
          </a:xfrm>
          <a:prstGeom prst="rect">
            <a:avLst/>
          </a:prstGeom>
        </p:spPr>
        <p:txBody>
          <a:bodyPr wrap="none" fromWordArt="1">
            <a:prstTxWarp prst="textPlain">
              <a:avLst>
                <a:gd name="adj" fmla="val 50000"/>
              </a:avLst>
            </a:prstTxWarp>
          </a:bodyPr>
          <a:lstStyle/>
          <a:p>
            <a:pPr algn="ctr"/>
            <a:r>
              <a:rPr lang="en-US" sz="3600" kern="10">
                <a:ln w="25400">
                  <a:solidFill>
                    <a:srgbClr val="FF0000"/>
                  </a:solidFill>
                  <a:round/>
                  <a:headEnd/>
                  <a:tailEnd/>
                </a:ln>
                <a:blipFill dpi="0" rotWithShape="1">
                  <a:blip r:embed="rId5"/>
                  <a:srcRect/>
                  <a:stretch>
                    <a:fillRect/>
                  </a:stretch>
                </a:blipFill>
                <a:effectLst>
                  <a:outerShdw dist="35921" dir="2700000" algn="ctr" rotWithShape="0">
                    <a:srgbClr val="808080">
                      <a:alpha val="79999"/>
                    </a:srgbClr>
                  </a:outerShdw>
                </a:effectLst>
                <a:latin typeface="Arial" panose="020B0604020202020204" pitchFamily="34" charset="0"/>
              </a:rPr>
              <a:t>SỰ CHUYỂN ĐỘNG CỦA TRÁI ĐẤT</a:t>
            </a:r>
          </a:p>
          <a:p>
            <a:pPr algn="ctr"/>
            <a:r>
              <a:rPr lang="en-US" sz="3600" kern="10">
                <a:ln w="25400">
                  <a:solidFill>
                    <a:srgbClr val="FF0000"/>
                  </a:solidFill>
                  <a:round/>
                  <a:headEnd/>
                  <a:tailEnd/>
                </a:ln>
                <a:blipFill dpi="0" rotWithShape="1">
                  <a:blip r:embed="rId5"/>
                  <a:srcRect/>
                  <a:stretch>
                    <a:fillRect/>
                  </a:stretch>
                </a:blipFill>
                <a:effectLst>
                  <a:outerShdw dist="35921" dir="2700000" algn="ctr" rotWithShape="0">
                    <a:srgbClr val="808080">
                      <a:alpha val="79999"/>
                    </a:srgbClr>
                  </a:outerShdw>
                </a:effectLst>
                <a:latin typeface="Arial" panose="020B0604020202020204" pitchFamily="34" charset="0"/>
              </a:rPr>
              <a:t> QUANH MẶT TRỜI</a:t>
            </a:r>
          </a:p>
        </p:txBody>
      </p:sp>
      <p:sp>
        <p:nvSpPr>
          <p:cNvPr id="167938" name="Rectangle 2">
            <a:extLst>
              <a:ext uri="{FF2B5EF4-FFF2-40B4-BE49-F238E27FC236}">
                <a16:creationId xmlns:a16="http://schemas.microsoft.com/office/drawing/2014/main" id="{31BAE90F-0427-4D9A-96C0-42C13A2C00DF}"/>
              </a:ext>
            </a:extLst>
          </p:cNvPr>
          <p:cNvSpPr>
            <a:spLocks noChangeArrowheads="1"/>
          </p:cNvSpPr>
          <p:nvPr/>
        </p:nvSpPr>
        <p:spPr bwMode="auto">
          <a:xfrm>
            <a:off x="2603500" y="1011238"/>
            <a:ext cx="394493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solidFill>
                  <a:srgbClr val="0000FF"/>
                </a:solidFill>
              </a:rPr>
              <a:t> Bài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12998"/>
                                        </p:tgtEl>
                                        <p:attrNameLst>
                                          <p:attrName>style.visibility</p:attrName>
                                        </p:attrNameLst>
                                      </p:cBhvr>
                                      <p:to>
                                        <p:strVal val="visible"/>
                                      </p:to>
                                    </p:set>
                                    <p:animEffect transition="in" filter="wedge">
                                      <p:cBhvr>
                                        <p:cTn id="7" dur="2000"/>
                                        <p:tgtEl>
                                          <p:spTgt spid="21299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7938"/>
                                        </p:tgtEl>
                                        <p:attrNameLst>
                                          <p:attrName>style.visibility</p:attrName>
                                        </p:attrNameLst>
                                      </p:cBhvr>
                                      <p:to>
                                        <p:strVal val="visible"/>
                                      </p:to>
                                    </p:set>
                                    <p:animEffect transition="in" filter="checkerboard(across)">
                                      <p:cBhvr>
                                        <p:cTn id="10" dur="500"/>
                                        <p:tgtEl>
                                          <p:spTgt spid="167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C:\Users\ADMIN\Desktop\Capture5.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3372" y="1676400"/>
            <a:ext cx="883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433613"/>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948" y="801779"/>
            <a:ext cx="5658152" cy="430887"/>
          </a:xfrm>
          <a:prstGeom prst="rect">
            <a:avLst/>
          </a:prstGeom>
        </p:spPr>
        <p:txBody>
          <a:bodyPr wrap="none">
            <a:spAutoFit/>
          </a:bodyPr>
          <a:lstStyle/>
          <a:p>
            <a:r>
              <a:rPr lang="nl-NL" sz="2200" b="1">
                <a:solidFill>
                  <a:srgbClr val="C00000"/>
                </a:solidFill>
                <a:latin typeface="Times New Roman" pitchFamily="18" charset="0"/>
                <a:cs typeface="Times New Roman" pitchFamily="18" charset="0"/>
              </a:rPr>
              <a:t>1. Chuyển động của Trái Đất quanh Mặt Trời</a:t>
            </a:r>
            <a:endParaRPr lang="en-US" sz="2200">
              <a:solidFill>
                <a:srgbClr val="C00000"/>
              </a:solidFill>
              <a:latin typeface="Times New Roman" pitchFamily="18" charset="0"/>
              <a:cs typeface="Times New Roman" pitchFamily="18" charset="0"/>
            </a:endParaRPr>
          </a:p>
        </p:txBody>
      </p:sp>
      <p:sp>
        <p:nvSpPr>
          <p:cNvPr id="5" name="Rectangle 4"/>
          <p:cNvSpPr/>
          <p:nvPr/>
        </p:nvSpPr>
        <p:spPr>
          <a:xfrm>
            <a:off x="152400" y="1159205"/>
            <a:ext cx="8686800" cy="1446550"/>
          </a:xfrm>
          <a:prstGeom prst="rect">
            <a:avLst/>
          </a:prstGeom>
        </p:spPr>
        <p:txBody>
          <a:bodyPr wrap="square">
            <a:spAutoFit/>
          </a:bodyPr>
          <a:lstStyle/>
          <a:p>
            <a:r>
              <a:rPr lang="vi-VN"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dạng</a:t>
            </a:r>
            <a:r>
              <a:rPr lang="en-US" sz="2200" dirty="0">
                <a:latin typeface="Times New Roman" pitchFamily="18" charset="0"/>
                <a:cs typeface="Times New Roman" pitchFamily="18" charset="0"/>
              </a:rPr>
              <a:t> q</a:t>
            </a:r>
            <a:r>
              <a:rPr lang="vi-VN" sz="2200" dirty="0">
                <a:latin typeface="Times New Roman" pitchFamily="18" charset="0"/>
                <a:cs typeface="Times New Roman" pitchFamily="18" charset="0"/>
              </a:rPr>
              <a:t>uỹ đạo </a:t>
            </a:r>
            <a:r>
              <a:rPr lang="en-US" sz="2200" dirty="0">
                <a:latin typeface="Times New Roman" pitchFamily="18" charset="0"/>
                <a:cs typeface="Times New Roman" pitchFamily="18" charset="0"/>
              </a:rPr>
              <a:t>:………………………………………...................</a:t>
            </a:r>
          </a:p>
          <a:p>
            <a:r>
              <a:rPr lang="vi-VN" sz="2200" dirty="0">
                <a:latin typeface="Times New Roman" pitchFamily="18" charset="0"/>
                <a:cs typeface="Times New Roman" pitchFamily="18" charset="0"/>
              </a:rPr>
              <a:t>+ Hướng chuyển động:</a:t>
            </a:r>
            <a:r>
              <a:rPr lang="en-US" sz="2200" dirty="0">
                <a:latin typeface="Times New Roman" pitchFamily="18" charset="0"/>
                <a:cs typeface="Times New Roman" pitchFamily="18" charset="0"/>
              </a:rPr>
              <a:t>…………………………………………………..</a:t>
            </a:r>
          </a:p>
          <a:p>
            <a:r>
              <a:rPr lang="vi-VN" sz="2200" dirty="0">
                <a:latin typeface="Times New Roman" pitchFamily="18" charset="0"/>
                <a:cs typeface="Times New Roman" pitchFamily="18" charset="0"/>
              </a:rPr>
              <a:t>+ Thời gian </a:t>
            </a:r>
            <a:r>
              <a:rPr lang="en-US" sz="2200" dirty="0">
                <a:latin typeface="Times New Roman" pitchFamily="18" charset="0"/>
                <a:cs typeface="Times New Roman" pitchFamily="18" charset="0"/>
              </a:rPr>
              <a:t>q</a:t>
            </a:r>
            <a:r>
              <a:rPr lang="vi-VN" sz="2200" dirty="0">
                <a:latin typeface="Times New Roman" pitchFamily="18" charset="0"/>
                <a:cs typeface="Times New Roman" pitchFamily="18" charset="0"/>
              </a:rPr>
              <a:t>uay hết 1 vòng </a:t>
            </a:r>
            <a:r>
              <a:rPr lang="en-US" sz="2200" dirty="0">
                <a:latin typeface="Times New Roman" pitchFamily="18" charset="0"/>
                <a:cs typeface="Times New Roman" pitchFamily="18" charset="0"/>
              </a:rPr>
              <a:t>:……………………………………...............</a:t>
            </a:r>
          </a:p>
          <a:p>
            <a:r>
              <a:rPr lang="vi-VN" sz="2200" dirty="0">
                <a:latin typeface="Times New Roman" pitchFamily="18" charset="0"/>
                <a:cs typeface="Times New Roman" pitchFamily="18" charset="0"/>
              </a:rPr>
              <a:t>+ Khi quay quanh mặt trời</a:t>
            </a:r>
            <a:r>
              <a:rPr lang="en-US" sz="2200" dirty="0">
                <a:latin typeface="Times New Roman" pitchFamily="18" charset="0"/>
                <a:cs typeface="Times New Roman" pitchFamily="18" charset="0"/>
              </a:rPr>
              <a:t> ………………………………………….</a:t>
            </a:r>
          </a:p>
        </p:txBody>
      </p:sp>
      <p:sp>
        <p:nvSpPr>
          <p:cNvPr id="6" name="TextBox 5"/>
          <p:cNvSpPr txBox="1"/>
          <p:nvPr/>
        </p:nvSpPr>
        <p:spPr>
          <a:xfrm>
            <a:off x="2894772" y="1159403"/>
            <a:ext cx="2590800" cy="430887"/>
          </a:xfrm>
          <a:prstGeom prst="rect">
            <a:avLst/>
          </a:prstGeom>
          <a:noFill/>
        </p:spPr>
        <p:txBody>
          <a:bodyPr wrap="square" rtlCol="0">
            <a:spAutoFit/>
          </a:bodyPr>
          <a:lstStyle/>
          <a:p>
            <a:r>
              <a:rPr lang="en-US" sz="2200">
                <a:latin typeface="Times New Roman" pitchFamily="18" charset="0"/>
                <a:cs typeface="Times New Roman" pitchFamily="18" charset="0"/>
              </a:rPr>
              <a:t>Hình elip gần tròn </a:t>
            </a:r>
          </a:p>
        </p:txBody>
      </p:sp>
      <p:sp>
        <p:nvSpPr>
          <p:cNvPr id="7" name="TextBox 6"/>
          <p:cNvSpPr txBox="1"/>
          <p:nvPr/>
        </p:nvSpPr>
        <p:spPr>
          <a:xfrm>
            <a:off x="2957860" y="1486926"/>
            <a:ext cx="5652740" cy="430887"/>
          </a:xfrm>
          <a:prstGeom prst="rect">
            <a:avLst/>
          </a:prstGeom>
          <a:noFill/>
        </p:spPr>
        <p:txBody>
          <a:bodyPr wrap="square" rtlCol="0">
            <a:spAutoFit/>
          </a:bodyPr>
          <a:lstStyle/>
          <a:p>
            <a:r>
              <a:rPr lang="en-US" sz="2200">
                <a:latin typeface="Times New Roman" pitchFamily="18" charset="0"/>
                <a:cs typeface="Times New Roman" pitchFamily="18" charset="0"/>
              </a:rPr>
              <a:t>Tây sang Đông (ngược chiều kim đồng hồ)</a:t>
            </a:r>
          </a:p>
        </p:txBody>
      </p:sp>
      <p:sp>
        <p:nvSpPr>
          <p:cNvPr id="8" name="TextBox 7"/>
          <p:cNvSpPr txBox="1"/>
          <p:nvPr/>
        </p:nvSpPr>
        <p:spPr>
          <a:xfrm>
            <a:off x="3606796" y="1823157"/>
            <a:ext cx="5003804" cy="430887"/>
          </a:xfrm>
          <a:prstGeom prst="rect">
            <a:avLst/>
          </a:prstGeom>
          <a:noFill/>
        </p:spPr>
        <p:txBody>
          <a:bodyPr wrap="square" rtlCol="0">
            <a:spAutoFit/>
          </a:bodyPr>
          <a:lstStyle/>
          <a:p>
            <a:r>
              <a:rPr lang="en-US" sz="2200">
                <a:latin typeface="Times New Roman" pitchFamily="18" charset="0"/>
                <a:cs typeface="Times New Roman" pitchFamily="18" charset="0"/>
              </a:rPr>
              <a:t>365 ngày 6 giờ (≈ 1 năm)</a:t>
            </a:r>
          </a:p>
        </p:txBody>
      </p:sp>
      <p:sp>
        <p:nvSpPr>
          <p:cNvPr id="9" name="TextBox 8"/>
          <p:cNvSpPr txBox="1"/>
          <p:nvPr/>
        </p:nvSpPr>
        <p:spPr>
          <a:xfrm>
            <a:off x="4090212" y="2168046"/>
            <a:ext cx="5053788" cy="769441"/>
          </a:xfrm>
          <a:prstGeom prst="rect">
            <a:avLst/>
          </a:prstGeom>
          <a:noFill/>
        </p:spPr>
        <p:txBody>
          <a:bodyPr wrap="square" rtlCol="0">
            <a:spAutoFit/>
          </a:bodyPr>
          <a:lstStyle/>
          <a:p>
            <a:r>
              <a:rPr lang="en-US" sz="2200" dirty="0" err="1">
                <a:latin typeface="Times New Roman" pitchFamily="18" charset="0"/>
                <a:cs typeface="Times New Roman" pitchFamily="18" charset="0"/>
              </a:rPr>
              <a:t>Trục</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trái đất </a:t>
            </a:r>
            <a:r>
              <a:rPr lang="en-US" sz="2200" dirty="0" err="1">
                <a:latin typeface="Times New Roman" pitchFamily="18" charset="0"/>
                <a:cs typeface="Times New Roman" pitchFamily="18" charset="0"/>
              </a:rPr>
              <a:t>nghiêng</a:t>
            </a:r>
            <a:r>
              <a:rPr lang="en-US" sz="2200" dirty="0">
                <a:latin typeface="Times New Roman" pitchFamily="18" charset="0"/>
                <a:cs typeface="Times New Roman" pitchFamily="18" charset="0"/>
              </a:rPr>
              <a:t> 66</a:t>
            </a:r>
            <a:r>
              <a:rPr lang="en-US" sz="2200" baseline="30000" dirty="0">
                <a:latin typeface="Times New Roman" pitchFamily="18" charset="0"/>
                <a:cs typeface="Times New Roman" pitchFamily="18" charset="0"/>
              </a:rPr>
              <a:t>o</a:t>
            </a:r>
            <a:r>
              <a:rPr lang="en-US" sz="2200" dirty="0">
                <a:latin typeface="Times New Roman" pitchFamily="18" charset="0"/>
                <a:cs typeface="Times New Roman" pitchFamily="18" charset="0"/>
              </a:rPr>
              <a:t>33’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mặt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phẳng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đổi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hướng</a:t>
            </a:r>
            <a:r>
              <a:rPr lang="en-US" sz="2200" dirty="0">
                <a:latin typeface="Times New Roman" pitchFamily="18" charset="0"/>
                <a:cs typeface="Times New Roman" pitchFamily="18" charset="0"/>
              </a:rPr>
              <a:t>.</a:t>
            </a:r>
          </a:p>
        </p:txBody>
      </p:sp>
      <p:sp>
        <p:nvSpPr>
          <p:cNvPr id="10" name="Rectangle 9"/>
          <p:cNvSpPr/>
          <p:nvPr/>
        </p:nvSpPr>
        <p:spPr>
          <a:xfrm>
            <a:off x="46704" y="451660"/>
            <a:ext cx="8915400" cy="369332"/>
          </a:xfrm>
          <a:prstGeom prst="rect">
            <a:avLst/>
          </a:prstGeom>
        </p:spPr>
        <p:txBody>
          <a:bodyPr wrap="square">
            <a:spAutoFit/>
          </a:bodyPr>
          <a:lstStyle/>
          <a:p>
            <a:pPr algn="ctr"/>
            <a:r>
              <a:rPr lang="vi-VN" b="1" cap="all">
                <a:solidFill>
                  <a:srgbClr val="C00000"/>
                </a:solidFill>
                <a:latin typeface="+mj-lt"/>
              </a:rPr>
              <a:t>B</a:t>
            </a:r>
            <a:r>
              <a:rPr lang="en-US" b="1" cap="all">
                <a:solidFill>
                  <a:srgbClr val="C00000"/>
                </a:solidFill>
                <a:latin typeface="Times New Roman" pitchFamily="18" charset="0"/>
                <a:cs typeface="Times New Roman" pitchFamily="18" charset="0"/>
              </a:rPr>
              <a:t>ÀI </a:t>
            </a:r>
            <a:r>
              <a:rPr lang="vi-VN" b="1" cap="all">
                <a:solidFill>
                  <a:srgbClr val="C00000"/>
                </a:solidFill>
                <a:latin typeface="Times New Roman" pitchFamily="18" charset="0"/>
                <a:cs typeface="Times New Roman" pitchFamily="18" charset="0"/>
              </a:rPr>
              <a:t>8</a:t>
            </a:r>
            <a:r>
              <a:rPr lang="en-US" b="1" cap="all">
                <a:solidFill>
                  <a:srgbClr val="C00000"/>
                </a:solidFill>
                <a:latin typeface="Times New Roman" pitchFamily="18" charset="0"/>
                <a:cs typeface="Times New Roman" pitchFamily="18" charset="0"/>
              </a:rPr>
              <a:t>:</a:t>
            </a:r>
            <a:r>
              <a:rPr lang="vi-VN" b="1" cap="all">
                <a:solidFill>
                  <a:srgbClr val="C00000"/>
                </a:solidFill>
                <a:latin typeface="Times New Roman" pitchFamily="18" charset="0"/>
                <a:cs typeface="Times New Roman" pitchFamily="18" charset="0"/>
              </a:rPr>
              <a:t> CHUYỂN ĐỘNG CỦA T</a:t>
            </a:r>
            <a:r>
              <a:rPr lang="en-US" b="1" cap="all">
                <a:solidFill>
                  <a:srgbClr val="C00000"/>
                </a:solidFill>
                <a:latin typeface="Times New Roman" pitchFamily="18" charset="0"/>
                <a:cs typeface="Times New Roman" pitchFamily="18" charset="0"/>
              </a:rPr>
              <a:t>RÁI ĐẤT</a:t>
            </a:r>
            <a:r>
              <a:rPr lang="vi-VN" b="1" cap="all">
                <a:solidFill>
                  <a:srgbClr val="C00000"/>
                </a:solidFill>
                <a:latin typeface="Times New Roman" pitchFamily="18" charset="0"/>
                <a:cs typeface="Times New Roman" pitchFamily="18" charset="0"/>
              </a:rPr>
              <a:t> QUAY QUANH</a:t>
            </a:r>
            <a:r>
              <a:rPr lang="en-US" b="1" cap="all">
                <a:solidFill>
                  <a:srgbClr val="C00000"/>
                </a:solidFill>
                <a:latin typeface="Times New Roman" pitchFamily="18" charset="0"/>
                <a:cs typeface="Times New Roman" pitchFamily="18" charset="0"/>
              </a:rPr>
              <a:t> </a:t>
            </a:r>
            <a:r>
              <a:rPr lang="vi-VN" b="1" cap="all">
                <a:solidFill>
                  <a:srgbClr val="C00000"/>
                </a:solidFill>
                <a:latin typeface="Times New Roman" pitchFamily="18" charset="0"/>
                <a:cs typeface="Times New Roman" pitchFamily="18" charset="0"/>
              </a:rPr>
              <a:t>M</a:t>
            </a:r>
            <a:r>
              <a:rPr lang="en-US" b="1" cap="all">
                <a:solidFill>
                  <a:srgbClr val="C00000"/>
                </a:solidFill>
                <a:latin typeface="Times New Roman" pitchFamily="18" charset="0"/>
                <a:cs typeface="Times New Roman" pitchFamily="18" charset="0"/>
              </a:rPr>
              <a:t>ẶT TRỜI</a:t>
            </a:r>
            <a:r>
              <a:rPr lang="vi-VN" b="1" cap="all">
                <a:solidFill>
                  <a:srgbClr val="C00000"/>
                </a:solidFill>
                <a:latin typeface="Times New Roman" pitchFamily="18" charset="0"/>
                <a:cs typeface="Times New Roman" pitchFamily="18" charset="0"/>
              </a:rPr>
              <a:t> VÀ HỆ QUẢ</a:t>
            </a:r>
            <a:endParaRPr lang="en-US" b="1" cap="all">
              <a:solidFill>
                <a:srgbClr val="C00000"/>
              </a:solidFill>
              <a:latin typeface="Times New Roman" pitchFamily="18" charset="0"/>
              <a:cs typeface="Times New Roman" pitchFamily="18" charset="0"/>
            </a:endParaRPr>
          </a:p>
        </p:txBody>
      </p:sp>
      <p:sp>
        <p:nvSpPr>
          <p:cNvPr id="11" name="Rectangle 10"/>
          <p:cNvSpPr/>
          <p:nvPr/>
        </p:nvSpPr>
        <p:spPr>
          <a:xfrm>
            <a:off x="120444" y="2531013"/>
            <a:ext cx="2689775" cy="430887"/>
          </a:xfrm>
          <a:prstGeom prst="rect">
            <a:avLst/>
          </a:prstGeom>
        </p:spPr>
        <p:txBody>
          <a:bodyPr wrap="none">
            <a:spAutoFit/>
          </a:bodyPr>
          <a:lstStyle/>
          <a:p>
            <a:r>
              <a:rPr lang="nl-NL" sz="2200" b="1">
                <a:solidFill>
                  <a:srgbClr val="C00000"/>
                </a:solidFill>
                <a:latin typeface="Times New Roman" pitchFamily="18" charset="0"/>
                <a:cs typeface="Times New Roman" pitchFamily="18" charset="0"/>
              </a:rPr>
              <a:t>2. Mùa trên Trái Đất</a:t>
            </a:r>
            <a:endParaRPr lang="en-US" sz="2200">
              <a:solidFill>
                <a:srgbClr val="C00000"/>
              </a:solidFill>
              <a:latin typeface="Times New Roman" pitchFamily="18" charset="0"/>
              <a:cs typeface="Times New Roman" pitchFamily="18" charset="0"/>
            </a:endParaRPr>
          </a:p>
        </p:txBody>
      </p:sp>
      <p:sp>
        <p:nvSpPr>
          <p:cNvPr id="12" name="Rectangle 11"/>
          <p:cNvSpPr/>
          <p:nvPr/>
        </p:nvSpPr>
        <p:spPr>
          <a:xfrm>
            <a:off x="204248" y="2815141"/>
            <a:ext cx="5407249" cy="430887"/>
          </a:xfrm>
          <a:prstGeom prst="rect">
            <a:avLst/>
          </a:prstGeom>
        </p:spPr>
        <p:txBody>
          <a:bodyPr wrap="none">
            <a:spAutoFit/>
          </a:bodyPr>
          <a:lstStyle/>
          <a:p>
            <a:r>
              <a:rPr lang="en-US" sz="2200">
                <a:latin typeface="Times New Roman" pitchFamily="18" charset="0"/>
                <a:cs typeface="Times New Roman" pitchFamily="18" charset="0"/>
                <a:sym typeface="Wingdings"/>
              </a:rPr>
              <a:t>- </a:t>
            </a:r>
            <a:r>
              <a:rPr lang="en-US" sz="2200">
                <a:latin typeface="Times New Roman" pitchFamily="18" charset="0"/>
                <a:cs typeface="Times New Roman" pitchFamily="18" charset="0"/>
              </a:rPr>
              <a:t>Mùa 2 nửa cầu Bắc và Nam trái ngược nhau.</a:t>
            </a:r>
          </a:p>
        </p:txBody>
      </p:sp>
      <p:sp>
        <p:nvSpPr>
          <p:cNvPr id="26" name="Rectangle 25"/>
          <p:cNvSpPr/>
          <p:nvPr/>
        </p:nvSpPr>
        <p:spPr>
          <a:xfrm>
            <a:off x="152400" y="3276600"/>
            <a:ext cx="4084773" cy="430887"/>
          </a:xfrm>
          <a:prstGeom prst="rect">
            <a:avLst/>
          </a:prstGeom>
        </p:spPr>
        <p:txBody>
          <a:bodyPr wrap="none">
            <a:spAutoFit/>
          </a:bodyPr>
          <a:lstStyle/>
          <a:p>
            <a:r>
              <a:rPr lang="en-US" sz="2200" dirty="0">
                <a:latin typeface="Times New Roman" pitchFamily="18" charset="0"/>
                <a:cs typeface="Times New Roman" pitchFamily="18" charset="0"/>
                <a:sym typeface="Wingdings"/>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Mùa</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nhau</a:t>
            </a:r>
            <a:r>
              <a:rPr lang="en-US" sz="2200" dirty="0">
                <a:latin typeface="Times New Roman" pitchFamily="18" charset="0"/>
                <a:cs typeface="Times New Roman" pitchFamily="18" charset="0"/>
              </a:rPr>
              <a:t>.</a:t>
            </a:r>
          </a:p>
        </p:txBody>
      </p:sp>
      <p:sp>
        <p:nvSpPr>
          <p:cNvPr id="27" name="Rectangle 26"/>
          <p:cNvSpPr/>
          <p:nvPr/>
        </p:nvSpPr>
        <p:spPr>
          <a:xfrm>
            <a:off x="152400" y="5405941"/>
            <a:ext cx="5943600" cy="430887"/>
          </a:xfrm>
          <a:prstGeom prst="rect">
            <a:avLst/>
          </a:prstGeom>
        </p:spPr>
        <p:txBody>
          <a:bodyPr wrap="square">
            <a:spAutoFit/>
          </a:bodyPr>
          <a:lstStyle/>
          <a:p>
            <a:r>
              <a:rPr lang="en-US" sz="2200" b="1">
                <a:solidFill>
                  <a:srgbClr val="C00000"/>
                </a:solidFill>
                <a:latin typeface="Times New Roman" pitchFamily="18" charset="0"/>
                <a:cs typeface="Times New Roman" pitchFamily="18" charset="0"/>
              </a:rPr>
              <a:t>3. </a:t>
            </a:r>
            <a:r>
              <a:rPr lang="vi-VN" sz="2200" b="1">
                <a:solidFill>
                  <a:srgbClr val="C00000"/>
                </a:solidFill>
                <a:latin typeface="Times New Roman" pitchFamily="18" charset="0"/>
                <a:cs typeface="Times New Roman" pitchFamily="18" charset="0"/>
              </a:rPr>
              <a:t>Hiện tượng ngày - đêm dài ngắn theo mùa</a:t>
            </a:r>
            <a:endParaRPr lang="en-US" sz="2200">
              <a:solidFill>
                <a:srgbClr val="C00000"/>
              </a:solidFill>
              <a:latin typeface="Times New Roman" pitchFamily="18" charset="0"/>
              <a:cs typeface="Times New Roman" pitchFamily="18" charset="0"/>
            </a:endParaRPr>
          </a:p>
        </p:txBody>
      </p:sp>
      <p:sp>
        <p:nvSpPr>
          <p:cNvPr id="28" name="Rectangle 27"/>
          <p:cNvSpPr/>
          <p:nvPr/>
        </p:nvSpPr>
        <p:spPr>
          <a:xfrm>
            <a:off x="152400" y="5750004"/>
            <a:ext cx="5943600" cy="1107996"/>
          </a:xfrm>
          <a:prstGeom prst="rect">
            <a:avLst/>
          </a:prstGeom>
        </p:spPr>
        <p:txBody>
          <a:bodyPr wrap="square">
            <a:spAutoFit/>
          </a:bodyPr>
          <a:lstStyle/>
          <a:p>
            <a:r>
              <a:rPr lang="en-US" sz="2200">
                <a:latin typeface="Times New Roman" pitchFamily="18" charset="0"/>
                <a:cs typeface="Times New Roman" pitchFamily="18" charset="0"/>
              </a:rPr>
              <a:t>- Nửa cầu mùa nóng: Ngày dài hơn đêm.</a:t>
            </a:r>
          </a:p>
          <a:p>
            <a:r>
              <a:rPr lang="en-US" sz="2200">
                <a:latin typeface="Times New Roman" pitchFamily="18" charset="0"/>
                <a:cs typeface="Times New Roman" pitchFamily="18" charset="0"/>
              </a:rPr>
              <a:t>- Nửa cầu mùa lạnh: Đêm dài hơn ngày.</a:t>
            </a:r>
          </a:p>
          <a:p>
            <a:r>
              <a:rPr lang="en-US" sz="2200">
                <a:latin typeface="Times New Roman" pitchFamily="18" charset="0"/>
                <a:cs typeface="Times New Roman" pitchFamily="18" charset="0"/>
              </a:rPr>
              <a:t>- Xích đạo: Ngày = đêm</a:t>
            </a:r>
          </a:p>
        </p:txBody>
      </p:sp>
      <p:sp>
        <p:nvSpPr>
          <p:cNvPr id="29" name="Rectangle 28"/>
          <p:cNvSpPr/>
          <p:nvPr/>
        </p:nvSpPr>
        <p:spPr>
          <a:xfrm>
            <a:off x="218340" y="8588"/>
            <a:ext cx="8915400" cy="461665"/>
          </a:xfrm>
          <a:prstGeom prst="rect">
            <a:avLst/>
          </a:prstGeom>
        </p:spPr>
        <p:txBody>
          <a:bodyPr wrap="square">
            <a:spAutoFit/>
          </a:bodyPr>
          <a:lstStyle/>
          <a:p>
            <a:pPr algn="ctr"/>
            <a:r>
              <a:rPr lang="en-US" sz="2400" b="1" cap="all">
                <a:solidFill>
                  <a:srgbClr val="0000CC"/>
                </a:solidFill>
                <a:effectLst>
                  <a:outerShdw blurRad="38100" dist="38100" dir="2700000" algn="tl">
                    <a:srgbClr val="000000">
                      <a:alpha val="43137"/>
                    </a:srgbClr>
                  </a:outerShdw>
                </a:effectLst>
                <a:latin typeface="+mj-lt"/>
              </a:rPr>
              <a:t>NỘI DUNG CHÍNH</a:t>
            </a:r>
            <a:endParaRPr lang="en-US" sz="2400" b="1" cap="all">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 name="Picture 2" descr="C:\Users\ADMIN\Desktop\Tay_cam_but_b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8518" y="8591"/>
            <a:ext cx="624282" cy="52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4948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362" name="Group 6">
            <a:extLst>
              <a:ext uri="{FF2B5EF4-FFF2-40B4-BE49-F238E27FC236}">
                <a16:creationId xmlns:a16="http://schemas.microsoft.com/office/drawing/2014/main" id="{6527D674-D87F-4DFE-AB94-A3B17CFC21E3}"/>
              </a:ext>
            </a:extLst>
          </p:cNvPr>
          <p:cNvGrpSpPr>
            <a:grpSpLocks/>
          </p:cNvGrpSpPr>
          <p:nvPr/>
        </p:nvGrpSpPr>
        <p:grpSpPr bwMode="auto">
          <a:xfrm>
            <a:off x="144463" y="0"/>
            <a:ext cx="682625" cy="836613"/>
            <a:chOff x="1610" y="482"/>
            <a:chExt cx="2449" cy="3356"/>
          </a:xfrm>
        </p:grpSpPr>
        <p:sp>
          <p:nvSpPr>
            <p:cNvPr id="15370" name="Line 7">
              <a:extLst>
                <a:ext uri="{FF2B5EF4-FFF2-40B4-BE49-F238E27FC236}">
                  <a16:creationId xmlns:a16="http://schemas.microsoft.com/office/drawing/2014/main" id="{03C15313-4D09-4CED-B83D-F978368F643A}"/>
                </a:ext>
              </a:extLst>
            </p:cNvPr>
            <p:cNvSpPr>
              <a:spLocks noChangeShapeType="1"/>
            </p:cNvSpPr>
            <p:nvPr/>
          </p:nvSpPr>
          <p:spPr bwMode="auto">
            <a:xfrm flipH="1">
              <a:off x="2200" y="482"/>
              <a:ext cx="1134" cy="33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5371" name="Picture 8" descr="EARTH">
              <a:extLst>
                <a:ext uri="{FF2B5EF4-FFF2-40B4-BE49-F238E27FC236}">
                  <a16:creationId xmlns:a16="http://schemas.microsoft.com/office/drawing/2014/main" id="{A623F47E-080B-4337-86FD-56BE631A194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0" y="935"/>
              <a:ext cx="2449" cy="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3" name="Picture 9" descr="SUN_MED_">
            <a:extLst>
              <a:ext uri="{FF2B5EF4-FFF2-40B4-BE49-F238E27FC236}">
                <a16:creationId xmlns:a16="http://schemas.microsoft.com/office/drawing/2014/main" id="{94AEEA09-33B7-48B0-B4A0-376A20CB41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64525" y="2063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0" descr="hoa2">
            <a:extLst>
              <a:ext uri="{FF2B5EF4-FFF2-40B4-BE49-F238E27FC236}">
                <a16:creationId xmlns:a16="http://schemas.microsoft.com/office/drawing/2014/main" id="{232873E5-6EE4-48FF-A9AF-E98689BDB8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6613"/>
            <a:ext cx="9144000" cy="77787"/>
          </a:xfrm>
          <a:prstGeom prst="rect">
            <a:avLst/>
          </a:prstGeom>
          <a:solidFill>
            <a:srgbClr val="009900"/>
          </a:solidFill>
          <a:ln w="9525">
            <a:solidFill>
              <a:srgbClr val="006600"/>
            </a:solidFill>
            <a:miter lim="800000"/>
            <a:headEnd/>
            <a:tailEnd/>
          </a:ln>
        </p:spPr>
      </p:pic>
      <p:sp>
        <p:nvSpPr>
          <p:cNvPr id="15365" name="Rectangle 11">
            <a:extLst>
              <a:ext uri="{FF2B5EF4-FFF2-40B4-BE49-F238E27FC236}">
                <a16:creationId xmlns:a16="http://schemas.microsoft.com/office/drawing/2014/main" id="{859E6814-D7E4-48BF-B52E-FCE474EC8CB2}"/>
              </a:ext>
            </a:extLst>
          </p:cNvPr>
          <p:cNvSpPr>
            <a:spLocks noChangeArrowheads="1"/>
          </p:cNvSpPr>
          <p:nvPr/>
        </p:nvSpPr>
        <p:spPr bwMode="auto">
          <a:xfrm>
            <a:off x="0" y="989013"/>
            <a:ext cx="9144000" cy="5868987"/>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5366" name="Text Box 13">
            <a:extLst>
              <a:ext uri="{FF2B5EF4-FFF2-40B4-BE49-F238E27FC236}">
                <a16:creationId xmlns:a16="http://schemas.microsoft.com/office/drawing/2014/main" id="{0B3111C9-7325-4521-B883-C159CB917ACC}"/>
              </a:ext>
            </a:extLst>
          </p:cNvPr>
          <p:cNvSpPr txBox="1">
            <a:spLocks noChangeArrowheads="1"/>
          </p:cNvSpPr>
          <p:nvPr/>
        </p:nvSpPr>
        <p:spPr bwMode="auto">
          <a:xfrm>
            <a:off x="0" y="1076325"/>
            <a:ext cx="8689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chemeClr val="bg1"/>
                </a:solidFill>
              </a:rPr>
              <a:t>1. </a:t>
            </a:r>
            <a:r>
              <a:rPr lang="en-US" altLang="en-US" sz="2400" b="1" u="sng">
                <a:solidFill>
                  <a:schemeClr val="bg1"/>
                </a:solidFill>
              </a:rPr>
              <a:t>SỰ CHUYỂN ĐỘNG CỦA TRÁI ĐẤT QUANH MẶT TRỜI</a:t>
            </a:r>
            <a:r>
              <a:rPr lang="en-US" altLang="en-US" sz="2400" b="1">
                <a:solidFill>
                  <a:schemeClr val="bg1"/>
                </a:solidFill>
              </a:rPr>
              <a:t> :</a:t>
            </a:r>
          </a:p>
        </p:txBody>
      </p:sp>
      <p:grpSp>
        <p:nvGrpSpPr>
          <p:cNvPr id="15367" name="Group 16">
            <a:extLst>
              <a:ext uri="{FF2B5EF4-FFF2-40B4-BE49-F238E27FC236}">
                <a16:creationId xmlns:a16="http://schemas.microsoft.com/office/drawing/2014/main" id="{DC6F9E21-529E-42DE-8F06-22BB4CF5FF0A}"/>
              </a:ext>
            </a:extLst>
          </p:cNvPr>
          <p:cNvGrpSpPr>
            <a:grpSpLocks/>
          </p:cNvGrpSpPr>
          <p:nvPr/>
        </p:nvGrpSpPr>
        <p:grpSpPr bwMode="auto">
          <a:xfrm>
            <a:off x="1055688" y="193675"/>
            <a:ext cx="7097712" cy="511175"/>
            <a:chOff x="586" y="112"/>
            <a:chExt cx="4471" cy="322"/>
          </a:xfrm>
        </p:grpSpPr>
        <p:sp>
          <p:nvSpPr>
            <p:cNvPr id="15368" name="WordArt 17">
              <a:extLst>
                <a:ext uri="{FF2B5EF4-FFF2-40B4-BE49-F238E27FC236}">
                  <a16:creationId xmlns:a16="http://schemas.microsoft.com/office/drawing/2014/main" id="{E7B35030-BD9F-4BA6-AFC3-01FD714267FF}"/>
                </a:ext>
              </a:extLst>
            </p:cNvPr>
            <p:cNvSpPr>
              <a:spLocks noChangeArrowheads="1" noChangeShapeType="1" noTextEdit="1"/>
            </p:cNvSpPr>
            <p:nvPr/>
          </p:nvSpPr>
          <p:spPr bwMode="auto">
            <a:xfrm>
              <a:off x="586" y="112"/>
              <a:ext cx="681" cy="269"/>
            </a:xfrm>
            <a:prstGeom prst="rect">
              <a:avLst/>
            </a:prstGeom>
          </p:spPr>
          <p:txBody>
            <a:bodyPr wrap="none" fromWordArt="1">
              <a:prstTxWarp prst="textPlain">
                <a:avLst>
                  <a:gd name="adj" fmla="val 50000"/>
                </a:avLst>
              </a:prstTxWarp>
            </a:bodyPr>
            <a:lstStyle/>
            <a:p>
              <a:pPr algn="ctr"/>
              <a:r>
                <a:rPr lang="en-US" sz="2400" kern="10">
                  <a:ln w="9525">
                    <a:solidFill>
                      <a:srgbClr val="990000"/>
                    </a:solidFill>
                    <a:round/>
                    <a:headEnd/>
                    <a:tailEnd/>
                  </a:ln>
                  <a:solidFill>
                    <a:srgbClr val="990000"/>
                  </a:solidFill>
                  <a:latin typeface="Arial" panose="020B0604020202020204" pitchFamily="34" charset="0"/>
                </a:rPr>
                <a:t>Bài 8 :</a:t>
              </a:r>
            </a:p>
          </p:txBody>
        </p:sp>
        <p:sp>
          <p:nvSpPr>
            <p:cNvPr id="15369" name="WordArt 18">
              <a:extLst>
                <a:ext uri="{FF2B5EF4-FFF2-40B4-BE49-F238E27FC236}">
                  <a16:creationId xmlns:a16="http://schemas.microsoft.com/office/drawing/2014/main" id="{E76D3984-819A-44B5-AC2B-9CB5F63BF8B9}"/>
                </a:ext>
              </a:extLst>
            </p:cNvPr>
            <p:cNvSpPr>
              <a:spLocks noChangeArrowheads="1" noChangeShapeType="1" noTextEdit="1"/>
            </p:cNvSpPr>
            <p:nvPr/>
          </p:nvSpPr>
          <p:spPr bwMode="auto">
            <a:xfrm>
              <a:off x="1383" y="119"/>
              <a:ext cx="3674" cy="315"/>
            </a:xfrm>
            <a:prstGeom prst="rect">
              <a:avLst/>
            </a:prstGeom>
          </p:spPr>
          <p:txBody>
            <a:bodyPr wrap="none" fromWordArt="1">
              <a:prstTxWarp prst="textPlain">
                <a:avLst>
                  <a:gd name="adj" fmla="val 50000"/>
                </a:avLst>
              </a:prstTxWarp>
            </a:bodyPr>
            <a:lstStyle/>
            <a:p>
              <a:pPr algn="ctr"/>
              <a:r>
                <a:rPr lang="en-US" sz="3600" b="1" kern="10">
                  <a:ln w="9525">
                    <a:solidFill>
                      <a:srgbClr val="990000"/>
                    </a:solidFill>
                    <a:round/>
                    <a:headEnd/>
                    <a:tailEnd/>
                  </a:ln>
                  <a:solidFill>
                    <a:srgbClr val="990000"/>
                  </a:solidFill>
                  <a:latin typeface="Arial" panose="020B0604020202020204" pitchFamily="34" charset="0"/>
                </a:rPr>
                <a:t>SỰ CHUYỂN ĐỘNG CỦA TRÁI ĐẤT QUANH MẶT TRỜI</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Oval 9">
            <a:extLst>
              <a:ext uri="{FF2B5EF4-FFF2-40B4-BE49-F238E27FC236}">
                <a16:creationId xmlns:a16="http://schemas.microsoft.com/office/drawing/2014/main" id="{308AB648-A14F-4D12-90DC-933C037BA072}"/>
              </a:ext>
            </a:extLst>
          </p:cNvPr>
          <p:cNvSpPr>
            <a:spLocks noChangeArrowheads="1"/>
          </p:cNvSpPr>
          <p:nvPr/>
        </p:nvSpPr>
        <p:spPr bwMode="auto">
          <a:xfrm>
            <a:off x="755650" y="692150"/>
            <a:ext cx="7632700" cy="4537075"/>
          </a:xfrm>
          <a:prstGeom prst="ellipse">
            <a:avLst/>
          </a:prstGeom>
          <a:solidFill>
            <a:schemeClr val="bg1"/>
          </a:solidFill>
          <a:ln w="28575">
            <a:solidFill>
              <a:schemeClr val="tx1"/>
            </a:solidFill>
            <a:prstDash val="dash"/>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pic>
        <p:nvPicPr>
          <p:cNvPr id="17411" name="Picture 5" descr="SUN_MED_">
            <a:extLst>
              <a:ext uri="{FF2B5EF4-FFF2-40B4-BE49-F238E27FC236}">
                <a16:creationId xmlns:a16="http://schemas.microsoft.com/office/drawing/2014/main" id="{52791CDC-C5FF-416A-A386-2072B2C8945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54475" y="2406650"/>
            <a:ext cx="109378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a:extLst>
              <a:ext uri="{FF2B5EF4-FFF2-40B4-BE49-F238E27FC236}">
                <a16:creationId xmlns:a16="http://schemas.microsoft.com/office/drawing/2014/main" id="{F85D30FD-813E-4969-B80B-57462B951BD3}"/>
              </a:ext>
            </a:extLst>
          </p:cNvPr>
          <p:cNvGrpSpPr>
            <a:grpSpLocks/>
          </p:cNvGrpSpPr>
          <p:nvPr/>
        </p:nvGrpSpPr>
        <p:grpSpPr bwMode="auto">
          <a:xfrm>
            <a:off x="-396875" y="2278063"/>
            <a:ext cx="2303463" cy="2303462"/>
            <a:chOff x="-250" y="1344"/>
            <a:chExt cx="1451" cy="1451"/>
          </a:xfrm>
        </p:grpSpPr>
        <p:sp>
          <p:nvSpPr>
            <p:cNvPr id="17418" name="Line 7">
              <a:extLst>
                <a:ext uri="{FF2B5EF4-FFF2-40B4-BE49-F238E27FC236}">
                  <a16:creationId xmlns:a16="http://schemas.microsoft.com/office/drawing/2014/main" id="{8E9E81E3-C201-4FA3-AF18-4EB90C6A4470}"/>
                </a:ext>
              </a:extLst>
            </p:cNvPr>
            <p:cNvSpPr>
              <a:spLocks noChangeShapeType="1"/>
            </p:cNvSpPr>
            <p:nvPr/>
          </p:nvSpPr>
          <p:spPr bwMode="auto">
            <a:xfrm flipH="1">
              <a:off x="332" y="1541"/>
              <a:ext cx="272" cy="10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7419" name="Picture 6" descr="GLOBE1">
              <a:extLst>
                <a:ext uri="{FF2B5EF4-FFF2-40B4-BE49-F238E27FC236}">
                  <a16:creationId xmlns:a16="http://schemas.microsoft.com/office/drawing/2014/main" id="{D65236CE-A40B-49DF-8403-8476ED3CC6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0" y="1344"/>
              <a:ext cx="1451"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Text Box 17">
            <a:extLst>
              <a:ext uri="{FF2B5EF4-FFF2-40B4-BE49-F238E27FC236}">
                <a16:creationId xmlns:a16="http://schemas.microsoft.com/office/drawing/2014/main" id="{8EB5FA80-7CE6-404B-9FF5-0E11AE2A1482}"/>
              </a:ext>
            </a:extLst>
          </p:cNvPr>
          <p:cNvSpPr txBox="1">
            <a:spLocks noChangeArrowheads="1"/>
          </p:cNvSpPr>
          <p:nvPr/>
        </p:nvSpPr>
        <p:spPr bwMode="auto">
          <a:xfrm>
            <a:off x="7624763" y="2582863"/>
            <a:ext cx="12969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b="1">
                <a:solidFill>
                  <a:schemeClr val="folHlink"/>
                </a:solidFill>
                <a:latin typeface="VNI-Times" pitchFamily="2" charset="0"/>
              </a:rPr>
              <a:t>22 - 12</a:t>
            </a:r>
            <a:br>
              <a:rPr lang="en-US" altLang="en-US" sz="2000" b="1">
                <a:solidFill>
                  <a:schemeClr val="folHlink"/>
                </a:solidFill>
                <a:latin typeface="VNI-Times" pitchFamily="2" charset="0"/>
              </a:rPr>
            </a:br>
            <a:r>
              <a:rPr lang="vi-VN" altLang="en-US" sz="2000" b="1">
                <a:solidFill>
                  <a:schemeClr val="folHlink"/>
                </a:solidFill>
                <a:latin typeface="VNI-Times" pitchFamily="2" charset="0"/>
              </a:rPr>
              <a:t>Đông</a:t>
            </a:r>
            <a:r>
              <a:rPr lang="en-US" altLang="en-US" sz="2000" b="1">
                <a:solidFill>
                  <a:schemeClr val="folHlink"/>
                </a:solidFill>
                <a:latin typeface="VNI-Times" pitchFamily="2" charset="0"/>
              </a:rPr>
              <a:t> Chí</a:t>
            </a:r>
          </a:p>
        </p:txBody>
      </p:sp>
      <p:sp>
        <p:nvSpPr>
          <p:cNvPr id="17415" name="Text Box 18">
            <a:extLst>
              <a:ext uri="{FF2B5EF4-FFF2-40B4-BE49-F238E27FC236}">
                <a16:creationId xmlns:a16="http://schemas.microsoft.com/office/drawing/2014/main" id="{547113A3-2741-4431-BB6A-0B6B8F85F79E}"/>
              </a:ext>
            </a:extLst>
          </p:cNvPr>
          <p:cNvSpPr txBox="1">
            <a:spLocks noChangeArrowheads="1"/>
          </p:cNvSpPr>
          <p:nvPr/>
        </p:nvSpPr>
        <p:spPr bwMode="auto">
          <a:xfrm>
            <a:off x="3924300" y="4845050"/>
            <a:ext cx="1296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b="1">
                <a:solidFill>
                  <a:schemeClr val="folHlink"/>
                </a:solidFill>
                <a:latin typeface="VNI-Times" pitchFamily="2" charset="0"/>
              </a:rPr>
              <a:t>23 - 9</a:t>
            </a:r>
            <a:br>
              <a:rPr lang="en-US" altLang="en-US" sz="2000" b="1">
                <a:solidFill>
                  <a:schemeClr val="folHlink"/>
                </a:solidFill>
                <a:latin typeface="VNI-Times" pitchFamily="2" charset="0"/>
              </a:rPr>
            </a:br>
            <a:r>
              <a:rPr lang="en-US" altLang="en-US" sz="2000" b="1">
                <a:solidFill>
                  <a:schemeClr val="folHlink"/>
                </a:solidFill>
                <a:latin typeface="VNI-Times" pitchFamily="2" charset="0"/>
              </a:rPr>
              <a:t>Thu P</a:t>
            </a:r>
            <a:r>
              <a:rPr lang="vi-VN" altLang="en-US" sz="2000" b="1">
                <a:solidFill>
                  <a:schemeClr val="folHlink"/>
                </a:solidFill>
                <a:latin typeface="VNI-Times" pitchFamily="2" charset="0"/>
              </a:rPr>
              <a:t>hân</a:t>
            </a:r>
            <a:endParaRPr lang="en-US" altLang="en-US" sz="2000" b="1">
              <a:solidFill>
                <a:schemeClr val="folHlink"/>
              </a:solidFill>
              <a:latin typeface="VNI-Times" pitchFamily="2" charset="0"/>
            </a:endParaRPr>
          </a:p>
        </p:txBody>
      </p:sp>
      <p:sp>
        <p:nvSpPr>
          <p:cNvPr id="17416" name="Text Box 19">
            <a:extLst>
              <a:ext uri="{FF2B5EF4-FFF2-40B4-BE49-F238E27FC236}">
                <a16:creationId xmlns:a16="http://schemas.microsoft.com/office/drawing/2014/main" id="{6A785D1D-B0F8-4E96-859D-7A4AD3D27ADD}"/>
              </a:ext>
            </a:extLst>
          </p:cNvPr>
          <p:cNvSpPr txBox="1">
            <a:spLocks noChangeArrowheads="1"/>
          </p:cNvSpPr>
          <p:nvPr/>
        </p:nvSpPr>
        <p:spPr bwMode="auto">
          <a:xfrm>
            <a:off x="3924300" y="333375"/>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b="1">
                <a:solidFill>
                  <a:schemeClr val="folHlink"/>
                </a:solidFill>
                <a:latin typeface="VNI-Times" pitchFamily="2" charset="0"/>
              </a:rPr>
              <a:t>21 - 3</a:t>
            </a:r>
            <a:br>
              <a:rPr lang="en-US" altLang="en-US" sz="2000" b="1">
                <a:solidFill>
                  <a:schemeClr val="folHlink"/>
                </a:solidFill>
                <a:latin typeface="VNI-Times" pitchFamily="2" charset="0"/>
              </a:rPr>
            </a:br>
            <a:r>
              <a:rPr lang="vi-VN" altLang="en-US" sz="2000" b="1">
                <a:solidFill>
                  <a:schemeClr val="folHlink"/>
                </a:solidFill>
                <a:latin typeface="VNI-Times" pitchFamily="2" charset="0"/>
              </a:rPr>
              <a:t>Xuân phân</a:t>
            </a:r>
            <a:endParaRPr lang="en-US" altLang="en-US" sz="2000" b="1">
              <a:solidFill>
                <a:schemeClr val="folHlink"/>
              </a:solidFill>
              <a:latin typeface="VNI-Times" pitchFamily="2" charset="0"/>
            </a:endParaRPr>
          </a:p>
        </p:txBody>
      </p:sp>
      <p:sp>
        <p:nvSpPr>
          <p:cNvPr id="17417" name="Text Box 20">
            <a:extLst>
              <a:ext uri="{FF2B5EF4-FFF2-40B4-BE49-F238E27FC236}">
                <a16:creationId xmlns:a16="http://schemas.microsoft.com/office/drawing/2014/main" id="{58A75BBB-9DFF-436B-8878-5B52157F15D2}"/>
              </a:ext>
            </a:extLst>
          </p:cNvPr>
          <p:cNvSpPr txBox="1">
            <a:spLocks noChangeArrowheads="1"/>
          </p:cNvSpPr>
          <p:nvPr/>
        </p:nvSpPr>
        <p:spPr bwMode="auto">
          <a:xfrm>
            <a:off x="107950" y="2708275"/>
            <a:ext cx="1296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b="1">
                <a:solidFill>
                  <a:schemeClr val="folHlink"/>
                </a:solidFill>
                <a:latin typeface="VNI-Times" pitchFamily="2" charset="0"/>
              </a:rPr>
              <a:t>22 - 6 </a:t>
            </a:r>
            <a:br>
              <a:rPr lang="en-US" altLang="en-US" sz="2000" b="1">
                <a:solidFill>
                  <a:schemeClr val="folHlink"/>
                </a:solidFill>
                <a:latin typeface="VNI-Times" pitchFamily="2" charset="0"/>
              </a:rPr>
            </a:br>
            <a:r>
              <a:rPr lang="vi-VN" altLang="en-US" sz="2000" b="1">
                <a:solidFill>
                  <a:schemeClr val="folHlink"/>
                </a:solidFill>
                <a:latin typeface="VNI-Times" pitchFamily="2" charset="0"/>
              </a:rPr>
              <a:t>Hạ chí</a:t>
            </a:r>
            <a:endParaRPr lang="en-US" altLang="en-US" sz="2000" b="1">
              <a:solidFill>
                <a:schemeClr val="folHlink"/>
              </a:solidFill>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0.00312 -0.06682 C 0.00312 0.11607 0.18871 0.2659 0.4177 0.26474 C 0.64722 0.2659 0.83437 0.11607 0.83437 -0.06751 C 0.83437 -0.25063 0.64774 -0.39861 0.4177 -0.39861 C 0.18871 -0.39861 0.00312 -0.25063 0.00312 -0.06682 Z " pathEditMode="relative" rAng="-16200000" ptsTypes="fffff">
                                      <p:cBhvr>
                                        <p:cTn id="6" dur="30000" fill="hold"/>
                                        <p:tgtEl>
                                          <p:spTgt spid="2"/>
                                        </p:tgtEl>
                                        <p:attrNameLst>
                                          <p:attrName>ppt_x</p:attrName>
                                          <p:attrName>ppt_y</p:attrName>
                                        </p:attrNameLst>
                                      </p:cBhvr>
                                      <p:rCtr x="4156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82C845B9-C899-4B92-8C80-25BD1628547E}"/>
              </a:ext>
            </a:extLst>
          </p:cNvPr>
          <p:cNvGrpSpPr>
            <a:grpSpLocks/>
          </p:cNvGrpSpPr>
          <p:nvPr/>
        </p:nvGrpSpPr>
        <p:grpSpPr bwMode="auto">
          <a:xfrm>
            <a:off x="144463" y="0"/>
            <a:ext cx="682625" cy="836613"/>
            <a:chOff x="1610" y="482"/>
            <a:chExt cx="2449" cy="3356"/>
          </a:xfrm>
        </p:grpSpPr>
        <p:sp>
          <p:nvSpPr>
            <p:cNvPr id="27660" name="Line 3">
              <a:extLst>
                <a:ext uri="{FF2B5EF4-FFF2-40B4-BE49-F238E27FC236}">
                  <a16:creationId xmlns:a16="http://schemas.microsoft.com/office/drawing/2014/main" id="{2E2A709B-B31E-41C5-AD38-8D5EA26D51C2}"/>
                </a:ext>
              </a:extLst>
            </p:cNvPr>
            <p:cNvSpPr>
              <a:spLocks noChangeShapeType="1"/>
            </p:cNvSpPr>
            <p:nvPr/>
          </p:nvSpPr>
          <p:spPr bwMode="auto">
            <a:xfrm flipH="1">
              <a:off x="2200" y="482"/>
              <a:ext cx="1134" cy="33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7661" name="Picture 4" descr="EARTH">
              <a:extLst>
                <a:ext uri="{FF2B5EF4-FFF2-40B4-BE49-F238E27FC236}">
                  <a16:creationId xmlns:a16="http://schemas.microsoft.com/office/drawing/2014/main" id="{CB82A4E0-C790-4F4C-A6DA-5CA27FEBA98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0" y="935"/>
              <a:ext cx="2449" cy="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1" name="Picture 5" descr="SUN_MED_">
            <a:extLst>
              <a:ext uri="{FF2B5EF4-FFF2-40B4-BE49-F238E27FC236}">
                <a16:creationId xmlns:a16="http://schemas.microsoft.com/office/drawing/2014/main" id="{9E1C22FF-F194-4903-B990-E8B9392E908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02613"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hoa2">
            <a:extLst>
              <a:ext uri="{FF2B5EF4-FFF2-40B4-BE49-F238E27FC236}">
                <a16:creationId xmlns:a16="http://schemas.microsoft.com/office/drawing/2014/main" id="{8CC10732-CA73-42BA-B2A2-8220107A8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6613"/>
            <a:ext cx="9144000" cy="77787"/>
          </a:xfrm>
          <a:prstGeom prst="rect">
            <a:avLst/>
          </a:prstGeom>
          <a:solidFill>
            <a:srgbClr val="009900"/>
          </a:solidFill>
          <a:ln w="9525">
            <a:solidFill>
              <a:srgbClr val="006600"/>
            </a:solidFill>
            <a:miter lim="800000"/>
            <a:headEnd/>
            <a:tailEnd/>
          </a:ln>
        </p:spPr>
      </p:pic>
      <p:sp>
        <p:nvSpPr>
          <p:cNvPr id="27653" name="Rectangle 7">
            <a:extLst>
              <a:ext uri="{FF2B5EF4-FFF2-40B4-BE49-F238E27FC236}">
                <a16:creationId xmlns:a16="http://schemas.microsoft.com/office/drawing/2014/main" id="{B45D6FC2-F802-4928-BD20-59E2F988ADDD}"/>
              </a:ext>
            </a:extLst>
          </p:cNvPr>
          <p:cNvSpPr>
            <a:spLocks noChangeArrowheads="1"/>
          </p:cNvSpPr>
          <p:nvPr/>
        </p:nvSpPr>
        <p:spPr bwMode="auto">
          <a:xfrm>
            <a:off x="0" y="935038"/>
            <a:ext cx="9144000" cy="5922962"/>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27654" name="Text Box 8">
            <a:extLst>
              <a:ext uri="{FF2B5EF4-FFF2-40B4-BE49-F238E27FC236}">
                <a16:creationId xmlns:a16="http://schemas.microsoft.com/office/drawing/2014/main" id="{2850E9B6-6E4B-46A0-818A-29D83F50FC1E}"/>
              </a:ext>
            </a:extLst>
          </p:cNvPr>
          <p:cNvSpPr txBox="1">
            <a:spLocks noChangeArrowheads="1"/>
          </p:cNvSpPr>
          <p:nvPr/>
        </p:nvSpPr>
        <p:spPr bwMode="auto">
          <a:xfrm>
            <a:off x="0" y="9763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chemeClr val="bg1"/>
                </a:solidFill>
              </a:rPr>
              <a:t>1. </a:t>
            </a:r>
            <a:r>
              <a:rPr lang="en-US" altLang="en-US" sz="2400" b="1" u="sng">
                <a:solidFill>
                  <a:schemeClr val="bg1"/>
                </a:solidFill>
              </a:rPr>
              <a:t>SỰ CHUYỂN ĐỘNG CỦA TRÁI ĐẤT QUANH MẶT TRỜI</a:t>
            </a:r>
            <a:r>
              <a:rPr lang="en-US" altLang="en-US" sz="2400" b="1">
                <a:solidFill>
                  <a:schemeClr val="bg1"/>
                </a:solidFill>
              </a:rPr>
              <a:t> :</a:t>
            </a:r>
          </a:p>
        </p:txBody>
      </p:sp>
      <p:sp>
        <p:nvSpPr>
          <p:cNvPr id="112651" name="Text Box 11">
            <a:extLst>
              <a:ext uri="{FF2B5EF4-FFF2-40B4-BE49-F238E27FC236}">
                <a16:creationId xmlns:a16="http://schemas.microsoft.com/office/drawing/2014/main" id="{F4C00E22-D85D-4040-8FA8-055F73D0E795}"/>
              </a:ext>
            </a:extLst>
          </p:cNvPr>
          <p:cNvSpPr txBox="1">
            <a:spLocks noChangeArrowheads="1"/>
          </p:cNvSpPr>
          <p:nvPr/>
        </p:nvSpPr>
        <p:spPr bwMode="auto">
          <a:xfrm>
            <a:off x="0" y="1697038"/>
            <a:ext cx="91440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sz="2400" b="1">
                <a:solidFill>
                  <a:schemeClr val="bg1"/>
                </a:solidFill>
              </a:rPr>
              <a:t>Trái Đất chuyển động quanh Mặt Trời theo 1 quỹ đạo có  hình elip gần tròn.</a:t>
            </a:r>
          </a:p>
          <a:p>
            <a:pPr eaLnBrk="1" hangingPunct="1">
              <a:spcBef>
                <a:spcPct val="50000"/>
              </a:spcBef>
              <a:buFontTx/>
              <a:buNone/>
            </a:pPr>
            <a:r>
              <a:rPr lang="en-US" altLang="en-US" sz="2400" b="1">
                <a:solidFill>
                  <a:schemeClr val="bg1"/>
                </a:solidFill>
              </a:rPr>
              <a:t>- Hướng chuyển động: Từ Tây sang Đông</a:t>
            </a:r>
          </a:p>
          <a:p>
            <a:pPr eaLnBrk="1" hangingPunct="1">
              <a:spcBef>
                <a:spcPct val="50000"/>
              </a:spcBef>
              <a:buFontTx/>
              <a:buChar char="-"/>
            </a:pPr>
            <a:r>
              <a:rPr lang="en-US" altLang="en-US" sz="2400" b="1">
                <a:solidFill>
                  <a:schemeClr val="bg1"/>
                </a:solidFill>
              </a:rPr>
              <a:t>Thời gian Trái Đất chuyển động một vòng quanh Mặt Trời là 365 ngày 6 giờ. </a:t>
            </a:r>
          </a:p>
          <a:p>
            <a:pPr eaLnBrk="1" hangingPunct="1">
              <a:spcBef>
                <a:spcPct val="50000"/>
              </a:spcBef>
              <a:buFontTx/>
              <a:buNone/>
            </a:pPr>
            <a:r>
              <a:rPr lang="en-US" altLang="en-US" sz="2400" b="1">
                <a:solidFill>
                  <a:schemeClr val="bg1"/>
                </a:solidFill>
              </a:rPr>
              <a:t>- Trong khi chuyển động trên quỹ đạo quanh Mặt Trời, trục Trái Đất lúc nào cũng giữ nguyên độ nghiêng và hướng nghiêng của trục không đổi. Đó là sự chuyển động tịnh tiến.</a:t>
            </a:r>
          </a:p>
        </p:txBody>
      </p:sp>
      <p:grpSp>
        <p:nvGrpSpPr>
          <p:cNvPr id="27657" name="Group 13">
            <a:extLst>
              <a:ext uri="{FF2B5EF4-FFF2-40B4-BE49-F238E27FC236}">
                <a16:creationId xmlns:a16="http://schemas.microsoft.com/office/drawing/2014/main" id="{60A15E2D-C681-41B7-A1FD-F31FD3EA0ABB}"/>
              </a:ext>
            </a:extLst>
          </p:cNvPr>
          <p:cNvGrpSpPr>
            <a:grpSpLocks/>
          </p:cNvGrpSpPr>
          <p:nvPr/>
        </p:nvGrpSpPr>
        <p:grpSpPr bwMode="auto">
          <a:xfrm>
            <a:off x="930275" y="177800"/>
            <a:ext cx="7097713" cy="511175"/>
            <a:chOff x="586" y="112"/>
            <a:chExt cx="4471" cy="322"/>
          </a:xfrm>
        </p:grpSpPr>
        <p:sp>
          <p:nvSpPr>
            <p:cNvPr id="27658" name="WordArt 14">
              <a:extLst>
                <a:ext uri="{FF2B5EF4-FFF2-40B4-BE49-F238E27FC236}">
                  <a16:creationId xmlns:a16="http://schemas.microsoft.com/office/drawing/2014/main" id="{30F7E52D-91A5-419B-93D9-EDAF7BC49C30}"/>
                </a:ext>
              </a:extLst>
            </p:cNvPr>
            <p:cNvSpPr>
              <a:spLocks noChangeArrowheads="1" noChangeShapeType="1" noTextEdit="1"/>
            </p:cNvSpPr>
            <p:nvPr/>
          </p:nvSpPr>
          <p:spPr bwMode="auto">
            <a:xfrm>
              <a:off x="586" y="112"/>
              <a:ext cx="681" cy="269"/>
            </a:xfrm>
            <a:prstGeom prst="rect">
              <a:avLst/>
            </a:prstGeom>
          </p:spPr>
          <p:txBody>
            <a:bodyPr wrap="none" fromWordArt="1">
              <a:prstTxWarp prst="textPlain">
                <a:avLst>
                  <a:gd name="adj" fmla="val 50000"/>
                </a:avLst>
              </a:prstTxWarp>
            </a:bodyPr>
            <a:lstStyle/>
            <a:p>
              <a:pPr algn="ctr"/>
              <a:r>
                <a:rPr lang="en-US" sz="2400" kern="10">
                  <a:ln w="9525">
                    <a:solidFill>
                      <a:srgbClr val="990000"/>
                    </a:solidFill>
                    <a:round/>
                    <a:headEnd/>
                    <a:tailEnd/>
                  </a:ln>
                  <a:solidFill>
                    <a:srgbClr val="990000"/>
                  </a:solidFill>
                  <a:latin typeface="Arial" panose="020B0604020202020204" pitchFamily="34" charset="0"/>
                </a:rPr>
                <a:t>Tiết 10 - Bài 8 :</a:t>
              </a:r>
            </a:p>
          </p:txBody>
        </p:sp>
        <p:sp>
          <p:nvSpPr>
            <p:cNvPr id="27659" name="WordArt 15">
              <a:extLst>
                <a:ext uri="{FF2B5EF4-FFF2-40B4-BE49-F238E27FC236}">
                  <a16:creationId xmlns:a16="http://schemas.microsoft.com/office/drawing/2014/main" id="{9B726B85-4FBD-4DBB-89D3-9384B2C8EFC6}"/>
                </a:ext>
              </a:extLst>
            </p:cNvPr>
            <p:cNvSpPr>
              <a:spLocks noChangeArrowheads="1" noChangeShapeType="1" noTextEdit="1"/>
            </p:cNvSpPr>
            <p:nvPr/>
          </p:nvSpPr>
          <p:spPr bwMode="auto">
            <a:xfrm>
              <a:off x="1383" y="119"/>
              <a:ext cx="3674" cy="315"/>
            </a:xfrm>
            <a:prstGeom prst="rect">
              <a:avLst/>
            </a:prstGeom>
          </p:spPr>
          <p:txBody>
            <a:bodyPr wrap="none" fromWordArt="1">
              <a:prstTxWarp prst="textPlain">
                <a:avLst>
                  <a:gd name="adj" fmla="val 50000"/>
                </a:avLst>
              </a:prstTxWarp>
            </a:bodyPr>
            <a:lstStyle/>
            <a:p>
              <a:pPr algn="ctr"/>
              <a:r>
                <a:rPr lang="en-US" sz="3600" b="1" kern="10">
                  <a:ln w="9525">
                    <a:solidFill>
                      <a:srgbClr val="990000"/>
                    </a:solidFill>
                    <a:round/>
                    <a:headEnd/>
                    <a:tailEnd/>
                  </a:ln>
                  <a:solidFill>
                    <a:srgbClr val="990000"/>
                  </a:solidFill>
                  <a:latin typeface="Arial" panose="020B0604020202020204" pitchFamily="34" charset="0"/>
                </a:rPr>
                <a:t>SỰ CHUYỂN ĐỘNG CỦA TRÁI ĐẤT QUANH MẶT TRỜI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51">
                                            <p:txEl>
                                              <p:pRg st="3" end="3"/>
                                            </p:txEl>
                                          </p:spTgt>
                                        </p:tgtEl>
                                        <p:attrNameLst>
                                          <p:attrName>style.visibility</p:attrName>
                                        </p:attrNameLst>
                                      </p:cBhvr>
                                      <p:to>
                                        <p:strVal val="visible"/>
                                      </p:to>
                                    </p:set>
                                    <p:animEffect transition="in" filter="box(in)">
                                      <p:cBhvr>
                                        <p:cTn id="7" dur="500"/>
                                        <p:tgtEl>
                                          <p:spTgt spid="112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82C845B9-C899-4B92-8C80-25BD1628547E}"/>
              </a:ext>
            </a:extLst>
          </p:cNvPr>
          <p:cNvGrpSpPr>
            <a:grpSpLocks/>
          </p:cNvGrpSpPr>
          <p:nvPr/>
        </p:nvGrpSpPr>
        <p:grpSpPr bwMode="auto">
          <a:xfrm>
            <a:off x="144463" y="0"/>
            <a:ext cx="682625" cy="836613"/>
            <a:chOff x="1610" y="482"/>
            <a:chExt cx="2449" cy="3356"/>
          </a:xfrm>
        </p:grpSpPr>
        <p:sp>
          <p:nvSpPr>
            <p:cNvPr id="27660" name="Line 3">
              <a:extLst>
                <a:ext uri="{FF2B5EF4-FFF2-40B4-BE49-F238E27FC236}">
                  <a16:creationId xmlns:a16="http://schemas.microsoft.com/office/drawing/2014/main" id="{2E2A709B-B31E-41C5-AD38-8D5EA26D51C2}"/>
                </a:ext>
              </a:extLst>
            </p:cNvPr>
            <p:cNvSpPr>
              <a:spLocks noChangeShapeType="1"/>
            </p:cNvSpPr>
            <p:nvPr/>
          </p:nvSpPr>
          <p:spPr bwMode="auto">
            <a:xfrm flipH="1">
              <a:off x="2200" y="482"/>
              <a:ext cx="1134" cy="33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7661" name="Picture 4" descr="EARTH">
              <a:extLst>
                <a:ext uri="{FF2B5EF4-FFF2-40B4-BE49-F238E27FC236}">
                  <a16:creationId xmlns:a16="http://schemas.microsoft.com/office/drawing/2014/main" id="{CB82A4E0-C790-4F4C-A6DA-5CA27FEBA98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0" y="935"/>
              <a:ext cx="2449" cy="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1" name="Picture 5" descr="SUN_MED_">
            <a:extLst>
              <a:ext uri="{FF2B5EF4-FFF2-40B4-BE49-F238E27FC236}">
                <a16:creationId xmlns:a16="http://schemas.microsoft.com/office/drawing/2014/main" id="{9E1C22FF-F194-4903-B990-E8B9392E908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02613"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hoa2">
            <a:extLst>
              <a:ext uri="{FF2B5EF4-FFF2-40B4-BE49-F238E27FC236}">
                <a16:creationId xmlns:a16="http://schemas.microsoft.com/office/drawing/2014/main" id="{8CC10732-CA73-42BA-B2A2-8220107A8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6613"/>
            <a:ext cx="9144000" cy="77787"/>
          </a:xfrm>
          <a:prstGeom prst="rect">
            <a:avLst/>
          </a:prstGeom>
          <a:solidFill>
            <a:srgbClr val="009900"/>
          </a:solidFill>
          <a:ln w="9525">
            <a:solidFill>
              <a:srgbClr val="006600"/>
            </a:solidFill>
            <a:miter lim="800000"/>
            <a:headEnd/>
            <a:tailEnd/>
          </a:ln>
        </p:spPr>
      </p:pic>
      <p:sp>
        <p:nvSpPr>
          <p:cNvPr id="27653" name="Rectangle 7">
            <a:extLst>
              <a:ext uri="{FF2B5EF4-FFF2-40B4-BE49-F238E27FC236}">
                <a16:creationId xmlns:a16="http://schemas.microsoft.com/office/drawing/2014/main" id="{B45D6FC2-F802-4928-BD20-59E2F988ADDD}"/>
              </a:ext>
            </a:extLst>
          </p:cNvPr>
          <p:cNvSpPr>
            <a:spLocks noChangeArrowheads="1"/>
          </p:cNvSpPr>
          <p:nvPr/>
        </p:nvSpPr>
        <p:spPr bwMode="auto">
          <a:xfrm>
            <a:off x="0" y="935038"/>
            <a:ext cx="9144000" cy="5922962"/>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27654" name="Text Box 8">
            <a:extLst>
              <a:ext uri="{FF2B5EF4-FFF2-40B4-BE49-F238E27FC236}">
                <a16:creationId xmlns:a16="http://schemas.microsoft.com/office/drawing/2014/main" id="{2850E9B6-6E4B-46A0-818A-29D83F50FC1E}"/>
              </a:ext>
            </a:extLst>
          </p:cNvPr>
          <p:cNvSpPr txBox="1">
            <a:spLocks noChangeArrowheads="1"/>
          </p:cNvSpPr>
          <p:nvPr/>
        </p:nvSpPr>
        <p:spPr bwMode="auto">
          <a:xfrm>
            <a:off x="0" y="9763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dirty="0">
                <a:solidFill>
                  <a:schemeClr val="bg1"/>
                </a:solidFill>
              </a:rPr>
              <a:t>2</a:t>
            </a:r>
            <a:r>
              <a:rPr lang="en-US" altLang="en-US" sz="2400" b="1" dirty="0">
                <a:solidFill>
                  <a:schemeClr val="bg1"/>
                </a:solidFill>
              </a:rPr>
              <a:t>. </a:t>
            </a:r>
            <a:r>
              <a:rPr lang="vi-VN" altLang="en-US" sz="2400" b="1" u="sng" dirty="0">
                <a:solidFill>
                  <a:schemeClr val="bg1"/>
                </a:solidFill>
              </a:rPr>
              <a:t>CÁC HỆ QUẢ</a:t>
            </a:r>
            <a:endParaRPr lang="en-US" altLang="en-US" sz="2400" b="1" dirty="0">
              <a:solidFill>
                <a:schemeClr val="bg1"/>
              </a:solidFill>
            </a:endParaRPr>
          </a:p>
        </p:txBody>
      </p:sp>
      <p:sp>
        <p:nvSpPr>
          <p:cNvPr id="112652" name="Text Box 12">
            <a:extLst>
              <a:ext uri="{FF2B5EF4-FFF2-40B4-BE49-F238E27FC236}">
                <a16:creationId xmlns:a16="http://schemas.microsoft.com/office/drawing/2014/main" id="{CA20D86B-CCC4-4CB2-9F95-AD26B0D274EC}"/>
              </a:ext>
            </a:extLst>
          </p:cNvPr>
          <p:cNvSpPr txBox="1">
            <a:spLocks noChangeArrowheads="1"/>
          </p:cNvSpPr>
          <p:nvPr/>
        </p:nvSpPr>
        <p:spPr bwMode="auto">
          <a:xfrm>
            <a:off x="-31315" y="1752600"/>
            <a:ext cx="493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dirty="0">
                <a:solidFill>
                  <a:schemeClr val="bg1"/>
                </a:solidFill>
              </a:rPr>
              <a:t>a. </a:t>
            </a:r>
            <a:r>
              <a:rPr lang="en-US" altLang="en-US" sz="2400" b="1" u="sng" dirty="0">
                <a:solidFill>
                  <a:schemeClr val="bg1"/>
                </a:solidFill>
              </a:rPr>
              <a:t>MÙA</a:t>
            </a:r>
            <a:r>
              <a:rPr lang="en-US" altLang="en-US" sz="2400" b="1" dirty="0">
                <a:solidFill>
                  <a:schemeClr val="bg1"/>
                </a:solidFill>
              </a:rPr>
              <a:t> </a:t>
            </a:r>
            <a:r>
              <a:rPr lang="vi-VN" altLang="en-US" sz="2400" b="1" dirty="0">
                <a:solidFill>
                  <a:schemeClr val="bg1"/>
                </a:solidFill>
              </a:rPr>
              <a:t>TRÊN TRÁI ĐẤT</a:t>
            </a:r>
            <a:endParaRPr lang="en-US" altLang="en-US" sz="2400" b="1" dirty="0">
              <a:solidFill>
                <a:schemeClr val="bg1"/>
              </a:solidFill>
            </a:endParaRPr>
          </a:p>
        </p:txBody>
      </p:sp>
      <p:grpSp>
        <p:nvGrpSpPr>
          <p:cNvPr id="27657" name="Group 13">
            <a:extLst>
              <a:ext uri="{FF2B5EF4-FFF2-40B4-BE49-F238E27FC236}">
                <a16:creationId xmlns:a16="http://schemas.microsoft.com/office/drawing/2014/main" id="{60A15E2D-C681-41B7-A1FD-F31FD3EA0ABB}"/>
              </a:ext>
            </a:extLst>
          </p:cNvPr>
          <p:cNvGrpSpPr>
            <a:grpSpLocks/>
          </p:cNvGrpSpPr>
          <p:nvPr/>
        </p:nvGrpSpPr>
        <p:grpSpPr bwMode="auto">
          <a:xfrm>
            <a:off x="930275" y="177800"/>
            <a:ext cx="7097713" cy="511175"/>
            <a:chOff x="586" y="112"/>
            <a:chExt cx="4471" cy="322"/>
          </a:xfrm>
        </p:grpSpPr>
        <p:sp>
          <p:nvSpPr>
            <p:cNvPr id="27658" name="WordArt 14">
              <a:extLst>
                <a:ext uri="{FF2B5EF4-FFF2-40B4-BE49-F238E27FC236}">
                  <a16:creationId xmlns:a16="http://schemas.microsoft.com/office/drawing/2014/main" id="{30F7E52D-91A5-419B-93D9-EDAF7BC49C30}"/>
                </a:ext>
              </a:extLst>
            </p:cNvPr>
            <p:cNvSpPr>
              <a:spLocks noChangeArrowheads="1" noChangeShapeType="1" noTextEdit="1"/>
            </p:cNvSpPr>
            <p:nvPr/>
          </p:nvSpPr>
          <p:spPr bwMode="auto">
            <a:xfrm>
              <a:off x="586" y="112"/>
              <a:ext cx="681" cy="269"/>
            </a:xfrm>
            <a:prstGeom prst="rect">
              <a:avLst/>
            </a:prstGeom>
          </p:spPr>
          <p:txBody>
            <a:bodyPr wrap="none" fromWordArt="1">
              <a:prstTxWarp prst="textPlain">
                <a:avLst>
                  <a:gd name="adj" fmla="val 50000"/>
                </a:avLst>
              </a:prstTxWarp>
            </a:bodyPr>
            <a:lstStyle/>
            <a:p>
              <a:pPr algn="ctr"/>
              <a:r>
                <a:rPr lang="en-US" sz="2400" kern="10">
                  <a:ln w="9525">
                    <a:solidFill>
                      <a:srgbClr val="990000"/>
                    </a:solidFill>
                    <a:round/>
                    <a:headEnd/>
                    <a:tailEnd/>
                  </a:ln>
                  <a:solidFill>
                    <a:srgbClr val="990000"/>
                  </a:solidFill>
                  <a:latin typeface="Arial" panose="020B0604020202020204" pitchFamily="34" charset="0"/>
                </a:rPr>
                <a:t>Tiết 10 - Bài 8 :</a:t>
              </a:r>
            </a:p>
          </p:txBody>
        </p:sp>
        <p:sp>
          <p:nvSpPr>
            <p:cNvPr id="27659" name="WordArt 15">
              <a:extLst>
                <a:ext uri="{FF2B5EF4-FFF2-40B4-BE49-F238E27FC236}">
                  <a16:creationId xmlns:a16="http://schemas.microsoft.com/office/drawing/2014/main" id="{9B726B85-4FBD-4DBB-89D3-9384B2C8EFC6}"/>
                </a:ext>
              </a:extLst>
            </p:cNvPr>
            <p:cNvSpPr>
              <a:spLocks noChangeArrowheads="1" noChangeShapeType="1" noTextEdit="1"/>
            </p:cNvSpPr>
            <p:nvPr/>
          </p:nvSpPr>
          <p:spPr bwMode="auto">
            <a:xfrm>
              <a:off x="1383" y="119"/>
              <a:ext cx="3674" cy="315"/>
            </a:xfrm>
            <a:prstGeom prst="rect">
              <a:avLst/>
            </a:prstGeom>
          </p:spPr>
          <p:txBody>
            <a:bodyPr wrap="none" fromWordArt="1">
              <a:prstTxWarp prst="textPlain">
                <a:avLst>
                  <a:gd name="adj" fmla="val 50000"/>
                </a:avLst>
              </a:prstTxWarp>
            </a:bodyPr>
            <a:lstStyle/>
            <a:p>
              <a:pPr algn="ctr"/>
              <a:r>
                <a:rPr lang="en-US" sz="3600" b="1" kern="10">
                  <a:ln w="9525">
                    <a:solidFill>
                      <a:srgbClr val="990000"/>
                    </a:solidFill>
                    <a:round/>
                    <a:headEnd/>
                    <a:tailEnd/>
                  </a:ln>
                  <a:solidFill>
                    <a:srgbClr val="990000"/>
                  </a:solidFill>
                  <a:latin typeface="Arial" panose="020B0604020202020204" pitchFamily="34" charset="0"/>
                </a:rPr>
                <a:t>SỰ CHUYỂN ĐỘNG CỦA TRÁI ĐẤT QUANH MẶT TRỜI</a:t>
              </a:r>
            </a:p>
          </p:txBody>
        </p:sp>
      </p:grpSp>
    </p:spTree>
    <p:extLst>
      <p:ext uri="{BB962C8B-B14F-4D97-AF65-F5344CB8AC3E}">
        <p14:creationId xmlns:p14="http://schemas.microsoft.com/office/powerpoint/2010/main" val="3619155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52"/>
                                        </p:tgtEl>
                                        <p:attrNameLst>
                                          <p:attrName>style.visibility</p:attrName>
                                        </p:attrNameLst>
                                      </p:cBhvr>
                                      <p:to>
                                        <p:strVal val="visible"/>
                                      </p:to>
                                    </p:set>
                                    <p:animEffect transition="in" filter="diamond(in)">
                                      <p:cBhvr>
                                        <p:cTn id="7" dur="2000"/>
                                        <p:tgtEl>
                                          <p:spTgt spid="112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1735"/>
            <a:ext cx="2916632" cy="461665"/>
          </a:xfrm>
          <a:prstGeom prst="rect">
            <a:avLst/>
          </a:prstGeom>
        </p:spPr>
        <p:txBody>
          <a:bodyPr wrap="none">
            <a:spAutoFit/>
          </a:bodyPr>
          <a:lstStyle/>
          <a:p>
            <a:r>
              <a:rPr lang="nl-NL" sz="2400" b="1">
                <a:latin typeface="Times New Roman" pitchFamily="18" charset="0"/>
                <a:cs typeface="Times New Roman" pitchFamily="18" charset="0"/>
              </a:rPr>
              <a:t>2. Mùa trên Trái Đất</a:t>
            </a:r>
            <a:endParaRPr lang="en-US" sz="2400">
              <a:latin typeface="Times New Roman" pitchFamily="18" charset="0"/>
              <a:cs typeface="Times New Roman" pitchFamily="18" charset="0"/>
            </a:endParaRPr>
          </a:p>
        </p:txBody>
      </p:sp>
      <p:pic>
        <p:nvPicPr>
          <p:cNvPr id="4" name="Picture 5" descr="bonmua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3369" t="5901" r="4653" b="4830"/>
          <a:stretch/>
        </p:blipFill>
        <p:spPr bwMode="auto">
          <a:xfrm>
            <a:off x="538317" y="1066800"/>
            <a:ext cx="7919883" cy="5614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8" descr="Purple mesh"/>
          <p:cNvSpPr txBox="1">
            <a:spLocks noChangeArrowheads="1"/>
          </p:cNvSpPr>
          <p:nvPr/>
        </p:nvSpPr>
        <p:spPr bwMode="auto">
          <a:xfrm>
            <a:off x="1566763" y="3412397"/>
            <a:ext cx="2927604" cy="369332"/>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FFFFCC"/>
                </a:solidFill>
              </a:rPr>
              <a:t>Mùa xuân</a:t>
            </a:r>
          </a:p>
        </p:txBody>
      </p:sp>
      <p:sp>
        <p:nvSpPr>
          <p:cNvPr id="6" name="Text Box 10" descr="Purple mesh"/>
          <p:cNvSpPr txBox="1">
            <a:spLocks noChangeArrowheads="1"/>
          </p:cNvSpPr>
          <p:nvPr/>
        </p:nvSpPr>
        <p:spPr bwMode="auto">
          <a:xfrm>
            <a:off x="4606948" y="3425798"/>
            <a:ext cx="2927604" cy="369332"/>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FFFFCC"/>
                </a:solidFill>
              </a:rPr>
              <a:t>Mùa hạ</a:t>
            </a:r>
          </a:p>
        </p:txBody>
      </p:sp>
      <p:sp>
        <p:nvSpPr>
          <p:cNvPr id="7" name="Text Box 11" descr="Purple mesh"/>
          <p:cNvSpPr txBox="1">
            <a:spLocks noChangeArrowheads="1"/>
          </p:cNvSpPr>
          <p:nvPr/>
        </p:nvSpPr>
        <p:spPr bwMode="auto">
          <a:xfrm>
            <a:off x="4601836" y="6195972"/>
            <a:ext cx="2927604" cy="369332"/>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FFFFCC"/>
                </a:solidFill>
              </a:rPr>
              <a:t>Mùa thu</a:t>
            </a:r>
          </a:p>
        </p:txBody>
      </p:sp>
      <p:sp>
        <p:nvSpPr>
          <p:cNvPr id="8" name="Text Box 12" descr="Purple mesh"/>
          <p:cNvSpPr txBox="1">
            <a:spLocks noChangeArrowheads="1"/>
          </p:cNvSpPr>
          <p:nvPr/>
        </p:nvSpPr>
        <p:spPr bwMode="auto">
          <a:xfrm>
            <a:off x="1567197" y="6195972"/>
            <a:ext cx="2927604" cy="369332"/>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FFFFCC"/>
                </a:solidFill>
              </a:rPr>
              <a:t>Mùa đông</a:t>
            </a:r>
          </a:p>
        </p:txBody>
      </p:sp>
      <p:sp>
        <p:nvSpPr>
          <p:cNvPr id="11" name="Rectangle 10"/>
          <p:cNvSpPr/>
          <p:nvPr/>
        </p:nvSpPr>
        <p:spPr>
          <a:xfrm>
            <a:off x="76200" y="559713"/>
            <a:ext cx="8915400" cy="430887"/>
          </a:xfrm>
          <a:prstGeom prst="rect">
            <a:avLst/>
          </a:prstGeom>
        </p:spPr>
        <p:txBody>
          <a:bodyPr wrap="square">
            <a:spAutoFit/>
          </a:bodyPr>
          <a:lstStyle/>
          <a:p>
            <a:pPr algn="ctr"/>
            <a:r>
              <a:rPr lang="en-US" sz="2200">
                <a:latin typeface="Times New Roman" pitchFamily="18" charset="0"/>
                <a:cs typeface="Times New Roman" pitchFamily="18" charset="0"/>
              </a:rPr>
              <a:t>Mùa là khoảng thời gian trong năm có đặc điểm riêng về thời tiết, khí hậu.</a:t>
            </a:r>
          </a:p>
        </p:txBody>
      </p:sp>
    </p:spTree>
    <p:extLst>
      <p:ext uri="{BB962C8B-B14F-4D97-AF65-F5344CB8AC3E}">
        <p14:creationId xmlns:p14="http://schemas.microsoft.com/office/powerpoint/2010/main" val="2088094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CB2CE2B-3E61-44DA-BF7E-D3756A8257F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A5D747-5EBF-470B-BC49-B97716A57692}" type="slidenum">
              <a:rPr lang="en-US" altLang="en-US">
                <a:solidFill>
                  <a:srgbClr val="898989"/>
                </a:solidFill>
              </a:rPr>
              <a:pPr eaLnBrk="1" hangingPunct="1"/>
              <a:t>8</a:t>
            </a:fld>
            <a:endParaRPr lang="en-US" altLang="en-US">
              <a:solidFill>
                <a:srgbClr val="898989"/>
              </a:solidFill>
            </a:endParaRPr>
          </a:p>
        </p:txBody>
      </p:sp>
      <p:pic>
        <p:nvPicPr>
          <p:cNvPr id="10243" name="Picture 2">
            <a:extLst>
              <a:ext uri="{FF2B5EF4-FFF2-40B4-BE49-F238E27FC236}">
                <a16:creationId xmlns:a16="http://schemas.microsoft.com/office/drawing/2014/main" id="{AE284C89-0CCC-44FD-9D53-903DC9B5D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6010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1703A0FB-ADAD-426C-A0E9-F675381A9C1B}"/>
              </a:ext>
            </a:extLst>
          </p:cNvPr>
          <p:cNvSpPr txBox="1">
            <a:spLocks noChangeArrowheads="1"/>
          </p:cNvSpPr>
          <p:nvPr/>
        </p:nvSpPr>
        <p:spPr bwMode="auto">
          <a:xfrm>
            <a:off x="0" y="5573713"/>
            <a:ext cx="8955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b="1" i="1" dirty="0">
                <a:solidFill>
                  <a:srgbClr val="660033"/>
                </a:solidFill>
                <a:latin typeface="Times New Roman" panose="02020603050405020304" pitchFamily="18" charset="0"/>
                <a:cs typeface="Times New Roman" panose="02020603050405020304" pitchFamily="18" charset="0"/>
              </a:rPr>
              <a:t>Hình 23.Sự vận động của trái đất quanh Mặt Trời và các mùa Bắc bán cầu.</a:t>
            </a:r>
            <a:endParaRPr lang="en-US" altLang="en-US" b="1" i="1" dirty="0">
              <a:solidFill>
                <a:srgbClr val="660033"/>
              </a:solidFill>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8991D538-23A6-46A0-B4DF-C3B538A79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525"/>
            <a:ext cx="86010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21762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762000"/>
            <a:ext cx="7624645" cy="3556933"/>
            <a:chOff x="693484" y="1152525"/>
            <a:chExt cx="7624645" cy="3556933"/>
          </a:xfrm>
        </p:grpSpPr>
        <p:sp>
          <p:nvSpPr>
            <p:cNvPr id="6" name="Rectangle 5"/>
            <p:cNvSpPr/>
            <p:nvPr/>
          </p:nvSpPr>
          <p:spPr>
            <a:xfrm>
              <a:off x="6705600" y="3867150"/>
              <a:ext cx="161252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48400" y="4023658"/>
              <a:ext cx="161252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5000" y="4210050"/>
              <a:ext cx="1612529" cy="4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7301" y="1152525"/>
              <a:ext cx="2472149"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8201" y="1257300"/>
              <a:ext cx="20574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3484" y="1485900"/>
              <a:ext cx="1614899"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28600" y="838200"/>
            <a:ext cx="8686800" cy="4770537"/>
          </a:xfrm>
          <a:prstGeom prst="rect">
            <a:avLst/>
          </a:prstGeom>
        </p:spPr>
        <p:txBody>
          <a:bodyPr wrap="square">
            <a:spAutoFit/>
          </a:bodyPr>
          <a:lstStyle/>
          <a:p>
            <a:r>
              <a:rPr lang="vi-VN" sz="2800" b="1" dirty="0">
                <a:latin typeface="Times New Roman" pitchFamily="18" charset="0"/>
                <a:cs typeface="Times New Roman" pitchFamily="18" charset="0"/>
              </a:rPr>
              <a:t>Dựa vào hình 1, 2 và thông tin trong mục 2</a:t>
            </a:r>
          </a:p>
          <a:p>
            <a:pPr algn="just"/>
            <a:r>
              <a:rPr lang="vi-VN" sz="2800" dirty="0">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N1: cho biết:Vào ngày 22</a:t>
            </a:r>
            <a:r>
              <a:rPr lang="en-US" sz="2800" b="1" dirty="0">
                <a:solidFill>
                  <a:srgbClr val="FF0000"/>
                </a:solidFill>
                <a:latin typeface="Times New Roman" pitchFamily="18" charset="0"/>
                <a:cs typeface="Times New Roman" pitchFamily="18" charset="0"/>
              </a:rPr>
              <a:t>/</a:t>
            </a:r>
            <a:r>
              <a:rPr lang="vi-VN" sz="2800" b="1" dirty="0">
                <a:solidFill>
                  <a:srgbClr val="FF0000"/>
                </a:solidFill>
                <a:latin typeface="Times New Roman" pitchFamily="18" charset="0"/>
                <a:cs typeface="Times New Roman" pitchFamily="18" charset="0"/>
              </a:rPr>
              <a:t>6 nửa cầu Bắc đang là mùa gì, nửa cầu Nam đang là mùa gì</a:t>
            </a:r>
            <a:r>
              <a:rPr lang="en-US" sz="2800" b="1" dirty="0">
                <a:solidFill>
                  <a:srgbClr val="FF0000"/>
                </a:solidFill>
                <a:latin typeface="Times New Roman" pitchFamily="18" charset="0"/>
                <a:cs typeface="Times New Roman" pitchFamily="18" charset="0"/>
              </a:rPr>
              <a:t>?</a:t>
            </a:r>
            <a:r>
              <a:rPr lang="vi-VN" sz="2800" b="1" dirty="0">
                <a:solidFill>
                  <a:srgbClr val="FF0000"/>
                </a:solidFill>
                <a:latin typeface="Times New Roman" pitchFamily="18" charset="0"/>
                <a:cs typeface="Times New Roman" pitchFamily="18" charset="0"/>
              </a:rPr>
              <a:t> Tại sao?</a:t>
            </a:r>
            <a:endParaRPr lang="en-US" sz="2800" b="1" dirty="0">
              <a:solidFill>
                <a:srgbClr val="FF0000"/>
              </a:solidFill>
              <a:latin typeface="Times New Roman" pitchFamily="18" charset="0"/>
              <a:cs typeface="Times New Roman" pitchFamily="18" charset="0"/>
            </a:endParaRPr>
          </a:p>
          <a:p>
            <a:r>
              <a:rPr lang="vi-VN" sz="2800" b="1" dirty="0">
                <a:solidFill>
                  <a:srgbClr val="0000CC"/>
                </a:solidFill>
                <a:latin typeface="Times New Roman" pitchFamily="18" charset="0"/>
                <a:cs typeface="Times New Roman" pitchFamily="18" charset="0"/>
              </a:rPr>
              <a:t>N2: cho biết:</a:t>
            </a:r>
            <a:endParaRPr lang="en-US" sz="2800" b="1" dirty="0">
              <a:solidFill>
                <a:srgbClr val="0000CC"/>
              </a:solidFill>
              <a:latin typeface="Times New Roman" pitchFamily="18" charset="0"/>
              <a:cs typeface="Times New Roman" pitchFamily="18" charset="0"/>
            </a:endParaRPr>
          </a:p>
          <a:p>
            <a:r>
              <a:rPr lang="vi-VN" sz="2800" b="1" dirty="0">
                <a:solidFill>
                  <a:srgbClr val="0000CC"/>
                </a:solidFill>
                <a:latin typeface="Times New Roman" pitchFamily="18" charset="0"/>
                <a:cs typeface="Times New Roman" pitchFamily="18" charset="0"/>
              </a:rPr>
              <a:t>Vào ngày 22</a:t>
            </a:r>
            <a:r>
              <a:rPr lang="en-US" sz="2800" b="1" dirty="0">
                <a:solidFill>
                  <a:srgbClr val="0000CC"/>
                </a:solidFill>
                <a:latin typeface="Times New Roman" pitchFamily="18" charset="0"/>
                <a:cs typeface="Times New Roman" pitchFamily="18" charset="0"/>
              </a:rPr>
              <a:t>/</a:t>
            </a:r>
            <a:r>
              <a:rPr lang="vi-VN" sz="2800" b="1" dirty="0">
                <a:solidFill>
                  <a:srgbClr val="0000CC"/>
                </a:solidFill>
                <a:latin typeface="Times New Roman" pitchFamily="18" charset="0"/>
                <a:cs typeface="Times New Roman" pitchFamily="18" charset="0"/>
              </a:rPr>
              <a:t>12, nửa cầu Bắc đang là mùa gì, nửa cầu Nam đang là mùa gì</a:t>
            </a:r>
            <a:r>
              <a:rPr lang="en-US" sz="2800" b="1" dirty="0">
                <a:solidFill>
                  <a:srgbClr val="0000CC"/>
                </a:solidFill>
                <a:latin typeface="Times New Roman" pitchFamily="18" charset="0"/>
                <a:cs typeface="Times New Roman" pitchFamily="18" charset="0"/>
              </a:rPr>
              <a:t>?</a:t>
            </a:r>
            <a:r>
              <a:rPr lang="vi-VN" sz="2800" b="1" dirty="0">
                <a:solidFill>
                  <a:srgbClr val="0000CC"/>
                </a:solidFill>
                <a:latin typeface="Times New Roman" pitchFamily="18" charset="0"/>
                <a:cs typeface="Times New Roman" pitchFamily="18" charset="0"/>
              </a:rPr>
              <a:t> Tại sao?</a:t>
            </a:r>
          </a:p>
          <a:p>
            <a:endParaRPr lang="vi-VN" sz="2800" b="1" dirty="0">
              <a:solidFill>
                <a:srgbClr val="0000CC"/>
              </a:solidFill>
              <a:latin typeface="Times New Roman" pitchFamily="18" charset="0"/>
              <a:cs typeface="Times New Roman" pitchFamily="18" charset="0"/>
            </a:endParaRPr>
          </a:p>
          <a:p>
            <a:pPr marL="342900" indent="-342900">
              <a:buFontTx/>
              <a:buChar char="-"/>
            </a:pPr>
            <a:r>
              <a:rPr lang="vi-VN" sz="2800" b="1" dirty="0">
                <a:latin typeface="Times New Roman" pitchFamily="18" charset="0"/>
                <a:cs typeface="Times New Roman" pitchFamily="18" charset="0"/>
              </a:rPr>
              <a:t>GỢI Ý: nửa cầu nào ngả về phía Mặt trời, nửa cầu nào chếch xa Mặt trời, lượng ánh sáng nhận được ở các nửa cầu như thế nào? </a:t>
            </a:r>
          </a:p>
          <a:p>
            <a:endParaRPr lang="vi-VN" sz="2400" b="1" dirty="0">
              <a:solidFill>
                <a:srgbClr val="0000CC"/>
              </a:solidFill>
              <a:latin typeface="Times New Roman" pitchFamily="18" charset="0"/>
              <a:cs typeface="Times New Roman" pitchFamily="18" charset="0"/>
            </a:endParaRPr>
          </a:p>
        </p:txBody>
      </p:sp>
      <p:sp>
        <p:nvSpPr>
          <p:cNvPr id="13" name="TextBox 12"/>
          <p:cNvSpPr txBox="1"/>
          <p:nvPr/>
        </p:nvSpPr>
        <p:spPr>
          <a:xfrm>
            <a:off x="772884" y="90714"/>
            <a:ext cx="7543800" cy="523220"/>
          </a:xfrm>
          <a:prstGeom prst="rect">
            <a:avLst/>
          </a:prstGeom>
          <a:noFill/>
        </p:spPr>
        <p:txBody>
          <a:bodyPr wrap="square" rtlCol="0">
            <a:spAutoFit/>
          </a:bodyPr>
          <a:lstStyle/>
          <a:p>
            <a:pPr algn="ct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Thảo</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luận</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nhóm</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vi-VN"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phút</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Tree>
    <p:extLst>
      <p:ext uri="{BB962C8B-B14F-4D97-AF65-F5344CB8AC3E}">
        <p14:creationId xmlns:p14="http://schemas.microsoft.com/office/powerpoint/2010/main" val="208809491"/>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1130</Words>
  <Application>Microsoft Office PowerPoint</Application>
  <PresentationFormat>On-screen Show (4:3)</PresentationFormat>
  <Paragraphs>162</Paragraphs>
  <Slides>21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Đào Thị Xuân</cp:lastModifiedBy>
  <cp:revision>204</cp:revision>
  <dcterms:created xsi:type="dcterms:W3CDTF">2021-08-09T09:16:11Z</dcterms:created>
  <dcterms:modified xsi:type="dcterms:W3CDTF">2022-11-16T15:17:34Z</dcterms:modified>
</cp:coreProperties>
</file>