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98" r:id="rId3"/>
    <p:sldId id="293" r:id="rId4"/>
    <p:sldId id="289" r:id="rId5"/>
    <p:sldId id="288" r:id="rId6"/>
    <p:sldId id="294" r:id="rId7"/>
    <p:sldId id="260" r:id="rId8"/>
    <p:sldId id="266" r:id="rId9"/>
    <p:sldId id="267" r:id="rId10"/>
    <p:sldId id="280" r:id="rId11"/>
    <p:sldId id="292" r:id="rId12"/>
    <p:sldId id="273" r:id="rId13"/>
    <p:sldId id="282" r:id="rId14"/>
    <p:sldId id="295" r:id="rId15"/>
    <p:sldId id="296" r:id="rId16"/>
    <p:sldId id="291" r:id="rId17"/>
    <p:sldId id="284" r:id="rId18"/>
    <p:sldId id="285" r:id="rId19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2" y="-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E47363-C7FD-423A-88EC-A964DF417362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82098C-0BEC-4F12-B382-861040C30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E26BEF-DF46-493E-9F2B-B05C180BE09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073ED-AF80-470A-BE9D-258C5DF01403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50A0D-7D6F-4033-9F35-3311D41DE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B2EC7-5C0C-4902-8A83-7620F7D2CE09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59289-4C16-428B-8CF5-5AC2B4B99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B5C4-992A-4B64-BCE9-AFEF7D072F80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EDA5E-C234-46B7-A336-45DA6AC43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3FF1F-70D9-4188-AF98-8BB169AC6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086ACB1-00F0-4FEB-AF6E-B1974C825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1EFE494-30C5-4F65-99DC-6B149BD00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C070540-9E3B-4083-8F30-7EFE40EE2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93861CB-04DC-4BDB-9694-A476CB60F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5C09F1F-048E-4446-9F92-176B5014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4D1A728-0969-4172-A0B8-4712297EC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7852D3-B680-41A9-8DDC-27853967D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5A2DF-7A3B-4BCF-8E20-68166BA7F539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E851-2489-401A-A25E-C3D06C282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4D03760-F0D4-4C43-B32E-5CD54A179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F448ECC-9B35-442D-AAF1-EFE84B50F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C7A9361-AFA7-4892-8600-1EC38FCEE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8C927AE-4579-42ED-90D2-687A1948D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72ECE-D607-4C67-9152-180F229408BE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69A4D-E2B8-4C51-81EA-9624DED84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9E80-373F-4005-BFB8-613B6CB93355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B21AB-B0C1-4916-8FB1-3F374441B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4E62F-002E-489E-9F9F-DAA1BE725290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13A39-1F54-4068-A1ED-3FC96D84D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F8E0-C56E-45DE-8532-812DC4FB826B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A1963-6854-44D0-979F-E990083C1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8A9A1-4676-4338-AE7B-C8C3F01620E2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FBC69-7F0D-4FE9-851B-D70E42DDB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6B186-5A12-4B98-A8E4-5FFB307D4106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1BDA1-3A7A-4EEC-9ECD-103873815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F8170-78D7-4178-B326-0116704B0F11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220A5-DE05-4BA5-A0CC-03D1DBBB4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89EEBE-AF10-41F4-AC07-BC72D7037BD5}" type="datetimeFigureOut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E63267-D3B4-41F9-A088-C32509649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2C3646-21DE-42C8-B0AE-4E957412C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109913" y="1204913"/>
            <a:ext cx="538162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TRỊNH HỒNG HẠNH</a:t>
            </a:r>
            <a:endParaRPr lang="vi-VN" sz="32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7150"/>
            <a:ext cx="5334000" cy="609600"/>
          </a:xfrm>
        </p:spPr>
        <p:txBody>
          <a:bodyPr/>
          <a:lstStyle/>
          <a:p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So sánh các căn bậc hai số học</a:t>
            </a:r>
          </a:p>
        </p:txBody>
      </p:sp>
      <p:sp>
        <p:nvSpPr>
          <p:cNvPr id="7293" name="TextBox 2"/>
          <p:cNvSpPr txBox="1">
            <a:spLocks noChangeArrowheads="1"/>
          </p:cNvSpPr>
          <p:nvPr/>
        </p:nvSpPr>
        <p:spPr bwMode="auto">
          <a:xfrm>
            <a:off x="266700" y="603250"/>
            <a:ext cx="20574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*Định lí:</a:t>
            </a:r>
          </a:p>
        </p:txBody>
      </p:sp>
      <p:sp>
        <p:nvSpPr>
          <p:cNvPr id="7294" name="TextBox 3"/>
          <p:cNvSpPr txBox="1">
            <a:spLocks noChangeArrowheads="1"/>
          </p:cNvSpPr>
          <p:nvPr/>
        </p:nvSpPr>
        <p:spPr bwMode="auto">
          <a:xfrm>
            <a:off x="1938338" y="669925"/>
            <a:ext cx="5038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Với hai số a và b không âm, ta có</a:t>
            </a:r>
          </a:p>
        </p:txBody>
      </p:sp>
      <p:graphicFrame>
        <p:nvGraphicFramePr>
          <p:cNvPr id="7283" name="Object 115"/>
          <p:cNvGraphicFramePr>
            <a:graphicFrameLocks noChangeAspect="1"/>
          </p:cNvGraphicFramePr>
          <p:nvPr/>
        </p:nvGraphicFramePr>
        <p:xfrm>
          <a:off x="2778125" y="1081088"/>
          <a:ext cx="3200400" cy="615950"/>
        </p:xfrm>
        <a:graphic>
          <a:graphicData uri="http://schemas.openxmlformats.org/presentationml/2006/ole">
            <p:oleObj spid="_x0000_s7283" name="Equation" r:id="rId3" imgW="1638000" imgH="342720" progId="">
              <p:embed/>
            </p:oleObj>
          </a:graphicData>
        </a:graphic>
      </p:graphicFrame>
      <p:sp>
        <p:nvSpPr>
          <p:cNvPr id="2" name="Rectangle 1"/>
          <p:cNvSpPr/>
          <p:nvPr/>
        </p:nvSpPr>
        <p:spPr>
          <a:xfrm>
            <a:off x="1752600" y="666750"/>
            <a:ext cx="5410200" cy="1012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/>
          </a:p>
        </p:txBody>
      </p:sp>
      <p:sp>
        <p:nvSpPr>
          <p:cNvPr id="9" name="TextBox 8"/>
          <p:cNvSpPr txBox="1"/>
          <p:nvPr/>
        </p:nvSpPr>
        <p:spPr>
          <a:xfrm>
            <a:off x="350838" y="1743075"/>
            <a:ext cx="3962400" cy="1538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sánh		</a:t>
            </a:r>
          </a:p>
          <a:p>
            <a:pPr marL="742950" indent="-400050" fontAlgn="auto">
              <a:spcBef>
                <a:spcPts val="60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 và 			</a:t>
            </a:r>
          </a:p>
          <a:p>
            <a:pPr marL="742950" indent="-400050" fontAlgn="auto">
              <a:spcBef>
                <a:spcPts val="60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284" name="Object 116"/>
          <p:cNvGraphicFramePr>
            <a:graphicFrameLocks noChangeAspect="1"/>
          </p:cNvGraphicFramePr>
          <p:nvPr/>
        </p:nvGraphicFramePr>
        <p:xfrm>
          <a:off x="1881188" y="2297113"/>
          <a:ext cx="495300" cy="457200"/>
        </p:xfrm>
        <a:graphic>
          <a:graphicData uri="http://schemas.openxmlformats.org/presentationml/2006/ole">
            <p:oleObj spid="_x0000_s7284" name="Equation" r:id="rId4" imgW="330120" imgH="304560" progId="">
              <p:embed/>
            </p:oleObj>
          </a:graphicData>
        </a:graphic>
      </p:graphicFrame>
      <p:graphicFrame>
        <p:nvGraphicFramePr>
          <p:cNvPr id="7285" name="Object 117"/>
          <p:cNvGraphicFramePr>
            <a:graphicFrameLocks noChangeAspect="1"/>
          </p:cNvGraphicFramePr>
          <p:nvPr/>
        </p:nvGraphicFramePr>
        <p:xfrm>
          <a:off x="1943100" y="2768600"/>
          <a:ext cx="495300" cy="474663"/>
        </p:xfrm>
        <a:graphic>
          <a:graphicData uri="http://schemas.openxmlformats.org/presentationml/2006/ole">
            <p:oleObj spid="_x0000_s7285" name="Equation" r:id="rId5" imgW="317160" imgH="304560" progId="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3781425" y="1751013"/>
            <a:ext cx="0" cy="339248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4191000" y="2301875"/>
            <a:ext cx="6553200" cy="962025"/>
            <a:chOff x="762000" y="1306735"/>
            <a:chExt cx="6553200" cy="962685"/>
          </a:xfrm>
        </p:grpSpPr>
        <p:sp>
          <p:nvSpPr>
            <p:cNvPr id="7303" name="TextBox 13"/>
            <p:cNvSpPr txBox="1">
              <a:spLocks noChangeArrowheads="1"/>
            </p:cNvSpPr>
            <p:nvPr/>
          </p:nvSpPr>
          <p:spPr bwMode="auto">
            <a:xfrm>
              <a:off x="762000" y="1315313"/>
              <a:ext cx="65532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Vì 1 &lt; 2 nên               </a:t>
              </a:r>
            </a:p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Vậy 1 &lt;</a:t>
              </a:r>
            </a:p>
          </p:txBody>
        </p:sp>
        <p:graphicFrame>
          <p:nvGraphicFramePr>
            <p:cNvPr id="7286" name="Object 118"/>
            <p:cNvGraphicFramePr>
              <a:graphicFrameLocks noChangeAspect="1"/>
            </p:cNvGraphicFramePr>
            <p:nvPr/>
          </p:nvGraphicFramePr>
          <p:xfrm>
            <a:off x="2714427" y="1306735"/>
            <a:ext cx="1450336" cy="494462"/>
          </p:xfrm>
          <a:graphic>
            <a:graphicData uri="http://schemas.openxmlformats.org/presentationml/2006/ole">
              <p:oleObj spid="_x0000_s7286" name="Equation" r:id="rId6" imgW="799920" imgH="304560" progId="">
                <p:embed/>
              </p:oleObj>
            </a:graphicData>
          </a:graphic>
        </p:graphicFrame>
        <p:graphicFrame>
          <p:nvGraphicFramePr>
            <p:cNvPr id="7287" name="Object 119"/>
            <p:cNvGraphicFramePr>
              <a:graphicFrameLocks noChangeAspect="1"/>
            </p:cNvGraphicFramePr>
            <p:nvPr/>
          </p:nvGraphicFramePr>
          <p:xfrm>
            <a:off x="2157115" y="1727108"/>
            <a:ext cx="495300" cy="457200"/>
          </p:xfrm>
          <a:graphic>
            <a:graphicData uri="http://schemas.openxmlformats.org/presentationml/2006/ole">
              <p:oleObj spid="_x0000_s7287" name="Equation" r:id="rId7" imgW="495360" imgH="457200" progId="">
                <p:embed/>
              </p:oleObj>
            </a:graphicData>
          </a:graphic>
        </p:graphicFrame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4191000" y="3771900"/>
            <a:ext cx="6705600" cy="1196975"/>
            <a:chOff x="1219200" y="2783359"/>
            <a:chExt cx="6705600" cy="1196721"/>
          </a:xfrm>
        </p:grpSpPr>
        <p:sp>
          <p:nvSpPr>
            <p:cNvPr id="7302" name="TextBox 17"/>
            <p:cNvSpPr txBox="1">
              <a:spLocks noChangeArrowheads="1"/>
            </p:cNvSpPr>
            <p:nvPr/>
          </p:nvSpPr>
          <p:spPr bwMode="auto">
            <a:xfrm>
              <a:off x="1219200" y="2841307"/>
              <a:ext cx="6705600" cy="1138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Vì 4 &lt; 5 nên              </a:t>
              </a:r>
            </a:p>
            <a:p>
              <a:endParaRPr lang="en-US" sz="120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Vậy 2 &lt;  </a:t>
              </a:r>
            </a:p>
          </p:txBody>
        </p:sp>
        <p:graphicFrame>
          <p:nvGraphicFramePr>
            <p:cNvPr id="7288" name="Object 120"/>
            <p:cNvGraphicFramePr>
              <a:graphicFrameLocks noChangeAspect="1"/>
            </p:cNvGraphicFramePr>
            <p:nvPr/>
          </p:nvGraphicFramePr>
          <p:xfrm>
            <a:off x="3286812" y="2783359"/>
            <a:ext cx="1444625" cy="533400"/>
          </p:xfrm>
          <a:graphic>
            <a:graphicData uri="http://schemas.openxmlformats.org/presentationml/2006/ole">
              <p:oleObj spid="_x0000_s7288" name="Equation" r:id="rId8" imgW="825480" imgH="304560" progId="">
                <p:embed/>
              </p:oleObj>
            </a:graphicData>
          </a:graphic>
        </p:graphicFrame>
        <p:graphicFrame>
          <p:nvGraphicFramePr>
            <p:cNvPr id="7289" name="Object 121"/>
            <p:cNvGraphicFramePr>
              <a:graphicFrameLocks noChangeAspect="1"/>
            </p:cNvGraphicFramePr>
            <p:nvPr/>
          </p:nvGraphicFramePr>
          <p:xfrm>
            <a:off x="2554265" y="3410693"/>
            <a:ext cx="495300" cy="474663"/>
          </p:xfrm>
          <a:graphic>
            <a:graphicData uri="http://schemas.openxmlformats.org/presentationml/2006/ole">
              <p:oleObj spid="_x0000_s7289" name="Equation" r:id="rId9" imgW="495360" imgH="474840" progId="">
                <p:embed/>
              </p:oleObj>
            </a:graphicData>
          </a:graphic>
        </p:graphicFrame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17938" y="1797050"/>
            <a:ext cx="23256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a) Ta có: </a:t>
            </a:r>
          </a:p>
        </p:txBody>
      </p:sp>
      <p:graphicFrame>
        <p:nvGraphicFramePr>
          <p:cNvPr id="22" name="Object 122"/>
          <p:cNvGraphicFramePr>
            <a:graphicFrameLocks noChangeAspect="1"/>
          </p:cNvGraphicFramePr>
          <p:nvPr/>
        </p:nvGraphicFramePr>
        <p:xfrm>
          <a:off x="5240338" y="1785938"/>
          <a:ext cx="917575" cy="479425"/>
        </p:xfrm>
        <a:graphic>
          <a:graphicData uri="http://schemas.openxmlformats.org/presentationml/2006/ole">
            <p:oleObj spid="_x0000_s7290" name="Equation" r:id="rId10" imgW="583920" imgH="304560" progId="">
              <p:embed/>
            </p:oleObj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832225" y="3279775"/>
            <a:ext cx="232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Ta có: </a:t>
            </a:r>
          </a:p>
        </p:txBody>
      </p:sp>
      <p:graphicFrame>
        <p:nvGraphicFramePr>
          <p:cNvPr id="24" name="Object 123"/>
          <p:cNvGraphicFramePr>
            <a:graphicFrameLocks noChangeAspect="1"/>
          </p:cNvGraphicFramePr>
          <p:nvPr/>
        </p:nvGraphicFramePr>
        <p:xfrm>
          <a:off x="5245100" y="3292475"/>
          <a:ext cx="1057275" cy="479425"/>
        </p:xfrm>
        <a:graphic>
          <a:graphicData uri="http://schemas.openxmlformats.org/presentationml/2006/ole">
            <p:oleObj spid="_x0000_s7291" name="Equation" r:id="rId11" imgW="672840" imgH="304560" progId="">
              <p:embed/>
            </p:oleObj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6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168275"/>
            <a:ext cx="2438400" cy="708025"/>
          </a:xfrm>
        </p:spPr>
        <p:txBody>
          <a:bodyPr/>
          <a:lstStyle/>
          <a:p>
            <a:pPr algn="l"/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?4. </a:t>
            </a:r>
            <a:r>
              <a:rPr lang="en-US" alt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</a:p>
        </p:txBody>
      </p:sp>
      <p:grpSp>
        <p:nvGrpSpPr>
          <p:cNvPr id="9297" name="Group 2"/>
          <p:cNvGrpSpPr>
            <a:grpSpLocks/>
          </p:cNvGrpSpPr>
          <p:nvPr/>
        </p:nvGrpSpPr>
        <p:grpSpPr bwMode="auto">
          <a:xfrm>
            <a:off x="838200" y="876300"/>
            <a:ext cx="6248400" cy="685800"/>
            <a:chOff x="762000" y="1085850"/>
            <a:chExt cx="6248400" cy="685800"/>
          </a:xfrm>
        </p:grpSpPr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762000" y="1085850"/>
              <a:ext cx="62484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a) 4 </a:t>
              </a:r>
              <a:r>
                <a:rPr lang="en-US" altLang="en-US" sz="3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                   b)        </a:t>
              </a:r>
              <a:r>
                <a:rPr lang="en-US" altLang="en-US" sz="3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3  </a:t>
              </a:r>
            </a:p>
          </p:txBody>
        </p:sp>
        <p:graphicFrame>
          <p:nvGraphicFramePr>
            <p:cNvPr id="9294" name="Object 78"/>
            <p:cNvGraphicFramePr>
              <a:graphicFrameLocks noChangeAspect="1"/>
            </p:cNvGraphicFramePr>
            <p:nvPr/>
          </p:nvGraphicFramePr>
          <p:xfrm>
            <a:off x="1986671" y="1143705"/>
            <a:ext cx="716592" cy="490538"/>
          </p:xfrm>
          <a:graphic>
            <a:graphicData uri="http://schemas.openxmlformats.org/presentationml/2006/ole">
              <p:oleObj spid="_x0000_s9294" name="Equation" r:id="rId3" imgW="419040" imgH="304560" progId="">
                <p:embed/>
              </p:oleObj>
            </a:graphicData>
          </a:graphic>
        </p:graphicFrame>
        <p:graphicFrame>
          <p:nvGraphicFramePr>
            <p:cNvPr id="9295" name="Object 79"/>
            <p:cNvGraphicFramePr>
              <a:graphicFrameLocks noChangeAspect="1"/>
            </p:cNvGraphicFramePr>
            <p:nvPr/>
          </p:nvGraphicFramePr>
          <p:xfrm>
            <a:off x="5026905" y="1157640"/>
            <a:ext cx="617537" cy="522288"/>
          </p:xfrm>
          <a:graphic>
            <a:graphicData uri="http://schemas.openxmlformats.org/presentationml/2006/ole">
              <p:oleObj spid="_x0000_s9295" name="Equation" r:id="rId4" imgW="406080" imgH="304560" progId="">
                <p:embed/>
              </p:oleObj>
            </a:graphicData>
          </a:graphic>
        </p:graphicFrame>
      </p:grp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7" name="TextBox 2"/>
          <p:cNvSpPr txBox="1">
            <a:spLocks noChangeArrowheads="1"/>
          </p:cNvSpPr>
          <p:nvPr/>
        </p:nvSpPr>
        <p:spPr bwMode="auto">
          <a:xfrm>
            <a:off x="44450" y="44450"/>
            <a:ext cx="6477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 3: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Tìm số x không âm, biết:</a:t>
            </a:r>
          </a:p>
        </p:txBody>
      </p:sp>
      <p:graphicFrame>
        <p:nvGraphicFramePr>
          <p:cNvPr id="10436" name="Object 196"/>
          <p:cNvGraphicFramePr>
            <a:graphicFrameLocks noChangeAspect="1"/>
          </p:cNvGraphicFramePr>
          <p:nvPr/>
        </p:nvGraphicFramePr>
        <p:xfrm>
          <a:off x="1698625" y="590550"/>
          <a:ext cx="4725988" cy="644525"/>
        </p:xfrm>
        <a:graphic>
          <a:graphicData uri="http://schemas.openxmlformats.org/presentationml/2006/ole">
            <p:oleObj spid="_x0000_s10436" name="Equation" r:id="rId3" imgW="2514600" imgH="342720" progId="">
              <p:embed/>
            </p:oleObj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14800" y="1179513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7350" y="1700213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a) Ta có: </a:t>
            </a:r>
          </a:p>
        </p:txBody>
      </p:sp>
      <p:graphicFrame>
        <p:nvGraphicFramePr>
          <p:cNvPr id="7" name="Object 197"/>
          <p:cNvGraphicFramePr>
            <a:graphicFrameLocks noChangeAspect="1"/>
          </p:cNvGraphicFramePr>
          <p:nvPr/>
        </p:nvGraphicFramePr>
        <p:xfrm>
          <a:off x="1898650" y="1666875"/>
          <a:ext cx="1212850" cy="533400"/>
        </p:xfrm>
        <a:graphic>
          <a:graphicData uri="http://schemas.openxmlformats.org/presentationml/2006/ole">
            <p:oleObj spid="_x0000_s10437" name="Equation" r:id="rId4" imgW="672840" imgH="304560" progId="">
              <p:embed/>
            </p:oleObj>
          </a:graphicData>
        </a:graphic>
      </p:graphicFrame>
      <p:graphicFrame>
        <p:nvGraphicFramePr>
          <p:cNvPr id="8" name="Object 198"/>
          <p:cNvGraphicFramePr>
            <a:graphicFrameLocks noChangeAspect="1"/>
          </p:cNvGraphicFramePr>
          <p:nvPr/>
        </p:nvGraphicFramePr>
        <p:xfrm>
          <a:off x="3198813" y="1677988"/>
          <a:ext cx="1828800" cy="525462"/>
        </p:xfrm>
        <a:graphic>
          <a:graphicData uri="http://schemas.openxmlformats.org/presentationml/2006/ole">
            <p:oleObj spid="_x0000_s10438" name="Equation" r:id="rId5" imgW="1143000" imgH="304560" progId="">
              <p:embed/>
            </p:oleObj>
          </a:graphicData>
        </a:graphic>
      </p:graphicFrame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113338" y="1616075"/>
            <a:ext cx="2286000" cy="620713"/>
            <a:chOff x="3733800" y="2449273"/>
            <a:chExt cx="2286000" cy="619384"/>
          </a:xfrm>
        </p:grpSpPr>
        <p:sp>
          <p:nvSpPr>
            <p:cNvPr id="10459" name="TextBox 10"/>
            <p:cNvSpPr txBox="1">
              <a:spLocks noChangeArrowheads="1"/>
            </p:cNvSpPr>
            <p:nvPr/>
          </p:nvSpPr>
          <p:spPr bwMode="auto">
            <a:xfrm>
              <a:off x="3733800" y="248388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(vì            ) </a:t>
              </a:r>
            </a:p>
          </p:txBody>
        </p:sp>
        <p:graphicFrame>
          <p:nvGraphicFramePr>
            <p:cNvPr id="10439" name="Object 199"/>
            <p:cNvGraphicFramePr>
              <a:graphicFrameLocks noChangeAspect="1"/>
            </p:cNvGraphicFramePr>
            <p:nvPr/>
          </p:nvGraphicFramePr>
          <p:xfrm>
            <a:off x="4359628" y="2449273"/>
            <a:ext cx="1205337" cy="545813"/>
          </p:xfrm>
          <a:graphic>
            <a:graphicData uri="http://schemas.openxmlformats.org/presentationml/2006/ole">
              <p:oleObj spid="_x0000_s10439" name="Equation" r:id="rId6" imgW="672840" imgH="304560" progId="">
                <p:embed/>
              </p:oleObj>
            </a:graphicData>
          </a:graphic>
        </p:graphicFrame>
      </p:grpSp>
      <p:graphicFrame>
        <p:nvGraphicFramePr>
          <p:cNvPr id="17" name="Object 200"/>
          <p:cNvGraphicFramePr>
            <a:graphicFrameLocks noChangeAspect="1"/>
          </p:cNvGraphicFramePr>
          <p:nvPr/>
        </p:nvGraphicFramePr>
        <p:xfrm>
          <a:off x="1846263" y="2960688"/>
          <a:ext cx="1120775" cy="533400"/>
        </p:xfrm>
        <a:graphic>
          <a:graphicData uri="http://schemas.openxmlformats.org/presentationml/2006/ole">
            <p:oleObj spid="_x0000_s10440" name="Equation" r:id="rId7" imgW="622080" imgH="304560" progId="">
              <p:embed/>
            </p:oleObj>
          </a:graphicData>
        </a:graphic>
      </p:graphicFrame>
      <p:graphicFrame>
        <p:nvGraphicFramePr>
          <p:cNvPr id="18" name="Object 201"/>
          <p:cNvGraphicFramePr>
            <a:graphicFrameLocks noChangeAspect="1"/>
          </p:cNvGraphicFramePr>
          <p:nvPr/>
        </p:nvGraphicFramePr>
        <p:xfrm>
          <a:off x="3025775" y="2971800"/>
          <a:ext cx="1747838" cy="525463"/>
        </p:xfrm>
        <a:graphic>
          <a:graphicData uri="http://schemas.openxmlformats.org/presentationml/2006/ole">
            <p:oleObj spid="_x0000_s10441" name="Equation" r:id="rId8" imgW="1091880" imgH="304560" progId="">
              <p:embed/>
            </p:oleObj>
          </a:graphicData>
        </a:graphic>
      </p:graphicFrame>
      <p:graphicFrame>
        <p:nvGraphicFramePr>
          <p:cNvPr id="19" name="Object 202"/>
          <p:cNvGraphicFramePr>
            <a:graphicFrameLocks noChangeAspect="1"/>
          </p:cNvGraphicFramePr>
          <p:nvPr/>
        </p:nvGraphicFramePr>
        <p:xfrm>
          <a:off x="4995863" y="3821113"/>
          <a:ext cx="1362075" cy="414337"/>
        </p:xfrm>
        <a:graphic>
          <a:graphicData uri="http://schemas.openxmlformats.org/presentationml/2006/ole">
            <p:oleObj spid="_x0000_s10442" name="Equation" r:id="rId9" imgW="749160" imgH="228600" progId="">
              <p:embed/>
            </p:oleObj>
          </a:graphicData>
        </a:graphic>
      </p:graphicFrame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4824413" y="2944813"/>
            <a:ext cx="2286000" cy="619125"/>
            <a:chOff x="3733800" y="2449273"/>
            <a:chExt cx="2286000" cy="619384"/>
          </a:xfrm>
        </p:grpSpPr>
        <p:sp>
          <p:nvSpPr>
            <p:cNvPr id="10458" name="TextBox 20"/>
            <p:cNvSpPr txBox="1">
              <a:spLocks noChangeArrowheads="1"/>
            </p:cNvSpPr>
            <p:nvPr/>
          </p:nvSpPr>
          <p:spPr bwMode="auto">
            <a:xfrm>
              <a:off x="3733800" y="248388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(vì            ) </a:t>
              </a:r>
            </a:p>
          </p:txBody>
        </p:sp>
        <p:graphicFrame>
          <p:nvGraphicFramePr>
            <p:cNvPr id="10443" name="Object 203"/>
            <p:cNvGraphicFramePr>
              <a:graphicFrameLocks noChangeAspect="1"/>
            </p:cNvGraphicFramePr>
            <p:nvPr/>
          </p:nvGraphicFramePr>
          <p:xfrm>
            <a:off x="4382205" y="2449273"/>
            <a:ext cx="1044575" cy="546100"/>
          </p:xfrm>
          <a:graphic>
            <a:graphicData uri="http://schemas.openxmlformats.org/presentationml/2006/ole">
              <p:oleObj spid="_x0000_s10443" name="Equation" r:id="rId10" imgW="583920" imgH="304560" progId="">
                <p:embed/>
              </p:oleObj>
            </a:graphicData>
          </a:graphic>
        </p:graphicFrame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873250" y="3692525"/>
            <a:ext cx="1784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Vì x ≥ 0, 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22275" y="3016250"/>
            <a:ext cx="1905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Ta có: </a:t>
            </a: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1887538" y="4356100"/>
            <a:ext cx="3046412" cy="584200"/>
            <a:chOff x="2327425" y="4509854"/>
            <a:chExt cx="3046590" cy="584775"/>
          </a:xfrm>
        </p:grpSpPr>
        <p:sp>
          <p:nvSpPr>
            <p:cNvPr id="10457" name="TextBox 24"/>
            <p:cNvSpPr txBox="1">
              <a:spLocks noChangeArrowheads="1"/>
            </p:cNvSpPr>
            <p:nvPr/>
          </p:nvSpPr>
          <p:spPr bwMode="auto">
            <a:xfrm>
              <a:off x="2327425" y="4509854"/>
              <a:ext cx="304659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Vậy 0     x &lt;1</a:t>
              </a:r>
            </a:p>
          </p:txBody>
        </p:sp>
        <p:graphicFrame>
          <p:nvGraphicFramePr>
            <p:cNvPr id="10444" name="Object 204"/>
            <p:cNvGraphicFramePr>
              <a:graphicFrameLocks noChangeAspect="1"/>
            </p:cNvGraphicFramePr>
            <p:nvPr/>
          </p:nvGraphicFramePr>
          <p:xfrm>
            <a:off x="3530587" y="4632686"/>
            <a:ext cx="311163" cy="359034"/>
          </p:xfrm>
          <a:graphic>
            <a:graphicData uri="http://schemas.openxmlformats.org/presentationml/2006/ole">
              <p:oleObj spid="_x0000_s10444" name="Equation" r:id="rId11" imgW="164880" imgH="190440" progId="">
                <p:embed/>
              </p:oleObj>
            </a:graphicData>
          </a:graphic>
        </p:graphicFrame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824413" y="2430463"/>
            <a:ext cx="18303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nên x &gt; 4.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812925" y="2430463"/>
            <a:ext cx="1744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Vì x ≥ 0, </a:t>
            </a:r>
          </a:p>
        </p:txBody>
      </p:sp>
      <p:graphicFrame>
        <p:nvGraphicFramePr>
          <p:cNvPr id="31" name="Object 205"/>
          <p:cNvGraphicFramePr>
            <a:graphicFrameLocks noChangeAspect="1"/>
          </p:cNvGraphicFramePr>
          <p:nvPr/>
        </p:nvGraphicFramePr>
        <p:xfrm>
          <a:off x="3462338" y="2419350"/>
          <a:ext cx="1362075" cy="525463"/>
        </p:xfrm>
        <a:graphic>
          <a:graphicData uri="http://schemas.openxmlformats.org/presentationml/2006/ole">
            <p:oleObj spid="_x0000_s10445" name="Equation" r:id="rId12" imgW="850680" imgH="304560" progId="">
              <p:embed/>
            </p:oleObj>
          </a:graphicData>
        </a:graphic>
      </p:graphicFrame>
      <p:graphicFrame>
        <p:nvGraphicFramePr>
          <p:cNvPr id="32" name="Object 206"/>
          <p:cNvGraphicFramePr>
            <a:graphicFrameLocks noChangeAspect="1"/>
          </p:cNvGraphicFramePr>
          <p:nvPr/>
        </p:nvGraphicFramePr>
        <p:xfrm>
          <a:off x="3500438" y="3683000"/>
          <a:ext cx="1454150" cy="554038"/>
        </p:xfrm>
        <a:graphic>
          <a:graphicData uri="http://schemas.openxmlformats.org/presentationml/2006/ole">
            <p:oleObj spid="_x0000_s10446" name="Equation" r:id="rId13" imgW="799920" imgH="30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3" grpId="0"/>
      <p:bldP spid="26" grpId="0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3" name="TextBox 2"/>
          <p:cNvSpPr txBox="1">
            <a:spLocks noChangeArrowheads="1"/>
          </p:cNvSpPr>
          <p:nvPr/>
        </p:nvSpPr>
        <p:spPr bwMode="auto">
          <a:xfrm>
            <a:off x="44450" y="44450"/>
            <a:ext cx="6477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?5.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Tìm số x không âm, biết:</a:t>
            </a:r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1804988" y="590550"/>
          <a:ext cx="4511675" cy="644525"/>
        </p:xfrm>
        <a:graphic>
          <a:graphicData uri="http://schemas.openxmlformats.org/presentationml/2006/ole">
            <p:oleObj spid="_x0000_s13322" name="Equation" r:id="rId3" imgW="2400120" imgH="342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381000" y="1733550"/>
            <a:ext cx="8229600" cy="857250"/>
          </a:xfrm>
        </p:spPr>
        <p:txBody>
          <a:bodyPr/>
          <a:lstStyle/>
          <a:p>
            <a:r>
              <a:rPr lang="en-US" b="1" smtClean="0"/>
              <a:t>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60350"/>
            <a:ext cx="8153400" cy="165735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(trang 6/SGK)</a:t>
            </a:r>
            <a:r>
              <a:rPr lang="en-US" alt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5334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121</a:t>
            </a:r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26670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144</a:t>
            </a:r>
          </a:p>
        </p:txBody>
      </p:sp>
      <p:sp>
        <p:nvSpPr>
          <p:cNvPr id="50180" name="Rectangle 6"/>
          <p:cNvSpPr>
            <a:spLocks noChangeArrowheads="1"/>
          </p:cNvSpPr>
          <p:nvPr/>
        </p:nvSpPr>
        <p:spPr bwMode="auto">
          <a:xfrm>
            <a:off x="5334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256</a:t>
            </a:r>
          </a:p>
        </p:txBody>
      </p:sp>
      <p:sp>
        <p:nvSpPr>
          <p:cNvPr id="50181" name="Rectangle 7"/>
          <p:cNvSpPr>
            <a:spLocks noChangeArrowheads="1"/>
          </p:cNvSpPr>
          <p:nvPr/>
        </p:nvSpPr>
        <p:spPr bwMode="auto">
          <a:xfrm>
            <a:off x="26670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324</a:t>
            </a:r>
          </a:p>
        </p:txBody>
      </p:sp>
      <p:sp>
        <p:nvSpPr>
          <p:cNvPr id="50182" name="Rectangle 8"/>
          <p:cNvSpPr>
            <a:spLocks noChangeArrowheads="1"/>
          </p:cNvSpPr>
          <p:nvPr/>
        </p:nvSpPr>
        <p:spPr bwMode="auto">
          <a:xfrm>
            <a:off x="48768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361</a:t>
            </a:r>
          </a:p>
        </p:txBody>
      </p:sp>
      <p:sp>
        <p:nvSpPr>
          <p:cNvPr id="50183" name="Rectangle 9"/>
          <p:cNvSpPr>
            <a:spLocks noChangeArrowheads="1"/>
          </p:cNvSpPr>
          <p:nvPr/>
        </p:nvSpPr>
        <p:spPr bwMode="auto">
          <a:xfrm>
            <a:off x="7086600" y="325755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400</a:t>
            </a:r>
          </a:p>
        </p:txBody>
      </p:sp>
      <p:sp>
        <p:nvSpPr>
          <p:cNvPr id="50184" name="Rectangle 10"/>
          <p:cNvSpPr>
            <a:spLocks noChangeArrowheads="1"/>
          </p:cNvSpPr>
          <p:nvPr/>
        </p:nvSpPr>
        <p:spPr bwMode="auto">
          <a:xfrm>
            <a:off x="7086600" y="194310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225</a:t>
            </a:r>
          </a:p>
        </p:txBody>
      </p:sp>
      <p:sp>
        <p:nvSpPr>
          <p:cNvPr id="50185" name="Rectangle 11"/>
          <p:cNvSpPr>
            <a:spLocks noChangeArrowheads="1"/>
          </p:cNvSpPr>
          <p:nvPr/>
        </p:nvSpPr>
        <p:spPr bwMode="auto">
          <a:xfrm>
            <a:off x="48768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169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47638"/>
            <a:ext cx="4918075" cy="708025"/>
          </a:xfrm>
        </p:spPr>
        <p:txBody>
          <a:bodyPr/>
          <a:lstStyle/>
          <a:p>
            <a:pPr algn="l"/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 (sgk trang 6). </a:t>
            </a:r>
            <a:r>
              <a:rPr lang="en-US" alt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</a:p>
        </p:txBody>
      </p:sp>
      <p:grpSp>
        <p:nvGrpSpPr>
          <p:cNvPr id="12414" name="Group 23"/>
          <p:cNvGrpSpPr>
            <a:grpSpLocks/>
          </p:cNvGrpSpPr>
          <p:nvPr/>
        </p:nvGrpSpPr>
        <p:grpSpPr bwMode="auto">
          <a:xfrm>
            <a:off x="603250" y="1123950"/>
            <a:ext cx="7924800" cy="685800"/>
            <a:chOff x="762000" y="895350"/>
            <a:chExt cx="7924800" cy="685800"/>
          </a:xfrm>
        </p:grpSpPr>
        <p:grpSp>
          <p:nvGrpSpPr>
            <p:cNvPr id="12415" name="Group 9"/>
            <p:cNvGrpSpPr>
              <a:grpSpLocks/>
            </p:cNvGrpSpPr>
            <p:nvPr/>
          </p:nvGrpSpPr>
          <p:grpSpPr bwMode="auto">
            <a:xfrm>
              <a:off x="762000" y="895350"/>
              <a:ext cx="7924800" cy="685800"/>
              <a:chOff x="762000" y="1085850"/>
              <a:chExt cx="6248400" cy="685800"/>
            </a:xfrm>
          </p:grpSpPr>
          <p:sp>
            <p:nvSpPr>
              <p:cNvPr id="11" name="Rectangle 4"/>
              <p:cNvSpPr>
                <a:spLocks noChangeArrowheads="1"/>
              </p:cNvSpPr>
              <p:nvPr/>
            </p:nvSpPr>
            <p:spPr bwMode="auto">
              <a:xfrm>
                <a:off x="762000" y="1085850"/>
                <a:ext cx="62484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a) 2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     b) 6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       c) 7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endPara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2410" name="Object 122"/>
              <p:cNvGraphicFramePr>
                <a:graphicFrameLocks noChangeAspect="1"/>
              </p:cNvGraphicFramePr>
              <p:nvPr/>
            </p:nvGraphicFramePr>
            <p:xfrm>
              <a:off x="1721094" y="1143000"/>
              <a:ext cx="542925" cy="490538"/>
            </p:xfrm>
            <a:graphic>
              <a:graphicData uri="http://schemas.openxmlformats.org/presentationml/2006/ole">
                <p:oleObj spid="_x0000_s12410" name="Equation" r:id="rId3" imgW="317160" imgH="304560" progId="">
                  <p:embed/>
                </p:oleObj>
              </a:graphicData>
            </a:graphic>
          </p:graphicFrame>
          <p:graphicFrame>
            <p:nvGraphicFramePr>
              <p:cNvPr id="12411" name="Object 123"/>
              <p:cNvGraphicFramePr>
                <a:graphicFrameLocks noChangeAspect="1"/>
              </p:cNvGraphicFramePr>
              <p:nvPr/>
            </p:nvGraphicFramePr>
            <p:xfrm>
              <a:off x="3946281" y="1112838"/>
              <a:ext cx="655637" cy="522287"/>
            </p:xfrm>
            <a:graphic>
              <a:graphicData uri="http://schemas.openxmlformats.org/presentationml/2006/ole">
                <p:oleObj spid="_x0000_s12411" name="Equation" r:id="rId4" imgW="431640" imgH="304560" progId="">
                  <p:embed/>
                </p:oleObj>
              </a:graphicData>
            </a:graphic>
          </p:graphicFrame>
        </p:grpSp>
        <p:graphicFrame>
          <p:nvGraphicFramePr>
            <p:cNvPr id="12412" name="Object 124"/>
            <p:cNvGraphicFramePr>
              <a:graphicFrameLocks noChangeAspect="1"/>
            </p:cNvGraphicFramePr>
            <p:nvPr/>
          </p:nvGraphicFramePr>
          <p:xfrm>
            <a:off x="7926033" y="947737"/>
            <a:ext cx="636588" cy="481013"/>
          </p:xfrm>
          <a:graphic>
            <a:graphicData uri="http://schemas.openxmlformats.org/presentationml/2006/ole">
              <p:oleObj spid="_x0000_s12412" name="Equation" r:id="rId5" imgW="444240" imgH="304560" progId="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8700" y="514350"/>
            <a:ext cx="7086600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ở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857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tập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indent="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tập:  Bài 1,2,4 SGK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163"/>
            <a:ext cx="9107488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990600" y="1276350"/>
            <a:ext cx="73152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 err="1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8000" b="1" dirty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8000" b="1" dirty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9</a:t>
            </a:r>
          </a:p>
        </p:txBody>
      </p:sp>
      <p:sp>
        <p:nvSpPr>
          <p:cNvPr id="27651" name="Text Box 15"/>
          <p:cNvSpPr txBox="1">
            <a:spLocks noChangeArrowheads="1"/>
          </p:cNvSpPr>
          <p:nvPr/>
        </p:nvSpPr>
        <p:spPr bwMode="auto">
          <a:xfrm>
            <a:off x="0" y="272415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2B08FC"/>
                </a:solidFill>
                <a:latin typeface="Times New Roman" pitchFamily="18" charset="0"/>
              </a:rPr>
              <a:t>Năm học: 2023 - 2024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143000" y="215900"/>
            <a:ext cx="13811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8580" tIns="34290" rIns="68580" bIns="3429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latin typeface="#9Slide03 Ample" panose="02000000000000000000" pitchFamily="2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38125"/>
            <a:ext cx="8485188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ker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Đại số </a:t>
            </a:r>
            <a:r>
              <a:rPr lang="en-US" sz="3000" b="1" ker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9</a:t>
            </a:r>
          </a:p>
          <a:p>
            <a:pPr marL="2225675" indent="-2225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kern="0">
                <a:latin typeface="+mn-lt"/>
                <a:cs typeface="Times New Roman" panose="02020603050405020304" pitchFamily="18" charset="0"/>
              </a:rPr>
              <a:t>Chương I: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Căn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bậc hai. Căn bậc ba</a:t>
            </a:r>
          </a:p>
          <a:p>
            <a:pPr marL="2225675" indent="-2225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kern="0">
                <a:latin typeface="+mn-lt"/>
                <a:cs typeface="Times New Roman" panose="02020603050405020304" pitchFamily="18" charset="0"/>
              </a:rPr>
              <a:t>Chương </a:t>
            </a:r>
            <a:r>
              <a:rPr lang="en-US" sz="3000" kern="0">
                <a:latin typeface="+mn-lt"/>
                <a:cs typeface="Times New Roman" panose="02020603050405020304" pitchFamily="18" charset="0"/>
              </a:rPr>
              <a:t>II: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Hàm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số bậc nhất</a:t>
            </a:r>
          </a:p>
          <a:p>
            <a:pPr marL="2225675" indent="-2225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kern="0">
                <a:latin typeface="+mn-lt"/>
                <a:cs typeface="Times New Roman" panose="02020603050405020304" pitchFamily="18" charset="0"/>
              </a:rPr>
              <a:t>Chương III: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Hệ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hai phương trình bậc nhất hai ẩn</a:t>
            </a:r>
          </a:p>
          <a:p>
            <a:pPr marL="2225675" indent="-2225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kern="0">
                <a:latin typeface="+mn-lt"/>
                <a:cs typeface="Times New Roman" panose="02020603050405020304" pitchFamily="18" charset="0"/>
              </a:rPr>
              <a:t>Chương IV: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hàm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số y = ax</a:t>
            </a:r>
            <a:r>
              <a:rPr lang="en-US" sz="3000" kern="0" baseline="3000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2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(a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 0). P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hương </a:t>
            </a:r>
            <a:r>
              <a:rPr lang="en-US" sz="3000" ker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trình bậc hai một ẩn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Text Box 6"/>
          <p:cNvSpPr txBox="1">
            <a:spLocks noChangeArrowheads="1"/>
          </p:cNvSpPr>
          <p:nvPr/>
        </p:nvSpPr>
        <p:spPr bwMode="auto">
          <a:xfrm>
            <a:off x="1687513" y="1349375"/>
            <a:ext cx="47212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 altLang="en-US" sz="3300"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7763" y="254000"/>
            <a:ext cx="69992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7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I. CĂN BẬC HAI. CĂN BẬC BA</a:t>
            </a:r>
          </a:p>
        </p:txBody>
      </p:sp>
      <p:sp>
        <p:nvSpPr>
          <p:cNvPr id="5" name="Down Arrow 4"/>
          <p:cNvSpPr/>
          <p:nvPr/>
        </p:nvSpPr>
        <p:spPr>
          <a:xfrm>
            <a:off x="4465638" y="846138"/>
            <a:ext cx="212725" cy="376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2035175" y="1214438"/>
            <a:ext cx="5226050" cy="12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7" name="Down Arrow 6"/>
          <p:cNvSpPr/>
          <p:nvPr/>
        </p:nvSpPr>
        <p:spPr>
          <a:xfrm>
            <a:off x="1979613" y="1330325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8" name="Down Arrow 7"/>
          <p:cNvSpPr/>
          <p:nvPr/>
        </p:nvSpPr>
        <p:spPr>
          <a:xfrm>
            <a:off x="7086600" y="1344613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9" name="Down Arrow 8"/>
          <p:cNvSpPr/>
          <p:nvPr/>
        </p:nvSpPr>
        <p:spPr>
          <a:xfrm>
            <a:off x="5543550" y="1349375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0" name="Down Arrow 9"/>
          <p:cNvSpPr/>
          <p:nvPr/>
        </p:nvSpPr>
        <p:spPr>
          <a:xfrm>
            <a:off x="3697288" y="1330325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434122" y="1865031"/>
            <a:ext cx="1093688" cy="286998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90207" y="1874064"/>
            <a:ext cx="1764582" cy="285591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06055" y="1874064"/>
            <a:ext cx="1578552" cy="285192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35873" y="1874064"/>
            <a:ext cx="1222325" cy="2860953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779588" y="1874838"/>
            <a:ext cx="1658937" cy="2860675"/>
            <a:chOff x="1714500" y="3944913"/>
            <a:chExt cx="1452752" cy="2743200"/>
          </a:xfrm>
        </p:grpSpPr>
        <p:sp>
          <p:nvSpPr>
            <p:cNvPr id="14" name="Rectangle 13"/>
            <p:cNvSpPr/>
            <p:nvPr/>
          </p:nvSpPr>
          <p:spPr>
            <a:xfrm>
              <a:off x="1714500" y="3944913"/>
              <a:ext cx="1452752" cy="2743200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8900000" scaled="0"/>
            </a:gra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hằng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2066" name="Object 18"/>
            <p:cNvGraphicFramePr>
              <a:graphicFrameLocks noChangeAspect="1"/>
            </p:cNvGraphicFramePr>
            <p:nvPr/>
          </p:nvGraphicFramePr>
          <p:xfrm>
            <a:off x="1901713" y="5864142"/>
            <a:ext cx="914400" cy="429208"/>
          </p:xfrm>
          <a:graphic>
            <a:graphicData uri="http://schemas.openxmlformats.org/presentationml/2006/ole">
              <p:oleObj spid="_x0000_s2066" name="Equation" r:id="rId3" imgW="622030" imgH="291973" progId="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 txBox="1">
            <a:spLocks noChangeArrowheads="1"/>
          </p:cNvSpPr>
          <p:nvPr/>
        </p:nvSpPr>
        <p:spPr bwMode="auto">
          <a:xfrm>
            <a:off x="2895600" y="1733550"/>
            <a:ext cx="35814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CĂN BẬC HAI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2238" y="1123950"/>
            <a:ext cx="9017000" cy="609600"/>
          </a:xfrm>
        </p:spPr>
        <p:txBody>
          <a:bodyPr rtlCol="0">
            <a:normAutofit fontScale="92500"/>
          </a:bodyPr>
          <a:lstStyle/>
          <a:p>
            <a:pPr algn="l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22238" y="1504950"/>
            <a:ext cx="8897937" cy="954088"/>
            <a:chOff x="262466" y="1885950"/>
            <a:chExt cx="8500533" cy="954107"/>
          </a:xfrm>
        </p:grpSpPr>
        <p:sp>
          <p:nvSpPr>
            <p:cNvPr id="2" name="TextBox 1"/>
            <p:cNvSpPr txBox="1"/>
            <p:nvPr/>
          </p:nvSpPr>
          <p:spPr>
            <a:xfrm>
              <a:off x="262466" y="1885950"/>
              <a:ext cx="8500533" cy="9541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- Với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dương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(a &gt; 0 )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162" name="Object 90"/>
            <p:cNvGraphicFramePr>
              <a:graphicFrameLocks noChangeAspect="1"/>
            </p:cNvGraphicFramePr>
            <p:nvPr/>
          </p:nvGraphicFramePr>
          <p:xfrm>
            <a:off x="1990804" y="2329136"/>
            <a:ext cx="479485" cy="431898"/>
          </p:xfrm>
          <a:graphic>
            <a:graphicData uri="http://schemas.openxmlformats.org/presentationml/2006/ole">
              <p:oleObj spid="_x0000_s3162" name="Equation" r:id="rId4" imgW="279360" imgH="253800" progId="">
                <p:embed/>
              </p:oleObj>
            </a:graphicData>
          </a:graphic>
        </p:graphicFrame>
        <p:graphicFrame>
          <p:nvGraphicFramePr>
            <p:cNvPr id="3163" name="Object 91"/>
            <p:cNvGraphicFramePr>
              <a:graphicFrameLocks noChangeAspect="1"/>
            </p:cNvGraphicFramePr>
            <p:nvPr/>
          </p:nvGraphicFramePr>
          <p:xfrm>
            <a:off x="2990028" y="2286000"/>
            <a:ext cx="652463" cy="546100"/>
          </p:xfrm>
          <a:graphic>
            <a:graphicData uri="http://schemas.openxmlformats.org/presentationml/2006/ole">
              <p:oleObj spid="_x0000_s3163" name="Equation" r:id="rId5" imgW="419040" imgH="279360" progId="">
                <p:embed/>
              </p:oleObj>
            </a:graphicData>
          </a:graphic>
        </p:graphicFrame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22238" y="2343150"/>
            <a:ext cx="8569325" cy="573088"/>
            <a:chOff x="457199" y="3207371"/>
            <a:chExt cx="8569123" cy="573399"/>
          </a:xfrm>
        </p:grpSpPr>
        <p:sp>
          <p:nvSpPr>
            <p:cNvPr id="3180" name="TextBox 5"/>
            <p:cNvSpPr txBox="1">
              <a:spLocks noChangeArrowheads="1"/>
            </p:cNvSpPr>
            <p:nvPr/>
          </p:nvSpPr>
          <p:spPr bwMode="auto">
            <a:xfrm>
              <a:off x="457199" y="3257550"/>
              <a:ext cx="830579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- Số 0 có đúng một căn bậc hai là chính số 0, ta viết  </a:t>
              </a:r>
            </a:p>
          </p:txBody>
        </p:sp>
        <p:graphicFrame>
          <p:nvGraphicFramePr>
            <p:cNvPr id="3164" name="Object 92"/>
            <p:cNvGraphicFramePr>
              <a:graphicFrameLocks noChangeAspect="1"/>
            </p:cNvGraphicFramePr>
            <p:nvPr/>
          </p:nvGraphicFramePr>
          <p:xfrm>
            <a:off x="7976894" y="3207371"/>
            <a:ext cx="1049428" cy="511916"/>
          </p:xfrm>
          <a:graphic>
            <a:graphicData uri="http://schemas.openxmlformats.org/presentationml/2006/ole">
              <p:oleObj spid="_x0000_s3164" name="Equation" r:id="rId6" imgW="520560" imgH="253800" progId="">
                <p:embed/>
              </p:oleObj>
            </a:graphicData>
          </a:graphic>
        </p:graphicFrame>
      </p:grpSp>
      <p:sp>
        <p:nvSpPr>
          <p:cNvPr id="3171" name="TextBox 9"/>
          <p:cNvSpPr txBox="1">
            <a:spLocks noChangeArrowheads="1"/>
          </p:cNvSpPr>
          <p:nvPr/>
        </p:nvSpPr>
        <p:spPr bwMode="auto">
          <a:xfrm>
            <a:off x="42863" y="34925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1. Căn bậc hai số học</a:t>
            </a:r>
            <a:endParaRPr lang="en-US" sz="2800">
              <a:latin typeface="Calibri" pitchFamily="34" charset="0"/>
            </a:endParaRPr>
          </a:p>
        </p:txBody>
      </p:sp>
      <p:graphicFrame>
        <p:nvGraphicFramePr>
          <p:cNvPr id="4" name="Object 93"/>
          <p:cNvGraphicFramePr>
            <a:graphicFrameLocks noChangeAspect="1"/>
          </p:cNvGraphicFramePr>
          <p:nvPr/>
        </p:nvGraphicFramePr>
        <p:xfrm>
          <a:off x="5135563" y="1144588"/>
          <a:ext cx="852487" cy="446087"/>
        </p:xfrm>
        <a:graphic>
          <a:graphicData uri="http://schemas.openxmlformats.org/presentationml/2006/ole">
            <p:oleObj spid="_x0000_s3165" name="Equation" r:id="rId7" imgW="457200" imgH="203040" progId="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22238" y="1123950"/>
            <a:ext cx="8897937" cy="1792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966788" y="3182938"/>
            <a:ext cx="13811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8580" tIns="34290" rIns="68580" bIns="3429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16" name="Rectangle 1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966788" y="3125788"/>
            <a:ext cx="13811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8580" tIns="34290" rIns="68580" bIns="3429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17" name="Rectangle 2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081088" y="3240088"/>
            <a:ext cx="13811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68580" tIns="34290" rIns="68580" bIns="3429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1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23838" y="3090863"/>
            <a:ext cx="6858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 anchor="ctr"/>
          <a:lstStyle/>
          <a:p>
            <a:pPr eaLnBrk="0" hangingPunct="0"/>
            <a:r>
              <a:rPr lang="en-US" sz="160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       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Tìm các căn bậc hai của mỗi số sau: 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94"/>
          <p:cNvGraphicFramePr>
            <a:graphicFrameLocks noChangeAspect="1"/>
          </p:cNvGraphicFramePr>
          <p:nvPr/>
        </p:nvGraphicFramePr>
        <p:xfrm>
          <a:off x="128588" y="3113088"/>
          <a:ext cx="471487" cy="487362"/>
        </p:xfrm>
        <a:graphic>
          <a:graphicData uri="http://schemas.openxmlformats.org/presentationml/2006/ole">
            <p:oleObj spid="_x0000_s3166" name="Equation" r:id="rId8" imgW="266584" imgH="279279" progId="">
              <p:embed/>
            </p:oleObj>
          </a:graphicData>
        </a:graphic>
      </p:graphicFrame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812800" y="3749675"/>
            <a:ext cx="7878763" cy="1047750"/>
            <a:chOff x="989991" y="743279"/>
            <a:chExt cx="6400799" cy="1048263"/>
          </a:xfrm>
        </p:grpSpPr>
        <p:sp>
          <p:nvSpPr>
            <p:cNvPr id="3179" name="TextBox 21"/>
            <p:cNvSpPr txBox="1">
              <a:spLocks noChangeArrowheads="1"/>
            </p:cNvSpPr>
            <p:nvPr/>
          </p:nvSpPr>
          <p:spPr bwMode="auto">
            <a:xfrm>
              <a:off x="989991" y="837435"/>
              <a:ext cx="6400799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>
                  <a:latin typeface="Times New Roman" pitchFamily="18" charset="0"/>
                  <a:cs typeface="Calibri" pitchFamily="34" charset="0"/>
                </a:rPr>
                <a:t>a) 9              b)                    c) 0,25               d) 2</a:t>
              </a:r>
              <a:endParaRPr lang="en-US" sz="2800">
                <a:latin typeface="Calibri" pitchFamily="34" charset="0"/>
              </a:endParaRPr>
            </a:p>
          </p:txBody>
        </p:sp>
        <p:graphicFrame>
          <p:nvGraphicFramePr>
            <p:cNvPr id="3167" name="Object 95"/>
            <p:cNvGraphicFramePr>
              <a:graphicFrameLocks noChangeAspect="1"/>
            </p:cNvGraphicFramePr>
            <p:nvPr/>
          </p:nvGraphicFramePr>
          <p:xfrm>
            <a:off x="2817153" y="743279"/>
            <a:ext cx="295117" cy="833273"/>
          </p:xfrm>
          <a:graphic>
            <a:graphicData uri="http://schemas.openxmlformats.org/presentationml/2006/ole">
              <p:oleObj spid="_x0000_s3167" name="Equation" r:id="rId9" imgW="165028" imgH="457002" progId="">
                <p:embed/>
              </p:oleObj>
            </a:graphicData>
          </a:graphic>
        </p:graphicFrame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22238" y="539750"/>
            <a:ext cx="2132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*Định Nghĩa</a:t>
            </a:r>
            <a:endParaRPr lang="en-US" sz="28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12" grpId="0" animBg="1"/>
      <p:bldP spid="19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723900"/>
            <a:ext cx="8534400" cy="1579563"/>
            <a:chOff x="304800" y="1906436"/>
            <a:chExt cx="8534400" cy="1579713"/>
          </a:xfrm>
        </p:grpSpPr>
        <p:sp>
          <p:nvSpPr>
            <p:cNvPr id="5196" name="Rectangle 3"/>
            <p:cNvSpPr>
              <a:spLocks noChangeArrowheads="1"/>
            </p:cNvSpPr>
            <p:nvPr/>
          </p:nvSpPr>
          <p:spPr bwMode="auto">
            <a:xfrm>
              <a:off x="304800" y="1906436"/>
              <a:ext cx="8534400" cy="15797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altLang="en-US" sz="3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 số dương a, số       được gọi là </a:t>
              </a:r>
              <a:r>
                <a:rPr lang="en-US" altLang="en-US" sz="3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căn bậc hai số học</a:t>
              </a:r>
              <a:r>
                <a:rPr lang="en-US" altLang="en-US" sz="3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của a.</a:t>
              </a:r>
              <a:br>
                <a:rPr lang="en-US" altLang="en-US" sz="3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altLang="en-US" sz="30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 0 cũng được gọi là căn bậc hai số học của 0.</a:t>
              </a:r>
            </a:p>
          </p:txBody>
        </p:sp>
        <p:graphicFrame>
          <p:nvGraphicFramePr>
            <p:cNvPr id="5186" name="Object 66"/>
            <p:cNvGraphicFramePr>
              <a:graphicFrameLocks noChangeAspect="1"/>
            </p:cNvGraphicFramePr>
            <p:nvPr/>
          </p:nvGraphicFramePr>
          <p:xfrm>
            <a:off x="3276600" y="1923272"/>
            <a:ext cx="682092" cy="574807"/>
          </p:xfrm>
          <a:graphic>
            <a:graphicData uri="http://schemas.openxmlformats.org/presentationml/2006/ole">
              <p:oleObj spid="_x0000_s5186" name="Equation" r:id="rId3" imgW="238088" imgH="219186" progId="Equation.3">
                <p:embed/>
              </p:oleObj>
            </a:graphicData>
          </a:graphic>
        </p:graphicFrame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2325688"/>
            <a:ext cx="1295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71600" y="2320925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Căn bậc hai số học của 16 là</a:t>
            </a:r>
          </a:p>
        </p:txBody>
      </p:sp>
      <p:graphicFrame>
        <p:nvGraphicFramePr>
          <p:cNvPr id="5" name="Object 67"/>
          <p:cNvGraphicFramePr>
            <a:graphicFrameLocks noChangeAspect="1"/>
          </p:cNvGraphicFramePr>
          <p:nvPr/>
        </p:nvGraphicFramePr>
        <p:xfrm>
          <a:off x="5562600" y="2398713"/>
          <a:ext cx="479425" cy="349250"/>
        </p:xfrm>
        <a:graphic>
          <a:graphicData uri="http://schemas.openxmlformats.org/presentationml/2006/ole">
            <p:oleObj spid="_x0000_s5187" name="Equation" r:id="rId4" imgW="419040" imgH="304560" progId="">
              <p:embed/>
            </p:oleObj>
          </a:graphicData>
        </a:graphic>
      </p:graphicFrame>
      <p:graphicFrame>
        <p:nvGraphicFramePr>
          <p:cNvPr id="6" name="Object 68"/>
          <p:cNvGraphicFramePr>
            <a:graphicFrameLocks noChangeAspect="1"/>
          </p:cNvGraphicFramePr>
          <p:nvPr/>
        </p:nvGraphicFramePr>
        <p:xfrm>
          <a:off x="5497513" y="2795588"/>
          <a:ext cx="417512" cy="400050"/>
        </p:xfrm>
        <a:graphic>
          <a:graphicData uri="http://schemas.openxmlformats.org/presentationml/2006/ole">
            <p:oleObj spid="_x0000_s5188" name="Equation" r:id="rId5" imgW="317160" imgH="304560" progId="">
              <p:embed/>
            </p:oleObj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85888" y="2747963"/>
            <a:ext cx="4132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Căn bậc hai số học của 5 là </a:t>
            </a:r>
          </a:p>
        </p:txBody>
      </p:sp>
      <p:graphicFrame>
        <p:nvGraphicFramePr>
          <p:cNvPr id="11" name="Object 69"/>
          <p:cNvGraphicFramePr>
            <a:graphicFrameLocks noChangeAspect="1"/>
          </p:cNvGraphicFramePr>
          <p:nvPr/>
        </p:nvGraphicFramePr>
        <p:xfrm>
          <a:off x="6075363" y="2476500"/>
          <a:ext cx="377825" cy="246063"/>
        </p:xfrm>
        <a:graphic>
          <a:graphicData uri="http://schemas.openxmlformats.org/presentationml/2006/ole">
            <p:oleObj spid="_x0000_s5189" name="Equation" r:id="rId6" imgW="330120" imgH="215640" progId="">
              <p:embed/>
            </p:oleObj>
          </a:graphicData>
        </a:graphic>
      </p:graphicFrame>
      <p:sp>
        <p:nvSpPr>
          <p:cNvPr id="5194" name="Rectangle 6"/>
          <p:cNvSpPr>
            <a:spLocks noChangeArrowheads="1"/>
          </p:cNvSpPr>
          <p:nvPr/>
        </p:nvSpPr>
        <p:spPr bwMode="auto">
          <a:xfrm>
            <a:off x="142875" y="190500"/>
            <a:ext cx="5026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Định nghĩa căn bậc hai số học</a:t>
            </a:r>
            <a:endParaRPr lang="en-US" sz="280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3525" y="3284538"/>
            <a:ext cx="8575675" cy="1077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hai số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6286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49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81		d)1,21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4648200" cy="8001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, ta </a:t>
            </a: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242" name="Object 98"/>
          <p:cNvGraphicFramePr>
            <a:graphicFrameLocks noChangeAspect="1"/>
          </p:cNvGraphicFramePr>
          <p:nvPr/>
        </p:nvGraphicFramePr>
        <p:xfrm>
          <a:off x="2274888" y="444500"/>
          <a:ext cx="1120775" cy="382588"/>
        </p:xfrm>
        <a:graphic>
          <a:graphicData uri="http://schemas.openxmlformats.org/presentationml/2006/ole">
            <p:oleObj spid="_x0000_s6242" name="Equation" r:id="rId3" imgW="495000" imgH="228600" progId="">
              <p:embed/>
            </p:oleObj>
          </a:graphicData>
        </a:graphic>
      </p:graphicFrame>
      <p:graphicFrame>
        <p:nvGraphicFramePr>
          <p:cNvPr id="9228" name="Object 99"/>
          <p:cNvGraphicFramePr>
            <a:graphicFrameLocks noChangeAspect="1"/>
          </p:cNvGraphicFramePr>
          <p:nvPr/>
        </p:nvGraphicFramePr>
        <p:xfrm>
          <a:off x="1760538" y="2724150"/>
          <a:ext cx="4564062" cy="1752600"/>
        </p:xfrm>
        <a:graphic>
          <a:graphicData uri="http://schemas.openxmlformats.org/presentationml/2006/ole">
            <p:oleObj spid="_x0000_s6243" name="Equation" r:id="rId4" imgW="1828800" imgH="698400" progId="">
              <p:embed/>
            </p:oleObj>
          </a:graphicData>
        </a:graphic>
      </p:graphicFrame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219200" y="823913"/>
            <a:ext cx="5943600" cy="1428750"/>
            <a:chOff x="457200" y="914400"/>
            <a:chExt cx="5943600" cy="1428750"/>
          </a:xfrm>
        </p:grpSpPr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457200" y="914400"/>
              <a:ext cx="5943600" cy="1428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sz="28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altLang="en-US" sz="28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	  </a:t>
              </a:r>
              <a:r>
                <a:rPr lang="en-US" altLang="en-US" sz="28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endPara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sz="28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6244" name="Object 100"/>
            <p:cNvGraphicFramePr>
              <a:graphicFrameLocks noChangeAspect="1"/>
            </p:cNvGraphicFramePr>
            <p:nvPr/>
          </p:nvGraphicFramePr>
          <p:xfrm>
            <a:off x="1182510" y="1128886"/>
            <a:ext cx="1343379" cy="542751"/>
          </p:xfrm>
          <a:graphic>
            <a:graphicData uri="http://schemas.openxmlformats.org/presentationml/2006/ole">
              <p:oleObj spid="_x0000_s6244" name="Equation" r:id="rId5" imgW="672840" imgH="304560" progId="">
                <p:embed/>
              </p:oleObj>
            </a:graphicData>
          </a:graphic>
        </p:graphicFrame>
      </p:grp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200150" y="1284288"/>
            <a:ext cx="59436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="1" i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  </a:t>
            </a: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. </a:t>
            </a:r>
          </a:p>
        </p:txBody>
      </p:sp>
      <p:graphicFrame>
        <p:nvGraphicFramePr>
          <p:cNvPr id="13" name="Object 101"/>
          <p:cNvGraphicFramePr>
            <a:graphicFrameLocks noChangeAspect="1"/>
          </p:cNvGraphicFramePr>
          <p:nvPr/>
        </p:nvGraphicFramePr>
        <p:xfrm>
          <a:off x="4981575" y="1657350"/>
          <a:ext cx="1343025" cy="542925"/>
        </p:xfrm>
        <a:graphic>
          <a:graphicData uri="http://schemas.openxmlformats.org/presentationml/2006/ole">
            <p:oleObj spid="_x0000_s6245" name="Equation" r:id="rId6" imgW="1343160" imgH="542880" progId="">
              <p:embed/>
            </p:oleObj>
          </a:graphicData>
        </a:graphic>
      </p:graphicFrame>
      <p:graphicFrame>
        <p:nvGraphicFramePr>
          <p:cNvPr id="14" name="Object 102"/>
          <p:cNvGraphicFramePr>
            <a:graphicFrameLocks noChangeAspect="1"/>
          </p:cNvGraphicFramePr>
          <p:nvPr/>
        </p:nvGraphicFramePr>
        <p:xfrm>
          <a:off x="1944688" y="1808163"/>
          <a:ext cx="1077912" cy="382587"/>
        </p:xfrm>
        <a:graphic>
          <a:graphicData uri="http://schemas.openxmlformats.org/presentationml/2006/ole">
            <p:oleObj spid="_x0000_s6246" name="Equation" r:id="rId7" imgW="1077840" imgH="382680" progId="">
              <p:embed/>
            </p:oleObj>
          </a:graphicData>
        </a:graphic>
      </p:graphicFrame>
      <p:graphicFrame>
        <p:nvGraphicFramePr>
          <p:cNvPr id="19" name="Object 103"/>
          <p:cNvGraphicFramePr>
            <a:graphicFrameLocks noChangeAspect="1"/>
          </p:cNvGraphicFramePr>
          <p:nvPr/>
        </p:nvGraphicFramePr>
        <p:xfrm>
          <a:off x="3875088" y="1122363"/>
          <a:ext cx="1077912" cy="382587"/>
        </p:xfrm>
        <a:graphic>
          <a:graphicData uri="http://schemas.openxmlformats.org/presentationml/2006/ole">
            <p:oleObj spid="_x0000_s6247" name="Equation" r:id="rId8" imgW="495000" imgH="228600" progId="">
              <p:embed/>
            </p:oleObj>
          </a:graphicData>
        </a:graphic>
      </p:graphicFrame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970463" y="935038"/>
            <a:ext cx="1887537" cy="117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="1" i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 ;</a:t>
            </a:r>
            <a:b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5400"/>
            <a:ext cx="73914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6826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64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b)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81 	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1,21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67100" y="127317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8650" y="2111375"/>
            <a:ext cx="6858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a) Các căn bậc hai của 64 là 8 và –8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28650" y="2833688"/>
            <a:ext cx="6858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b) Các căn bậc hai của 81 là 9 và –9 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8650" y="3671888"/>
            <a:ext cx="7315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c) Các căn bậc hai của 1,21 là 1,1 và –1,1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480</Words>
  <Application>Microsoft Office PowerPoint</Application>
  <PresentationFormat>On-screen Show (16:9)</PresentationFormat>
  <Paragraphs>81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7" baseType="lpstr">
      <vt:lpstr>Calibri</vt:lpstr>
      <vt:lpstr>Arial</vt:lpstr>
      <vt:lpstr>Times New Roman</vt:lpstr>
      <vt:lpstr>#9Slide03 Ample</vt:lpstr>
      <vt:lpstr>Symbol</vt:lpstr>
      <vt:lpstr>Office Theme</vt:lpstr>
      <vt:lpstr>Default Design</vt:lpstr>
      <vt:lpstr>Office Theme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Chú ý: Với             , ta có:</vt:lpstr>
      <vt:lpstr>Slide 9</vt:lpstr>
      <vt:lpstr>2. So sánh các căn bậc hai số học</vt:lpstr>
      <vt:lpstr>?4. So sánh</vt:lpstr>
      <vt:lpstr>Slide 12</vt:lpstr>
      <vt:lpstr>Slide 13</vt:lpstr>
      <vt:lpstr>BÀI TẬP</vt:lpstr>
      <vt:lpstr>Bài 1 (trang 6/SGK) Tìm căn bậc hai số học của mỗi số sau rồi suy ra căn bậc hai của chúng.  </vt:lpstr>
      <vt:lpstr>Bài 2 (sgk trang 6). So sánh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Sky123.Org</cp:lastModifiedBy>
  <cp:revision>105</cp:revision>
  <dcterms:created xsi:type="dcterms:W3CDTF">2006-08-16T00:00:00Z</dcterms:created>
  <dcterms:modified xsi:type="dcterms:W3CDTF">2024-01-25T12:57:23Z</dcterms:modified>
</cp:coreProperties>
</file>