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1" r:id="rId2"/>
    <p:sldId id="615" r:id="rId3"/>
    <p:sldId id="614" r:id="rId4"/>
    <p:sldId id="610" r:id="rId5"/>
    <p:sldId id="256" r:id="rId6"/>
    <p:sldId id="302" r:id="rId7"/>
    <p:sldId id="389" r:id="rId8"/>
    <p:sldId id="611" r:id="rId9"/>
    <p:sldId id="612" r:id="rId10"/>
    <p:sldId id="613" r:id="rId11"/>
    <p:sldId id="360" r:id="rId12"/>
    <p:sldId id="572" r:id="rId13"/>
    <p:sldId id="330" r:id="rId14"/>
    <p:sldId id="406" r:id="rId15"/>
    <p:sldId id="3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00"/>
    <a:srgbClr val="7ED7C1"/>
    <a:srgbClr val="FED9ED"/>
    <a:srgbClr val="E55604"/>
    <a:srgbClr val="67729D"/>
    <a:srgbClr val="DC8686"/>
    <a:srgbClr val="F0DBAF"/>
    <a:srgbClr val="B06161"/>
    <a:srgbClr val="BB9CC0"/>
    <a:srgbClr val="CD5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912" y="34"/>
      </p:cViewPr>
      <p:guideLst>
        <p:guide orient="horz" pos="238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5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4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2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15/12/202424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859167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7297" y="968902"/>
            <a:ext cx="109705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BEST ANSWER A, B, C, OR D.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8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23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87499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INF/ V-ING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E30F1A-5781-5DAA-99FE-D492C561EA1F}"/>
              </a:ext>
            </a:extLst>
          </p:cNvPr>
          <p:cNvSpPr txBox="1"/>
          <p:nvPr/>
        </p:nvSpPr>
        <p:spPr>
          <a:xfrm>
            <a:off x="238184" y="1520072"/>
            <a:ext cx="11870094" cy="502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don't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mind_______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volunteer group to help the poor people.</a:t>
            </a:r>
          </a:p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join	B. to join	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joining	D. joining</a:t>
            </a:r>
          </a:p>
          <a:p>
            <a:pPr>
              <a:lnSpc>
                <a:spcPts val="35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Tim really wants_______all Viet Nam traditional cuisines when he comes to our house.</a:t>
            </a:r>
          </a:p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tasting	B. to taste	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taste	D. to tasting</a:t>
            </a:r>
          </a:p>
          <a:p>
            <a:pPr>
              <a:lnSpc>
                <a:spcPts val="35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 hope_______my younger brother with his History project.</a:t>
            </a:r>
          </a:p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help	B. help	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helped	D. being helped</a:t>
            </a:r>
          </a:p>
          <a:p>
            <a:pPr>
              <a:lnSpc>
                <a:spcPts val="35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Nowadays students fancy_______lessons which have the IT support.</a:t>
            </a:r>
          </a:p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attend	B. to attend	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attending	D. to attending</a:t>
            </a:r>
          </a:p>
          <a:p>
            <a:pPr>
              <a:lnSpc>
                <a:spcPts val="35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I have finished_______a book about life in Viet Nam in the 19th century.</a:t>
            </a:r>
          </a:p>
          <a:p>
            <a:pPr>
              <a:lnSpc>
                <a:spcPts val="35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read	B. reading	C. read	D. reads</a:t>
            </a:r>
          </a:p>
        </p:txBody>
      </p:sp>
      <p:sp>
        <p:nvSpPr>
          <p:cNvPr id="2" name="32-Point Star 1"/>
          <p:cNvSpPr/>
          <p:nvPr/>
        </p:nvSpPr>
        <p:spPr>
          <a:xfrm>
            <a:off x="8442960" y="1981200"/>
            <a:ext cx="533400" cy="487680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32-Point Star 25"/>
          <p:cNvSpPr/>
          <p:nvPr/>
        </p:nvSpPr>
        <p:spPr>
          <a:xfrm>
            <a:off x="2910840" y="3322320"/>
            <a:ext cx="533400" cy="487680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32-Point Star 26"/>
          <p:cNvSpPr/>
          <p:nvPr/>
        </p:nvSpPr>
        <p:spPr>
          <a:xfrm>
            <a:off x="1083017" y="4221480"/>
            <a:ext cx="533400" cy="487680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32-Point Star 27"/>
          <p:cNvSpPr/>
          <p:nvPr/>
        </p:nvSpPr>
        <p:spPr>
          <a:xfrm>
            <a:off x="5654526" y="5074920"/>
            <a:ext cx="533400" cy="487680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32-Point Star 28"/>
          <p:cNvSpPr/>
          <p:nvPr/>
        </p:nvSpPr>
        <p:spPr>
          <a:xfrm>
            <a:off x="2941806" y="5985774"/>
            <a:ext cx="533400" cy="487680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26641" y="1520072"/>
            <a:ext cx="2088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smtClean="0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 + Ving</a:t>
            </a:r>
            <a:endParaRPr lang="en-US" sz="2800">
              <a:solidFill>
                <a:srgbClr val="E8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55717" y="2405956"/>
            <a:ext cx="2111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smtClean="0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ants + to V</a:t>
            </a:r>
            <a:endParaRPr lang="en-US" sz="2800">
              <a:solidFill>
                <a:srgbClr val="E8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3937" y="3750025"/>
            <a:ext cx="1951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 + to V</a:t>
            </a:r>
            <a:endParaRPr lang="en-US" sz="2800">
              <a:solidFill>
                <a:srgbClr val="E8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96930" y="4627408"/>
            <a:ext cx="2037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fancy+ Ving</a:t>
            </a:r>
            <a:endParaRPr lang="en-US" sz="2800">
              <a:solidFill>
                <a:srgbClr val="E8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16417" y="5520000"/>
            <a:ext cx="2506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smtClean="0">
                <a:solidFill>
                  <a:srgbClr val="E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inished + Ving</a:t>
            </a:r>
            <a:endParaRPr lang="en-US" sz="2800">
              <a:solidFill>
                <a:srgbClr val="E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  <p:bldP spid="28" grpId="0" animBg="1"/>
      <p:bldP spid="29" grpId="0" animBg="1"/>
      <p:bldP spid="6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733290" y="186753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- </a:t>
            </a:r>
            <a:r>
              <a:rPr lang="en-US" sz="4000" smtClean="0"/>
              <a:t>hoclieu.vn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867535"/>
            <a:ext cx="3794125" cy="3794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066" y="186930"/>
            <a:ext cx="87499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892675" y="2486660"/>
            <a:ext cx="704532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hobbies that you enjoy or want to try?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do you balance your hobbies and your work or study?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benefits or challenges of having hobbies?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did you discover or develop your hobbies?</a:t>
            </a: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514475"/>
            <a:ext cx="4147185" cy="4147185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4710430" y="189801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Questions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801870" y="1259840"/>
            <a:ext cx="7500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</a:rPr>
              <a:t>Now, share your ideas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p.69, look at the picture and say what the topic of the project is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individually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LIZ NAVIDAD - La Brigata Canter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71" y="381000"/>
            <a:ext cx="10818389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ng Sinh An Lành- We wish you a merry christmas- Feliz Navidad -hoạt hình giáng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" y="379870"/>
            <a:ext cx="10223679" cy="57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-1942463"/>
            <a:ext cx="13196382" cy="7907018"/>
            <a:chOff x="-19221" y="-6484436"/>
            <a:chExt cx="15890951" cy="13084741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8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2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6"/>
            <p:cNvSpPr/>
            <p:nvPr/>
          </p:nvSpPr>
          <p:spPr>
            <a:xfrm>
              <a:off x="10493108" y="-6484436"/>
              <a:ext cx="5378622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803" y="1678501"/>
            <a:ext cx="12170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Andy wishes he ________think of a way of helping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I (do)_________ a quiz about civilization all Sunday morning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Sarah(not attend)__________ concerts of “ATSH” that singer yet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He promises (not reveal)____________ my secret to anyone, but he lied!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Hoa suggested (wear)_________ aodai for the presentation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7826" y="901304"/>
            <a:ext cx="99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Supply the correct form of the verbs in bracket</a:t>
            </a:r>
            <a:endParaRPr lang="en-US" sz="3600" b="1" dirty="0"/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80463" y="1876640"/>
            <a:ext cx="1387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99263" y="2579716"/>
            <a:ext cx="199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doing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1368" y="3317399"/>
            <a:ext cx="3138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asn’t attended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47670" y="4030027"/>
            <a:ext cx="3138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to reveal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25792" y="5525832"/>
            <a:ext cx="3138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wearing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83080" y="1846160"/>
            <a:ext cx="1249680" cy="584775"/>
          </a:xfrm>
          <a:prstGeom prst="ellipse">
            <a:avLst/>
          </a:prstGeom>
          <a:noFill/>
          <a:ln>
            <a:solidFill>
              <a:srgbClr val="E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840274" y="2561877"/>
            <a:ext cx="3772605" cy="584775"/>
          </a:xfrm>
          <a:prstGeom prst="ellipse">
            <a:avLst/>
          </a:prstGeom>
          <a:noFill/>
          <a:ln>
            <a:solidFill>
              <a:srgbClr val="E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1369039" y="3355883"/>
            <a:ext cx="944881" cy="584775"/>
          </a:xfrm>
          <a:prstGeom prst="ellipse">
            <a:avLst/>
          </a:prstGeom>
          <a:noFill/>
          <a:ln>
            <a:solidFill>
              <a:srgbClr val="E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288414" y="4030027"/>
            <a:ext cx="1744346" cy="584775"/>
          </a:xfrm>
          <a:prstGeom prst="ellipse">
            <a:avLst/>
          </a:prstGeom>
          <a:noFill/>
          <a:ln>
            <a:solidFill>
              <a:srgbClr val="E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681242" y="5492660"/>
            <a:ext cx="1744346" cy="584775"/>
          </a:xfrm>
          <a:prstGeom prst="ellipse">
            <a:avLst/>
          </a:prstGeom>
          <a:noFill/>
          <a:ln>
            <a:solidFill>
              <a:srgbClr val="E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06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6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-3008737" y="-3737692"/>
            <a:ext cx="20469361" cy="7734735"/>
            <a:chOff x="-2845976" y="-4644311"/>
            <a:chExt cx="20469361" cy="9947406"/>
          </a:xfrm>
          <a:solidFill>
            <a:srgbClr val="E55604"/>
          </a:solidFill>
        </p:grpSpPr>
        <p:sp>
          <p:nvSpPr>
            <p:cNvPr id="37" name="Double Wave 36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Double Wave 37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Double Wave 38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Double Wave 41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Double Wave 43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Double Wave 51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1" name="Group 60"/>
          <p:cNvGrpSpPr/>
          <p:nvPr/>
        </p:nvGrpSpPr>
        <p:grpSpPr>
          <a:xfrm rot="20064236">
            <a:off x="-2798221" y="2136436"/>
            <a:ext cx="20469361" cy="7734735"/>
            <a:chOff x="-2845976" y="-4644311"/>
            <a:chExt cx="20469361" cy="9947406"/>
          </a:xfrm>
          <a:solidFill>
            <a:srgbClr val="00B050"/>
          </a:solidFill>
        </p:grpSpPr>
        <p:sp>
          <p:nvSpPr>
            <p:cNvPr id="62" name="Double Wave 61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Double Wave 62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Double Wave 63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Double Wave 64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Double Wave 65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Double Wave 66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Rectangle 3"/>
          <p:cNvSpPr/>
          <p:nvPr/>
        </p:nvSpPr>
        <p:spPr>
          <a:xfrm>
            <a:off x="3120220" y="3059608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s 28"/>
          <p:cNvSpPr/>
          <p:nvPr/>
        </p:nvSpPr>
        <p:spPr>
          <a:xfrm>
            <a:off x="3149886" y="2189619"/>
            <a:ext cx="7583249" cy="1997922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17577" y="2248549"/>
            <a:ext cx="6442710" cy="193899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000" b="1" smtClean="0"/>
              <a:t>GRAMMAR </a:t>
            </a:r>
          </a:p>
          <a:p>
            <a:pPr algn="ctr" fontAlgn="t"/>
            <a:r>
              <a:rPr lang="en-US" sz="4000" b="1" smtClean="0">
                <a:solidFill>
                  <a:srgbClr val="FF0000"/>
                </a:solidFill>
              </a:rPr>
              <a:t>(past cont., present perfect , wish sentence, verb form).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910614" y="910721"/>
            <a:ext cx="5893861" cy="993019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229959" y="759078"/>
            <a:ext cx="1206213" cy="1205842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436172" y="946264"/>
            <a:ext cx="4712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</a:rPr>
              <a:t>REVIEW 1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 p14:bounceEnd="10000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 p14:bounceEnd="10000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36" grpId="1"/>
          <p:bldP spid="36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36" grpId="1"/>
          <p:bldP spid="36" grpId="2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7030A0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ED9ED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7ED7C1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Review grammar of unit 4, 5, 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endParaRPr lang="en-US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Quiz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511247" y="-176832"/>
            <a:ext cx="1705766" cy="1471105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giphy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53375" y="20602"/>
            <a:ext cx="2377065" cy="123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0240" y="541993"/>
            <a:ext cx="8222440" cy="1583743"/>
            <a:chOff x="2125520" y="1029673"/>
            <a:chExt cx="8222440" cy="1583743"/>
          </a:xfrm>
        </p:grpSpPr>
        <p:grpSp>
          <p:nvGrpSpPr>
            <p:cNvPr id="3" name="Group 2"/>
            <p:cNvGrpSpPr/>
            <p:nvPr/>
          </p:nvGrpSpPr>
          <p:grpSpPr>
            <a:xfrm>
              <a:off x="2125520" y="1029673"/>
              <a:ext cx="8222440" cy="1583743"/>
              <a:chOff x="3192320" y="144696"/>
              <a:chExt cx="8222440" cy="158374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3986530" y="499745"/>
                <a:ext cx="7428230" cy="1024255"/>
              </a:xfrm>
              <a:prstGeom prst="roundRect">
                <a:avLst>
                  <a:gd name="adj" fmla="val 42661"/>
                </a:avLst>
              </a:prstGeom>
              <a:solidFill>
                <a:srgbClr val="FFC000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192320" y="144696"/>
                <a:ext cx="1515332" cy="158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741345" y="1541700"/>
              <a:ext cx="578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Myriad Pro" pitchFamily="34" charset="0"/>
                </a:rPr>
                <a:t>Past continuous tense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96220" y="1897957"/>
            <a:ext cx="8216460" cy="1583743"/>
            <a:chOff x="1796220" y="1900745"/>
            <a:chExt cx="8216460" cy="1583743"/>
          </a:xfrm>
        </p:grpSpPr>
        <p:grpSp>
          <p:nvGrpSpPr>
            <p:cNvPr id="11" name="Group 10"/>
            <p:cNvGrpSpPr/>
            <p:nvPr/>
          </p:nvGrpSpPr>
          <p:grpSpPr>
            <a:xfrm>
              <a:off x="1796220" y="1900745"/>
              <a:ext cx="8216460" cy="1583743"/>
              <a:chOff x="3198300" y="70888"/>
              <a:chExt cx="8216460" cy="158374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986530" y="499745"/>
                <a:ext cx="7428230" cy="1024255"/>
              </a:xfrm>
              <a:prstGeom prst="roundRect">
                <a:avLst>
                  <a:gd name="adj" fmla="val 42661"/>
                </a:avLst>
              </a:prstGeom>
              <a:solidFill>
                <a:srgbClr val="00B050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198300" y="70888"/>
                <a:ext cx="1515332" cy="158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406065" y="2486580"/>
              <a:ext cx="578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Myriad Pro" pitchFamily="34" charset="0"/>
                </a:rPr>
                <a:t>Present perfect tense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1707" y="3284621"/>
            <a:ext cx="8310973" cy="1583743"/>
            <a:chOff x="1701707" y="3284621"/>
            <a:chExt cx="8310973" cy="1583743"/>
          </a:xfrm>
        </p:grpSpPr>
        <p:sp>
          <p:nvSpPr>
            <p:cNvPr id="19" name="Rounded Rectangle 18"/>
            <p:cNvSpPr/>
            <p:nvPr/>
          </p:nvSpPr>
          <p:spPr>
            <a:xfrm>
              <a:off x="2584450" y="3635098"/>
              <a:ext cx="7428230" cy="1024255"/>
            </a:xfrm>
            <a:prstGeom prst="roundRect">
              <a:avLst>
                <a:gd name="adj" fmla="val 42661"/>
              </a:avLst>
            </a:prstGeom>
            <a:solidFill>
              <a:srgbClr val="E55604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01707" y="3284621"/>
              <a:ext cx="1515332" cy="158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406065" y="3747361"/>
              <a:ext cx="578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Myriad Pro" pitchFamily="34" charset="0"/>
                </a:rPr>
                <a:t>Wish sentence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90240" y="4659353"/>
            <a:ext cx="8222440" cy="1583743"/>
            <a:chOff x="1790240" y="4659353"/>
            <a:chExt cx="8222440" cy="1583743"/>
          </a:xfrm>
        </p:grpSpPr>
        <p:sp>
          <p:nvSpPr>
            <p:cNvPr id="24" name="Rounded Rectangle 23"/>
            <p:cNvSpPr/>
            <p:nvPr/>
          </p:nvSpPr>
          <p:spPr>
            <a:xfrm>
              <a:off x="2584450" y="4996602"/>
              <a:ext cx="7428230" cy="1024255"/>
            </a:xfrm>
            <a:prstGeom prst="roundRect">
              <a:avLst>
                <a:gd name="adj" fmla="val 42661"/>
              </a:avLst>
            </a:prstGeom>
            <a:solidFill>
              <a:srgbClr val="7030A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0240" y="4659353"/>
              <a:ext cx="1515332" cy="158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406065" y="5153580"/>
              <a:ext cx="578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Myriad Pro" pitchFamily="34" charset="0"/>
                </a:rPr>
                <a:t>To inf and Ving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7960"/>
            <a:ext cx="109705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NDERLINED CORREC ANSWER.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30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303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87499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PAST CONT. &amp; PRESENT PERFECT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E30F1A-5781-5DAA-99FE-D492C561EA1F}"/>
              </a:ext>
            </a:extLst>
          </p:cNvPr>
          <p:cNvSpPr txBox="1"/>
          <p:nvPr/>
        </p:nvSpPr>
        <p:spPr>
          <a:xfrm>
            <a:off x="238184" y="1616353"/>
            <a:ext cx="118700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 you ever tried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ever)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tried bungee jumping before?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(was reading/ read)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book when a loud noise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(interuped/ was interrupting)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her concentration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(thought/ was thinking)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grand mother for year after she died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haven’t tasted any street food in Bangkok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(just/ yet)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012680" y="1904999"/>
            <a:ext cx="1447800" cy="6867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86200" y="2438400"/>
            <a:ext cx="2362200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295400" y="3444240"/>
            <a:ext cx="2362200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067800" y="3412303"/>
            <a:ext cx="1889760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803843" y="2932033"/>
            <a:ext cx="1447800" cy="6867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712720" y="5378263"/>
            <a:ext cx="1889760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809490" y="4835309"/>
            <a:ext cx="1578350" cy="6867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387840" y="6336926"/>
            <a:ext cx="944880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484890" y="5819036"/>
            <a:ext cx="1578350" cy="6867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4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30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7297" y="968902"/>
            <a:ext cx="109705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SECOND SENTENCE.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8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23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87499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WISH SENTENCE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E30F1A-5781-5DAA-99FE-D492C561EA1F}"/>
              </a:ext>
            </a:extLst>
          </p:cNvPr>
          <p:cNvSpPr txBox="1"/>
          <p:nvPr/>
        </p:nvSpPr>
        <p:spPr>
          <a:xfrm>
            <a:off x="238184" y="1398152"/>
            <a:ext cx="1187009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What a pity! I don’t have money to travel around the world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wish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sorry! You are not old enough to drive a car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wish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O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 school won’t organize out door activities at Chrismas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wish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wish/go camping/ friends/ after/ final exam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Beth/ wish/ she/ can/ stay/ Cambrige/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forever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0476" y="1977628"/>
            <a:ext cx="6393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had </a:t>
            </a:r>
            <a:r>
              <a:rPr lang="en-US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 to travel around the world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b="1" i="1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00475" y="2940634"/>
            <a:ext cx="5713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were old enough to drive a car    </a:t>
            </a:r>
            <a:endParaRPr lang="en-US" sz="2800" b="1" i="1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00475" y="3903640"/>
            <a:ext cx="8834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school would organize out door activities at Chrismas</a:t>
            </a:r>
            <a:endParaRPr lang="en-US" sz="2800" b="1" i="1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595" y="4866646"/>
            <a:ext cx="8167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wish I went camping with friends after the final exam</a:t>
            </a:r>
            <a:endParaRPr lang="en-US" sz="2800" b="1" i="1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28035" y="5849973"/>
            <a:ext cx="6598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wishes she could stay at Cambfidge forever</a:t>
            </a:r>
            <a:endParaRPr lang="en-US" sz="2800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586</Words>
  <Application>Microsoft Office PowerPoint</Application>
  <PresentationFormat>Widescreen</PresentationFormat>
  <Paragraphs>116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Gothic Std B</vt:lpstr>
      <vt:lpstr>Arial</vt:lpstr>
      <vt:lpstr>Calibri</vt:lpstr>
      <vt:lpstr>Calibri Light</vt:lpstr>
      <vt:lpstr>Cooper Black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285</cp:revision>
  <dcterms:created xsi:type="dcterms:W3CDTF">2020-12-09T02:04:00Z</dcterms:created>
  <dcterms:modified xsi:type="dcterms:W3CDTF">2024-12-15T11:49:54Z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1033-12.2.0.13306</vt:lpwstr>
  </property>
</Properties>
</file>