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71" r:id="rId2"/>
    <p:sldId id="256" r:id="rId3"/>
    <p:sldId id="302" r:id="rId4"/>
    <p:sldId id="436" r:id="rId5"/>
    <p:sldId id="480" r:id="rId6"/>
    <p:sldId id="437" r:id="rId7"/>
    <p:sldId id="316" r:id="rId8"/>
    <p:sldId id="418" r:id="rId9"/>
    <p:sldId id="481" r:id="rId10"/>
    <p:sldId id="482" r:id="rId11"/>
    <p:sldId id="469" r:id="rId12"/>
    <p:sldId id="484" r:id="rId13"/>
    <p:sldId id="470" r:id="rId14"/>
    <p:sldId id="472" r:id="rId15"/>
    <p:sldId id="387"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B66"/>
    <a:srgbClr val="F26649"/>
    <a:srgbClr val="3B87CD"/>
    <a:srgbClr val="7192A9"/>
    <a:srgbClr val="B21313"/>
    <a:srgbClr val="FBCDCD"/>
    <a:srgbClr val="F7A5A5"/>
    <a:srgbClr val="F37D91"/>
    <a:srgbClr val="F3F6F6"/>
    <a:srgbClr val="D8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9" d="100"/>
          <a:sy n="109" d="100"/>
        </p:scale>
        <p:origin x="864" y="78"/>
      </p:cViewPr>
      <p:guideLst>
        <p:guide orient="horz" pos="211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1" loCatId="list" qsTypeId="urn:microsoft.com/office/officeart/2005/8/quickstyle/simple3#1" qsCatId="simple" csTypeId="urn:microsoft.com/office/officeart/2005/8/colors/colorful2#1" csCatId="colorful" phldr="1"/>
      <dgm:spPr/>
      <dgm:t>
        <a:bodyPr/>
        <a:lstStyle/>
        <a:p>
          <a:endParaRPr lang="en-US"/>
        </a:p>
      </dgm:t>
    </dgm:pt>
    <dgm:pt modelId="{8AE4A381-C505-4165-B0F6-72A547C19C85}">
      <dgm:prSet phldrT="[Text]" phldr="0" custT="1"/>
      <dgm:spPr>
        <a:solidFill>
          <a:srgbClr val="7192A9"/>
        </a:solidFill>
      </dgm:spPr>
      <dgm:t>
        <a:bodyPr vert="horz" wrap="square"/>
        <a:lstStyle/>
        <a:p>
          <a:pPr algn="ctr">
            <a:lnSpc>
              <a:spcPct val="100000"/>
            </a:lnSpc>
            <a:spcBef>
              <a:spcPct val="0"/>
            </a:spcBef>
            <a:spcAft>
              <a:spcPct val="35000"/>
            </a:spcAft>
          </a:pPr>
          <a:r>
            <a:rPr lang="en-US" sz="4400" smtClean="0">
              <a:solidFill>
                <a:schemeClr val="bg1"/>
              </a:solidFill>
            </a:rPr>
            <a:t>GRAMMAR</a:t>
          </a:r>
        </a:p>
        <a:p>
          <a:pPr algn="ctr">
            <a:lnSpc>
              <a:spcPct val="100000"/>
            </a:lnSpc>
            <a:spcBef>
              <a:spcPct val="0"/>
            </a:spcBef>
            <a:spcAft>
              <a:spcPct val="35000"/>
            </a:spcAft>
          </a:pPr>
          <a:r>
            <a:rPr lang="en-US" sz="4400" smtClean="0">
              <a:solidFill>
                <a:schemeClr val="bg1"/>
              </a:solidFill>
            </a:rPr>
            <a:t>Reported speech (questions)</a:t>
          </a:r>
          <a:endParaRPr lang="en-US" sz="4400" dirty="0">
            <a:solidFill>
              <a:schemeClr val="bg1"/>
            </a:solidFill>
          </a:endParaRPr>
        </a:p>
      </dgm:t>
    </dgm:pt>
    <dgm:pt modelId="{5F988EE9-51EC-4EE7-9568-746F6FAF90B9}" type="parTrans" cxnId="{1112BBED-3E04-4E50-BF14-2117093176F6}">
      <dgm:prSet/>
      <dgm:spPr/>
      <dgm:t>
        <a:bodyPr/>
        <a:lstStyle/>
        <a:p>
          <a:endParaRPr lang="en-US" sz="2000"/>
        </a:p>
      </dgm:t>
    </dgm:pt>
    <dgm:pt modelId="{3591CDED-9223-497A-B3C9-B81FBCAA605A}" type="sibTrans" cxnId="{1112BBED-3E04-4E50-BF14-2117093176F6}">
      <dgm:prSet/>
      <dgm:spPr/>
      <dgm:t>
        <a:bodyPr/>
        <a:lstStyle/>
        <a:p>
          <a:endParaRPr lang="en-US" sz="2000"/>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1"/>
      <dgm:spPr/>
      <dgm:t>
        <a:bodyPr/>
        <a:lstStyle/>
        <a:p>
          <a:endParaRPr lang="en-US"/>
        </a:p>
      </dgm:t>
    </dgm:pt>
    <dgm:pt modelId="{EF919B30-8E50-4BE5-BFF9-A011BC59CF55}" type="pres">
      <dgm:prSet presAssocID="{8AE4A381-C505-4165-B0F6-72A547C19C85}" presName="parentText" presStyleLbl="node1" presStyleIdx="0" presStyleCnt="1" custScaleX="182338" custScaleY="141051" custLinFactNeighborX="-20980" custLinFactNeighborY="38">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D4CCEF06-DDA4-4737-B3E0-492C45FB8802}" type="presOf" srcId="{8AE4A381-C505-4165-B0F6-72A547C19C85}" destId="{EF919B30-8E50-4BE5-BFF9-A011BC59CF55}" srcOrd="1" destOrd="0" presId="urn:microsoft.com/office/officeart/2005/8/layout/list1#1"/>
    <dgm:cxn modelId="{1112BBED-3E04-4E50-BF14-2117093176F6}" srcId="{AAA37794-5E27-4DDA-B12E-298686F5888D}" destId="{8AE4A381-C505-4165-B0F6-72A547C19C85}" srcOrd="0" destOrd="0" parTransId="{5F988EE9-51EC-4EE7-9568-746F6FAF90B9}" sibTransId="{3591CDED-9223-497A-B3C9-B81FBCAA605A}"/>
    <dgm:cxn modelId="{86FAEEEC-9DB0-41A6-925A-3F45C9AE3EB6}" type="presOf" srcId="{AAA37794-5E27-4DDA-B12E-298686F5888D}" destId="{BEBFA14B-9B40-4103-84A4-38ECEF66E937}" srcOrd="0" destOrd="0" presId="urn:microsoft.com/office/officeart/2005/8/layout/list1#1"/>
    <dgm:cxn modelId="{8F015AD3-7B87-4C3A-A7CE-C43010A04E5C}" type="presOf" srcId="{8AE4A381-C505-4165-B0F6-72A547C19C85}" destId="{39089052-8674-4477-9BFB-07FBFFFFD8C8}" srcOrd="0" destOrd="0" presId="urn:microsoft.com/office/officeart/2005/8/layout/list1#1"/>
    <dgm:cxn modelId="{AB01B55F-0B3D-4C7F-8959-66E3BC4E4033}" type="presParOf" srcId="{BEBFA14B-9B40-4103-84A4-38ECEF66E937}" destId="{65BDE73A-EF1C-4F0B-B738-EC9506EC3EB6}" srcOrd="0" destOrd="0" presId="urn:microsoft.com/office/officeart/2005/8/layout/list1#1"/>
    <dgm:cxn modelId="{2C8B4475-02E0-4C3F-9661-CB80EA70928A}" type="presParOf" srcId="{65BDE73A-EF1C-4F0B-B738-EC9506EC3EB6}" destId="{39089052-8674-4477-9BFB-07FBFFFFD8C8}" srcOrd="0" destOrd="0" presId="urn:microsoft.com/office/officeart/2005/8/layout/list1#1"/>
    <dgm:cxn modelId="{20D81254-2BCC-4B71-8F02-E3B10813009C}" type="presParOf" srcId="{65BDE73A-EF1C-4F0B-B738-EC9506EC3EB6}" destId="{EF919B30-8E50-4BE5-BFF9-A011BC59CF55}" srcOrd="1" destOrd="0" presId="urn:microsoft.com/office/officeart/2005/8/layout/list1#1"/>
    <dgm:cxn modelId="{2FCBCA88-7F46-4919-B20D-6A2DC6774F29}" type="presParOf" srcId="{BEBFA14B-9B40-4103-84A4-38ECEF66E937}" destId="{F8662491-2000-4CC6-BEEC-D1859AFD2268}" srcOrd="1" destOrd="0" presId="urn:microsoft.com/office/officeart/2005/8/layout/list1#1"/>
    <dgm:cxn modelId="{5C91F28A-F3E6-4CE1-9718-CF9259EA7CC5}" type="presParOf" srcId="{BEBFA14B-9B40-4103-84A4-38ECEF66E937}" destId="{E928C619-1DE9-419E-A5FA-3C9A247B8E43}" srcOrd="2"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1456820"/>
          <a:ext cx="7330537" cy="1360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218353" y="6000"/>
          <a:ext cx="7053884" cy="2248465"/>
        </a:xfrm>
        <a:prstGeom prst="roundRect">
          <a:avLst/>
        </a:prstGeom>
        <a:solidFill>
          <a:srgbClr val="7192A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3954" tIns="0" rIns="193954" bIns="0" numCol="1" spcCol="1270" anchor="ctr" anchorCtr="0">
          <a:noAutofit/>
        </a:bodyPr>
        <a:lstStyle/>
        <a:p>
          <a:pPr lvl="0" algn="ctr" defTabSz="1955800">
            <a:lnSpc>
              <a:spcPct val="100000"/>
            </a:lnSpc>
            <a:spcBef>
              <a:spcPct val="0"/>
            </a:spcBef>
            <a:spcAft>
              <a:spcPct val="35000"/>
            </a:spcAft>
          </a:pPr>
          <a:r>
            <a:rPr lang="en-US" sz="4400" kern="1200" smtClean="0">
              <a:solidFill>
                <a:schemeClr val="bg1"/>
              </a:solidFill>
            </a:rPr>
            <a:t>GRAMMAR</a:t>
          </a:r>
        </a:p>
        <a:p>
          <a:pPr lvl="0" algn="ctr" defTabSz="1955800">
            <a:lnSpc>
              <a:spcPct val="100000"/>
            </a:lnSpc>
            <a:spcBef>
              <a:spcPct val="0"/>
            </a:spcBef>
            <a:spcAft>
              <a:spcPct val="35000"/>
            </a:spcAft>
          </a:pPr>
          <a:r>
            <a:rPr lang="en-US" sz="4400" kern="1200" smtClean="0">
              <a:solidFill>
                <a:schemeClr val="bg1"/>
              </a:solidFill>
            </a:rPr>
            <a:t>Reported speech (questions)</a:t>
          </a:r>
          <a:endParaRPr lang="en-US" sz="4400" kern="1200" dirty="0">
            <a:solidFill>
              <a:schemeClr val="bg1"/>
            </a:solidFill>
          </a:endParaRPr>
        </a:p>
      </dsp:txBody>
      <dsp:txXfrm>
        <a:off x="328114" y="115761"/>
        <a:ext cx="6834362" cy="202894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g2C7-nLkZ8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78779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mtClean="0"/>
              <a:t>Video link: </a:t>
            </a:r>
            <a:r>
              <a:rPr lang="en-GB" sz="1200" b="0" i="0" u="sng" strike="noStrike" kern="1200" smtClean="0">
                <a:solidFill>
                  <a:schemeClr val="tx1"/>
                </a:solidFill>
                <a:effectLst/>
                <a:latin typeface="+mn-lt"/>
                <a:ea typeface="+mn-ea"/>
                <a:cs typeface="+mn-cs"/>
                <a:hlinkClick r:id="rId3"/>
              </a:rPr>
              <a:t>https://www.youtube.com/watch?v=g2C7-nLkZ8I</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79548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55655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36887" y="1168589"/>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487067" y="11307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281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67335" y="1938655"/>
            <a:ext cx="11744960" cy="4262705"/>
          </a:xfrm>
          <a:prstGeom prst="rect">
            <a:avLst/>
          </a:prstGeom>
          <a:noFill/>
        </p:spPr>
        <p:txBody>
          <a:bodyPr wrap="square" rtlCol="0" anchor="t">
            <a:spAutoFit/>
          </a:bodyPr>
          <a:lstStyle/>
          <a:p>
            <a:r>
              <a:rPr lang="en-US" sz="3200" b="1" smtClean="0">
                <a:solidFill>
                  <a:srgbClr val="F26649"/>
                </a:solidFill>
              </a:rPr>
              <a:t>4. </a:t>
            </a:r>
            <a:r>
              <a:rPr lang="en-US" sz="3200"/>
              <a:t>wanted to know / when / The scientists / travel to Mars / would be able to / humans / .</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The </a:t>
            </a:r>
            <a:r>
              <a:rPr lang="en-US" sz="3200">
                <a:solidFill>
                  <a:srgbClr val="7030A0"/>
                </a:solidFill>
              </a:rPr>
              <a:t>scientists wanted to know when humans would be able to travel to Mars. </a:t>
            </a:r>
            <a:endParaRPr lang="en-US" sz="3200" smtClean="0">
              <a:solidFill>
                <a:srgbClr val="7030A0"/>
              </a:solidFill>
            </a:endParaRPr>
          </a:p>
          <a:p>
            <a:endParaRPr lang="en-US" sz="1500">
              <a:solidFill>
                <a:srgbClr val="7030A0"/>
              </a:solidFill>
            </a:endParaRPr>
          </a:p>
          <a:p>
            <a:r>
              <a:rPr lang="en-US" sz="3200" b="1" smtClean="0">
                <a:solidFill>
                  <a:srgbClr val="F26649"/>
                </a:solidFill>
              </a:rPr>
              <a:t>5. </a:t>
            </a:r>
            <a:r>
              <a:rPr lang="en-US" sz="3200"/>
              <a:t>He / what / were / asked the professor / to have life / for a planet / the conditions </a:t>
            </a:r>
            <a:r>
              <a:rPr lang="en-US" sz="3200" smtClean="0"/>
              <a:t>/ on </a:t>
            </a:r>
            <a:r>
              <a:rPr lang="en-US" sz="3200"/>
              <a:t>it / .</a:t>
            </a:r>
          </a:p>
          <a:p>
            <a:r>
              <a:rPr lang="en-US" sz="3200">
                <a:sym typeface="Wingdings 3" panose="05040102010807070707" pitchFamily="18" charset="2"/>
              </a:rPr>
              <a:t></a:t>
            </a:r>
            <a:r>
              <a:rPr lang="en-US" sz="3200" smtClean="0"/>
              <a:t> </a:t>
            </a:r>
            <a:r>
              <a:rPr lang="en-US" sz="3200">
                <a:solidFill>
                  <a:srgbClr val="7030A0"/>
                </a:solidFill>
                <a:sym typeface="+mn-ea"/>
              </a:rPr>
              <a:t>He asked the professor what the conditions for a planet to have life on it were. </a:t>
            </a:r>
          </a:p>
        </p:txBody>
      </p:sp>
    </p:spTree>
    <p:extLst>
      <p:ext uri="{BB962C8B-B14F-4D97-AF65-F5344CB8AC3E}">
        <p14:creationId xmlns:p14="http://schemas.microsoft.com/office/powerpoint/2010/main" val="8700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29906"/>
            <a:ext cx="8963953"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487066" y="114507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1" y="104243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95910" y="2018605"/>
            <a:ext cx="11716385" cy="4001095"/>
          </a:xfrm>
          <a:prstGeom prst="rect">
            <a:avLst/>
          </a:prstGeom>
          <a:noFill/>
        </p:spPr>
        <p:txBody>
          <a:bodyPr wrap="square" rtlCol="0" anchor="t">
            <a:spAutoFit/>
          </a:bodyPr>
          <a:lstStyle/>
          <a:p>
            <a:r>
              <a:rPr lang="en-US" sz="3200" b="1">
                <a:solidFill>
                  <a:srgbClr val="F26649"/>
                </a:solidFill>
              </a:rPr>
              <a:t>1. </a:t>
            </a:r>
            <a:r>
              <a:rPr lang="en-US" sz="3200"/>
              <a:t>“Who will be the first to step on Mars?” Mary asked the scientist.</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Mary </a:t>
            </a:r>
            <a:r>
              <a:rPr lang="en-US" sz="3200">
                <a:solidFill>
                  <a:srgbClr val="7030A0"/>
                </a:solidFill>
              </a:rPr>
              <a:t>asked the scientist who would be the first to step on Mars</a:t>
            </a:r>
            <a:r>
              <a:rPr lang="en-US" sz="3200" smtClean="0">
                <a:solidFill>
                  <a:srgbClr val="7030A0"/>
                </a:solidFill>
              </a:rPr>
              <a:t>.</a:t>
            </a:r>
          </a:p>
          <a:p>
            <a:endParaRPr lang="en-US" sz="1500">
              <a:solidFill>
                <a:srgbClr val="7030A0"/>
              </a:solidFill>
            </a:endParaRPr>
          </a:p>
          <a:p>
            <a:r>
              <a:rPr lang="en-US" sz="3200" b="1">
                <a:solidFill>
                  <a:srgbClr val="F26649"/>
                </a:solidFill>
              </a:rPr>
              <a:t>2. </a:t>
            </a:r>
            <a:r>
              <a:rPr lang="en-US" sz="3200"/>
              <a:t>“How fast can a UFO travel?” I asked my father.</a:t>
            </a:r>
          </a:p>
          <a:p>
            <a:r>
              <a:rPr lang="en-US" sz="3200" smtClean="0">
                <a:sym typeface="Wingdings 3" panose="05040102010807070707" pitchFamily="18" charset="2"/>
              </a:rPr>
              <a:t></a:t>
            </a:r>
            <a:r>
              <a:rPr lang="en-US" sz="3200" smtClean="0"/>
              <a:t> </a:t>
            </a:r>
            <a:r>
              <a:rPr lang="en-US" sz="3200" b="1" smtClean="0">
                <a:solidFill>
                  <a:srgbClr val="C00000"/>
                </a:solidFill>
                <a:sym typeface="+mn-ea"/>
              </a:rPr>
              <a:t> </a:t>
            </a:r>
            <a:r>
              <a:rPr lang="en-US" sz="3200" smtClean="0">
                <a:solidFill>
                  <a:srgbClr val="7030A0"/>
                </a:solidFill>
                <a:sym typeface="+mn-ea"/>
              </a:rPr>
              <a:t>I </a:t>
            </a:r>
            <a:r>
              <a:rPr lang="en-US" sz="3200">
                <a:solidFill>
                  <a:srgbClr val="7030A0"/>
                </a:solidFill>
                <a:sym typeface="+mn-ea"/>
              </a:rPr>
              <a:t>asked my father how fast a UFO could travel.  </a:t>
            </a:r>
            <a:endParaRPr lang="en-US" sz="3200" smtClean="0">
              <a:solidFill>
                <a:srgbClr val="7030A0"/>
              </a:solidFill>
              <a:sym typeface="+mn-ea"/>
            </a:endParaRPr>
          </a:p>
          <a:p>
            <a:endParaRPr lang="en-US" sz="1500">
              <a:solidFill>
                <a:srgbClr val="7030A0"/>
              </a:solidFill>
              <a:sym typeface="+mn-ea"/>
            </a:endParaRPr>
          </a:p>
          <a:p>
            <a:r>
              <a:rPr lang="en-US" sz="3200" b="1">
                <a:solidFill>
                  <a:srgbClr val="F26649"/>
                </a:solidFill>
              </a:rPr>
              <a:t>3. </a:t>
            </a:r>
            <a:r>
              <a:rPr lang="en-US" sz="3200"/>
              <a:t>The student asked his friend, “How many craters does the moon have?”</a:t>
            </a:r>
          </a:p>
          <a:p>
            <a:r>
              <a:rPr lang="en-US" sz="3200">
                <a:sym typeface="Wingdings 3" panose="05040102010807070707" pitchFamily="18" charset="2"/>
              </a:rPr>
              <a:t></a:t>
            </a:r>
            <a:r>
              <a:rPr lang="en-US" sz="3200" smtClean="0"/>
              <a:t> </a:t>
            </a:r>
            <a:r>
              <a:rPr lang="en-US" sz="3200">
                <a:solidFill>
                  <a:srgbClr val="7030A0"/>
                </a:solidFill>
                <a:sym typeface="+mn-ea"/>
              </a:rPr>
              <a:t>The student asked his friend how many craters the moon had.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29906"/>
            <a:ext cx="8963953"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487066" y="114507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1" y="104243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95910" y="2018605"/>
            <a:ext cx="11716385" cy="3508653"/>
          </a:xfrm>
          <a:prstGeom prst="rect">
            <a:avLst/>
          </a:prstGeom>
          <a:noFill/>
        </p:spPr>
        <p:txBody>
          <a:bodyPr wrap="square" rtlCol="0" anchor="t">
            <a:spAutoFit/>
          </a:bodyPr>
          <a:lstStyle/>
          <a:p>
            <a:r>
              <a:rPr lang="en-US" sz="3200" b="1" smtClean="0">
                <a:solidFill>
                  <a:srgbClr val="F26649"/>
                </a:solidFill>
              </a:rPr>
              <a:t>4. </a:t>
            </a:r>
            <a:r>
              <a:rPr lang="en-US" sz="3200"/>
              <a:t>The pupils asked the teacher, “Where can we find information about the solar system</a:t>
            </a:r>
            <a:r>
              <a:rPr lang="en-US" sz="3200" smtClean="0"/>
              <a:t>?”</a:t>
            </a:r>
            <a:endParaRPr lang="en-US" sz="3200"/>
          </a:p>
          <a:p>
            <a:r>
              <a:rPr lang="en-US" sz="3200" smtClean="0">
                <a:sym typeface="Wingdings 3" panose="05040102010807070707" pitchFamily="18" charset="2"/>
              </a:rPr>
              <a:t></a:t>
            </a:r>
            <a:r>
              <a:rPr lang="en-US" sz="3200" b="1" smtClean="0">
                <a:solidFill>
                  <a:srgbClr val="C00000"/>
                </a:solidFill>
              </a:rPr>
              <a:t> </a:t>
            </a:r>
            <a:r>
              <a:rPr lang="en-US" sz="3200">
                <a:solidFill>
                  <a:srgbClr val="7030A0"/>
                </a:solidFill>
              </a:rPr>
              <a:t>The pupils asked the teacher where they could find information about the solar system. </a:t>
            </a:r>
          </a:p>
          <a:p>
            <a:endParaRPr lang="en-US" sz="1500">
              <a:solidFill>
                <a:srgbClr val="7030A0"/>
              </a:solidFill>
            </a:endParaRPr>
          </a:p>
          <a:p>
            <a:r>
              <a:rPr lang="en-US" sz="3200" b="1" smtClean="0">
                <a:solidFill>
                  <a:srgbClr val="F26649"/>
                </a:solidFill>
              </a:rPr>
              <a:t>5. </a:t>
            </a:r>
            <a:r>
              <a:rPr lang="en-US" sz="3200"/>
              <a:t>“What is the weather on Mars like?” I asked my teacher</a:t>
            </a:r>
            <a:r>
              <a:rPr lang="en-US" sz="3200" smtClean="0"/>
              <a:t>.</a:t>
            </a:r>
            <a:endParaRPr lang="en-US" sz="3200"/>
          </a:p>
          <a:p>
            <a:r>
              <a:rPr lang="en-US" sz="3200" smtClean="0">
                <a:sym typeface="Wingdings 3" panose="05040102010807070707" pitchFamily="18" charset="2"/>
              </a:rPr>
              <a:t></a:t>
            </a:r>
            <a:r>
              <a:rPr lang="en-US" sz="3200" smtClean="0"/>
              <a:t> </a:t>
            </a:r>
            <a:r>
              <a:rPr lang="en-US" sz="3200" b="1" smtClean="0">
                <a:solidFill>
                  <a:srgbClr val="C00000"/>
                </a:solidFill>
                <a:sym typeface="+mn-ea"/>
              </a:rPr>
              <a:t> </a:t>
            </a:r>
            <a:r>
              <a:rPr lang="en-US" sz="3200">
                <a:solidFill>
                  <a:srgbClr val="7030A0"/>
                </a:solidFill>
                <a:sym typeface="+mn-ea"/>
              </a:rPr>
              <a:t>I asked my teacher what the weather on Mars was like.  </a:t>
            </a:r>
          </a:p>
          <a:p>
            <a:endParaRPr lang="en-US" sz="1500">
              <a:solidFill>
                <a:srgbClr val="7030A0"/>
              </a:solidFill>
              <a:sym typeface="+mn-ea"/>
            </a:endParaRPr>
          </a:p>
        </p:txBody>
      </p:sp>
    </p:spTree>
    <p:extLst>
      <p:ext uri="{BB962C8B-B14F-4D97-AF65-F5344CB8AC3E}">
        <p14:creationId xmlns:p14="http://schemas.microsoft.com/office/powerpoint/2010/main" val="19316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68" y="1182137"/>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Report the conversation between An and Mai.</a:t>
            </a:r>
          </a:p>
        </p:txBody>
      </p:sp>
      <p:sp>
        <p:nvSpPr>
          <p:cNvPr id="16" name="Rounded Rectangle 15"/>
          <p:cNvSpPr/>
          <p:nvPr/>
        </p:nvSpPr>
        <p:spPr>
          <a:xfrm>
            <a:off x="487045" y="11385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30" y="1035869"/>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2" name="Text Box 1"/>
          <p:cNvSpPr txBox="1"/>
          <p:nvPr/>
        </p:nvSpPr>
        <p:spPr>
          <a:xfrm>
            <a:off x="6386910" y="1686140"/>
            <a:ext cx="5803185" cy="4708981"/>
          </a:xfrm>
          <a:prstGeom prst="rect">
            <a:avLst/>
          </a:prstGeom>
          <a:noFill/>
        </p:spPr>
        <p:txBody>
          <a:bodyPr wrap="square" rtlCol="0" anchor="t">
            <a:spAutoFit/>
          </a:bodyPr>
          <a:lstStyle/>
          <a:p>
            <a:r>
              <a:rPr lang="en-US" sz="3000" b="1" i="1" u="sng">
                <a:solidFill>
                  <a:srgbClr val="00B0F0"/>
                </a:solidFill>
              </a:rPr>
              <a:t>Suggested answers</a:t>
            </a:r>
            <a:r>
              <a:rPr lang="en-US" sz="3000" b="1" i="1" u="sng" smtClean="0">
                <a:solidFill>
                  <a:srgbClr val="00B0F0"/>
                </a:solidFill>
              </a:rPr>
              <a:t>:</a:t>
            </a:r>
            <a:endParaRPr lang="en-US" sz="3000" b="1" i="1" u="sng">
              <a:solidFill>
                <a:srgbClr val="00B0F0"/>
              </a:solidFill>
            </a:endParaRPr>
          </a:p>
          <a:p>
            <a:r>
              <a:rPr lang="en-US" sz="3000"/>
              <a:t>An asked Mai what she was reading. Mai told An that she was reading Aliens, and she was almost done. Next, An asked Mai what kind of book it was. Mai said to An that it was science fiction. And An asked Mai what it was about. Mai told An that it was about three aliens who tried to take over Earth.</a:t>
            </a:r>
          </a:p>
        </p:txBody>
      </p:sp>
      <p:pic>
        <p:nvPicPr>
          <p:cNvPr id="3" name="Picture 2"/>
          <p:cNvPicPr>
            <a:picLocks noChangeAspect="1"/>
          </p:cNvPicPr>
          <p:nvPr/>
        </p:nvPicPr>
        <p:blipFill rotWithShape="1">
          <a:blip r:embed="rId3"/>
          <a:srcRect l="985" t="2906" r="1848" b="1550"/>
          <a:stretch/>
        </p:blipFill>
        <p:spPr>
          <a:xfrm>
            <a:off x="0" y="2058623"/>
            <a:ext cx="6336030" cy="4304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05028"/>
            <a:ext cx="11022623" cy="1198880"/>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Work in pairs. Ask your partner five questions about his / her daily routine and make notes of his / her answers. Then report your questions and your partner’s answers to the class. </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p>
        </p:txBody>
      </p:sp>
      <p:sp>
        <p:nvSpPr>
          <p:cNvPr id="8" name="TextBox 7"/>
          <p:cNvSpPr txBox="1"/>
          <p:nvPr/>
        </p:nvSpPr>
        <p:spPr>
          <a:xfrm>
            <a:off x="487067" y="2224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00" name="Text Box 99"/>
          <p:cNvSpPr txBox="1"/>
          <p:nvPr/>
        </p:nvSpPr>
        <p:spPr>
          <a:xfrm>
            <a:off x="325142" y="2682240"/>
            <a:ext cx="5066008" cy="2862322"/>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lstStyle/>
          <a:p>
            <a:pPr indent="0"/>
            <a:r>
              <a:rPr lang="en-US" sz="3600" b="1" i="1" u="sng">
                <a:solidFill>
                  <a:srgbClr val="00B0F0"/>
                </a:solidFill>
                <a:latin typeface="Calibri" panose="020F0502020204030204" pitchFamily="34" charset="0"/>
                <a:cs typeface="Calibri" panose="020F0502020204030204" pitchFamily="34" charset="0"/>
              </a:rPr>
              <a:t>Example:</a:t>
            </a:r>
          </a:p>
          <a:p>
            <a:pPr indent="0"/>
            <a:r>
              <a:rPr lang="en-US" sz="3600" b="0">
                <a:solidFill>
                  <a:srgbClr val="000000"/>
                </a:solidFill>
                <a:latin typeface="Calibri" panose="020F0502020204030204" pitchFamily="34" charset="0"/>
                <a:cs typeface="Calibri" panose="020F0502020204030204" pitchFamily="34" charset="0"/>
              </a:rPr>
              <a:t>I asked </a:t>
            </a:r>
            <a:r>
              <a:rPr lang="en-US" sz="3600" b="0" smtClean="0">
                <a:solidFill>
                  <a:srgbClr val="000000"/>
                </a:solidFill>
                <a:latin typeface="Calibri" panose="020F0502020204030204" pitchFamily="34" charset="0"/>
                <a:cs typeface="Calibri" panose="020F0502020204030204" pitchFamily="34" charset="0"/>
              </a:rPr>
              <a:t>... what </a:t>
            </a:r>
            <a:r>
              <a:rPr lang="en-US" sz="3600" b="0">
                <a:solidFill>
                  <a:srgbClr val="000000"/>
                </a:solidFill>
                <a:latin typeface="Calibri" panose="020F0502020204030204" pitchFamily="34" charset="0"/>
                <a:cs typeface="Calibri" panose="020F0502020204030204" pitchFamily="34" charset="0"/>
              </a:rPr>
              <a:t>time he</a:t>
            </a:r>
            <a:r>
              <a:rPr lang="en-US" sz="3600" b="0" smtClean="0">
                <a:solidFill>
                  <a:srgbClr val="000000"/>
                </a:solidFill>
                <a:latin typeface="Calibri" panose="020F0502020204030204" pitchFamily="34" charset="0"/>
                <a:cs typeface="Calibri" panose="020F0502020204030204" pitchFamily="34" charset="0"/>
              </a:rPr>
              <a:t>/ she </a:t>
            </a:r>
            <a:r>
              <a:rPr lang="en-US" sz="3600" b="0">
                <a:solidFill>
                  <a:srgbClr val="000000"/>
                </a:solidFill>
                <a:latin typeface="Calibri" panose="020F0502020204030204" pitchFamily="34" charset="0"/>
                <a:cs typeface="Calibri" panose="020F0502020204030204" pitchFamily="34" charset="0"/>
              </a:rPr>
              <a:t>got up in the morning and he told me (that) he got up at ...</a:t>
            </a:r>
          </a:p>
        </p:txBody>
      </p:sp>
      <p:pic>
        <p:nvPicPr>
          <p:cNvPr id="2" name="Picture 1"/>
          <p:cNvPicPr>
            <a:picLocks noChangeAspect="1"/>
          </p:cNvPicPr>
          <p:nvPr/>
        </p:nvPicPr>
        <p:blipFill rotWithShape="1">
          <a:blip r:embed="rId3"/>
          <a:srcRect l="4441" t="5992" r="5470" b="8053"/>
          <a:stretch/>
        </p:blipFill>
        <p:spPr>
          <a:xfrm>
            <a:off x="5553075" y="2367969"/>
            <a:ext cx="6324600" cy="4147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89230"/>
            <a:ext cx="10815315" cy="461665"/>
          </a:xfrm>
          <a:prstGeom prst="rect">
            <a:avLst/>
          </a:prstGeom>
          <a:noFill/>
          <a:effectLst/>
        </p:spPr>
        <p:txBody>
          <a:bodyPr wrap="square" rtlCol="0">
            <a:spAutoFit/>
          </a:bodyPr>
          <a:lstStyle/>
          <a:p>
            <a:r>
              <a:rPr lang="en-US" sz="2400" b="1" smtClean="0">
                <a:effectLst>
                  <a:glow rad="88900">
                    <a:schemeClr val="bg1"/>
                  </a:glow>
                </a:effectLst>
                <a:cs typeface="Arial" panose="020B0604020202020204" pitchFamily="34" charset="0"/>
              </a:rPr>
              <a:t>Wrap-up</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820346" y="1570295"/>
            <a:ext cx="6494854" cy="922020"/>
          </a:xfrm>
          <a:prstGeom prst="rect">
            <a:avLst/>
          </a:prstGeom>
          <a:noFill/>
        </p:spPr>
        <p:txBody>
          <a:bodyPr wrap="square" rtlCol="0">
            <a:spAutoFit/>
          </a:bodyPr>
          <a:lstStyle/>
          <a:p>
            <a:pPr>
              <a:lnSpc>
                <a:spcPct val="150000"/>
              </a:lnSpc>
            </a:pPr>
            <a:r>
              <a:rPr lang="en-US" sz="3600" b="1" dirty="0">
                <a:solidFill>
                  <a:srgbClr val="C00000"/>
                </a:solidFill>
              </a:rPr>
              <a:t>Game: What did they ask you?</a:t>
            </a:r>
          </a:p>
        </p:txBody>
      </p:sp>
      <p:sp>
        <p:nvSpPr>
          <p:cNvPr id="2" name="Text Box 1"/>
          <p:cNvSpPr txBox="1"/>
          <p:nvPr/>
        </p:nvSpPr>
        <p:spPr>
          <a:xfrm>
            <a:off x="204470" y="2492315"/>
            <a:ext cx="10911205" cy="3784600"/>
          </a:xfrm>
          <a:prstGeom prst="rect">
            <a:avLst/>
          </a:prstGeom>
          <a:noFill/>
        </p:spPr>
        <p:txBody>
          <a:bodyPr wrap="square" rtlCol="0" anchor="t">
            <a:spAutoFit/>
          </a:bodyPr>
          <a:lstStyle/>
          <a:p>
            <a:r>
              <a:rPr lang="en-US" sz="3000"/>
              <a:t>- Making a list of people who might ask you questions and what those questions might be: </a:t>
            </a:r>
            <a:r>
              <a:rPr lang="en-US" sz="3000" b="1"/>
              <a:t>a police officer, your mother</a:t>
            </a:r>
            <a:r>
              <a:rPr lang="en-US" sz="3000" b="1" smtClean="0"/>
              <a:t>/ father</a:t>
            </a:r>
            <a:r>
              <a:rPr lang="en-US" sz="3000" b="1"/>
              <a:t>, a teacher, a taxi driver, etc., </a:t>
            </a:r>
            <a:endParaRPr lang="en-US" sz="3000"/>
          </a:p>
          <a:p>
            <a:r>
              <a:rPr lang="en-US" sz="3000"/>
              <a:t>- Then you report something that someone asked,</a:t>
            </a:r>
            <a:r>
              <a:rPr lang="en-US" sz="3000" i="1"/>
              <a:t> </a:t>
            </a:r>
            <a:r>
              <a:rPr lang="en-US" sz="3000" i="1" u="sng"/>
              <a:t>without revealing</a:t>
            </a:r>
          </a:p>
          <a:p>
            <a:r>
              <a:rPr lang="en-US" sz="3000"/>
              <a:t>who it was: </a:t>
            </a:r>
          </a:p>
          <a:p>
            <a:r>
              <a:rPr lang="en-US" sz="3000">
                <a:solidFill>
                  <a:schemeClr val="accent5"/>
                </a:solidFill>
              </a:rPr>
              <a:t> + </a:t>
            </a:r>
            <a:r>
              <a:rPr lang="en-US" sz="3000" b="1">
                <a:solidFill>
                  <a:schemeClr val="accent5"/>
                </a:solidFill>
              </a:rPr>
              <a:t>This person asked me if I had my driver’s license. </a:t>
            </a:r>
          </a:p>
          <a:p>
            <a:r>
              <a:rPr lang="en-US" sz="3000"/>
              <a:t>- You must guess it was the police officer: </a:t>
            </a:r>
            <a:r>
              <a:rPr lang="en-US" sz="3000" b="1">
                <a:solidFill>
                  <a:srgbClr val="EF4B66"/>
                </a:solidFill>
              </a:rPr>
              <a:t>The police officer asked you if you had your driver’s license.</a:t>
            </a:r>
          </a:p>
        </p:txBody>
      </p:sp>
      <p:pic>
        <p:nvPicPr>
          <p:cNvPr id="3" name="Content Placeholder 2" descr="tải xuống"/>
          <p:cNvPicPr>
            <a:picLocks noGrp="1" noChangeAspect="1"/>
          </p:cNvPicPr>
          <p:nvPr>
            <p:ph idx="1"/>
          </p:nvPr>
        </p:nvPicPr>
        <p:blipFill>
          <a:blip r:embed="rId3"/>
          <a:stretch>
            <a:fillRect/>
          </a:stretch>
        </p:blipFill>
        <p:spPr>
          <a:xfrm>
            <a:off x="7842885" y="1003935"/>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76286"/>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3458"/>
            <a:ext cx="11314408" cy="1754326"/>
          </a:xfrm>
          <a:prstGeom prst="rect">
            <a:avLst/>
          </a:prstGeom>
          <a:noFill/>
        </p:spPr>
        <p:txBody>
          <a:bodyPr wrap="square" rtlCol="0">
            <a:spAutoFit/>
          </a:bodyPr>
          <a:lstStyle/>
          <a:p>
            <a:pPr>
              <a:lnSpc>
                <a:spcPct val="150000"/>
              </a:lnSpc>
            </a:pPr>
            <a:r>
              <a:rPr lang="en-US" sz="3600" smtClean="0"/>
              <a:t>- Make </a:t>
            </a:r>
            <a:r>
              <a:rPr lang="en-US" sz="3600"/>
              <a:t>5 sentences by using reported speech (questions</a:t>
            </a:r>
            <a:r>
              <a:rPr lang="en-US" sz="3600" smtClean="0"/>
              <a:t>).</a:t>
            </a:r>
          </a:p>
          <a:p>
            <a:pPr>
              <a:lnSpc>
                <a:spcPct val="150000"/>
              </a:lnSpc>
            </a:pPr>
            <a:r>
              <a:rPr lang="en-US" sz="3600"/>
              <a:t>- Do exercise 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205" y="3038475"/>
            <a:ext cx="3582383" cy="358238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99301" y="1703892"/>
            <a:ext cx="5058899" cy="625475"/>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02512" y="1535555"/>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smtClean="0">
                <a:solidFill>
                  <a:schemeClr val="bg1"/>
                </a:solidFill>
                <a:latin typeface="Myriad Pro" pitchFamily="34" charset="0"/>
              </a:rPr>
              <a:t> LIFE ON OTHER PLANETS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5" name="TextBox 14"/>
          <p:cNvSpPr txBox="1"/>
          <p:nvPr/>
        </p:nvSpPr>
        <p:spPr>
          <a:xfrm>
            <a:off x="3780536" y="1755019"/>
            <a:ext cx="4563618" cy="523220"/>
          </a:xfrm>
          <a:prstGeom prst="rect">
            <a:avLst/>
          </a:prstGeom>
          <a:noFill/>
        </p:spPr>
        <p:txBody>
          <a:bodyPr wrap="square" rtlCol="0">
            <a:spAutoFit/>
          </a:bodyPr>
          <a:lstStyle/>
          <a:p>
            <a:r>
              <a:rPr lang="en-US" sz="2800" b="1" dirty="0">
                <a:solidFill>
                  <a:schemeClr val="bg1"/>
                </a:solidFill>
              </a:rPr>
              <a:t>LESSON 3: A CLOSER LOOK 2</a:t>
            </a:r>
          </a:p>
        </p:txBody>
      </p:sp>
      <p:graphicFrame>
        <p:nvGraphicFramePr>
          <p:cNvPr id="19" name="Diagram 18"/>
          <p:cNvGraphicFramePr/>
          <p:nvPr>
            <p:extLst>
              <p:ext uri="{D42A27DB-BD31-4B8C-83A1-F6EECF244321}">
                <p14:modId xmlns:p14="http://schemas.microsoft.com/office/powerpoint/2010/main" val="2644132138"/>
              </p:ext>
            </p:extLst>
          </p:nvPr>
        </p:nvGraphicFramePr>
        <p:xfrm>
          <a:off x="2178466" y="3084627"/>
          <a:ext cx="7330537" cy="2823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2261781" y="112190"/>
            <a:ext cx="712319" cy="709214"/>
            <a:chOff x="2180974" y="148629"/>
            <a:chExt cx="712319" cy="709214"/>
          </a:xfrm>
        </p:grpSpPr>
        <p:sp>
          <p:nvSpPr>
            <p:cNvPr id="20" name="Oval 1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hord 21"/>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2215201" y="112854"/>
            <a:ext cx="81129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12</a:t>
            </a:r>
            <a:endParaRPr lang="en-US" sz="4000" b="1" dirty="0">
              <a:solidFill>
                <a:schemeClr val="bg1"/>
              </a:solidFill>
              <a:latin typeface="Myriad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49232" y="1304868"/>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011170" y="2242865"/>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649232" y="3670300"/>
            <a:ext cx="1835914"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304868"/>
            <a:ext cx="6087346"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sym typeface="+mn-ea"/>
              </a:rPr>
              <a:t>Video watching</a:t>
            </a:r>
            <a:endParaRPr lang="en-US" dirty="0">
              <a:solidFill>
                <a:schemeClr val="tx1"/>
              </a:solidFill>
              <a:sym typeface="+mn-ea"/>
            </a:endParaRPr>
          </a:p>
        </p:txBody>
      </p:sp>
      <p:sp>
        <p:nvSpPr>
          <p:cNvPr id="21" name="Rectangle 20"/>
          <p:cNvSpPr/>
          <p:nvPr/>
        </p:nvSpPr>
        <p:spPr>
          <a:xfrm>
            <a:off x="5588839" y="2222123"/>
            <a:ext cx="6087346" cy="655646"/>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rPr>
              <a:t>Introduction: Reported </a:t>
            </a:r>
            <a:r>
              <a:rPr lang="en-US">
                <a:solidFill>
                  <a:schemeClr val="tx1"/>
                </a:solidFill>
              </a:rPr>
              <a:t>speech (questions)</a:t>
            </a:r>
            <a:endParaRPr lang="en-US" dirty="0">
              <a:solidFill>
                <a:schemeClr val="tx1"/>
              </a:solidFill>
            </a:endParaRPr>
          </a:p>
        </p:txBody>
      </p:sp>
      <p:sp>
        <p:nvSpPr>
          <p:cNvPr id="22" name="Rectangle 21"/>
          <p:cNvSpPr/>
          <p:nvPr/>
        </p:nvSpPr>
        <p:spPr>
          <a:xfrm>
            <a:off x="5588839" y="3088539"/>
            <a:ext cx="6101520" cy="1694815"/>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Task 1: Underline the correct word or phrase for each sentence.</a:t>
            </a:r>
          </a:p>
          <a:p>
            <a:pPr marR="0">
              <a:spcBef>
                <a:spcPts val="0"/>
              </a:spcBef>
              <a:spcAft>
                <a:spcPts val="0"/>
              </a:spcAft>
            </a:pPr>
            <a:r>
              <a:rPr lang="en-US" smtClean="0">
                <a:solidFill>
                  <a:schemeClr val="tx1"/>
                </a:solidFill>
                <a:ea typeface="Calibri" panose="020F0502020204030204" pitchFamily="34" charset="0"/>
                <a:cs typeface="Calibri" panose="020F0502020204030204" pitchFamily="34" charset="0"/>
              </a:rPr>
              <a:t>Task </a:t>
            </a:r>
            <a:r>
              <a:rPr lang="en-US">
                <a:solidFill>
                  <a:schemeClr val="tx1"/>
                </a:solidFill>
                <a:ea typeface="Calibri" panose="020F0502020204030204" pitchFamily="34" charset="0"/>
                <a:cs typeface="Calibri" panose="020F0502020204030204" pitchFamily="34" charset="0"/>
              </a:rPr>
              <a:t>2: Put the words and phrases in the correct order to make reported questions.</a:t>
            </a:r>
          </a:p>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t>
            </a:r>
            <a:r>
              <a:rPr lang="en-US" smtClean="0">
                <a:solidFill>
                  <a:schemeClr val="tx1"/>
                </a:solidFill>
                <a:ea typeface="Calibri" panose="020F0502020204030204" pitchFamily="34" charset="0"/>
                <a:cs typeface="Calibri" panose="020F0502020204030204" pitchFamily="34" charset="0"/>
              </a:rPr>
              <a:t>ask </a:t>
            </a:r>
            <a:r>
              <a:rPr lang="en-US">
                <a:solidFill>
                  <a:schemeClr val="tx1"/>
                </a:solidFill>
                <a:ea typeface="Calibri" panose="020F0502020204030204" pitchFamily="34" charset="0"/>
                <a:cs typeface="Calibri" panose="020F0502020204030204" pitchFamily="34" charset="0"/>
              </a:rPr>
              <a:t>3: Change the following questions into reported questions.</a:t>
            </a:r>
          </a:p>
          <a:p>
            <a:pPr marR="0">
              <a:spcBef>
                <a:spcPts val="0"/>
              </a:spcBef>
              <a:spcAft>
                <a:spcPts val="0"/>
              </a:spcAft>
            </a:pPr>
            <a:r>
              <a:rPr lang="en-US" smtClean="0">
                <a:solidFill>
                  <a:schemeClr val="tx1"/>
                </a:solidFill>
                <a:ea typeface="Calibri" panose="020F0502020204030204" pitchFamily="34" charset="0"/>
                <a:cs typeface="Calibri" panose="020F0502020204030204" pitchFamily="34" charset="0"/>
              </a:rPr>
              <a:t>Task </a:t>
            </a:r>
            <a:r>
              <a:rPr lang="en-US">
                <a:solidFill>
                  <a:schemeClr val="tx1"/>
                </a:solidFill>
                <a:ea typeface="Calibri" panose="020F0502020204030204" pitchFamily="34" charset="0"/>
                <a:cs typeface="Calibri" panose="020F0502020204030204" pitchFamily="34" charset="0"/>
              </a:rPr>
              <a:t>4: Report the conversation between An and Mai.</a:t>
            </a:r>
          </a:p>
        </p:txBody>
      </p:sp>
      <p:cxnSp>
        <p:nvCxnSpPr>
          <p:cNvPr id="24" name="Curved Connector 23"/>
          <p:cNvCxnSpPr>
            <a:stCxn id="16" idx="3"/>
            <a:endCxn id="17" idx="0"/>
          </p:cNvCxnSpPr>
          <p:nvPr/>
        </p:nvCxnSpPr>
        <p:spPr>
          <a:xfrm>
            <a:off x="2485146" y="1610971"/>
            <a:ext cx="1443981" cy="631894"/>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67190" y="2551668"/>
            <a:ext cx="1443981" cy="1118631"/>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8" idx="0"/>
          </p:cNvCxnSpPr>
          <p:nvPr/>
        </p:nvCxnSpPr>
        <p:spPr>
          <a:xfrm>
            <a:off x="2485146" y="3970973"/>
            <a:ext cx="1491935" cy="105550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459891"/>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sp>
        <p:nvSpPr>
          <p:cNvPr id="27" name="Rounded Rectangle 26"/>
          <p:cNvSpPr/>
          <p:nvPr/>
        </p:nvSpPr>
        <p:spPr>
          <a:xfrm>
            <a:off x="649232" y="5936242"/>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9" name="Rectangle 28"/>
          <p:cNvSpPr/>
          <p:nvPr/>
        </p:nvSpPr>
        <p:spPr>
          <a:xfrm>
            <a:off x="5580310" y="4984665"/>
            <a:ext cx="6105126" cy="684962"/>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Task 5: Work in pairs.</a:t>
            </a:r>
            <a:endParaRPr lang="en-US" dirty="0">
              <a:solidFill>
                <a:schemeClr val="tx1"/>
              </a:solidFill>
              <a:ea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
        <p:nvSpPr>
          <p:cNvPr id="19" name="Rectangle 18"/>
          <p:cNvSpPr/>
          <p:nvPr/>
        </p:nvSpPr>
        <p:spPr>
          <a:xfrm>
            <a:off x="5580310" y="5895838"/>
            <a:ext cx="6087346" cy="684962"/>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 </a:t>
            </a:r>
            <a:r>
              <a:rPr lang="en-US" b="1" dirty="0">
                <a:solidFill>
                  <a:srgbClr val="FF0000"/>
                </a:solidFill>
              </a:rPr>
              <a:t>Game</a:t>
            </a:r>
            <a:r>
              <a:rPr lang="en-US" dirty="0">
                <a:solidFill>
                  <a:schemeClr val="tx1"/>
                </a:solidFill>
              </a:rPr>
              <a:t>: </a:t>
            </a:r>
            <a:r>
              <a:rPr lang="en-US" b="1" dirty="0">
                <a:solidFill>
                  <a:schemeClr val="tx1"/>
                </a:solidFill>
              </a:rPr>
              <a:t>What did they ask you?</a:t>
            </a:r>
          </a:p>
          <a:p>
            <a:r>
              <a:rPr lang="en-US" smtClean="0">
                <a:solidFill>
                  <a:schemeClr val="tx1"/>
                </a:solidFill>
              </a:rPr>
              <a:t>Homework</a:t>
            </a:r>
            <a:endParaRPr lang="en-GB" dirty="0">
              <a:solidFill>
                <a:schemeClr val="tx1"/>
              </a:solidFill>
            </a:endParaRPr>
          </a:p>
        </p:txBody>
      </p:sp>
      <p:sp>
        <p:nvSpPr>
          <p:cNvPr id="28" name="Rounded Rectangle 27"/>
          <p:cNvSpPr/>
          <p:nvPr/>
        </p:nvSpPr>
        <p:spPr>
          <a:xfrm>
            <a:off x="3059124" y="5026473"/>
            <a:ext cx="1835914"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PRODUCTION</a:t>
            </a:r>
            <a:endParaRPr lang="en-GB" b="1" dirty="0">
              <a:solidFill>
                <a:schemeClr val="tx1"/>
              </a:solidFill>
            </a:endParaRPr>
          </a:p>
        </p:txBody>
      </p:sp>
      <p:cxnSp>
        <p:nvCxnSpPr>
          <p:cNvPr id="32" name="Curved Connector 31"/>
          <p:cNvCxnSpPr>
            <a:stCxn id="28" idx="1"/>
            <a:endCxn id="27" idx="0"/>
          </p:cNvCxnSpPr>
          <p:nvPr/>
        </p:nvCxnSpPr>
        <p:spPr>
          <a:xfrm rot="10800000" flipV="1">
            <a:off x="1567190" y="5327146"/>
            <a:ext cx="1491935" cy="609096"/>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226" y="-2783"/>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9" name="TextBox 4"/>
          <p:cNvSpPr txBox="1"/>
          <p:nvPr/>
        </p:nvSpPr>
        <p:spPr>
          <a:xfrm>
            <a:off x="144243" y="1062968"/>
            <a:ext cx="6665595" cy="1753235"/>
          </a:xfrm>
          <a:prstGeom prst="rect">
            <a:avLst/>
          </a:prstGeom>
          <a:noFill/>
          <a:ln>
            <a:gradFill>
              <a:gsLst>
                <a:gs pos="0">
                  <a:srgbClr val="FE4444"/>
                </a:gs>
                <a:gs pos="100000">
                  <a:srgbClr val="832B2B"/>
                </a:gs>
              </a:gsLst>
            </a:gradFill>
          </a:ln>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Watch video clip:</a:t>
            </a:r>
          </a:p>
          <a:p>
            <a:pPr algn="ctr"/>
            <a:r>
              <a:rPr lang="en-US" sz="5400" b="1" dirty="0">
                <a:solidFill>
                  <a:srgbClr val="C00000"/>
                </a:solidFill>
                <a:effectLst>
                  <a:outerShdw blurRad="38100" dist="38100" dir="2700000" algn="tl">
                    <a:srgbClr val="000000">
                      <a:alpha val="43137"/>
                    </a:srgbClr>
                  </a:outerShdw>
                </a:effectLst>
              </a:rPr>
              <a:t> </a:t>
            </a:r>
          </a:p>
        </p:txBody>
      </p:sp>
      <p:pic>
        <p:nvPicPr>
          <p:cNvPr id="3" name="Reported Speech 5- Reporting ques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1010" y="1935156"/>
            <a:ext cx="9020810" cy="503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226" y="-2783"/>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3"/>
          <p:cNvSpPr txBox="1"/>
          <p:nvPr/>
        </p:nvSpPr>
        <p:spPr>
          <a:xfrm>
            <a:off x="496592" y="3015615"/>
            <a:ext cx="11520834" cy="830997"/>
          </a:xfrm>
          <a:prstGeom prst="rect">
            <a:avLst/>
          </a:prstGeom>
          <a:noFill/>
        </p:spPr>
        <p:txBody>
          <a:bodyPr wrap="square" rtlCol="0">
            <a:spAutoFit/>
          </a:bodyPr>
          <a:lstStyle/>
          <a:p>
            <a:r>
              <a:rPr lang="en-US" sz="4800" b="1" dirty="0">
                <a:solidFill>
                  <a:srgbClr val="EF4B66"/>
                </a:solidFill>
              </a:rPr>
              <a:t>How we use </a:t>
            </a:r>
            <a:r>
              <a:rPr lang="en-US" sz="4800" b="1">
                <a:solidFill>
                  <a:srgbClr val="EF4B66"/>
                </a:solidFill>
              </a:rPr>
              <a:t>reported </a:t>
            </a:r>
            <a:r>
              <a:rPr lang="en-US" sz="4800" b="1" smtClean="0">
                <a:solidFill>
                  <a:srgbClr val="EF4B66"/>
                </a:solidFill>
              </a:rPr>
              <a:t>speech for questions?</a:t>
            </a:r>
            <a:endParaRPr lang="en-US" sz="4800" b="1" dirty="0">
              <a:solidFill>
                <a:srgbClr val="EF4B66"/>
              </a:solidFill>
            </a:endParaRPr>
          </a:p>
        </p:txBody>
      </p:sp>
    </p:spTree>
  </p:cSld>
  <p:clrMapOvr>
    <a:masterClrMapping/>
  </p:clrMapOvr>
  <p:timing>
    <p:tnLst>
      <p:par>
        <p:cTn id="1" dur="indefinite" restart="never" nodeType="tmRoot"/>
      </p:par>
    </p:tnLst>
    <p:bldLst>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9" t="1158" r="5872" b="57309"/>
          <a:stretch/>
        </p:blipFill>
        <p:spPr>
          <a:xfrm>
            <a:off x="0" y="1083309"/>
            <a:ext cx="6189275" cy="3247389"/>
          </a:xfrm>
          <a:prstGeom prst="rect">
            <a:avLst/>
          </a:prstGeom>
        </p:spPr>
      </p:pic>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4" name="Picture 13"/>
          <p:cNvPicPr>
            <a:picLocks noChangeAspect="1"/>
          </p:cNvPicPr>
          <p:nvPr/>
        </p:nvPicPr>
        <p:blipFill rotWithShape="1">
          <a:blip r:embed="rId3"/>
          <a:srcRect l="5369" t="43723" r="5871" b="5915"/>
          <a:stretch/>
        </p:blipFill>
        <p:spPr>
          <a:xfrm>
            <a:off x="6305550" y="2990850"/>
            <a:ext cx="5617890" cy="36957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143590" y="1081720"/>
            <a:ext cx="2409825" cy="869950"/>
          </a:xfrm>
        </p:spPr>
        <p:txBody>
          <a:bodyPr/>
          <a:lstStyle/>
          <a:p>
            <a:pPr marL="0" indent="0">
              <a:buNone/>
            </a:pPr>
            <a:r>
              <a:rPr lang="en-US" sz="4000" b="1" u="sng">
                <a:solidFill>
                  <a:srgbClr val="7030A0"/>
                </a:solidFill>
              </a:rPr>
              <a:t>Structure:</a:t>
            </a:r>
          </a:p>
        </p:txBody>
      </p:sp>
      <p:sp>
        <p:nvSpPr>
          <p:cNvPr id="100" name="Text Box 99"/>
          <p:cNvSpPr txBox="1"/>
          <p:nvPr/>
        </p:nvSpPr>
        <p:spPr>
          <a:xfrm>
            <a:off x="0" y="1729881"/>
            <a:ext cx="12286535" cy="707886"/>
          </a:xfrm>
          <a:prstGeom prst="rect">
            <a:avLst/>
          </a:prstGeom>
          <a:noFill/>
          <a:ln w="9525">
            <a:noFill/>
          </a:ln>
        </p:spPr>
        <p:txBody>
          <a:bodyPr wrap="square">
            <a:spAutoFit/>
          </a:bodyPr>
          <a:lstStyle/>
          <a:p>
            <a:pPr indent="0"/>
            <a:r>
              <a:rPr lang="en-US" sz="4000" b="0">
                <a:solidFill>
                  <a:srgbClr val="191919"/>
                </a:solidFill>
                <a:latin typeface="Calibri" panose="020F0502020204030204" pitchFamily="34" charset="0"/>
                <a:cs typeface="EF Circular Latin" charset="0"/>
              </a:rPr>
              <a:t>S +</a:t>
            </a:r>
            <a:r>
              <a:rPr lang="en-US" sz="4000" b="0">
                <a:solidFill>
                  <a:srgbClr val="FF0000"/>
                </a:solidFill>
                <a:latin typeface="Calibri" panose="020F0502020204030204" pitchFamily="34" charset="0"/>
                <a:cs typeface="EF Circular Latin" charset="0"/>
              </a:rPr>
              <a:t> </a:t>
            </a:r>
            <a:r>
              <a:rPr lang="en-US" sz="4000" b="0" i="1">
                <a:solidFill>
                  <a:srgbClr val="C00000"/>
                </a:solidFill>
                <a:latin typeface="Calibri" panose="020F0502020204030204" pitchFamily="34" charset="0"/>
                <a:cs typeface="EF Circular Latin" charset="0"/>
              </a:rPr>
              <a:t>'ask</a:t>
            </a:r>
            <a:r>
              <a:rPr lang="en-US" sz="4000" b="0">
                <a:solidFill>
                  <a:srgbClr val="C00000"/>
                </a:solidFill>
                <a:latin typeface="Calibri" panose="020F0502020204030204" pitchFamily="34" charset="0"/>
                <a:cs typeface="EF Circular Latin" charset="0"/>
              </a:rPr>
              <a:t>' (</a:t>
            </a:r>
            <a:r>
              <a:rPr lang="en-US" sz="4000" b="0" i="1">
                <a:solidFill>
                  <a:srgbClr val="C00000"/>
                </a:solidFill>
                <a:latin typeface="Calibri" panose="020F0502020204030204" pitchFamily="34" charset="0"/>
                <a:cs typeface="EF Circular Latin" charset="0"/>
              </a:rPr>
              <a:t>wonder, want to know</a:t>
            </a:r>
            <a:r>
              <a:rPr lang="en-US" sz="4000" b="0">
                <a:solidFill>
                  <a:srgbClr val="C00000"/>
                </a:solidFill>
                <a:latin typeface="Calibri" panose="020F0502020204030204" pitchFamily="34" charset="0"/>
                <a:cs typeface="EF Circular Latin" charset="0"/>
              </a:rPr>
              <a:t>) </a:t>
            </a:r>
            <a:r>
              <a:rPr lang="en-US" sz="4000" b="0">
                <a:solidFill>
                  <a:srgbClr val="191919"/>
                </a:solidFill>
                <a:latin typeface="Calibri" panose="020F0502020204030204" pitchFamily="34" charset="0"/>
                <a:cs typeface="EF Circular Latin" charset="0"/>
              </a:rPr>
              <a:t>+ </a:t>
            </a:r>
            <a:r>
              <a:rPr lang="en-US" sz="4000" b="0">
                <a:solidFill>
                  <a:srgbClr val="00B050"/>
                </a:solidFill>
                <a:latin typeface="Calibri" panose="020F0502020204030204" pitchFamily="34" charset="0"/>
                <a:cs typeface="EF Circular Latin" charset="0"/>
              </a:rPr>
              <a:t>question word </a:t>
            </a:r>
            <a:r>
              <a:rPr lang="en-US" sz="4000" b="0">
                <a:solidFill>
                  <a:srgbClr val="191919"/>
                </a:solidFill>
                <a:latin typeface="Calibri" panose="020F0502020204030204" pitchFamily="34" charset="0"/>
                <a:cs typeface="EF Circular Latin" charset="0"/>
              </a:rPr>
              <a:t>+</a:t>
            </a:r>
            <a:r>
              <a:rPr lang="en-US" sz="4000" b="0">
                <a:solidFill>
                  <a:srgbClr val="FFFF00"/>
                </a:solidFill>
                <a:latin typeface="Calibri" panose="020F0502020204030204" pitchFamily="34" charset="0"/>
                <a:cs typeface="EF Circular Latin" charset="0"/>
              </a:rPr>
              <a:t> </a:t>
            </a:r>
            <a:r>
              <a:rPr lang="en-US" sz="4000" b="0">
                <a:solidFill>
                  <a:schemeClr val="accent5"/>
                </a:solidFill>
                <a:latin typeface="Calibri" panose="020F0502020204030204" pitchFamily="34" charset="0"/>
                <a:cs typeface="EF Circular Latin" charset="0"/>
              </a:rPr>
              <a:t>clause</a:t>
            </a:r>
            <a:r>
              <a:rPr lang="en-US" sz="4000" b="0">
                <a:solidFill>
                  <a:srgbClr val="FFFF00"/>
                </a:solidFill>
                <a:latin typeface="Calibri" panose="020F0502020204030204" pitchFamily="34" charset="0"/>
                <a:cs typeface="EF Circular Latin" charset="0"/>
              </a:rPr>
              <a:t>.</a:t>
            </a:r>
          </a:p>
        </p:txBody>
      </p:sp>
      <p:sp>
        <p:nvSpPr>
          <p:cNvPr id="8" name="Content Placeholder 4"/>
          <p:cNvSpPr/>
          <p:nvPr/>
        </p:nvSpPr>
        <p:spPr>
          <a:xfrm>
            <a:off x="143590" y="2437767"/>
            <a:ext cx="2186305"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a:solidFill>
                  <a:srgbClr val="7030A0"/>
                </a:solidFill>
              </a:rPr>
              <a:t>Example:</a:t>
            </a:r>
          </a:p>
        </p:txBody>
      </p:sp>
      <p:sp>
        <p:nvSpPr>
          <p:cNvPr id="10" name="Text Box 9"/>
          <p:cNvSpPr txBox="1"/>
          <p:nvPr/>
        </p:nvSpPr>
        <p:spPr>
          <a:xfrm>
            <a:off x="827167" y="3196734"/>
            <a:ext cx="9316958" cy="3415030"/>
          </a:xfrm>
          <a:prstGeom prst="rect">
            <a:avLst/>
          </a:prstGeom>
          <a:noFill/>
          <a:ln w="9525">
            <a:noFill/>
          </a:ln>
        </p:spPr>
        <p:txBody>
          <a:bodyPr wrap="square">
            <a:spAutoFit/>
          </a:bodyPr>
          <a:lstStyle/>
          <a:p>
            <a:pPr indent="0"/>
            <a:r>
              <a:rPr lang="en-US" sz="3600" b="0" i="1">
                <a:solidFill>
                  <a:srgbClr val="191919"/>
                </a:solidFill>
                <a:latin typeface="Calibri" panose="020F0502020204030204" pitchFamily="34" charset="0"/>
                <a:cs typeface="EF Circular Latin" charset="0"/>
              </a:rPr>
              <a:t>”What time does the train leave?”</a:t>
            </a:r>
          </a:p>
          <a:p>
            <a:pPr indent="0"/>
            <a:r>
              <a:rPr lang="en-US" sz="3600" b="0" smtClean="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He </a:t>
            </a:r>
            <a:r>
              <a:rPr lang="en-US" sz="3600" b="0">
                <a:solidFill>
                  <a:srgbClr val="C00000"/>
                </a:solidFill>
                <a:latin typeface="Calibri" panose="020F0502020204030204" pitchFamily="34" charset="0"/>
                <a:cs typeface="EF Circular Latin" charset="0"/>
              </a:rPr>
              <a:t>asked</a:t>
            </a:r>
            <a:r>
              <a:rPr lang="en-US" sz="3600" b="0">
                <a:solidFill>
                  <a:srgbClr val="191919"/>
                </a:solidFill>
                <a:latin typeface="Calibri" panose="020F0502020204030204" pitchFamily="34" charset="0"/>
                <a:cs typeface="EF Circular Latin" charset="0"/>
              </a:rPr>
              <a:t> me </a:t>
            </a:r>
            <a:r>
              <a:rPr lang="en-US" sz="3600" b="0">
                <a:solidFill>
                  <a:srgbClr val="00B050"/>
                </a:solidFill>
                <a:latin typeface="Calibri" panose="020F0502020204030204" pitchFamily="34" charset="0"/>
                <a:cs typeface="EF Circular Latin" charset="0"/>
              </a:rPr>
              <a:t>what time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the train left.</a:t>
            </a:r>
          </a:p>
          <a:p>
            <a:pPr indent="0"/>
            <a:r>
              <a:rPr lang="en-US" sz="3600" b="0" i="1">
                <a:solidFill>
                  <a:srgbClr val="191919"/>
                </a:solidFill>
                <a:latin typeface="Calibri" panose="020F0502020204030204" pitchFamily="34" charset="0"/>
                <a:cs typeface="EF Circular Latin" charset="0"/>
              </a:rPr>
              <a:t>“Where did he go?” </a:t>
            </a:r>
          </a:p>
          <a:p>
            <a:pPr indent="0"/>
            <a:r>
              <a:rPr lang="en-US" sz="360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She </a:t>
            </a:r>
            <a:r>
              <a:rPr lang="en-US" sz="3600" b="0">
                <a:solidFill>
                  <a:srgbClr val="C00000"/>
                </a:solidFill>
                <a:latin typeface="Calibri" panose="020F0502020204030204" pitchFamily="34" charset="0"/>
                <a:cs typeface="EF Circular Latin" charset="0"/>
              </a:rPr>
              <a:t>wanted to know </a:t>
            </a:r>
            <a:r>
              <a:rPr lang="en-US" sz="3600" b="0">
                <a:solidFill>
                  <a:srgbClr val="00B050"/>
                </a:solidFill>
                <a:latin typeface="Calibri" panose="020F0502020204030204" pitchFamily="34" charset="0"/>
                <a:cs typeface="EF Circular Latin" charset="0"/>
              </a:rPr>
              <a:t>where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he had </a:t>
            </a:r>
            <a:r>
              <a:rPr lang="en-US" sz="3600" b="0" smtClean="0">
                <a:solidFill>
                  <a:schemeClr val="accent5"/>
                </a:solidFill>
                <a:latin typeface="Calibri" panose="020F0502020204030204" pitchFamily="34" charset="0"/>
                <a:cs typeface="EF Circular Latin" charset="0"/>
              </a:rPr>
              <a:t>gone.</a:t>
            </a:r>
            <a:endParaRPr lang="en-US" sz="3600" b="0">
              <a:solidFill>
                <a:srgbClr val="191919"/>
              </a:solidFill>
              <a:latin typeface="Calibri" panose="020F0502020204030204" pitchFamily="34" charset="0"/>
              <a:cs typeface="EF Circular Latin" charset="0"/>
            </a:endParaRPr>
          </a:p>
          <a:p>
            <a:pPr indent="0"/>
            <a:r>
              <a:rPr lang="en-US" sz="3600" b="0" i="1">
                <a:solidFill>
                  <a:srgbClr val="191919"/>
                </a:solidFill>
                <a:latin typeface="Calibri" panose="020F0502020204030204" pitchFamily="34" charset="0"/>
                <a:cs typeface="EF Circular Latin" charset="0"/>
              </a:rPr>
              <a:t>“When could you get this done by?”</a:t>
            </a:r>
          </a:p>
          <a:p>
            <a:pPr indent="0"/>
            <a:r>
              <a:rPr lang="en-US" sz="360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He </a:t>
            </a:r>
            <a:r>
              <a:rPr lang="en-US" sz="3600" b="0">
                <a:solidFill>
                  <a:srgbClr val="C00000"/>
                </a:solidFill>
                <a:latin typeface="Calibri" panose="020F0502020204030204" pitchFamily="34" charset="0"/>
                <a:cs typeface="EF Circular Latin" charset="0"/>
              </a:rPr>
              <a:t>wondered</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when </a:t>
            </a:r>
            <a:r>
              <a:rPr lang="en-US" sz="3600" b="0">
                <a:solidFill>
                  <a:schemeClr val="accent5"/>
                </a:solidFill>
                <a:latin typeface="Calibri" panose="020F0502020204030204" pitchFamily="34" charset="0"/>
                <a:cs typeface="EF Circular Latin" charset="0"/>
              </a:rPr>
              <a:t>we could get it done 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298575"/>
            <a:ext cx="10060305"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Underline the correct word or phrase for each sentence.</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6" name="Text Box 25"/>
          <p:cNvSpPr txBox="1"/>
          <p:nvPr/>
        </p:nvSpPr>
        <p:spPr>
          <a:xfrm>
            <a:off x="11101070" y="2372360"/>
            <a:ext cx="309880" cy="368300"/>
          </a:xfrm>
          <a:prstGeom prst="rect">
            <a:avLst/>
          </a:prstGeom>
          <a:noFill/>
        </p:spPr>
        <p:txBody>
          <a:bodyPr wrap="none" rtlCol="0">
            <a:spAutoFit/>
          </a:bodyPr>
          <a:lstStyle/>
          <a:p>
            <a:endParaRPr lang="en-US"/>
          </a:p>
        </p:txBody>
      </p:sp>
      <p:sp>
        <p:nvSpPr>
          <p:cNvPr id="3" name="Text Box 2"/>
          <p:cNvSpPr txBox="1"/>
          <p:nvPr/>
        </p:nvSpPr>
        <p:spPr>
          <a:xfrm>
            <a:off x="271780" y="1927286"/>
            <a:ext cx="11644630" cy="4524315"/>
          </a:xfrm>
          <a:prstGeom prst="rect">
            <a:avLst/>
          </a:prstGeom>
          <a:noFill/>
        </p:spPr>
        <p:txBody>
          <a:bodyPr wrap="square" rtlCol="0" anchor="t">
            <a:spAutoFit/>
          </a:bodyPr>
          <a:lstStyle/>
          <a:p>
            <a:r>
              <a:rPr lang="en-US" sz="3200" b="1">
                <a:solidFill>
                  <a:srgbClr val="F26649"/>
                </a:solidFill>
              </a:rPr>
              <a:t>1.</a:t>
            </a:r>
            <a:r>
              <a:rPr lang="en-US" sz="3200">
                <a:solidFill>
                  <a:srgbClr val="F26649"/>
                </a:solidFill>
              </a:rPr>
              <a:t> </a:t>
            </a:r>
            <a:r>
              <a:rPr lang="en-US" sz="3200"/>
              <a:t>He phoned to ask his mother what she was doing </a:t>
            </a:r>
            <a:r>
              <a:rPr lang="en-US" sz="3200" i="1">
                <a:solidFill>
                  <a:srgbClr val="F26649"/>
                </a:solidFill>
              </a:rPr>
              <a:t>now</a:t>
            </a:r>
            <a:r>
              <a:rPr lang="en-US" sz="3200" b="1" i="1"/>
              <a:t> </a:t>
            </a:r>
            <a:r>
              <a:rPr lang="en-US" sz="3200" i="1"/>
              <a:t>/</a:t>
            </a:r>
            <a:r>
              <a:rPr lang="en-US" sz="3200" b="1" i="1"/>
              <a:t> </a:t>
            </a:r>
            <a:r>
              <a:rPr lang="en-US" sz="3200" i="1">
                <a:solidFill>
                  <a:srgbClr val="F26649"/>
                </a:solidFill>
              </a:rPr>
              <a:t>then</a:t>
            </a:r>
            <a:r>
              <a:rPr lang="en-US" sz="3200" b="1" i="1"/>
              <a:t>.</a:t>
            </a:r>
            <a:r>
              <a:rPr lang="en-US" sz="3200" b="1"/>
              <a:t> </a:t>
            </a:r>
          </a:p>
          <a:p>
            <a:r>
              <a:rPr lang="en-US" sz="3200" b="1">
                <a:solidFill>
                  <a:srgbClr val="F26649"/>
                </a:solidFill>
              </a:rPr>
              <a:t>2. </a:t>
            </a:r>
            <a:r>
              <a:rPr lang="en-US" sz="3200"/>
              <a:t>Ann wondered what plants Vietnamese people</a:t>
            </a:r>
            <a:r>
              <a:rPr lang="en-US" sz="3200" b="1" i="1"/>
              <a:t> </a:t>
            </a:r>
            <a:r>
              <a:rPr lang="en-US" sz="3200" i="1">
                <a:solidFill>
                  <a:srgbClr val="F26649"/>
                </a:solidFill>
              </a:rPr>
              <a:t>grow</a:t>
            </a:r>
            <a:r>
              <a:rPr lang="en-US" sz="3200" b="1" i="1"/>
              <a:t> </a:t>
            </a:r>
            <a:r>
              <a:rPr lang="en-US" sz="3200" i="1"/>
              <a:t>/</a:t>
            </a:r>
            <a:r>
              <a:rPr lang="en-US" sz="3200" b="1" i="1"/>
              <a:t> </a:t>
            </a:r>
            <a:r>
              <a:rPr lang="en-US" sz="3200" i="1">
                <a:solidFill>
                  <a:srgbClr val="F26649"/>
                </a:solidFill>
              </a:rPr>
              <a:t>grew</a:t>
            </a:r>
            <a:r>
              <a:rPr lang="en-US" sz="3200"/>
              <a:t> for food.</a:t>
            </a:r>
          </a:p>
          <a:p>
            <a:r>
              <a:rPr lang="en-US" sz="3200" b="1">
                <a:solidFill>
                  <a:srgbClr val="F26649"/>
                </a:solidFill>
              </a:rPr>
              <a:t>3.</a:t>
            </a:r>
            <a:r>
              <a:rPr lang="en-US" sz="3200">
                <a:solidFill>
                  <a:srgbClr val="F26649"/>
                </a:solidFill>
              </a:rPr>
              <a:t> </a:t>
            </a:r>
            <a:r>
              <a:rPr lang="en-US" sz="3200"/>
              <a:t>Peter phoned the shop to ask what specialities they are selling </a:t>
            </a:r>
            <a:r>
              <a:rPr lang="en-US" sz="3200" i="1">
                <a:solidFill>
                  <a:srgbClr val="F26649"/>
                </a:solidFill>
              </a:rPr>
              <a:t>there</a:t>
            </a:r>
            <a:r>
              <a:rPr lang="en-US" sz="3200" b="1" i="1"/>
              <a:t> </a:t>
            </a:r>
            <a:r>
              <a:rPr lang="en-US" sz="3200" i="1"/>
              <a:t>/</a:t>
            </a:r>
            <a:r>
              <a:rPr lang="en-US" sz="3200" b="1" i="1"/>
              <a:t> </a:t>
            </a:r>
            <a:r>
              <a:rPr lang="en-US" sz="3200" i="1">
                <a:solidFill>
                  <a:srgbClr val="F26649"/>
                </a:solidFill>
              </a:rPr>
              <a:t>here</a:t>
            </a:r>
            <a:r>
              <a:rPr lang="en-US" sz="3200" i="1"/>
              <a:t>.</a:t>
            </a:r>
            <a:r>
              <a:rPr lang="en-US" sz="3200" b="1" i="1"/>
              <a:t> </a:t>
            </a:r>
            <a:endParaRPr lang="en-US" sz="3200"/>
          </a:p>
          <a:p>
            <a:r>
              <a:rPr lang="en-US" sz="3200" b="1">
                <a:solidFill>
                  <a:srgbClr val="F26649"/>
                </a:solidFill>
              </a:rPr>
              <a:t>4.</a:t>
            </a:r>
            <a:r>
              <a:rPr lang="en-US" sz="3200">
                <a:solidFill>
                  <a:srgbClr val="F26649"/>
                </a:solidFill>
              </a:rPr>
              <a:t> </a:t>
            </a:r>
            <a:r>
              <a:rPr lang="en-US" sz="3200"/>
              <a:t>The student asked his professor what forms of life </a:t>
            </a:r>
            <a:r>
              <a:rPr lang="en-US" sz="3200" i="1">
                <a:solidFill>
                  <a:srgbClr val="F26649"/>
                </a:solidFill>
              </a:rPr>
              <a:t>can</a:t>
            </a:r>
            <a:r>
              <a:rPr lang="en-US" sz="3200" b="1" i="1"/>
              <a:t> </a:t>
            </a:r>
            <a:r>
              <a:rPr lang="en-US" sz="3200" i="1"/>
              <a:t>/</a:t>
            </a:r>
            <a:r>
              <a:rPr lang="en-US" sz="3200" b="1" i="1"/>
              <a:t> </a:t>
            </a:r>
            <a:r>
              <a:rPr lang="en-US" sz="3200" i="1">
                <a:solidFill>
                  <a:srgbClr val="F26649"/>
                </a:solidFill>
              </a:rPr>
              <a:t>could</a:t>
            </a:r>
            <a:r>
              <a:rPr lang="en-US" sz="3200"/>
              <a:t> exist on Mars.</a:t>
            </a:r>
          </a:p>
          <a:p>
            <a:r>
              <a:rPr lang="en-US" sz="3200" b="1">
                <a:solidFill>
                  <a:srgbClr val="F26649"/>
                </a:solidFill>
              </a:rPr>
              <a:t>5.</a:t>
            </a:r>
            <a:r>
              <a:rPr lang="en-US" sz="3200">
                <a:solidFill>
                  <a:srgbClr val="F26649"/>
                </a:solidFill>
              </a:rPr>
              <a:t> </a:t>
            </a:r>
            <a:r>
              <a:rPr lang="en-US" sz="3200"/>
              <a:t>He wanted to know how many planets </a:t>
            </a:r>
            <a:r>
              <a:rPr lang="en-US" sz="3200" i="1">
                <a:solidFill>
                  <a:srgbClr val="F26649"/>
                </a:solidFill>
              </a:rPr>
              <a:t>there were</a:t>
            </a:r>
            <a:r>
              <a:rPr lang="en-US" sz="3200" b="1" i="1"/>
              <a:t> </a:t>
            </a:r>
            <a:r>
              <a:rPr lang="en-US" sz="3200" i="1"/>
              <a:t>/</a:t>
            </a:r>
            <a:r>
              <a:rPr lang="en-US" sz="3200" b="1" i="1"/>
              <a:t> </a:t>
            </a:r>
            <a:r>
              <a:rPr lang="en-US" sz="3200" i="1">
                <a:solidFill>
                  <a:srgbClr val="F26649"/>
                </a:solidFill>
              </a:rPr>
              <a:t>were there</a:t>
            </a:r>
            <a:r>
              <a:rPr lang="en-US" sz="3200" b="1" i="1"/>
              <a:t> </a:t>
            </a:r>
            <a:r>
              <a:rPr lang="en-US" sz="3200"/>
              <a:t>in our solar system.</a:t>
            </a:r>
          </a:p>
        </p:txBody>
      </p:sp>
      <p:cxnSp>
        <p:nvCxnSpPr>
          <p:cNvPr id="4" name="Straight Connector 3"/>
          <p:cNvCxnSpPr/>
          <p:nvPr/>
        </p:nvCxnSpPr>
        <p:spPr>
          <a:xfrm flipV="1">
            <a:off x="9998869" y="2395537"/>
            <a:ext cx="757238" cy="53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787255" y="2936559"/>
            <a:ext cx="8331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30200" y="4343400"/>
            <a:ext cx="911225" cy="31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998869" y="4856480"/>
            <a:ext cx="874871" cy="50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211060" y="5814060"/>
            <a:ext cx="1765300" cy="76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36887" y="1168589"/>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487067" y="11307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281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67335" y="1780395"/>
            <a:ext cx="11744960" cy="4985980"/>
          </a:xfrm>
          <a:prstGeom prst="rect">
            <a:avLst/>
          </a:prstGeom>
          <a:noFill/>
        </p:spPr>
        <p:txBody>
          <a:bodyPr wrap="square" rtlCol="0" anchor="t">
            <a:spAutoFit/>
          </a:bodyPr>
          <a:lstStyle/>
          <a:p>
            <a:r>
              <a:rPr lang="en-US" sz="3200" b="1">
                <a:solidFill>
                  <a:srgbClr val="F26649"/>
                </a:solidFill>
              </a:rPr>
              <a:t>1. </a:t>
            </a:r>
            <a:r>
              <a:rPr lang="en-US" sz="3200"/>
              <a:t>how many moons / My little brother / asked me / had / Venus / .</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My </a:t>
            </a:r>
            <a:r>
              <a:rPr lang="en-US" sz="3200">
                <a:solidFill>
                  <a:srgbClr val="7030A0"/>
                </a:solidFill>
              </a:rPr>
              <a:t>little brother asked me how many moons Venus had. </a:t>
            </a:r>
            <a:endParaRPr lang="en-US" sz="3200" smtClean="0">
              <a:solidFill>
                <a:srgbClr val="7030A0"/>
              </a:solidFill>
            </a:endParaRPr>
          </a:p>
          <a:p>
            <a:endParaRPr lang="en-US" sz="1500">
              <a:solidFill>
                <a:srgbClr val="7030A0"/>
              </a:solidFill>
            </a:endParaRPr>
          </a:p>
          <a:p>
            <a:r>
              <a:rPr lang="en-US" sz="3200" b="1">
                <a:solidFill>
                  <a:srgbClr val="F26649"/>
                </a:solidFill>
              </a:rPr>
              <a:t>2. </a:t>
            </a:r>
            <a:r>
              <a:rPr lang="en-US" sz="3200"/>
              <a:t>which / She / planet / the closest / wanted to know / was / to the sun / .</a:t>
            </a:r>
          </a:p>
          <a:p>
            <a:r>
              <a:rPr lang="en-US" sz="3200" smtClean="0">
                <a:sym typeface="Wingdings 3" panose="05040102010807070707" pitchFamily="18" charset="2"/>
              </a:rPr>
              <a:t></a:t>
            </a:r>
            <a:r>
              <a:rPr lang="en-US" sz="3200" smtClean="0"/>
              <a:t> </a:t>
            </a:r>
            <a:r>
              <a:rPr lang="en-US" sz="3200" smtClean="0">
                <a:solidFill>
                  <a:srgbClr val="7030A0"/>
                </a:solidFill>
                <a:sym typeface="+mn-ea"/>
              </a:rPr>
              <a:t>She </a:t>
            </a:r>
            <a:r>
              <a:rPr lang="en-US" sz="3200">
                <a:solidFill>
                  <a:srgbClr val="7030A0"/>
                </a:solidFill>
                <a:sym typeface="+mn-ea"/>
              </a:rPr>
              <a:t>wanted to know which planet was the closest to the sun</a:t>
            </a:r>
            <a:r>
              <a:rPr lang="en-US" sz="3200" smtClean="0">
                <a:solidFill>
                  <a:srgbClr val="7030A0"/>
                </a:solidFill>
                <a:sym typeface="+mn-ea"/>
              </a:rPr>
              <a:t>.</a:t>
            </a:r>
          </a:p>
          <a:p>
            <a:endParaRPr lang="en-US" sz="1500">
              <a:solidFill>
                <a:srgbClr val="7030A0"/>
              </a:solidFill>
              <a:sym typeface="+mn-ea"/>
            </a:endParaRPr>
          </a:p>
          <a:p>
            <a:r>
              <a:rPr lang="en-US" sz="3200" b="1">
                <a:solidFill>
                  <a:srgbClr val="F26649"/>
                </a:solidFill>
              </a:rPr>
              <a:t>3. </a:t>
            </a:r>
            <a:r>
              <a:rPr lang="en-US" sz="3200"/>
              <a:t>asked the scientists / The journalist / what / for / were using / telescopes / </a:t>
            </a:r>
            <a:r>
              <a:rPr lang="en-US" sz="3200" smtClean="0"/>
              <a:t>in </a:t>
            </a:r>
            <a:r>
              <a:rPr lang="en-US" sz="3200"/>
              <a:t>space / they / .</a:t>
            </a:r>
          </a:p>
          <a:p>
            <a:r>
              <a:rPr lang="en-US" sz="3200">
                <a:sym typeface="Wingdings 3" panose="05040102010807070707" pitchFamily="18" charset="2"/>
              </a:rPr>
              <a:t></a:t>
            </a:r>
            <a:r>
              <a:rPr lang="en-US" sz="3200" smtClean="0"/>
              <a:t> </a:t>
            </a:r>
            <a:r>
              <a:rPr lang="en-US" sz="3200">
                <a:solidFill>
                  <a:srgbClr val="7030A0"/>
                </a:solidFill>
                <a:sym typeface="+mn-ea"/>
              </a:rPr>
              <a:t>The journalist asked the scientists what they were using telescopes in space for. </a:t>
            </a:r>
          </a:p>
        </p:txBody>
      </p:sp>
    </p:spTree>
    <p:extLst>
      <p:ext uri="{BB962C8B-B14F-4D97-AF65-F5344CB8AC3E}">
        <p14:creationId xmlns:p14="http://schemas.microsoft.com/office/powerpoint/2010/main" val="22400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TotalTime>
  <Words>990</Words>
  <Application>Microsoft Office PowerPoint</Application>
  <PresentationFormat>Widescreen</PresentationFormat>
  <Paragraphs>125</Paragraphs>
  <Slides>17</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Adobe Gothic Std B</vt:lpstr>
      <vt:lpstr>Arial</vt:lpstr>
      <vt:lpstr>Calibri</vt:lpstr>
      <vt:lpstr>Calibri Light</vt:lpstr>
      <vt:lpstr>EF Circular Latin</vt:lpstr>
      <vt:lpstr>Myriad Pro</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225</cp:revision>
  <dcterms:created xsi:type="dcterms:W3CDTF">2020-12-09T02:04:00Z</dcterms:created>
  <dcterms:modified xsi:type="dcterms:W3CDTF">2023-07-05T08:04:00Z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