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1" r:id="rId2"/>
    <p:sldId id="256" r:id="rId3"/>
    <p:sldId id="493" r:id="rId4"/>
    <p:sldId id="494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418" r:id="rId14"/>
    <p:sldId id="509" r:id="rId15"/>
    <p:sldId id="505" r:id="rId16"/>
    <p:sldId id="510" r:id="rId17"/>
    <p:sldId id="481" r:id="rId18"/>
    <p:sldId id="508" r:id="rId19"/>
    <p:sldId id="507" r:id="rId20"/>
    <p:sldId id="488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26649"/>
    <a:srgbClr val="EF4B66"/>
    <a:srgbClr val="B21313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82" y="288"/>
      </p:cViewPr>
      <p:guideLst>
        <p:guide orient="horz" pos="2160"/>
        <p:guide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7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0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79755" y="1138630"/>
            <a:ext cx="682117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promising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5380" y="4634025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đầy hứa hẹn, triển vọng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353" y="3118055"/>
            <a:ext cx="3251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/ˈprɒmɪsɪŋ/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6189980" y="2656390"/>
            <a:ext cx="6000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smtClean="0"/>
              <a:t>signs </a:t>
            </a:r>
            <a:r>
              <a:rPr lang="en-US" sz="5400" dirty="0" err="1"/>
              <a:t>that it is going to be successful </a:t>
            </a:r>
            <a:r>
              <a:rPr lang="en-US" sz="5400" err="1"/>
              <a:t>or </a:t>
            </a:r>
            <a:r>
              <a:rPr lang="en-US" sz="5400" smtClean="0"/>
              <a:t>enjoyable</a:t>
            </a:r>
            <a:endParaRPr lang="en-US" sz="5400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romising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780" y="32274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905" y="1204816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trace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064" y="4827065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 hiệu, dấu vết, vết tích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2248" y="3219241"/>
            <a:ext cx="1896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/treɪs/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104765" y="2878647"/>
            <a:ext cx="7087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smtClean="0"/>
              <a:t>a</a:t>
            </a:r>
            <a:r>
              <a:rPr lang="en-US" sz="5400" dirty="0" err="1"/>
              <a:t> sign that something has happened or existed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270" y="33299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98868"/>
              </p:ext>
            </p:extLst>
          </p:nvPr>
        </p:nvGraphicFramePr>
        <p:xfrm>
          <a:off x="820558" y="1433976"/>
          <a:ext cx="11258550" cy="4901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8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05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liquid (n)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</a:t>
                      </a:r>
                      <a:r>
                        <a:rPr lang="en-US" sz="3000" b="0" smtClean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lɪkwɪd</a:t>
                      </a:r>
                      <a:r>
                        <a:rPr lang="en-US" sz="30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 lỏng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temperature (n) 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/ˈtemprətʃə/</a:t>
                      </a:r>
                      <a:endParaRPr lang="en-US" sz="30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nhiệt độ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atmosphere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/ˈætməsfɪə/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gravity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/ˈɡrævəti/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lực, lực hút trái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habitable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/ˈhæbɪtəbl/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ở được, phù hợp để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24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promising (adj) 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/ˈprɒmɪsɪŋ/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 hứa hẹn, triển vọng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trace (n)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/treɪs/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hiệu, dấu</a:t>
                      </a:r>
                      <a:r>
                        <a:rPr lang="en-US" sz="3000" b="0" baseline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vết,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vết </a:t>
                      </a: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liqui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1896545"/>
            <a:ext cx="609600" cy="609600"/>
          </a:xfrm>
          <a:prstGeom prst="rect">
            <a:avLst/>
          </a:prstGeom>
        </p:spPr>
      </p:pic>
      <p:pic>
        <p:nvPicPr>
          <p:cNvPr id="28" name="temperatur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2545321"/>
            <a:ext cx="609600" cy="609600"/>
          </a:xfrm>
          <a:prstGeom prst="rect">
            <a:avLst/>
          </a:prstGeom>
        </p:spPr>
      </p:pic>
      <p:pic>
        <p:nvPicPr>
          <p:cNvPr id="29" name="atmospher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6613" y="3194097"/>
            <a:ext cx="609600" cy="609600"/>
          </a:xfrm>
          <a:prstGeom prst="rect">
            <a:avLst/>
          </a:prstGeom>
        </p:spPr>
      </p:pic>
      <p:pic>
        <p:nvPicPr>
          <p:cNvPr id="30" name="gravity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3791" y="3803697"/>
            <a:ext cx="609600" cy="609600"/>
          </a:xfrm>
          <a:prstGeom prst="rect">
            <a:avLst/>
          </a:prstGeom>
        </p:spPr>
      </p:pic>
      <p:pic>
        <p:nvPicPr>
          <p:cNvPr id="31" name="habitable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4452473"/>
            <a:ext cx="609600" cy="609600"/>
          </a:xfrm>
          <a:prstGeom prst="rect">
            <a:avLst/>
          </a:prstGeom>
        </p:spPr>
      </p:pic>
      <p:pic>
        <p:nvPicPr>
          <p:cNvPr id="32" name="promising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5101249"/>
            <a:ext cx="609600" cy="609600"/>
          </a:xfrm>
          <a:prstGeom prst="rect">
            <a:avLst/>
          </a:prstGeom>
        </p:spPr>
      </p:pic>
      <p:pic>
        <p:nvPicPr>
          <p:cNvPr id="33" name="trac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4625" y="5750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16649"/>
            <a:ext cx="10558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the highlighted words in the text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meanings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788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762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1758" t="688" r="1714" b="46639"/>
          <a:stretch/>
        </p:blipFill>
        <p:spPr>
          <a:xfrm>
            <a:off x="364868" y="1775120"/>
            <a:ext cx="5200650" cy="4890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028" t="53576" r="1755" b="858"/>
          <a:stretch/>
        </p:blipFill>
        <p:spPr>
          <a:xfrm>
            <a:off x="5857317" y="1954153"/>
            <a:ext cx="5553633" cy="453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16649"/>
            <a:ext cx="10558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the highlighted words in the text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meanings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788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762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37000" y="1681470"/>
            <a:ext cx="2140815" cy="5033256"/>
            <a:chOff x="973860" y="1391345"/>
            <a:chExt cx="2255116" cy="53019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69448"/>
            <a:stretch/>
          </p:blipFill>
          <p:spPr>
            <a:xfrm>
              <a:off x="989672" y="4764104"/>
              <a:ext cx="2239303" cy="19292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r="69299"/>
            <a:stretch/>
          </p:blipFill>
          <p:spPr>
            <a:xfrm>
              <a:off x="973860" y="1391345"/>
              <a:ext cx="2255116" cy="339196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17031" y="1681470"/>
            <a:ext cx="4846632" cy="5033256"/>
            <a:chOff x="6305550" y="1396615"/>
            <a:chExt cx="5105400" cy="53019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30345"/>
            <a:stretch/>
          </p:blipFill>
          <p:spPr>
            <a:xfrm>
              <a:off x="6305550" y="4769374"/>
              <a:ext cx="5105400" cy="19292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30624"/>
            <a:stretch/>
          </p:blipFill>
          <p:spPr>
            <a:xfrm>
              <a:off x="6315075" y="1396615"/>
              <a:ext cx="5095875" cy="3391964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777814" y="1981200"/>
            <a:ext cx="2984936" cy="2209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70332" y="2879180"/>
            <a:ext cx="2984936" cy="25095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89520" y="1976032"/>
            <a:ext cx="2965748" cy="223970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89520" y="5454126"/>
            <a:ext cx="2936552" cy="83256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86856" y="2813765"/>
            <a:ext cx="2950922" cy="338133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6508" y="1212217"/>
            <a:ext cx="88144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117" y="11472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02" y="104457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19" y="1842143"/>
            <a:ext cx="10515600" cy="388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1. </a:t>
            </a:r>
            <a:r>
              <a:rPr lang="en-US" sz="3600"/>
              <a:t>What are humans still wondering nowadays?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 b="1" smtClean="0">
              <a:solidFill>
                <a:srgbClr val="F26649"/>
              </a:solidFill>
            </a:endParaRPr>
          </a:p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2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Why does a habitable planet need to have the correct amount of air?</a:t>
            </a:r>
          </a:p>
          <a:p>
            <a:pPr marL="0" indent="0">
              <a:buNone/>
            </a:pPr>
            <a:r>
              <a:rPr lang="en-US" sz="3600"/>
              <a:t> 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6" name="TextBox 3"/>
          <p:cNvSpPr txBox="1"/>
          <p:nvPr/>
        </p:nvSpPr>
        <p:spPr>
          <a:xfrm>
            <a:off x="1221796" y="2429521"/>
            <a:ext cx="1003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Humans are still wondering what planets in outer space might support life.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3806" y="4716517"/>
            <a:ext cx="1003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It needs to have the correct amount of air to hold an atmosphere around it.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6508" y="1212217"/>
            <a:ext cx="88144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117" y="11472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02" y="104457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410" y="1871536"/>
            <a:ext cx="10515600" cy="4682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3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What happens if a planet is too small?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 b="1" smtClean="0">
              <a:solidFill>
                <a:srgbClr val="F26649"/>
              </a:solidFill>
            </a:endParaRPr>
          </a:p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4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How long does a day on Mars last?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5. </a:t>
            </a:r>
            <a:r>
              <a:rPr lang="en-US" sz="3600"/>
              <a:t>Why can we not live on Mars?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738" y="2458914"/>
            <a:ext cx="94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Its gravity is not strong enough to hold an enough amount of air.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9004" y="4282776"/>
            <a:ext cx="844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 day on Mars lasts for 24.5 hours.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201737" y="5546507"/>
            <a:ext cx="943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Because it is too cold and lacks oxygen to support human life.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7" grpId="1"/>
      <p:bldP spid="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9" y="1205647"/>
            <a:ext cx="10368492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pairs.Tick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boxes to show what conditions a planet needs to support human life.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39750" y="2156025"/>
            <a:ext cx="8251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>
                <a:solidFill>
                  <a:srgbClr val="F26649"/>
                </a:solidFill>
              </a:rPr>
              <a:t>1. </a:t>
            </a:r>
            <a:r>
              <a:rPr lang="en-US" sz="3000"/>
              <a:t>There must be enough liquid water on the planet.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2. </a:t>
            </a:r>
            <a:r>
              <a:rPr lang="en-US" sz="3000"/>
              <a:t>The planet must have craters on its surface.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3. </a:t>
            </a:r>
            <a:r>
              <a:rPr lang="en-US" sz="3000"/>
              <a:t>The planet must hold an atmosphere.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4. </a:t>
            </a:r>
            <a:r>
              <a:rPr lang="en-US" sz="3000"/>
              <a:t>The planet must have at least two moons.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5. </a:t>
            </a:r>
            <a:r>
              <a:rPr lang="en-US" sz="3000"/>
              <a:t>The planet must have enough oxygen in the air.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056366" y="221317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12"/>
          <p:cNvSpPr/>
          <p:nvPr/>
        </p:nvSpPr>
        <p:spPr>
          <a:xfrm>
            <a:off x="9056367" y="311995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s 12"/>
          <p:cNvSpPr/>
          <p:nvPr/>
        </p:nvSpPr>
        <p:spPr>
          <a:xfrm>
            <a:off x="9056369" y="402800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12"/>
          <p:cNvSpPr/>
          <p:nvPr/>
        </p:nvSpPr>
        <p:spPr>
          <a:xfrm>
            <a:off x="9056369" y="493605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12"/>
          <p:cNvSpPr/>
          <p:nvPr/>
        </p:nvSpPr>
        <p:spPr>
          <a:xfrm>
            <a:off x="9056368" y="584410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3785" y="1231922"/>
            <a:ext cx="111182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Can you add other conditions for a habitable planet?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98500" y="1803400"/>
            <a:ext cx="33528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 i="1">
                <a:solidFill>
                  <a:srgbClr val="00B050"/>
                </a:solidFill>
              </a:rPr>
              <a:t>Suggested ideas:</a:t>
            </a:r>
            <a:endParaRPr lang="en-US" sz="3000" b="1" i="1">
              <a:solidFill>
                <a:srgbClr val="00B050"/>
              </a:solidFill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738369" y="2333685"/>
            <a:ext cx="1105723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experience at least two seasons.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planet's temperature of the planet must be suitable for humans to live on it.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There must be enough sources of energy on the planet.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be a comfortable distance away from a star.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rotate on its axis and revolve.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hold an atmosphere.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stars around the planet must be stable.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have carbon that is found in all living things. 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0" grpId="0"/>
      <p:bldP spid="10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93988"/>
            <a:ext cx="111182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conditions you think are required for a planet to support human life. Use the information in        and your own ideas.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11016615" y="1468339"/>
            <a:ext cx="39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192A9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5473" y="3071495"/>
            <a:ext cx="10957243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i="1" u="sng">
                <a:solidFill>
                  <a:srgbClr val="00B0F0"/>
                </a:solidFill>
              </a:rPr>
              <a:t>Example:</a:t>
            </a:r>
            <a:r>
              <a:rPr lang="en-US" sz="3600" i="1">
                <a:solidFill>
                  <a:srgbClr val="00B0F0"/>
                </a:solidFill>
              </a:rPr>
              <a:t> </a:t>
            </a:r>
            <a:endParaRPr lang="en-US" sz="3600" i="1" smtClean="0">
              <a:solidFill>
                <a:srgbClr val="00B0F0"/>
              </a:solidFill>
            </a:endParaRPr>
          </a:p>
          <a:p>
            <a:r>
              <a:rPr lang="en-US" sz="4000" smtClean="0"/>
              <a:t>There </a:t>
            </a:r>
            <a:r>
              <a:rPr lang="en-US" sz="4000"/>
              <a:t>are some conditions planets must have to support human life on them. First, the most important </a:t>
            </a:r>
            <a:r>
              <a:rPr lang="en-US" sz="4000" smtClean="0"/>
              <a:t>condition </a:t>
            </a:r>
            <a:r>
              <a:rPr lang="en-US" sz="4000"/>
              <a:t>is that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513205"/>
            <a:ext cx="444436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36" y="1376489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9002" y="1533830"/>
            <a:ext cx="315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Rectangles 7"/>
          <p:cNvSpPr/>
          <p:nvPr/>
        </p:nvSpPr>
        <p:spPr>
          <a:xfrm>
            <a:off x="2380615" y="3015615"/>
            <a:ext cx="3427730" cy="3558540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238875" y="3014980"/>
            <a:ext cx="3427730" cy="355917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38000">
                <a:srgbClr val="7192A9">
                  <a:alpha val="100000"/>
                </a:srgbClr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13" name="Picture 12" descr="tải xuống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15" y="3293745"/>
            <a:ext cx="3131185" cy="1920240"/>
          </a:xfrm>
          <a:prstGeom prst="rect">
            <a:avLst/>
          </a:prstGeom>
        </p:spPr>
      </p:pic>
      <p:pic>
        <p:nvPicPr>
          <p:cNvPr id="14" name="Picture 13" descr="detailsp (1)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155" y="3109595"/>
            <a:ext cx="3274060" cy="23412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7" name="Oval 2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hord 2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06287" y="960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55" y="99885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8803" y="1289230"/>
            <a:ext cx="4242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98970"/>
            <a:ext cx="11263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>
                <a:sym typeface="+mn-ea"/>
              </a:rPr>
              <a:t>Read </a:t>
            </a:r>
            <a:r>
              <a:rPr lang="en-US" sz="3600" smtClean="0">
                <a:sym typeface="+mn-ea"/>
              </a:rPr>
              <a:t>about </a:t>
            </a:r>
            <a:r>
              <a:rPr lang="en-US" sz="3600">
                <a:sym typeface="+mn-ea"/>
              </a:rPr>
              <a:t>the possibility of life on other planets.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>
                <a:sym typeface="+mn-ea"/>
              </a:rPr>
              <a:t>Talk about the conditions needed for planets to support human life.</a:t>
            </a:r>
            <a:endParaRPr lang="en-US" sz="360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699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995" y="2487930"/>
            <a:ext cx="575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 in </a:t>
            </a:r>
            <a:r>
              <a:rPr lang="en-US" sz="3600" smtClean="0"/>
              <a:t>the workbook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29" y="1903279"/>
            <a:ext cx="4222971" cy="422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7504" y="25192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24222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75406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Discuss the following questions.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116512"/>
            <a:ext cx="6083935" cy="13696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</a:t>
            </a: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text again and </a:t>
            </a: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64" y="3780947"/>
            <a:ext cx="6078181" cy="15240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pairs.Tick the boxes to show what conditions a planet needs to support human life.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Work in groups. Take turns to talk about the conditions you think are required for a planet to support human life. Use the information in 4 and your own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490386" cy="11101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87118" y="2819981"/>
            <a:ext cx="1490386" cy="14222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77504" y="564320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542947"/>
            <a:ext cx="1490386" cy="110025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602797"/>
            <a:ext cx="609246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85214"/>
            <a:ext cx="12192000" cy="5772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330" y="1297941"/>
            <a:ext cx="111182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724" y="12979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09" y="11953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19873" y="2501688"/>
            <a:ext cx="98539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What do you know about other planets</a:t>
            </a:r>
            <a:r>
              <a:rPr lang="en-US" sz="3600" b="1" smtClean="0">
                <a:solidFill>
                  <a:srgbClr val="FFFF00"/>
                </a:solidFill>
              </a:rPr>
              <a:t>?</a:t>
            </a:r>
            <a:endParaRPr lang="en-US" sz="3600" b="1">
              <a:solidFill>
                <a:srgbClr val="FFFF00"/>
              </a:solidFill>
            </a:endParaRPr>
          </a:p>
          <a:p>
            <a:endParaRPr lang="en-US" sz="3600" b="1">
              <a:solidFill>
                <a:srgbClr val="FFFF00"/>
              </a:solidFill>
            </a:endParaRPr>
          </a:p>
          <a:p>
            <a:r>
              <a:rPr lang="en-US" sz="3600" b="1">
                <a:solidFill>
                  <a:srgbClr val="FFFF00"/>
                </a:solidFill>
              </a:rPr>
              <a:t>2. Would you like to live on another planet?  </a:t>
            </a:r>
            <a:endParaRPr lang="en-US" sz="3600" b="1" smtClean="0">
              <a:solidFill>
                <a:srgbClr val="FFFF00"/>
              </a:solidFill>
            </a:endParaRPr>
          </a:p>
          <a:p>
            <a:r>
              <a:rPr lang="en-US" sz="3600" b="1" smtClean="0">
                <a:solidFill>
                  <a:srgbClr val="FFFF00"/>
                </a:solidFill>
              </a:rPr>
              <a:t>Why </a:t>
            </a:r>
            <a:r>
              <a:rPr lang="en-US" sz="3600" b="1">
                <a:solidFill>
                  <a:srgbClr val="FFFF00"/>
                </a:solidFill>
              </a:rPr>
              <a:t>/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0802" y="12862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liquid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47819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chất lỏng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29387" y="3205072"/>
            <a:ext cx="2529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lɪkwɪd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bb11__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1930" y="1967342"/>
            <a:ext cx="6591935" cy="4166235"/>
          </a:xfrm>
          <a:prstGeom prst="rect">
            <a:avLst/>
          </a:prstGeom>
        </p:spPr>
      </p:pic>
      <p:pic>
        <p:nvPicPr>
          <p:cNvPr id="3" name="liqui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71" y="33157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529621"/>
            <a:ext cx="682053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temperature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887" y="496232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nhiệt độ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08767" y="3397724"/>
            <a:ext cx="3577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/ˈtemprətʃə/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4c15fd75-5c1a-40c8-8f64-5b31564e1ace-jumbo9x16_Warmtempthermometer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614410" y="1727200"/>
            <a:ext cx="2447290" cy="4351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emperatur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287" y="35084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14730" y="1614170"/>
            <a:ext cx="689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atmosphere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2306" y="465561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không khí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717996" y="3279996"/>
            <a:ext cx="3334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/ˈætməsfɪə/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9197339" y="3108642"/>
            <a:ext cx="1386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smtClean="0"/>
              <a:t>air</a:t>
            </a:r>
            <a:endParaRPr lang="en-US" sz="8000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tmospher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2706" y="3390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80365" y="1131279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gravity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8321" y="4430567"/>
            <a:ext cx="4006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trọng lực</a:t>
            </a:r>
            <a:r>
              <a:rPr lang="en-US" sz="4800" err="1"/>
              <a:t>, </a:t>
            </a:r>
            <a:endParaRPr lang="en-US" sz="4800" smtClean="0"/>
          </a:p>
          <a:p>
            <a:pPr lvl="0" algn="ctr"/>
            <a:r>
              <a:rPr lang="en-US" sz="4800" smtClean="0"/>
              <a:t>lực </a:t>
            </a:r>
            <a:r>
              <a:rPr lang="en-US" sz="4800" dirty="0" err="1"/>
              <a:t>hút trái đất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77820" y="3024676"/>
            <a:ext cx="2867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/ˈɡrævəti/</a:t>
            </a:r>
          </a:p>
        </p:txBody>
      </p:sp>
      <p:pic>
        <p:nvPicPr>
          <p:cNvPr id="4" name="Content Placeholder 3" descr="Gravity_2880x1620_Led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75655" y="2129425"/>
            <a:ext cx="6136640" cy="3452495"/>
          </a:xfrm>
          <a:prstGeom prst="rect">
            <a:avLst/>
          </a:prstGeom>
        </p:spPr>
      </p:pic>
      <p:pic>
        <p:nvPicPr>
          <p:cNvPr id="3" name="gravit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21" y="31353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92710" y="1335779"/>
            <a:ext cx="73901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habitable</a:t>
            </a:r>
            <a:r>
              <a:rPr lang="en-US" sz="6000" b="1" dirty="0">
                <a:solidFill>
                  <a:srgbClr val="AD4F0F"/>
                </a:solidFill>
              </a:rPr>
              <a:t> (adj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1343" y="4476545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có thể ở được, phù hợp để ở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9199" y="3153256"/>
            <a:ext cx="3235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/ˈhæbɪtəbl/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6473824" y="2730183"/>
            <a:ext cx="5538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providing</a:t>
            </a:r>
            <a:r>
              <a:rPr lang="en-US" sz="4800" dirty="0" err="1"/>
              <a:t> conditions that are </a:t>
            </a:r>
            <a:r>
              <a:rPr lang="en-US" sz="4800" err="1"/>
              <a:t>good </a:t>
            </a:r>
            <a:r>
              <a:rPr lang="en-US" sz="4800" smtClean="0"/>
              <a:t>enough to</a:t>
            </a:r>
            <a:r>
              <a:rPr lang="en-US" sz="4800" err="1"/>
              <a:t> </a:t>
            </a:r>
            <a:r>
              <a:rPr lang="en-US" sz="4800" smtClean="0"/>
              <a:t>live</a:t>
            </a:r>
            <a:r>
              <a:rPr lang="en-US" sz="4800" dirty="0" err="1"/>
              <a:t> in or 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bitab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825" y="326395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872</Words>
  <Application>Microsoft Office PowerPoint</Application>
  <PresentationFormat>Widescreen</PresentationFormat>
  <Paragraphs>174</Paragraphs>
  <Slides>22</Slides>
  <Notes>19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CIDFont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239</cp:revision>
  <dcterms:created xsi:type="dcterms:W3CDTF">2020-12-09T02:04:00Z</dcterms:created>
  <dcterms:modified xsi:type="dcterms:W3CDTF">2023-07-05T09:29:19Z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