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266" r:id="rId3"/>
    <p:sldId id="303" r:id="rId4"/>
    <p:sldId id="304" r:id="rId5"/>
    <p:sldId id="258" r:id="rId6"/>
    <p:sldId id="269" r:id="rId7"/>
    <p:sldId id="274" r:id="rId8"/>
    <p:sldId id="275" r:id="rId9"/>
    <p:sldId id="276" r:id="rId10"/>
    <p:sldId id="309" r:id="rId11"/>
    <p:sldId id="312" r:id="rId12"/>
    <p:sldId id="315" r:id="rId13"/>
    <p:sldId id="260" r:id="rId14"/>
    <p:sldId id="318" r:id="rId15"/>
    <p:sldId id="316" r:id="rId16"/>
    <p:sldId id="317" r:id="rId17"/>
    <p:sldId id="319" r:id="rId18"/>
    <p:sldId id="320" r:id="rId19"/>
    <p:sldId id="321" r:id="rId20"/>
    <p:sldId id="322" r:id="rId21"/>
    <p:sldId id="324" r:id="rId22"/>
    <p:sldId id="311" r:id="rId23"/>
    <p:sldId id="441" r:id="rId24"/>
    <p:sldId id="442" r:id="rId25"/>
    <p:sldId id="444" r:id="rId26"/>
    <p:sldId id="331" r:id="rId27"/>
    <p:sldId id="386" r:id="rId28"/>
    <p:sldId id="445" r:id="rId29"/>
    <p:sldId id="446" r:id="rId30"/>
    <p:sldId id="447" r:id="rId31"/>
  </p:sldIdLst>
  <p:sldSz cx="12192000" cy="6858000"/>
  <p:notesSz cx="6858000" cy="9144000"/>
  <p:embeddedFontLst>
    <p:embeddedFont>
      <p:font typeface="Cambria Math" panose="02040503050406030204" pitchFamily="18" charset="0"/>
      <p:regular r:id="rId33"/>
    </p:embeddedFont>
    <p:embeddedFont>
      <p:font typeface="Maven Pro ExtraBold" panose="020B0604020202020204" charset="0"/>
      <p:bold r:id="rId34"/>
    </p:embeddedFont>
    <p:embeddedFont>
      <p:font typeface="UTM Avo" panose="0204060305050602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29-Jan-24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tích</a:t>
            </a:r>
            <a:r>
              <a:rPr lang="en-US" baseline="0" dirty="0"/>
              <a:t> </a:t>
            </a:r>
            <a:r>
              <a:rPr lang="en-US" baseline="0" dirty="0" err="1"/>
              <a:t>vào</a:t>
            </a:r>
            <a:r>
              <a:rPr lang="en-US" baseline="0" dirty="0"/>
              <a:t> ô A, B, C, D</a:t>
            </a:r>
            <a:endParaRPr lang="en-US" dirty="0"/>
          </a:p>
        </p:txBody>
      </p:sp>
    </p:spTree>
    <p:extLst>
      <p:ext uri="{BB962C8B-B14F-4D97-AF65-F5344CB8AC3E}">
        <p14:creationId xmlns:p14="http://schemas.microsoft.com/office/powerpoint/2010/main" val="120525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tích</a:t>
            </a:r>
            <a:r>
              <a:rPr lang="en-US" baseline="0" dirty="0"/>
              <a:t> </a:t>
            </a:r>
            <a:r>
              <a:rPr lang="en-US" baseline="0" dirty="0" err="1"/>
              <a:t>vào</a:t>
            </a:r>
            <a:r>
              <a:rPr lang="en-US" baseline="0" dirty="0"/>
              <a:t> ô A, B, C, D</a:t>
            </a:r>
            <a:endParaRPr lang="en-US" dirty="0"/>
          </a:p>
        </p:txBody>
      </p:sp>
    </p:spTree>
    <p:extLst>
      <p:ext uri="{BB962C8B-B14F-4D97-AF65-F5344CB8AC3E}">
        <p14:creationId xmlns:p14="http://schemas.microsoft.com/office/powerpoint/2010/main" val="2001314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tích</a:t>
            </a:r>
            <a:r>
              <a:rPr lang="en-US" baseline="0" dirty="0"/>
              <a:t> </a:t>
            </a:r>
            <a:r>
              <a:rPr lang="en-US" baseline="0" dirty="0" err="1"/>
              <a:t>vào</a:t>
            </a:r>
            <a:r>
              <a:rPr lang="en-US" baseline="0" dirty="0"/>
              <a:t> ô A, B, C, D</a:t>
            </a:r>
            <a:endParaRPr lang="en-US" dirty="0"/>
          </a:p>
        </p:txBody>
      </p:sp>
    </p:spTree>
    <p:extLst>
      <p:ext uri="{BB962C8B-B14F-4D97-AF65-F5344CB8AC3E}">
        <p14:creationId xmlns:p14="http://schemas.microsoft.com/office/powerpoint/2010/main" val="4255322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tích</a:t>
            </a:r>
            <a:r>
              <a:rPr lang="en-US" baseline="0" dirty="0"/>
              <a:t> </a:t>
            </a:r>
            <a:r>
              <a:rPr lang="en-US" baseline="0" dirty="0" err="1"/>
              <a:t>vào</a:t>
            </a:r>
            <a:r>
              <a:rPr lang="en-US" baseline="0" dirty="0"/>
              <a:t> ô A, B, C, D</a:t>
            </a:r>
            <a:endParaRPr lang="en-US" dirty="0"/>
          </a:p>
        </p:txBody>
      </p:sp>
    </p:spTree>
    <p:extLst>
      <p:ext uri="{BB962C8B-B14F-4D97-AF65-F5344CB8AC3E}">
        <p14:creationId xmlns:p14="http://schemas.microsoft.com/office/powerpoint/2010/main" val="262501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29-Jan-24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29-Jan-24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oan-8-tap-2/1/419/23/" TargetMode="External"/><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8-tap-2/1/419/19/" TargetMode="External"/><Relationship Id="rId2" Type="http://schemas.openxmlformats.org/officeDocument/2006/relationships/image" Target="../media/image2.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oan-8-tap-2/1/419/24/" TargetMode="External"/><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slide" Target="slide1.xml"/><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slide" Target="slide26.xml"/><Relationship Id="rId4" Type="http://schemas.openxmlformats.org/officeDocument/2006/relationships/slide" Target="slide27.xml"/><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90.png"/><Relationship Id="rId3" Type="http://schemas.openxmlformats.org/officeDocument/2006/relationships/audio" Target="../media/audio1.wav"/><Relationship Id="rId7" Type="http://schemas.openxmlformats.org/officeDocument/2006/relationships/image" Target="../media/image130.png"/><Relationship Id="rId12" Type="http://schemas.openxmlformats.org/officeDocument/2006/relationships/image" Target="../media/image18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70.png"/><Relationship Id="rId5" Type="http://schemas.openxmlformats.org/officeDocument/2006/relationships/audio" Target="../media/audio3.wav"/><Relationship Id="rId1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40.png"/><Relationship Id="rId3" Type="http://schemas.openxmlformats.org/officeDocument/2006/relationships/audio" Target="../media/audio1.wav"/><Relationship Id="rId7" Type="http://schemas.openxmlformats.org/officeDocument/2006/relationships/image" Target="../media/image210.png"/><Relationship Id="rId12" Type="http://schemas.openxmlformats.org/officeDocument/2006/relationships/image" Target="../media/image2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20.png"/><Relationship Id="rId5" Type="http://schemas.openxmlformats.org/officeDocument/2006/relationships/audio" Target="../media/audio2.wav"/><Relationship Id="rId1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90.png"/><Relationship Id="rId3" Type="http://schemas.openxmlformats.org/officeDocument/2006/relationships/audio" Target="../media/audio1.wav"/><Relationship Id="rId7" Type="http://schemas.openxmlformats.org/officeDocument/2006/relationships/image" Target="../media/image260.png"/><Relationship Id="rId12" Type="http://schemas.openxmlformats.org/officeDocument/2006/relationships/image" Target="../media/image28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70.png"/><Relationship Id="rId5" Type="http://schemas.openxmlformats.org/officeDocument/2006/relationships/audio" Target="../media/audio3.wav"/><Relationship Id="rId1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30.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oan-8-tap-2/1/419/19/"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a:t>
            </a:r>
            <a:r>
              <a:rPr lang="en-US" sz="3600" kern="0" dirty="0">
                <a:solidFill>
                  <a:srgbClr val="FFFFFF"/>
                </a:solidFill>
                <a:effectLst>
                  <a:outerShdw blurRad="38100" dist="38100" dir="2700000" algn="tl">
                    <a:srgbClr val="000000">
                      <a:alpha val="43137"/>
                    </a:srgbClr>
                  </a:outerShdw>
                </a:effectLst>
                <a:latin typeface="UTM Avo" panose="02040603050506020204" pitchFamily="18" charset="0"/>
                <a:cs typeface="Arial"/>
                <a:sym typeface="Arial"/>
              </a:rPr>
              <a:t>8</a:t>
            </a:r>
            <a:endPar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lang="en-US" sz="2400" kern="0" dirty="0">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0" y="1856585"/>
            <a:ext cx="12192000" cy="291861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3</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Phân tích và xử lí dữ liệu</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thu được ở dạng bảng, biểu đồ </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A4EDB-35E8-B875-2172-2E0557EAC3C4}"/>
              </a:ext>
            </a:extLst>
          </p:cNvPr>
          <p:cNvSpPr txBox="1"/>
          <p:nvPr/>
        </p:nvSpPr>
        <p:spPr>
          <a:xfrm>
            <a:off x="213738" y="1625439"/>
            <a:ext cx="5744903" cy="372031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Ví dụ 2: </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Chênh lệch giữa nhiệt độ cao nhất và nhiệt độ thấp nhất trong ngày được gọi là biên độ nhiệt của ngày đó. Biên độ nhiệt trung bình tháng là số trung bình cộng của biên độ nhiệt các ngày trong tháng đó.</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Biểu đồ đoạn thẳng ở </a:t>
            </a:r>
            <a:r>
              <a:rPr kumimoji="0" lang="vi-VN" sz="2000" b="0" i="1"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Hình 29 </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biểu diễn biên độ nhiệt trung bình tháng của Đồng bằng sông Cửu Long.</a:t>
            </a:r>
          </a:p>
        </p:txBody>
      </p:sp>
      <p:sp>
        <p:nvSpPr>
          <p:cNvPr id="8" name="Rectangle 7">
            <a:extLst>
              <a:ext uri="{FF2B5EF4-FFF2-40B4-BE49-F238E27FC236}">
                <a16:creationId xmlns:a16="http://schemas.microsoft.com/office/drawing/2014/main" id="{433D4EEA-1B72-04B1-EC64-49478105D028}"/>
              </a:ext>
            </a:extLst>
          </p:cNvPr>
          <p:cNvSpPr/>
          <p:nvPr/>
        </p:nvSpPr>
        <p:spPr>
          <a:xfrm>
            <a:off x="321661" y="5354809"/>
            <a:ext cx="11548677" cy="1208536"/>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Biên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độ</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nhiệt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trung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nào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cao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nhất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Thấp</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nhất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b)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Hãy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nhận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xét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sự</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thay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đổi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biên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độ</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nhiệt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trung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trong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các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khoảng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thời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gian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 –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3;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3 –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10;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10 –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11;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11 –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12.</a:t>
            </a:r>
          </a:p>
        </p:txBody>
      </p:sp>
      <p:pic>
        <p:nvPicPr>
          <p:cNvPr id="2" name="Picture 1">
            <a:extLst>
              <a:ext uri="{FF2B5EF4-FFF2-40B4-BE49-F238E27FC236}">
                <a16:creationId xmlns:a16="http://schemas.microsoft.com/office/drawing/2014/main" id="{967AB53C-8A30-D658-B205-651CDE873470}"/>
              </a:ext>
            </a:extLst>
          </p:cNvPr>
          <p:cNvPicPr>
            <a:picLocks noChangeAspect="1"/>
          </p:cNvPicPr>
          <p:nvPr/>
        </p:nvPicPr>
        <p:blipFill>
          <a:blip r:embed="rId3"/>
          <a:stretch>
            <a:fillRect/>
          </a:stretch>
        </p:blipFill>
        <p:spPr>
          <a:xfrm>
            <a:off x="5958641" y="1625439"/>
            <a:ext cx="6050153" cy="2854282"/>
          </a:xfrm>
          <a:prstGeom prst="rect">
            <a:avLst/>
          </a:prstGeom>
        </p:spPr>
      </p:pic>
    </p:spTree>
    <p:extLst>
      <p:ext uri="{BB962C8B-B14F-4D97-AF65-F5344CB8AC3E}">
        <p14:creationId xmlns:p14="http://schemas.microsoft.com/office/powerpoint/2010/main" val="31758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A4EDB-35E8-B875-2172-2E0557EAC3C4}"/>
              </a:ext>
            </a:extLst>
          </p:cNvPr>
          <p:cNvSpPr txBox="1"/>
          <p:nvPr/>
        </p:nvSpPr>
        <p:spPr>
          <a:xfrm>
            <a:off x="213738" y="1808318"/>
            <a:ext cx="7070982" cy="4682244"/>
          </a:xfrm>
          <a:prstGeom prst="rect">
            <a:avLst/>
          </a:prstGeom>
          <a:noFill/>
        </p:spPr>
        <p:txBody>
          <a:bodyPr wrap="square" rtlCol="0">
            <a:spAutoFit/>
          </a:bodyPr>
          <a:lstStyle/>
          <a:p>
            <a:pPr algn="just">
              <a:lnSpc>
                <a:spcPct val="114000"/>
              </a:lnSpc>
              <a:buClr>
                <a:srgbClr val="000000"/>
              </a:buClr>
              <a:buFont typeface="Arial"/>
              <a:buNone/>
            </a:pPr>
            <a:r>
              <a:rPr lang="vi-VN" sz="2200" b="1" kern="0" dirty="0">
                <a:solidFill>
                  <a:srgbClr val="000000"/>
                </a:solidFill>
                <a:latin typeface="UTM Avo" panose="02040603050506020204" pitchFamily="18" charset="0"/>
                <a:cs typeface="Arial"/>
                <a:sym typeface="Arial"/>
              </a:rPr>
              <a:t>Ví dụ 3: </a:t>
            </a:r>
            <a:r>
              <a:rPr lang="vi-VN" sz="2200" kern="0" dirty="0">
                <a:solidFill>
                  <a:srgbClr val="000000"/>
                </a:solidFill>
                <a:latin typeface="UTM Avo" panose="02040603050506020204" pitchFamily="18" charset="0"/>
                <a:cs typeface="Arial"/>
                <a:sym typeface="Arial"/>
              </a:rPr>
              <a:t>Biểu đồ hình quạt tròn ở Hình 30 biểu diễn kết quả thống kê (tính theo tỉ số phần trăm) kế hoạch chi tiêu hàng tháng của gia đình bác Hạnh.</a:t>
            </a:r>
          </a:p>
          <a:p>
            <a:pPr algn="just">
              <a:lnSpc>
                <a:spcPct val="114000"/>
              </a:lnSpc>
              <a:buClr>
                <a:srgbClr val="000000"/>
              </a:buClr>
              <a:buFont typeface="Arial"/>
              <a:buNone/>
            </a:pPr>
            <a:r>
              <a:rPr lang="vi-VN" sz="2200" kern="0" dirty="0">
                <a:solidFill>
                  <a:srgbClr val="000000"/>
                </a:solidFill>
                <a:latin typeface="UTM Avo" panose="02040603050506020204" pitchFamily="18" charset="0"/>
                <a:cs typeface="Arial"/>
                <a:sym typeface="Arial"/>
              </a:rPr>
              <a:t>a) Khoản chi tiêu nào của gia đình bác Hạnh là lớn nhất? </a:t>
            </a:r>
          </a:p>
          <a:p>
            <a:pPr algn="just">
              <a:lnSpc>
                <a:spcPct val="114000"/>
              </a:lnSpc>
              <a:buClr>
                <a:srgbClr val="000000"/>
              </a:buClr>
              <a:buFont typeface="Arial"/>
              <a:buNone/>
            </a:pPr>
            <a:r>
              <a:rPr lang="vi-VN" sz="2200" kern="0" dirty="0">
                <a:solidFill>
                  <a:srgbClr val="000000"/>
                </a:solidFill>
                <a:latin typeface="UTM Avo" panose="02040603050506020204" pitchFamily="18" charset="0"/>
                <a:cs typeface="Arial"/>
                <a:sym typeface="Arial"/>
              </a:rPr>
              <a:t>b) Số tiền chi tiêu hàng tháng của gia đình bác Hạnh dành cho ăn uống gấp bao nhiêu lần số tiền dành cho tiết kiệm?</a:t>
            </a:r>
          </a:p>
          <a:p>
            <a:pPr algn="just">
              <a:lnSpc>
                <a:spcPct val="114000"/>
              </a:lnSpc>
              <a:buClr>
                <a:srgbClr val="000000"/>
              </a:buClr>
              <a:buFont typeface="Arial"/>
              <a:buNone/>
            </a:pPr>
            <a:r>
              <a:rPr lang="vi-VN" sz="2200" kern="0" dirty="0">
                <a:solidFill>
                  <a:srgbClr val="000000"/>
                </a:solidFill>
                <a:latin typeface="UTM Avo" panose="02040603050506020204" pitchFamily="18" charset="0"/>
                <a:cs typeface="Arial"/>
                <a:sym typeface="Arial"/>
              </a:rPr>
              <a:t>c) Tính số tiền gia đình bác Hạnh tiết kiệm hàng tháng theo kế hoạch, biết tổng thu nhập hàng tháng của gia đình bác Hạnh là 25 triệu đồng.</a:t>
            </a:r>
          </a:p>
        </p:txBody>
      </p:sp>
      <p:pic>
        <p:nvPicPr>
          <p:cNvPr id="3" name="Picture 2">
            <a:extLst>
              <a:ext uri="{FF2B5EF4-FFF2-40B4-BE49-F238E27FC236}">
                <a16:creationId xmlns:a16="http://schemas.microsoft.com/office/drawing/2014/main" id="{5734A348-E135-4DA9-37CA-BDF3D412F900}"/>
              </a:ext>
            </a:extLst>
          </p:cNvPr>
          <p:cNvPicPr>
            <a:picLocks noChangeAspect="1"/>
          </p:cNvPicPr>
          <p:nvPr/>
        </p:nvPicPr>
        <p:blipFill>
          <a:blip r:embed="rId3"/>
          <a:stretch>
            <a:fillRect/>
          </a:stretch>
        </p:blipFill>
        <p:spPr>
          <a:xfrm>
            <a:off x="7417349" y="1283603"/>
            <a:ext cx="4676746" cy="5206959"/>
          </a:xfrm>
          <a:prstGeom prst="rect">
            <a:avLst/>
          </a:prstGeom>
        </p:spPr>
      </p:pic>
    </p:spTree>
    <p:extLst>
      <p:ext uri="{BB962C8B-B14F-4D97-AF65-F5344CB8AC3E}">
        <p14:creationId xmlns:p14="http://schemas.microsoft.com/office/powerpoint/2010/main" val="221931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F16708-56FE-26D8-DAF2-7F04B869784D}"/>
              </a:ext>
            </a:extLst>
          </p:cNvPr>
          <p:cNvGrpSpPr/>
          <p:nvPr/>
        </p:nvGrpSpPr>
        <p:grpSpPr>
          <a:xfrm>
            <a:off x="4727728" y="2973380"/>
            <a:ext cx="2736543" cy="1558939"/>
            <a:chOff x="309542" y="967667"/>
            <a:chExt cx="2878585" cy="1558939"/>
          </a:xfrm>
        </p:grpSpPr>
        <p:pic>
          <p:nvPicPr>
            <p:cNvPr id="4" name="Picture 3">
              <a:hlinkClick r:id="rId3"/>
              <a:extLst>
                <a:ext uri="{FF2B5EF4-FFF2-40B4-BE49-F238E27FC236}">
                  <a16:creationId xmlns:a16="http://schemas.microsoft.com/office/drawing/2014/main" id="{D4F72484-9625-0E1F-C4FF-275FA624FB5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5" name="TextBox 4">
              <a:extLst>
                <a:ext uri="{FF2B5EF4-FFF2-40B4-BE49-F238E27FC236}">
                  <a16:creationId xmlns:a16="http://schemas.microsoft.com/office/drawing/2014/main" id="{795A9C2E-1552-EB87-B3C2-8744D0B532D8}"/>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394604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D061B4-FA0C-EC9F-42AD-B8AB83C5A115}"/>
              </a:ext>
            </a:extLst>
          </p:cNvPr>
          <p:cNvSpPr txBox="1"/>
          <p:nvPr/>
        </p:nvSpPr>
        <p:spPr>
          <a:xfrm>
            <a:off x="149861" y="93544"/>
            <a:ext cx="11618160" cy="1675843"/>
          </a:xfrm>
          <a:prstGeom prst="rect">
            <a:avLst/>
          </a:prstGeom>
          <a:noFill/>
        </p:spPr>
        <p:txBody>
          <a:bodyPr wrap="square">
            <a:spAutoFit/>
          </a:bodyPr>
          <a:lstStyle/>
          <a:p>
            <a:pPr algn="just">
              <a:lnSpc>
                <a:spcPct val="150000"/>
              </a:lnSpc>
              <a:spcAft>
                <a:spcPts val="1067"/>
              </a:spcAft>
              <a:buClr>
                <a:srgbClr val="000000"/>
              </a:buClr>
              <a:buFont typeface="Arial"/>
              <a:buNone/>
            </a:pPr>
            <a:r>
              <a:rPr lang="vi-VN" sz="2400" b="1" kern="100" dirty="0">
                <a:solidFill>
                  <a:srgbClr val="C00000"/>
                </a:solidFill>
                <a:latin typeface="UTM Avo" panose="02040603050506020204" pitchFamily="18" charset="0"/>
                <a:ea typeface="Times New Roman" panose="02020603050405020304" pitchFamily="18" charset="0"/>
                <a:cs typeface="Times New Roman" panose="02020603050405020304" pitchFamily="18" charset="0"/>
                <a:sym typeface="Arial"/>
              </a:rPr>
              <a:t>Bài tập 1 (SGK – tr23) </a:t>
            </a: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Biểu đồ cột kép ở Hình 33 biểu diễn thu nhập bình quân đầu người/năm của Việt Nam và Singapore trong các năm 2015, 2016, 2017, 2018, 2019, 2020.</a:t>
            </a:r>
          </a:p>
        </p:txBody>
      </p:sp>
      <p:pic>
        <p:nvPicPr>
          <p:cNvPr id="3" name="Picture 2">
            <a:extLst>
              <a:ext uri="{FF2B5EF4-FFF2-40B4-BE49-F238E27FC236}">
                <a16:creationId xmlns:a16="http://schemas.microsoft.com/office/drawing/2014/main" id="{BABC61D8-86AC-3A17-8679-B2F93F539808}"/>
              </a:ext>
            </a:extLst>
          </p:cNvPr>
          <p:cNvPicPr>
            <a:picLocks noChangeAspect="1"/>
          </p:cNvPicPr>
          <p:nvPr/>
        </p:nvPicPr>
        <p:blipFill>
          <a:blip r:embed="rId2"/>
          <a:stretch>
            <a:fillRect/>
          </a:stretch>
        </p:blipFill>
        <p:spPr>
          <a:xfrm>
            <a:off x="3921761" y="1554480"/>
            <a:ext cx="8174216" cy="4487447"/>
          </a:xfrm>
          <a:prstGeom prst="rect">
            <a:avLst/>
          </a:prstGeom>
        </p:spPr>
      </p:pic>
      <p:sp>
        <p:nvSpPr>
          <p:cNvPr id="4" name="Rectangle 3">
            <a:extLst>
              <a:ext uri="{FF2B5EF4-FFF2-40B4-BE49-F238E27FC236}">
                <a16:creationId xmlns:a16="http://schemas.microsoft.com/office/drawing/2014/main" id="{6E28554D-5E18-1D13-3075-6AD16A3B01CE}"/>
              </a:ext>
            </a:extLst>
          </p:cNvPr>
          <p:cNvSpPr/>
          <p:nvPr/>
        </p:nvSpPr>
        <p:spPr>
          <a:xfrm>
            <a:off x="312421" y="1769387"/>
            <a:ext cx="3446779" cy="448744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25000"/>
              </a:lnSpc>
              <a:buClrTx/>
            </a:pPr>
            <a:r>
              <a:rPr lang="vi-VN" sz="2100" dirty="0">
                <a:latin typeface="UTM Avo" panose="02040603050506020204" pitchFamily="18" charset="0"/>
                <a:ea typeface="Calibri" panose="020F0502020204030204" pitchFamily="34" charset="0"/>
                <a:cs typeface="Times New Roman" panose="02020603050405020304" pitchFamily="18" charset="0"/>
              </a:rPr>
              <a:t>a) Lập bảng thống kê tỉ số thu nhập bình quân đầu người/năm của Singapore và thu nhập bình quân đầu người/năm của Việt Nam trong các năm nói trên theo mẫu ở Bảng 11 (viết tỉ số ở dạng số thập phân và làm tròn đến hàng phần mười).</a:t>
            </a:r>
          </a:p>
        </p:txBody>
      </p:sp>
    </p:spTree>
    <p:extLst>
      <p:ext uri="{BB962C8B-B14F-4D97-AF65-F5344CB8AC3E}">
        <p14:creationId xmlns:p14="http://schemas.microsoft.com/office/powerpoint/2010/main" val="15474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CA232E-2470-9952-3245-8CD354468166}"/>
              </a:ext>
            </a:extLst>
          </p:cNvPr>
          <p:cNvSpPr/>
          <p:nvPr/>
        </p:nvSpPr>
        <p:spPr>
          <a:xfrm>
            <a:off x="342900" y="3140987"/>
            <a:ext cx="11518901" cy="1255793"/>
          </a:xfrm>
          <a:prstGeom prst="rect">
            <a:avLst/>
          </a:prstGeom>
        </p:spPr>
        <p:txBody>
          <a:bodyPr wrap="square">
            <a:spAutoFit/>
          </a:bodyPr>
          <a:lstStyle/>
          <a:p>
            <a:pPr lvl="0" algn="just">
              <a:lnSpc>
                <a:spcPct val="125000"/>
              </a:lnSpc>
              <a:buClrTx/>
            </a:pPr>
            <a:r>
              <a:rPr lang="vi-VN" sz="2100" dirty="0">
                <a:latin typeface="UTM Avo" panose="02040603050506020204" pitchFamily="18" charset="0"/>
                <a:ea typeface="Calibri" panose="020F0502020204030204" pitchFamily="34" charset="0"/>
                <a:cs typeface="Times New Roman" panose="02020603050405020304" pitchFamily="18" charset="0"/>
              </a:rPr>
              <a:t>a) Lập bảng thống kê tỉ số thu nhập bình quân đầu người/năm của Singapore và thu nhập bình quân đầu người/năm của Việt Nam trong các năm nói trên theo mẫu ở Bảng 11 (viết tỉ số ở dạng số thập phân và làm tròn đến hàng phần mười).</a:t>
            </a:r>
          </a:p>
        </p:txBody>
      </p:sp>
      <p:graphicFrame>
        <p:nvGraphicFramePr>
          <p:cNvPr id="4" name="Table 3">
            <a:extLst>
              <a:ext uri="{FF2B5EF4-FFF2-40B4-BE49-F238E27FC236}">
                <a16:creationId xmlns:a16="http://schemas.microsoft.com/office/drawing/2014/main" id="{1599C42D-6661-73CD-F001-4495D0B13FDC}"/>
              </a:ext>
            </a:extLst>
          </p:cNvPr>
          <p:cNvGraphicFramePr>
            <a:graphicFrameLocks noGrp="1"/>
          </p:cNvGraphicFramePr>
          <p:nvPr>
            <p:extLst>
              <p:ext uri="{D42A27DB-BD31-4B8C-83A1-F6EECF244321}">
                <p14:modId xmlns:p14="http://schemas.microsoft.com/office/powerpoint/2010/main" val="3176627182"/>
              </p:ext>
            </p:extLst>
          </p:nvPr>
        </p:nvGraphicFramePr>
        <p:xfrm>
          <a:off x="673100" y="4604883"/>
          <a:ext cx="11188701" cy="1719717"/>
        </p:xfrm>
        <a:graphic>
          <a:graphicData uri="http://schemas.openxmlformats.org/drawingml/2006/table">
            <a:tbl>
              <a:tblPr firstRow="1" firstCol="1" bandRow="1"/>
              <a:tblGrid>
                <a:gridCol w="4834653">
                  <a:extLst>
                    <a:ext uri="{9D8B030D-6E8A-4147-A177-3AD203B41FA5}">
                      <a16:colId xmlns:a16="http://schemas.microsoft.com/office/drawing/2014/main" val="1407779745"/>
                    </a:ext>
                  </a:extLst>
                </a:gridCol>
                <a:gridCol w="1058623">
                  <a:extLst>
                    <a:ext uri="{9D8B030D-6E8A-4147-A177-3AD203B41FA5}">
                      <a16:colId xmlns:a16="http://schemas.microsoft.com/office/drawing/2014/main" val="3839888732"/>
                    </a:ext>
                  </a:extLst>
                </a:gridCol>
                <a:gridCol w="1058623">
                  <a:extLst>
                    <a:ext uri="{9D8B030D-6E8A-4147-A177-3AD203B41FA5}">
                      <a16:colId xmlns:a16="http://schemas.microsoft.com/office/drawing/2014/main" val="842597664"/>
                    </a:ext>
                  </a:extLst>
                </a:gridCol>
                <a:gridCol w="1058623">
                  <a:extLst>
                    <a:ext uri="{9D8B030D-6E8A-4147-A177-3AD203B41FA5}">
                      <a16:colId xmlns:a16="http://schemas.microsoft.com/office/drawing/2014/main" val="370086617"/>
                    </a:ext>
                  </a:extLst>
                </a:gridCol>
                <a:gridCol w="1059393">
                  <a:extLst>
                    <a:ext uri="{9D8B030D-6E8A-4147-A177-3AD203B41FA5}">
                      <a16:colId xmlns:a16="http://schemas.microsoft.com/office/drawing/2014/main" val="1485719520"/>
                    </a:ext>
                  </a:extLst>
                </a:gridCol>
                <a:gridCol w="1059393">
                  <a:extLst>
                    <a:ext uri="{9D8B030D-6E8A-4147-A177-3AD203B41FA5}">
                      <a16:colId xmlns:a16="http://schemas.microsoft.com/office/drawing/2014/main" val="1263633731"/>
                    </a:ext>
                  </a:extLst>
                </a:gridCol>
                <a:gridCol w="1059393">
                  <a:extLst>
                    <a:ext uri="{9D8B030D-6E8A-4147-A177-3AD203B41FA5}">
                      <a16:colId xmlns:a16="http://schemas.microsoft.com/office/drawing/2014/main" val="12212576"/>
                    </a:ext>
                  </a:extLst>
                </a:gridCol>
              </a:tblGrid>
              <a:tr h="418592">
                <a:tc>
                  <a:txBody>
                    <a:bodyPr/>
                    <a:lstStyle/>
                    <a:p>
                      <a:pPr algn="ctr">
                        <a:lnSpc>
                          <a:spcPct val="150000"/>
                        </a:lnSpc>
                        <a:spcBef>
                          <a:spcPts val="600"/>
                        </a:spcBef>
                        <a:spcAft>
                          <a:spcPts val="600"/>
                        </a:spcAft>
                      </a:pPr>
                      <a:r>
                        <a:rPr lang="fr-FR" sz="2000" b="1" dirty="0" err="1">
                          <a:effectLst/>
                          <a:latin typeface="UTM Avo" panose="02040603050506020204" pitchFamily="18" charset="0"/>
                          <a:ea typeface="Calibri" panose="020F0502020204030204" pitchFamily="34" charset="0"/>
                          <a:cs typeface="Times New Roman" panose="02020603050405020304" pitchFamily="18" charset="0"/>
                        </a:rPr>
                        <a:t>Năm</a:t>
                      </a:r>
                      <a:endParaRPr lang="en-US" sz="2000" b="1" dirty="0">
                        <a:effectLst/>
                        <a:latin typeface="UTM Avo" panose="02040603050506020204" pitchFamily="18" charset="0"/>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2000" b="1" dirty="0">
                          <a:effectLst/>
                          <a:latin typeface="UTM Avo" panose="02040603050506020204" pitchFamily="18" charset="0"/>
                          <a:ea typeface="Calibri" panose="020F0502020204030204" pitchFamily="34" charset="0"/>
                          <a:cs typeface="Times New Roman" panose="02020603050405020304" pitchFamily="18" charset="0"/>
                        </a:rPr>
                        <a:t>2015</a:t>
                      </a:r>
                      <a:endParaRPr lang="en-US" sz="2000" b="1" dirty="0">
                        <a:effectLst/>
                        <a:latin typeface="UTM Avo" panose="02040603050506020204" pitchFamily="18" charset="0"/>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2000" b="1" dirty="0">
                          <a:effectLst/>
                          <a:latin typeface="UTM Avo" panose="02040603050506020204" pitchFamily="18" charset="0"/>
                          <a:ea typeface="Calibri" panose="020F0502020204030204" pitchFamily="34" charset="0"/>
                          <a:cs typeface="Times New Roman" panose="02020603050405020304" pitchFamily="18" charset="0"/>
                        </a:rPr>
                        <a:t>2016</a:t>
                      </a:r>
                      <a:endParaRPr lang="en-US" sz="2000" b="1" dirty="0">
                        <a:effectLst/>
                        <a:latin typeface="UTM Avo" panose="02040603050506020204" pitchFamily="18" charset="0"/>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2000" b="1" dirty="0">
                          <a:effectLst/>
                          <a:latin typeface="UTM Avo" panose="02040603050506020204" pitchFamily="18" charset="0"/>
                          <a:ea typeface="Calibri" panose="020F0502020204030204" pitchFamily="34" charset="0"/>
                          <a:cs typeface="Times New Roman" panose="02020603050405020304" pitchFamily="18" charset="0"/>
                        </a:rPr>
                        <a:t>2017</a:t>
                      </a:r>
                      <a:endParaRPr lang="en-US" sz="2000" b="1" dirty="0">
                        <a:effectLst/>
                        <a:latin typeface="UTM Avo" panose="02040603050506020204" pitchFamily="18" charset="0"/>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2000" b="1" dirty="0">
                          <a:effectLst/>
                          <a:latin typeface="UTM Avo" panose="02040603050506020204" pitchFamily="18" charset="0"/>
                          <a:ea typeface="Calibri" panose="020F0502020204030204" pitchFamily="34" charset="0"/>
                          <a:cs typeface="Times New Roman" panose="02020603050405020304" pitchFamily="18" charset="0"/>
                        </a:rPr>
                        <a:t>2018</a:t>
                      </a:r>
                      <a:endParaRPr lang="en-US" sz="2000" b="1" dirty="0">
                        <a:effectLst/>
                        <a:latin typeface="UTM Avo" panose="02040603050506020204" pitchFamily="18" charset="0"/>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2000" b="1" dirty="0">
                          <a:effectLst/>
                          <a:latin typeface="UTM Avo" panose="02040603050506020204" pitchFamily="18" charset="0"/>
                          <a:ea typeface="Calibri" panose="020F0502020204030204" pitchFamily="34" charset="0"/>
                          <a:cs typeface="Times New Roman" panose="02020603050405020304" pitchFamily="18" charset="0"/>
                        </a:rPr>
                        <a:t>2019</a:t>
                      </a:r>
                      <a:endParaRPr lang="en-US" sz="2000" b="1" dirty="0">
                        <a:effectLst/>
                        <a:latin typeface="UTM Avo" panose="02040603050506020204" pitchFamily="18" charset="0"/>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2000" b="1" dirty="0">
                          <a:effectLst/>
                          <a:latin typeface="UTM Avo" panose="02040603050506020204" pitchFamily="18" charset="0"/>
                          <a:ea typeface="Calibri" panose="020F0502020204030204" pitchFamily="34" charset="0"/>
                          <a:cs typeface="Times New Roman" panose="02020603050405020304" pitchFamily="18" charset="0"/>
                        </a:rPr>
                        <a:t>2020</a:t>
                      </a:r>
                      <a:endParaRPr lang="en-US" sz="2000" b="1" dirty="0">
                        <a:effectLst/>
                        <a:latin typeface="UTM Avo" panose="02040603050506020204" pitchFamily="18" charset="0"/>
                        <a:ea typeface="Arial" panose="020B060402020202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74946313"/>
                  </a:ext>
                </a:extLst>
              </a:tr>
              <a:tr h="1301125">
                <a:tc>
                  <a:txBody>
                    <a:bodyPr/>
                    <a:lstStyle/>
                    <a:p>
                      <a:pPr algn="just">
                        <a:lnSpc>
                          <a:spcPct val="125000"/>
                        </a:lnSpc>
                        <a:spcBef>
                          <a:spcPts val="0"/>
                        </a:spcBef>
                        <a:spcAft>
                          <a:spcPts val="0"/>
                        </a:spcAft>
                      </a:pPr>
                      <a:r>
                        <a:rPr lang="vi-VN" sz="2000" kern="1200" dirty="0">
                          <a:solidFill>
                            <a:schemeClr val="tx1"/>
                          </a:solidFill>
                          <a:effectLst/>
                          <a:latin typeface="UTM Avo" panose="02040603050506020204" pitchFamily="18" charset="0"/>
                          <a:ea typeface="Arial" panose="020B0604020202020204" pitchFamily="34" charset="0"/>
                          <a:cs typeface="Times New Roman" panose="02020603050405020304" pitchFamily="18" charset="0"/>
                        </a:rPr>
                        <a:t>Tỉ số thu nhập bình quân đầu người/năm của Singapore và thu nhập bình quân đầu người/năm</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0"/>
                        </a:spcBef>
                        <a:spcAft>
                          <a:spcPts val="0"/>
                        </a:spcAft>
                      </a:pPr>
                      <a:r>
                        <a:rPr lang="en-US" sz="2100" dirty="0">
                          <a:effectLst/>
                          <a:latin typeface="UTM Avo" panose="02040603050506020204" pitchFamily="18" charset="0"/>
                          <a:ea typeface="Arial" panose="020B0604020202020204" pitchFamily="34" charset="0"/>
                          <a:cs typeface="Times New Roman" panose="02020603050405020304" pitchFamily="18" charset="0"/>
                        </a:rPr>
                        <a:t>?</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2100" dirty="0">
                          <a:effectLst/>
                          <a:latin typeface="UTM Avo" panose="02040603050506020204" pitchFamily="18" charset="0"/>
                          <a:ea typeface="Arial" panose="020B0604020202020204" pitchFamily="34" charset="0"/>
                          <a:cs typeface="Times New Roman" panose="02020603050405020304" pitchFamily="18" charset="0"/>
                        </a:rPr>
                        <a:t>?</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2100" dirty="0">
                          <a:effectLst/>
                          <a:latin typeface="UTM Avo" panose="02040603050506020204" pitchFamily="18" charset="0"/>
                          <a:ea typeface="Arial" panose="020B0604020202020204" pitchFamily="34" charset="0"/>
                          <a:cs typeface="Times New Roman" panose="02020603050405020304" pitchFamily="18" charset="0"/>
                        </a:rPr>
                        <a:t>?</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2100" dirty="0">
                          <a:effectLst/>
                          <a:latin typeface="UTM Avo" panose="02040603050506020204" pitchFamily="18" charset="0"/>
                          <a:ea typeface="Arial" panose="020B0604020202020204" pitchFamily="34" charset="0"/>
                          <a:cs typeface="Times New Roman" panose="02020603050405020304" pitchFamily="18" charset="0"/>
                        </a:rPr>
                        <a:t>?</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2100" dirty="0">
                          <a:effectLst/>
                          <a:latin typeface="UTM Avo" panose="02040603050506020204" pitchFamily="18" charset="0"/>
                          <a:ea typeface="Arial" panose="020B0604020202020204" pitchFamily="34" charset="0"/>
                          <a:cs typeface="Times New Roman" panose="02020603050405020304" pitchFamily="18" charset="0"/>
                        </a:rPr>
                        <a:t>?</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2100" dirty="0">
                          <a:effectLst/>
                          <a:latin typeface="UTM Avo" panose="02040603050506020204" pitchFamily="18" charset="0"/>
                          <a:ea typeface="Arial" panose="020B0604020202020204" pitchFamily="34" charset="0"/>
                          <a:cs typeface="Times New Roman" panose="02020603050405020304" pitchFamily="18" charset="0"/>
                        </a:rPr>
                        <a:t>?</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714446"/>
                  </a:ext>
                </a:extLst>
              </a:tr>
            </a:tbl>
          </a:graphicData>
        </a:graphic>
      </p:graphicFrame>
      <p:sp>
        <p:nvSpPr>
          <p:cNvPr id="5" name="Rectangle 4">
            <a:extLst>
              <a:ext uri="{FF2B5EF4-FFF2-40B4-BE49-F238E27FC236}">
                <a16:creationId xmlns:a16="http://schemas.microsoft.com/office/drawing/2014/main" id="{D74A9BA9-E5F9-D8F4-1B6E-5907DDDE7A5C}"/>
              </a:ext>
            </a:extLst>
          </p:cNvPr>
          <p:cNvSpPr/>
          <p:nvPr/>
        </p:nvSpPr>
        <p:spPr>
          <a:xfrm>
            <a:off x="5564030" y="5489286"/>
            <a:ext cx="947580" cy="415498"/>
          </a:xfrm>
          <a:prstGeom prst="rect">
            <a:avLst/>
          </a:prstGeom>
          <a:noFill/>
        </p:spPr>
        <p:txBody>
          <a:bodyPr wrap="square">
            <a:spAutoFit/>
          </a:bodyPr>
          <a:lstStyle/>
          <a:p>
            <a:pPr algn="ctr">
              <a:spcBef>
                <a:spcPts val="800"/>
              </a:spcBef>
              <a:spcAft>
                <a:spcPts val="800"/>
              </a:spcAft>
            </a:pPr>
            <a:r>
              <a:rPr lang="vi-VN" sz="2100" dirty="0">
                <a:solidFill>
                  <a:srgbClr val="002060"/>
                </a:solidFill>
                <a:highlight>
                  <a:srgbClr val="FFFAF7"/>
                </a:highlight>
                <a:latin typeface="UTM Avo" panose="02040603050506020204" pitchFamily="18" charset="0"/>
                <a:ea typeface="Arial" panose="020B0604020202020204" pitchFamily="34" charset="0"/>
                <a:cs typeface="Times New Roman" panose="02020603050405020304" pitchFamily="18" charset="0"/>
              </a:rPr>
              <a:t>26,54</a:t>
            </a:r>
            <a:endParaRPr lang="en-US" sz="2100" dirty="0">
              <a:solidFill>
                <a:srgbClr val="002060"/>
              </a:solidFill>
              <a:highlight>
                <a:srgbClr val="FFFAF7"/>
              </a:highlight>
              <a:latin typeface="UTM Avo" panose="02040603050506020204" pitchFamily="18" charset="0"/>
              <a:ea typeface="Arial" panose="020B06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66000D8-991A-D5F3-A18A-3D1A5A8E3CA5}"/>
              </a:ext>
            </a:extLst>
          </p:cNvPr>
          <p:cNvSpPr/>
          <p:nvPr/>
        </p:nvSpPr>
        <p:spPr>
          <a:xfrm>
            <a:off x="6619870" y="5489286"/>
            <a:ext cx="947580" cy="415498"/>
          </a:xfrm>
          <a:prstGeom prst="rect">
            <a:avLst/>
          </a:prstGeom>
          <a:noFill/>
        </p:spPr>
        <p:txBody>
          <a:bodyPr wrap="square">
            <a:spAutoFit/>
          </a:bodyPr>
          <a:lstStyle/>
          <a:p>
            <a:pPr algn="ctr">
              <a:spcBef>
                <a:spcPts val="800"/>
              </a:spcBef>
              <a:spcAft>
                <a:spcPts val="800"/>
              </a:spcAft>
            </a:pPr>
            <a:r>
              <a:rPr lang="vi-VN" sz="2100" dirty="0">
                <a:solidFill>
                  <a:srgbClr val="002060"/>
                </a:solidFill>
                <a:highlight>
                  <a:srgbClr val="FFFAF7"/>
                </a:highlight>
                <a:latin typeface="UTM Avo" panose="02040603050506020204" pitchFamily="18" charset="0"/>
              </a:rPr>
              <a:t>25,82</a:t>
            </a:r>
            <a:endParaRPr sz="2100" dirty="0">
              <a:solidFill>
                <a:srgbClr val="002060"/>
              </a:solidFill>
              <a:highlight>
                <a:srgbClr val="FFFAF7"/>
              </a:highlight>
              <a:latin typeface="UTM Avo" panose="02040603050506020204" pitchFamily="18" charset="0"/>
            </a:endParaRPr>
          </a:p>
        </p:txBody>
      </p:sp>
      <p:sp>
        <p:nvSpPr>
          <p:cNvPr id="7" name="Rectangle 6">
            <a:extLst>
              <a:ext uri="{FF2B5EF4-FFF2-40B4-BE49-F238E27FC236}">
                <a16:creationId xmlns:a16="http://schemas.microsoft.com/office/drawing/2014/main" id="{79005A8C-E140-2BDB-11E7-A74611357BFC}"/>
              </a:ext>
            </a:extLst>
          </p:cNvPr>
          <p:cNvSpPr/>
          <p:nvPr/>
        </p:nvSpPr>
        <p:spPr>
          <a:xfrm>
            <a:off x="7687243" y="5489286"/>
            <a:ext cx="947580" cy="415498"/>
          </a:xfrm>
          <a:prstGeom prst="rect">
            <a:avLst/>
          </a:prstGeom>
          <a:noFill/>
        </p:spPr>
        <p:txBody>
          <a:bodyPr wrap="square">
            <a:spAutoFit/>
          </a:bodyPr>
          <a:lstStyle/>
          <a:p>
            <a:pPr algn="ctr">
              <a:spcBef>
                <a:spcPts val="800"/>
              </a:spcBef>
              <a:spcAft>
                <a:spcPts val="800"/>
              </a:spcAft>
            </a:pPr>
            <a:r>
              <a:rPr lang="vi-VN" sz="2100" dirty="0">
                <a:solidFill>
                  <a:srgbClr val="002060"/>
                </a:solidFill>
                <a:highlight>
                  <a:srgbClr val="FFFAF7"/>
                </a:highlight>
                <a:latin typeface="UTM Avo" panose="02040603050506020204" pitchFamily="18" charset="0"/>
              </a:rPr>
              <a:t>23,80</a:t>
            </a:r>
            <a:endParaRPr sz="2100" dirty="0">
              <a:solidFill>
                <a:srgbClr val="002060"/>
              </a:solidFill>
              <a:highlight>
                <a:srgbClr val="FFFAF7"/>
              </a:highlight>
              <a:latin typeface="UTM Avo" panose="02040603050506020204" pitchFamily="18" charset="0"/>
            </a:endParaRPr>
          </a:p>
        </p:txBody>
      </p:sp>
      <p:sp>
        <p:nvSpPr>
          <p:cNvPr id="9" name="Rectangle 8">
            <a:extLst>
              <a:ext uri="{FF2B5EF4-FFF2-40B4-BE49-F238E27FC236}">
                <a16:creationId xmlns:a16="http://schemas.microsoft.com/office/drawing/2014/main" id="{15EE5AD1-85F8-D64E-178E-24A17053F42E}"/>
              </a:ext>
            </a:extLst>
          </p:cNvPr>
          <p:cNvSpPr/>
          <p:nvPr/>
        </p:nvSpPr>
        <p:spPr>
          <a:xfrm>
            <a:off x="8741620" y="5489286"/>
            <a:ext cx="947580" cy="415498"/>
          </a:xfrm>
          <a:prstGeom prst="rect">
            <a:avLst/>
          </a:prstGeom>
          <a:noFill/>
        </p:spPr>
        <p:txBody>
          <a:bodyPr wrap="square">
            <a:spAutoFit/>
          </a:bodyPr>
          <a:lstStyle/>
          <a:p>
            <a:pPr algn="ctr">
              <a:spcBef>
                <a:spcPts val="800"/>
              </a:spcBef>
              <a:spcAft>
                <a:spcPts val="800"/>
              </a:spcAft>
            </a:pPr>
            <a:r>
              <a:rPr lang="vi-VN" sz="2100" dirty="0">
                <a:solidFill>
                  <a:srgbClr val="002060"/>
                </a:solidFill>
                <a:highlight>
                  <a:srgbClr val="FFFAF7"/>
                </a:highlight>
                <a:latin typeface="UTM Avo" panose="02040603050506020204" pitchFamily="18" charset="0"/>
              </a:rPr>
              <a:t>25,95</a:t>
            </a:r>
            <a:endParaRPr sz="2100" dirty="0">
              <a:solidFill>
                <a:srgbClr val="002060"/>
              </a:solidFill>
              <a:highlight>
                <a:srgbClr val="FFFAF7"/>
              </a:highlight>
              <a:latin typeface="UTM Avo" panose="02040603050506020204" pitchFamily="18" charset="0"/>
            </a:endParaRPr>
          </a:p>
        </p:txBody>
      </p:sp>
      <p:sp>
        <p:nvSpPr>
          <p:cNvPr id="10" name="Rectangle 9">
            <a:extLst>
              <a:ext uri="{FF2B5EF4-FFF2-40B4-BE49-F238E27FC236}">
                <a16:creationId xmlns:a16="http://schemas.microsoft.com/office/drawing/2014/main" id="{3D050BA4-D1F5-6D05-D356-C2BF6DAC9692}"/>
              </a:ext>
            </a:extLst>
          </p:cNvPr>
          <p:cNvSpPr/>
          <p:nvPr/>
        </p:nvSpPr>
        <p:spPr>
          <a:xfrm>
            <a:off x="9796114" y="5489286"/>
            <a:ext cx="947580" cy="415498"/>
          </a:xfrm>
          <a:prstGeom prst="rect">
            <a:avLst/>
          </a:prstGeom>
          <a:noFill/>
        </p:spPr>
        <p:txBody>
          <a:bodyPr wrap="square">
            <a:spAutoFit/>
          </a:bodyPr>
          <a:lstStyle/>
          <a:p>
            <a:pPr algn="ctr">
              <a:spcBef>
                <a:spcPts val="800"/>
              </a:spcBef>
              <a:spcAft>
                <a:spcPts val="800"/>
              </a:spcAft>
            </a:pPr>
            <a:r>
              <a:rPr lang="vi-VN" sz="2100" dirty="0">
                <a:solidFill>
                  <a:srgbClr val="002060"/>
                </a:solidFill>
                <a:highlight>
                  <a:srgbClr val="FFFAF7"/>
                </a:highlight>
                <a:latin typeface="UTM Avo" panose="02040603050506020204" pitchFamily="18" charset="0"/>
              </a:rPr>
              <a:t>24,04</a:t>
            </a:r>
            <a:endParaRPr sz="2100" dirty="0">
              <a:solidFill>
                <a:srgbClr val="002060"/>
              </a:solidFill>
              <a:highlight>
                <a:srgbClr val="FFFAF7"/>
              </a:highlight>
              <a:latin typeface="UTM Avo" panose="02040603050506020204" pitchFamily="18" charset="0"/>
            </a:endParaRPr>
          </a:p>
        </p:txBody>
      </p:sp>
      <p:sp>
        <p:nvSpPr>
          <p:cNvPr id="11" name="Rectangle 10">
            <a:extLst>
              <a:ext uri="{FF2B5EF4-FFF2-40B4-BE49-F238E27FC236}">
                <a16:creationId xmlns:a16="http://schemas.microsoft.com/office/drawing/2014/main" id="{292DFF89-4C63-1EA0-13E9-AE4EBA66DFCC}"/>
              </a:ext>
            </a:extLst>
          </p:cNvPr>
          <p:cNvSpPr/>
          <p:nvPr/>
        </p:nvSpPr>
        <p:spPr>
          <a:xfrm>
            <a:off x="10861360" y="5489286"/>
            <a:ext cx="947580" cy="415498"/>
          </a:xfrm>
          <a:prstGeom prst="rect">
            <a:avLst/>
          </a:prstGeom>
          <a:noFill/>
        </p:spPr>
        <p:txBody>
          <a:bodyPr wrap="square">
            <a:spAutoFit/>
          </a:bodyPr>
          <a:lstStyle/>
          <a:p>
            <a:pPr algn="ctr">
              <a:spcBef>
                <a:spcPts val="800"/>
              </a:spcBef>
              <a:spcAft>
                <a:spcPts val="800"/>
              </a:spcAft>
            </a:pPr>
            <a:r>
              <a:rPr lang="vi-VN" sz="2100" dirty="0">
                <a:solidFill>
                  <a:srgbClr val="002060"/>
                </a:solidFill>
                <a:highlight>
                  <a:srgbClr val="FFFAF7"/>
                </a:highlight>
                <a:latin typeface="UTM Avo" panose="02040603050506020204" pitchFamily="18" charset="0"/>
              </a:rPr>
              <a:t>21,52</a:t>
            </a:r>
            <a:endParaRPr sz="2100" dirty="0">
              <a:solidFill>
                <a:srgbClr val="002060"/>
              </a:solidFill>
              <a:highlight>
                <a:srgbClr val="FFFAF7"/>
              </a:highlight>
              <a:latin typeface="UTM Avo" panose="02040603050506020204" pitchFamily="18" charset="0"/>
            </a:endParaRPr>
          </a:p>
        </p:txBody>
      </p:sp>
      <p:pic>
        <p:nvPicPr>
          <p:cNvPr id="2" name="Picture 1">
            <a:extLst>
              <a:ext uri="{FF2B5EF4-FFF2-40B4-BE49-F238E27FC236}">
                <a16:creationId xmlns:a16="http://schemas.microsoft.com/office/drawing/2014/main" id="{40EDC605-B031-9436-5FD0-BEA2D926BB20}"/>
              </a:ext>
            </a:extLst>
          </p:cNvPr>
          <p:cNvPicPr>
            <a:picLocks noChangeAspect="1"/>
          </p:cNvPicPr>
          <p:nvPr/>
        </p:nvPicPr>
        <p:blipFill>
          <a:blip r:embed="rId3"/>
          <a:stretch>
            <a:fillRect/>
          </a:stretch>
        </p:blipFill>
        <p:spPr>
          <a:xfrm>
            <a:off x="4765430" y="657658"/>
            <a:ext cx="5371594" cy="2588837"/>
          </a:xfrm>
          <a:prstGeom prst="rect">
            <a:avLst/>
          </a:prstGeom>
        </p:spPr>
      </p:pic>
    </p:spTree>
    <p:extLst>
      <p:ext uri="{BB962C8B-B14F-4D97-AF65-F5344CB8AC3E}">
        <p14:creationId xmlns:p14="http://schemas.microsoft.com/office/powerpoint/2010/main" val="5221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CA232E-2470-9952-3245-8CD354468166}"/>
              </a:ext>
            </a:extLst>
          </p:cNvPr>
          <p:cNvSpPr/>
          <p:nvPr/>
        </p:nvSpPr>
        <p:spPr>
          <a:xfrm>
            <a:off x="209880" y="4388031"/>
            <a:ext cx="9112250" cy="498598"/>
          </a:xfrm>
          <a:prstGeom prst="rect">
            <a:avLst/>
          </a:prstGeom>
        </p:spPr>
        <p:txBody>
          <a:bodyPr wrap="square">
            <a:spAutoFit/>
          </a:bodyPr>
          <a:lstStyle/>
          <a:p>
            <a:pPr lvl="0" algn="just">
              <a:lnSpc>
                <a:spcPct val="125000"/>
              </a:lnSpc>
              <a:buClrTx/>
            </a:pPr>
            <a:r>
              <a:rPr lang="vi-VN" sz="2400" dirty="0">
                <a:latin typeface="UTM Avo" panose="02040603050506020204" pitchFamily="18" charset="0"/>
                <a:ea typeface="Calibri" panose="020F0502020204030204" pitchFamily="34" charset="0"/>
                <a:cs typeface="Times New Roman" panose="02020603050405020304" pitchFamily="18" charset="0"/>
              </a:rPr>
              <a:t>b) Nêu nhận xét về sự thay đổi của các tỉ số trong Bảng 11.</a:t>
            </a:r>
          </a:p>
        </p:txBody>
      </p:sp>
      <p:sp>
        <p:nvSpPr>
          <p:cNvPr id="2" name="Rectangle 1">
            <a:extLst>
              <a:ext uri="{FF2B5EF4-FFF2-40B4-BE49-F238E27FC236}">
                <a16:creationId xmlns:a16="http://schemas.microsoft.com/office/drawing/2014/main" id="{3820F24F-4236-EF60-649A-FF824DF5943D}"/>
              </a:ext>
            </a:extLst>
          </p:cNvPr>
          <p:cNvSpPr/>
          <p:nvPr/>
        </p:nvSpPr>
        <p:spPr>
          <a:xfrm>
            <a:off x="1195961" y="4957710"/>
            <a:ext cx="10502553" cy="1675843"/>
          </a:xfrm>
          <a:prstGeom prst="rect">
            <a:avLst/>
          </a:prstGeom>
        </p:spPr>
        <p:txBody>
          <a:bodyPr wrap="square">
            <a:spAutoFit/>
          </a:bodyPr>
          <a:lstStyle/>
          <a:p>
            <a:pPr algn="just">
              <a:lnSpc>
                <a:spcPct val="150000"/>
              </a:lnSpc>
              <a:spcBef>
                <a:spcPts val="800"/>
              </a:spcBef>
              <a:spcAft>
                <a:spcPts val="800"/>
              </a:spcAft>
            </a:pPr>
            <a:r>
              <a:rPr lang="fr-FR" sz="2400" dirty="0" err="1">
                <a:latin typeface="UTM Avo" panose="02040603050506020204" pitchFamily="18" charset="0"/>
                <a:ea typeface="Calibri" panose="020F0502020204030204" pitchFamily="34" charset="0"/>
                <a:cs typeface="Times New Roman" panose="02020603050405020304" pitchFamily="18" charset="0"/>
              </a:rPr>
              <a:t>Dựa</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vào</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bảng</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thống</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kê</a:t>
            </a:r>
            <a:r>
              <a:rPr lang="fr-FR" sz="2400" dirty="0">
                <a:latin typeface="UTM Avo" panose="02040603050506020204" pitchFamily="18" charset="0"/>
                <a:ea typeface="Calibri" panose="020F0502020204030204" pitchFamily="34" charset="0"/>
                <a:cs typeface="Times New Roman" panose="02020603050405020304" pitchFamily="18" charset="0"/>
              </a:rPr>
              <a:t> ta </a:t>
            </a:r>
            <a:r>
              <a:rPr lang="fr-FR" sz="2400" dirty="0" err="1">
                <a:latin typeface="UTM Avo" panose="02040603050506020204" pitchFamily="18" charset="0"/>
                <a:ea typeface="Calibri" panose="020F0502020204030204" pitchFamily="34" charset="0"/>
                <a:cs typeface="Times New Roman" panose="02020603050405020304" pitchFamily="18" charset="0"/>
              </a:rPr>
              <a:t>thấy</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từ</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năm</a:t>
            </a:r>
            <a:r>
              <a:rPr lang="fr-FR" sz="2400" dirty="0">
                <a:latin typeface="UTM Avo" panose="02040603050506020204" pitchFamily="18" charset="0"/>
                <a:ea typeface="Calibri" panose="020F0502020204030204" pitchFamily="34" charset="0"/>
                <a:cs typeface="Times New Roman" panose="02020603050405020304" pitchFamily="18" charset="0"/>
              </a:rPr>
              <a:t> 2015 </a:t>
            </a:r>
            <a:r>
              <a:rPr lang="fr-FR" sz="2400" dirty="0" err="1">
                <a:latin typeface="UTM Avo" panose="02040603050506020204" pitchFamily="18" charset="0"/>
                <a:ea typeface="Calibri" panose="020F0502020204030204" pitchFamily="34" charset="0"/>
                <a:cs typeface="Times New Roman" panose="02020603050405020304" pitchFamily="18" charset="0"/>
              </a:rPr>
              <a:t>đến</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năm</a:t>
            </a:r>
            <a:r>
              <a:rPr lang="fr-FR" sz="2400" dirty="0">
                <a:latin typeface="UTM Avo" panose="02040603050506020204" pitchFamily="18" charset="0"/>
                <a:ea typeface="Calibri" panose="020F0502020204030204" pitchFamily="34" charset="0"/>
                <a:cs typeface="Times New Roman" panose="02020603050405020304" pitchFamily="18" charset="0"/>
              </a:rPr>
              <a:t> 2017, </a:t>
            </a:r>
            <a:r>
              <a:rPr lang="fr-FR" sz="2400" dirty="0" err="1">
                <a:latin typeface="UTM Avo" panose="02040603050506020204" pitchFamily="18" charset="0"/>
                <a:ea typeface="Calibri" panose="020F0502020204030204" pitchFamily="34" charset="0"/>
                <a:cs typeface="Times New Roman" panose="02020603050405020304" pitchFamily="18" charset="0"/>
              </a:rPr>
              <a:t>tỉ</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số</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giảm</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dần</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Từ</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năm</a:t>
            </a:r>
            <a:r>
              <a:rPr lang="fr-FR" sz="2400" dirty="0">
                <a:latin typeface="UTM Avo" panose="02040603050506020204" pitchFamily="18" charset="0"/>
                <a:ea typeface="Calibri" panose="020F0502020204030204" pitchFamily="34" charset="0"/>
                <a:cs typeface="Times New Roman" panose="02020603050405020304" pitchFamily="18" charset="0"/>
              </a:rPr>
              <a:t> 2017 </a:t>
            </a:r>
            <a:r>
              <a:rPr lang="fr-FR" sz="2400" dirty="0" err="1">
                <a:latin typeface="UTM Avo" panose="02040603050506020204" pitchFamily="18" charset="0"/>
                <a:ea typeface="Calibri" panose="020F0502020204030204" pitchFamily="34" charset="0"/>
                <a:cs typeface="Times New Roman" panose="02020603050405020304" pitchFamily="18" charset="0"/>
              </a:rPr>
              <a:t>đến</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năm</a:t>
            </a:r>
            <a:r>
              <a:rPr lang="fr-FR" sz="2400" dirty="0">
                <a:latin typeface="UTM Avo" panose="02040603050506020204" pitchFamily="18" charset="0"/>
                <a:ea typeface="Calibri" panose="020F0502020204030204" pitchFamily="34" charset="0"/>
                <a:cs typeface="Times New Roman" panose="02020603050405020304" pitchFamily="18" charset="0"/>
              </a:rPr>
              <a:t> 2018, </a:t>
            </a:r>
            <a:r>
              <a:rPr lang="fr-FR" sz="2400" dirty="0" err="1">
                <a:latin typeface="UTM Avo" panose="02040603050506020204" pitchFamily="18" charset="0"/>
                <a:ea typeface="Calibri" panose="020F0502020204030204" pitchFamily="34" charset="0"/>
                <a:cs typeface="Times New Roman" panose="02020603050405020304" pitchFamily="18" charset="0"/>
              </a:rPr>
              <a:t>tỉ</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số</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tăng</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Từ</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năm</a:t>
            </a:r>
            <a:r>
              <a:rPr lang="fr-FR" sz="2400" dirty="0">
                <a:latin typeface="UTM Avo" panose="02040603050506020204" pitchFamily="18" charset="0"/>
                <a:ea typeface="Calibri" panose="020F0502020204030204" pitchFamily="34" charset="0"/>
                <a:cs typeface="Times New Roman" panose="02020603050405020304" pitchFamily="18" charset="0"/>
              </a:rPr>
              <a:t> 2018 </a:t>
            </a:r>
            <a:r>
              <a:rPr lang="fr-FR" sz="2400" dirty="0" err="1">
                <a:latin typeface="UTM Avo" panose="02040603050506020204" pitchFamily="18" charset="0"/>
                <a:ea typeface="Calibri" panose="020F0502020204030204" pitchFamily="34" charset="0"/>
                <a:cs typeface="Times New Roman" panose="02020603050405020304" pitchFamily="18" charset="0"/>
              </a:rPr>
              <a:t>đến</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năm</a:t>
            </a:r>
            <a:r>
              <a:rPr lang="fr-FR" sz="2400" dirty="0">
                <a:latin typeface="UTM Avo" panose="02040603050506020204" pitchFamily="18" charset="0"/>
                <a:ea typeface="Calibri" panose="020F0502020204030204" pitchFamily="34" charset="0"/>
                <a:cs typeface="Times New Roman" panose="02020603050405020304" pitchFamily="18" charset="0"/>
              </a:rPr>
              <a:t> 2020, </a:t>
            </a:r>
            <a:r>
              <a:rPr lang="fr-FR" sz="2400" dirty="0" err="1">
                <a:latin typeface="UTM Avo" panose="02040603050506020204" pitchFamily="18" charset="0"/>
                <a:ea typeface="Calibri" panose="020F0502020204030204" pitchFamily="34" charset="0"/>
                <a:cs typeface="Times New Roman" panose="02020603050405020304" pitchFamily="18" charset="0"/>
              </a:rPr>
              <a:t>tỉ</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số</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giảm</a:t>
            </a:r>
            <a:r>
              <a:rPr lang="fr-FR" sz="2400" dirty="0">
                <a:latin typeface="UTM Avo" panose="02040603050506020204" pitchFamily="18" charset="0"/>
                <a:ea typeface="Calibri" panose="020F0502020204030204" pitchFamily="34" charset="0"/>
                <a:cs typeface="Times New Roman" panose="02020603050405020304" pitchFamily="18" charset="0"/>
              </a:rPr>
              <a:t> </a:t>
            </a:r>
            <a:r>
              <a:rPr lang="fr-FR" sz="2400" dirty="0" err="1">
                <a:latin typeface="UTM Avo" panose="02040603050506020204" pitchFamily="18" charset="0"/>
                <a:ea typeface="Calibri" panose="020F0502020204030204" pitchFamily="34" charset="0"/>
                <a:cs typeface="Times New Roman" panose="02020603050405020304" pitchFamily="18" charset="0"/>
              </a:rPr>
              <a:t>nhanh</a:t>
            </a:r>
            <a:r>
              <a:rPr lang="fr-FR" sz="2400" dirty="0">
                <a:latin typeface="UTM Avo" panose="02040603050506020204" pitchFamily="18" charset="0"/>
                <a:ea typeface="Calibri" panose="020F0502020204030204" pitchFamily="34" charset="0"/>
                <a:cs typeface="Times New Roman" panose="02020603050405020304" pitchFamily="18" charset="0"/>
              </a:rPr>
              <a:t>.</a:t>
            </a:r>
            <a:endParaRPr lang="en-US" sz="2400" dirty="0">
              <a:latin typeface="UTM Avo" panose="02040603050506020204" pitchFamily="18" charset="0"/>
              <a:ea typeface="Arial" panose="020B0604020202020204" pitchFamily="34" charset="0"/>
              <a:cs typeface="Times New Roman" panose="02020603050405020304" pitchFamily="18" charset="0"/>
            </a:endParaRPr>
          </a:p>
        </p:txBody>
      </p:sp>
      <p:sp>
        <p:nvSpPr>
          <p:cNvPr id="12" name="Right Arrow 11">
            <a:extLst>
              <a:ext uri="{FF2B5EF4-FFF2-40B4-BE49-F238E27FC236}">
                <a16:creationId xmlns:a16="http://schemas.microsoft.com/office/drawing/2014/main" id="{3C074500-6ABC-6CD7-57AD-AB48CA3648CB}"/>
              </a:ext>
            </a:extLst>
          </p:cNvPr>
          <p:cNvSpPr/>
          <p:nvPr/>
        </p:nvSpPr>
        <p:spPr>
          <a:xfrm>
            <a:off x="634670" y="5099872"/>
            <a:ext cx="561291" cy="368848"/>
          </a:xfrm>
          <a:prstGeom prst="rightArrow">
            <a:avLst>
              <a:gd name="adj1" fmla="val 50000"/>
              <a:gd name="adj2" fmla="val 988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latin typeface="UTM Avo" panose="02040603050506020204" pitchFamily="18" charset="0"/>
            </a:endParaRPr>
          </a:p>
        </p:txBody>
      </p:sp>
      <p:sp>
        <p:nvSpPr>
          <p:cNvPr id="14" name="Right Arrow 11">
            <a:extLst>
              <a:ext uri="{FF2B5EF4-FFF2-40B4-BE49-F238E27FC236}">
                <a16:creationId xmlns:a16="http://schemas.microsoft.com/office/drawing/2014/main" id="{C550A049-AF6A-5744-12FB-31220986FA61}"/>
              </a:ext>
            </a:extLst>
          </p:cNvPr>
          <p:cNvSpPr/>
          <p:nvPr/>
        </p:nvSpPr>
        <p:spPr>
          <a:xfrm>
            <a:off x="634670" y="5109397"/>
            <a:ext cx="561291" cy="368848"/>
          </a:xfrm>
          <a:prstGeom prst="rightArrow">
            <a:avLst>
              <a:gd name="adj1" fmla="val 50000"/>
              <a:gd name="adj2" fmla="val 988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latin typeface="UTM Avo" panose="02040603050506020204" pitchFamily="18" charset="0"/>
            </a:endParaRPr>
          </a:p>
        </p:txBody>
      </p:sp>
      <p:pic>
        <p:nvPicPr>
          <p:cNvPr id="4" name="Picture 3">
            <a:extLst>
              <a:ext uri="{FF2B5EF4-FFF2-40B4-BE49-F238E27FC236}">
                <a16:creationId xmlns:a16="http://schemas.microsoft.com/office/drawing/2014/main" id="{55213E22-132A-3D67-4AFD-AE2836E6DC45}"/>
              </a:ext>
            </a:extLst>
          </p:cNvPr>
          <p:cNvPicPr>
            <a:picLocks noChangeAspect="1"/>
          </p:cNvPicPr>
          <p:nvPr/>
        </p:nvPicPr>
        <p:blipFill>
          <a:blip r:embed="rId3"/>
          <a:stretch>
            <a:fillRect/>
          </a:stretch>
        </p:blipFill>
        <p:spPr>
          <a:xfrm>
            <a:off x="4305321" y="1100635"/>
            <a:ext cx="6673553" cy="3216315"/>
          </a:xfrm>
          <a:prstGeom prst="rect">
            <a:avLst/>
          </a:prstGeom>
        </p:spPr>
      </p:pic>
    </p:spTree>
    <p:extLst>
      <p:ext uri="{BB962C8B-B14F-4D97-AF65-F5344CB8AC3E}">
        <p14:creationId xmlns:p14="http://schemas.microsoft.com/office/powerpoint/2010/main" val="160555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3">
            <a:extLst>
              <a:ext uri="{FF2B5EF4-FFF2-40B4-BE49-F238E27FC236}">
                <a16:creationId xmlns:a16="http://schemas.microsoft.com/office/drawing/2014/main" id="{03F9FAD9-350C-B170-9335-98B890D52BCC}"/>
              </a:ext>
            </a:extLst>
          </p:cNvPr>
          <p:cNvSpPr txBox="1"/>
          <p:nvPr/>
        </p:nvSpPr>
        <p:spPr>
          <a:xfrm>
            <a:off x="859584" y="2378661"/>
            <a:ext cx="10472831" cy="4045082"/>
          </a:xfrm>
          <a:prstGeom prst="rect">
            <a:avLst/>
          </a:prstGeom>
        </p:spPr>
        <p:txBody>
          <a:bodyPr wrap="square" lIns="0" tIns="0" rIns="0" bIns="0" rtlCol="0" anchor="t">
            <a:spAutoFit/>
          </a:bodyPr>
          <a:lstStyle/>
          <a:p>
            <a:pPr marL="0" marR="0" lvl="0" indent="0" algn="ctr" defTabSz="609539" rtl="0" eaLnBrk="1" fontAlgn="auto" latinLnBrk="0" hangingPunct="1">
              <a:lnSpc>
                <a:spcPct val="125000"/>
              </a:lnSpc>
              <a:spcBef>
                <a:spcPts val="0"/>
              </a:spcBef>
              <a:spcAft>
                <a:spcPts val="0"/>
              </a:spcAft>
              <a:buClrTx/>
              <a:buSzTx/>
              <a:buFontTx/>
              <a:buNone/>
              <a:tabLst/>
              <a:defRPr/>
            </a:pPr>
            <a:r>
              <a:rPr kumimoji="0" lang="vi-VN" sz="5400" b="1" i="0" u="none" strike="noStrike" kern="1200" cap="none" spc="8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Giải quyết những vấn đề đơn giản dựa trên phân tích và xử lí dữ liệu thu được ở dạng bảng, biểu đồ</a:t>
            </a:r>
            <a:endParaRPr kumimoji="0" lang="en-US" sz="5400" b="1" i="0" u="none" strike="noStrike" kern="1200" cap="none" spc="8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4" name="Folded Corner 39">
            <a:extLst>
              <a:ext uri="{FF2B5EF4-FFF2-40B4-BE49-F238E27FC236}">
                <a16:creationId xmlns:a16="http://schemas.microsoft.com/office/drawing/2014/main" id="{9A085DDD-892E-1475-A56A-62775316AF43}"/>
              </a:ext>
            </a:extLst>
          </p:cNvPr>
          <p:cNvSpPr/>
          <p:nvPr/>
        </p:nvSpPr>
        <p:spPr>
          <a:xfrm>
            <a:off x="5350015" y="1075262"/>
            <a:ext cx="1491970" cy="1303399"/>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r>
              <a:rPr kumimoji="0" lang="vi-VN" sz="60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endParaRPr kumimoji="0" lang="en-US" sz="60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pic>
        <p:nvPicPr>
          <p:cNvPr id="2056" name="Picture 8" descr="Pie chart ">
            <a:extLst>
              <a:ext uri="{FF2B5EF4-FFF2-40B4-BE49-F238E27FC236}">
                <a16:creationId xmlns:a16="http://schemas.microsoft.com/office/drawing/2014/main" id="{416BB4B6-B6B2-57F0-C2E6-E380FE2F1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4" y="5389418"/>
            <a:ext cx="1545753" cy="15457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Performance ">
            <a:extLst>
              <a:ext uri="{FF2B5EF4-FFF2-40B4-BE49-F238E27FC236}">
                <a16:creationId xmlns:a16="http://schemas.microsoft.com/office/drawing/2014/main" id="{6D0B9CDE-5E2A-1851-6BC4-3B56D22BE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3948" y="434257"/>
            <a:ext cx="2108052" cy="21080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04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21">
            <a:extLst>
              <a:ext uri="{FF2B5EF4-FFF2-40B4-BE49-F238E27FC236}">
                <a16:creationId xmlns:a16="http://schemas.microsoft.com/office/drawing/2014/main" id="{E57F2E52-9BB5-3ADF-87B4-AC76B3D5428B}"/>
              </a:ext>
            </a:extLst>
          </p:cNvPr>
          <p:cNvSpPr txBox="1">
            <a:spLocks/>
          </p:cNvSpPr>
          <p:nvPr/>
        </p:nvSpPr>
        <p:spPr>
          <a:xfrm>
            <a:off x="233292" y="1786383"/>
            <a:ext cx="1089914" cy="451335"/>
          </a:xfrm>
          <a:prstGeom prst="rect">
            <a:avLst/>
          </a:prstGeom>
          <a:solidFill>
            <a:schemeClr val="accent2"/>
          </a:solidFill>
          <a:ln w="38100" cap="flat" cmpd="sng" algn="ctr">
            <a:solidFill>
              <a:schemeClr val="accent2">
                <a:lumMod val="40000"/>
                <a:lumOff val="60000"/>
              </a:schemeClr>
            </a:solidFill>
            <a:prstDash val="solid"/>
          </a:ln>
          <a:effectLst>
            <a:outerShdw blurRad="40000" dist="20000" dir="5400000" rotWithShape="0">
              <a:srgbClr val="000000">
                <a:alpha val="38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609585"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HĐ </a:t>
            </a:r>
            <a:r>
              <a:rPr kumimoji="0" lang="vi-V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2</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endParaRPr>
          </a:p>
        </p:txBody>
      </p:sp>
      <p:sp>
        <p:nvSpPr>
          <p:cNvPr id="10" name="Rectangle 9">
            <a:extLst>
              <a:ext uri="{FF2B5EF4-FFF2-40B4-BE49-F238E27FC236}">
                <a16:creationId xmlns:a16="http://schemas.microsoft.com/office/drawing/2014/main" id="{6C4FD3F1-EA76-848E-A17A-4A204380D137}"/>
              </a:ext>
            </a:extLst>
          </p:cNvPr>
          <p:cNvSpPr/>
          <p:nvPr/>
        </p:nvSpPr>
        <p:spPr>
          <a:xfrm>
            <a:off x="178990" y="1674972"/>
            <a:ext cx="11779717" cy="2783839"/>
          </a:xfrm>
          <a:prstGeom prst="rect">
            <a:avLst/>
          </a:prstGeom>
        </p:spPr>
        <p:txBody>
          <a:bodyPr wrap="square">
            <a:spAutoFit/>
          </a:bodyPr>
          <a:lstStyle/>
          <a:p>
            <a:pPr marL="0" marR="0" lvl="0" indent="114935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Dotum" panose="020B0600000101010101" pitchFamily="34" charset="-127"/>
                <a:cs typeface="Times New Roman" panose="02020603050405020304" pitchFamily="18" charset="0"/>
                <a:sym typeface="Arial"/>
              </a:rPr>
              <a:t>Để chuẩn bị đưa ra thị trường mẫu sản phẩm mới, một hãng sản xuất đồ nội thất tiến hành thăm dò màu sơn mà người mua yêu thích. Hãng sản xuất đó đã hỏi ý kiến của 100 người mua 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Dotum" panose="020B0600000101010101" pitchFamily="34" charset="-127"/>
                <a:cs typeface="Times New Roman" panose="02020603050405020304" pitchFamily="18" charset="0"/>
                <a:sym typeface="Arial"/>
              </a:rPr>
              <a:t>à</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Dotum" panose="020B0600000101010101" pitchFamily="34" charset="-127"/>
                <a:cs typeface="Times New Roman" panose="02020603050405020304" pitchFamily="18" charset="0"/>
                <a:sym typeface="Arial"/>
              </a:rPr>
              <a:t>ng và nhận được kết quả là: 65 người thích màu nâu, 20 người thích màu cam, 15 người thích màu xanh. Theo em, hãng đó nên sản xuất nhiều hơn mẫu sản phẩm với màu sơn nào?</a:t>
            </a:r>
          </a:p>
        </p:txBody>
      </p:sp>
    </p:spTree>
    <p:extLst>
      <p:ext uri="{BB962C8B-B14F-4D97-AF65-F5344CB8AC3E}">
        <p14:creationId xmlns:p14="http://schemas.microsoft.com/office/powerpoint/2010/main" val="3690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1E4EB6D-B6CA-6491-AC62-D0BF93E1CA1B}"/>
              </a:ext>
            </a:extLst>
          </p:cNvPr>
          <p:cNvPicPr>
            <a:picLocks noChangeAspect="1"/>
          </p:cNvPicPr>
          <p:nvPr/>
        </p:nvPicPr>
        <p:blipFill>
          <a:blip r:embed="rId3"/>
          <a:srcRect/>
          <a:stretch>
            <a:fillRect/>
          </a:stretch>
        </p:blipFill>
        <p:spPr>
          <a:xfrm flipH="1">
            <a:off x="468442" y="4015011"/>
            <a:ext cx="1803580" cy="2494865"/>
          </a:xfrm>
          <a:prstGeom prst="rect">
            <a:avLst/>
          </a:prstGeom>
        </p:spPr>
      </p:pic>
      <p:sp>
        <p:nvSpPr>
          <p:cNvPr id="3" name="TextBox 2">
            <a:extLst>
              <a:ext uri="{FF2B5EF4-FFF2-40B4-BE49-F238E27FC236}">
                <a16:creationId xmlns:a16="http://schemas.microsoft.com/office/drawing/2014/main" id="{B89420DB-1E32-0E4D-2F96-A4B670E62C8E}"/>
              </a:ext>
            </a:extLst>
          </p:cNvPr>
          <p:cNvSpPr txBox="1"/>
          <p:nvPr/>
        </p:nvSpPr>
        <p:spPr>
          <a:xfrm>
            <a:off x="4245891" y="1826735"/>
            <a:ext cx="3700217"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Ghi</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nhớ</a:t>
            </a:r>
            <a:endPar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7" name="Rounded Rectangular Callout 23">
            <a:extLst>
              <a:ext uri="{FF2B5EF4-FFF2-40B4-BE49-F238E27FC236}">
                <a16:creationId xmlns:a16="http://schemas.microsoft.com/office/drawing/2014/main" id="{E22B2064-B376-09A6-9599-3CAF168FF074}"/>
              </a:ext>
            </a:extLst>
          </p:cNvPr>
          <p:cNvSpPr/>
          <p:nvPr/>
        </p:nvSpPr>
        <p:spPr>
          <a:xfrm>
            <a:off x="2465623" y="2757055"/>
            <a:ext cx="8714995" cy="2935800"/>
          </a:xfrm>
          <a:prstGeom prst="wedgeRoundRectCallout">
            <a:avLst>
              <a:gd name="adj1" fmla="val -52599"/>
              <a:gd name="adj2" fmla="val -76"/>
              <a:gd name="adj3" fmla="val 16667"/>
            </a:avLst>
          </a:prstGeom>
          <a:solidFill>
            <a:schemeClr val="accent2">
              <a:lumMod val="20000"/>
              <a:lumOff val="80000"/>
            </a:schemeClr>
          </a:solidFill>
          <a:ln w="57150" cap="flat" cmpd="sng" algn="ctr">
            <a:solidFill>
              <a:schemeClr val="accent2"/>
            </a:solidFill>
            <a:prstDash val="dash"/>
          </a:ln>
          <a:effectLst/>
        </p:spPr>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charset="0"/>
                <a:ea typeface="+mn-ea"/>
                <a:cs typeface="+mn-cs"/>
                <a:sym typeface="Arial"/>
              </a:rPr>
              <a:t>Để giải quyết vấn đề đã được phát hiện (dựa trên phân tích và xử lí số liệu thu được), ta cần thực hiện những tính toán và suy luận trên cơ sở mối liên hệ toán học giữa các số liệu đó.</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150951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A4EDB-35E8-B875-2172-2E0557EAC3C4}"/>
              </a:ext>
            </a:extLst>
          </p:cNvPr>
          <p:cNvSpPr txBox="1"/>
          <p:nvPr/>
        </p:nvSpPr>
        <p:spPr>
          <a:xfrm>
            <a:off x="175914" y="1625439"/>
            <a:ext cx="11764523" cy="1421928"/>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Ví dụ 4: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Biểu đồ cột ở Hình 31 biểu diễn sản lượng sản xuất than ở tỉnh Quảng Ninh trong các năm 2017, 2018, 2019, 2020. Căn cứ vào biểu đồ đó, một bài báo đã nêu ra nhận định:</a:t>
            </a:r>
          </a:p>
        </p:txBody>
      </p:sp>
      <p:sp>
        <p:nvSpPr>
          <p:cNvPr id="2" name="Rectangle 1">
            <a:extLst>
              <a:ext uri="{FF2B5EF4-FFF2-40B4-BE49-F238E27FC236}">
                <a16:creationId xmlns:a16="http://schemas.microsoft.com/office/drawing/2014/main" id="{55EF56C5-9297-D525-D323-BD3E0E6EA98E}"/>
              </a:ext>
            </a:extLst>
          </p:cNvPr>
          <p:cNvSpPr/>
          <p:nvPr/>
        </p:nvSpPr>
        <p:spPr>
          <a:xfrm>
            <a:off x="175914" y="3047367"/>
            <a:ext cx="6518501" cy="3268587"/>
          </a:xfrm>
          <a:prstGeom prst="rect">
            <a:avLst/>
          </a:prstGeom>
        </p:spPr>
        <p:txBody>
          <a:bodyPr wrap="square">
            <a:spAutoFit/>
          </a:bodyPr>
          <a:lstStyle/>
          <a:p>
            <a:pPr marL="0" marR="0" lvl="0" indent="0" algn="just" defTabSz="914400" rtl="0" eaLnBrk="1" fontAlgn="auto" latinLnBrk="0" hangingPunct="1">
              <a:lnSpc>
                <a:spcPct val="125000"/>
              </a:lnSpc>
              <a:spcBef>
                <a:spcPts val="0"/>
              </a:spcBef>
              <a:spcAft>
                <a:spcPts val="0"/>
              </a:spcAft>
              <a:buClr>
                <a:srgbClr val="2D1549"/>
              </a:buClr>
              <a:buSzPts val="1100"/>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“Tổng sản lượng sản xuất than ở tỉnh Quảng Ninh trong các năm 2017, 2018, 2019, 2020 đã đạt xấp xỉ 164 triệu tấn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rPr>
              <a:t>và so với năm 2017, sản lượng sản xuất than ở tỉnh Quảng Ninh trong năm 2020 đã tăng lên xấp xỉ 34%”. Em hãy cho biết nhận định của bài báo có chính xác không?</a:t>
            </a:r>
          </a:p>
        </p:txBody>
      </p:sp>
      <p:pic>
        <p:nvPicPr>
          <p:cNvPr id="3" name="Picture 2">
            <a:extLst>
              <a:ext uri="{FF2B5EF4-FFF2-40B4-BE49-F238E27FC236}">
                <a16:creationId xmlns:a16="http://schemas.microsoft.com/office/drawing/2014/main" id="{256BBA20-4477-B78E-61FF-DDB909DD2D87}"/>
              </a:ext>
            </a:extLst>
          </p:cNvPr>
          <p:cNvPicPr>
            <a:picLocks noChangeAspect="1"/>
          </p:cNvPicPr>
          <p:nvPr/>
        </p:nvPicPr>
        <p:blipFill>
          <a:blip r:embed="rId3"/>
          <a:stretch>
            <a:fillRect/>
          </a:stretch>
        </p:blipFill>
        <p:spPr>
          <a:xfrm>
            <a:off x="6803472" y="2644162"/>
            <a:ext cx="4845008" cy="4074998"/>
          </a:xfrm>
          <a:prstGeom prst="rect">
            <a:avLst/>
          </a:prstGeom>
        </p:spPr>
      </p:pic>
    </p:spTree>
    <p:extLst>
      <p:ext uri="{BB962C8B-B14F-4D97-AF65-F5344CB8AC3E}">
        <p14:creationId xmlns:p14="http://schemas.microsoft.com/office/powerpoint/2010/main" val="110228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FB30EE-892B-61D4-3784-6DA78ACE5678}"/>
              </a:ext>
            </a:extLst>
          </p:cNvPr>
          <p:cNvGrpSpPr/>
          <p:nvPr/>
        </p:nvGrpSpPr>
        <p:grpSpPr>
          <a:xfrm>
            <a:off x="4727728" y="2973380"/>
            <a:ext cx="2736543" cy="1558939"/>
            <a:chOff x="309542" y="967667"/>
            <a:chExt cx="2878585" cy="1558939"/>
          </a:xfrm>
        </p:grpSpPr>
        <p:pic>
          <p:nvPicPr>
            <p:cNvPr id="3" name="Picture 2">
              <a:hlinkClick r:id="rId3"/>
              <a:extLst>
                <a:ext uri="{FF2B5EF4-FFF2-40B4-BE49-F238E27FC236}">
                  <a16:creationId xmlns:a16="http://schemas.microsoft.com/office/drawing/2014/main" id="{A611E40D-1F31-CA56-F598-51029EBE3C8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A1A2C62-202E-07D0-6E56-DF96E9B227B8}"/>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465889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A4EDB-35E8-B875-2172-2E0557EAC3C4}"/>
              </a:ext>
            </a:extLst>
          </p:cNvPr>
          <p:cNvSpPr txBox="1"/>
          <p:nvPr/>
        </p:nvSpPr>
        <p:spPr>
          <a:xfrm>
            <a:off x="175913" y="1625439"/>
            <a:ext cx="6753525" cy="3850349"/>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Ví dụ 5: </a:t>
            </a:r>
            <a:r>
              <a:rPr kumimoji="0" lang="vi-VN" sz="22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Biểu đồ cột kép ở Hình 32 biểu diễn số đôi giày thể thao được bán ra trong Quý I năm 2022 của hai cửa hàng kinh doanh. </a:t>
            </a:r>
          </a:p>
          <a:p>
            <a:pPr marL="0" marR="0" lvl="0" indent="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 Mỗi cửa hàng đó đã bán được bao nhiêu đôi giày thể thao trong Quý I năm 2022? </a:t>
            </a:r>
          </a:p>
          <a:p>
            <a:pPr marL="0" marR="0" lvl="0" indent="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b) Giả sử hết Quý I cửa hàng 1 còn lại 5 đôi giày. Để có thể bán hết hàng, em hãy chọn phương án kinh doanh phù hợp nhất đối với cửa hàng 1 trong tháng tiếp theo</a:t>
            </a:r>
          </a:p>
        </p:txBody>
      </p:sp>
      <p:sp>
        <p:nvSpPr>
          <p:cNvPr id="3" name="Rectangle 2">
            <a:extLst>
              <a:ext uri="{FF2B5EF4-FFF2-40B4-BE49-F238E27FC236}">
                <a16:creationId xmlns:a16="http://schemas.microsoft.com/office/drawing/2014/main" id="{D5E1D90F-CC45-F359-FECB-F56597566A1D}"/>
              </a:ext>
            </a:extLst>
          </p:cNvPr>
          <p:cNvSpPr/>
          <p:nvPr/>
        </p:nvSpPr>
        <p:spPr>
          <a:xfrm>
            <a:off x="1019684" y="5653636"/>
            <a:ext cx="10152631" cy="10361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Nhập</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10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đôi</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giày</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thao</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vi-VN"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B.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Nhập</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15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đôi</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giày</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thao</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Nhập</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20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đôi</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giày</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thao</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vi-VN"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Nhập</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40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đôi</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giày</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thể</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thao</a:t>
            </a:r>
            <a:r>
              <a:rPr kumimoji="0" lang="en-US" sz="2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pic>
        <p:nvPicPr>
          <p:cNvPr id="2" name="Picture 1">
            <a:extLst>
              <a:ext uri="{FF2B5EF4-FFF2-40B4-BE49-F238E27FC236}">
                <a16:creationId xmlns:a16="http://schemas.microsoft.com/office/drawing/2014/main" id="{C75FE8CB-F744-530B-0F4D-BFADC84A3197}"/>
              </a:ext>
            </a:extLst>
          </p:cNvPr>
          <p:cNvPicPr>
            <a:picLocks noChangeAspect="1"/>
          </p:cNvPicPr>
          <p:nvPr/>
        </p:nvPicPr>
        <p:blipFill>
          <a:blip r:embed="rId3"/>
          <a:stretch>
            <a:fillRect/>
          </a:stretch>
        </p:blipFill>
        <p:spPr>
          <a:xfrm>
            <a:off x="6918887" y="1625438"/>
            <a:ext cx="5273113" cy="3850350"/>
          </a:xfrm>
          <a:prstGeom prst="rect">
            <a:avLst/>
          </a:prstGeom>
        </p:spPr>
      </p:pic>
    </p:spTree>
    <p:extLst>
      <p:ext uri="{BB962C8B-B14F-4D97-AF65-F5344CB8AC3E}">
        <p14:creationId xmlns:p14="http://schemas.microsoft.com/office/powerpoint/2010/main" val="109414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213F76-C7C3-21EE-5EEB-6E06A141DA37}"/>
              </a:ext>
            </a:extLst>
          </p:cNvPr>
          <p:cNvSpPr txBox="1"/>
          <p:nvPr/>
        </p:nvSpPr>
        <p:spPr>
          <a:xfrm>
            <a:off x="455646" y="1743371"/>
            <a:ext cx="2567859" cy="461665"/>
          </a:xfrm>
          <a:prstGeom prst="rect">
            <a:avLst/>
          </a:prstGeom>
          <a:solidFill>
            <a:schemeClr val="accent2"/>
          </a:solidFill>
          <a:ln w="57150" cap="flat" cmpd="sng" algn="ctr">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Luyện</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tập</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 </a:t>
            </a:r>
            <a:r>
              <a:rPr kumimoji="0" lang="vi-V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2</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endParaRPr>
          </a:p>
        </p:txBody>
      </p:sp>
      <p:sp>
        <p:nvSpPr>
          <p:cNvPr id="5" name="Rectangle 1">
            <a:extLst>
              <a:ext uri="{FF2B5EF4-FFF2-40B4-BE49-F238E27FC236}">
                <a16:creationId xmlns:a16="http://schemas.microsoft.com/office/drawing/2014/main" id="{B44C41D4-CD69-0675-76B1-4F2FA3ED887C}"/>
              </a:ext>
            </a:extLst>
          </p:cNvPr>
          <p:cNvSpPr>
            <a:spLocks noChangeArrowheads="1"/>
          </p:cNvSpPr>
          <p:nvPr/>
        </p:nvSpPr>
        <p:spPr bwMode="auto">
          <a:xfrm>
            <a:off x="3119037" y="1628724"/>
            <a:ext cx="4021585" cy="115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sym typeface="Arial"/>
              </a:rPr>
              <a:t>Số cây được trồng trong vườn nhà bác Mai là:</a:t>
            </a:r>
          </a:p>
        </p:txBody>
      </p:sp>
      <p:sp>
        <p:nvSpPr>
          <p:cNvPr id="6" name="Rectangle 5">
            <a:extLst>
              <a:ext uri="{FF2B5EF4-FFF2-40B4-BE49-F238E27FC236}">
                <a16:creationId xmlns:a16="http://schemas.microsoft.com/office/drawing/2014/main" id="{527C5BEA-6E83-10EF-BD1E-FF18CC2966F4}"/>
              </a:ext>
            </a:extLst>
          </p:cNvPr>
          <p:cNvSpPr/>
          <p:nvPr/>
        </p:nvSpPr>
        <p:spPr>
          <a:xfrm>
            <a:off x="2278095" y="4220516"/>
            <a:ext cx="936475" cy="574388"/>
          </a:xfrm>
          <a:prstGeom prst="rect">
            <a:avLst/>
          </a:prstGeom>
        </p:spPr>
        <p:txBody>
          <a:bodyPr wrap="none">
            <a:spAutoFit/>
          </a:bodyPr>
          <a:lstStyle/>
          <a:p>
            <a:pPr marL="0" marR="0" lvl="0" indent="0" algn="just" defTabSz="914400" rtl="0" eaLnBrk="1" fontAlgn="auto" latinLnBrk="0" hangingPunct="1">
              <a:lnSpc>
                <a:spcPct val="150000"/>
              </a:lnSpc>
              <a:spcBef>
                <a:spcPts val="400"/>
              </a:spcBef>
              <a:spcAft>
                <a:spcPts val="400"/>
              </a:spcAft>
              <a:buClr>
                <a:srgbClr val="000000"/>
              </a:buClr>
              <a:buSzTx/>
              <a:buFont typeface="Arial"/>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Giải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0AF951C-85B3-F256-D027-A0C2C1CC1053}"/>
                  </a:ext>
                </a:extLst>
              </p:cNvPr>
              <p:cNvSpPr/>
              <p:nvPr/>
            </p:nvSpPr>
            <p:spPr>
              <a:xfrm>
                <a:off x="3224841" y="4690930"/>
                <a:ext cx="7568070" cy="15195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Tổng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cây</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 </a:t>
                </a:r>
                <a14:m>
                  <m:oMath xmlns:m="http://schemas.openxmlformats.org/officeDocument/2006/math">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80</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25</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55</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160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Dotum" panose="020B0600000101010101" pitchFamily="34" charset="-127"/>
                    <a:cs typeface="Times New Roman" panose="02020603050405020304" pitchFamily="18" charset="0"/>
                  </a:rPr>
                  <a:t>cây</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Dotum" panose="020B0600000101010101" pitchFamily="34" charset="-127"/>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b)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cây</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vải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chiếm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a:t>: </a:t>
                </a:r>
                <a14:m>
                  <m:oMath xmlns:m="http://schemas.openxmlformats.org/officeDocument/2006/math">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80</m:t>
                        </m:r>
                      </m:num>
                      <m:den>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160</m:t>
                        </m:r>
                      </m:den>
                    </m:f>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 . 100%</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Times New Roman" panose="02020603050405020304" pitchFamily="18"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Dotum" panose="020B0600000101010101" pitchFamily="34" charset="-127"/>
                        <a:cs typeface="Times New Roman" panose="02020603050405020304" pitchFamily="18" charset="0"/>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Dotum" panose="020B0600000101010101" pitchFamily="34" charset="-127"/>
                        <a:cs typeface="Times New Roman" panose="02020603050405020304" pitchFamily="18" charset="0"/>
                      </a:rPr>
                      <m:t>50%</m:t>
                    </m:r>
                  </m:oMath>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Arial" panose="020B060402020202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20AF951C-85B3-F256-D027-A0C2C1CC1053}"/>
                  </a:ext>
                </a:extLst>
              </p:cNvPr>
              <p:cNvSpPr>
                <a:spLocks noRot="1" noChangeAspect="1" noMove="1" noResize="1" noEditPoints="1" noAdjustHandles="1" noChangeArrowheads="1" noChangeShapeType="1" noTextEdit="1"/>
              </p:cNvSpPr>
              <p:nvPr/>
            </p:nvSpPr>
            <p:spPr>
              <a:xfrm>
                <a:off x="3224841" y="4690930"/>
                <a:ext cx="7568070" cy="1519519"/>
              </a:xfrm>
              <a:prstGeom prst="rect">
                <a:avLst/>
              </a:prstGeom>
              <a:blipFill>
                <a:blip r:embed="rId3"/>
                <a:stretch>
                  <a:fillRect l="-1209" b="-80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D0ED3A20-7B9E-4B28-0F64-07455A4AD30A}"/>
              </a:ext>
            </a:extLst>
          </p:cNvPr>
          <p:cNvSpPr/>
          <p:nvPr/>
        </p:nvSpPr>
        <p:spPr>
          <a:xfrm>
            <a:off x="635322" y="3080270"/>
            <a:ext cx="10921355" cy="11218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sym typeface="Arial"/>
              </a:rPr>
              <a:t>a) Tính tổng số cây trong vườn nhà bác Mai.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sym typeface="Arial"/>
              </a:rPr>
              <a:t>b) Hỏi số cây vải chiếm bao nhiêu phần trăm tổng số cây trong vườn?</a:t>
            </a:r>
          </a:p>
        </p:txBody>
      </p:sp>
      <p:pic>
        <p:nvPicPr>
          <p:cNvPr id="8" name="Picture 7">
            <a:extLst>
              <a:ext uri="{FF2B5EF4-FFF2-40B4-BE49-F238E27FC236}">
                <a16:creationId xmlns:a16="http://schemas.microsoft.com/office/drawing/2014/main" id="{CFA49433-5751-0405-3D37-BAD8DEF6C367}"/>
              </a:ext>
            </a:extLst>
          </p:cNvPr>
          <p:cNvPicPr>
            <a:picLocks noChangeAspect="1"/>
          </p:cNvPicPr>
          <p:nvPr/>
        </p:nvPicPr>
        <p:blipFill>
          <a:blip r:embed="rId4"/>
          <a:stretch>
            <a:fillRect/>
          </a:stretch>
        </p:blipFill>
        <p:spPr>
          <a:xfrm>
            <a:off x="7140622" y="1356882"/>
            <a:ext cx="4736195" cy="1822546"/>
          </a:xfrm>
          <a:prstGeom prst="rect">
            <a:avLst/>
          </a:prstGeom>
        </p:spPr>
      </p:pic>
    </p:spTree>
    <p:extLst>
      <p:ext uri="{BB962C8B-B14F-4D97-AF65-F5344CB8AC3E}">
        <p14:creationId xmlns:p14="http://schemas.microsoft.com/office/powerpoint/2010/main" val="89111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F16708-56FE-26D8-DAF2-7F04B869784D}"/>
              </a:ext>
            </a:extLst>
          </p:cNvPr>
          <p:cNvGrpSpPr/>
          <p:nvPr/>
        </p:nvGrpSpPr>
        <p:grpSpPr>
          <a:xfrm>
            <a:off x="4727728" y="2973380"/>
            <a:ext cx="2736543" cy="1558939"/>
            <a:chOff x="309542" y="967667"/>
            <a:chExt cx="2878585" cy="1558939"/>
          </a:xfrm>
        </p:grpSpPr>
        <p:pic>
          <p:nvPicPr>
            <p:cNvPr id="4" name="Picture 3">
              <a:hlinkClick r:id="rId3"/>
              <a:extLst>
                <a:ext uri="{FF2B5EF4-FFF2-40B4-BE49-F238E27FC236}">
                  <a16:creationId xmlns:a16="http://schemas.microsoft.com/office/drawing/2014/main" id="{D4F72484-9625-0E1F-C4FF-275FA624FB5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5" name="TextBox 4">
              <a:extLst>
                <a:ext uri="{FF2B5EF4-FFF2-40B4-BE49-F238E27FC236}">
                  <a16:creationId xmlns:a16="http://schemas.microsoft.com/office/drawing/2014/main" id="{795A9C2E-1552-EB87-B3C2-8744D0B532D8}"/>
                </a:ext>
              </a:extLst>
            </p:cNvPr>
            <p:cNvSpPr txBox="1"/>
            <p:nvPr/>
          </p:nvSpPr>
          <p:spPr>
            <a:xfrm>
              <a:off x="309542" y="967667"/>
              <a:ext cx="2878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solidFill>
                  <a:effectLst/>
                  <a:uLnTx/>
                  <a:uFillTx/>
                  <a:latin typeface="UTM Avo" panose="02040603050506020204" pitchFamily="18" charset="0"/>
                  <a:ea typeface="+mn-ea"/>
                  <a:cs typeface="+mn-cs"/>
                </a:rPr>
                <a:t>Ấn để đến trang sách</a:t>
              </a:r>
            </a:p>
          </p:txBody>
        </p:sp>
      </p:grpSp>
    </p:spTree>
    <p:extLst>
      <p:ext uri="{BB962C8B-B14F-4D97-AF65-F5344CB8AC3E}">
        <p14:creationId xmlns:p14="http://schemas.microsoft.com/office/powerpoint/2010/main" val="3859762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2B2D58-7312-60C9-DFCB-AAA5EAE49E1A}"/>
              </a:ext>
            </a:extLst>
          </p:cNvPr>
          <p:cNvGraphicFramePr>
            <a:graphicFrameLocks noGrp="1"/>
          </p:cNvGraphicFramePr>
          <p:nvPr/>
        </p:nvGraphicFramePr>
        <p:xfrm>
          <a:off x="674914" y="5097410"/>
          <a:ext cx="10493828" cy="1343588"/>
        </p:xfrm>
        <a:graphic>
          <a:graphicData uri="http://schemas.openxmlformats.org/drawingml/2006/table">
            <a:tbl>
              <a:tblPr firstRow="1" firstCol="1" bandRow="1"/>
              <a:tblGrid>
                <a:gridCol w="2738497">
                  <a:extLst>
                    <a:ext uri="{9D8B030D-6E8A-4147-A177-3AD203B41FA5}">
                      <a16:colId xmlns:a16="http://schemas.microsoft.com/office/drawing/2014/main" val="3153215450"/>
                    </a:ext>
                  </a:extLst>
                </a:gridCol>
                <a:gridCol w="1938076">
                  <a:extLst>
                    <a:ext uri="{9D8B030D-6E8A-4147-A177-3AD203B41FA5}">
                      <a16:colId xmlns:a16="http://schemas.microsoft.com/office/drawing/2014/main" val="2874545943"/>
                    </a:ext>
                  </a:extLst>
                </a:gridCol>
                <a:gridCol w="1939085">
                  <a:extLst>
                    <a:ext uri="{9D8B030D-6E8A-4147-A177-3AD203B41FA5}">
                      <a16:colId xmlns:a16="http://schemas.microsoft.com/office/drawing/2014/main" val="2293764804"/>
                    </a:ext>
                  </a:extLst>
                </a:gridCol>
                <a:gridCol w="1939085">
                  <a:extLst>
                    <a:ext uri="{9D8B030D-6E8A-4147-A177-3AD203B41FA5}">
                      <a16:colId xmlns:a16="http://schemas.microsoft.com/office/drawing/2014/main" val="1991734552"/>
                    </a:ext>
                  </a:extLst>
                </a:gridCol>
                <a:gridCol w="1939085">
                  <a:extLst>
                    <a:ext uri="{9D8B030D-6E8A-4147-A177-3AD203B41FA5}">
                      <a16:colId xmlns:a16="http://schemas.microsoft.com/office/drawing/2014/main" val="153474355"/>
                    </a:ext>
                  </a:extLst>
                </a:gridCol>
              </a:tblGrid>
              <a:tr h="6120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0"/>
                        </a:spcBef>
                        <a:spcAft>
                          <a:spcPts val="0"/>
                        </a:spcAft>
                      </a:pPr>
                      <a:r>
                        <a:rPr lang="fr-FR" sz="2400" b="0" kern="1200" dirty="0" err="1">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Năm</a:t>
                      </a:r>
                      <a:r>
                        <a:rPr lang="fr-FR" sz="2400" b="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 </a:t>
                      </a:r>
                      <a:r>
                        <a:rPr lang="fr-FR" sz="2400" b="0" kern="1200" dirty="0" err="1">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học</a:t>
                      </a:r>
                      <a:endParaRPr lang="en-US" sz="2400" b="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0"/>
                        </a:spcBef>
                        <a:spcAft>
                          <a:spcPts val="0"/>
                        </a:spcAft>
                      </a:pPr>
                      <a:r>
                        <a:rPr lang="vi-VN"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2015 - 2016</a:t>
                      </a:r>
                      <a:endParaRPr lang="en-US"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2015 - 2016</a:t>
                      </a:r>
                      <a:endParaRPr lang="en-US"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2015 - 2016</a:t>
                      </a:r>
                      <a:endParaRPr lang="en-US"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2015 - 2016</a:t>
                      </a:r>
                      <a:endParaRPr lang="en-US"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56455640"/>
                  </a:ext>
                </a:extLst>
              </a:tr>
              <a:tr h="6120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0"/>
                        </a:spcBef>
                        <a:spcAft>
                          <a:spcPts val="0"/>
                        </a:spcAft>
                      </a:pPr>
                      <a:r>
                        <a:rPr lang="fr-FR" sz="2400" b="0" kern="1200" dirty="0" err="1">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Số</a:t>
                      </a:r>
                      <a:r>
                        <a:rPr lang="fr-FR" sz="2400" b="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 </a:t>
                      </a:r>
                      <a:r>
                        <a:rPr lang="fr-FR" sz="2400" b="0" kern="1200" dirty="0" err="1">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lớp</a:t>
                      </a:r>
                      <a:r>
                        <a:rPr lang="en-US" sz="2400" b="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 </a:t>
                      </a:r>
                    </a:p>
                    <a:p>
                      <a:pPr algn="ctr">
                        <a:lnSpc>
                          <a:spcPct val="100000"/>
                        </a:lnSpc>
                        <a:spcBef>
                          <a:spcPts val="0"/>
                        </a:spcBef>
                        <a:spcAft>
                          <a:spcPts val="0"/>
                        </a:spcAft>
                      </a:pPr>
                      <a:r>
                        <a:rPr lang="fr-FR" sz="2400" b="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a:t>
                      </a:r>
                      <a:r>
                        <a:rPr lang="fr-FR" sz="2400" b="0" kern="1200" dirty="0" err="1">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nghìn</a:t>
                      </a:r>
                      <a:r>
                        <a:rPr lang="fr-FR" sz="2400" b="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 </a:t>
                      </a:r>
                      <a:r>
                        <a:rPr lang="fr-FR" sz="2400" b="0" kern="1200" dirty="0" err="1">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lớp</a:t>
                      </a:r>
                      <a:r>
                        <a:rPr lang="fr-FR" sz="2400" b="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2400" b="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0"/>
                        </a:spcBef>
                        <a:spcAft>
                          <a:spcPts val="0"/>
                        </a:spcAft>
                      </a:pPr>
                      <a:r>
                        <a:rPr lang="vi-VN"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153,6</a:t>
                      </a:r>
                      <a:endParaRPr lang="en-US"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0"/>
                        </a:spcBef>
                        <a:spcAft>
                          <a:spcPts val="0"/>
                        </a:spcAft>
                      </a:pPr>
                      <a:r>
                        <a:rPr lang="vi-VN"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152,0</a:t>
                      </a:r>
                      <a:endParaRPr lang="en-US"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0"/>
                        </a:spcBef>
                        <a:spcAft>
                          <a:spcPts val="0"/>
                        </a:spcAft>
                      </a:pPr>
                      <a:r>
                        <a:rPr lang="vi-VN"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153,3</a:t>
                      </a:r>
                      <a:endParaRPr lang="en-US"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0"/>
                        </a:spcBef>
                        <a:spcAft>
                          <a:spcPts val="0"/>
                        </a:spcAft>
                      </a:pPr>
                      <a:r>
                        <a:rPr lang="vi-VN"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rPr>
                        <a:t>158,4</a:t>
                      </a:r>
                      <a:endParaRPr lang="en-US" sz="2400" kern="1200" dirty="0">
                        <a:solidFill>
                          <a:schemeClr val="tx1"/>
                        </a:solidFill>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564202"/>
                  </a:ext>
                </a:extLst>
              </a:tr>
            </a:tbl>
          </a:graphicData>
        </a:graphic>
      </p:graphicFrame>
      <p:sp>
        <p:nvSpPr>
          <p:cNvPr id="12" name="Rectangle 11">
            <a:extLst>
              <a:ext uri="{FF2B5EF4-FFF2-40B4-BE49-F238E27FC236}">
                <a16:creationId xmlns:a16="http://schemas.microsoft.com/office/drawing/2014/main" id="{E84C5A51-5982-7058-7C76-FDB635C7D356}"/>
              </a:ext>
            </a:extLst>
          </p:cNvPr>
          <p:cNvSpPr/>
          <p:nvPr/>
        </p:nvSpPr>
        <p:spPr>
          <a:xfrm>
            <a:off x="2227108" y="1834316"/>
            <a:ext cx="5934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0" i="0" u="none" strike="noStrike" kern="0" cap="none" spc="0" normalizeH="0" baseline="0" noProof="0" dirty="0">
                <a:ln>
                  <a:noFill/>
                </a:ln>
                <a:solidFill>
                  <a:srgbClr val="000000"/>
                </a:solidFill>
                <a:effectLst/>
                <a:uLnTx/>
                <a:uFillTx/>
                <a:latin typeface="UTM Avo" panose="02040603050506020204" pitchFamily="18" charset="0"/>
                <a:ea typeface="Open Sans"/>
                <a:cs typeface="Arial"/>
                <a:sym typeface="Arial"/>
              </a:rPr>
              <a:t>a) </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13" name="Rectangle 12">
            <a:extLst>
              <a:ext uri="{FF2B5EF4-FFF2-40B4-BE49-F238E27FC236}">
                <a16:creationId xmlns:a16="http://schemas.microsoft.com/office/drawing/2014/main" id="{38FF5774-9DFB-7D9C-D81A-FECA7991E8DF}"/>
              </a:ext>
            </a:extLst>
          </p:cNvPr>
          <p:cNvSpPr/>
          <p:nvPr/>
        </p:nvSpPr>
        <p:spPr>
          <a:xfrm>
            <a:off x="5675852" y="1225786"/>
            <a:ext cx="840295" cy="46166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Giải</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3" name="Picture 2">
            <a:extLst>
              <a:ext uri="{FF2B5EF4-FFF2-40B4-BE49-F238E27FC236}">
                <a16:creationId xmlns:a16="http://schemas.microsoft.com/office/drawing/2014/main" id="{CBA769F8-F7D5-9C48-D2F8-4DD2589FF214}"/>
              </a:ext>
            </a:extLst>
          </p:cNvPr>
          <p:cNvPicPr>
            <a:picLocks noChangeAspect="1"/>
          </p:cNvPicPr>
          <p:nvPr/>
        </p:nvPicPr>
        <p:blipFill>
          <a:blip r:embed="rId3"/>
          <a:stretch>
            <a:fillRect/>
          </a:stretch>
        </p:blipFill>
        <p:spPr>
          <a:xfrm>
            <a:off x="2971800" y="1951840"/>
            <a:ext cx="5566231" cy="2799982"/>
          </a:xfrm>
          <a:prstGeom prst="rect">
            <a:avLst/>
          </a:prstGeom>
        </p:spPr>
      </p:pic>
    </p:spTree>
    <p:extLst>
      <p:ext uri="{BB962C8B-B14F-4D97-AF65-F5344CB8AC3E}">
        <p14:creationId xmlns:p14="http://schemas.microsoft.com/office/powerpoint/2010/main" val="39436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8FF5774-9DFB-7D9C-D81A-FECA7991E8DF}"/>
              </a:ext>
            </a:extLst>
          </p:cNvPr>
          <p:cNvSpPr/>
          <p:nvPr/>
        </p:nvSpPr>
        <p:spPr>
          <a:xfrm>
            <a:off x="5675852" y="1509187"/>
            <a:ext cx="840295" cy="46166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Giải</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3" name="Rectangle 2">
            <a:extLst>
              <a:ext uri="{FF2B5EF4-FFF2-40B4-BE49-F238E27FC236}">
                <a16:creationId xmlns:a16="http://schemas.microsoft.com/office/drawing/2014/main" id="{B5B2FED7-9951-8E37-C43F-CADA476E1B43}"/>
              </a:ext>
            </a:extLst>
          </p:cNvPr>
          <p:cNvSpPr/>
          <p:nvPr/>
        </p:nvSpPr>
        <p:spPr>
          <a:xfrm>
            <a:off x="1175389" y="2037080"/>
            <a:ext cx="9841219" cy="278383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c) Có một số giải pháp để tăng số lượng lớp học ở cấp THCS ở Việt Nam trong những năm học tới là:</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Đẩy mạnh việc đào tạo đội ngũ giáo viên.</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Tăng cường cơ sở vật chất cho các trường học hiện có.</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Xây thêm các trường học mới.</a:t>
            </a:r>
          </a:p>
        </p:txBody>
      </p:sp>
    </p:spTree>
    <p:extLst>
      <p:ext uri="{BB962C8B-B14F-4D97-AF65-F5344CB8AC3E}">
        <p14:creationId xmlns:p14="http://schemas.microsoft.com/office/powerpoint/2010/main" val="326273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png">
            <a:hlinkClick r:id="rId4" action="ppaction://hlinksldjump"/>
          </p:cNvPr>
          <p:cNvPicPr>
            <a:picLocks noChangeAspect="1"/>
          </p:cNvPicPr>
          <p:nvPr/>
        </p:nvPicPr>
        <p:blipFill>
          <a:blip r:embed="rId5" cstate="print"/>
          <a:stretch>
            <a:fillRect/>
          </a:stretch>
        </p:blipFill>
        <p:spPr>
          <a:xfrm>
            <a:off x="1295400" y="2895601"/>
            <a:ext cx="914400" cy="929148"/>
          </a:xfrm>
          <a:prstGeom prst="rect">
            <a:avLst/>
          </a:prstGeom>
        </p:spPr>
      </p:pic>
      <p:pic>
        <p:nvPicPr>
          <p:cNvPr id="6" name="Picture 5" descr="2.png">
            <a:hlinkClick r:id="rId4" action="ppaction://hlinksldjump"/>
          </p:cNvPr>
          <p:cNvPicPr>
            <a:picLocks noChangeAspect="1"/>
          </p:cNvPicPr>
          <p:nvPr/>
        </p:nvPicPr>
        <p:blipFill>
          <a:blip r:embed="rId6" cstate="print"/>
          <a:stretch>
            <a:fillRect/>
          </a:stretch>
        </p:blipFill>
        <p:spPr>
          <a:xfrm>
            <a:off x="4343400" y="1447800"/>
            <a:ext cx="838200" cy="838200"/>
          </a:xfrm>
          <a:prstGeom prst="rect">
            <a:avLst/>
          </a:prstGeom>
        </p:spPr>
      </p:pic>
      <p:pic>
        <p:nvPicPr>
          <p:cNvPr id="7" name="Picture 6" descr="4.png">
            <a:hlinkClick r:id="rId7" action="ppaction://hlinksldjump"/>
          </p:cNvPr>
          <p:cNvPicPr>
            <a:picLocks noChangeAspect="1"/>
          </p:cNvPicPr>
          <p:nvPr/>
        </p:nvPicPr>
        <p:blipFill>
          <a:blip r:embed="rId8" cstate="print"/>
          <a:stretch>
            <a:fillRect/>
          </a:stretch>
        </p:blipFill>
        <p:spPr>
          <a:xfrm>
            <a:off x="762000" y="4572001"/>
            <a:ext cx="914400" cy="1012372"/>
          </a:xfrm>
          <a:prstGeom prst="rect">
            <a:avLst/>
          </a:prstGeom>
        </p:spPr>
      </p:pic>
      <p:pic>
        <p:nvPicPr>
          <p:cNvPr id="8" name="Picture 7" descr="5.png">
            <a:hlinkClick r:id="" action="ppaction://noaction"/>
          </p:cNvPr>
          <p:cNvPicPr>
            <a:picLocks noChangeAspect="1"/>
          </p:cNvPicPr>
          <p:nvPr/>
        </p:nvPicPr>
        <p:blipFill>
          <a:blip r:embed="rId9" cstate="print"/>
          <a:stretch>
            <a:fillRect/>
          </a:stretch>
        </p:blipFill>
        <p:spPr>
          <a:xfrm>
            <a:off x="1524000" y="5562602"/>
            <a:ext cx="819048" cy="895239"/>
          </a:xfrm>
          <a:prstGeom prst="rect">
            <a:avLst/>
          </a:prstGeom>
        </p:spPr>
      </p:pic>
      <p:pic>
        <p:nvPicPr>
          <p:cNvPr id="10" name="Picture 9" descr="1.png">
            <a:hlinkClick r:id="rId10" action="ppaction://hlinksldjump"/>
          </p:cNvPr>
          <p:cNvPicPr>
            <a:picLocks noChangeAspect="1"/>
          </p:cNvPicPr>
          <p:nvPr/>
        </p:nvPicPr>
        <p:blipFill>
          <a:blip r:embed="rId5" cstate="print"/>
          <a:stretch>
            <a:fillRect/>
          </a:stretch>
        </p:blipFill>
        <p:spPr>
          <a:xfrm>
            <a:off x="5638802" y="3962400"/>
            <a:ext cx="880991" cy="895200"/>
          </a:xfrm>
          <a:prstGeom prst="rect">
            <a:avLst/>
          </a:prstGeom>
        </p:spPr>
      </p:pic>
      <p:pic>
        <p:nvPicPr>
          <p:cNvPr id="12" name="Picture 11" descr="5144e915ff17705e2be92c41dfee8556.png"/>
          <p:cNvPicPr>
            <a:picLocks noChangeAspect="1"/>
          </p:cNvPicPr>
          <p:nvPr/>
        </p:nvPicPr>
        <p:blipFill>
          <a:blip r:embed="rId11" cstate="print"/>
          <a:stretch>
            <a:fillRect/>
          </a:stretch>
        </p:blipFill>
        <p:spPr>
          <a:xfrm rot="1126681">
            <a:off x="10499638" y="1496111"/>
            <a:ext cx="1173479" cy="1173479"/>
          </a:xfrm>
          <a:prstGeom prst="rect">
            <a:avLst/>
          </a:prstGeom>
        </p:spPr>
      </p:pic>
      <p:sp>
        <p:nvSpPr>
          <p:cNvPr id="9" name="Rectangle 8"/>
          <p:cNvSpPr/>
          <p:nvPr/>
        </p:nvSpPr>
        <p:spPr>
          <a:xfrm>
            <a:off x="2431113" y="342568"/>
            <a:ext cx="7470913" cy="102770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5733" b="1" i="0" u="none" strike="noStrike" kern="1200" cap="none" spc="0" normalizeH="0" baseline="0" noProof="0" dirty="0">
                <a:ln>
                  <a:noFill/>
                </a:ln>
                <a:solidFill>
                  <a:srgbClr val="C0504D"/>
                </a:solidFill>
                <a:effectLst/>
                <a:uLnTx/>
                <a:uFillTx/>
                <a:latin typeface="UTM Avo" panose="02040603050506020204" pitchFamily="18" charset="0"/>
                <a:ea typeface="+mn-ea"/>
                <a:cs typeface="Arial" panose="020B0604020202020204" pitchFamily="34" charset="0"/>
                <a:sym typeface="Arial"/>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270728" y="828405"/>
            <a:ext cx="541867" cy="541867"/>
          </a:xfrm>
          <a:prstGeom prst="rect">
            <a:avLst/>
          </a:prstGeom>
        </p:spPr>
      </p:pic>
      <p:pic>
        <p:nvPicPr>
          <p:cNvPr id="4" name="Picture 3">
            <a:extLst>
              <a:ext uri="{FF2B5EF4-FFF2-40B4-BE49-F238E27FC236}">
                <a16:creationId xmlns:a16="http://schemas.microsoft.com/office/drawing/2014/main" id="{A22DBF81-E674-3F31-6C30-0C9B4EB4C8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910"/>
            <a:ext cx="742098" cy="827496"/>
          </a:xfrm>
          <a:prstGeom prst="rect">
            <a:avLst/>
          </a:prstGeom>
          <a:solidFill>
            <a:schemeClr val="bg1"/>
          </a:solidFill>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867" y="1079576"/>
            <a:ext cx="7719156" cy="280692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nl-NL" sz="2400" b="1"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Câu 1: </a:t>
            </a:r>
            <a:r>
              <a:rPr kumimoji="0" lang="vi-VN" sz="240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Một cửa hàng thủy sản thống kê khối lượng cá chép bán được trong Quý IV năm 2020 ở biểu đồ sau:</a:t>
            </a:r>
          </a:p>
          <a:p>
            <a:pPr marL="0" marR="0" lvl="0" indent="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240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Tính tỉ số của lượng cá chép bán được trong tháng 11 trên tổng lượng cá chép bán được trong toàn Quý IV năm 2020.</a:t>
            </a:r>
          </a:p>
        </p:txBody>
      </p:sp>
      <p:sp>
        <p:nvSpPr>
          <p:cNvPr id="7" name="Oval 6"/>
          <p:cNvSpPr/>
          <p:nvPr/>
        </p:nvSpPr>
        <p:spPr>
          <a:xfrm>
            <a:off x="470117" y="4446743"/>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4232243" y="4446743"/>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4230069" y="5576042"/>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470117" y="5576042"/>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14" name="TextBox 13"/>
          <p:cNvSpPr txBox="1"/>
          <p:nvPr/>
        </p:nvSpPr>
        <p:spPr>
          <a:xfrm>
            <a:off x="579711" y="4522943"/>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A</a:t>
            </a:r>
          </a:p>
        </p:txBody>
      </p:sp>
      <p:sp>
        <p:nvSpPr>
          <p:cNvPr id="15" name="TextBox 14"/>
          <p:cNvSpPr txBox="1"/>
          <p:nvPr/>
        </p:nvSpPr>
        <p:spPr>
          <a:xfrm>
            <a:off x="578121" y="5652242"/>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C</a:t>
            </a:r>
          </a:p>
        </p:txBody>
      </p:sp>
      <p:sp>
        <p:nvSpPr>
          <p:cNvPr id="16" name="TextBox 15"/>
          <p:cNvSpPr txBox="1"/>
          <p:nvPr/>
        </p:nvSpPr>
        <p:spPr>
          <a:xfrm>
            <a:off x="4329646" y="4512342"/>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B</a:t>
            </a:r>
          </a:p>
        </p:txBody>
      </p:sp>
      <p:sp>
        <p:nvSpPr>
          <p:cNvPr id="17" name="TextBox 16"/>
          <p:cNvSpPr txBox="1"/>
          <p:nvPr/>
        </p:nvSpPr>
        <p:spPr>
          <a:xfrm>
            <a:off x="4338073" y="5652242"/>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D</a:t>
            </a:r>
          </a:p>
        </p:txBody>
      </p:sp>
      <p:grpSp>
        <p:nvGrpSpPr>
          <p:cNvPr id="3" name="Group 2"/>
          <p:cNvGrpSpPr/>
          <p:nvPr/>
        </p:nvGrpSpPr>
        <p:grpSpPr>
          <a:xfrm>
            <a:off x="1327739" y="4341908"/>
            <a:ext cx="2345272" cy="912656"/>
            <a:chOff x="1061829" y="2455940"/>
            <a:chExt cx="6381387"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061829" y="2474538"/>
                  <a:ext cx="6349935" cy="38214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ctrlPr>
                          </m:fPr>
                          <m:num>
                            <m:r>
                              <m:rPr>
                                <m:nor/>
                              </m:rPr>
                              <a:rPr lang="vi-VN" sz="2400" kern="100">
                                <a:solidFill>
                                  <a:srgbClr val="000000"/>
                                </a:solidFill>
                                <a:latin typeface="UTM Avo" panose="02040603050506020204" pitchFamily="18" charset="0"/>
                                <a:ea typeface="Calibri" panose="020F0502020204030204" pitchFamily="34" charset="0"/>
                                <a:cs typeface="Arial" panose="020B0604020202020204" pitchFamily="34" charset="0"/>
                                <a:sym typeface="Arial"/>
                              </a:rPr>
                              <m:t>1</m:t>
                            </m:r>
                          </m:num>
                          <m:den>
                            <m:r>
                              <m:rPr>
                                <m:nor/>
                              </m:rPr>
                              <a:rPr lang="vi-VN" sz="2400" kern="100">
                                <a:solidFill>
                                  <a:srgbClr val="000000"/>
                                </a:solidFill>
                                <a:latin typeface="UTM Avo" panose="02040603050506020204" pitchFamily="18" charset="0"/>
                                <a:ea typeface="Calibri" panose="020F0502020204030204" pitchFamily="34" charset="0"/>
                                <a:cs typeface="Arial" panose="020B0604020202020204" pitchFamily="34" charset="0"/>
                                <a:sym typeface="Arial"/>
                              </a:rPr>
                              <m:t>6</m:t>
                            </m:r>
                          </m:den>
                        </m:f>
                      </m:oMath>
                    </m:oMathPara>
                  </a14:m>
                  <a:endParaRPr lang="en-US" sz="2400" kern="100" dirty="0">
                    <a:solidFill>
                      <a:srgbClr val="000000"/>
                    </a:solidFill>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61829" y="2474538"/>
                  <a:ext cx="6349935" cy="382140"/>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8812418" y="5157781"/>
            <a:ext cx="813373" cy="765529"/>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8592751" y="4812399"/>
            <a:ext cx="1247176" cy="1258543"/>
          </a:xfrm>
          <a:prstGeom prst="rect">
            <a:avLst/>
          </a:prstGeom>
          <a:noFill/>
        </p:spPr>
      </p:pic>
      <p:sp>
        <p:nvSpPr>
          <p:cNvPr id="26" name="Cloud 25"/>
          <p:cNvSpPr/>
          <p:nvPr/>
        </p:nvSpPr>
        <p:spPr>
          <a:xfrm>
            <a:off x="9482128" y="3808830"/>
            <a:ext cx="2275147" cy="980813"/>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Hết</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giờ</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10937424" y="5434391"/>
            <a:ext cx="1254576" cy="1266139"/>
          </a:xfrm>
          <a:prstGeom prst="rect">
            <a:avLst/>
          </a:prstGeom>
        </p:spPr>
      </p:pic>
      <p:grpSp>
        <p:nvGrpSpPr>
          <p:cNvPr id="29" name="Group 28"/>
          <p:cNvGrpSpPr/>
          <p:nvPr/>
        </p:nvGrpSpPr>
        <p:grpSpPr>
          <a:xfrm>
            <a:off x="5161539" y="4345861"/>
            <a:ext cx="2333715" cy="912657"/>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297" y="2486014"/>
                  <a:ext cx="5559225" cy="38214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ctrlPr>
                          </m:fPr>
                          <m:num>
                            <m:r>
                              <m:rPr>
                                <m:nor/>
                              </m:rPr>
                              <a:rPr lang="vi-VN" sz="2400" kern="100">
                                <a:solidFill>
                                  <a:srgbClr val="000000"/>
                                </a:solidFill>
                                <a:latin typeface="UTM Avo" panose="02040603050506020204" pitchFamily="18" charset="0"/>
                                <a:ea typeface="Calibri" panose="020F0502020204030204" pitchFamily="34" charset="0"/>
                                <a:cs typeface="Arial" panose="020B0604020202020204" pitchFamily="34" charset="0"/>
                                <a:sym typeface="Arial"/>
                              </a:rPr>
                              <m:t>1</m:t>
                            </m:r>
                          </m:num>
                          <m:den>
                            <m:r>
                              <m:rPr>
                                <m:nor/>
                              </m:rPr>
                              <a:rPr lang="en-US" sz="2400" kern="100">
                                <a:solidFill>
                                  <a:srgbClr val="000000"/>
                                </a:solidFill>
                                <a:latin typeface="UTM Avo" panose="02040603050506020204" pitchFamily="18" charset="0"/>
                                <a:ea typeface="Calibri" panose="020F0502020204030204" pitchFamily="34" charset="0"/>
                                <a:cs typeface="Arial" panose="020B0604020202020204" pitchFamily="34" charset="0"/>
                                <a:sym typeface="Arial"/>
                              </a:rPr>
                              <m:t>3</m:t>
                            </m:r>
                          </m:den>
                        </m:f>
                      </m:oMath>
                    </m:oMathPara>
                  </a14:m>
                  <a:endParaRPr lang="en-US" sz="2400" kern="100" dirty="0">
                    <a:solidFill>
                      <a:srgbClr val="000000"/>
                    </a:solidFill>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297" y="2486014"/>
                  <a:ext cx="5559225" cy="382140"/>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370053" y="5538751"/>
            <a:ext cx="2305765" cy="912657"/>
            <a:chOff x="1222590" y="2455940"/>
            <a:chExt cx="5840031" cy="431580"/>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74879" y="2504280"/>
                  <a:ext cx="4791889" cy="38214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ctrlPr>
                          </m:fPr>
                          <m:num>
                            <m:r>
                              <m:rPr>
                                <m:nor/>
                              </m:rPr>
                              <a:rPr lang="en-US" sz="2400" kern="100">
                                <a:solidFill>
                                  <a:srgbClr val="000000"/>
                                </a:solidFill>
                                <a:latin typeface="UTM Avo" panose="02040603050506020204" pitchFamily="18" charset="0"/>
                                <a:ea typeface="Calibri" panose="020F0502020204030204" pitchFamily="34" charset="0"/>
                                <a:cs typeface="Arial" panose="020B0604020202020204" pitchFamily="34" charset="0"/>
                                <a:sym typeface="Arial"/>
                              </a:rPr>
                              <m:t>1</m:t>
                            </m:r>
                          </m:num>
                          <m:den>
                            <m:r>
                              <m:rPr>
                                <m:nor/>
                              </m:rPr>
                              <a:rPr lang="en-US" sz="2400" kern="100">
                                <a:solidFill>
                                  <a:srgbClr val="000000"/>
                                </a:solidFill>
                                <a:latin typeface="UTM Avo" panose="02040603050506020204" pitchFamily="18" charset="0"/>
                                <a:ea typeface="Calibri" panose="020F0502020204030204" pitchFamily="34" charset="0"/>
                                <a:cs typeface="Arial" panose="020B0604020202020204" pitchFamily="34" charset="0"/>
                                <a:sym typeface="Arial"/>
                              </a:rPr>
                              <m:t>5</m:t>
                            </m:r>
                          </m:den>
                        </m:f>
                      </m:oMath>
                    </m:oMathPara>
                  </a14:m>
                  <a:endParaRPr lang="en-US" sz="2400" kern="100" dirty="0">
                    <a:solidFill>
                      <a:srgbClr val="000000"/>
                    </a:solidFill>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74879" y="2504280"/>
                  <a:ext cx="4791889" cy="382140"/>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161539" y="5531475"/>
            <a:ext cx="2333715" cy="912657"/>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42952" y="2489847"/>
                  <a:ext cx="4806153" cy="38022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ctrlPr>
                          </m:fPr>
                          <m:num>
                            <m:r>
                              <m:rPr>
                                <m:nor/>
                              </m:rPr>
                              <a:rPr lang="vi-VN" sz="2400" kern="100">
                                <a:solidFill>
                                  <a:srgbClr val="000000"/>
                                </a:solidFill>
                                <a:latin typeface="UTM Avo" panose="02040603050506020204" pitchFamily="18" charset="0"/>
                                <a:ea typeface="Calibri" panose="020F0502020204030204" pitchFamily="34" charset="0"/>
                                <a:cs typeface="Arial" panose="020B0604020202020204" pitchFamily="34" charset="0"/>
                                <a:sym typeface="Arial"/>
                              </a:rPr>
                              <m:t>1</m:t>
                            </m:r>
                          </m:num>
                          <m:den>
                            <m:r>
                              <m:rPr>
                                <m:nor/>
                              </m:rPr>
                              <a:rPr lang="en-US" sz="2400" kern="100">
                                <a:solidFill>
                                  <a:srgbClr val="000000"/>
                                </a:solidFill>
                                <a:latin typeface="UTM Avo" panose="02040603050506020204" pitchFamily="18" charset="0"/>
                                <a:ea typeface="Calibri" panose="020F0502020204030204" pitchFamily="34" charset="0"/>
                                <a:cs typeface="Arial" panose="020B0604020202020204" pitchFamily="34" charset="0"/>
                                <a:sym typeface="Arial"/>
                              </a:rPr>
                              <m:t>4</m:t>
                            </m:r>
                          </m:den>
                        </m:f>
                      </m:oMath>
                    </m:oMathPara>
                  </a14:m>
                  <a:endParaRPr lang="en-US" sz="2400" kern="100" dirty="0">
                    <a:solidFill>
                      <a:srgbClr val="000000"/>
                    </a:solidFill>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42952" y="2489847"/>
                  <a:ext cx="4806153" cy="380229"/>
                </a:xfrm>
                <a:prstGeom prst="rect">
                  <a:avLst/>
                </a:prstGeom>
                <a:blipFill>
                  <a:blip r:embed="rId13"/>
                  <a:stretch>
                    <a:fillRect/>
                  </a:stretch>
                </a:blipFill>
              </p:spPr>
              <p:txBody>
                <a:bodyPr/>
                <a:lstStyle/>
                <a:p>
                  <a:r>
                    <a:rPr lang="en-US">
                      <a:noFill/>
                    </a:rPr>
                    <a:t> </a:t>
                  </a:r>
                </a:p>
              </p:txBody>
            </p:sp>
          </mc:Fallback>
        </mc:AlternateContent>
      </p:grpSp>
      <p:pic>
        <p:nvPicPr>
          <p:cNvPr id="4" name="Picture 3"/>
          <p:cNvPicPr>
            <a:picLocks noChangeAspect="1"/>
          </p:cNvPicPr>
          <p:nvPr/>
        </p:nvPicPr>
        <p:blipFill>
          <a:blip r:embed="rId14"/>
          <a:stretch>
            <a:fillRect/>
          </a:stretch>
        </p:blipFill>
        <p:spPr>
          <a:xfrm>
            <a:off x="8145474" y="694448"/>
            <a:ext cx="3908500" cy="2952961"/>
          </a:xfrm>
          <a:prstGeom prst="rect">
            <a:avLst/>
          </a:prstGeom>
        </p:spPr>
      </p:pic>
      <p:pic>
        <p:nvPicPr>
          <p:cNvPr id="8" name="Picture 7">
            <a:extLst>
              <a:ext uri="{FF2B5EF4-FFF2-40B4-BE49-F238E27FC236}">
                <a16:creationId xmlns:a16="http://schemas.microsoft.com/office/drawing/2014/main" id="{13A9F2D3-9B6C-6372-EF86-0D29436623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910"/>
            <a:ext cx="742098" cy="827496"/>
          </a:xfrm>
          <a:prstGeom prst="rect">
            <a:avLst/>
          </a:prstGeom>
          <a:solidFill>
            <a:schemeClr val="bg1"/>
          </a:solidFill>
        </p:spPr>
      </p:pic>
    </p:spTree>
    <p:extLst>
      <p:ext uri="{BB962C8B-B14F-4D97-AF65-F5344CB8AC3E}">
        <p14:creationId xmlns:p14="http://schemas.microsoft.com/office/powerpoint/2010/main" val="28235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9BBB59"/>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8935" y="1162330"/>
            <a:ext cx="6241934" cy="222984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2400" b="1"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Câu 2: </a:t>
            </a:r>
            <a:r>
              <a:rPr kumimoji="0" lang="nl-NL"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Cho biểu đồ biểu diễn kết quả học tập của học sinh khối 7.</a:t>
            </a:r>
            <a:endParaRPr kumimoji="0" lang="vi-VN"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Số học sinh học lực Trung bình ít hơn số học sinh học lực Khá bao nhiêu?</a:t>
            </a:r>
          </a:p>
        </p:txBody>
      </p:sp>
      <p:sp>
        <p:nvSpPr>
          <p:cNvPr id="11" name="Oval 10"/>
          <p:cNvSpPr/>
          <p:nvPr/>
        </p:nvSpPr>
        <p:spPr>
          <a:xfrm>
            <a:off x="4102935" y="4378277"/>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4100760" y="5408604"/>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6" name="TextBox 15"/>
          <p:cNvSpPr txBox="1"/>
          <p:nvPr/>
        </p:nvSpPr>
        <p:spPr>
          <a:xfrm>
            <a:off x="4200337" y="4443876"/>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B</a:t>
            </a:r>
          </a:p>
        </p:txBody>
      </p:sp>
      <p:sp>
        <p:nvSpPr>
          <p:cNvPr id="17" name="TextBox 16"/>
          <p:cNvSpPr txBox="1"/>
          <p:nvPr/>
        </p:nvSpPr>
        <p:spPr>
          <a:xfrm>
            <a:off x="4208764" y="5484804"/>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D</a:t>
            </a:r>
          </a:p>
        </p:txBody>
      </p:sp>
      <p:grpSp>
        <p:nvGrpSpPr>
          <p:cNvPr id="3" name="Group 2"/>
          <p:cNvGrpSpPr/>
          <p:nvPr/>
        </p:nvGrpSpPr>
        <p:grpSpPr>
          <a:xfrm>
            <a:off x="1220529" y="4273447"/>
            <a:ext cx="2333713" cy="912657"/>
            <a:chOff x="1121959" y="2455940"/>
            <a:chExt cx="6349936"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21959" y="2507568"/>
                  <a:ext cx="6349936" cy="3056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88 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h</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ọ</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c</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sinh</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21959" y="2507568"/>
                  <a:ext cx="6349936" cy="305639"/>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8812418" y="5157781"/>
            <a:ext cx="813373" cy="765529"/>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8592751" y="4812399"/>
            <a:ext cx="1247176" cy="1258543"/>
          </a:xfrm>
          <a:prstGeom prst="rect">
            <a:avLst/>
          </a:prstGeom>
          <a:noFill/>
        </p:spPr>
      </p:pic>
      <p:sp>
        <p:nvSpPr>
          <p:cNvPr id="26" name="Cloud 25"/>
          <p:cNvSpPr/>
          <p:nvPr/>
        </p:nvSpPr>
        <p:spPr>
          <a:xfrm>
            <a:off x="9472135" y="3824348"/>
            <a:ext cx="2275147" cy="980813"/>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Hết</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giờ</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10937424" y="5434391"/>
            <a:ext cx="1254576" cy="1266139"/>
          </a:xfrm>
          <a:prstGeom prst="rect">
            <a:avLst/>
          </a:prstGeom>
        </p:spPr>
      </p:pic>
      <p:grpSp>
        <p:nvGrpSpPr>
          <p:cNvPr id="29" name="Group 28"/>
          <p:cNvGrpSpPr/>
          <p:nvPr/>
        </p:nvGrpSpPr>
        <p:grpSpPr>
          <a:xfrm>
            <a:off x="5032231" y="4239629"/>
            <a:ext cx="2333715" cy="912656"/>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297" y="2500623"/>
                  <a:ext cx="5559225" cy="3056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90 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h</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ọ</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c</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sinh</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297" y="2500623"/>
                  <a:ext cx="5559225" cy="305639"/>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240744" y="5371318"/>
            <a:ext cx="2305765" cy="912658"/>
            <a:chOff x="1222590" y="2455940"/>
            <a:chExt cx="5840031" cy="431580"/>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13415" y="2497301"/>
                  <a:ext cx="4791889" cy="3056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92 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h</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ọ</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c</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sinh</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13415" y="2497301"/>
                  <a:ext cx="4791889" cy="305639"/>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032231" y="5364032"/>
            <a:ext cx="2333715" cy="912656"/>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06" y="2500744"/>
                  <a:ext cx="4806153" cy="3056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94 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h</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ọ</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c</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sinh</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06" y="2500744"/>
                  <a:ext cx="4806153" cy="305639"/>
                </a:xfrm>
                <a:prstGeom prst="rect">
                  <a:avLst/>
                </a:prstGeom>
                <a:blipFill>
                  <a:blip r:embed="rId13"/>
                  <a:stretch>
                    <a:fillRect/>
                  </a:stretch>
                </a:blipFill>
              </p:spPr>
              <p:txBody>
                <a:bodyPr/>
                <a:lstStyle/>
                <a:p>
                  <a:r>
                    <a:rPr lang="en-US">
                      <a:noFill/>
                    </a:rPr>
                    <a:t> </a:t>
                  </a:r>
                </a:p>
              </p:txBody>
            </p:sp>
          </mc:Fallback>
        </mc:AlternateContent>
      </p:grpSp>
      <p:sp>
        <p:nvSpPr>
          <p:cNvPr id="38" name="Oval 37"/>
          <p:cNvSpPr/>
          <p:nvPr/>
        </p:nvSpPr>
        <p:spPr>
          <a:xfrm>
            <a:off x="328935" y="4378277"/>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39" name="Oval 38"/>
          <p:cNvSpPr/>
          <p:nvPr/>
        </p:nvSpPr>
        <p:spPr>
          <a:xfrm>
            <a:off x="328935" y="5408604"/>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40" name="TextBox 39"/>
          <p:cNvSpPr txBox="1"/>
          <p:nvPr/>
        </p:nvSpPr>
        <p:spPr>
          <a:xfrm>
            <a:off x="438529" y="4454477"/>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A</a:t>
            </a:r>
          </a:p>
        </p:txBody>
      </p:sp>
      <p:sp>
        <p:nvSpPr>
          <p:cNvPr id="41" name="TextBox 40"/>
          <p:cNvSpPr txBox="1"/>
          <p:nvPr/>
        </p:nvSpPr>
        <p:spPr>
          <a:xfrm>
            <a:off x="436939" y="5484804"/>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C</a:t>
            </a:r>
          </a:p>
        </p:txBody>
      </p:sp>
      <p:pic>
        <p:nvPicPr>
          <p:cNvPr id="1026" name="Picture 2" descr="Cho biểu đồ biểu diễn kết quả học tập của học sinh khối 7. Số học sinh học lực Trung bình (ảnh 1)">
            <a:extLst>
              <a:ext uri="{FF2B5EF4-FFF2-40B4-BE49-F238E27FC236}">
                <a16:creationId xmlns:a16="http://schemas.microsoft.com/office/drawing/2014/main" id="{D95C84F9-E815-C51E-5E42-97CD4AB95A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39251" y="820029"/>
            <a:ext cx="5030578" cy="27450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16446B-C71D-5C1E-AD0E-2194326FA5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910"/>
            <a:ext cx="742098" cy="827496"/>
          </a:xfrm>
          <a:prstGeom prst="rect">
            <a:avLst/>
          </a:prstGeom>
          <a:solidFill>
            <a:schemeClr val="bg1"/>
          </a:solidFill>
        </p:spPr>
      </p:pic>
    </p:spTree>
    <p:extLst>
      <p:ext uri="{BB962C8B-B14F-4D97-AF65-F5344CB8AC3E}">
        <p14:creationId xmlns:p14="http://schemas.microsoft.com/office/powerpoint/2010/main" val="260542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chemeClr val="accent2"/>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1"/>
                                        </p:tgtEl>
                                        <p:attrNameLst>
                                          <p:attrName>fillcolor</p:attrName>
                                        </p:attrNameLst>
                                      </p:cBhvr>
                                      <p:to>
                                        <a:schemeClr val="accent2"/>
                                      </p:to>
                                    </p:animClr>
                                    <p:set>
                                      <p:cBhvr>
                                        <p:cTn id="22" dur="2000" fill="hold"/>
                                        <p:tgtEl>
                                          <p:spTgt spid="11"/>
                                        </p:tgtEl>
                                        <p:attrNameLst>
                                          <p:attrName>fill.type</p:attrName>
                                        </p:attrNameLst>
                                      </p:cBhvr>
                                      <p:to>
                                        <p:strVal val="solid"/>
                                      </p:to>
                                    </p:set>
                                    <p:set>
                                      <p:cBhvr>
                                        <p:cTn id="23" dur="2000" fill="hold"/>
                                        <p:tgtEl>
                                          <p:spTgt spid="1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000" fill="hold"/>
                                        <p:tgtEl>
                                          <p:spTgt spid="38"/>
                                        </p:tgtEl>
                                        <p:attrNameLst>
                                          <p:attrName>fillcolor</p:attrName>
                                        </p:attrNameLst>
                                      </p:cBhvr>
                                      <p:to>
                                        <a:srgbClr val="9BBB59"/>
                                      </p:to>
                                    </p:animClr>
                                    <p:set>
                                      <p:cBhvr>
                                        <p:cTn id="29" dur="2000" fill="hold"/>
                                        <p:tgtEl>
                                          <p:spTgt spid="38"/>
                                        </p:tgtEl>
                                        <p:attrNameLst>
                                          <p:attrName>fill.type</p:attrName>
                                        </p:attrNameLst>
                                      </p:cBhvr>
                                      <p:to>
                                        <p:strVal val="solid"/>
                                      </p:to>
                                    </p:set>
                                    <p:set>
                                      <p:cBhvr>
                                        <p:cTn id="30" dur="2000" fill="hold"/>
                                        <p:tgtEl>
                                          <p:spTgt spid="3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9"/>
                                        </p:tgtEl>
                                        <p:attrNameLst>
                                          <p:attrName>fillcolor</p:attrName>
                                        </p:attrNameLst>
                                      </p:cBhvr>
                                      <p:to>
                                        <a:schemeClr val="accent2"/>
                                      </p:to>
                                    </p:animClr>
                                    <p:set>
                                      <p:cBhvr>
                                        <p:cTn id="36" dur="2000" fill="hold"/>
                                        <p:tgtEl>
                                          <p:spTgt spid="39"/>
                                        </p:tgtEl>
                                        <p:attrNameLst>
                                          <p:attrName>fill.type</p:attrName>
                                        </p:attrNameLst>
                                      </p:cBhvr>
                                      <p:to>
                                        <p:strVal val="solid"/>
                                      </p:to>
                                    </p:set>
                                    <p:set>
                                      <p:cBhvr>
                                        <p:cTn id="37" dur="2000" fill="hold"/>
                                        <p:tgtEl>
                                          <p:spTgt spid="3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492" y="909637"/>
            <a:ext cx="6925711" cy="2806922"/>
          </a:xfrm>
          <a:prstGeom prst="rect">
            <a:avLst/>
          </a:prstGeom>
          <a:noFill/>
        </p:spPr>
        <p:txBody>
          <a:bodyPr wrap="square" rtlCol="0">
            <a:spAutoFit/>
          </a:bodyPr>
          <a:lstStyle>
            <a:defPPr>
              <a:defRPr lang="en-US"/>
            </a:defPPr>
            <a:lvl1pPr marR="0" lvl="0" indent="0" algn="just" fontAlgn="auto">
              <a:lnSpc>
                <a:spcPct val="150000"/>
              </a:lnSpc>
              <a:spcBef>
                <a:spcPts val="0"/>
              </a:spcBef>
              <a:spcAft>
                <a:spcPts val="0"/>
              </a:spcAft>
              <a:buClr>
                <a:srgbClr val="000000"/>
              </a:buClr>
              <a:buSzTx/>
              <a:buFont typeface="Arial"/>
              <a:buNone/>
              <a:tabLst/>
              <a:defRPr kumimoji="0" sz="2400" b="1" i="0" u="none" strike="noStrike" kern="100" cap="none" spc="0" normalizeH="0" baseline="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defRPr>
            </a:lvl1pPr>
          </a:lstStyle>
          <a:p>
            <a:pPr>
              <a:lnSpc>
                <a:spcPct val="125000"/>
              </a:lnSpc>
            </a:pPr>
            <a:r>
              <a:rPr lang="vi-VN" dirty="0">
                <a:sym typeface="Arial"/>
              </a:rPr>
              <a:t>Câu </a:t>
            </a:r>
            <a:r>
              <a:rPr lang="en-US" dirty="0">
                <a:sym typeface="Arial"/>
              </a:rPr>
              <a:t>3:</a:t>
            </a:r>
            <a:r>
              <a:rPr lang="vi-VN" dirty="0">
                <a:sym typeface="Arial"/>
              </a:rPr>
              <a:t> </a:t>
            </a:r>
            <a:r>
              <a:rPr lang="vi-VN" b="0" dirty="0">
                <a:sym typeface="Arial"/>
              </a:rPr>
              <a:t>Một công ty mới thành lập có ba cơ sở bán sản phẩm. Biểu đồ dưới đây biểu diễn số sản phẩm bán được của mỗi cơ sở trong 2 tháng đầu:</a:t>
            </a:r>
          </a:p>
          <a:p>
            <a:pPr>
              <a:lnSpc>
                <a:spcPct val="125000"/>
              </a:lnSpc>
            </a:pPr>
            <a:r>
              <a:rPr lang="vi-VN" b="0" dirty="0">
                <a:sym typeface="Arial"/>
              </a:rPr>
              <a:t>Trong 2 tháng đầu, công ty đó bán được tất cả bao nhiêu sản phẩm?</a:t>
            </a:r>
          </a:p>
        </p:txBody>
      </p:sp>
      <p:sp>
        <p:nvSpPr>
          <p:cNvPr id="7" name="Oval 6"/>
          <p:cNvSpPr/>
          <p:nvPr/>
        </p:nvSpPr>
        <p:spPr>
          <a:xfrm>
            <a:off x="4404753" y="5497485"/>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4404753" y="4383775"/>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49752" y="5456183"/>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49752" y="4352709"/>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14" name="TextBox 13"/>
          <p:cNvSpPr txBox="1"/>
          <p:nvPr/>
        </p:nvSpPr>
        <p:spPr>
          <a:xfrm>
            <a:off x="4514348" y="5573685"/>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D</a:t>
            </a:r>
          </a:p>
        </p:txBody>
      </p:sp>
      <p:sp>
        <p:nvSpPr>
          <p:cNvPr id="15" name="TextBox 14"/>
          <p:cNvSpPr txBox="1"/>
          <p:nvPr/>
        </p:nvSpPr>
        <p:spPr>
          <a:xfrm>
            <a:off x="457756" y="4428909"/>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A</a:t>
            </a:r>
          </a:p>
        </p:txBody>
      </p:sp>
      <p:sp>
        <p:nvSpPr>
          <p:cNvPr id="16" name="TextBox 15"/>
          <p:cNvSpPr txBox="1"/>
          <p:nvPr/>
        </p:nvSpPr>
        <p:spPr>
          <a:xfrm>
            <a:off x="4502156" y="4449373"/>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B</a:t>
            </a:r>
          </a:p>
        </p:txBody>
      </p:sp>
      <p:sp>
        <p:nvSpPr>
          <p:cNvPr id="17" name="TextBox 16"/>
          <p:cNvSpPr txBox="1"/>
          <p:nvPr/>
        </p:nvSpPr>
        <p:spPr>
          <a:xfrm>
            <a:off x="457756" y="5532383"/>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C</a:t>
            </a:r>
          </a:p>
        </p:txBody>
      </p:sp>
      <p:grpSp>
        <p:nvGrpSpPr>
          <p:cNvPr id="3" name="Group 2"/>
          <p:cNvGrpSpPr/>
          <p:nvPr/>
        </p:nvGrpSpPr>
        <p:grpSpPr>
          <a:xfrm>
            <a:off x="1112335" y="4245130"/>
            <a:ext cx="2949701" cy="912658"/>
            <a:chOff x="867760" y="2455940"/>
            <a:chExt cx="6930280"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867760" y="2492001"/>
                  <a:ext cx="6930280" cy="33426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2</m:t>
                        </m:r>
                        <m:r>
                          <m:rPr>
                            <m:nor/>
                          </m:rPr>
                          <a:rPr kumimoji="0" lang="en-US" sz="2400" b="0" i="0" u="none" strike="noStrike" kern="0" cap="none" spc="0" normalizeH="0" baseline="0" noProof="0" smtClean="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048 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s</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ả</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n</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ph</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ẩ</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m</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67760" y="2492001"/>
                  <a:ext cx="6930280" cy="334262"/>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8812418" y="5157781"/>
            <a:ext cx="813373" cy="765529"/>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8592751" y="4812399"/>
            <a:ext cx="1247176" cy="1258543"/>
          </a:xfrm>
          <a:prstGeom prst="rect">
            <a:avLst/>
          </a:prstGeom>
          <a:noFill/>
        </p:spPr>
      </p:pic>
      <p:sp>
        <p:nvSpPr>
          <p:cNvPr id="26" name="Cloud 25"/>
          <p:cNvSpPr/>
          <p:nvPr/>
        </p:nvSpPr>
        <p:spPr>
          <a:xfrm>
            <a:off x="9472135" y="3824348"/>
            <a:ext cx="2275147" cy="980813"/>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Hết</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giờ</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10937424" y="5434391"/>
            <a:ext cx="1254576" cy="1266139"/>
          </a:xfrm>
          <a:prstGeom prst="rect">
            <a:avLst/>
          </a:prstGeom>
        </p:spPr>
      </p:pic>
      <p:grpSp>
        <p:nvGrpSpPr>
          <p:cNvPr id="29" name="Group 28"/>
          <p:cNvGrpSpPr/>
          <p:nvPr/>
        </p:nvGrpSpPr>
        <p:grpSpPr>
          <a:xfrm>
            <a:off x="5334050" y="4245125"/>
            <a:ext cx="2702693" cy="912656"/>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311765" y="2495209"/>
                  <a:ext cx="6353474" cy="33426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2</m:t>
                        </m:r>
                        <m:r>
                          <m:rPr>
                            <m:nor/>
                          </m:rPr>
                          <a:rPr kumimoji="0" lang="en-US" sz="2400" b="0" i="0" u="none" strike="noStrike" kern="0" cap="none" spc="0" normalizeH="0" baseline="0" noProof="0" smtClean="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484 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s</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ả</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n</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ph</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ẩ</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m</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311765" y="2495209"/>
                  <a:ext cx="6353474" cy="334262"/>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240744" y="5391304"/>
            <a:ext cx="2670325" cy="912658"/>
            <a:chOff x="1222590" y="2455940"/>
            <a:chExt cx="5840031" cy="431580"/>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440392" y="2497126"/>
                  <a:ext cx="5485925" cy="33426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2</m:t>
                        </m:r>
                        <m:r>
                          <m:rPr>
                            <m:nor/>
                          </m:rPr>
                          <a:rPr kumimoji="0" lang="en-US" sz="2400" b="0" i="0" u="none" strike="noStrike" kern="0" cap="none" spc="0" normalizeH="0" baseline="0" noProof="0" smtClean="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840 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s</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ả</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n</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ph</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ẩ</m:t>
                        </m:r>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m</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440392" y="2497126"/>
                  <a:ext cx="5485925" cy="334262"/>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334050" y="5417837"/>
            <a:ext cx="2727857" cy="912656"/>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07120" y="2500744"/>
                  <a:ext cx="5038648" cy="3342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2</m:t>
                        </m:r>
                        <m:r>
                          <m:rPr>
                            <m:nor/>
                          </m:rPr>
                          <a:rPr kumimoji="0" lang="en-US" sz="2400" b="0" i="0" u="none" strike="noStrike" kern="0" cap="none" spc="0" normalizeH="0" baseline="0" noProof="0" smtClean="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480 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s</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ả</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n</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 </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ph</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ẩ</m:t>
                        </m:r>
                        <m:r>
                          <m:rPr>
                            <m:nor/>
                          </m:rPr>
                          <a:rPr kumimoji="0" lang="fr-FR"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m</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07120" y="2500744"/>
                  <a:ext cx="5038648" cy="334263"/>
                </a:xfrm>
                <a:prstGeom prst="rect">
                  <a:avLst/>
                </a:prstGeom>
                <a:blipFill>
                  <a:blip r:embed="rId13"/>
                  <a:stretch>
                    <a:fillRect/>
                  </a:stretch>
                </a:blipFill>
              </p:spPr>
              <p:txBody>
                <a:bodyPr/>
                <a:lstStyle/>
                <a:p>
                  <a:r>
                    <a:rPr lang="en-US">
                      <a:noFill/>
                    </a:rPr>
                    <a:t> </a:t>
                  </a:r>
                </a:p>
              </p:txBody>
            </p:sp>
          </mc:Fallback>
        </mc:AlternateContent>
      </p:grpSp>
      <p:pic>
        <p:nvPicPr>
          <p:cNvPr id="2050" name="Picture 2" descr="Một công ty mới thành lập có ba cơ sở bán sản phẩm. Biểu đồ dưới đây biểu diễn số (ảnh 1)">
            <a:extLst>
              <a:ext uri="{FF2B5EF4-FFF2-40B4-BE49-F238E27FC236}">
                <a16:creationId xmlns:a16="http://schemas.microsoft.com/office/drawing/2014/main" id="{24BFB1D8-F3EA-0F0E-FD43-B4DD62272C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11203" y="460568"/>
            <a:ext cx="482917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FC410D6-BD08-66D6-20BD-2E268E3E28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910"/>
            <a:ext cx="742098" cy="827496"/>
          </a:xfrm>
          <a:prstGeom prst="rect">
            <a:avLst/>
          </a:prstGeom>
          <a:solidFill>
            <a:schemeClr val="bg1"/>
          </a:solidFill>
        </p:spPr>
      </p:pic>
    </p:spTree>
    <p:extLst>
      <p:ext uri="{BB962C8B-B14F-4D97-AF65-F5344CB8AC3E}">
        <p14:creationId xmlns:p14="http://schemas.microsoft.com/office/powerpoint/2010/main" val="211919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9BBB59"/>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634" y="879840"/>
            <a:ext cx="11664731" cy="1121846"/>
          </a:xfrm>
          <a:prstGeom prst="rect">
            <a:avLst/>
          </a:prstGeom>
          <a:noFill/>
        </p:spPr>
        <p:txBody>
          <a:bodyPr wrap="square" rtlCol="0">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nl-NL" sz="2400" b="1"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Câu 4: </a:t>
            </a:r>
            <a:r>
              <a:rPr kumimoji="0" lang="vi-VN" sz="240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Cho bảng thống kê số lượt khách du lịch (ước đạt) đến Ninh Bình trong các năm 2016, 2017, 2018.</a:t>
            </a:r>
            <a:endParaRPr lang="en-US" sz="2400" kern="100" dirty="0">
              <a:solidFill>
                <a:srgbClr val="000000"/>
              </a:solidFill>
              <a:latin typeface="UTM Avo" panose="02040603050506020204" pitchFamily="18" charset="0"/>
              <a:cs typeface="Arial" panose="020B0604020202020204" pitchFamily="34" charset="0"/>
              <a:sym typeface="Arial"/>
            </a:endParaRPr>
          </a:p>
        </p:txBody>
      </p:sp>
      <p:sp>
        <p:nvSpPr>
          <p:cNvPr id="7" name="Oval 6"/>
          <p:cNvSpPr/>
          <p:nvPr/>
        </p:nvSpPr>
        <p:spPr>
          <a:xfrm>
            <a:off x="509623" y="5547823"/>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4264396" y="4429790"/>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4262221" y="5585117"/>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511213" y="4432545"/>
            <a:ext cx="685800" cy="68580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sp>
        <p:nvSpPr>
          <p:cNvPr id="14" name="TextBox 13"/>
          <p:cNvSpPr txBox="1"/>
          <p:nvPr/>
        </p:nvSpPr>
        <p:spPr>
          <a:xfrm>
            <a:off x="619217" y="5624023"/>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C</a:t>
            </a:r>
          </a:p>
        </p:txBody>
      </p:sp>
      <p:sp>
        <p:nvSpPr>
          <p:cNvPr id="15" name="TextBox 14"/>
          <p:cNvSpPr txBox="1"/>
          <p:nvPr/>
        </p:nvSpPr>
        <p:spPr>
          <a:xfrm>
            <a:off x="619217" y="4508745"/>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A</a:t>
            </a:r>
          </a:p>
        </p:txBody>
      </p:sp>
      <p:sp>
        <p:nvSpPr>
          <p:cNvPr id="16" name="TextBox 15"/>
          <p:cNvSpPr txBox="1"/>
          <p:nvPr/>
        </p:nvSpPr>
        <p:spPr>
          <a:xfrm>
            <a:off x="4361799" y="4495389"/>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B</a:t>
            </a:r>
          </a:p>
        </p:txBody>
      </p:sp>
      <p:sp>
        <p:nvSpPr>
          <p:cNvPr id="17" name="TextBox 16"/>
          <p:cNvSpPr txBox="1"/>
          <p:nvPr/>
        </p:nvSpPr>
        <p:spPr>
          <a:xfrm>
            <a:off x="4370225" y="5661317"/>
            <a:ext cx="457200" cy="50276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D</a:t>
            </a:r>
          </a:p>
        </p:txBody>
      </p:sp>
      <p:grpSp>
        <p:nvGrpSpPr>
          <p:cNvPr id="3" name="Group 2"/>
          <p:cNvGrpSpPr/>
          <p:nvPr/>
        </p:nvGrpSpPr>
        <p:grpSpPr>
          <a:xfrm>
            <a:off x="1384029" y="4324959"/>
            <a:ext cx="2333713" cy="912657"/>
            <a:chOff x="1127506" y="2455940"/>
            <a:chExt cx="6349936"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27506" y="2501799"/>
                  <a:ext cx="6349936" cy="3056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13,33%</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27506" y="2501799"/>
                  <a:ext cx="6349936" cy="305639"/>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8870475" y="5540040"/>
            <a:ext cx="813373" cy="765529"/>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8650808" y="5194658"/>
            <a:ext cx="1247176" cy="1258543"/>
          </a:xfrm>
          <a:prstGeom prst="rect">
            <a:avLst/>
          </a:prstGeom>
          <a:noFill/>
        </p:spPr>
      </p:pic>
      <p:sp>
        <p:nvSpPr>
          <p:cNvPr id="26" name="Cloud 25"/>
          <p:cNvSpPr/>
          <p:nvPr/>
        </p:nvSpPr>
        <p:spPr>
          <a:xfrm>
            <a:off x="9540185" y="4191089"/>
            <a:ext cx="2275147" cy="980813"/>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Hết</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giờ</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10937424" y="5434391"/>
            <a:ext cx="1254576" cy="1266139"/>
          </a:xfrm>
          <a:prstGeom prst="rect">
            <a:avLst/>
          </a:prstGeom>
        </p:spPr>
      </p:pic>
      <p:grpSp>
        <p:nvGrpSpPr>
          <p:cNvPr id="29" name="Group 28"/>
          <p:cNvGrpSpPr/>
          <p:nvPr/>
        </p:nvGrpSpPr>
        <p:grpSpPr>
          <a:xfrm>
            <a:off x="5193692" y="4291145"/>
            <a:ext cx="2333715" cy="912656"/>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880119" y="2520123"/>
                  <a:ext cx="5559225" cy="3056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13,34%</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880119" y="2520123"/>
                  <a:ext cx="5559225" cy="305639"/>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402206" y="5547830"/>
            <a:ext cx="2305765" cy="912658"/>
            <a:chOff x="1222590" y="2455940"/>
            <a:chExt cx="5840031" cy="431580"/>
          </a:xfrm>
        </p:grpSpPr>
        <p:pic>
          <p:nvPicPr>
            <p:cNvPr id="33" name="Picture 32" descr="1456.png"/>
            <p:cNvPicPr>
              <a:picLocks noChangeAspect="1"/>
            </p:cNvPicPr>
            <p:nvPr/>
          </p:nvPicPr>
          <p:blipFill>
            <a:blip r:embed="rId12"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64337" y="2508192"/>
                  <a:ext cx="4791889" cy="3056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13,35%</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64337" y="2508192"/>
                  <a:ext cx="4791889" cy="305639"/>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5193692" y="5540545"/>
            <a:ext cx="2333715" cy="912656"/>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643791" y="2495415"/>
                  <a:ext cx="4806153" cy="3056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400" b="0" i="0" u="none" strike="noStrike" kern="0" cap="none" spc="0" normalizeH="0" baseline="0" noProof="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sym typeface="Arial"/>
                          </a:rPr>
                          <m:t>13,36%</m:t>
                        </m:r>
                      </m:oMath>
                    </m:oMathPara>
                  </a14:m>
                  <a:endParaRPr kumimoji="0" lang="en-US" sz="2400" b="0" i="0" u="none" strike="noStrike" kern="1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643791" y="2495415"/>
                  <a:ext cx="4806153" cy="305639"/>
                </a:xfrm>
                <a:prstGeom prst="rect">
                  <a:avLst/>
                </a:prstGeom>
                <a:blipFill>
                  <a:blip r:embed="rId14"/>
                  <a:stretch>
                    <a:fillRect/>
                  </a:stretch>
                </a:blipFill>
              </p:spPr>
              <p:txBody>
                <a:bodyPr/>
                <a:lstStyle/>
                <a:p>
                  <a:r>
                    <a:rPr lang="en-US">
                      <a:noFill/>
                    </a:rPr>
                    <a:t> </a:t>
                  </a:r>
                </a:p>
              </p:txBody>
            </p:sp>
          </mc:Fallback>
        </mc:AlternateContent>
      </p:grpSp>
      <p:graphicFrame>
        <p:nvGraphicFramePr>
          <p:cNvPr id="8" name="Table 7"/>
          <p:cNvGraphicFramePr>
            <a:graphicFrameLocks noGrp="1"/>
          </p:cNvGraphicFramePr>
          <p:nvPr/>
        </p:nvGraphicFramePr>
        <p:xfrm>
          <a:off x="1616099" y="1998854"/>
          <a:ext cx="9448800" cy="1026160"/>
        </p:xfrm>
        <a:graphic>
          <a:graphicData uri="http://schemas.openxmlformats.org/drawingml/2006/table">
            <a:tbl>
              <a:tblPr firstRow="1" firstCol="1" bandRow="1"/>
              <a:tblGrid>
                <a:gridCol w="2917371">
                  <a:extLst>
                    <a:ext uri="{9D8B030D-6E8A-4147-A177-3AD203B41FA5}">
                      <a16:colId xmlns:a16="http://schemas.microsoft.com/office/drawing/2014/main" val="1576159676"/>
                    </a:ext>
                  </a:extLst>
                </a:gridCol>
                <a:gridCol w="2278743">
                  <a:extLst>
                    <a:ext uri="{9D8B030D-6E8A-4147-A177-3AD203B41FA5}">
                      <a16:colId xmlns:a16="http://schemas.microsoft.com/office/drawing/2014/main" val="2318756863"/>
                    </a:ext>
                  </a:extLst>
                </a:gridCol>
                <a:gridCol w="2251555">
                  <a:extLst>
                    <a:ext uri="{9D8B030D-6E8A-4147-A177-3AD203B41FA5}">
                      <a16:colId xmlns:a16="http://schemas.microsoft.com/office/drawing/2014/main" val="547702107"/>
                    </a:ext>
                  </a:extLst>
                </a:gridCol>
                <a:gridCol w="2001131">
                  <a:extLst>
                    <a:ext uri="{9D8B030D-6E8A-4147-A177-3AD203B41FA5}">
                      <a16:colId xmlns:a16="http://schemas.microsoft.com/office/drawing/2014/main" val="4195136688"/>
                    </a:ext>
                  </a:extLst>
                </a:gridCol>
              </a:tblGrid>
              <a:tr h="513080">
                <a:tc>
                  <a:txBody>
                    <a:bodyPr/>
                    <a:lstStyle/>
                    <a:p>
                      <a:pPr marR="30480" algn="ctr">
                        <a:lnSpc>
                          <a:spcPct val="100000"/>
                        </a:lnSpc>
                        <a:spcBef>
                          <a:spcPts val="600"/>
                        </a:spcBef>
                        <a:spcAft>
                          <a:spcPts val="600"/>
                        </a:spcAft>
                      </a:pPr>
                      <a:r>
                        <a:rPr lang="en-US" sz="2400" b="1" dirty="0" err="1">
                          <a:effectLst/>
                          <a:latin typeface="UTM Avo" panose="02040603050506020204" pitchFamily="18" charset="0"/>
                          <a:ea typeface="Times New Roman" panose="02020603050405020304" pitchFamily="18" charset="0"/>
                          <a:cs typeface="Times New Roman" panose="02020603050405020304" pitchFamily="18" charset="0"/>
                        </a:rPr>
                        <a:t>Năm</a:t>
                      </a:r>
                      <a:endParaRPr lang="en-US" sz="2400" b="1" dirty="0">
                        <a:effectLst/>
                        <a:latin typeface="UTM Avo" panose="02040603050506020204" pitchFamily="18" charset="0"/>
                        <a:ea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R="30480" algn="ctr">
                        <a:lnSpc>
                          <a:spcPct val="100000"/>
                        </a:lnSpc>
                        <a:spcBef>
                          <a:spcPts val="600"/>
                        </a:spcBef>
                        <a:spcAft>
                          <a:spcPts val="600"/>
                        </a:spcAft>
                      </a:pPr>
                      <a:r>
                        <a:rPr lang="vi-VN" sz="2400" b="1" dirty="0">
                          <a:effectLst/>
                          <a:latin typeface="UTM Avo" panose="02040603050506020204" pitchFamily="18" charset="0"/>
                          <a:ea typeface="Times New Roman" panose="02020603050405020304" pitchFamily="18" charset="0"/>
                        </a:rPr>
                        <a:t>2016</a:t>
                      </a:r>
                      <a:endParaRPr lang="en-US" sz="2400" b="1" dirty="0">
                        <a:effectLst/>
                        <a:latin typeface="UTM Avo" panose="02040603050506020204" pitchFamily="18" charset="0"/>
                        <a:ea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R="30480" algn="ctr">
                        <a:lnSpc>
                          <a:spcPct val="100000"/>
                        </a:lnSpc>
                        <a:spcBef>
                          <a:spcPts val="600"/>
                        </a:spcBef>
                        <a:spcAft>
                          <a:spcPts val="600"/>
                        </a:spcAft>
                      </a:pPr>
                      <a:r>
                        <a:rPr lang="vi-VN" sz="2400" b="1" dirty="0">
                          <a:effectLst/>
                          <a:latin typeface="UTM Avo" panose="02040603050506020204" pitchFamily="18" charset="0"/>
                          <a:ea typeface="Times New Roman" panose="02020603050405020304" pitchFamily="18" charset="0"/>
                        </a:rPr>
                        <a:t>2017</a:t>
                      </a:r>
                      <a:endParaRPr lang="en-US" sz="2400" b="1" dirty="0">
                        <a:effectLst/>
                        <a:latin typeface="UTM Avo" panose="02040603050506020204" pitchFamily="18" charset="0"/>
                        <a:ea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R="30480" algn="ctr">
                        <a:lnSpc>
                          <a:spcPct val="100000"/>
                        </a:lnSpc>
                        <a:spcBef>
                          <a:spcPts val="600"/>
                        </a:spcBef>
                        <a:spcAft>
                          <a:spcPts val="600"/>
                        </a:spcAft>
                      </a:pPr>
                      <a:r>
                        <a:rPr lang="vi-VN" sz="2400" b="1" dirty="0">
                          <a:effectLst/>
                          <a:latin typeface="UTM Avo" panose="02040603050506020204" pitchFamily="18" charset="0"/>
                          <a:ea typeface="Times New Roman" panose="02020603050405020304" pitchFamily="18" charset="0"/>
                        </a:rPr>
                        <a:t>2018</a:t>
                      </a:r>
                      <a:endParaRPr lang="en-US" sz="2400" b="1" dirty="0">
                        <a:effectLst/>
                        <a:latin typeface="UTM Avo" panose="02040603050506020204" pitchFamily="18" charset="0"/>
                        <a:ea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220354633"/>
                  </a:ext>
                </a:extLst>
              </a:tr>
              <a:tr h="513080">
                <a:tc>
                  <a:txBody>
                    <a:bodyPr/>
                    <a:lstStyle/>
                    <a:p>
                      <a:pPr marR="30480" algn="ctr">
                        <a:lnSpc>
                          <a:spcPct val="100000"/>
                        </a:lnSpc>
                        <a:spcBef>
                          <a:spcPts val="600"/>
                        </a:spcBef>
                        <a:spcAft>
                          <a:spcPts val="600"/>
                        </a:spcAft>
                      </a:pP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Số</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lượt</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triệu</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lượt</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a:t>
                      </a:r>
                      <a:endParaRPr lang="en-US" sz="2400" dirty="0">
                        <a:effectLst/>
                        <a:latin typeface="UTM Avo" panose="02040603050506020204" pitchFamily="18" charset="0"/>
                        <a:ea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00000"/>
                        </a:lnSpc>
                        <a:spcBef>
                          <a:spcPts val="600"/>
                        </a:spcBef>
                        <a:spcAft>
                          <a:spcPts val="600"/>
                        </a:spcAft>
                      </a:pPr>
                      <a:r>
                        <a:rPr lang="vi-VN" sz="2400" dirty="0">
                          <a:effectLst/>
                          <a:latin typeface="UTM Avo" panose="02040603050506020204" pitchFamily="18" charset="0"/>
                          <a:ea typeface="Times New Roman" panose="02020603050405020304" pitchFamily="18" charset="0"/>
                        </a:rPr>
                        <a:t>6,44</a:t>
                      </a:r>
                      <a:endParaRPr lang="en-US" sz="2400" dirty="0">
                        <a:effectLst/>
                        <a:latin typeface="UTM Avo" panose="02040603050506020204" pitchFamily="18" charset="0"/>
                        <a:ea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00000"/>
                        </a:lnSpc>
                        <a:spcBef>
                          <a:spcPts val="600"/>
                        </a:spcBef>
                        <a:spcAft>
                          <a:spcPts val="600"/>
                        </a:spcAft>
                      </a:pPr>
                      <a:r>
                        <a:rPr lang="vi-VN" sz="2400" dirty="0">
                          <a:effectLst/>
                          <a:latin typeface="UTM Avo" panose="02040603050506020204" pitchFamily="18" charset="0"/>
                          <a:ea typeface="Times New Roman" panose="02020603050405020304" pitchFamily="18" charset="0"/>
                        </a:rPr>
                        <a:t>7,06</a:t>
                      </a:r>
                      <a:endParaRPr lang="en-US" sz="2400" dirty="0">
                        <a:effectLst/>
                        <a:latin typeface="UTM Avo" panose="02040603050506020204" pitchFamily="18" charset="0"/>
                        <a:ea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00000"/>
                        </a:lnSpc>
                        <a:spcBef>
                          <a:spcPts val="600"/>
                        </a:spcBef>
                        <a:spcAft>
                          <a:spcPts val="600"/>
                        </a:spcAft>
                      </a:pPr>
                      <a:r>
                        <a:rPr lang="vi-VN" sz="2400" dirty="0">
                          <a:effectLst/>
                          <a:latin typeface="UTM Avo" panose="02040603050506020204" pitchFamily="18" charset="0"/>
                          <a:ea typeface="Times New Roman" panose="02020603050405020304" pitchFamily="18" charset="0"/>
                        </a:rPr>
                        <a:t>7,3</a:t>
                      </a:r>
                      <a:endParaRPr lang="en-US" sz="2400" dirty="0">
                        <a:effectLst/>
                        <a:latin typeface="UTM Avo" panose="02040603050506020204" pitchFamily="18" charset="0"/>
                        <a:ea typeface="Times New Roman" panose="02020603050405020304"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3280895"/>
                  </a:ext>
                </a:extLst>
              </a:tr>
            </a:tbl>
          </a:graphicData>
        </a:graphic>
      </p:graphicFrame>
      <p:sp>
        <p:nvSpPr>
          <p:cNvPr id="9" name="Rectangle 8"/>
          <p:cNvSpPr/>
          <p:nvPr/>
        </p:nvSpPr>
        <p:spPr>
          <a:xfrm>
            <a:off x="263634" y="3064759"/>
            <a:ext cx="11664731" cy="1121846"/>
          </a:xfrm>
          <a:prstGeom prst="rect">
            <a:avLst/>
          </a:prstGeom>
        </p:spPr>
        <p:txBody>
          <a:bodyPr wrap="square">
            <a:spAutoFit/>
          </a:bodyPr>
          <a:lstStyle/>
          <a:p>
            <a:pPr marL="0" marR="40639" lvl="0" indent="0" algn="just" defTabSz="914400" rtl="0" eaLnBrk="1" fontAlgn="auto" latinLnBrk="0" hangingPunct="1">
              <a:lnSpc>
                <a:spcPct val="150000"/>
              </a:lnSpc>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lượt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khách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du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lịch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đến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Ninh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Bình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trong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năm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2018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tăng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bao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nhiêu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phần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trăm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so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với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năm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2016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làm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tròn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kết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quả</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đến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hàng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phần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trăm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Times New Roman" panose="02020603050405020304" pitchFamily="18" charset="0"/>
                <a:cs typeface="Arial" panose="020B0604020202020204" pitchFamily="34" charset="0"/>
                <a:sym typeface="Arial"/>
              </a:rPr>
              <a:t>)?</a:t>
            </a:r>
          </a:p>
        </p:txBody>
      </p:sp>
      <p:pic>
        <p:nvPicPr>
          <p:cNvPr id="4" name="Picture 3">
            <a:extLst>
              <a:ext uri="{FF2B5EF4-FFF2-40B4-BE49-F238E27FC236}">
                <a16:creationId xmlns:a16="http://schemas.microsoft.com/office/drawing/2014/main" id="{82053766-6D2D-2B7B-E51B-3D61ACCE79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910"/>
            <a:ext cx="742098" cy="827496"/>
          </a:xfrm>
          <a:prstGeom prst="rect">
            <a:avLst/>
          </a:prstGeom>
          <a:solidFill>
            <a:schemeClr val="bg1"/>
          </a:solidFill>
        </p:spPr>
      </p:pic>
    </p:spTree>
    <p:extLst>
      <p:ext uri="{BB962C8B-B14F-4D97-AF65-F5344CB8AC3E}">
        <p14:creationId xmlns:p14="http://schemas.microsoft.com/office/powerpoint/2010/main" val="21703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9BBB59"/>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21818-E841-90C8-3EB3-0F28E43AAB5A}"/>
              </a:ext>
            </a:extLst>
          </p:cNvPr>
          <p:cNvSpPr/>
          <p:nvPr/>
        </p:nvSpPr>
        <p:spPr>
          <a:xfrm>
            <a:off x="985673" y="2022396"/>
            <a:ext cx="10220654" cy="1406604"/>
          </a:xfrm>
          <a:prstGeom prst="rect">
            <a:avLst/>
          </a:prstGeom>
        </p:spPr>
        <p:txBody>
          <a:bodyPr wrap="square">
            <a:spAutoFit/>
          </a:bodyPr>
          <a:lstStyle/>
          <a:p>
            <a:pPr algn="just">
              <a:lnSpc>
                <a:spcPct val="165000"/>
              </a:lnSpc>
              <a:buClr>
                <a:srgbClr val="000000"/>
              </a:buClr>
            </a:pPr>
            <a:r>
              <a:rPr lang="vi-VN" sz="2800" kern="0" dirty="0">
                <a:solidFill>
                  <a:srgbClr val="000000"/>
                </a:solidFill>
                <a:cs typeface="Times New Roman" panose="02020603050405020304" pitchFamily="18" charset="0"/>
                <a:sym typeface="Arial"/>
              </a:rPr>
              <a:t>Ở lớp 6 và lớp 7, chúng ta đã làm quen với việc phân tích và xử lí dư liệu thu được ở dạng bảng hoặc biểu đồ.</a:t>
            </a:r>
          </a:p>
        </p:txBody>
      </p:sp>
      <p:grpSp>
        <p:nvGrpSpPr>
          <p:cNvPr id="4" name="Group 3">
            <a:extLst>
              <a:ext uri="{FF2B5EF4-FFF2-40B4-BE49-F238E27FC236}">
                <a16:creationId xmlns:a16="http://schemas.microsoft.com/office/drawing/2014/main" id="{F790C043-71AC-3B9C-F015-60744410306E}"/>
              </a:ext>
            </a:extLst>
          </p:cNvPr>
          <p:cNvGrpSpPr/>
          <p:nvPr/>
        </p:nvGrpSpPr>
        <p:grpSpPr>
          <a:xfrm>
            <a:off x="1795194" y="3945221"/>
            <a:ext cx="9015852" cy="1863889"/>
            <a:chOff x="703185" y="3284821"/>
            <a:chExt cx="6761889" cy="1397917"/>
          </a:xfrm>
        </p:grpSpPr>
        <p:sp>
          <p:nvSpPr>
            <p:cNvPr id="5" name="Rounded Rectangular Callout 11">
              <a:extLst>
                <a:ext uri="{FF2B5EF4-FFF2-40B4-BE49-F238E27FC236}">
                  <a16:creationId xmlns:a16="http://schemas.microsoft.com/office/drawing/2014/main" id="{D582EDC1-4A26-0E5E-C5DF-3F4A3920BFD5}"/>
                </a:ext>
              </a:extLst>
            </p:cNvPr>
            <p:cNvSpPr/>
            <p:nvPr/>
          </p:nvSpPr>
          <p:spPr>
            <a:xfrm>
              <a:off x="1804311" y="3493572"/>
              <a:ext cx="5660763" cy="1189166"/>
            </a:xfrm>
            <a:prstGeom prst="wedgeRoundRectCallout">
              <a:avLst>
                <a:gd name="adj1" fmla="val -53889"/>
                <a:gd name="adj2" fmla="val -39451"/>
                <a:gd name="adj3" fmla="val 16667"/>
              </a:avLst>
            </a:prstGeom>
            <a:solidFill>
              <a:srgbClr val="FFD495"/>
            </a:solidFill>
            <a:ln w="38100" cap="flat" cmpd="sng" algn="ctr">
              <a:solidFill>
                <a:srgbClr val="31AFA1"/>
              </a:solidFill>
              <a:prstDash val="solid"/>
            </a:ln>
            <a:effectLst>
              <a:outerShdw blurRad="50800" dist="38100" dir="18900000" algn="bl" rotWithShape="0">
                <a:prstClr val="black">
                  <a:alpha val="40000"/>
                </a:prstClr>
              </a:outerShdw>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800" b="0" i="1"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Phân tích và xử lí dữ liệu thu được ở dạng bảng hoặc biểu đồ để làm gì?</a:t>
              </a:r>
            </a:p>
          </p:txBody>
        </p:sp>
        <p:pic>
          <p:nvPicPr>
            <p:cNvPr id="6" name="Picture 5">
              <a:extLst>
                <a:ext uri="{FF2B5EF4-FFF2-40B4-BE49-F238E27FC236}">
                  <a16:creationId xmlns:a16="http://schemas.microsoft.com/office/drawing/2014/main" id="{501927D1-7E1A-F23A-6775-1716BF490D86}"/>
                </a:ext>
              </a:extLst>
            </p:cNvPr>
            <p:cNvPicPr>
              <a:picLocks noChangeAspect="1"/>
            </p:cNvPicPr>
            <p:nvPr/>
          </p:nvPicPr>
          <p:blipFill>
            <a:blip r:embed="rId3"/>
            <a:stretch>
              <a:fillRect/>
            </a:stretch>
          </p:blipFill>
          <p:spPr>
            <a:xfrm>
              <a:off x="703185" y="3284821"/>
              <a:ext cx="846293" cy="1184153"/>
            </a:xfrm>
            <a:prstGeom prst="rect">
              <a:avLst/>
            </a:prstGeom>
          </p:spPr>
        </p:pic>
      </p:grpSp>
    </p:spTree>
    <p:extLst>
      <p:ext uri="{BB962C8B-B14F-4D97-AF65-F5344CB8AC3E}">
        <p14:creationId xmlns:p14="http://schemas.microsoft.com/office/powerpoint/2010/main" val="12263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C6CBDC-108F-6495-ED45-9F964A9D0234}"/>
              </a:ext>
            </a:extLst>
          </p:cNvPr>
          <p:cNvGrpSpPr/>
          <p:nvPr/>
        </p:nvGrpSpPr>
        <p:grpSpPr>
          <a:xfrm>
            <a:off x="4727728" y="2973380"/>
            <a:ext cx="2736543" cy="1558939"/>
            <a:chOff x="309542" y="967667"/>
            <a:chExt cx="2878585" cy="1558939"/>
          </a:xfrm>
        </p:grpSpPr>
        <p:pic>
          <p:nvPicPr>
            <p:cNvPr id="3" name="Picture 2">
              <a:hlinkClick r:id="rId3"/>
              <a:extLst>
                <a:ext uri="{FF2B5EF4-FFF2-40B4-BE49-F238E27FC236}">
                  <a16:creationId xmlns:a16="http://schemas.microsoft.com/office/drawing/2014/main" id="{F642DCF3-0CF3-02C6-5639-AF97E87A0B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5EEB9567-6765-CA3D-2A68-E3F030FBFBB7}"/>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224084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2">
            <a:extLst>
              <a:ext uri="{FF2B5EF4-FFF2-40B4-BE49-F238E27FC236}">
                <a16:creationId xmlns:a16="http://schemas.microsoft.com/office/drawing/2014/main" id="{CCEC9F52-37E5-B634-7472-7E50551CB9ED}"/>
              </a:ext>
            </a:extLst>
          </p:cNvPr>
          <p:cNvSpPr txBox="1"/>
          <p:nvPr/>
        </p:nvSpPr>
        <p:spPr>
          <a:xfrm>
            <a:off x="2976872" y="1602604"/>
            <a:ext cx="4865182" cy="723147"/>
          </a:xfrm>
          <a:prstGeom prst="rect">
            <a:avLst/>
          </a:prstGeom>
        </p:spPr>
        <p:txBody>
          <a:bodyPr wrap="square" lIns="0" tIns="0" rIns="0" bIns="0" rtlCol="0" anchor="t">
            <a:spAutoFit/>
          </a:bodyPr>
          <a:lstStyle/>
          <a:p>
            <a:pPr algn="ctr" defTabSz="609539">
              <a:lnSpc>
                <a:spcPct val="150000"/>
              </a:lnSpc>
            </a:pPr>
            <a:r>
              <a:rPr lang="vi-VN" sz="3600" b="1" spc="53" dirty="0">
                <a:latin typeface="UTM Avo" panose="02040603050506020204" pitchFamily="18" charset="0"/>
                <a:cs typeface="Arial" panose="020B0604020202020204" pitchFamily="34" charset="0"/>
              </a:rPr>
              <a:t>NỘI DUNG BÀI HỌC</a:t>
            </a:r>
            <a:endParaRPr lang="en-US" sz="3600" b="1" spc="53" dirty="0">
              <a:latin typeface="UTM Avo" panose="02040603050506020204" pitchFamily="18" charset="0"/>
              <a:cs typeface="Arial" panose="020B0604020202020204" pitchFamily="34" charset="0"/>
            </a:endParaRPr>
          </a:p>
        </p:txBody>
      </p:sp>
      <p:sp>
        <p:nvSpPr>
          <p:cNvPr id="3" name="TextBox 36">
            <a:extLst>
              <a:ext uri="{FF2B5EF4-FFF2-40B4-BE49-F238E27FC236}">
                <a16:creationId xmlns:a16="http://schemas.microsoft.com/office/drawing/2014/main" id="{A8972297-8105-B8B2-4AC4-94893673BE85}"/>
              </a:ext>
            </a:extLst>
          </p:cNvPr>
          <p:cNvSpPr txBox="1"/>
          <p:nvPr/>
        </p:nvSpPr>
        <p:spPr>
          <a:xfrm>
            <a:off x="1967148" y="2628104"/>
            <a:ext cx="8024522" cy="1115370"/>
          </a:xfrm>
          <a:prstGeom prst="rect">
            <a:avLst/>
          </a:prstGeom>
        </p:spPr>
        <p:txBody>
          <a:bodyPr wrap="square" lIns="0" tIns="0" rIns="0" bIns="0" rtlCol="0" anchor="ctr">
            <a:spAutoFit/>
          </a:bodyPr>
          <a:lstStyle/>
          <a:p>
            <a:pPr algn="just" defTabSz="609539">
              <a:lnSpc>
                <a:spcPct val="150000"/>
              </a:lnSpc>
            </a:pPr>
            <a:r>
              <a:rPr lang="vi-VN" sz="2600" b="1" spc="53" dirty="0">
                <a:latin typeface="UTM Avo" panose="02040603050506020204" pitchFamily="18" charset="0"/>
                <a:cs typeface="Arial" panose="020B0604020202020204" pitchFamily="34" charset="0"/>
              </a:rPr>
              <a:t>Phát hiện vấn đề dựa trên phân tích và xử lí dữ liệu thu được ở dạng bảng, biểu đồ</a:t>
            </a:r>
          </a:p>
        </p:txBody>
      </p:sp>
      <p:sp>
        <p:nvSpPr>
          <p:cNvPr id="4" name="TextBox 37">
            <a:extLst>
              <a:ext uri="{FF2B5EF4-FFF2-40B4-BE49-F238E27FC236}">
                <a16:creationId xmlns:a16="http://schemas.microsoft.com/office/drawing/2014/main" id="{90CF2911-83D9-5BA8-D38B-C98A7C1B5630}"/>
              </a:ext>
            </a:extLst>
          </p:cNvPr>
          <p:cNvSpPr txBox="1"/>
          <p:nvPr/>
        </p:nvSpPr>
        <p:spPr>
          <a:xfrm>
            <a:off x="1133531" y="4119089"/>
            <a:ext cx="6262254" cy="1715534"/>
          </a:xfrm>
          <a:prstGeom prst="rect">
            <a:avLst/>
          </a:prstGeom>
        </p:spPr>
        <p:txBody>
          <a:bodyPr wrap="square" lIns="0" tIns="0" rIns="0" bIns="0" rtlCol="0" anchor="ctr">
            <a:spAutoFit/>
          </a:bodyPr>
          <a:lstStyle/>
          <a:p>
            <a:pPr algn="just" defTabSz="609539">
              <a:lnSpc>
                <a:spcPct val="150000"/>
              </a:lnSpc>
            </a:pPr>
            <a:r>
              <a:rPr lang="vi-VN" sz="2600" b="1" spc="53" dirty="0">
                <a:latin typeface="UTM Avo" panose="02040603050506020204" pitchFamily="18" charset="0"/>
                <a:cs typeface="Arial" panose="020B0604020202020204" pitchFamily="34" charset="0"/>
              </a:rPr>
              <a:t>Giải quyết những vấn đề đơn giản dựa trên phân tích và xử lí dữ liệu thu được ở dạng bảng, biểu đồ</a:t>
            </a:r>
          </a:p>
        </p:txBody>
      </p:sp>
      <p:sp>
        <p:nvSpPr>
          <p:cNvPr id="6" name="Folded Corner 39">
            <a:extLst>
              <a:ext uri="{FF2B5EF4-FFF2-40B4-BE49-F238E27FC236}">
                <a16:creationId xmlns:a16="http://schemas.microsoft.com/office/drawing/2014/main" id="{00DD9D15-CC9E-B78F-AA3D-D1E9DA045D47}"/>
              </a:ext>
            </a:extLst>
          </p:cNvPr>
          <p:cNvSpPr/>
          <p:nvPr/>
        </p:nvSpPr>
        <p:spPr>
          <a:xfrm>
            <a:off x="830732" y="2704583"/>
            <a:ext cx="829223" cy="724417"/>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p>
        </p:txBody>
      </p:sp>
      <p:sp>
        <p:nvSpPr>
          <p:cNvPr id="7" name="Folded Corner 41">
            <a:extLst>
              <a:ext uri="{FF2B5EF4-FFF2-40B4-BE49-F238E27FC236}">
                <a16:creationId xmlns:a16="http://schemas.microsoft.com/office/drawing/2014/main" id="{6263A0B3-F682-813C-42AD-19675D316B52}"/>
              </a:ext>
            </a:extLst>
          </p:cNvPr>
          <p:cNvSpPr/>
          <p:nvPr/>
        </p:nvSpPr>
        <p:spPr>
          <a:xfrm>
            <a:off x="95900" y="4252439"/>
            <a:ext cx="829223" cy="724417"/>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II</a:t>
            </a:r>
          </a:p>
        </p:txBody>
      </p:sp>
      <p:pic>
        <p:nvPicPr>
          <p:cNvPr id="1030" name="Picture 6" descr="Pie chart ">
            <a:extLst>
              <a:ext uri="{FF2B5EF4-FFF2-40B4-BE49-F238E27FC236}">
                <a16:creationId xmlns:a16="http://schemas.microsoft.com/office/drawing/2014/main" id="{20F037F4-0030-2091-FE18-C28E144B3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5596" y="1077909"/>
            <a:ext cx="1745672" cy="174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9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3">
            <a:extLst>
              <a:ext uri="{FF2B5EF4-FFF2-40B4-BE49-F238E27FC236}">
                <a16:creationId xmlns:a16="http://schemas.microsoft.com/office/drawing/2014/main" id="{03F9FAD9-350C-B170-9335-98B890D52BCC}"/>
              </a:ext>
            </a:extLst>
          </p:cNvPr>
          <p:cNvSpPr txBox="1"/>
          <p:nvPr/>
        </p:nvSpPr>
        <p:spPr>
          <a:xfrm>
            <a:off x="859583" y="2625436"/>
            <a:ext cx="10472831" cy="3006336"/>
          </a:xfrm>
          <a:prstGeom prst="rect">
            <a:avLst/>
          </a:prstGeom>
        </p:spPr>
        <p:txBody>
          <a:bodyPr wrap="square" lIns="0" tIns="0" rIns="0" bIns="0" rtlCol="0" anchor="t">
            <a:spAutoFit/>
          </a:bodyPr>
          <a:lstStyle/>
          <a:p>
            <a:pPr algn="ctr" defTabSz="609539">
              <a:lnSpc>
                <a:spcPct val="125000"/>
              </a:lnSpc>
            </a:pPr>
            <a:r>
              <a:rPr lang="vi-VN" sz="5400" b="1" spc="80" dirty="0">
                <a:latin typeface="UTM Avo" panose="02040603050506020204" pitchFamily="18" charset="0"/>
                <a:cs typeface="Arial" panose="020B0604020202020204" pitchFamily="34" charset="0"/>
              </a:rPr>
              <a:t>Phát hiện vấn đề dựa trên phân tích và xử lí dữ liệu thu được ở dạng bảng, biểu đồ</a:t>
            </a:r>
            <a:endParaRPr lang="en-US" sz="5400" b="1" spc="80" dirty="0">
              <a:latin typeface="UTM Avo" panose="02040603050506020204" pitchFamily="18" charset="0"/>
              <a:cs typeface="Arial" panose="020B0604020202020204" pitchFamily="34" charset="0"/>
            </a:endParaRPr>
          </a:p>
        </p:txBody>
      </p:sp>
      <p:sp>
        <p:nvSpPr>
          <p:cNvPr id="4" name="Folded Corner 39">
            <a:extLst>
              <a:ext uri="{FF2B5EF4-FFF2-40B4-BE49-F238E27FC236}">
                <a16:creationId xmlns:a16="http://schemas.microsoft.com/office/drawing/2014/main" id="{9A085DDD-892E-1475-A56A-62775316AF43}"/>
              </a:ext>
            </a:extLst>
          </p:cNvPr>
          <p:cNvSpPr/>
          <p:nvPr/>
        </p:nvSpPr>
        <p:spPr>
          <a:xfrm>
            <a:off x="5350014" y="1322037"/>
            <a:ext cx="1491970" cy="1303399"/>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p>
        </p:txBody>
      </p:sp>
      <p:pic>
        <p:nvPicPr>
          <p:cNvPr id="2056" name="Picture 8" descr="Pie chart ">
            <a:extLst>
              <a:ext uri="{FF2B5EF4-FFF2-40B4-BE49-F238E27FC236}">
                <a16:creationId xmlns:a16="http://schemas.microsoft.com/office/drawing/2014/main" id="{416BB4B6-B6B2-57F0-C2E6-E380FE2F1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4" y="5389418"/>
            <a:ext cx="1545753" cy="15457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Performance ">
            <a:extLst>
              <a:ext uri="{FF2B5EF4-FFF2-40B4-BE49-F238E27FC236}">
                <a16:creationId xmlns:a16="http://schemas.microsoft.com/office/drawing/2014/main" id="{6D0B9CDE-5E2A-1851-6BC4-3B56D22BE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4071" y="711348"/>
            <a:ext cx="2108052" cy="21080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95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21">
            <a:extLst>
              <a:ext uri="{FF2B5EF4-FFF2-40B4-BE49-F238E27FC236}">
                <a16:creationId xmlns:a16="http://schemas.microsoft.com/office/drawing/2014/main" id="{E57F2E52-9BB5-3ADF-87B4-AC76B3D5428B}"/>
              </a:ext>
            </a:extLst>
          </p:cNvPr>
          <p:cNvSpPr txBox="1">
            <a:spLocks/>
          </p:cNvSpPr>
          <p:nvPr/>
        </p:nvSpPr>
        <p:spPr>
          <a:xfrm>
            <a:off x="958323" y="1648406"/>
            <a:ext cx="1089914" cy="451335"/>
          </a:xfrm>
          <a:prstGeom prst="rect">
            <a:avLst/>
          </a:prstGeom>
          <a:solidFill>
            <a:schemeClr val="accent2"/>
          </a:solidFill>
          <a:ln w="38100" cap="flat" cmpd="sng" algn="ctr">
            <a:solidFill>
              <a:schemeClr val="accent2">
                <a:lumMod val="40000"/>
                <a:lumOff val="60000"/>
              </a:schemeClr>
            </a:solidFill>
            <a:prstDash val="solid"/>
          </a:ln>
          <a:effectLst>
            <a:outerShdw blurRad="40000" dist="20000" dir="5400000" rotWithShape="0">
              <a:srgbClr val="000000">
                <a:alpha val="38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defTabSz="609585">
              <a:buClr>
                <a:srgbClr val="070185"/>
              </a:buClr>
              <a:defRPr/>
            </a:pPr>
            <a:r>
              <a:rPr lang="nl-NL" sz="2200" b="1" dirty="0">
                <a:solidFill>
                  <a:schemeClr val="bg1"/>
                </a:solidFill>
                <a:effectLst>
                  <a:outerShdw blurRad="38100" dist="38100" dir="2700000" algn="tl">
                    <a:srgbClr val="000000">
                      <a:alpha val="43137"/>
                    </a:srgbClr>
                  </a:outerShdw>
                </a:effectLst>
                <a:latin typeface="UTM Avo" panose="02040603050506020204" pitchFamily="18" charset="0"/>
                <a:ea typeface="+mn-ea"/>
                <a:cs typeface="Arial" panose="020B0604020202020204" pitchFamily="34" charset="0"/>
                <a:sym typeface="Arial"/>
              </a:rPr>
              <a:t>HĐ 1</a:t>
            </a:r>
            <a:endParaRPr lang="en-US" sz="2200" b="1" dirty="0">
              <a:solidFill>
                <a:schemeClr val="bg1"/>
              </a:solidFill>
              <a:effectLst>
                <a:outerShdw blurRad="38100" dist="38100" dir="2700000" algn="tl">
                  <a:srgbClr val="000000">
                    <a:alpha val="43137"/>
                  </a:srgbClr>
                </a:outerShdw>
              </a:effectLst>
              <a:latin typeface="UTM Avo" panose="02040603050506020204" pitchFamily="18" charset="0"/>
              <a:ea typeface="+mn-ea"/>
              <a:cs typeface="Arial" panose="020B0604020202020204" pitchFamily="34" charset="0"/>
              <a:sym typeface="Arial"/>
            </a:endParaRPr>
          </a:p>
        </p:txBody>
      </p:sp>
      <p:sp>
        <p:nvSpPr>
          <p:cNvPr id="10" name="Rectangle 9">
            <a:extLst>
              <a:ext uri="{FF2B5EF4-FFF2-40B4-BE49-F238E27FC236}">
                <a16:creationId xmlns:a16="http://schemas.microsoft.com/office/drawing/2014/main" id="{6C4FD3F1-EA76-848E-A17A-4A204380D137}"/>
              </a:ext>
            </a:extLst>
          </p:cNvPr>
          <p:cNvSpPr/>
          <p:nvPr/>
        </p:nvSpPr>
        <p:spPr>
          <a:xfrm>
            <a:off x="2048236" y="1634934"/>
            <a:ext cx="9645001" cy="464807"/>
          </a:xfrm>
          <a:prstGeom prst="rect">
            <a:avLst/>
          </a:prstGeom>
        </p:spPr>
        <p:txBody>
          <a:bodyPr wrap="square">
            <a:spAutoFit/>
          </a:bodyPr>
          <a:lstStyle/>
          <a:p>
            <a:pPr algn="just">
              <a:lnSpc>
                <a:spcPct val="125000"/>
              </a:lnSpc>
              <a:buClr>
                <a:srgbClr val="000000"/>
              </a:buClr>
              <a:buFont typeface="Arial"/>
              <a:buNone/>
            </a:pPr>
            <a:r>
              <a:rPr lang="vi-VN" sz="2200" kern="0" dirty="0">
                <a:solidFill>
                  <a:srgbClr val="000000"/>
                </a:solidFill>
                <a:latin typeface="UTM Avo" panose="02040603050506020204" pitchFamily="18" charset="0"/>
                <a:ea typeface="Dotum" panose="020B0600000101010101" pitchFamily="34" charset="-127"/>
                <a:cs typeface="Times New Roman" panose="02020603050405020304" pitchFamily="18" charset="0"/>
                <a:sym typeface="Arial"/>
              </a:rPr>
              <a:t>Bảng 9 cho biết tiền lãi của một cửa hàng trong Quý I năm 2022:</a:t>
            </a:r>
          </a:p>
        </p:txBody>
      </p:sp>
      <p:sp>
        <p:nvSpPr>
          <p:cNvPr id="12" name="Rectangle 11">
            <a:extLst>
              <a:ext uri="{FF2B5EF4-FFF2-40B4-BE49-F238E27FC236}">
                <a16:creationId xmlns:a16="http://schemas.microsoft.com/office/drawing/2014/main" id="{3BAA4F53-901C-8449-7BDD-E40C2538A653}"/>
              </a:ext>
            </a:extLst>
          </p:cNvPr>
          <p:cNvSpPr/>
          <p:nvPr/>
        </p:nvSpPr>
        <p:spPr>
          <a:xfrm>
            <a:off x="293425" y="3525163"/>
            <a:ext cx="11898575" cy="888000"/>
          </a:xfrm>
          <a:prstGeom prst="rect">
            <a:avLst/>
          </a:prstGeom>
        </p:spPr>
        <p:txBody>
          <a:bodyPr wrap="square">
            <a:spAutoFit/>
          </a:bodyPr>
          <a:lstStyle/>
          <a:p>
            <a:pPr algn="just">
              <a:lnSpc>
                <a:spcPct val="125000"/>
              </a:lnSpc>
              <a:buClr>
                <a:srgbClr val="000000"/>
              </a:buClr>
            </a:pPr>
            <a:r>
              <a:rPr lang="vi-VN" sz="2200" kern="0" dirty="0">
                <a:solidFill>
                  <a:srgbClr val="000000"/>
                </a:solidFill>
                <a:latin typeface="UTM Avo" panose="02040603050506020204" pitchFamily="18" charset="0"/>
                <a:ea typeface="Dotum" panose="020B0600000101010101" pitchFamily="34" charset="-127"/>
                <a:cs typeface="Times New Roman" panose="02020603050405020304" pitchFamily="18" charset="0"/>
                <a:sym typeface="Arial"/>
              </a:rPr>
              <a:t>a) Tính tổng tiền lãi của cửa hàng trong các tháng của Quý I năm 2022.</a:t>
            </a:r>
          </a:p>
          <a:p>
            <a:pPr algn="just">
              <a:lnSpc>
                <a:spcPct val="125000"/>
              </a:lnSpc>
              <a:buClr>
                <a:srgbClr val="000000"/>
              </a:buClr>
            </a:pPr>
            <a:r>
              <a:rPr lang="vi-VN" sz="2200" kern="0" dirty="0">
                <a:solidFill>
                  <a:srgbClr val="000000"/>
                </a:solidFill>
                <a:latin typeface="UTM Avo" panose="02040603050506020204" pitchFamily="18" charset="0"/>
                <a:ea typeface="Dotum" panose="020B0600000101010101" pitchFamily="34" charset="-127"/>
                <a:cs typeface="Times New Roman" panose="02020603050405020304" pitchFamily="18" charset="0"/>
                <a:sym typeface="Arial"/>
              </a:rPr>
              <a:t>b) Tiền lãi trong tháng 2 gấp bao nhiêu lần tiền lãi trong mỗi tháng còn lại của Quý I?</a:t>
            </a:r>
            <a:endParaRPr lang="en-US" sz="2200" kern="0" dirty="0">
              <a:solidFill>
                <a:srgbClr val="000000"/>
              </a:solidFill>
              <a:latin typeface="UTM Avo" panose="02040603050506020204" pitchFamily="18" charset="0"/>
              <a:ea typeface="Dotum" panose="020B0600000101010101" pitchFamily="34" charset="-127"/>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1D65BCFC-7762-7C95-8110-B4900226337B}"/>
              </a:ext>
            </a:extLst>
          </p:cNvPr>
          <p:cNvPicPr>
            <a:picLocks noChangeAspect="1"/>
          </p:cNvPicPr>
          <p:nvPr/>
        </p:nvPicPr>
        <p:blipFill>
          <a:blip r:embed="rId3"/>
          <a:stretch>
            <a:fillRect/>
          </a:stretch>
        </p:blipFill>
        <p:spPr>
          <a:xfrm>
            <a:off x="2139193" y="2099741"/>
            <a:ext cx="9094484" cy="1538103"/>
          </a:xfrm>
          <a:prstGeom prst="rect">
            <a:avLst/>
          </a:prstGeom>
        </p:spPr>
      </p:pic>
    </p:spTree>
    <p:extLst>
      <p:ext uri="{BB962C8B-B14F-4D97-AF65-F5344CB8AC3E}">
        <p14:creationId xmlns:p14="http://schemas.microsoft.com/office/powerpoint/2010/main" val="8653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1E4EB6D-B6CA-6491-AC62-D0BF93E1CA1B}"/>
              </a:ext>
            </a:extLst>
          </p:cNvPr>
          <p:cNvPicPr>
            <a:picLocks noChangeAspect="1"/>
          </p:cNvPicPr>
          <p:nvPr/>
        </p:nvPicPr>
        <p:blipFill>
          <a:blip r:embed="rId3"/>
          <a:srcRect/>
          <a:stretch>
            <a:fillRect/>
          </a:stretch>
        </p:blipFill>
        <p:spPr>
          <a:xfrm flipH="1">
            <a:off x="468442" y="4015011"/>
            <a:ext cx="1803580" cy="2494865"/>
          </a:xfrm>
          <a:prstGeom prst="rect">
            <a:avLst/>
          </a:prstGeom>
        </p:spPr>
      </p:pic>
      <p:sp>
        <p:nvSpPr>
          <p:cNvPr id="3" name="TextBox 2">
            <a:extLst>
              <a:ext uri="{FF2B5EF4-FFF2-40B4-BE49-F238E27FC236}">
                <a16:creationId xmlns:a16="http://schemas.microsoft.com/office/drawing/2014/main" id="{B89420DB-1E32-0E4D-2F96-A4B670E62C8E}"/>
              </a:ext>
            </a:extLst>
          </p:cNvPr>
          <p:cNvSpPr txBox="1"/>
          <p:nvPr/>
        </p:nvSpPr>
        <p:spPr>
          <a:xfrm>
            <a:off x="4245891" y="1826735"/>
            <a:ext cx="3700217" cy="584775"/>
          </a:xfrm>
          <a:prstGeom prst="rect">
            <a:avLst/>
          </a:prstGeom>
          <a:noFill/>
        </p:spPr>
        <p:txBody>
          <a:bodyPr wrap="square" rtlCol="0">
            <a:spAutoFit/>
          </a:bodyPr>
          <a:lstStyle/>
          <a:p>
            <a:pPr algn="ctr" defTabSz="1219170">
              <a:buClr>
                <a:srgbClr val="000000"/>
              </a:buClr>
              <a:buFont typeface="Arial"/>
              <a:buNone/>
              <a:defRPr/>
            </a:pPr>
            <a:r>
              <a:rPr lang="en-US" sz="3200" b="1" kern="0" dirty="0" err="1">
                <a:latin typeface="UTM Avo" panose="02040603050506020204" pitchFamily="18" charset="0"/>
                <a:cs typeface="Arial" panose="020B0604020202020204" pitchFamily="34" charset="0"/>
                <a:sym typeface="Arial"/>
              </a:rPr>
              <a:t>Ghi</a:t>
            </a:r>
            <a:r>
              <a:rPr lang="en-US" sz="3200" b="1" kern="0" dirty="0">
                <a:latin typeface="UTM Avo" panose="02040603050506020204" pitchFamily="18" charset="0"/>
                <a:cs typeface="Arial" panose="020B0604020202020204" pitchFamily="34" charset="0"/>
                <a:sym typeface="Arial"/>
              </a:rPr>
              <a:t> </a:t>
            </a:r>
            <a:r>
              <a:rPr lang="en-US" sz="3200" b="1" kern="0" dirty="0" err="1">
                <a:latin typeface="UTM Avo" panose="02040603050506020204" pitchFamily="18" charset="0"/>
                <a:cs typeface="Arial" panose="020B0604020202020204" pitchFamily="34" charset="0"/>
                <a:sym typeface="Arial"/>
              </a:rPr>
              <a:t>nhớ</a:t>
            </a:r>
            <a:endParaRPr lang="en-US" sz="3200" b="1" kern="0" dirty="0">
              <a:latin typeface="UTM Avo" panose="02040603050506020204" pitchFamily="18" charset="0"/>
              <a:cs typeface="Arial" panose="020B0604020202020204" pitchFamily="34" charset="0"/>
              <a:sym typeface="Arial"/>
            </a:endParaRPr>
          </a:p>
        </p:txBody>
      </p:sp>
      <p:sp>
        <p:nvSpPr>
          <p:cNvPr id="7" name="Rounded Rectangular Callout 23">
            <a:extLst>
              <a:ext uri="{FF2B5EF4-FFF2-40B4-BE49-F238E27FC236}">
                <a16:creationId xmlns:a16="http://schemas.microsoft.com/office/drawing/2014/main" id="{E22B2064-B376-09A6-9599-3CAF168FF074}"/>
              </a:ext>
            </a:extLst>
          </p:cNvPr>
          <p:cNvSpPr/>
          <p:nvPr/>
        </p:nvSpPr>
        <p:spPr>
          <a:xfrm>
            <a:off x="2482401" y="2673165"/>
            <a:ext cx="8714995" cy="2935800"/>
          </a:xfrm>
          <a:prstGeom prst="wedgeRoundRectCallout">
            <a:avLst>
              <a:gd name="adj1" fmla="val -52599"/>
              <a:gd name="adj2" fmla="val -76"/>
              <a:gd name="adj3" fmla="val 16667"/>
            </a:avLst>
          </a:prstGeom>
          <a:solidFill>
            <a:schemeClr val="accent2">
              <a:lumMod val="20000"/>
              <a:lumOff val="80000"/>
            </a:schemeClr>
          </a:solidFill>
          <a:ln w="57150" cap="flat" cmpd="sng" algn="ctr">
            <a:solidFill>
              <a:schemeClr val="accent2"/>
            </a:solidFill>
            <a:prstDash val="dash"/>
          </a:ln>
          <a:effectLst/>
        </p:spPr>
        <p:txBody>
          <a:bodyPr rtlCol="0" anchor="ct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Để phát hiện vấn đề (hoặc quy luậ</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t</a:t>
            </a: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 đơn giản) dựa trên phân tích và xử lí số liệu thu được, ta cần:</a:t>
            </a:r>
          </a:p>
          <a:p>
            <a:pPr marL="342900" marR="0" lvl="0" indent="-342900" algn="just" defTabSz="914400" eaLnBrk="1" fontAlgn="auto" latinLnBrk="0" hangingPunct="1">
              <a:lnSpc>
                <a:spcPct val="150000"/>
              </a:lnSpc>
              <a:spcBef>
                <a:spcPts val="0"/>
              </a:spcBef>
              <a:spcAft>
                <a:spcPts val="0"/>
              </a:spcAft>
              <a:buClr>
                <a:srgbClr val="000000"/>
              </a:buClr>
              <a:buSzTx/>
              <a:buFont typeface="UTM Avo" panose="02040603050506020204" pitchFamily="18" charset="0"/>
              <a:buChar char="-"/>
              <a:tabLst/>
              <a:defRPr/>
            </a:pP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Nhận biết được mối liên hệ toán học đơn giản giữa các số liệu đã được biểu diễn;</a:t>
            </a:r>
          </a:p>
          <a:p>
            <a:pPr marL="342900" marR="0" lvl="0" indent="-342900" algn="just" defTabSz="914400" eaLnBrk="1" fontAlgn="auto" latinLnBrk="0" hangingPunct="1">
              <a:lnSpc>
                <a:spcPct val="150000"/>
              </a:lnSpc>
              <a:spcBef>
                <a:spcPts val="0"/>
              </a:spcBef>
              <a:spcAft>
                <a:spcPts val="0"/>
              </a:spcAft>
              <a:buClr>
                <a:srgbClr val="000000"/>
              </a:buClr>
              <a:buSzTx/>
              <a:buFont typeface="UTM Avo" panose="02040603050506020204" pitchFamily="18" charset="0"/>
              <a:buChar char="-"/>
              <a:tabLst/>
              <a:defRPr/>
            </a:pP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Thực hiện được tính toán và suy luận toán học.</a:t>
            </a:r>
          </a:p>
        </p:txBody>
      </p:sp>
    </p:spTree>
    <p:extLst>
      <p:ext uri="{BB962C8B-B14F-4D97-AF65-F5344CB8AC3E}">
        <p14:creationId xmlns:p14="http://schemas.microsoft.com/office/powerpoint/2010/main" val="22934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A4EDB-35E8-B875-2172-2E0557EAC3C4}"/>
              </a:ext>
            </a:extLst>
          </p:cNvPr>
          <p:cNvSpPr txBox="1"/>
          <p:nvPr/>
        </p:nvSpPr>
        <p:spPr>
          <a:xfrm>
            <a:off x="213737" y="1625439"/>
            <a:ext cx="11764523" cy="1121846"/>
          </a:xfrm>
          <a:prstGeom prst="rect">
            <a:avLst/>
          </a:prstGeom>
          <a:noFill/>
        </p:spPr>
        <p:txBody>
          <a:bodyPr wrap="square" rtlCol="0">
            <a:spAutoFit/>
          </a:bodyPr>
          <a:lstStyle/>
          <a:p>
            <a:pPr algn="just">
              <a:lnSpc>
                <a:spcPct val="150000"/>
              </a:lnSpc>
              <a:buClr>
                <a:srgbClr val="000000"/>
              </a:buClr>
              <a:buFont typeface="Arial"/>
              <a:buNone/>
            </a:pPr>
            <a:r>
              <a:rPr lang="en-US" sz="2400" b="1" kern="0" dirty="0" err="1">
                <a:solidFill>
                  <a:srgbClr val="000000"/>
                </a:solidFill>
                <a:latin typeface="UTM Avo" panose="02040603050506020204" pitchFamily="18" charset="0"/>
                <a:cs typeface="Arial"/>
                <a:sym typeface="Arial"/>
              </a:rPr>
              <a:t>Ví</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dụ</a:t>
            </a:r>
            <a:r>
              <a:rPr lang="en-US" sz="2400" b="1" kern="0" dirty="0">
                <a:solidFill>
                  <a:srgbClr val="000000"/>
                </a:solidFill>
                <a:latin typeface="UTM Avo" panose="02040603050506020204" pitchFamily="18" charset="0"/>
                <a:cs typeface="Arial"/>
                <a:sym typeface="Arial"/>
              </a:rPr>
              <a:t> 1: </a:t>
            </a:r>
            <a:r>
              <a:rPr lang="vi-VN" sz="2400" kern="0" dirty="0">
                <a:solidFill>
                  <a:srgbClr val="000000"/>
                </a:solidFill>
                <a:latin typeface="UTM Avo" panose="02040603050506020204" pitchFamily="18" charset="0"/>
                <a:cs typeface="Arial"/>
                <a:sym typeface="Arial"/>
              </a:rPr>
              <a:t>Đánh giá kết quả học tập trong Học kì I của học sinh lớp 8A ở một trường trung học cơ sở được thống kê trong Bảng 10</a:t>
            </a:r>
          </a:p>
        </p:txBody>
      </p:sp>
      <p:sp>
        <p:nvSpPr>
          <p:cNvPr id="5" name="Rectangle 4">
            <a:extLst>
              <a:ext uri="{FF2B5EF4-FFF2-40B4-BE49-F238E27FC236}">
                <a16:creationId xmlns:a16="http://schemas.microsoft.com/office/drawing/2014/main" id="{90ED13F1-2941-6C99-E706-F277D106A4B3}"/>
              </a:ext>
            </a:extLst>
          </p:cNvPr>
          <p:cNvSpPr/>
          <p:nvPr/>
        </p:nvSpPr>
        <p:spPr>
          <a:xfrm>
            <a:off x="213738" y="4279540"/>
            <a:ext cx="11764523" cy="2229841"/>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UTM Avo" panose="02040603050506020204" pitchFamily="18" charset="0"/>
                <a:cs typeface="Arial"/>
                <a:sym typeface="Arial"/>
              </a:rPr>
              <a:t>a) Lớp 8A có tất cả bao nhiêu học sinh?</a:t>
            </a:r>
            <a:endParaRPr lang="en-US" sz="2400" kern="0" dirty="0">
              <a:solidFill>
                <a:srgbClr val="000000"/>
              </a:solidFill>
              <a:latin typeface="UTM Avo" panose="02040603050506020204" pitchFamily="18" charset="0"/>
              <a:cs typeface="Arial"/>
              <a:sym typeface="Arial"/>
            </a:endParaRPr>
          </a:p>
          <a:p>
            <a:pPr algn="just">
              <a:lnSpc>
                <a:spcPct val="150000"/>
              </a:lnSpc>
              <a:spcAft>
                <a:spcPts val="667"/>
              </a:spcAft>
              <a:buClr>
                <a:srgbClr val="000000"/>
              </a:buClr>
              <a:buFont typeface="Arial"/>
              <a:buNone/>
            </a:pPr>
            <a:r>
              <a:rPr lang="en-US" sz="2400" kern="0" dirty="0">
                <a:solidFill>
                  <a:srgbClr val="000000"/>
                </a:solidFill>
                <a:latin typeface="UTM Avo" panose="02040603050506020204" pitchFamily="18" charset="0"/>
                <a:cs typeface="Arial"/>
                <a:sym typeface="Arial"/>
              </a:rPr>
              <a:t>b) </a:t>
            </a:r>
            <a:r>
              <a:rPr lang="vi-VN" sz="2400" kern="0" dirty="0">
                <a:solidFill>
                  <a:srgbClr val="000000"/>
                </a:solidFill>
                <a:latin typeface="UTM Avo" panose="02040603050506020204" pitchFamily="18" charset="0"/>
                <a:cs typeface="Arial"/>
                <a:sym typeface="Arial"/>
              </a:rPr>
              <a:t>Trong buổi sơ kết cuối Học kì I, giáo viên chủ nhiệm lớp 8A thông báo: Tỉ lệ học sinh đạt kết quả học tập Học kì I được đánh giá ở mức Tốt và Khá so với cả lớp là trên 67%. Thông báo đó của giáo viên chủ nhiệm có đúng không?</a:t>
            </a:r>
          </a:p>
        </p:txBody>
      </p:sp>
      <p:pic>
        <p:nvPicPr>
          <p:cNvPr id="2" name="Picture 1">
            <a:extLst>
              <a:ext uri="{FF2B5EF4-FFF2-40B4-BE49-F238E27FC236}">
                <a16:creationId xmlns:a16="http://schemas.microsoft.com/office/drawing/2014/main" id="{AAB3BC88-F942-F5DB-76D0-FCA382CD3598}"/>
              </a:ext>
            </a:extLst>
          </p:cNvPr>
          <p:cNvPicPr>
            <a:picLocks noChangeAspect="1"/>
          </p:cNvPicPr>
          <p:nvPr/>
        </p:nvPicPr>
        <p:blipFill>
          <a:blip r:embed="rId3"/>
          <a:stretch>
            <a:fillRect/>
          </a:stretch>
        </p:blipFill>
        <p:spPr>
          <a:xfrm>
            <a:off x="776507" y="2844621"/>
            <a:ext cx="10504762" cy="1571429"/>
          </a:xfrm>
          <a:prstGeom prst="rect">
            <a:avLst/>
          </a:prstGeom>
        </p:spPr>
      </p:pic>
    </p:spTree>
    <p:extLst>
      <p:ext uri="{BB962C8B-B14F-4D97-AF65-F5344CB8AC3E}">
        <p14:creationId xmlns:p14="http://schemas.microsoft.com/office/powerpoint/2010/main" val="29362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21 -  Bài 2 - Ứng dụng của định lí Thalès trong tam giác - Tiết 1</Template>
  <TotalTime>114</TotalTime>
  <Words>1813</Words>
  <Application>Microsoft Office PowerPoint</Application>
  <PresentationFormat>Widescreen</PresentationFormat>
  <Paragraphs>157</Paragraphs>
  <Slides>29</Slides>
  <Notes>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Calibri</vt:lpstr>
      <vt:lpstr>UTM Avo</vt:lpstr>
      <vt:lpstr>Cambria Math</vt:lpstr>
      <vt:lpstr>Arial</vt:lpstr>
      <vt:lpstr>Times New Roman</vt:lpstr>
      <vt:lpstr>Calibri Light</vt:lpstr>
      <vt:lpstr>Maven Pro ExtraBold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Trần Hà</cp:lastModifiedBy>
  <cp:revision>12</cp:revision>
  <dcterms:created xsi:type="dcterms:W3CDTF">2023-12-27T08:21:19Z</dcterms:created>
  <dcterms:modified xsi:type="dcterms:W3CDTF">2024-01-29T01:42:01Z</dcterms:modified>
</cp:coreProperties>
</file>