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358" r:id="rId3"/>
    <p:sldId id="359" r:id="rId4"/>
    <p:sldId id="331" r:id="rId5"/>
    <p:sldId id="351" r:id="rId6"/>
    <p:sldId id="279" r:id="rId7"/>
    <p:sldId id="362" r:id="rId8"/>
    <p:sldId id="349" r:id="rId9"/>
    <p:sldId id="350" r:id="rId10"/>
    <p:sldId id="366" r:id="rId11"/>
    <p:sldId id="367" r:id="rId12"/>
    <p:sldId id="368" r:id="rId13"/>
    <p:sldId id="369" r:id="rId14"/>
    <p:sldId id="370" r:id="rId15"/>
    <p:sldId id="365" r:id="rId16"/>
    <p:sldId id="372" r:id="rId17"/>
    <p:sldId id="371" r:id="rId18"/>
    <p:sldId id="306" r:id="rId19"/>
    <p:sldId id="335" r:id="rId20"/>
    <p:sldId id="373" r:id="rId21"/>
    <p:sldId id="378" r:id="rId22"/>
    <p:sldId id="374" r:id="rId23"/>
    <p:sldId id="375" r:id="rId24"/>
    <p:sldId id="336" r:id="rId25"/>
    <p:sldId id="376" r:id="rId26"/>
    <p:sldId id="377" r:id="rId27"/>
    <p:sldId id="379" r:id="rId28"/>
    <p:sldId id="380" r:id="rId29"/>
    <p:sldId id="313" r:id="rId30"/>
    <p:sldId id="340" r:id="rId31"/>
    <p:sldId id="341" r:id="rId32"/>
    <p:sldId id="343" r:id="rId33"/>
    <p:sldId id="314" r:id="rId34"/>
    <p:sldId id="381" r:id="rId35"/>
    <p:sldId id="360" r:id="rId36"/>
    <p:sldId id="3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B2A5"/>
    <a:srgbClr val="FBB040"/>
    <a:srgbClr val="00A9A5"/>
    <a:srgbClr val="CCECFF"/>
    <a:srgbClr val="48C0B6"/>
    <a:srgbClr val="FF9801"/>
    <a:srgbClr val="0FB7BD"/>
    <a:srgbClr val="CBEAF0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0" autoAdjust="0"/>
    <p:restoredTop sz="93076"/>
  </p:normalViewPr>
  <p:slideViewPr>
    <p:cSldViewPr snapToGrid="0" showGuides="1">
      <p:cViewPr varScale="1">
        <p:scale>
          <a:sx n="68" d="100"/>
          <a:sy n="68" d="100"/>
        </p:scale>
        <p:origin x="8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3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42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3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1-15 words containing two-syllable words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up for the ones with first main stress pattern, sit down for the second main stress pattern.  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4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4.xml"/><Relationship Id="rId7" Type="http://schemas.openxmlformats.org/officeDocument/2006/relationships/slide" Target="slide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2.xml"/><Relationship Id="rId10" Type="http://schemas.openxmlformats.org/officeDocument/2006/relationships/slide" Target="slide28.xml"/><Relationship Id="rId4" Type="http://schemas.openxmlformats.org/officeDocument/2006/relationships/slide" Target="slide25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tif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emf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9.tiff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33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1029863" y="4999998"/>
            <a:ext cx="55185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cs typeface="Calibri" panose="020F0502020204030204" pitchFamily="34" charset="0"/>
              </a:rPr>
              <a:t>- </a:t>
            </a:r>
            <a:r>
              <a:rPr lang="vi-VN" sz="3200" b="1" dirty="0" smtClean="0">
                <a:cs typeface="Calibri" panose="020F0502020204030204" pitchFamily="34" charset="0"/>
              </a:rPr>
              <a:t>Cannes </a:t>
            </a:r>
            <a:r>
              <a:rPr lang="vi-VN" sz="3200" b="1" dirty="0">
                <a:cs typeface="Calibri" panose="020F0502020204030204" pitchFamily="34" charset="0"/>
              </a:rPr>
              <a:t>Film </a:t>
            </a:r>
            <a:r>
              <a:rPr lang="vi-VN" sz="3200" b="1" dirty="0" smtClean="0">
                <a:cs typeface="Calibri" panose="020F0502020204030204" pitchFamily="34" charset="0"/>
              </a:rPr>
              <a:t>Festival</a:t>
            </a:r>
            <a:r>
              <a:rPr lang="en-US" sz="3200" b="1" dirty="0" smtClean="0">
                <a:cs typeface="Calibri" panose="020F0502020204030204" pitchFamily="34" charset="0"/>
              </a:rPr>
              <a:t>: </a:t>
            </a:r>
            <a:endParaRPr lang="en-US" sz="3200" b="1" dirty="0"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0919" y="5142098"/>
            <a:ext cx="5015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/>
                </a:solidFill>
              </a:rPr>
              <a:t>Liên hoan phim Cannes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0962" y="5715298"/>
            <a:ext cx="260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/</a:t>
            </a:r>
            <a:r>
              <a:rPr lang="en-US" sz="2400" b="1" dirty="0" err="1">
                <a:solidFill>
                  <a:schemeClr val="accent5"/>
                </a:solidFill>
              </a:rPr>
              <a:t>kæn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fɪlm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fes.tɪ.vl</a:t>
            </a:r>
            <a:r>
              <a:rPr lang="en-US" sz="2400" b="1" dirty="0">
                <a:solidFill>
                  <a:schemeClr val="accent5"/>
                </a:solidFill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E7B0F-D5F6-E044-9314-B6ACA368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531" y="1099200"/>
            <a:ext cx="4745620" cy="3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709381" y="4423126"/>
            <a:ext cx="38261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/>
              <a:t>Thanksgiving</a:t>
            </a:r>
            <a:r>
              <a:rPr lang="en-US" sz="3600" b="1" dirty="0" smtClean="0"/>
              <a:t>: </a:t>
            </a:r>
            <a:endParaRPr lang="en-US" sz="3600" b="1" dirty="0"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6020" y="4565163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Lễ Tạ ơn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6033" y="5080567"/>
            <a:ext cx="2261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Adobe Gothic Std B"/>
              </a:rPr>
              <a:t>/ˌ</a:t>
            </a:r>
            <a:r>
              <a:rPr lang="en-US" sz="2400" dirty="0" err="1">
                <a:solidFill>
                  <a:srgbClr val="00B0F0"/>
                </a:solidFill>
                <a:latin typeface="Adobe Gothic Std B"/>
              </a:rPr>
              <a:t>θæŋksˈɡɪv.ɪŋ</a:t>
            </a:r>
            <a:r>
              <a:rPr lang="vi-VN" sz="2400" dirty="0">
                <a:solidFill>
                  <a:srgbClr val="00B0F0"/>
                </a:solidFill>
                <a:latin typeface="Adobe Gothic Std B"/>
              </a:rPr>
              <a:t>/</a:t>
            </a:r>
            <a:endParaRPr lang="en-US" sz="2400" dirty="0">
              <a:solidFill>
                <a:srgbClr val="00B0F0"/>
              </a:solidFill>
              <a:latin typeface="Adobe Gothic Std B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596" y="757889"/>
            <a:ext cx="5745032" cy="3565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85831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079555" y="4717668"/>
            <a:ext cx="26620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Easter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(n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)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9317" y="490212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latin typeface="+mj-lt"/>
              </a:rPr>
              <a:t>Lễ Phục </a:t>
            </a:r>
            <a:r>
              <a:rPr lang="vi-VN" sz="3200" b="1" dirty="0" smtClean="0">
                <a:latin typeface="+mj-lt"/>
              </a:rPr>
              <a:t>sinh</a:t>
            </a:r>
            <a:r>
              <a:rPr lang="en-US" sz="3200" b="1" dirty="0" smtClean="0">
                <a:latin typeface="+mj-lt"/>
              </a:rPr>
              <a:t>  </a:t>
            </a:r>
            <a:endParaRPr lang="en-US" sz="3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5906" y="5340650"/>
            <a:ext cx="145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8C0B6"/>
                </a:solidFill>
              </a:rPr>
              <a:t>/ˈ</a:t>
            </a:r>
            <a:r>
              <a:rPr lang="en-US" sz="2800" b="1" dirty="0" err="1">
                <a:solidFill>
                  <a:srgbClr val="48C0B6"/>
                </a:solidFill>
              </a:rPr>
              <a:t>i</a:t>
            </a:r>
            <a:r>
              <a:rPr lang="en-US" sz="2800" b="1" dirty="0">
                <a:solidFill>
                  <a:srgbClr val="48C0B6"/>
                </a:solidFill>
              </a:rPr>
              <a:t>ː.</a:t>
            </a:r>
            <a:r>
              <a:rPr lang="en-US" sz="2800" b="1" dirty="0" err="1">
                <a:solidFill>
                  <a:srgbClr val="48C0B6"/>
                </a:solidFill>
              </a:rPr>
              <a:t>stər</a:t>
            </a:r>
            <a:r>
              <a:rPr lang="en-US" sz="2800" b="1" dirty="0">
                <a:solidFill>
                  <a:srgbClr val="48C0B6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346E8-57A0-E240-818F-8BA74BE5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5" y="950822"/>
            <a:ext cx="5694055" cy="382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2159" y="121928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2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3232385" y="4638467"/>
            <a:ext cx="24190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carve 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(v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)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3970" y="4824368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/>
              <a:t>chạm, khắc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3468538" y="5247206"/>
            <a:ext cx="112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kɑːv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9B88E-2979-6347-B27D-FF848CCC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461" y="732162"/>
            <a:ext cx="5973078" cy="4052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32870" y="29845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2844611" y="5249196"/>
            <a:ext cx="30637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7863" y="5430045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3618" y="5855693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rgbClr val="0FB7BD"/>
                </a:solidFill>
              </a:rPr>
              <a:t>/</a:t>
            </a:r>
            <a:r>
              <a:rPr lang="en-US" sz="2600" b="1" dirty="0" err="1">
                <a:solidFill>
                  <a:srgbClr val="0FB7BD"/>
                </a:solidFill>
              </a:rPr>
              <a:t>pəˈfɔːm</a:t>
            </a:r>
            <a:r>
              <a:rPr lang="en-US" sz="2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FA8AB-E717-C046-80C7-EEE0BF94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31" y="934456"/>
            <a:ext cx="6284356" cy="4411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479" y="238477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50" y="1066576"/>
            <a:ext cx="5523172" cy="3805756"/>
          </a:xfrm>
          <a:prstGeom prst="rect">
            <a:avLst/>
          </a:prstGeom>
        </p:spPr>
      </p:pic>
      <p:sp>
        <p:nvSpPr>
          <p:cNvPr id="6" name="Google Shape;1881;p31"/>
          <p:cNvSpPr txBox="1">
            <a:spLocks/>
          </p:cNvSpPr>
          <p:nvPr/>
        </p:nvSpPr>
        <p:spPr>
          <a:xfrm>
            <a:off x="2434186" y="5013868"/>
            <a:ext cx="507772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- </a:t>
            </a:r>
            <a:r>
              <a:rPr lang="en-US" b="1" dirty="0"/>
              <a:t>Mid</a:t>
            </a:r>
            <a:r>
              <a:rPr lang="vi-VN" b="1" dirty="0"/>
              <a:t>-Autumn Festival</a:t>
            </a:r>
            <a:r>
              <a:rPr lang="vi-VN" sz="3600" b="1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: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175" y="517720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/>
              <a:t>Lễ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hội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917131" y="5623613"/>
            <a:ext cx="3114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/</a:t>
            </a:r>
            <a:r>
              <a:rPr lang="en-US" sz="2000" b="1" dirty="0" err="1" smtClean="0">
                <a:solidFill>
                  <a:srgbClr val="00A9A5"/>
                </a:solidFill>
                <a:latin typeface="Arial" panose="020B0604020202020204" pitchFamily="34" charset="0"/>
              </a:rPr>
              <a:t>mɪd</a:t>
            </a:r>
            <a:r>
              <a:rPr lang="en-US" sz="2000" b="1" dirty="0">
                <a:solidFill>
                  <a:srgbClr val="00A9A5"/>
                </a:solidFill>
              </a:rPr>
              <a:t> </a:t>
            </a:r>
            <a:r>
              <a:rPr lang="en-US" sz="2000" b="1" dirty="0" smtClean="0">
                <a:solidFill>
                  <a:srgbClr val="00A9A5"/>
                </a:solidFill>
              </a:rPr>
              <a:t>ˈɔː.</a:t>
            </a:r>
            <a:r>
              <a:rPr lang="en-US" sz="2000" b="1" dirty="0" err="1" smtClean="0">
                <a:solidFill>
                  <a:srgbClr val="00A9A5"/>
                </a:solidFill>
              </a:rPr>
              <a:t>təm</a:t>
            </a:r>
            <a:r>
              <a:rPr lang="en-US" sz="2000" b="1" dirty="0">
                <a:solidFill>
                  <a:srgbClr val="00A9A5"/>
                </a:solidFill>
              </a:rPr>
              <a:t> </a:t>
            </a:r>
            <a:r>
              <a:rPr lang="en-US" sz="2000" b="1" dirty="0" smtClean="0">
                <a:solidFill>
                  <a:srgbClr val="00A9A5"/>
                </a:solidFill>
              </a:rPr>
              <a:t> ˈ</a:t>
            </a:r>
            <a:r>
              <a:rPr lang="en-US" sz="2000" b="1" dirty="0" err="1">
                <a:solidFill>
                  <a:srgbClr val="00A9A5"/>
                </a:solidFill>
              </a:rPr>
              <a:t>fes.tɪ.vəl</a:t>
            </a:r>
            <a:r>
              <a:rPr lang="en-US" sz="2000" b="1" dirty="0">
                <a:solidFill>
                  <a:srgbClr val="00A9A5"/>
                </a:solidFill>
              </a:rPr>
              <a:t>/ </a:t>
            </a:r>
            <a:r>
              <a:rPr lang="en-US" sz="2000" b="1" dirty="0">
                <a:solidFill>
                  <a:srgbClr val="00A9A5"/>
                </a:solidFill>
                <a:latin typeface="Arial" panose="020B0604020202020204" pitchFamily="34" charset="0"/>
              </a:rPr>
              <a:t> </a:t>
            </a:r>
            <a:endParaRPr lang="en-US" sz="2000" b="1" dirty="0">
              <a:solidFill>
                <a:srgbClr val="00A9A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8552" y="104492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0862">
                  <a:extLst>
                    <a:ext uri="{9D8B030D-6E8A-4147-A177-3AD203B41FA5}">
                      <a16:colId xmlns:a16="http://schemas.microsoft.com/office/drawing/2014/main" val="2515091539"/>
                    </a:ext>
                  </a:extLst>
                </a:gridCol>
                <a:gridCol w="3295658">
                  <a:extLst>
                    <a:ext uri="{9D8B030D-6E8A-4147-A177-3AD203B41FA5}">
                      <a16:colId xmlns:a16="http://schemas.microsoft.com/office/drawing/2014/main" val="3752119563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2987037497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1779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64197"/>
              </p:ext>
            </p:extLst>
          </p:nvPr>
        </p:nvGraphicFramePr>
        <p:xfrm>
          <a:off x="838200" y="1346062"/>
          <a:ext cx="10345399" cy="379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98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Cannes Film Festival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fɪlm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fes.tɪ.vl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Thanksgiving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θæŋksˈɡɪv.ɪŋ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Easter (n)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ː.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stər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carve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kɑːv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pəˈfɔːm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47360" y="41959"/>
            <a:ext cx="32631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83989"/>
              </p:ext>
            </p:extLst>
          </p:nvPr>
        </p:nvGraphicFramePr>
        <p:xfrm>
          <a:off x="838200" y="5134199"/>
          <a:ext cx="10345399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808">
                  <a:extLst>
                    <a:ext uri="{9D8B030D-6E8A-4147-A177-3AD203B41FA5}">
                      <a16:colId xmlns:a16="http://schemas.microsoft.com/office/drawing/2014/main" val="4147281690"/>
                    </a:ext>
                  </a:extLst>
                </a:gridCol>
                <a:gridCol w="3060712">
                  <a:extLst>
                    <a:ext uri="{9D8B030D-6E8A-4147-A177-3AD203B41FA5}">
                      <a16:colId xmlns:a16="http://schemas.microsoft.com/office/drawing/2014/main" val="115707808"/>
                    </a:ext>
                  </a:extLst>
                </a:gridCol>
                <a:gridCol w="3578879">
                  <a:extLst>
                    <a:ext uri="{9D8B030D-6E8A-4147-A177-3AD203B41FA5}">
                      <a16:colId xmlns:a16="http://schemas.microsoft.com/office/drawing/2014/main" val="380424509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8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</a:t>
                      </a:r>
                      <a:r>
                        <a:rPr lang="vi-VN" sz="28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-Autumn Festival</a:t>
                      </a:r>
                      <a:r>
                        <a:rPr lang="vi-VN" sz="2800" b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mɪd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ˈɔː.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təm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fes.tɪ.vəl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82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524414"/>
              </p:ext>
            </p:extLst>
          </p:nvPr>
        </p:nvGraphicFramePr>
        <p:xfrm>
          <a:off x="1026736" y="3927802"/>
          <a:ext cx="6676454" cy="50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val="4268243622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265112028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perform (v)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46938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59602"/>
              </p:ext>
            </p:extLst>
          </p:nvPr>
        </p:nvGraphicFramePr>
        <p:xfrm>
          <a:off x="2920032" y="1122226"/>
          <a:ext cx="7346711" cy="354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2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Liên hoan phim Cannes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 Tạ ơn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khắc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2A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2400" dirty="0">
                        <a:solidFill>
                          <a:srgbClr val="00B2A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7421" y="143327"/>
            <a:ext cx="56790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168558"/>
              </p:ext>
            </p:extLst>
          </p:nvPr>
        </p:nvGraphicFramePr>
        <p:xfrm>
          <a:off x="2920033" y="4674970"/>
          <a:ext cx="7346710" cy="57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7071">
                  <a:extLst>
                    <a:ext uri="{9D8B030D-6E8A-4147-A177-3AD203B41FA5}">
                      <a16:colId xmlns:a16="http://schemas.microsoft.com/office/drawing/2014/main" val="2262566945"/>
                    </a:ext>
                  </a:extLst>
                </a:gridCol>
                <a:gridCol w="3729639">
                  <a:extLst>
                    <a:ext uri="{9D8B030D-6E8A-4147-A177-3AD203B41FA5}">
                      <a16:colId xmlns:a16="http://schemas.microsoft.com/office/drawing/2014/main" val="4161982241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b="0" dirty="0" smtClean="0">
                          <a:solidFill>
                            <a:srgbClr val="48C0B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vi-VN" sz="28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Lễ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endParaRPr lang="en-US" sz="2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5854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203930" y="1714490"/>
            <a:ext cx="3110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Cannes Film Festival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30" y="2359481"/>
            <a:ext cx="2550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Thanksgiving (n)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1528" y="2953445"/>
            <a:ext cx="1570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Easter (n)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3930" y="3591273"/>
            <a:ext cx="143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carve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1528" y="4189573"/>
            <a:ext cx="1841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(v)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4264" y="4695876"/>
            <a:ext cx="3307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-Autumn Festival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33317"/>
              </p:ext>
            </p:extLst>
          </p:nvPr>
        </p:nvGraphicFramePr>
        <p:xfrm>
          <a:off x="194066" y="967114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46851" y="2919351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587260" y="3062721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750806" y="2919351"/>
            <a:ext cx="2554664" cy="646331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82653" y="3062720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76981" y="2922349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041972" y="3046758"/>
            <a:ext cx="28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46850" y="5457643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581407" y="5578175"/>
            <a:ext cx="279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333451" y="5465830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657086" y="5593902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76981" y="5457643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62385" y="5545599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715025" y="351557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94066" y="3106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46851" y="2079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6" y="1563554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260" y="1552386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218" y="1561018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7" y="4037290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988" y="3711084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260" y="3977395"/>
            <a:ext cx="2286988" cy="14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577435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table below with the phrases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87067" y="53649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4338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70717"/>
              </p:ext>
            </p:extLst>
          </p:nvPr>
        </p:nvGraphicFramePr>
        <p:xfrm>
          <a:off x="1109472" y="1228362"/>
          <a:ext cx="10180320" cy="822960"/>
        </p:xfrm>
        <a:graphic>
          <a:graphicData uri="http://schemas.openxmlformats.org/drawingml/2006/table">
            <a:tbl>
              <a:tblPr firstRow="1" bandRow="1"/>
              <a:tblGrid>
                <a:gridCol w="10180320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85825"/>
              </p:ext>
            </p:extLst>
          </p:nvPr>
        </p:nvGraphicFramePr>
        <p:xfrm>
          <a:off x="1109472" y="2179029"/>
          <a:ext cx="10180320" cy="355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681984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711835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95977E-3B48-254D-B654-FB7CC776205C}"/>
              </a:ext>
            </a:extLst>
          </p:cNvPr>
          <p:cNvSpPr txBox="1"/>
          <p:nvPr/>
        </p:nvSpPr>
        <p:spPr>
          <a:xfrm>
            <a:off x="8533934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having a feast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4C88B-6CA6-A14C-9D3C-598E54CE3692}"/>
              </a:ext>
            </a:extLst>
          </p:cNvPr>
          <p:cNvSpPr txBox="1"/>
          <p:nvPr/>
        </p:nvSpPr>
        <p:spPr>
          <a:xfrm>
            <a:off x="4821703" y="441082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moon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C7BC7-BE47-7948-866B-9BFF241E0B6F}"/>
              </a:ext>
            </a:extLst>
          </p:cNvPr>
          <p:cNvSpPr txBox="1"/>
          <p:nvPr/>
        </p:nvSpPr>
        <p:spPr>
          <a:xfrm>
            <a:off x="4718071" y="2967560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chocolate 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667FF-612B-8843-ABA7-865FB972F587}"/>
              </a:ext>
            </a:extLst>
          </p:cNvPr>
          <p:cNvSpPr txBox="1"/>
          <p:nvPr/>
        </p:nvSpPr>
        <p:spPr>
          <a:xfrm>
            <a:off x="4821703" y="3654474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F601A-678F-FA40-BEAF-4F15DA80C8CF}"/>
              </a:ext>
            </a:extLst>
          </p:cNvPr>
          <p:cNvSpPr txBox="1"/>
          <p:nvPr/>
        </p:nvSpPr>
        <p:spPr>
          <a:xfrm>
            <a:off x="5059447" y="5141085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F0C39-93FE-354D-A7E8-217AE545B0BB}"/>
              </a:ext>
            </a:extLst>
          </p:cNvPr>
          <p:cNvSpPr txBox="1"/>
          <p:nvPr/>
        </p:nvSpPr>
        <p:spPr>
          <a:xfrm>
            <a:off x="8533934" y="296755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E7879-4996-344D-A9F6-8512A28AED5E}"/>
              </a:ext>
            </a:extLst>
          </p:cNvPr>
          <p:cNvSpPr txBox="1"/>
          <p:nvPr/>
        </p:nvSpPr>
        <p:spPr>
          <a:xfrm>
            <a:off x="8314478" y="372778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carving pumpkins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E333-99BF-5F41-B741-BC5885F577F9}"/>
              </a:ext>
            </a:extLst>
          </p:cNvPr>
          <p:cNvSpPr txBox="1"/>
          <p:nvPr/>
        </p:nvSpPr>
        <p:spPr>
          <a:xfrm>
            <a:off x="7979081" y="4461143"/>
            <a:ext cx="342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performing a lion dance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4024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Down Arrow Callout 1"/>
          <p:cNvSpPr/>
          <p:nvPr/>
        </p:nvSpPr>
        <p:spPr>
          <a:xfrm>
            <a:off x="10153593" y="5960963"/>
            <a:ext cx="1273215" cy="682906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Game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8861" y="285998"/>
            <a:ext cx="5755900" cy="6975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03" tIns="60952" rIns="121903" bIns="60952" rtlCol="0">
            <a:spAutoFit/>
          </a:bodyPr>
          <a:lstStyle/>
          <a:p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sp>
        <p:nvSpPr>
          <p:cNvPr id="24" name="Heptagon 23">
            <a:hlinkClick r:id="rId3" action="ppaction://hlinksldjump"/>
          </p:cNvPr>
          <p:cNvSpPr/>
          <p:nvPr/>
        </p:nvSpPr>
        <p:spPr>
          <a:xfrm>
            <a:off x="8349529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ptagon 24">
            <a:hlinkClick r:id="rId4" action="ppaction://hlinksldjump"/>
          </p:cNvPr>
          <p:cNvSpPr/>
          <p:nvPr/>
        </p:nvSpPr>
        <p:spPr>
          <a:xfrm>
            <a:off x="7054974" y="25460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Heptagon 27">
            <a:hlinkClick r:id="rId5" action="ppaction://hlinksldjump"/>
          </p:cNvPr>
          <p:cNvSpPr/>
          <p:nvPr/>
        </p:nvSpPr>
        <p:spPr>
          <a:xfrm>
            <a:off x="8349529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29" name="Heptagon 28">
            <a:hlinkClick r:id="rId6" action="ppaction://hlinksldjump"/>
          </p:cNvPr>
          <p:cNvSpPr/>
          <p:nvPr/>
        </p:nvSpPr>
        <p:spPr>
          <a:xfrm>
            <a:off x="7054974" y="3532553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Heptagon 29">
            <a:hlinkClick r:id="rId7" action="ppaction://hlinksldjump"/>
          </p:cNvPr>
          <p:cNvSpPr/>
          <p:nvPr/>
        </p:nvSpPr>
        <p:spPr>
          <a:xfrm>
            <a:off x="8349529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Heptagon 30">
            <a:hlinkClick r:id="rId8" action="ppaction://hlinksldjump"/>
          </p:cNvPr>
          <p:cNvSpPr/>
          <p:nvPr/>
        </p:nvSpPr>
        <p:spPr>
          <a:xfrm>
            <a:off x="7054974" y="4552939"/>
            <a:ext cx="1164861" cy="847631"/>
          </a:xfrm>
          <a:prstGeom prst="heptagon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333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33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21332" y="3273927"/>
            <a:ext cx="925684" cy="93850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6361" y="1911525"/>
            <a:ext cx="4053423" cy="388110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9217" y="2170623"/>
            <a:ext cx="3672971" cy="3478178"/>
            <a:chOff x="1664057" y="1689804"/>
            <a:chExt cx="4550777" cy="43348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689804"/>
              <a:ext cx="4550777" cy="433482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 rot="8423036">
              <a:off x="4976048" y="2357132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0800000">
              <a:off x="5405879" y="3325020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924436">
              <a:off x="4609507" y="4404224"/>
              <a:ext cx="118038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5260811">
              <a:off x="4032787" y="4996078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7460542">
              <a:off x="3081158" y="5040240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9555165">
              <a:off x="2324280" y="4329591"/>
              <a:ext cx="8852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01338" y="3468023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2072863">
              <a:off x="2290337" y="2270687"/>
              <a:ext cx="724985" cy="930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3722183">
              <a:off x="2867447" y="1860363"/>
              <a:ext cx="96664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6338192">
              <a:off x="4058427" y="1932787"/>
              <a:ext cx="96664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46" name="Isosceles Triangle 45"/>
          <p:cNvSpPr/>
          <p:nvPr/>
        </p:nvSpPr>
        <p:spPr>
          <a:xfrm rot="5400000">
            <a:off x="268457" y="3352857"/>
            <a:ext cx="418755" cy="955670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086756" y="3402313"/>
            <a:ext cx="1122557" cy="101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91508" y="150318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5421086" y="6223518"/>
            <a:ext cx="550506" cy="335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bldLvl="0" animBg="1"/>
      <p:bldP spid="32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94318" y="2416976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1486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1932725"/>
            <a:ext cx="10037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children love ______________ at Easter.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4571071" y="2773483"/>
            <a:ext cx="275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26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44662"/>
              </p:ext>
            </p:extLst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740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How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many ______________ do you need for the Halloween party?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3127015" y="2401523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418306"/>
            <a:ext cx="1003792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At the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_________________, there are many interesting films.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437472" y="2524788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740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411374" y="2547746"/>
            <a:ext cx="11417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5. Performing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lion dances is one of the activities at the _________________.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8397326" y="2674670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8623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6. Bill’s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mum is cooking a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_____________for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5341610" y="2356968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turkey</a:t>
            </a: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5-Point Star 9">
            <a:hlinkClick r:id="rId3" action="ppaction://hlinksldjump"/>
          </p:cNvPr>
          <p:cNvSpPr/>
          <p:nvPr/>
        </p:nvSpPr>
        <p:spPr>
          <a:xfrm>
            <a:off x="10153593" y="5952931"/>
            <a:ext cx="782320" cy="669468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233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1175" y="493393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355" y="4894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140" y="3868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0429" y="1250802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31175" y="2263024"/>
            <a:ext cx="100379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___________________,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127322" y="114300"/>
            <a:ext cx="11968222" cy="6622166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1966997" y="233856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Christmas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3679820" y="2884180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painting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2927453" y="3418975"/>
            <a:ext cx="275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candy apples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345015" y="3983329"/>
            <a:ext cx="345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Cannes Film Festival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7994809" y="4506549"/>
            <a:ext cx="343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Mid-Autumn Festival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4722855" y="5063739"/>
            <a:ext cx="179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</a:rPr>
              <a:t>turkey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5299" y="39542"/>
            <a:ext cx="45016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57" y="1172955"/>
            <a:ext cx="2808998" cy="21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1411" y="526624"/>
            <a:ext cx="4327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Stress in two-syllable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040" y="1112208"/>
            <a:ext cx="7512394" cy="1015663"/>
          </a:xfrm>
          <a:prstGeom prst="rect">
            <a:avLst/>
          </a:prstGeom>
          <a:solidFill>
            <a:srgbClr val="FBB04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vi-VN" sz="2000" dirty="0" smtClean="0"/>
              <a:t>Phần </a:t>
            </a:r>
            <a:r>
              <a:rPr lang="vi-VN" sz="2000" dirty="0"/>
              <a:t>lớn danh từ và tính từ trong tiếng Anh có hai âm tiết thì trọng âm thường rơi vào âm tiết thứ nhất</a:t>
            </a:r>
            <a:r>
              <a:rPr lang="vi-VN" sz="2000" dirty="0" smtClean="0"/>
              <a:t>.</a:t>
            </a:r>
            <a:endParaRPr lang="vi-VN" sz="2000" dirty="0"/>
          </a:p>
        </p:txBody>
      </p:sp>
      <p:sp>
        <p:nvSpPr>
          <p:cNvPr id="5" name="Rectangle 4"/>
          <p:cNvSpPr/>
          <p:nvPr/>
        </p:nvSpPr>
        <p:spPr>
          <a:xfrm>
            <a:off x="772403" y="2208818"/>
            <a:ext cx="3267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money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mʌni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artist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(n.)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ɑːtɪst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lovely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lʌvli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171717"/>
                </a:solidFill>
                <a:latin typeface="Arial" panose="020B0604020202020204" pitchFamily="34" charset="0"/>
              </a:rPr>
              <a:t>- healthy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 (adj.) /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ˈ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hel</a:t>
            </a:r>
            <a:r>
              <a:rPr lang="el-GR" sz="2000" dirty="0">
                <a:solidFill>
                  <a:srgbClr val="171717"/>
                </a:solidFill>
                <a:latin typeface="Arial" panose="020B0604020202020204" pitchFamily="34" charset="0"/>
              </a:rPr>
              <a:t>θ</a:t>
            </a:r>
            <a:r>
              <a:rPr lang="en-US" sz="2000" dirty="0" err="1">
                <a:solidFill>
                  <a:srgbClr val="171717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171717"/>
                </a:solidFill>
                <a:latin typeface="Arial" panose="020B0604020202020204" pitchFamily="34" charset="0"/>
              </a:rPr>
              <a:t>/  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65792" y="4156443"/>
            <a:ext cx="8878207" cy="55399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</a:rPr>
              <a:t>- Hầu hết động từ có hai âm tiết thì trọng âm sẽ rơi vào âm tiết thứ hai.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951410" y="4746797"/>
            <a:ext cx="3154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ccept (v) </a:t>
            </a:r>
            <a:r>
              <a:rPr lang="en-US" sz="2000" dirty="0" smtClean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əkˈsept</a:t>
            </a:r>
            <a:r>
              <a:rPr lang="en-US" sz="2000" dirty="0" smtClean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nvite (v) </a:t>
            </a:r>
            <a:r>
              <a:rPr lang="en-US" dirty="0"/>
              <a:t>/</a:t>
            </a:r>
            <a:r>
              <a:rPr lang="en-US" dirty="0" err="1"/>
              <a:t>ɪnˈvaɪt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provide (v)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prəˈvaɪd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refuse (v) </a:t>
            </a:r>
            <a:r>
              <a:rPr lang="en-US" dirty="0"/>
              <a:t>/</a:t>
            </a:r>
            <a:r>
              <a:rPr lang="en-US" dirty="0" err="1"/>
              <a:t>rɪˈfjuːz</a:t>
            </a:r>
            <a:r>
              <a:rPr lang="en-US" dirty="0"/>
              <a:t>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kmonac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2" y="2246161"/>
            <a:ext cx="487363" cy="487363"/>
          </a:xfrm>
          <a:prstGeom prst="rect">
            <a:avLst/>
          </a:prstGeom>
        </p:spPr>
      </p:pic>
      <p:pic>
        <p:nvPicPr>
          <p:cNvPr id="8" name="ukartic0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1" y="2742157"/>
            <a:ext cx="487363" cy="487363"/>
          </a:xfrm>
          <a:prstGeom prst="rect">
            <a:avLst/>
          </a:prstGeom>
        </p:spPr>
      </p:pic>
      <p:pic>
        <p:nvPicPr>
          <p:cNvPr id="9" name="ukloudn0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3229520"/>
            <a:ext cx="487363" cy="487363"/>
          </a:xfrm>
          <a:prstGeom prst="rect">
            <a:avLst/>
          </a:prstGeom>
        </p:spPr>
      </p:pic>
      <p:pic>
        <p:nvPicPr>
          <p:cNvPr id="10" name="ukheads01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6540" y="3692982"/>
            <a:ext cx="487363" cy="487363"/>
          </a:xfrm>
          <a:prstGeom prst="rect">
            <a:avLst/>
          </a:prstGeom>
        </p:spPr>
      </p:pic>
      <p:pic>
        <p:nvPicPr>
          <p:cNvPr id="13" name="ukac___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4808100"/>
            <a:ext cx="487363" cy="487363"/>
          </a:xfrm>
          <a:prstGeom prst="rect">
            <a:avLst/>
          </a:prstGeom>
        </p:spPr>
      </p:pic>
      <p:pic>
        <p:nvPicPr>
          <p:cNvPr id="14" name="ukinvig01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5240869"/>
            <a:ext cx="487363" cy="487363"/>
          </a:xfrm>
          <a:prstGeom prst="rect">
            <a:avLst/>
          </a:prstGeom>
        </p:spPr>
      </p:pic>
      <p:pic>
        <p:nvPicPr>
          <p:cNvPr id="15" name="ukprove00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040" y="5702433"/>
            <a:ext cx="487363" cy="487363"/>
          </a:xfrm>
          <a:prstGeom prst="rect">
            <a:avLst/>
          </a:prstGeom>
        </p:spPr>
      </p:pic>
      <p:pic>
        <p:nvPicPr>
          <p:cNvPr id="16" name="ukrefre01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65790" y="6124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7"/>
            <a:ext cx="12192000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F9F41-D49E-194E-93AF-E4C199A1A983}"/>
              </a:ext>
            </a:extLst>
          </p:cNvPr>
          <p:cNvSpPr/>
          <p:nvPr/>
        </p:nvSpPr>
        <p:spPr>
          <a:xfrm>
            <a:off x="3900220" y="141486"/>
            <a:ext cx="291987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Game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b="1" dirty="0">
                <a:solidFill>
                  <a:srgbClr val="002060"/>
                </a:solidFill>
              </a:rPr>
              <a:t>Hot seat</a:t>
            </a:r>
            <a:endParaRPr lang="en-GB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9C325-8C43-5748-877B-67B293AC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66" y="2044719"/>
            <a:ext cx="3325715" cy="2761179"/>
          </a:xfrm>
          <a:prstGeom prst="rect">
            <a:avLst/>
          </a:prstGeom>
        </p:spPr>
      </p:pic>
      <p:sp>
        <p:nvSpPr>
          <p:cNvPr id="9" name="Google Shape;147;p5"/>
          <p:cNvSpPr/>
          <p:nvPr/>
        </p:nvSpPr>
        <p:spPr>
          <a:xfrm>
            <a:off x="135808" y="74644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9447" y="1210648"/>
            <a:ext cx="661932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Each leader stands against the board.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Teacher shows/ writes the names of the festivals </a:t>
            </a:r>
            <a:r>
              <a:rPr lang="en-GB" sz="32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Other members from each team describe the festivals and let the leader guess the names of the festivals.</a:t>
            </a:r>
            <a:endParaRPr lang="en-US" sz="32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32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team with more correct answers is the winner.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3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7474" y="990105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repeat. Then underline the stressed syllable in each word.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6515" y="9491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300" y="8465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51524"/>
              </p:ext>
            </p:extLst>
          </p:nvPr>
        </p:nvGraphicFramePr>
        <p:xfrm>
          <a:off x="1839996" y="1898807"/>
          <a:ext cx="81280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B2BD4A-7251-5346-AEC9-9E1B6619FB6C}"/>
              </a:ext>
            </a:extLst>
          </p:cNvPr>
          <p:cNvCxnSpPr/>
          <p:nvPr/>
        </p:nvCxnSpPr>
        <p:spPr>
          <a:xfrm>
            <a:off x="3334098" y="3201644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B5A5A4-3658-E244-85AC-6870B6864F5D}"/>
              </a:ext>
            </a:extLst>
          </p:cNvPr>
          <p:cNvCxnSpPr>
            <a:cxnSpLocks/>
          </p:cNvCxnSpPr>
          <p:nvPr/>
        </p:nvCxnSpPr>
        <p:spPr>
          <a:xfrm>
            <a:off x="3261952" y="3832114"/>
            <a:ext cx="376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7DEEF-4065-7648-A5A4-9B368926DBEE}"/>
              </a:ext>
            </a:extLst>
          </p:cNvPr>
          <p:cNvCxnSpPr>
            <a:cxnSpLocks/>
          </p:cNvCxnSpPr>
          <p:nvPr/>
        </p:nvCxnSpPr>
        <p:spPr>
          <a:xfrm>
            <a:off x="3477383" y="4453517"/>
            <a:ext cx="3226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1ABC84-59E2-D74A-A8FB-831CCA65274F}"/>
              </a:ext>
            </a:extLst>
          </p:cNvPr>
          <p:cNvCxnSpPr>
            <a:cxnSpLocks/>
          </p:cNvCxnSpPr>
          <p:nvPr/>
        </p:nvCxnSpPr>
        <p:spPr>
          <a:xfrm>
            <a:off x="3414976" y="5109939"/>
            <a:ext cx="4474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069F0E-542B-0942-8292-50F73EBC143C}"/>
              </a:ext>
            </a:extLst>
          </p:cNvPr>
          <p:cNvCxnSpPr>
            <a:cxnSpLocks/>
          </p:cNvCxnSpPr>
          <p:nvPr/>
        </p:nvCxnSpPr>
        <p:spPr>
          <a:xfrm>
            <a:off x="7919561" y="3184227"/>
            <a:ext cx="345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A84000-79E8-7B4D-8360-9D7B141B1C20}"/>
              </a:ext>
            </a:extLst>
          </p:cNvPr>
          <p:cNvCxnSpPr>
            <a:cxnSpLocks/>
          </p:cNvCxnSpPr>
          <p:nvPr/>
        </p:nvCxnSpPr>
        <p:spPr>
          <a:xfrm>
            <a:off x="7826407" y="3851341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D4B6FE-F03E-FB4E-9DD3-34BF2B2071AE}"/>
              </a:ext>
            </a:extLst>
          </p:cNvPr>
          <p:cNvCxnSpPr>
            <a:cxnSpLocks/>
          </p:cNvCxnSpPr>
          <p:nvPr/>
        </p:nvCxnSpPr>
        <p:spPr>
          <a:xfrm>
            <a:off x="7843465" y="4465662"/>
            <a:ext cx="5460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B0A95C-5659-E540-ADC3-5ACA7DCA507B}"/>
              </a:ext>
            </a:extLst>
          </p:cNvPr>
          <p:cNvCxnSpPr>
            <a:cxnSpLocks/>
          </p:cNvCxnSpPr>
          <p:nvPr/>
        </p:nvCxnSpPr>
        <p:spPr>
          <a:xfrm>
            <a:off x="7919561" y="5109939"/>
            <a:ext cx="5386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5299" y="39542"/>
            <a:ext cx="45016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4357" y="136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1436" y="631214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045" y="69783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830" y="5951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961436" y="1585321"/>
            <a:ext cx="8201891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We’re going to </a:t>
            </a:r>
            <a:r>
              <a:rPr lang="en-US" sz="2400" b="1" dirty="0"/>
              <a:t>attend</a:t>
            </a:r>
            <a:r>
              <a:rPr lang="en-US" sz="2400" dirty="0"/>
              <a:t> an Easter </a:t>
            </a:r>
            <a:r>
              <a:rPr lang="en-US" sz="2400" b="1" dirty="0"/>
              <a:t>party</a:t>
            </a:r>
            <a:r>
              <a:rPr lang="en-US" sz="2400" dirty="0"/>
              <a:t> at Nick’s house.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dancers</a:t>
            </a:r>
            <a:r>
              <a:rPr lang="en-US" sz="2400" dirty="0"/>
              <a:t> will </a:t>
            </a:r>
            <a:r>
              <a:rPr lang="en-US" sz="2400" b="1" dirty="0"/>
              <a:t>perform</a:t>
            </a:r>
            <a:r>
              <a:rPr lang="en-US" sz="2400" dirty="0"/>
              <a:t> traditional dances at the festival.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At </a:t>
            </a:r>
            <a:r>
              <a:rPr lang="en-US" sz="2400" b="1" dirty="0"/>
              <a:t>Christmas</a:t>
            </a:r>
            <a:r>
              <a:rPr lang="en-US" sz="2400" dirty="0"/>
              <a:t>, people usually buy </a:t>
            </a:r>
            <a:r>
              <a:rPr lang="en-US" sz="2400" b="1" dirty="0"/>
              <a:t>presents</a:t>
            </a:r>
            <a:r>
              <a:rPr lang="en-US" sz="2400" dirty="0"/>
              <a:t> for their family.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you go to the Da Lat </a:t>
            </a:r>
            <a:r>
              <a:rPr lang="en-US" sz="2400" b="1" dirty="0"/>
              <a:t>Flower</a:t>
            </a:r>
            <a:r>
              <a:rPr lang="en-US" sz="2400" dirty="0"/>
              <a:t> Festival with your </a:t>
            </a:r>
            <a:r>
              <a:rPr lang="en-US" sz="2400" b="1" dirty="0"/>
              <a:t>parents</a:t>
            </a:r>
            <a:r>
              <a:rPr lang="en-US" sz="2400" dirty="0"/>
              <a:t>?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My aunt is </a:t>
            </a:r>
            <a:r>
              <a:rPr lang="en-US" sz="2400" b="1" dirty="0"/>
              <a:t>clever</a:t>
            </a:r>
            <a:r>
              <a:rPr lang="en-US" sz="2400" dirty="0"/>
              <a:t> and </a:t>
            </a:r>
            <a:r>
              <a:rPr lang="en-US" sz="2400" b="1" dirty="0"/>
              <a:t>patient</a:t>
            </a:r>
            <a:r>
              <a:rPr lang="en-US" sz="2400" dirty="0"/>
              <a:t>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F7A042-4A78-874A-BC69-C946FA8CE562}"/>
              </a:ext>
            </a:extLst>
          </p:cNvPr>
          <p:cNvCxnSpPr/>
          <p:nvPr/>
        </p:nvCxnSpPr>
        <p:spPr>
          <a:xfrm>
            <a:off x="3651564" y="2213995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88C2D1-FB2B-2444-8140-BA37520BA39E}"/>
              </a:ext>
            </a:extLst>
          </p:cNvPr>
          <p:cNvCxnSpPr>
            <a:cxnSpLocks/>
          </p:cNvCxnSpPr>
          <p:nvPr/>
        </p:nvCxnSpPr>
        <p:spPr>
          <a:xfrm>
            <a:off x="5391352" y="2213995"/>
            <a:ext cx="361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E3D43D-35E0-214C-A48A-34BE8F896281}"/>
              </a:ext>
            </a:extLst>
          </p:cNvPr>
          <p:cNvCxnSpPr/>
          <p:nvPr/>
        </p:nvCxnSpPr>
        <p:spPr>
          <a:xfrm>
            <a:off x="1944144" y="2958462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CFAB14-EA09-7842-9380-A43CB7EA0A79}"/>
              </a:ext>
            </a:extLst>
          </p:cNvPr>
          <p:cNvCxnSpPr>
            <a:cxnSpLocks/>
          </p:cNvCxnSpPr>
          <p:nvPr/>
        </p:nvCxnSpPr>
        <p:spPr>
          <a:xfrm>
            <a:off x="3942877" y="2958462"/>
            <a:ext cx="595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7213F2-2AF3-7C49-A67D-633015245BBF}"/>
              </a:ext>
            </a:extLst>
          </p:cNvPr>
          <p:cNvCxnSpPr>
            <a:cxnSpLocks/>
          </p:cNvCxnSpPr>
          <p:nvPr/>
        </p:nvCxnSpPr>
        <p:spPr>
          <a:xfrm>
            <a:off x="1763962" y="3694837"/>
            <a:ext cx="619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05913D-B593-D74F-98AD-EB7ECAC0626D}"/>
              </a:ext>
            </a:extLst>
          </p:cNvPr>
          <p:cNvCxnSpPr>
            <a:cxnSpLocks/>
          </p:cNvCxnSpPr>
          <p:nvPr/>
        </p:nvCxnSpPr>
        <p:spPr>
          <a:xfrm>
            <a:off x="5533880" y="3694837"/>
            <a:ext cx="365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7C573C-4A14-3B45-B824-2800F50BBA67}"/>
              </a:ext>
            </a:extLst>
          </p:cNvPr>
          <p:cNvCxnSpPr>
            <a:cxnSpLocks/>
          </p:cNvCxnSpPr>
          <p:nvPr/>
        </p:nvCxnSpPr>
        <p:spPr>
          <a:xfrm>
            <a:off x="4444584" y="4415028"/>
            <a:ext cx="5319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3F5765-D87A-DA4C-9277-F98816BCD665}"/>
              </a:ext>
            </a:extLst>
          </p:cNvPr>
          <p:cNvCxnSpPr>
            <a:cxnSpLocks/>
          </p:cNvCxnSpPr>
          <p:nvPr/>
        </p:nvCxnSpPr>
        <p:spPr>
          <a:xfrm>
            <a:off x="7592386" y="4415028"/>
            <a:ext cx="2972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1FFBE-E486-CD4B-8311-B0B8371339D5}"/>
              </a:ext>
            </a:extLst>
          </p:cNvPr>
          <p:cNvCxnSpPr>
            <a:cxnSpLocks/>
          </p:cNvCxnSpPr>
          <p:nvPr/>
        </p:nvCxnSpPr>
        <p:spPr>
          <a:xfrm>
            <a:off x="2777624" y="5135219"/>
            <a:ext cx="264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3894C8-ABE8-FB4E-BA0E-8361E3D09575}"/>
              </a:ext>
            </a:extLst>
          </p:cNvPr>
          <p:cNvCxnSpPr>
            <a:cxnSpLocks/>
          </p:cNvCxnSpPr>
          <p:nvPr/>
        </p:nvCxnSpPr>
        <p:spPr>
          <a:xfrm>
            <a:off x="4099829" y="5136298"/>
            <a:ext cx="344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2227" y="143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50" y="1544183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04513" y="1696240"/>
            <a:ext cx="55190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test students' quick reaction.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7120" y="207665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7794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81160409"/>
              </p:ext>
            </p:extLst>
          </p:nvPr>
        </p:nvGraphicFramePr>
        <p:xfrm>
          <a:off x="3086092" y="1188331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28559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3600" y="381003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472419" y="3048000"/>
            <a:ext cx="9753600" cy="176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5333" dirty="0" smtClean="0">
                <a:latin typeface="Calibri" pitchFamily="34" charset="0"/>
              </a:rPr>
              <a:t>Redo </a:t>
            </a:r>
            <a:r>
              <a:rPr lang="en-US" altLang="vi-VN" sz="5333" dirty="0">
                <a:latin typeface="Calibri" pitchFamily="34" charset="0"/>
              </a:rPr>
              <a:t>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Prepare A CLOSER LOOK </a:t>
            </a:r>
            <a:r>
              <a:rPr lang="en-US" altLang="vi-VN" sz="5333" dirty="0" smtClean="0">
                <a:latin typeface="Calibri" pitchFamily="34" charset="0"/>
              </a:rPr>
              <a:t>2.</a:t>
            </a:r>
            <a:endParaRPr lang="en-US" altLang="vi-VN" sz="5333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426" y="373223"/>
            <a:ext cx="1482155" cy="923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90" y="373223"/>
            <a:ext cx="1408145" cy="923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012" y="373223"/>
            <a:ext cx="1548103" cy="923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020" y="2948474"/>
            <a:ext cx="85725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923" y="368556"/>
            <a:ext cx="1474238" cy="961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167" y="368556"/>
            <a:ext cx="1502230" cy="961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503" y="368556"/>
            <a:ext cx="1568322" cy="961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271" y="2845836"/>
            <a:ext cx="2717835" cy="1573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0404" y="4752901"/>
            <a:ext cx="1536124" cy="961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r="53963" b="26171"/>
          <a:stretch/>
        </p:blipFill>
        <p:spPr>
          <a:xfrm>
            <a:off x="1200827" y="4419685"/>
            <a:ext cx="2736692" cy="1122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2117" y="1836042"/>
            <a:ext cx="273734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79" y="2491272"/>
            <a:ext cx="1482155" cy="923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43" y="2491272"/>
            <a:ext cx="1408145" cy="923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665" y="2491272"/>
            <a:ext cx="1548103" cy="923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76" y="2486605"/>
            <a:ext cx="1474238" cy="961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0" y="2486605"/>
            <a:ext cx="1502230" cy="961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156" y="2486605"/>
            <a:ext cx="156832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2" y="1193426"/>
            <a:ext cx="7756264" cy="4320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AEDAF-4600-BA41-A7FF-27EC181EF7FB}"/>
              </a:ext>
            </a:extLst>
          </p:cNvPr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9" y="1285545"/>
            <a:ext cx="8315648" cy="4157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F5D83-332A-FE45-95F0-D6A2BB721E51}"/>
              </a:ext>
            </a:extLst>
          </p:cNvPr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Tet</a:t>
            </a:r>
          </a:p>
        </p:txBody>
      </p:sp>
    </p:spTree>
    <p:extLst>
      <p:ext uri="{BB962C8B-B14F-4D97-AF65-F5344CB8AC3E}">
        <p14:creationId xmlns:p14="http://schemas.microsoft.com/office/powerpoint/2010/main" val="281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La Tomatina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0" y="1611983"/>
            <a:ext cx="5599522" cy="3817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8343" y="5589182"/>
            <a:ext cx="28632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A9A5"/>
                </a:solidFill>
                <a:latin typeface="OpenSansBold"/>
              </a:rPr>
              <a:t>Halloween</a:t>
            </a:r>
            <a:r>
              <a:rPr lang="en-US" sz="4000" dirty="0">
                <a:solidFill>
                  <a:srgbClr val="00A9A5"/>
                </a:solidFill>
                <a:latin typeface="OpenSans"/>
              </a:rPr>
              <a:t> </a:t>
            </a:r>
            <a:endParaRPr lang="en-US" sz="40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03" y="1224036"/>
            <a:ext cx="6848587" cy="455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3599C-C67E-304E-B33B-6C52A7335B17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Mid-Autumn Festival</a:t>
            </a:r>
          </a:p>
        </p:txBody>
      </p:sp>
    </p:spTree>
    <p:extLst>
      <p:ext uri="{BB962C8B-B14F-4D97-AF65-F5344CB8AC3E}">
        <p14:creationId xmlns:p14="http://schemas.microsoft.com/office/powerpoint/2010/main" val="38065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BD19E-9B92-9642-8FA1-513C41A9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82" y="1498862"/>
            <a:ext cx="6182432" cy="424206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261761" y="57409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7941E"/>
                </a:solidFill>
              </a:rPr>
              <a:t>Thanksgiving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3376</TotalTime>
  <Words>1112</Words>
  <Application>Microsoft Office PowerPoint</Application>
  <PresentationFormat>Widescreen</PresentationFormat>
  <Paragraphs>281</Paragraphs>
  <Slides>36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Adobe Gothic Std B</vt:lpstr>
      <vt:lpstr>Arial</vt:lpstr>
      <vt:lpstr>Arial Black</vt:lpstr>
      <vt:lpstr>Calibri</vt:lpstr>
      <vt:lpstr>Calibri (Body)</vt:lpstr>
      <vt:lpstr>Calibri Light</vt:lpstr>
      <vt:lpstr>Myriad Pro</vt:lpstr>
      <vt:lpstr>OpenSans</vt:lpstr>
      <vt:lpstr>OpenSansBold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232</cp:revision>
  <dcterms:created xsi:type="dcterms:W3CDTF">2020-12-09T02:04:09Z</dcterms:created>
  <dcterms:modified xsi:type="dcterms:W3CDTF">2023-02-15T11:17:00Z</dcterms:modified>
</cp:coreProperties>
</file>