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08" r:id="rId2"/>
    <p:sldId id="353" r:id="rId3"/>
    <p:sldId id="256" r:id="rId4"/>
    <p:sldId id="281" r:id="rId5"/>
    <p:sldId id="354" r:id="rId6"/>
    <p:sldId id="276" r:id="rId7"/>
    <p:sldId id="366" r:id="rId8"/>
    <p:sldId id="367" r:id="rId9"/>
    <p:sldId id="326" r:id="rId10"/>
    <p:sldId id="362" r:id="rId11"/>
    <p:sldId id="363" r:id="rId12"/>
    <p:sldId id="364" r:id="rId13"/>
    <p:sldId id="365" r:id="rId14"/>
    <p:sldId id="360" r:id="rId15"/>
    <p:sldId id="358" r:id="rId16"/>
    <p:sldId id="359" r:id="rId17"/>
    <p:sldId id="361" r:id="rId18"/>
    <p:sldId id="348" r:id="rId19"/>
    <p:sldId id="349" r:id="rId20"/>
    <p:sldId id="313" r:id="rId21"/>
    <p:sldId id="355" r:id="rId22"/>
    <p:sldId id="314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801"/>
    <a:srgbClr val="FBB040"/>
    <a:srgbClr val="FFDAAB"/>
    <a:srgbClr val="CBEAF0"/>
    <a:srgbClr val="48C0B6"/>
    <a:srgbClr val="E6B845"/>
    <a:srgbClr val="00A9A5"/>
    <a:srgbClr val="F7941E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3076"/>
  </p:normalViewPr>
  <p:slideViewPr>
    <p:cSldViewPr snapToGrid="0" showGuides="1">
      <p:cViewPr varScale="1">
        <p:scale>
          <a:sx n="63" d="100"/>
          <a:sy n="63" d="100"/>
        </p:scale>
        <p:origin x="77" y="6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5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0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16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6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9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0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5.xml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10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5400" y="64383"/>
            <a:ext cx="1883767" cy="528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37145" y="64383"/>
            <a:ext cx="3480458" cy="61381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Sentence puzzling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13FE3-B9CF-9B47-B7A8-1E6F76107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98" y="1510635"/>
            <a:ext cx="4892511" cy="36175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0053" y="1688551"/>
            <a:ext cx="547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your Christmas present?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4992" y="3609612"/>
            <a:ext cx="861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eat moon cakes at the festival last year?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7051" y="5283100"/>
            <a:ext cx="678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eat all these moon cake?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47268AF-A000-F44F-A845-255EC823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333580"/>
              </p:ext>
            </p:extLst>
          </p:nvPr>
        </p:nvGraphicFramePr>
        <p:xfrm>
          <a:off x="1700053" y="1024150"/>
          <a:ext cx="683110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87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551540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00970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your Christmas present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4310"/>
              </p:ext>
            </p:extLst>
          </p:nvPr>
        </p:nvGraphicFramePr>
        <p:xfrm>
          <a:off x="1700053" y="2480901"/>
          <a:ext cx="859181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410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992104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894514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664241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86916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  <a:gridCol w="1453363">
                  <a:extLst>
                    <a:ext uri="{9D8B030D-6E8A-4147-A177-3AD203B41FA5}">
                      <a16:colId xmlns:a16="http://schemas.microsoft.com/office/drawing/2014/main" val="2910992530"/>
                    </a:ext>
                  </a:extLst>
                </a:gridCol>
                <a:gridCol w="507017">
                  <a:extLst>
                    <a:ext uri="{9D8B030D-6E8A-4147-A177-3AD203B41FA5}">
                      <a16:colId xmlns:a16="http://schemas.microsoft.com/office/drawing/2014/main" val="3740775520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Moon</a:t>
                      </a: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at the </a:t>
                      </a: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festival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last year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C1D5ADE-38FB-4148-828E-437BE8D53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79357"/>
              </p:ext>
            </p:extLst>
          </p:nvPr>
        </p:nvGraphicFramePr>
        <p:xfrm>
          <a:off x="1547051" y="4638933"/>
          <a:ext cx="806651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88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940035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645811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384647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915036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. he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all these moon cakes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09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hronicaPro"/>
              </a:rPr>
              <a:t>2. She </a:t>
            </a:r>
            <a:r>
              <a:rPr lang="en-US" sz="3200" b="1" dirty="0">
                <a:solidFill>
                  <a:schemeClr val="bg1"/>
                </a:solidFill>
                <a:latin typeface="ChronicaPro"/>
              </a:rPr>
              <a:t>will bake a birthday cake for him.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975109" y="2238568"/>
            <a:ext cx="7123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vi-VN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bake a birthday cake for him?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3. The </a:t>
            </a:r>
            <a:r>
              <a:rPr lang="en-US" sz="3200" b="1" dirty="0">
                <a:solidFill>
                  <a:schemeClr val="bg1"/>
                </a:solidFill>
              </a:rPr>
              <a:t>dragon dances are interesting.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922323" y="2253508"/>
            <a:ext cx="7435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6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vi-VN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dragon dances interesting?</a:t>
            </a:r>
            <a:endParaRPr lang="en-US" sz="36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4. The </a:t>
            </a:r>
            <a:r>
              <a:rPr lang="en-US" sz="3200" b="1" dirty="0">
                <a:solidFill>
                  <a:schemeClr val="bg1"/>
                </a:solidFill>
              </a:rPr>
              <a:t>Rio Carnival takes place every year in Brazil.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723805" y="2253508"/>
            <a:ext cx="900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vi-VN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Rio Carnival take place every year in Brazil?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5. They </a:t>
            </a:r>
            <a:r>
              <a:rPr lang="en-US" sz="3200" b="1" dirty="0">
                <a:solidFill>
                  <a:schemeClr val="bg1"/>
                </a:solidFill>
              </a:rPr>
              <a:t>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789790" y="2131588"/>
            <a:ext cx="9377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</a:t>
            </a:r>
            <a:r>
              <a:rPr lang="vi-VN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see a fireworks display on New Year’s Eve?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My mother can make a costume for me. 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They 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015247" y="1487282"/>
            <a:ext cx="6484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your mother make a costume for you?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1015247" y="2558011"/>
            <a:ext cx="5857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she bake a birthday cake for him?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1015247" y="3610543"/>
            <a:ext cx="53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dragon dances interesting?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015247" y="4681272"/>
            <a:ext cx="746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Rio Carnival take place every year in Brazil?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015247" y="5689193"/>
            <a:ext cx="7826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see a fireworks display on New Year’s Eve?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ction Button: Home 14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77" y="2363066"/>
            <a:ext cx="4737306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2130" y="546652"/>
            <a:ext cx="8997113" cy="828406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1203940" y="6128195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77" y="2363066"/>
            <a:ext cx="4737306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2130" y="546652"/>
            <a:ext cx="8997113" cy="828406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1116056" y="6176963"/>
            <a:ext cx="475488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My mother can make a costume for me. 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They 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015247" y="1487282"/>
            <a:ext cx="6484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your mother make a costume for you?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975109" y="2558011"/>
            <a:ext cx="5857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she bake a birthday cake for him?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975109" y="3610543"/>
            <a:ext cx="53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dragon dances interesting?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015247" y="4681272"/>
            <a:ext cx="746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Rio Carnival take place every year in Brazil?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015247" y="5689193"/>
            <a:ext cx="7826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see a fireworks display on New Year’s Eve?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7372" y="37911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2764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22417" y="35849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Match the questions in column A with their answers in column B. 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7B7A12-FB4B-8E41-BDF1-1A859D93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55760"/>
              </p:ext>
            </p:extLst>
          </p:nvPr>
        </p:nvGraphicFramePr>
        <p:xfrm>
          <a:off x="506068" y="1192021"/>
          <a:ext cx="1136489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93">
                  <a:extLst>
                    <a:ext uri="{9D8B030D-6E8A-4147-A177-3AD203B41FA5}">
                      <a16:colId xmlns:a16="http://schemas.microsoft.com/office/drawing/2014/main" val="4069297119"/>
                    </a:ext>
                  </a:extLst>
                </a:gridCol>
                <a:gridCol w="3378820">
                  <a:extLst>
                    <a:ext uri="{9D8B030D-6E8A-4147-A177-3AD203B41FA5}">
                      <a16:colId xmlns:a16="http://schemas.microsoft.com/office/drawing/2014/main" val="292382901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4119617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9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you help me take a photo?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he is.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0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he painting Easter eggs?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I’m not.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eat candy apples on Halloween?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will.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5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you excited about your holiday?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she can’t.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she perform Dutch folk dances?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they do.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6848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F2335EB-7CBA-144C-9946-61B43266C7BC}"/>
              </a:ext>
            </a:extLst>
          </p:cNvPr>
          <p:cNvSpPr/>
          <p:nvPr/>
        </p:nvSpPr>
        <p:spPr>
          <a:xfrm>
            <a:off x="10759829" y="1782806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c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09C45-5ACE-074A-907B-8A2F08213C6C}"/>
              </a:ext>
            </a:extLst>
          </p:cNvPr>
          <p:cNvSpPr/>
          <p:nvPr/>
        </p:nvSpPr>
        <p:spPr>
          <a:xfrm>
            <a:off x="10759829" y="2429220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a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D0AD3E-436C-D846-91B9-66FB6C8D9B10}"/>
              </a:ext>
            </a:extLst>
          </p:cNvPr>
          <p:cNvSpPr/>
          <p:nvPr/>
        </p:nvSpPr>
        <p:spPr>
          <a:xfrm>
            <a:off x="10759829" y="2970357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D58AE4-8036-374B-8AD7-74C9A298BB30}"/>
              </a:ext>
            </a:extLst>
          </p:cNvPr>
          <p:cNvSpPr/>
          <p:nvPr/>
        </p:nvSpPr>
        <p:spPr>
          <a:xfrm>
            <a:off x="10759828" y="3561142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b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9783A8-717D-0B41-9980-30E4A633A438}"/>
              </a:ext>
            </a:extLst>
          </p:cNvPr>
          <p:cNvSpPr/>
          <p:nvPr/>
        </p:nvSpPr>
        <p:spPr>
          <a:xfrm>
            <a:off x="10759828" y="42075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d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4281" y="41006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7" y="3074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19327" y="389450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</a:rPr>
              <a:t>Mark is talking to Trang about the Mid-Autumn Festival. Fill in the blanks with Trang’s answers below.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8816E-51EA-4C4E-8525-5043061294C3}"/>
              </a:ext>
            </a:extLst>
          </p:cNvPr>
          <p:cNvSpPr/>
          <p:nvPr/>
        </p:nvSpPr>
        <p:spPr>
          <a:xfrm>
            <a:off x="487837" y="1643764"/>
            <a:ext cx="3724507" cy="4627756"/>
          </a:xfrm>
          <a:prstGeom prst="rect">
            <a:avLst/>
          </a:prstGeom>
          <a:solidFill>
            <a:srgbClr val="CBEAF0"/>
          </a:solidFill>
          <a:ln>
            <a:solidFill>
              <a:srgbClr val="C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watch lion dances, too.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No, we celebrate it in the middle of the eighth lunar month.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I do. It’s one of my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festivals.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Yes. Just come over to my house on the night of the festival.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also have some autumn fruits.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7E50D-1D81-FB45-A1C3-D470E928B7F6}"/>
              </a:ext>
            </a:extLst>
          </p:cNvPr>
          <p:cNvSpPr/>
          <p:nvPr/>
        </p:nvSpPr>
        <p:spPr>
          <a:xfrm>
            <a:off x="4368554" y="1643763"/>
            <a:ext cx="7089018" cy="4627757"/>
          </a:xfrm>
          <a:prstGeom prst="rect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celebrate the Mid-Autumn Festival in 	December?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	</a:t>
            </a:r>
            <a:r>
              <a:rPr lang="en-US" sz="2400" dirty="0">
                <a:solidFill>
                  <a:schemeClr val="tx1"/>
                </a:solidFill>
              </a:rPr>
              <a:t>(1) ______.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Mark: </a:t>
            </a:r>
            <a:r>
              <a:rPr lang="en-US" sz="2400" dirty="0">
                <a:solidFill>
                  <a:schemeClr val="tx1"/>
                </a:solidFill>
              </a:rPr>
              <a:t>	Do you eat moon cakes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(2)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make lanterns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(3)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like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(4)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Can I join the festival with you next month?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(5) ______.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6C629D-0D50-1545-AD9E-F5958813A0B4}"/>
              </a:ext>
            </a:extLst>
          </p:cNvPr>
          <p:cNvSpPr/>
          <p:nvPr/>
        </p:nvSpPr>
        <p:spPr>
          <a:xfrm>
            <a:off x="5964139" y="2599997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B8A13F-1BD1-0845-A78D-53194DB20F80}"/>
              </a:ext>
            </a:extLst>
          </p:cNvPr>
          <p:cNvSpPr/>
          <p:nvPr/>
        </p:nvSpPr>
        <p:spPr>
          <a:xfrm>
            <a:off x="5969458" y="3343411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95D338-2EF2-5F42-BACC-1D882761FEC0}"/>
              </a:ext>
            </a:extLst>
          </p:cNvPr>
          <p:cNvSpPr/>
          <p:nvPr/>
        </p:nvSpPr>
        <p:spPr>
          <a:xfrm>
            <a:off x="5980609" y="4064051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C8858C-4178-C64E-94F3-FCC11FAC1496}"/>
              </a:ext>
            </a:extLst>
          </p:cNvPr>
          <p:cNvSpPr/>
          <p:nvPr/>
        </p:nvSpPr>
        <p:spPr>
          <a:xfrm>
            <a:off x="6022287" y="4784690"/>
            <a:ext cx="3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09B19-B232-1D4C-9AF9-7ADAC1DEDA36}"/>
              </a:ext>
            </a:extLst>
          </p:cNvPr>
          <p:cNvSpPr/>
          <p:nvPr/>
        </p:nvSpPr>
        <p:spPr>
          <a:xfrm>
            <a:off x="6043985" y="5528105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5400" y="64383"/>
            <a:ext cx="1883767" cy="528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37145" y="64383"/>
            <a:ext cx="3480458" cy="61381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Sentence puzzling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9218" y="1535307"/>
            <a:ext cx="716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1.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your Christmas present?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201" y="2267829"/>
            <a:ext cx="861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2.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eat moon cakes at the festival last year?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4201" y="3004867"/>
            <a:ext cx="678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3. 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eat all these moon cake?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0521" y="4173671"/>
            <a:ext cx="3139577" cy="58477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Yes/No </a:t>
            </a:r>
            <a:r>
              <a:rPr lang="en-US" sz="3200" b="1" dirty="0">
                <a:solidFill>
                  <a:srgbClr val="FF0000"/>
                </a:solidFill>
              </a:rPr>
              <a:t>questions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4252" y="868764"/>
            <a:ext cx="108153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</a:rPr>
              <a:t>GAME. Festival mystery </a:t>
            </a:r>
          </a:p>
          <a:p>
            <a:pPr algn="just"/>
            <a:r>
              <a:rPr lang="en-US" sz="2800" b="1" dirty="0">
                <a:solidFill>
                  <a:srgbClr val="FFFF00"/>
                </a:solidFill>
              </a:rPr>
              <a:t>Work in groups. One student thinks of a festival he / she likes. </a:t>
            </a:r>
          </a:p>
          <a:p>
            <a:pPr algn="just"/>
            <a:r>
              <a:rPr lang="en-US" sz="2800" b="1" dirty="0">
                <a:solidFill>
                  <a:srgbClr val="FFFF00"/>
                </a:solidFill>
              </a:rPr>
              <a:t>Other students ask </a:t>
            </a:r>
            <a:r>
              <a:rPr lang="en-US" sz="2800" b="1" i="1" dirty="0">
                <a:solidFill>
                  <a:srgbClr val="FFFF00"/>
                </a:solidFill>
              </a:rPr>
              <a:t>Yes </a:t>
            </a:r>
            <a:r>
              <a:rPr lang="en-US" sz="2800" b="1" dirty="0">
                <a:solidFill>
                  <a:srgbClr val="FFFF00"/>
                </a:solidFill>
              </a:rPr>
              <a:t>/ </a:t>
            </a:r>
            <a:r>
              <a:rPr lang="en-US" sz="2800" b="1" i="1" dirty="0">
                <a:solidFill>
                  <a:srgbClr val="FFFF00"/>
                </a:solidFill>
              </a:rPr>
              <a:t>No </a:t>
            </a:r>
            <a:r>
              <a:rPr lang="en-US" sz="2800" b="1" dirty="0">
                <a:solidFill>
                  <a:srgbClr val="FFFF00"/>
                </a:solidFill>
              </a:rPr>
              <a:t>questions to find out what the festival is.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7" y="9560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8533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E5457-D07A-754A-BB9E-EEDC63657087}"/>
              </a:ext>
            </a:extLst>
          </p:cNvPr>
          <p:cNvSpPr/>
          <p:nvPr/>
        </p:nvSpPr>
        <p:spPr>
          <a:xfrm>
            <a:off x="1254252" y="2450216"/>
            <a:ext cx="7041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hronicaPro"/>
              </a:rPr>
              <a:t>Example: 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A: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Do many countries celebrate the festival?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they do. 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C: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Do children like the festival?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they do. 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A: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Do they paint eggs?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they do. 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C: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Is it Easter?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it is. 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983" y="149087"/>
            <a:ext cx="27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* </a:t>
            </a:r>
            <a:r>
              <a:rPr lang="en-US" sz="28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PRODUCTION</a:t>
            </a:r>
            <a:endParaRPr lang="en-US" sz="2800" b="1" dirty="0">
              <a:solidFill>
                <a:srgbClr val="FF980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178" y="1207197"/>
            <a:ext cx="85863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your aunt a nurse? – Yes, she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you have a pet? – No, I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those shoes beautiful?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your sister like pizza? – No,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</a:t>
            </a:r>
            <a:r>
              <a:rPr lang="en-US" sz="2400" b="1" dirty="0" err="1">
                <a:solidFill>
                  <a:schemeClr val="bg1"/>
                </a:solidFill>
              </a:rPr>
              <a:t>Linh’s</a:t>
            </a:r>
            <a:r>
              <a:rPr lang="en-US" sz="2400" b="1" dirty="0">
                <a:solidFill>
                  <a:schemeClr val="bg1"/>
                </a:solidFill>
              </a:rPr>
              <a:t> sisters at home?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Peter live with his father? – No, he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his house next to a post office?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Andrew and Martin ride their bikes to school?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your friends tall? – No, they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the children </a:t>
            </a:r>
            <a:r>
              <a:rPr lang="en-US" sz="2400" dirty="0">
                <a:solidFill>
                  <a:schemeClr val="bg1"/>
                </a:solidFill>
              </a:rPr>
              <a:t>in the garden? – No, 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622" y="683977"/>
            <a:ext cx="97697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Fill in each blank with a correct auxiliary verb or modal verb.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983" y="149087"/>
            <a:ext cx="27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* </a:t>
            </a:r>
            <a:r>
              <a:rPr lang="en-US" sz="28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PRODUCTION</a:t>
            </a:r>
            <a:endParaRPr lang="en-US" sz="2800" b="1" dirty="0">
              <a:solidFill>
                <a:srgbClr val="FF980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8226" y="1499369"/>
            <a:ext cx="3193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Is </a:t>
            </a:r>
            <a:r>
              <a:rPr lang="en-US" sz="2400" b="1" dirty="0">
                <a:solidFill>
                  <a:srgbClr val="FFC000"/>
                </a:solidFill>
              </a:rPr>
              <a:t>– is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Do </a:t>
            </a:r>
            <a:r>
              <a:rPr lang="en-US" sz="2400" b="1" dirty="0">
                <a:solidFill>
                  <a:srgbClr val="FFC000"/>
                </a:solidFill>
              </a:rPr>
              <a:t>– </a:t>
            </a:r>
            <a:r>
              <a:rPr lang="en-US" sz="2400" b="1" dirty="0" smtClean="0">
                <a:solidFill>
                  <a:srgbClr val="FFC000"/>
                </a:solidFill>
              </a:rPr>
              <a:t>don’t</a:t>
            </a:r>
            <a:r>
              <a:rPr lang="en-US" sz="2400" b="1" dirty="0">
                <a:solidFill>
                  <a:srgbClr val="FFC000"/>
                </a:solidFill>
              </a:rPr>
              <a:t>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Are – those are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Does </a:t>
            </a:r>
            <a:r>
              <a:rPr lang="en-US" sz="2400" b="1" dirty="0">
                <a:solidFill>
                  <a:srgbClr val="FFC000"/>
                </a:solidFill>
              </a:rPr>
              <a:t>– she doesn’t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Is 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– </a:t>
            </a:r>
            <a:r>
              <a:rPr lang="en-US" sz="2400" b="1" dirty="0" smtClean="0">
                <a:solidFill>
                  <a:srgbClr val="FFC000"/>
                </a:solidFill>
              </a:rPr>
              <a:t>she is</a:t>
            </a: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6</a:t>
            </a:r>
            <a:r>
              <a:rPr lang="en-US" sz="2400" b="1" dirty="0" smtClean="0">
                <a:solidFill>
                  <a:srgbClr val="FFC000"/>
                </a:solidFill>
              </a:rPr>
              <a:t>.  Does </a:t>
            </a:r>
            <a:r>
              <a:rPr lang="en-US" sz="2400" b="1" dirty="0">
                <a:solidFill>
                  <a:srgbClr val="FFC000"/>
                </a:solidFill>
              </a:rPr>
              <a:t>– doesn’t 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7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n-US" sz="2400" b="1" dirty="0" smtClean="0">
                <a:solidFill>
                  <a:srgbClr val="FFC000"/>
                </a:solidFill>
              </a:rPr>
              <a:t>   Is  </a:t>
            </a:r>
            <a:r>
              <a:rPr lang="en-US" sz="2400" b="1" dirty="0">
                <a:solidFill>
                  <a:srgbClr val="FFC000"/>
                </a:solidFill>
              </a:rPr>
              <a:t>– </a:t>
            </a:r>
            <a:r>
              <a:rPr lang="en-US" sz="2400" b="1" dirty="0" smtClean="0">
                <a:solidFill>
                  <a:srgbClr val="FFC000"/>
                </a:solidFill>
              </a:rPr>
              <a:t>it </a:t>
            </a:r>
            <a:r>
              <a:rPr lang="en-US" sz="2400" b="1" dirty="0">
                <a:solidFill>
                  <a:srgbClr val="FFC000"/>
                </a:solidFill>
              </a:rPr>
              <a:t>is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8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n-US" sz="2400" b="1" dirty="0" smtClean="0">
                <a:solidFill>
                  <a:srgbClr val="FFC000"/>
                </a:solidFill>
              </a:rPr>
              <a:t>   Do </a:t>
            </a:r>
            <a:r>
              <a:rPr lang="en-US" sz="2400" b="1" dirty="0">
                <a:solidFill>
                  <a:srgbClr val="FFC000"/>
                </a:solidFill>
              </a:rPr>
              <a:t>– they do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9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n-US" sz="2400" b="1" dirty="0" smtClean="0">
                <a:solidFill>
                  <a:srgbClr val="FFC000"/>
                </a:solidFill>
              </a:rPr>
              <a:t>   Are </a:t>
            </a:r>
            <a:r>
              <a:rPr lang="en-US" sz="2400" b="1" dirty="0">
                <a:solidFill>
                  <a:srgbClr val="FFC000"/>
                </a:solidFill>
              </a:rPr>
              <a:t>– aren’t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n-US" sz="2400" b="1" dirty="0" smtClean="0">
                <a:solidFill>
                  <a:srgbClr val="FFC000"/>
                </a:solidFill>
              </a:rPr>
              <a:t>  Are  </a:t>
            </a:r>
            <a:r>
              <a:rPr lang="en-US" sz="2400" b="1" dirty="0">
                <a:solidFill>
                  <a:srgbClr val="FFC000"/>
                </a:solidFill>
              </a:rPr>
              <a:t>– </a:t>
            </a:r>
            <a:r>
              <a:rPr lang="en-US" sz="2400" b="1" dirty="0" smtClean="0">
                <a:solidFill>
                  <a:srgbClr val="FFC000"/>
                </a:solidFill>
              </a:rPr>
              <a:t>they aren’t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3910" y="1103007"/>
            <a:ext cx="702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</a:t>
            </a:r>
            <a:r>
              <a:rPr lang="en-US" sz="3200" b="1" i="1" dirty="0">
                <a:solidFill>
                  <a:schemeClr val="accent4"/>
                </a:solidFill>
              </a:rPr>
              <a:t>Yes/No</a:t>
            </a:r>
            <a:r>
              <a:rPr lang="en-US" sz="3200" b="1" i="1" dirty="0">
                <a:solidFill>
                  <a:srgbClr val="0FB7BD"/>
                </a:solidFill>
              </a:rPr>
              <a:t> </a:t>
            </a:r>
            <a:r>
              <a:rPr lang="en-US" sz="3200" b="1" dirty="0">
                <a:solidFill>
                  <a:srgbClr val="0FB7BD"/>
                </a:solidFill>
              </a:rPr>
              <a:t>questions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34D0D3-AA91-BC46-B248-FA148F53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81" y="2095817"/>
            <a:ext cx="4318931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1052" y="2658574"/>
            <a:ext cx="7712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C000"/>
                </a:solidFill>
              </a:rPr>
              <a:t>- Do exercises in the workbook.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- Prepare  lesson 4 ( Communication)</a:t>
            </a:r>
          </a:p>
        </p:txBody>
      </p:sp>
      <p:pic>
        <p:nvPicPr>
          <p:cNvPr id="9" name="Hình ảnh 3">
            <a:extLst>
              <a:ext uri="{FF2B5EF4-FFF2-40B4-BE49-F238E27FC236}">
                <a16:creationId xmlns:a16="http://schemas.microsoft.com/office/drawing/2014/main" id="{8AE46BB6-1F8C-8D15-8E9B-4DC73C788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51" y="226114"/>
            <a:ext cx="3169920" cy="3169920"/>
          </a:xfrm>
          <a:prstGeom prst="rect">
            <a:avLst/>
          </a:prstGeom>
        </p:spPr>
      </p:pic>
      <p:sp>
        <p:nvSpPr>
          <p:cNvPr id="13" name="Rectangle 25603"/>
          <p:cNvSpPr>
            <a:spLocks noChangeArrowheads="1" noChangeShapeType="1" noTextEdit="1"/>
          </p:cNvSpPr>
          <p:nvPr/>
        </p:nvSpPr>
        <p:spPr bwMode="auto">
          <a:xfrm>
            <a:off x="1709531" y="-119759"/>
            <a:ext cx="6629400" cy="2265783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* Homework</a:t>
            </a:r>
            <a:endParaRPr lang="en-GB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.VnTifani Heavy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8" y="119543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6" y="185033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177089"/>
            <a:ext cx="856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9" y="13735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6" y="-19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2D65D-D98A-CE43-A929-577B85668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39" y="1846740"/>
            <a:ext cx="7912360" cy="4841991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0FB9AF-AE3F-824C-B04C-B47930C8BC52}"/>
              </a:ext>
            </a:extLst>
          </p:cNvPr>
          <p:cNvSpPr/>
          <p:nvPr/>
        </p:nvSpPr>
        <p:spPr>
          <a:xfrm>
            <a:off x="3852247" y="1017410"/>
            <a:ext cx="525404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5DFD5F-C236-AC44-8E79-29036A32A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58" y="651103"/>
            <a:ext cx="1344559" cy="1277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537E54-180A-1748-B3D2-AD316340A216}"/>
              </a:ext>
            </a:extLst>
          </p:cNvPr>
          <p:cNvSpPr txBox="1"/>
          <p:nvPr/>
        </p:nvSpPr>
        <p:spPr>
          <a:xfrm>
            <a:off x="4605017" y="1104622"/>
            <a:ext cx="468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AFD925-3716-0343-A861-FB72A75C98E3}"/>
              </a:ext>
            </a:extLst>
          </p:cNvPr>
          <p:cNvSpPr/>
          <p:nvPr/>
        </p:nvSpPr>
        <p:spPr>
          <a:xfrm>
            <a:off x="1524350" y="384309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F69FD-7D75-D342-B6FF-C809429F9714}"/>
              </a:ext>
            </a:extLst>
          </p:cNvPr>
          <p:cNvSpPr/>
          <p:nvPr/>
        </p:nvSpPr>
        <p:spPr>
          <a:xfrm>
            <a:off x="280416" y="259610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8D07B-1A77-114A-AD5E-F366D9C4C303}"/>
              </a:ext>
            </a:extLst>
          </p:cNvPr>
          <p:cNvSpPr/>
          <p:nvPr/>
        </p:nvSpPr>
        <p:spPr>
          <a:xfrm>
            <a:off x="1426813" y="1309116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cake?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FF63C5-4C75-0F4B-AA85-88BDDCCA297D}"/>
              </a:ext>
            </a:extLst>
          </p:cNvPr>
          <p:cNvSpPr/>
          <p:nvPr/>
        </p:nvSpPr>
        <p:spPr>
          <a:xfrm>
            <a:off x="1426813" y="1191171"/>
            <a:ext cx="731784" cy="7559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25C16-31CB-5446-AA32-5BE8A41A78C7}"/>
              </a:ext>
            </a:extLst>
          </p:cNvPr>
          <p:cNvSpPr/>
          <p:nvPr/>
        </p:nvSpPr>
        <p:spPr>
          <a:xfrm>
            <a:off x="280416" y="2479758"/>
            <a:ext cx="695557" cy="7559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4775C-90C9-BF42-8703-FCB68C8029D6}"/>
              </a:ext>
            </a:extLst>
          </p:cNvPr>
          <p:cNvCxnSpPr>
            <a:cxnSpLocks/>
          </p:cNvCxnSpPr>
          <p:nvPr/>
        </p:nvCxnSpPr>
        <p:spPr>
          <a:xfrm>
            <a:off x="2158597" y="1803600"/>
            <a:ext cx="35356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E94080-6A31-1C47-91D6-51C13BA58AB2}"/>
              </a:ext>
            </a:extLst>
          </p:cNvPr>
          <p:cNvCxnSpPr>
            <a:cxnSpLocks/>
          </p:cNvCxnSpPr>
          <p:nvPr/>
        </p:nvCxnSpPr>
        <p:spPr>
          <a:xfrm>
            <a:off x="975973" y="3059870"/>
            <a:ext cx="5483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ABCEEA-663D-434A-AEE9-0F7C92791373}"/>
              </a:ext>
            </a:extLst>
          </p:cNvPr>
          <p:cNvSpPr txBox="1"/>
          <p:nvPr/>
        </p:nvSpPr>
        <p:spPr>
          <a:xfrm>
            <a:off x="2157581" y="1801807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04EE7-2EB7-834E-B17B-D7619EA56DE5}"/>
              </a:ext>
            </a:extLst>
          </p:cNvPr>
          <p:cNvSpPr txBox="1"/>
          <p:nvPr/>
        </p:nvSpPr>
        <p:spPr>
          <a:xfrm>
            <a:off x="1072229" y="3047019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S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C98328A-93AB-2C4E-B700-A4ECACE78CC5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353604" y="630272"/>
            <a:ext cx="973328" cy="2095126"/>
          </a:xfrm>
          <a:prstGeom prst="curvedConnector4">
            <a:avLst>
              <a:gd name="adj1" fmla="val -23486"/>
              <a:gd name="adj2" fmla="val 61813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7291858-CCD7-8F4A-A89C-2BE6B6BD10A0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180650" y="772575"/>
            <a:ext cx="154729" cy="3259638"/>
          </a:xfrm>
          <a:prstGeom prst="curved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4A755B0-AC1D-4C43-894A-083950F311C8}"/>
              </a:ext>
            </a:extLst>
          </p:cNvPr>
          <p:cNvSpPr/>
          <p:nvPr/>
        </p:nvSpPr>
        <p:spPr>
          <a:xfrm>
            <a:off x="3887831" y="1947075"/>
            <a:ext cx="8097518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put the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modal verb</a:t>
            </a:r>
            <a:r>
              <a:rPr lang="en-US" sz="2400" dirty="0">
                <a:solidFill>
                  <a:schemeClr val="tx1"/>
                </a:solidFill>
              </a:rPr>
              <a:t> before the subject.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ED000B-5A41-704C-BABB-62C540DF891C}"/>
              </a:ext>
            </a:extLst>
          </p:cNvPr>
          <p:cNvSpPr/>
          <p:nvPr/>
        </p:nvSpPr>
        <p:spPr>
          <a:xfrm>
            <a:off x="1524350" y="3843092"/>
            <a:ext cx="380147" cy="63956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A4752A1E-40E6-1940-A582-72ABFFB90FD9}"/>
              </a:ext>
            </a:extLst>
          </p:cNvPr>
          <p:cNvCxnSpPr>
            <a:cxnSpLocks/>
            <a:stCxn id="36" idx="4"/>
          </p:cNvCxnSpPr>
          <p:nvPr/>
        </p:nvCxnSpPr>
        <p:spPr>
          <a:xfrm rot="16200000" flipH="1">
            <a:off x="2735924" y="3461154"/>
            <a:ext cx="130408" cy="2173408"/>
          </a:xfrm>
          <a:prstGeom prst="curved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90BF4A0-8A51-9C42-B52A-2740D7A38837}"/>
              </a:ext>
            </a:extLst>
          </p:cNvPr>
          <p:cNvSpPr/>
          <p:nvPr/>
        </p:nvSpPr>
        <p:spPr>
          <a:xfrm>
            <a:off x="3887831" y="4346720"/>
            <a:ext cx="8097517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</a:t>
            </a:r>
            <a:r>
              <a:rPr lang="en-US" sz="2400" b="1" dirty="0">
                <a:solidFill>
                  <a:schemeClr val="tx1"/>
                </a:solidFill>
              </a:rPr>
              <a:t>don’t</a:t>
            </a:r>
            <a:r>
              <a:rPr lang="en-US" sz="2400" dirty="0">
                <a:solidFill>
                  <a:schemeClr val="tx1"/>
                </a:solidFill>
              </a:rPr>
              <a:t> use an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when we use </a:t>
            </a:r>
            <a:r>
              <a:rPr lang="en-US" sz="2400" b="1" i="1" dirty="0">
                <a:solidFill>
                  <a:schemeClr val="tx1"/>
                </a:solidFill>
              </a:rPr>
              <a:t>be</a:t>
            </a:r>
            <a:r>
              <a:rPr lang="en-US" sz="2400" dirty="0">
                <a:solidFill>
                  <a:schemeClr val="tx1"/>
                </a:solidFill>
              </a:rPr>
              <a:t> as a main verb.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8816" y="124905"/>
            <a:ext cx="2857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Yes/No questions</a:t>
            </a:r>
            <a:r>
              <a:rPr lang="en-US" sz="2800" b="1" i="1" dirty="0">
                <a:solidFill>
                  <a:schemeClr val="bg1"/>
                </a:solidFill>
              </a:rPr>
              <a:t> 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16" y="54017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* Grammar: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/>
      <p:bldP spid="10" grpId="1"/>
      <p:bldP spid="23" grpId="0"/>
      <p:bldP spid="35" grpId="0" animBg="1"/>
      <p:bldP spid="36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340" y="791955"/>
            <a:ext cx="10237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hình thành câu hỏi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Yes/No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một trợ động từ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(be, do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have)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với động từ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thiếu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Chúng ta đặt trợ động từ hoặc động từ khuyết thiếu trước chủ ngữ.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Be/ Do/ Have/ Modals + S + (V)…?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eating moon cakes? – Yes, I am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eat moon cakes at the festival last year? – No, they didn’t.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swim? No, I can’t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8816" y="124905"/>
            <a:ext cx="2857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Yes/No questions</a:t>
            </a:r>
            <a:r>
              <a:rPr lang="en-US" sz="2800" b="1" i="1" dirty="0">
                <a:solidFill>
                  <a:schemeClr val="bg1"/>
                </a:solidFill>
              </a:rPr>
              <a:t> 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16" y="54017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* Grammar: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339" y="3606921"/>
            <a:ext cx="10850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sử dụng trợ động từ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chúng ta sử dụng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“be”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động từ chính.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Ex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your Christmas present? – Yes, it is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4587" y="799358"/>
            <a:ext cx="97697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Fill in each blank with a correct auxiliary verb or modal verb.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3628" y="758417"/>
            <a:ext cx="48099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413" y="655777"/>
            <a:ext cx="37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88C6F-6B37-4E4F-B99D-522F88BE7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14" y="5436621"/>
            <a:ext cx="2903456" cy="1357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688" y="71002"/>
            <a:ext cx="2779776" cy="584775"/>
          </a:xfrm>
          <a:prstGeom prst="rect">
            <a:avLst/>
          </a:prstGeom>
          <a:solidFill>
            <a:srgbClr val="FBB04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 PRACTICE: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1401589" y="1479037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F3F83E-D8C4-E649-A085-528121D3C5A2}"/>
              </a:ext>
            </a:extLst>
          </p:cNvPr>
          <p:cNvSpPr/>
          <p:nvPr/>
        </p:nvSpPr>
        <p:spPr>
          <a:xfrm>
            <a:off x="781782" y="1363663"/>
            <a:ext cx="106246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1. 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______ they hold the festival in Ha </a:t>
            </a:r>
            <a:r>
              <a:rPr lang="en-US" sz="2800" b="1" dirty="0" err="1">
                <a:solidFill>
                  <a:schemeClr val="bg1"/>
                </a:solidFill>
                <a:latin typeface="ChronicaPro"/>
              </a:rPr>
              <a:t>Noi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 every year?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2. 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______ he visit Hoi An last year?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. ______ they performing folk dances?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MediumIt"/>
              </a:rPr>
              <a:t>4. </a:t>
            </a:r>
            <a:r>
              <a:rPr lang="en-US" sz="2800" b="1" i="1" dirty="0">
                <a:solidFill>
                  <a:schemeClr val="bg1"/>
                </a:solidFill>
                <a:latin typeface="ChronicaProMediumIt"/>
              </a:rPr>
              <a:t>A: 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______ you make </a:t>
            </a:r>
            <a:r>
              <a:rPr lang="en-US" sz="2800" b="1" dirty="0">
                <a:solidFill>
                  <a:schemeClr val="bg1"/>
                </a:solidFill>
                <a:latin typeface="ChronicaProBookIt"/>
              </a:rPr>
              <a:t>banh </a:t>
            </a:r>
            <a:r>
              <a:rPr lang="en-US" sz="2800" b="1" dirty="0" err="1">
                <a:solidFill>
                  <a:schemeClr val="bg1"/>
                </a:solidFill>
                <a:latin typeface="ChronicaProBookIt"/>
              </a:rPr>
              <a:t>chung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ChronicaProMediumIt"/>
              </a:rPr>
              <a:t>    </a:t>
            </a:r>
            <a:r>
              <a:rPr lang="en-US" sz="28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Yes, I can.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5. 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______ your brother usually come back home at Tet?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4C5047-8B63-8C42-A033-D62A25029869}"/>
              </a:ext>
            </a:extLst>
          </p:cNvPr>
          <p:cNvSpPr/>
          <p:nvPr/>
        </p:nvSpPr>
        <p:spPr>
          <a:xfrm>
            <a:off x="1401589" y="2117631"/>
            <a:ext cx="805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A2693D-3DD1-FE44-982E-67CFA4E38626}"/>
              </a:ext>
            </a:extLst>
          </p:cNvPr>
          <p:cNvSpPr/>
          <p:nvPr/>
        </p:nvSpPr>
        <p:spPr>
          <a:xfrm>
            <a:off x="1407739" y="2781737"/>
            <a:ext cx="825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B72D9-3A8F-1745-A250-E768FB2ADABF}"/>
              </a:ext>
            </a:extLst>
          </p:cNvPr>
          <p:cNvSpPr/>
          <p:nvPr/>
        </p:nvSpPr>
        <p:spPr>
          <a:xfrm>
            <a:off x="1772579" y="3445843"/>
            <a:ext cx="869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BB48F0-A331-3E43-B5EA-4909A5D3B972}"/>
              </a:ext>
            </a:extLst>
          </p:cNvPr>
          <p:cNvSpPr/>
          <p:nvPr/>
        </p:nvSpPr>
        <p:spPr>
          <a:xfrm>
            <a:off x="1283767" y="4721815"/>
            <a:ext cx="1080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My mother can make a costume for me.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They saw a fireworks display on New Year’s Eve. </a:t>
            </a:r>
          </a:p>
        </p:txBody>
      </p:sp>
    </p:spTree>
    <p:extLst>
      <p:ext uri="{BB962C8B-B14F-4D97-AF65-F5344CB8AC3E}">
        <p14:creationId xmlns:p14="http://schemas.microsoft.com/office/powerpoint/2010/main" val="31953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47" y="-51559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0705" y="990601"/>
            <a:ext cx="7987696" cy="775979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234669" y="2060849"/>
            <a:ext cx="1672071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610537" y="2026940"/>
            <a:ext cx="1672071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2</a:t>
            </a: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986405" y="2060849"/>
            <a:ext cx="1672071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3</a:t>
            </a: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8495527" y="2060849"/>
            <a:ext cx="1672071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4</a:t>
            </a: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2343214" y="3834414"/>
            <a:ext cx="1672071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4853486" y="3913927"/>
            <a:ext cx="1672071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7572642" y="4003379"/>
            <a:ext cx="1672071" cy="1440160"/>
          </a:xfrm>
          <a:prstGeom prst="ellipse">
            <a:avLst/>
          </a:prstGeom>
          <a:solidFill>
            <a:srgbClr val="F47A6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13" name="Right Arrow 12">
            <a:hlinkClick r:id="rId10" action="ppaction://hlinksldjump"/>
          </p:cNvPr>
          <p:cNvSpPr/>
          <p:nvPr/>
        </p:nvSpPr>
        <p:spPr>
          <a:xfrm>
            <a:off x="8010144" y="6412187"/>
            <a:ext cx="573024" cy="43110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1144302"/>
            <a:ext cx="10558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  <a:latin typeface="ChronicaPro"/>
              </a:rPr>
              <a:t> My </a:t>
            </a:r>
            <a:r>
              <a:rPr lang="en-US" sz="3200" b="1" dirty="0">
                <a:solidFill>
                  <a:schemeClr val="bg1"/>
                </a:solidFill>
                <a:latin typeface="ChronicaPro"/>
              </a:rPr>
              <a:t>mother can make a costume for me.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922323" y="2267261"/>
            <a:ext cx="8488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Can </a:t>
            </a:r>
            <a:r>
              <a:rPr lang="vi-VN" sz="3200" b="1" i="1" dirty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your mother make a costume for you?</a:t>
            </a:r>
            <a:endParaRPr lang="en-US" sz="3200" b="1" i="1" dirty="0">
              <a:solidFill>
                <a:schemeClr val="accent2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2980</TotalTime>
  <Words>1229</Words>
  <Application>Microsoft Office PowerPoint</Application>
  <PresentationFormat>Widescreen</PresentationFormat>
  <Paragraphs>223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.VnBahamasB</vt:lpstr>
      <vt:lpstr>.VnTifani Heavy</vt:lpstr>
      <vt:lpstr>Adobe Gothic Std B</vt:lpstr>
      <vt:lpstr>Arial</vt:lpstr>
      <vt:lpstr>Arial Black</vt:lpstr>
      <vt:lpstr>Bahnschrift</vt:lpstr>
      <vt:lpstr>Calibri</vt:lpstr>
      <vt:lpstr>Calibri Light</vt:lpstr>
      <vt:lpstr>ChronicaPro</vt:lpstr>
      <vt:lpstr>ChronicaProBookIt</vt:lpstr>
      <vt:lpstr>ChronicaProMediumIt</vt:lpstr>
      <vt:lpstr>Myriad Pro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206</cp:revision>
  <dcterms:created xsi:type="dcterms:W3CDTF">2020-12-09T02:04:09Z</dcterms:created>
  <dcterms:modified xsi:type="dcterms:W3CDTF">2023-02-15T08:51:08Z</dcterms:modified>
</cp:coreProperties>
</file>