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72" r:id="rId1"/>
  </p:sldMasterIdLst>
  <p:notesMasterIdLst>
    <p:notesMasterId r:id="rId24"/>
  </p:notesMasterIdLst>
  <p:sldIdLst>
    <p:sldId id="347" r:id="rId2"/>
    <p:sldId id="343" r:id="rId3"/>
    <p:sldId id="348" r:id="rId4"/>
    <p:sldId id="332" r:id="rId5"/>
    <p:sldId id="264" r:id="rId6"/>
    <p:sldId id="266" r:id="rId7"/>
    <p:sldId id="355" r:id="rId8"/>
    <p:sldId id="356" r:id="rId9"/>
    <p:sldId id="278" r:id="rId10"/>
    <p:sldId id="268" r:id="rId11"/>
    <p:sldId id="342" r:id="rId12"/>
    <p:sldId id="345" r:id="rId13"/>
    <p:sldId id="346" r:id="rId14"/>
    <p:sldId id="314" r:id="rId15"/>
    <p:sldId id="344" r:id="rId16"/>
    <p:sldId id="357" r:id="rId17"/>
    <p:sldId id="349" r:id="rId18"/>
    <p:sldId id="350" r:id="rId19"/>
    <p:sldId id="351" r:id="rId20"/>
    <p:sldId id="352" r:id="rId21"/>
    <p:sldId id="353" r:id="rId22"/>
    <p:sldId id="354" r:id="rId23"/>
  </p:sldIdLst>
  <p:sldSz cx="12192000" cy="6858000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VNI-Ariston" pitchFamily="2" charset="0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gCz4dhd7BLRm3eTBfzHbhns2oK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CC"/>
    <a:srgbClr val="4DD0C7"/>
    <a:srgbClr val="11B7BD"/>
    <a:srgbClr val="FDB040"/>
    <a:srgbClr val="FAB13F"/>
    <a:srgbClr val="FFD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BF6DF3-2DA5-4FB2-BFE6-B0FE108F967F}">
  <a:tblStyle styleId="{F9BF6DF3-2DA5-4FB2-BFE6-B0FE108F967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FA0619F-9D6B-46F4-95B5-5385AC6202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65" autoAdjust="0"/>
    <p:restoredTop sz="93076"/>
  </p:normalViewPr>
  <p:slideViewPr>
    <p:cSldViewPr snapToGrid="0">
      <p:cViewPr varScale="1">
        <p:scale>
          <a:sx n="65" d="100"/>
          <a:sy n="65" d="100"/>
        </p:scale>
        <p:origin x="94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8968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1344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6207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392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760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8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524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885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600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6167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16</a:t>
            </a:fld>
            <a:endParaRPr lang="en-US" sz="1200" smtClean="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16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06315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06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3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7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9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97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7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9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3558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7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6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53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11135" cy="685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82739" y="494925"/>
            <a:ext cx="7626521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>
                <a:solidFill>
                  <a:srgbClr val="0070C0"/>
                </a:solidFill>
                <a:latin typeface="VNI-Ariston" pitchFamily="2" charset="0"/>
              </a:rPr>
              <a:t>Good morning class !!!</a:t>
            </a:r>
            <a:endParaRPr lang="en-US" sz="5400" b="1" dirty="0">
              <a:solidFill>
                <a:srgbClr val="0070C0"/>
              </a:solidFill>
              <a:latin typeface="VNI-Aristo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2363" y="5513257"/>
            <a:ext cx="2961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>
                <a:solidFill>
                  <a:srgbClr val="002060"/>
                </a:solidFill>
              </a:rPr>
              <a:t>Class : </a:t>
            </a:r>
            <a:r>
              <a:rPr lang="en-GB" sz="3200" b="1" i="1" dirty="0" smtClean="0">
                <a:solidFill>
                  <a:srgbClr val="002060"/>
                </a:solidFill>
              </a:rPr>
              <a:t>7A</a:t>
            </a:r>
            <a:endParaRPr lang="en-US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968039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6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1163565" y="1124114"/>
            <a:ext cx="106952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pairs. Match each festival with its symbol and meaning. 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44" name="Google Shape;244;p13"/>
          <p:cNvGraphicFramePr/>
          <p:nvPr>
            <p:extLst>
              <p:ext uri="{D42A27DB-BD31-4B8C-83A1-F6EECF244321}">
                <p14:modId xmlns:p14="http://schemas.microsoft.com/office/powerpoint/2010/main" val="860435895"/>
              </p:ext>
            </p:extLst>
          </p:nvPr>
        </p:nvGraphicFramePr>
        <p:xfrm>
          <a:off x="362050" y="1737480"/>
          <a:ext cx="11634152" cy="5120520"/>
        </p:xfrm>
        <a:graphic>
          <a:graphicData uri="http://schemas.openxmlformats.org/drawingml/2006/table">
            <a:tbl>
              <a:tblPr>
                <a:noFill/>
                <a:tableStyleId>{8FA0619F-9D6B-46F4-95B5-5385AC620208}</a:tableStyleId>
              </a:tblPr>
              <a:tblGrid>
                <a:gridCol w="3111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7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9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6312">
                  <a:extLst>
                    <a:ext uri="{9D8B030D-6E8A-4147-A177-3AD203B41FA5}">
                      <a16:colId xmlns:a16="http://schemas.microsoft.com/office/drawing/2014/main" val="4462626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Mid-Autumn Festival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black cat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It is the symbol of a new life because it has a lot of babies.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Halloween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The Golden Palm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It is the symbol of the moon, prosperity and family reunion.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Easter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moon cake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It is the symbol of bad luck.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Cannes Film Festival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Easter Bunny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It is the symbol of the winner’s prize.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500744" y="1029594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rgbClr val="FF0000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42;p13">
            <a:extLst>
              <a:ext uri="{FF2B5EF4-FFF2-40B4-BE49-F238E27FC236}">
                <a16:creationId xmlns:a16="http://schemas.microsoft.com/office/drawing/2014/main" id="{E1C6CBEB-F055-6848-B99E-8DC0EC845C25}"/>
              </a:ext>
            </a:extLst>
          </p:cNvPr>
          <p:cNvSpPr txBox="1"/>
          <p:nvPr/>
        </p:nvSpPr>
        <p:spPr>
          <a:xfrm>
            <a:off x="500744" y="56291"/>
            <a:ext cx="34647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1D959-142D-BE4F-AA4F-F101BBA4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075" y="1762767"/>
            <a:ext cx="1128545" cy="1083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D989EB-C756-4D45-A77D-ACA94E1FA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54660"/>
            <a:ext cx="1204620" cy="889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7ECA0-9F2A-4145-884C-CBAB129FC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501" y="4383688"/>
            <a:ext cx="1451119" cy="1032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1DFEC-294D-BD4B-9936-3110FCF06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656615"/>
            <a:ext cx="1173328" cy="752056"/>
          </a:xfrm>
          <a:prstGeom prst="rect">
            <a:avLst/>
          </a:prstGeom>
        </p:spPr>
      </p:pic>
      <p:sp>
        <p:nvSpPr>
          <p:cNvPr id="16" name="Google Shape;246;p13">
            <a:extLst>
              <a:ext uri="{FF2B5EF4-FFF2-40B4-BE49-F238E27FC236}">
                <a16:creationId xmlns:a16="http://schemas.microsoft.com/office/drawing/2014/main" id="{DA8FE662-3EBD-5746-87C0-48FDF711AEDB}"/>
              </a:ext>
            </a:extLst>
          </p:cNvPr>
          <p:cNvSpPr txBox="1"/>
          <p:nvPr/>
        </p:nvSpPr>
        <p:spPr>
          <a:xfrm>
            <a:off x="10971518" y="2136922"/>
            <a:ext cx="887311" cy="553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1-C-b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21CCABB8-D18D-5046-948A-EEA915FFCF9E}"/>
              </a:ext>
            </a:extLst>
          </p:cNvPr>
          <p:cNvSpPr txBox="1"/>
          <p:nvPr/>
        </p:nvSpPr>
        <p:spPr>
          <a:xfrm>
            <a:off x="10921458" y="3318865"/>
            <a:ext cx="937371" cy="553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2-A-c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18" name="Google Shape;246;p13">
            <a:extLst>
              <a:ext uri="{FF2B5EF4-FFF2-40B4-BE49-F238E27FC236}">
                <a16:creationId xmlns:a16="http://schemas.microsoft.com/office/drawing/2014/main" id="{C2DCC614-5742-CF4A-A6C5-AE34844096DB}"/>
              </a:ext>
            </a:extLst>
          </p:cNvPr>
          <p:cNvSpPr txBox="1"/>
          <p:nvPr/>
        </p:nvSpPr>
        <p:spPr>
          <a:xfrm>
            <a:off x="10952560" y="4679317"/>
            <a:ext cx="925225" cy="553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3-D-a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19" name="Google Shape;246;p13">
            <a:extLst>
              <a:ext uri="{FF2B5EF4-FFF2-40B4-BE49-F238E27FC236}">
                <a16:creationId xmlns:a16="http://schemas.microsoft.com/office/drawing/2014/main" id="{D4D0F2B6-24D7-B74B-AAFD-50A913ADCEB6}"/>
              </a:ext>
            </a:extLst>
          </p:cNvPr>
          <p:cNvSpPr txBox="1"/>
          <p:nvPr/>
        </p:nvSpPr>
        <p:spPr>
          <a:xfrm>
            <a:off x="10921458" y="5755659"/>
            <a:ext cx="956327" cy="553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4-B-d</a:t>
            </a:r>
            <a:endParaRPr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367983" y="74173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902565" y="897808"/>
            <a:ext cx="115025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Choose a festival and talk about its symbol(s) and meaning. </a:t>
            </a:r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239744" y="803288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5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42;p13">
            <a:extLst>
              <a:ext uri="{FF2B5EF4-FFF2-40B4-BE49-F238E27FC236}">
                <a16:creationId xmlns:a16="http://schemas.microsoft.com/office/drawing/2014/main" id="{E1C6CBEB-F055-6848-B99E-8DC0EC845C25}"/>
              </a:ext>
            </a:extLst>
          </p:cNvPr>
          <p:cNvSpPr txBox="1"/>
          <p:nvPr/>
        </p:nvSpPr>
        <p:spPr>
          <a:xfrm>
            <a:off x="557850" y="46806"/>
            <a:ext cx="3002474" cy="64629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Production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D36CA-3642-BB42-8F74-5EAB4400F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8" y="1625700"/>
            <a:ext cx="4435813" cy="3180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4D5C5D-2BA2-2B46-BCDA-3367C6801F59}"/>
              </a:ext>
            </a:extLst>
          </p:cNvPr>
          <p:cNvSpPr/>
          <p:nvPr/>
        </p:nvSpPr>
        <p:spPr>
          <a:xfrm>
            <a:off x="367983" y="1577063"/>
            <a:ext cx="418980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i="1" dirty="0">
                <a:solidFill>
                  <a:srgbClr val="4CA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pPr algn="just"/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When we talk about Christmas, we think of the Christmas tree. It is the symbol of a long life. </a:t>
            </a:r>
          </a:p>
        </p:txBody>
      </p:sp>
    </p:spTree>
    <p:extLst>
      <p:ext uri="{BB962C8B-B14F-4D97-AF65-F5344CB8AC3E}">
        <p14:creationId xmlns:p14="http://schemas.microsoft.com/office/powerpoint/2010/main" val="50952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47649" y="1761603"/>
            <a:ext cx="5447312" cy="2567205"/>
          </a:xfrm>
          <a:prstGeom prst="roundRect">
            <a:avLst/>
          </a:prstGeom>
          <a:ln w="38100">
            <a:solidFill>
              <a:srgbClr val="4DD0C7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Google Shape;240;p13"/>
          <p:cNvSpPr txBox="1"/>
          <p:nvPr/>
        </p:nvSpPr>
        <p:spPr>
          <a:xfrm>
            <a:off x="367983" y="74173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902565" y="897808"/>
            <a:ext cx="115025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Choose a festival and talk about its symbol(s) and meaning. </a:t>
            </a:r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239744" y="803288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5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42;p13">
            <a:extLst>
              <a:ext uri="{FF2B5EF4-FFF2-40B4-BE49-F238E27FC236}">
                <a16:creationId xmlns:a16="http://schemas.microsoft.com/office/drawing/2014/main" id="{E1C6CBEB-F055-6848-B99E-8DC0EC845C25}"/>
              </a:ext>
            </a:extLst>
          </p:cNvPr>
          <p:cNvSpPr txBox="1"/>
          <p:nvPr/>
        </p:nvSpPr>
        <p:spPr>
          <a:xfrm>
            <a:off x="557850" y="46806"/>
            <a:ext cx="2810501" cy="64629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Production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4699" y="2137264"/>
            <a:ext cx="51532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When we talk about Mid-Autumn Festival, we think of the moon cake. It is the symbol of the moon, prosperity and family reunion</a:t>
            </a:r>
            <a:r>
              <a:rPr lang="en-US" sz="28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  <a:endParaRPr lang="en-US" sz="2800" b="1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006" y="4097314"/>
            <a:ext cx="3682244" cy="2372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259" y="1625700"/>
            <a:ext cx="3646026" cy="23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5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5471" y="1771331"/>
            <a:ext cx="5359314" cy="230545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Google Shape;240;p13"/>
          <p:cNvSpPr txBox="1"/>
          <p:nvPr/>
        </p:nvSpPr>
        <p:spPr>
          <a:xfrm>
            <a:off x="367983" y="74173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902565" y="897808"/>
            <a:ext cx="115025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Choose a festival and talk about its symbol(s) and meaning. </a:t>
            </a:r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239744" y="803288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5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42;p13">
            <a:extLst>
              <a:ext uri="{FF2B5EF4-FFF2-40B4-BE49-F238E27FC236}">
                <a16:creationId xmlns:a16="http://schemas.microsoft.com/office/drawing/2014/main" id="{E1C6CBEB-F055-6848-B99E-8DC0EC845C25}"/>
              </a:ext>
            </a:extLst>
          </p:cNvPr>
          <p:cNvSpPr txBox="1"/>
          <p:nvPr/>
        </p:nvSpPr>
        <p:spPr>
          <a:xfrm>
            <a:off x="557850" y="46806"/>
            <a:ext cx="3002474" cy="64629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Production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4404" y="2161457"/>
            <a:ext cx="52203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When we talk about Tet holiday, we often think of peach blossoms, apricot blossoms and kumquat trees.</a:t>
            </a:r>
          </a:p>
          <a:p>
            <a:endParaRPr lang="en-US" sz="28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849" y="1830412"/>
            <a:ext cx="2450459" cy="2022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106" y="1830412"/>
            <a:ext cx="2422188" cy="2022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152" y="4076786"/>
            <a:ext cx="2378312" cy="237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93B23-DEAB-104B-81D7-50B1A8CF6094}"/>
              </a:ext>
            </a:extLst>
          </p:cNvPr>
          <p:cNvSpPr txBox="1"/>
          <p:nvPr/>
        </p:nvSpPr>
        <p:spPr>
          <a:xfrm>
            <a:off x="642873" y="1572724"/>
            <a:ext cx="1040251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 to</a:t>
            </a:r>
          </a:p>
          <a:p>
            <a:pPr marL="457200" lvl="0" indent="-381000"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 lexical items related to festival activities and festival symbols</a:t>
            </a:r>
          </a:p>
          <a:p>
            <a:pPr marL="457200" lvl="0" indent="-381000"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express disappointment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11967" y="152400"/>
            <a:ext cx="11876833" cy="65532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anchor="ctr"/>
          <a:lstStyle/>
          <a:p>
            <a:pPr algn="ctr">
              <a:defRPr/>
            </a:pPr>
            <a:endParaRPr lang="en-US" sz="1867"/>
          </a:p>
        </p:txBody>
      </p:sp>
      <p:pic>
        <p:nvPicPr>
          <p:cNvPr id="14342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11098640" y="5671778"/>
            <a:ext cx="101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10793840" y="5900378"/>
            <a:ext cx="101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13"/>
          <p:cNvSpPr txBox="1">
            <a:spLocks noChangeArrowheads="1"/>
          </p:cNvSpPr>
          <p:nvPr/>
        </p:nvSpPr>
        <p:spPr bwMode="auto">
          <a:xfrm>
            <a:off x="1406602" y="1983790"/>
            <a:ext cx="9753600" cy="258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Blip>
                <a:blip r:embed="rId3"/>
              </a:buBlip>
            </a:pPr>
            <a:r>
              <a:rPr lang="en-US" altLang="vi-VN" sz="5333" dirty="0" smtClean="0">
                <a:latin typeface="Calibri" pitchFamily="34" charset="0"/>
              </a:rPr>
              <a:t> Learn </a:t>
            </a:r>
            <a:r>
              <a:rPr lang="en-US" altLang="vi-VN" sz="5333" dirty="0">
                <a:latin typeface="Calibri" pitchFamily="34" charset="0"/>
              </a:rPr>
              <a:t>new words by heart.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vi-VN" sz="5333" dirty="0" smtClean="0">
                <a:latin typeface="Calibri" pitchFamily="34" charset="0"/>
              </a:rPr>
              <a:t> Redo </a:t>
            </a:r>
            <a:r>
              <a:rPr lang="en-US" altLang="vi-VN" sz="5333" dirty="0">
                <a:latin typeface="Calibri" pitchFamily="34" charset="0"/>
              </a:rPr>
              <a:t>all the exercises. 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vi-VN" sz="5333" dirty="0" smtClean="0">
                <a:latin typeface="Calibri" pitchFamily="34" charset="0"/>
              </a:rPr>
              <a:t> Prepare skills </a:t>
            </a:r>
            <a:r>
              <a:rPr lang="en-US" altLang="vi-VN" sz="5333" dirty="0">
                <a:latin typeface="Calibri" pitchFamily="34" charset="0"/>
              </a:rPr>
              <a:t>1.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71983" y="2087629"/>
            <a:ext cx="9956800" cy="25908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anchor="ctr"/>
          <a:lstStyle/>
          <a:p>
            <a:pPr algn="ctr">
              <a:defRPr/>
            </a:pPr>
            <a:endParaRPr lang="en-US" sz="1867"/>
          </a:p>
        </p:txBody>
      </p:sp>
      <p:sp>
        <p:nvSpPr>
          <p:cNvPr id="15" name="Rectangle 14"/>
          <p:cNvSpPr/>
          <p:nvPr/>
        </p:nvSpPr>
        <p:spPr>
          <a:xfrm>
            <a:off x="2032000" y="352428"/>
            <a:ext cx="7924800" cy="1354201"/>
          </a:xfrm>
          <a:prstGeom prst="rect">
            <a:avLst/>
          </a:prstGeom>
          <a:noFill/>
        </p:spPr>
        <p:txBody>
          <a:bodyPr lIns="121903" tIns="60952" rIns="121903" bIns="60952">
            <a:spAutoFit/>
          </a:bodyPr>
          <a:lstStyle/>
          <a:p>
            <a:pPr algn="ctr">
              <a:defRPr/>
            </a:pP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*</a:t>
            </a:r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homework</a:t>
            </a:r>
          </a:p>
        </p:txBody>
      </p:sp>
      <p:pic>
        <p:nvPicPr>
          <p:cNvPr id="13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309589" y="5671778"/>
            <a:ext cx="101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4789" y="5900378"/>
            <a:ext cx="101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39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722967" y="2515992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473871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33654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6901 3.7037E-7 0.125 0.07454 0.125 0.16643 C 0.125 0.25833 0.06901 0.33287 3.33333E-6 0.33287 C -0.06901 0.33287 -0.125 0.25833 -0.125 0.16643 C -0.125 0.07454 -0.06901 3.7037E-7 3.33333E-6 3.7037E-7 Z " pathEditMode="relative" rAng="0" ptsTypes="AAAAA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1261420" y="1237666"/>
            <a:ext cx="1883700" cy="5295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452E6D-8366-EC46-B9DD-E5E7A0A7287D}"/>
              </a:ext>
            </a:extLst>
          </p:cNvPr>
          <p:cNvGrpSpPr/>
          <p:nvPr/>
        </p:nvGrpSpPr>
        <p:grpSpPr>
          <a:xfrm>
            <a:off x="3276600" y="202257"/>
            <a:ext cx="5334000" cy="1278199"/>
            <a:chOff x="3581400" y="223130"/>
            <a:chExt cx="4875623" cy="1046900"/>
          </a:xfrm>
        </p:grpSpPr>
        <p:sp>
          <p:nvSpPr>
            <p:cNvPr id="142" name="Google Shape;142;p5"/>
            <p:cNvSpPr/>
            <p:nvPr/>
          </p:nvSpPr>
          <p:spPr>
            <a:xfrm>
              <a:off x="4038850" y="460850"/>
              <a:ext cx="4418173" cy="529500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3" name="Google Shape;143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81400" y="223130"/>
              <a:ext cx="1224023" cy="1046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5"/>
            <p:cNvSpPr txBox="1"/>
            <p:nvPr/>
          </p:nvSpPr>
          <p:spPr>
            <a:xfrm>
              <a:off x="4805423" y="502636"/>
              <a:ext cx="3651600" cy="428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28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5"/>
          <p:cNvSpPr/>
          <p:nvPr/>
        </p:nvSpPr>
        <p:spPr>
          <a:xfrm>
            <a:off x="4473021" y="2235093"/>
            <a:ext cx="6521550" cy="15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aims: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 activate students’ knowledge 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 get students interested in the topic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Google Shape;122;p4">
            <a:extLst>
              <a:ext uri="{FF2B5EF4-FFF2-40B4-BE49-F238E27FC236}">
                <a16:creationId xmlns:a16="http://schemas.microsoft.com/office/drawing/2014/main" id="{C810946E-51D5-3745-96F9-A5686D080B68}"/>
              </a:ext>
            </a:extLst>
          </p:cNvPr>
          <p:cNvSpPr/>
          <p:nvPr/>
        </p:nvSpPr>
        <p:spPr>
          <a:xfrm>
            <a:off x="4473021" y="1211967"/>
            <a:ext cx="4137579" cy="52950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Name the festivals</a:t>
            </a:r>
            <a:endParaRPr sz="2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A0C82-FE1E-3247-AAF1-553E4A981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05" y="2235093"/>
            <a:ext cx="3544944" cy="240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4259937" y="5971249"/>
            <a:ext cx="3672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Halloween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C4676-48CD-0A48-A1DC-A6AA96789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615" y="1198738"/>
            <a:ext cx="7158766" cy="47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5095360" y="5824329"/>
            <a:ext cx="1771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6E0DC-2AB7-9341-A552-083E91F7B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156" y="1222384"/>
            <a:ext cx="6898192" cy="460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8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C2ECF-4F75-4D40-82AF-2FF2C19DC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97" y="1704744"/>
            <a:ext cx="1688450" cy="1246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58ED5F-F575-4944-A8FA-A3F69A958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253" y="1706780"/>
            <a:ext cx="1705252" cy="1226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874" y="1703726"/>
            <a:ext cx="1671472" cy="125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905" y="1719008"/>
            <a:ext cx="1650043" cy="1282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891" y="1702706"/>
            <a:ext cx="1720963" cy="1265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412" y="1693967"/>
            <a:ext cx="1713585" cy="126584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55306" y="3966416"/>
            <a:ext cx="1917232" cy="1325074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smtClean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Tet</a:t>
            </a:r>
            <a:endParaRPr lang="en-GB" sz="3600" b="1" kern="0" dirty="0" smtClean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2479" y="3958693"/>
            <a:ext cx="1886981" cy="13082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 w="38100">
                  <a:solidFill>
                    <a:srgbClr val="FF0000"/>
                  </a:solidFill>
                </a:ln>
                <a:solidFill>
                  <a:srgbClr val="11B7BD"/>
                </a:solidFill>
                <a:latin typeface="Arial" pitchFamily="34" charset="0"/>
                <a:ea typeface="+mn-ea"/>
              </a:rPr>
              <a:t>7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11B7B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226358" y="3985020"/>
            <a:ext cx="1798571" cy="1325074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400" b="1">
                <a:solidFill>
                  <a:srgbClr val="FFFF00"/>
                </a:solidFill>
              </a:rPr>
              <a:t>Water Festival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226359" y="4001882"/>
            <a:ext cx="1886981" cy="13082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kern="0" noProof="0" dirty="0" smtClean="0">
                <a:ln w="38100">
                  <a:solidFill>
                    <a:srgbClr val="FF0000"/>
                  </a:solidFill>
                </a:ln>
                <a:solidFill>
                  <a:srgbClr val="11B7BD"/>
                </a:solidFill>
                <a:latin typeface="Arial" pitchFamily="34" charset="0"/>
              </a:rPr>
              <a:t>12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11B7B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36607" y="3943494"/>
            <a:ext cx="1963503" cy="1325074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US" sz="2000" b="1" dirty="0">
                <a:solidFill>
                  <a:srgbClr val="FFFF00"/>
                </a:solidFill>
              </a:rPr>
              <a:t>Thanksgiving</a:t>
            </a:r>
            <a:endParaRPr lang="en-GB" sz="2000" b="1" dirty="0" smtClean="0">
              <a:solidFill>
                <a:srgbClr val="FFFF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44254" y="3960934"/>
            <a:ext cx="1943672" cy="13082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noProof="0" dirty="0">
                <a:ln w="38100">
                  <a:solidFill>
                    <a:srgbClr val="FF0000"/>
                  </a:solidFill>
                </a:ln>
                <a:solidFill>
                  <a:srgbClr val="11B7BD"/>
                </a:solidFill>
                <a:latin typeface="Arial" pitchFamily="34" charset="0"/>
              </a:rPr>
              <a:t>9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11B7B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85668" y="3956180"/>
            <a:ext cx="1919559" cy="1325074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4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Christmas</a:t>
            </a:r>
            <a:endParaRPr lang="en-GB" sz="2400" b="1" kern="0" dirty="0" smtClean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85668" y="3947118"/>
            <a:ext cx="1943783" cy="13082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 smtClean="0">
                <a:ln w="38100">
                  <a:solidFill>
                    <a:srgbClr val="FF0000"/>
                  </a:solidFill>
                </a:ln>
                <a:solidFill>
                  <a:srgbClr val="11B7BD"/>
                </a:solidFill>
                <a:latin typeface="Arial" pitchFamily="34" charset="0"/>
              </a:rPr>
              <a:t>10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11B7B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45758" y="3924888"/>
            <a:ext cx="1895778" cy="1325074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400" b="1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Halloween</a:t>
            </a:r>
            <a:endParaRPr lang="en-GB" sz="2400" b="1" kern="0" dirty="0" smtClean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159517" y="3942272"/>
            <a:ext cx="1886981" cy="13082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noProof="0" dirty="0">
                <a:ln w="38100">
                  <a:solidFill>
                    <a:srgbClr val="FF0000"/>
                  </a:solidFill>
                </a:ln>
                <a:solidFill>
                  <a:srgbClr val="11B7BD"/>
                </a:solidFill>
                <a:latin typeface="Arial" pitchFamily="34" charset="0"/>
                <a:ea typeface="+mn-ea"/>
              </a:rPr>
              <a:t>8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11B7B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191372" y="3974578"/>
            <a:ext cx="1946575" cy="1325074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4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Mid-Autumn Festival</a:t>
            </a:r>
            <a:endParaRPr lang="en-GB" sz="2400" b="1" kern="0" dirty="0" smtClean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191310" y="3981834"/>
            <a:ext cx="1973127" cy="13082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kern="0" noProof="0" dirty="0" smtClean="0">
                <a:ln w="38100">
                  <a:solidFill>
                    <a:srgbClr val="FF0000"/>
                  </a:solidFill>
                </a:ln>
                <a:solidFill>
                  <a:srgbClr val="11B7BD"/>
                </a:solidFill>
                <a:latin typeface="Arial" pitchFamily="34" charset="0"/>
              </a:rPr>
              <a:t>11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11B7B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31645" y="1633448"/>
            <a:ext cx="1855797" cy="13596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ea typeface="+mn-ea"/>
              </a:rPr>
              <a:t>1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55658" y="1633448"/>
            <a:ext cx="1807305" cy="13596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ea typeface="+mn-ea"/>
              </a:rPr>
              <a:t>2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146365" y="1633447"/>
            <a:ext cx="1846427" cy="13596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ea typeface="+mn-ea"/>
              </a:rPr>
              <a:t>3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066863" y="1642188"/>
            <a:ext cx="1799099" cy="13596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ea typeface="+mn-ea"/>
              </a:rPr>
              <a:t>4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939812" y="1650927"/>
            <a:ext cx="1831613" cy="13596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ea typeface="+mn-ea"/>
              </a:rPr>
              <a:t>5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874490" y="1676587"/>
            <a:ext cx="1861562" cy="13596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kern="0" noProof="0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6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76335" y="254496"/>
            <a:ext cx="62792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Pelmanism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Name the festivals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F86FC-744A-9A42-ADD9-D91C06635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196" y="1435406"/>
            <a:ext cx="7896113" cy="43889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5095360" y="5824329"/>
            <a:ext cx="1771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Diwali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0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4415922" y="5489033"/>
            <a:ext cx="33601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 in Rio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62F77-B82F-9343-9D47-11D6FB80F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34" y="1198738"/>
            <a:ext cx="8349728" cy="41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0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2343832" y="5824329"/>
            <a:ext cx="72229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Songkran (Water Festival)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A650F-737E-B141-A462-E83D4401F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882" y="1353836"/>
            <a:ext cx="6516882" cy="43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C2ECF-4F75-4D40-82AF-2FF2C19DC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97" y="1704744"/>
            <a:ext cx="1688450" cy="1246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58ED5F-F575-4944-A8FA-A3F69A958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253" y="1706780"/>
            <a:ext cx="1705252" cy="1226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874" y="1703726"/>
            <a:ext cx="1671472" cy="125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905" y="1719008"/>
            <a:ext cx="1650043" cy="1282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891" y="1702706"/>
            <a:ext cx="1720963" cy="1265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412" y="1693967"/>
            <a:ext cx="1713585" cy="126584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09862" y="3293706"/>
            <a:ext cx="1917232" cy="1220420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smtClean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Tet</a:t>
            </a:r>
            <a:endParaRPr lang="en-GB" sz="2000" b="1" kern="0" dirty="0" smtClean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79432" y="3302837"/>
            <a:ext cx="1798571" cy="1220420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000" b="1">
                <a:solidFill>
                  <a:srgbClr val="FFFF00"/>
                </a:solidFill>
              </a:rPr>
              <a:t>Water Festival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923991" y="3293706"/>
            <a:ext cx="1963503" cy="1220420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US" sz="2000" b="1" dirty="0">
                <a:solidFill>
                  <a:srgbClr val="FFFF00"/>
                </a:solidFill>
              </a:rPr>
              <a:t>Thanksgiving</a:t>
            </a:r>
            <a:endParaRPr lang="en-GB" sz="2000" b="1" dirty="0" smtClean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0790" y="3293706"/>
            <a:ext cx="1919559" cy="1220420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0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Christmas</a:t>
            </a:r>
            <a:endParaRPr lang="en-GB" sz="2000" b="1" kern="0" dirty="0" smtClean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86721" y="3293706"/>
            <a:ext cx="1895778" cy="1220420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000" b="1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Halloween</a:t>
            </a:r>
            <a:endParaRPr lang="en-GB" sz="2000" b="1" kern="0" dirty="0" smtClean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975905" y="3302837"/>
            <a:ext cx="1946575" cy="1220420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0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Mid-Autumn Festival</a:t>
            </a:r>
            <a:endParaRPr lang="en-GB" sz="2000" b="1" kern="0" dirty="0" smtClean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76335" y="254496"/>
            <a:ext cx="6519734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Pelmanism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Name the festivals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9270" y="229764"/>
            <a:ext cx="1182585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708581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Myriad Pro" pitchFamily="34" charset="0"/>
              </a:rPr>
              <a:t>9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E2D65D-D98A-CE43-A929-577B85668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458" y="2179445"/>
            <a:ext cx="7466433" cy="4163482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70FB9AF-AE3F-824C-B04C-B47930C8BC52}"/>
              </a:ext>
            </a:extLst>
          </p:cNvPr>
          <p:cNvSpPr/>
          <p:nvPr/>
        </p:nvSpPr>
        <p:spPr>
          <a:xfrm>
            <a:off x="3931601" y="1180846"/>
            <a:ext cx="5316389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5DFD5F-C236-AC44-8E79-29036A32A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13" y="814539"/>
            <a:ext cx="1344559" cy="12776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537E54-180A-1748-B3D2-AD316340A216}"/>
              </a:ext>
            </a:extLst>
          </p:cNvPr>
          <p:cNvSpPr txBox="1"/>
          <p:nvPr/>
        </p:nvSpPr>
        <p:spPr>
          <a:xfrm>
            <a:off x="4684373" y="1268058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4488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"/>
          <p:cNvSpPr/>
          <p:nvPr/>
        </p:nvSpPr>
        <p:spPr>
          <a:xfrm>
            <a:off x="778383" y="594032"/>
            <a:ext cx="1156431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>
                <a:solidFill>
                  <a:srgbClr val="0070C0"/>
                </a:solidFill>
              </a:rPr>
              <a:t>Listen and read the conversation. Pay attention to the highlighted sentences.</a:t>
            </a:r>
            <a:endParaRPr sz="2400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CDB12A-1B1D-9242-A592-7B389C699946}"/>
              </a:ext>
            </a:extLst>
          </p:cNvPr>
          <p:cNvGrpSpPr/>
          <p:nvPr/>
        </p:nvGrpSpPr>
        <p:grpSpPr>
          <a:xfrm>
            <a:off x="330707" y="521512"/>
            <a:ext cx="447676" cy="542961"/>
            <a:chOff x="487067" y="1298578"/>
            <a:chExt cx="502606" cy="6104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B6AAFC4-4CFA-174D-AAA9-3680800651CD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70A854-84DA-844E-9E34-A86B2D037CA9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610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Myriad Pro" pitchFamily="34" charset="0"/>
                </a:rPr>
                <a:t>1</a:t>
              </a:r>
              <a:endParaRPr lang="en-US" sz="2800" b="1" dirty="0">
                <a:solidFill>
                  <a:srgbClr val="FF0000"/>
                </a:solidFill>
                <a:latin typeface="Myriad Pro" pitchFamily="34" charset="0"/>
              </a:endParaRP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45E1F7E-E351-6840-985D-5114873C12D3}"/>
              </a:ext>
            </a:extLst>
          </p:cNvPr>
          <p:cNvSpPr/>
          <p:nvPr/>
        </p:nvSpPr>
        <p:spPr>
          <a:xfrm>
            <a:off x="1654227" y="1809881"/>
            <a:ext cx="2614108" cy="38917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7A9D4F-EAAB-E54B-8939-CFA5341D9B99}"/>
              </a:ext>
            </a:extLst>
          </p:cNvPr>
          <p:cNvSpPr/>
          <p:nvPr/>
        </p:nvSpPr>
        <p:spPr>
          <a:xfrm>
            <a:off x="6916510" y="2925606"/>
            <a:ext cx="3515957" cy="38917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70B57E-941A-514A-BAA7-2AC6D798941B}"/>
              </a:ext>
            </a:extLst>
          </p:cNvPr>
          <p:cNvSpPr/>
          <p:nvPr/>
        </p:nvSpPr>
        <p:spPr>
          <a:xfrm>
            <a:off x="778383" y="1073524"/>
            <a:ext cx="10673199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was the music festival last Sunday?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It was disappointing! Mi: Why?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band was late.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Trang: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the singers weren’t very good either. It was a big disappointment.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FDD28BF-6979-ED4B-B605-87D972D54ED4}"/>
              </a:ext>
            </a:extLst>
          </p:cNvPr>
          <p:cNvSpPr/>
          <p:nvPr/>
        </p:nvSpPr>
        <p:spPr>
          <a:xfrm>
            <a:off x="2850118" y="3550349"/>
            <a:ext cx="4066392" cy="23559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400" b="1" i="1" dirty="0">
                <a:solidFill>
                  <a:schemeClr val="tx1"/>
                </a:solidFill>
              </a:rPr>
              <a:t>Other expressions: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That’s too bad!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What a disaster!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That’s so disappointing!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0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4219" y="15931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 txBox="1"/>
          <p:nvPr/>
        </p:nvSpPr>
        <p:spPr>
          <a:xfrm>
            <a:off x="594483" y="91527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" name="Google Shape;214;p11"/>
          <p:cNvSpPr txBox="1"/>
          <p:nvPr/>
        </p:nvSpPr>
        <p:spPr>
          <a:xfrm>
            <a:off x="365431" y="97173"/>
            <a:ext cx="36278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</a:t>
            </a:r>
            <a:endParaRPr sz="3600" b="1" kern="1200" dirty="0">
              <a:solidFill>
                <a:schemeClr val="accent2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5" name="Google Shape;215;p11"/>
          <p:cNvSpPr/>
          <p:nvPr/>
        </p:nvSpPr>
        <p:spPr>
          <a:xfrm>
            <a:off x="991518" y="852795"/>
            <a:ext cx="1116506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Make a similar conversation for each situation below.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948380-F747-2240-8FFE-FBAA0F461984}"/>
              </a:ext>
            </a:extLst>
          </p:cNvPr>
          <p:cNvGrpSpPr/>
          <p:nvPr/>
        </p:nvGrpSpPr>
        <p:grpSpPr>
          <a:xfrm>
            <a:off x="365431" y="759386"/>
            <a:ext cx="571456" cy="646331"/>
            <a:chOff x="487067" y="1298578"/>
            <a:chExt cx="502606" cy="56320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C7DCBD5-998B-B848-A9C7-AD03C706931E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DF127-641B-494E-84CE-CFE5762E9870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rgbClr val="FF0000"/>
                </a:solidFill>
                <a:latin typeface="Myriad Pro" pitchFamily="34" charset="0"/>
              </a:endParaRP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F94EC4A-F161-3048-B4CE-FB156BC337E2}"/>
              </a:ext>
            </a:extLst>
          </p:cNvPr>
          <p:cNvSpPr/>
          <p:nvPr/>
        </p:nvSpPr>
        <p:spPr>
          <a:xfrm>
            <a:off x="1321836" y="2134473"/>
            <a:ext cx="4430783" cy="26745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a film festival for teenagers, but there were not many films he / she liked.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4784A3A-843C-A145-9B74-A5FF5E3BE9E1}"/>
              </a:ext>
            </a:extLst>
          </p:cNvPr>
          <p:cNvSpPr/>
          <p:nvPr/>
        </p:nvSpPr>
        <p:spPr>
          <a:xfrm>
            <a:off x="5974365" y="2134473"/>
            <a:ext cx="4628045" cy="26745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the market to buy decorations for the Mid-Autumn Festival. But there were not many decorations to choose from.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2;p11"/>
          <p:cNvSpPr txBox="1"/>
          <p:nvPr/>
        </p:nvSpPr>
        <p:spPr>
          <a:xfrm>
            <a:off x="594483" y="91527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214;p11"/>
          <p:cNvSpPr txBox="1"/>
          <p:nvPr/>
        </p:nvSpPr>
        <p:spPr>
          <a:xfrm>
            <a:off x="365431" y="97173"/>
            <a:ext cx="36278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</a:t>
            </a:r>
            <a:endParaRPr sz="3600" b="1" kern="1200" dirty="0">
              <a:solidFill>
                <a:schemeClr val="accent2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Google Shape;215;p11"/>
          <p:cNvSpPr/>
          <p:nvPr/>
        </p:nvSpPr>
        <p:spPr>
          <a:xfrm>
            <a:off x="991518" y="852795"/>
            <a:ext cx="1116506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Make a similar conversation for each situation below.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948380-F747-2240-8FFE-FBAA0F461984}"/>
              </a:ext>
            </a:extLst>
          </p:cNvPr>
          <p:cNvGrpSpPr/>
          <p:nvPr/>
        </p:nvGrpSpPr>
        <p:grpSpPr>
          <a:xfrm>
            <a:off x="365431" y="759386"/>
            <a:ext cx="571456" cy="646331"/>
            <a:chOff x="487067" y="1298578"/>
            <a:chExt cx="502606" cy="56320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C7DCBD5-998B-B848-A9C7-AD03C706931E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DF127-641B-494E-84CE-CFE5762E9870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rgbClr val="FF0000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F94EC4A-F161-3048-B4CE-FB156BC337E2}"/>
              </a:ext>
            </a:extLst>
          </p:cNvPr>
          <p:cNvSpPr/>
          <p:nvPr/>
        </p:nvSpPr>
        <p:spPr>
          <a:xfrm>
            <a:off x="845521" y="2220614"/>
            <a:ext cx="4430783" cy="25301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 went to a film festival for teenagers, but there were not many films he / she liked.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33271" y="2442414"/>
            <a:ext cx="56025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was the film festival last Sunday?</a:t>
            </a:r>
          </a:p>
          <a:p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B: It was disappointing!</a:t>
            </a:r>
          </a:p>
          <a:p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</a:p>
          <a:p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B: There were not many films I liked.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1518" y="1758949"/>
            <a:ext cx="1875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Situation 1: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2;p11"/>
          <p:cNvSpPr txBox="1"/>
          <p:nvPr/>
        </p:nvSpPr>
        <p:spPr>
          <a:xfrm>
            <a:off x="594483" y="91527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214;p11"/>
          <p:cNvSpPr txBox="1"/>
          <p:nvPr/>
        </p:nvSpPr>
        <p:spPr>
          <a:xfrm>
            <a:off x="365431" y="97173"/>
            <a:ext cx="36278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</a:t>
            </a:r>
            <a:endParaRPr sz="3600" b="1" kern="1200" dirty="0">
              <a:solidFill>
                <a:schemeClr val="accent2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Google Shape;215;p11"/>
          <p:cNvSpPr/>
          <p:nvPr/>
        </p:nvSpPr>
        <p:spPr>
          <a:xfrm>
            <a:off x="991518" y="852795"/>
            <a:ext cx="1116506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Make a similar conversation for each situation below.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948380-F747-2240-8FFE-FBAA0F461984}"/>
              </a:ext>
            </a:extLst>
          </p:cNvPr>
          <p:cNvGrpSpPr/>
          <p:nvPr/>
        </p:nvGrpSpPr>
        <p:grpSpPr>
          <a:xfrm>
            <a:off x="365431" y="759386"/>
            <a:ext cx="571456" cy="646331"/>
            <a:chOff x="487067" y="1298578"/>
            <a:chExt cx="502606" cy="56320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C7DCBD5-998B-B848-A9C7-AD03C706931E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DF127-641B-494E-84CE-CFE5762E9870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rgbClr val="FF0000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4784A3A-843C-A145-9B74-A5FF5E3BE9E1}"/>
              </a:ext>
            </a:extLst>
          </p:cNvPr>
          <p:cNvSpPr/>
          <p:nvPr/>
        </p:nvSpPr>
        <p:spPr>
          <a:xfrm>
            <a:off x="365431" y="2332008"/>
            <a:ext cx="4628045" cy="26745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 went to the market to buy decorations for the Mid-Autumn Festival. But there were not many decorations to choose from.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43016" y="2459537"/>
            <a:ext cx="65441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A</a:t>
            </a:r>
            <a:r>
              <a:rPr lang="en-US" sz="2600" b="1" dirty="0">
                <a:solidFill>
                  <a:srgbClr val="FF0000"/>
                </a:solidFill>
              </a:rPr>
              <a:t>: </a:t>
            </a:r>
            <a:r>
              <a:rPr lang="en-US" sz="2600" dirty="0"/>
              <a:t>Yesterday, I went to the market to buy decorations for the Mid-Autumn Festival, but it was a big disappointment</a:t>
            </a:r>
            <a:r>
              <a:rPr lang="en-US" sz="2600" dirty="0" smtClean="0"/>
              <a:t>.</a:t>
            </a:r>
            <a:endParaRPr lang="en-US" sz="2600" dirty="0"/>
          </a:p>
          <a:p>
            <a:r>
              <a:rPr lang="en-US" sz="2600" dirty="0" smtClean="0"/>
              <a:t>B</a:t>
            </a:r>
            <a:r>
              <a:rPr lang="en-US" sz="2600" dirty="0"/>
              <a:t>: What’s wrong</a:t>
            </a:r>
            <a:r>
              <a:rPr lang="en-US" sz="2600" dirty="0" smtClean="0"/>
              <a:t>?</a:t>
            </a:r>
            <a:endParaRPr lang="en-US" sz="2600" dirty="0"/>
          </a:p>
          <a:p>
            <a:r>
              <a:rPr lang="en-US" sz="2600" b="1" dirty="0" smtClean="0">
                <a:solidFill>
                  <a:srgbClr val="FF0000"/>
                </a:solidFill>
              </a:rPr>
              <a:t>A</a:t>
            </a:r>
            <a:r>
              <a:rPr lang="en-US" sz="2600" b="1" dirty="0">
                <a:solidFill>
                  <a:srgbClr val="FF0000"/>
                </a:solidFill>
              </a:rPr>
              <a:t>: </a:t>
            </a:r>
            <a:r>
              <a:rPr lang="en-US" sz="2600" dirty="0"/>
              <a:t>There was not many decorations to choose, so I didn’t buy anything.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91518" y="1834112"/>
            <a:ext cx="1875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Situation 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95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541772" y="81199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827500" y="1172893"/>
            <a:ext cx="1116727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Mark talking about festival symbols. </a:t>
            </a:r>
            <a:r>
              <a:rPr lang="en-US" sz="2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Fill </a:t>
            </a:r>
            <a:r>
              <a:rPr lang="en-US" sz="2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each blank with ONE word. </a:t>
            </a:r>
            <a:endParaRPr lang="en-US" sz="2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39489B-A2FD-1E46-8B5F-7CCFC2952041}"/>
              </a:ext>
            </a:extLst>
          </p:cNvPr>
          <p:cNvGrpSpPr/>
          <p:nvPr/>
        </p:nvGrpSpPr>
        <p:grpSpPr>
          <a:xfrm>
            <a:off x="256044" y="1062732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9946E72-F867-5946-A49F-8D351F916A7C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D14E2A-E6EB-4743-9A8B-BE030CE7A773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rgbClr val="FF0000"/>
                </a:solidFill>
                <a:latin typeface="Myriad Pro" pitchFamily="34" charset="0"/>
              </a:endParaRPr>
            </a:p>
          </p:txBody>
        </p:sp>
      </p:grp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792E4996-50CC-8F4C-A43A-FF6821174F9F}"/>
              </a:ext>
            </a:extLst>
          </p:cNvPr>
          <p:cNvSpPr txBox="1"/>
          <p:nvPr/>
        </p:nvSpPr>
        <p:spPr>
          <a:xfrm>
            <a:off x="5258025" y="2289025"/>
            <a:ext cx="1675947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think</a:t>
            </a:r>
            <a:endParaRPr sz="26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7E1DFC-7A8A-3446-9475-48DA3B6B477D}"/>
              </a:ext>
            </a:extLst>
          </p:cNvPr>
          <p:cNvSpPr/>
          <p:nvPr/>
        </p:nvSpPr>
        <p:spPr>
          <a:xfrm>
            <a:off x="541771" y="2159015"/>
            <a:ext cx="1069965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symbol is an image we use or _________ of when celebrating a festival.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symbol usually has a special _________.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Christmas tree is the symbol of a long _________.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Santa Claus is the symbol of joy and _________. </a:t>
            </a:r>
          </a:p>
        </p:txBody>
      </p:sp>
      <p:sp>
        <p:nvSpPr>
          <p:cNvPr id="21" name="Google Shape;246;p13">
            <a:extLst>
              <a:ext uri="{FF2B5EF4-FFF2-40B4-BE49-F238E27FC236}">
                <a16:creationId xmlns:a16="http://schemas.microsoft.com/office/drawing/2014/main" id="{6EB203F6-DAD1-BF46-B0C0-37178DCBECEC}"/>
              </a:ext>
            </a:extLst>
          </p:cNvPr>
          <p:cNvSpPr txBox="1"/>
          <p:nvPr/>
        </p:nvSpPr>
        <p:spPr>
          <a:xfrm>
            <a:off x="5068712" y="2851200"/>
            <a:ext cx="3150339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2600" b="1" dirty="0">
              <a:solidFill>
                <a:srgbClr val="FF0000"/>
              </a:solidFill>
            </a:endParaRPr>
          </a:p>
        </p:txBody>
      </p:sp>
      <p:sp>
        <p:nvSpPr>
          <p:cNvPr id="22" name="Google Shape;246;p13">
            <a:extLst>
              <a:ext uri="{FF2B5EF4-FFF2-40B4-BE49-F238E27FC236}">
                <a16:creationId xmlns:a16="http://schemas.microsoft.com/office/drawing/2014/main" id="{AC36E05A-9FA1-954C-A41B-128683416DD6}"/>
              </a:ext>
            </a:extLst>
          </p:cNvPr>
          <p:cNvSpPr txBox="1"/>
          <p:nvPr/>
        </p:nvSpPr>
        <p:spPr>
          <a:xfrm>
            <a:off x="6802262" y="3448568"/>
            <a:ext cx="3150339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life</a:t>
            </a:r>
            <a:endParaRPr sz="2600" b="1" dirty="0">
              <a:solidFill>
                <a:srgbClr val="FF0000"/>
              </a:solidFill>
            </a:endParaRPr>
          </a:p>
        </p:txBody>
      </p:sp>
      <p:sp>
        <p:nvSpPr>
          <p:cNvPr id="23" name="Google Shape;246;p13">
            <a:extLst>
              <a:ext uri="{FF2B5EF4-FFF2-40B4-BE49-F238E27FC236}">
                <a16:creationId xmlns:a16="http://schemas.microsoft.com/office/drawing/2014/main" id="{570E47AA-6932-424D-BC98-1D74E67C1D26}"/>
              </a:ext>
            </a:extLst>
          </p:cNvPr>
          <p:cNvSpPr txBox="1"/>
          <p:nvPr/>
        </p:nvSpPr>
        <p:spPr>
          <a:xfrm>
            <a:off x="5891597" y="4045936"/>
            <a:ext cx="3150339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happiness</a:t>
            </a:r>
            <a:endParaRPr sz="2600" b="1" dirty="0">
              <a:solidFill>
                <a:srgbClr val="FF0000"/>
              </a:solidFill>
            </a:endParaRPr>
          </a:p>
        </p:txBody>
      </p:sp>
      <p:pic>
        <p:nvPicPr>
          <p:cNvPr id="3" name="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2652" y="2208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3383</TotalTime>
  <Words>763</Words>
  <Application>Microsoft Office PowerPoint</Application>
  <PresentationFormat>Widescreen</PresentationFormat>
  <Paragraphs>159</Paragraphs>
  <Slides>22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Narrow</vt:lpstr>
      <vt:lpstr>Open Sans</vt:lpstr>
      <vt:lpstr>Calibri Light</vt:lpstr>
      <vt:lpstr>Calibri</vt:lpstr>
      <vt:lpstr>Times New Roman</vt:lpstr>
      <vt:lpstr>VNI-Ariston</vt:lpstr>
      <vt:lpstr>Courier New</vt:lpstr>
      <vt:lpstr>Myriad Pro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60</cp:revision>
  <dcterms:modified xsi:type="dcterms:W3CDTF">2023-02-19T14:54:11Z</dcterms:modified>
</cp:coreProperties>
</file>