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4.wav" ContentType="audio/x-wav"/>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8" r:id="rId2"/>
    <p:sldId id="279" r:id="rId3"/>
    <p:sldId id="281" r:id="rId4"/>
    <p:sldId id="257" r:id="rId5"/>
    <p:sldId id="273" r:id="rId6"/>
    <p:sldId id="282" r:id="rId7"/>
    <p:sldId id="283" r:id="rId8"/>
    <p:sldId id="285" r:id="rId9"/>
    <p:sldId id="284" r:id="rId10"/>
    <p:sldId id="286" r:id="rId11"/>
    <p:sldId id="303" r:id="rId12"/>
    <p:sldId id="287" r:id="rId13"/>
    <p:sldId id="288" r:id="rId14"/>
    <p:sldId id="289" r:id="rId15"/>
    <p:sldId id="290" r:id="rId16"/>
    <p:sldId id="291" r:id="rId17"/>
    <p:sldId id="261" r:id="rId18"/>
    <p:sldId id="294" r:id="rId19"/>
    <p:sldId id="293" r:id="rId20"/>
    <p:sldId id="295" r:id="rId21"/>
    <p:sldId id="296" r:id="rId22"/>
    <p:sldId id="298" r:id="rId23"/>
    <p:sldId id="299" r:id="rId24"/>
    <p:sldId id="300" r:id="rId25"/>
    <p:sldId id="264" r:id="rId26"/>
    <p:sldId id="263" r:id="rId27"/>
    <p:sldId id="301" r:id="rId28"/>
    <p:sldId id="30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6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5A0B8"/>
    <a:srgbClr val="048DA4"/>
    <a:srgbClr val="0070C0"/>
    <a:srgbClr val="A6A6A6"/>
    <a:srgbClr val="C0E6EA"/>
    <a:srgbClr val="0FB7BD"/>
    <a:srgbClr val="A3E7FF"/>
    <a:srgbClr val="89E0FF"/>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showGuides="1">
      <p:cViewPr varScale="1">
        <p:scale>
          <a:sx n="69" d="100"/>
          <a:sy n="69" d="100"/>
        </p:scale>
        <p:origin x="-1356" y="-90"/>
      </p:cViewPr>
      <p:guideLst>
        <p:guide orient="horz" pos="2160"/>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0993E-A4FC-4C07-B33A-774D3CAF817B}" type="slidenum">
              <a:rPr lang="en-GB" smtClean="0"/>
              <a:t>15</a:t>
            </a:fld>
            <a:endParaRPr lang="en-GB"/>
          </a:p>
        </p:txBody>
      </p:sp>
    </p:spTree>
    <p:extLst>
      <p:ext uri="{BB962C8B-B14F-4D97-AF65-F5344CB8AC3E}">
        <p14:creationId xmlns:p14="http://schemas.microsoft.com/office/powerpoint/2010/main" val="139839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0993E-A4FC-4C07-B33A-774D3CAF817B}" type="slidenum">
              <a:rPr lang="en-GB" smtClean="0"/>
              <a:t>16</a:t>
            </a:fld>
            <a:endParaRPr lang="en-GB"/>
          </a:p>
        </p:txBody>
      </p:sp>
    </p:spTree>
    <p:extLst>
      <p:ext uri="{BB962C8B-B14F-4D97-AF65-F5344CB8AC3E}">
        <p14:creationId xmlns:p14="http://schemas.microsoft.com/office/powerpoint/2010/main" val="139839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267544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NULL" TargetMode="Externa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4.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9.xml"/><Relationship Id="rId5" Type="http://schemas.openxmlformats.org/officeDocument/2006/relationships/slide" Target="slide16.xml"/><Relationship Id="rId10" Type="http://schemas.openxmlformats.org/officeDocument/2006/relationships/slide" Target="slide11.xml"/><Relationship Id="rId4" Type="http://schemas.openxmlformats.org/officeDocument/2006/relationships/audio" Target="../media/audio2.wav"/><Relationship Id="rId9"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044054" y="1649323"/>
            <a:ext cx="7274035"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5400" b="1" dirty="0" smtClean="0">
                <a:solidFill>
                  <a:srgbClr val="FF0000"/>
                </a:solidFill>
                <a:latin typeface="VNI-Ariston" pitchFamily="2" charset="0"/>
              </a:rPr>
              <a:t>Good morning class!!!</a:t>
            </a:r>
            <a:endParaRPr lang="en-US" sz="5400" b="1" dirty="0">
              <a:solidFill>
                <a:srgbClr val="FF0000"/>
              </a:solidFill>
              <a:latin typeface="VNI-Ariston" pitchFamily="2" charset="0"/>
            </a:endParaRPr>
          </a:p>
        </p:txBody>
      </p:sp>
    </p:spTree>
    <p:extLst>
      <p:ext uri="{BB962C8B-B14F-4D97-AF65-F5344CB8AC3E}">
        <p14:creationId xmlns:p14="http://schemas.microsoft.com/office/powerpoint/2010/main" val="42167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703" y="2019024"/>
            <a:ext cx="8436077" cy="553998"/>
          </a:xfrm>
          <a:prstGeom prst="rect">
            <a:avLst/>
          </a:prstGeom>
        </p:spPr>
        <p:txBody>
          <a:bodyPr wrap="square">
            <a:spAutoFit/>
          </a:bodyPr>
          <a:lstStyle/>
          <a:p>
            <a:r>
              <a:rPr lang="en-GB" sz="3000" b="1" dirty="0" smtClean="0">
                <a:solidFill>
                  <a:srgbClr val="0070C0"/>
                </a:solidFill>
              </a:rPr>
              <a:t>2</a:t>
            </a:r>
            <a:r>
              <a:rPr lang="en-GB" sz="3000" b="1" dirty="0">
                <a:solidFill>
                  <a:srgbClr val="0070C0"/>
                </a:solidFill>
              </a:rPr>
              <a:t>. </a:t>
            </a:r>
            <a:r>
              <a:rPr lang="en-GB" sz="3000" dirty="0"/>
              <a:t>Pelé is a great </a:t>
            </a:r>
            <a:r>
              <a:rPr lang="en-GB" sz="3000" dirty="0" smtClean="0"/>
              <a:t>..............</a:t>
            </a:r>
            <a:r>
              <a:rPr lang="en-GB" sz="3000" dirty="0"/>
              <a:t>  player from Brazil</a:t>
            </a:r>
            <a:r>
              <a:rPr lang="en-GB" sz="3000" dirty="0" smtClean="0"/>
              <a:t>.</a:t>
            </a:r>
            <a:endParaRPr lang="en-GB"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r>
              <a:rPr lang="en-US" sz="2300" b="1" spc="-50" dirty="0" smtClean="0">
                <a:effectLst>
                  <a:glow rad="88900">
                    <a:schemeClr val="bg1"/>
                  </a:glow>
                </a:effectLst>
                <a:latin typeface="Arial" panose="020B0604020202020204" pitchFamily="34" charset="0"/>
                <a:cs typeface="Arial" panose="020B0604020202020204" pitchFamily="34" charset="0"/>
              </a:rPr>
              <a:t>.</a:t>
            </a:r>
            <a:endParaRPr lang="en-US" sz="2300" b="1" spc="-50" dirty="0">
              <a:effectLst>
                <a:glow rad="88900">
                  <a:schemeClr val="bg1"/>
                </a:glow>
              </a:effectLst>
              <a:latin typeface="Arial" panose="020B0604020202020204" pitchFamily="34" charset="0"/>
              <a:cs typeface="Arial" panose="020B0604020202020204" pitchFamily="34" charset="0"/>
            </a:endParaRP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 name="Rectangle 1"/>
          <p:cNvSpPr/>
          <p:nvPr/>
        </p:nvSpPr>
        <p:spPr>
          <a:xfrm>
            <a:off x="3154357" y="1947206"/>
            <a:ext cx="1432380" cy="553998"/>
          </a:xfrm>
          <a:prstGeom prst="rect">
            <a:avLst/>
          </a:prstGeom>
        </p:spPr>
        <p:txBody>
          <a:bodyPr wrap="none">
            <a:spAutoFit/>
          </a:bodyPr>
          <a:lstStyle/>
          <a:p>
            <a:r>
              <a:rPr lang="en-US" sz="3000" b="1" u="sng" dirty="0">
                <a:solidFill>
                  <a:srgbClr val="FF0000"/>
                </a:solidFill>
              </a:rPr>
              <a:t>football</a:t>
            </a:r>
            <a:endParaRPr lang="en-US" sz="3000" dirty="0"/>
          </a:p>
        </p:txBody>
      </p:sp>
      <p:sp>
        <p:nvSpPr>
          <p:cNvPr id="13" name="Action Button: Home 12">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4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26926"/>
            <a:ext cx="7696200" cy="973275"/>
          </a:xfrm>
          <a:prstGeom prst="rect">
            <a:avLst/>
          </a:prstGeom>
          <a:noFill/>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VnArial" pitchFamily="34" charset="0"/>
              </a:rPr>
              <a:t>LUCKY  NUMBER</a:t>
            </a:r>
          </a:p>
        </p:txBody>
      </p:sp>
      <p:sp>
        <p:nvSpPr>
          <p:cNvPr id="3" name="AutoShape 2" descr="VỎ HỘP QUÀ TẶNG - Home | Facebook"/>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505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76400" y="5423114"/>
            <a:ext cx="6553200" cy="830985"/>
          </a:xfrm>
          <a:prstGeom prst="rect">
            <a:avLst/>
          </a:prstGeom>
          <a:noFill/>
        </p:spPr>
        <p:txBody>
          <a:bodyPr wrap="square" lIns="91427" tIns="45714" rIns="91427" bIns="45714" rtlCol="0">
            <a:spAutoFit/>
          </a:bodyPr>
          <a:lstStyle/>
          <a:p>
            <a:r>
              <a:rPr lang="en-US" sz="4800" b="1" dirty="0">
                <a:solidFill>
                  <a:srgbClr val="FF0000"/>
                </a:solidFill>
                <a:latin typeface=".VnBodoniH" pitchFamily="34" charset="0"/>
              </a:rPr>
              <a:t>YOU GET A GIFT</a:t>
            </a:r>
            <a:endParaRPr lang="en-GB" sz="4800" b="1" dirty="0">
              <a:solidFill>
                <a:srgbClr val="FF0000"/>
              </a:solidFill>
              <a:latin typeface=".VnBodoniH" pitchFamily="34" charset="0"/>
            </a:endParaRPr>
          </a:p>
        </p:txBody>
      </p:sp>
      <p:sp>
        <p:nvSpPr>
          <p:cNvPr id="6" name="Action Button: Home 5">
            <a:hlinkClick r:id="rId4"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1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circle(in)">
                                      <p:cBhvr>
                                        <p:cTn id="11" dur="2000"/>
                                        <p:tgtEl>
                                          <p:spTgt spid="2051"/>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06" y="2004276"/>
            <a:ext cx="8902970" cy="1015663"/>
          </a:xfrm>
          <a:prstGeom prst="rect">
            <a:avLst/>
          </a:prstGeom>
        </p:spPr>
        <p:txBody>
          <a:bodyPr wrap="square">
            <a:spAutoFit/>
          </a:bodyPr>
          <a:lstStyle/>
          <a:p>
            <a:r>
              <a:rPr lang="en-GB" sz="3000" b="1" dirty="0" smtClean="0">
                <a:solidFill>
                  <a:srgbClr val="0070C0"/>
                </a:solidFill>
              </a:rPr>
              <a:t>3</a:t>
            </a:r>
            <a:r>
              <a:rPr lang="en-GB" sz="3000" b="1" dirty="0">
                <a:solidFill>
                  <a:srgbClr val="0070C0"/>
                </a:solidFill>
              </a:rPr>
              <a:t>. </a:t>
            </a:r>
            <a:r>
              <a:rPr lang="en-GB" sz="3000" dirty="0"/>
              <a:t>There are many educational programmes on </a:t>
            </a:r>
            <a:r>
              <a:rPr lang="en-GB" sz="3000" dirty="0" smtClean="0"/>
              <a:t>.............. .</a:t>
            </a:r>
            <a:endParaRPr lang="en-GB"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r>
              <a:rPr lang="en-US" sz="2300" b="1" spc="-50" dirty="0" smtClean="0">
                <a:effectLst>
                  <a:glow rad="88900">
                    <a:schemeClr val="bg1"/>
                  </a:glow>
                </a:effectLst>
                <a:latin typeface="Arial" panose="020B0604020202020204" pitchFamily="34" charset="0"/>
                <a:cs typeface="Arial" panose="020B0604020202020204" pitchFamily="34" charset="0"/>
              </a:rPr>
              <a:t>.</a:t>
            </a:r>
            <a:endParaRPr lang="en-US" sz="2300" b="1" spc="-50" dirty="0">
              <a:effectLst>
                <a:glow rad="88900">
                  <a:schemeClr val="bg1"/>
                </a:glow>
              </a:effectLst>
              <a:latin typeface="Arial" panose="020B0604020202020204" pitchFamily="34" charset="0"/>
              <a:cs typeface="Arial" panose="020B0604020202020204" pitchFamily="34" charset="0"/>
            </a:endParaRP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 name="Rectangle 1"/>
          <p:cNvSpPr/>
          <p:nvPr/>
        </p:nvSpPr>
        <p:spPr>
          <a:xfrm>
            <a:off x="7409557" y="1945284"/>
            <a:ext cx="1723870" cy="523220"/>
          </a:xfrm>
          <a:prstGeom prst="rect">
            <a:avLst/>
          </a:prstGeom>
        </p:spPr>
        <p:txBody>
          <a:bodyPr wrap="none">
            <a:spAutoFit/>
          </a:bodyPr>
          <a:lstStyle/>
          <a:p>
            <a:r>
              <a:rPr lang="en-US" sz="2800" b="1" u="sng" dirty="0">
                <a:solidFill>
                  <a:srgbClr val="FF0000"/>
                </a:solidFill>
              </a:rPr>
              <a:t>television.</a:t>
            </a:r>
          </a:p>
        </p:txBody>
      </p:sp>
      <p:sp>
        <p:nvSpPr>
          <p:cNvPr id="13" name="Action Button: Home 12">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4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711" y="1960032"/>
            <a:ext cx="8436077" cy="1015663"/>
          </a:xfrm>
          <a:prstGeom prst="rect">
            <a:avLst/>
          </a:prstGeom>
        </p:spPr>
        <p:txBody>
          <a:bodyPr wrap="square">
            <a:spAutoFit/>
          </a:bodyPr>
          <a:lstStyle/>
          <a:p>
            <a:r>
              <a:rPr lang="en-GB" sz="3000" b="1" dirty="0" smtClean="0">
                <a:solidFill>
                  <a:srgbClr val="0070C0"/>
                </a:solidFill>
              </a:rPr>
              <a:t>4</a:t>
            </a:r>
            <a:r>
              <a:rPr lang="en-GB" sz="3000" b="1" dirty="0">
                <a:solidFill>
                  <a:srgbClr val="0070C0"/>
                </a:solidFill>
              </a:rPr>
              <a:t>. </a:t>
            </a:r>
            <a:r>
              <a:rPr lang="en-GB" sz="3000" dirty="0"/>
              <a:t>I think no other </a:t>
            </a:r>
            <a:r>
              <a:rPr lang="en-GB" sz="3000" dirty="0" smtClean="0"/>
              <a:t>.............in </a:t>
            </a:r>
            <a:r>
              <a:rPr lang="en-GB" sz="3000" dirty="0">
                <a:latin typeface="Times New Roman" pitchFamily="18" charset="0"/>
                <a:cs typeface="Times New Roman" pitchFamily="18" charset="0"/>
              </a:rPr>
              <a:t>the</a:t>
            </a:r>
            <a:r>
              <a:rPr lang="en-GB" sz="3000" dirty="0"/>
              <a:t> world is more interesting than Los Angeles</a:t>
            </a:r>
            <a:r>
              <a:rPr lang="en-GB" sz="3000" dirty="0" smtClean="0"/>
              <a:t>.</a:t>
            </a:r>
            <a:endParaRPr lang="en-GB"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r>
              <a:rPr lang="en-US" sz="2300" b="1" spc="-50" dirty="0" smtClean="0">
                <a:effectLst>
                  <a:glow rad="88900">
                    <a:schemeClr val="bg1"/>
                  </a:glow>
                </a:effectLst>
                <a:latin typeface="Arial" panose="020B0604020202020204" pitchFamily="34" charset="0"/>
                <a:cs typeface="Arial" panose="020B0604020202020204" pitchFamily="34" charset="0"/>
              </a:rPr>
              <a:t>.</a:t>
            </a:r>
            <a:endParaRPr lang="en-US" sz="2300" b="1" spc="-50" dirty="0">
              <a:effectLst>
                <a:glow rad="88900">
                  <a:schemeClr val="bg1"/>
                </a:glow>
              </a:effectLst>
              <a:latin typeface="Arial" panose="020B0604020202020204" pitchFamily="34" charset="0"/>
              <a:cs typeface="Arial" panose="020B0604020202020204" pitchFamily="34" charset="0"/>
            </a:endParaRP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 name="Rectangle 1"/>
          <p:cNvSpPr/>
          <p:nvPr/>
        </p:nvSpPr>
        <p:spPr>
          <a:xfrm>
            <a:off x="3460234" y="1900730"/>
            <a:ext cx="718466" cy="523220"/>
          </a:xfrm>
          <a:prstGeom prst="rect">
            <a:avLst/>
          </a:prstGeom>
        </p:spPr>
        <p:txBody>
          <a:bodyPr wrap="none">
            <a:spAutoFit/>
          </a:bodyPr>
          <a:lstStyle/>
          <a:p>
            <a:r>
              <a:rPr lang="en-US" sz="2800" b="1" u="sng" dirty="0">
                <a:solidFill>
                  <a:srgbClr val="FF0000"/>
                </a:solidFill>
              </a:rPr>
              <a:t>city</a:t>
            </a:r>
            <a:endParaRPr lang="en-US" sz="2800" dirty="0"/>
          </a:p>
        </p:txBody>
      </p:sp>
      <p:sp>
        <p:nvSpPr>
          <p:cNvPr id="15" name="Action Button: Home 14">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4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44" y="2033775"/>
            <a:ext cx="8436077" cy="1477328"/>
          </a:xfrm>
          <a:prstGeom prst="rect">
            <a:avLst/>
          </a:prstGeom>
        </p:spPr>
        <p:txBody>
          <a:bodyPr wrap="square">
            <a:spAutoFit/>
          </a:bodyPr>
          <a:lstStyle/>
          <a:p>
            <a:r>
              <a:rPr lang="en-GB" sz="3000" b="1" dirty="0" smtClean="0">
                <a:solidFill>
                  <a:srgbClr val="0070C0"/>
                </a:solidFill>
              </a:rPr>
              <a:t>5</a:t>
            </a:r>
            <a:r>
              <a:rPr lang="en-GB" sz="3000" dirty="0" smtClean="0"/>
              <a:t>…….. ..................are </a:t>
            </a:r>
            <a:r>
              <a:rPr lang="en-GB" sz="3000" dirty="0"/>
              <a:t>very popular in counties with a lot of sunshine like Australia.</a:t>
            </a:r>
          </a:p>
          <a:p>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r>
              <a:rPr lang="en-US" sz="2300" b="1" spc="-50" dirty="0" smtClean="0">
                <a:effectLst>
                  <a:glow rad="88900">
                    <a:schemeClr val="bg1"/>
                  </a:glow>
                </a:effectLst>
                <a:latin typeface="Arial" panose="020B0604020202020204" pitchFamily="34" charset="0"/>
                <a:cs typeface="Arial" panose="020B0604020202020204" pitchFamily="34" charset="0"/>
              </a:rPr>
              <a:t>.</a:t>
            </a:r>
            <a:endParaRPr lang="en-US" sz="2300" b="1" spc="-50" dirty="0">
              <a:effectLst>
                <a:glow rad="88900">
                  <a:schemeClr val="bg1"/>
                </a:glow>
              </a:effectLst>
              <a:latin typeface="Arial" panose="020B0604020202020204" pitchFamily="34" charset="0"/>
              <a:cs typeface="Arial" panose="020B0604020202020204" pitchFamily="34" charset="0"/>
            </a:endParaRP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 name="Rectangle 1"/>
          <p:cNvSpPr/>
          <p:nvPr/>
        </p:nvSpPr>
        <p:spPr>
          <a:xfrm>
            <a:off x="673799" y="1974783"/>
            <a:ext cx="2526654" cy="523220"/>
          </a:xfrm>
          <a:prstGeom prst="rect">
            <a:avLst/>
          </a:prstGeom>
        </p:spPr>
        <p:txBody>
          <a:bodyPr wrap="none">
            <a:spAutoFit/>
          </a:bodyPr>
          <a:lstStyle/>
          <a:p>
            <a:r>
              <a:rPr lang="en-US" sz="2800" b="1" u="sng" dirty="0">
                <a:solidFill>
                  <a:srgbClr val="FF0000"/>
                </a:solidFill>
              </a:rPr>
              <a:t>Summer sports </a:t>
            </a:r>
            <a:endParaRPr lang="en-US" sz="2800" dirty="0"/>
          </a:p>
        </p:txBody>
      </p:sp>
      <p:sp>
        <p:nvSpPr>
          <p:cNvPr id="13" name="Action Button: Home 12">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4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130" y="2483892"/>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5" name="Oval 4"/>
          <p:cNvSpPr/>
          <p:nvPr/>
        </p:nvSpPr>
        <p:spPr>
          <a:xfrm>
            <a:off x="3303039" y="5869087"/>
            <a:ext cx="2210371" cy="681287"/>
          </a:xfrm>
          <a:prstGeom prst="ellipse">
            <a:avLst/>
          </a:prstGeom>
          <a:ln w="28575">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rgbClr val="FF0000"/>
                </a:solidFill>
              </a:rPr>
              <a:t>you get 2 plus points</a:t>
            </a:r>
            <a:endParaRPr lang="en-US" b="1" dirty="0">
              <a:solidFill>
                <a:srgbClr val="FF0000"/>
              </a:solidFill>
            </a:endParaRPr>
          </a:p>
        </p:txBody>
      </p:sp>
      <p:sp>
        <p:nvSpPr>
          <p:cNvPr id="9" name="Action Button: Home 8">
            <a:hlinkClick r:id="rId6" action="ppaction://hlinksldjump" highlightClick="1"/>
          </p:cNvPr>
          <p:cNvSpPr/>
          <p:nvPr/>
        </p:nvSpPr>
        <p:spPr>
          <a:xfrm>
            <a:off x="8200103" y="6135989"/>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8" name="Oval 7"/>
          <p:cNvSpPr/>
          <p:nvPr/>
        </p:nvSpPr>
        <p:spPr>
          <a:xfrm>
            <a:off x="3303039" y="5869087"/>
            <a:ext cx="2210371" cy="681287"/>
          </a:xfrm>
          <a:prstGeom prst="ellipse">
            <a:avLst/>
          </a:prstGeom>
          <a:ln w="28575">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rgbClr val="FF0000"/>
                </a:solidFill>
              </a:rPr>
              <a:t>you get 2 plus points</a:t>
            </a:r>
            <a:endParaRPr lang="en-US" b="1" dirty="0">
              <a:solidFill>
                <a:srgbClr val="FF0000"/>
              </a:solidFill>
            </a:endParaRPr>
          </a:p>
        </p:txBody>
      </p:sp>
      <p:sp>
        <p:nvSpPr>
          <p:cNvPr id="9" name="Action Button: Home 8">
            <a:hlinkClick r:id="rId6" action="ppaction://hlinksldjump" highlightClick="1"/>
          </p:cNvPr>
          <p:cNvSpPr/>
          <p:nvPr/>
        </p:nvSpPr>
        <p:spPr>
          <a:xfrm>
            <a:off x="8200103" y="6197844"/>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r>
              <a:rPr lang="en-US" sz="2300" b="1" spc="-50" dirty="0" smtClean="0">
                <a:effectLst>
                  <a:glow rad="88900">
                    <a:schemeClr val="bg1"/>
                  </a:glow>
                </a:effectLst>
                <a:latin typeface="Arial" panose="020B0604020202020204" pitchFamily="34" charset="0"/>
                <a:cs typeface="Arial" panose="020B0604020202020204" pitchFamily="34" charset="0"/>
              </a:rPr>
              <a:t>.</a:t>
            </a:r>
            <a:endParaRPr lang="en-US" sz="2300" b="1" spc="-50" dirty="0">
              <a:effectLst>
                <a:glow rad="88900">
                  <a:schemeClr val="bg1"/>
                </a:glow>
              </a:effectLst>
              <a:latin typeface="Arial" panose="020B0604020202020204" pitchFamily="34" charset="0"/>
              <a:cs typeface="Arial" panose="020B0604020202020204" pitchFamily="34" charset="0"/>
            </a:endParaRPr>
          </a:p>
        </p:txBody>
      </p:sp>
      <p:sp>
        <p:nvSpPr>
          <p:cNvPr id="24" name="TextBox 23"/>
          <p:cNvSpPr txBox="1"/>
          <p:nvPr/>
        </p:nvSpPr>
        <p:spPr>
          <a:xfrm>
            <a:off x="464434" y="2287915"/>
            <a:ext cx="474830" cy="461665"/>
          </a:xfrm>
          <a:prstGeom prst="rect">
            <a:avLst/>
          </a:prstGeom>
          <a:noFill/>
        </p:spPr>
        <p:txBody>
          <a:bodyPr wrap="square" rtlCol="0">
            <a:spAutoFit/>
          </a:bodyPr>
          <a:lstStyle/>
          <a:p>
            <a:r>
              <a:rPr lang="en-US" sz="2400" b="1">
                <a:solidFill>
                  <a:srgbClr val="0070C0"/>
                </a:solidFill>
              </a:rPr>
              <a:t>1.</a:t>
            </a:r>
          </a:p>
        </p:txBody>
      </p:sp>
      <p:sp>
        <p:nvSpPr>
          <p:cNvPr id="20" name="Rounded Rectangle 19"/>
          <p:cNvSpPr/>
          <p:nvPr/>
        </p:nvSpPr>
        <p:spPr>
          <a:xfrm>
            <a:off x="939263" y="792401"/>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TextBox 20"/>
          <p:cNvSpPr txBox="1"/>
          <p:nvPr/>
        </p:nvSpPr>
        <p:spPr>
          <a:xfrm>
            <a:off x="1358380" y="891483"/>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22" name="TextBox 21"/>
          <p:cNvSpPr txBox="1"/>
          <p:nvPr/>
        </p:nvSpPr>
        <p:spPr>
          <a:xfrm>
            <a:off x="3944507" y="907070"/>
            <a:ext cx="1505735" cy="461665"/>
          </a:xfrm>
          <a:prstGeom prst="rect">
            <a:avLst/>
          </a:prstGeom>
          <a:noFill/>
        </p:spPr>
        <p:txBody>
          <a:bodyPr wrap="square" rtlCol="0">
            <a:spAutoFit/>
          </a:bodyPr>
          <a:lstStyle/>
          <a:p>
            <a:r>
              <a:rPr lang="en-US" sz="2400" b="1" dirty="0">
                <a:solidFill>
                  <a:srgbClr val="C00000"/>
                </a:solidFill>
              </a:rPr>
              <a:t>city</a:t>
            </a:r>
          </a:p>
        </p:txBody>
      </p:sp>
      <p:sp>
        <p:nvSpPr>
          <p:cNvPr id="23" name="TextBox 22"/>
          <p:cNvSpPr txBox="1"/>
          <p:nvPr/>
        </p:nvSpPr>
        <p:spPr>
          <a:xfrm>
            <a:off x="6199168" y="891482"/>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9" name="TextBox 18"/>
          <p:cNvSpPr txBox="1"/>
          <p:nvPr/>
        </p:nvSpPr>
        <p:spPr>
          <a:xfrm>
            <a:off x="1381273" y="1354395"/>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7" name="TextBox 16"/>
          <p:cNvSpPr txBox="1"/>
          <p:nvPr/>
        </p:nvSpPr>
        <p:spPr>
          <a:xfrm>
            <a:off x="3450953" y="1354395"/>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25" name="TextBox 24"/>
          <p:cNvSpPr txBox="1"/>
          <p:nvPr/>
        </p:nvSpPr>
        <p:spPr>
          <a:xfrm>
            <a:off x="939264" y="2281438"/>
            <a:ext cx="3750723" cy="461665"/>
          </a:xfrm>
          <a:prstGeom prst="rect">
            <a:avLst/>
          </a:prstGeom>
          <a:noFill/>
        </p:spPr>
        <p:txBody>
          <a:bodyPr wrap="square" rtlCol="0">
            <a:spAutoFit/>
          </a:bodyPr>
          <a:lstStyle/>
          <a:p>
            <a:r>
              <a:rPr lang="en-US" sz="2400" dirty="0"/>
              <a:t>The </a:t>
            </a:r>
            <a:r>
              <a:rPr lang="en-US" sz="2400" dirty="0" err="1"/>
              <a:t>Eiff</a:t>
            </a:r>
            <a:r>
              <a:rPr lang="en-US" sz="2400" dirty="0"/>
              <a:t> </a:t>
            </a:r>
            <a:r>
              <a:rPr lang="en-US" sz="2400" dirty="0" err="1"/>
              <a:t>el</a:t>
            </a:r>
            <a:r>
              <a:rPr lang="en-US" sz="2400" dirty="0"/>
              <a:t> Tower is a famous</a:t>
            </a:r>
            <a:endParaRPr lang="en-US" sz="2400" b="1" dirty="0">
              <a:solidFill>
                <a:srgbClr val="0070C0"/>
              </a:solidFill>
            </a:endParaRPr>
          </a:p>
        </p:txBody>
      </p:sp>
      <p:sp>
        <p:nvSpPr>
          <p:cNvPr id="26" name="TextBox 25"/>
          <p:cNvSpPr txBox="1"/>
          <p:nvPr/>
        </p:nvSpPr>
        <p:spPr>
          <a:xfrm>
            <a:off x="464434" y="2928370"/>
            <a:ext cx="474830" cy="461665"/>
          </a:xfrm>
          <a:prstGeom prst="rect">
            <a:avLst/>
          </a:prstGeom>
          <a:noFill/>
        </p:spPr>
        <p:txBody>
          <a:bodyPr wrap="square" rtlCol="0">
            <a:spAutoFit/>
          </a:bodyPr>
          <a:lstStyle/>
          <a:p>
            <a:r>
              <a:rPr lang="en-US" sz="2400" b="1">
                <a:solidFill>
                  <a:srgbClr val="0070C0"/>
                </a:solidFill>
              </a:rPr>
              <a:t>2.</a:t>
            </a:r>
          </a:p>
        </p:txBody>
      </p:sp>
      <p:sp>
        <p:nvSpPr>
          <p:cNvPr id="27" name="TextBox 26"/>
          <p:cNvSpPr txBox="1"/>
          <p:nvPr/>
        </p:nvSpPr>
        <p:spPr>
          <a:xfrm>
            <a:off x="467226" y="3664026"/>
            <a:ext cx="474830" cy="461665"/>
          </a:xfrm>
          <a:prstGeom prst="rect">
            <a:avLst/>
          </a:prstGeom>
          <a:noFill/>
        </p:spPr>
        <p:txBody>
          <a:bodyPr wrap="square" rtlCol="0">
            <a:spAutoFit/>
          </a:bodyPr>
          <a:lstStyle/>
          <a:p>
            <a:r>
              <a:rPr lang="en-US" sz="2400" b="1">
                <a:solidFill>
                  <a:srgbClr val="0070C0"/>
                </a:solidFill>
              </a:rPr>
              <a:t>3.</a:t>
            </a:r>
          </a:p>
        </p:txBody>
      </p:sp>
      <p:sp>
        <p:nvSpPr>
          <p:cNvPr id="28" name="TextBox 27"/>
          <p:cNvSpPr txBox="1"/>
          <p:nvPr/>
        </p:nvSpPr>
        <p:spPr>
          <a:xfrm>
            <a:off x="942056" y="3655373"/>
            <a:ext cx="5724215" cy="461665"/>
          </a:xfrm>
          <a:prstGeom prst="rect">
            <a:avLst/>
          </a:prstGeom>
          <a:noFill/>
        </p:spPr>
        <p:txBody>
          <a:bodyPr wrap="square" rtlCol="0">
            <a:spAutoFit/>
          </a:bodyPr>
          <a:lstStyle/>
          <a:p>
            <a:r>
              <a:rPr lang="en-US" sz="2400" dirty="0"/>
              <a:t>There are many educational </a:t>
            </a:r>
            <a:r>
              <a:rPr lang="en-US" sz="2400" dirty="0" err="1"/>
              <a:t>programmes</a:t>
            </a:r>
            <a:r>
              <a:rPr lang="en-US" sz="2400" dirty="0"/>
              <a:t> on</a:t>
            </a:r>
          </a:p>
        </p:txBody>
      </p:sp>
      <p:sp>
        <p:nvSpPr>
          <p:cNvPr id="29" name="TextBox 28"/>
          <p:cNvSpPr txBox="1"/>
          <p:nvPr/>
        </p:nvSpPr>
        <p:spPr>
          <a:xfrm>
            <a:off x="464434" y="4408400"/>
            <a:ext cx="474830" cy="461665"/>
          </a:xfrm>
          <a:prstGeom prst="rect">
            <a:avLst/>
          </a:prstGeom>
          <a:noFill/>
        </p:spPr>
        <p:txBody>
          <a:bodyPr wrap="square" rtlCol="0">
            <a:spAutoFit/>
          </a:bodyPr>
          <a:lstStyle/>
          <a:p>
            <a:r>
              <a:rPr lang="en-US" sz="2400" b="1">
                <a:solidFill>
                  <a:srgbClr val="0070C0"/>
                </a:solidFill>
              </a:rPr>
              <a:t>4.</a:t>
            </a:r>
          </a:p>
        </p:txBody>
      </p:sp>
      <p:sp>
        <p:nvSpPr>
          <p:cNvPr id="30" name="TextBox 29"/>
          <p:cNvSpPr txBox="1"/>
          <p:nvPr/>
        </p:nvSpPr>
        <p:spPr>
          <a:xfrm>
            <a:off x="939263" y="4399747"/>
            <a:ext cx="7785216" cy="910377"/>
          </a:xfrm>
          <a:prstGeom prst="rect">
            <a:avLst/>
          </a:prstGeom>
          <a:noFill/>
        </p:spPr>
        <p:txBody>
          <a:bodyPr wrap="square" rtlCol="0">
            <a:spAutoFit/>
          </a:bodyPr>
          <a:lstStyle/>
          <a:p>
            <a:pPr>
              <a:lnSpc>
                <a:spcPct val="114000"/>
              </a:lnSpc>
            </a:pPr>
            <a:r>
              <a:rPr lang="en-US" sz="2400" dirty="0"/>
              <a:t>I think no other </a:t>
            </a:r>
          </a:p>
          <a:p>
            <a:pPr>
              <a:lnSpc>
                <a:spcPct val="114000"/>
              </a:lnSpc>
            </a:pPr>
            <a:r>
              <a:rPr lang="en-US" sz="2400" dirty="0"/>
              <a:t>than Los Angeles.</a:t>
            </a:r>
            <a:endParaRPr lang="en-US" sz="2400" b="1" dirty="0">
              <a:solidFill>
                <a:srgbClr val="0070C0"/>
              </a:solidFill>
            </a:endParaRPr>
          </a:p>
        </p:txBody>
      </p:sp>
      <p:sp>
        <p:nvSpPr>
          <p:cNvPr id="31" name="TextBox 30"/>
          <p:cNvSpPr txBox="1"/>
          <p:nvPr/>
        </p:nvSpPr>
        <p:spPr>
          <a:xfrm>
            <a:off x="464434" y="5367736"/>
            <a:ext cx="474830" cy="461665"/>
          </a:xfrm>
          <a:prstGeom prst="rect">
            <a:avLst/>
          </a:prstGeom>
          <a:noFill/>
        </p:spPr>
        <p:txBody>
          <a:bodyPr wrap="square" rtlCol="0">
            <a:spAutoFit/>
          </a:bodyPr>
          <a:lstStyle/>
          <a:p>
            <a:r>
              <a:rPr lang="en-US" sz="2400" b="1">
                <a:solidFill>
                  <a:srgbClr val="0070C0"/>
                </a:solidFill>
              </a:rPr>
              <a:t>5.</a:t>
            </a:r>
          </a:p>
        </p:txBody>
      </p:sp>
      <p:sp>
        <p:nvSpPr>
          <p:cNvPr id="33" name="TextBox 32"/>
          <p:cNvSpPr txBox="1"/>
          <p:nvPr/>
        </p:nvSpPr>
        <p:spPr>
          <a:xfrm>
            <a:off x="939264" y="2937023"/>
            <a:ext cx="2000581" cy="461665"/>
          </a:xfrm>
          <a:prstGeom prst="rect">
            <a:avLst/>
          </a:prstGeom>
          <a:noFill/>
        </p:spPr>
        <p:txBody>
          <a:bodyPr wrap="square" rtlCol="0">
            <a:spAutoFit/>
          </a:bodyPr>
          <a:lstStyle/>
          <a:p>
            <a:r>
              <a:rPr lang="en-US" sz="2400" dirty="0"/>
              <a:t>Pelé is a great</a:t>
            </a:r>
          </a:p>
        </p:txBody>
      </p:sp>
      <p:sp>
        <p:nvSpPr>
          <p:cNvPr id="35" name="TextBox 34">
            <a:extLst>
              <a:ext uri="{FF2B5EF4-FFF2-40B4-BE49-F238E27FC236}">
                <a16:creationId xmlns:a16="http://schemas.microsoft.com/office/drawing/2014/main" xmlns="" id="{3632E3B0-C35E-48EC-8425-7907C8AD9EAA}"/>
              </a:ext>
            </a:extLst>
          </p:cNvPr>
          <p:cNvSpPr txBox="1"/>
          <p:nvPr/>
        </p:nvSpPr>
        <p:spPr>
          <a:xfrm>
            <a:off x="4604470" y="2281437"/>
            <a:ext cx="2808013" cy="461665"/>
          </a:xfrm>
          <a:prstGeom prst="rect">
            <a:avLst/>
          </a:prstGeom>
          <a:noFill/>
        </p:spPr>
        <p:txBody>
          <a:bodyPr wrap="square">
            <a:spAutoFit/>
          </a:bodyPr>
          <a:lstStyle/>
          <a:p>
            <a:r>
              <a:rPr lang="en-US" sz="2400" b="1" u="sng" dirty="0">
                <a:solidFill>
                  <a:srgbClr val="FF0000"/>
                </a:solidFill>
              </a:rPr>
              <a:t>landmark</a:t>
            </a:r>
            <a:r>
              <a:rPr lang="en-US" sz="2400" dirty="0"/>
              <a:t> in Paris.</a:t>
            </a:r>
          </a:p>
        </p:txBody>
      </p:sp>
      <p:sp>
        <p:nvSpPr>
          <p:cNvPr id="37" name="TextBox 36">
            <a:extLst>
              <a:ext uri="{FF2B5EF4-FFF2-40B4-BE49-F238E27FC236}">
                <a16:creationId xmlns:a16="http://schemas.microsoft.com/office/drawing/2014/main" xmlns="" id="{AE220C72-F14A-434A-BFFB-97B134F165DA}"/>
              </a:ext>
            </a:extLst>
          </p:cNvPr>
          <p:cNvSpPr txBox="1"/>
          <p:nvPr/>
        </p:nvSpPr>
        <p:spPr>
          <a:xfrm>
            <a:off x="2866105" y="2947172"/>
            <a:ext cx="3621052" cy="461665"/>
          </a:xfrm>
          <a:prstGeom prst="rect">
            <a:avLst/>
          </a:prstGeom>
          <a:noFill/>
        </p:spPr>
        <p:txBody>
          <a:bodyPr wrap="square">
            <a:spAutoFit/>
          </a:bodyPr>
          <a:lstStyle/>
          <a:p>
            <a:r>
              <a:rPr lang="en-US" sz="2400" b="1" u="sng" dirty="0">
                <a:solidFill>
                  <a:srgbClr val="FF0000"/>
                </a:solidFill>
              </a:rPr>
              <a:t>football</a:t>
            </a:r>
            <a:r>
              <a:rPr lang="en-US" sz="2400" u="sng" dirty="0"/>
              <a:t> </a:t>
            </a:r>
            <a:r>
              <a:rPr lang="en-US" sz="2400" dirty="0"/>
              <a:t>player from Brazil.</a:t>
            </a:r>
          </a:p>
        </p:txBody>
      </p:sp>
      <p:sp>
        <p:nvSpPr>
          <p:cNvPr id="38" name="TextBox 37">
            <a:extLst>
              <a:ext uri="{FF2B5EF4-FFF2-40B4-BE49-F238E27FC236}">
                <a16:creationId xmlns:a16="http://schemas.microsoft.com/office/drawing/2014/main" xmlns="" id="{4ABC0CF9-B185-4715-BDEE-664FD1602706}"/>
              </a:ext>
            </a:extLst>
          </p:cNvPr>
          <p:cNvSpPr txBox="1"/>
          <p:nvPr/>
        </p:nvSpPr>
        <p:spPr>
          <a:xfrm>
            <a:off x="6479123" y="3653129"/>
            <a:ext cx="1509445" cy="461665"/>
          </a:xfrm>
          <a:prstGeom prst="rect">
            <a:avLst/>
          </a:prstGeom>
          <a:noFill/>
        </p:spPr>
        <p:txBody>
          <a:bodyPr wrap="square">
            <a:spAutoFit/>
          </a:bodyPr>
          <a:lstStyle/>
          <a:p>
            <a:r>
              <a:rPr lang="en-US" sz="2400" dirty="0"/>
              <a:t>_______.</a:t>
            </a:r>
          </a:p>
        </p:txBody>
      </p:sp>
      <p:sp>
        <p:nvSpPr>
          <p:cNvPr id="39" name="TextBox 38">
            <a:extLst>
              <a:ext uri="{FF2B5EF4-FFF2-40B4-BE49-F238E27FC236}">
                <a16:creationId xmlns:a16="http://schemas.microsoft.com/office/drawing/2014/main" xmlns="" id="{E0903625-CD0E-44A5-A951-985B1AA672F5}"/>
              </a:ext>
            </a:extLst>
          </p:cNvPr>
          <p:cNvSpPr txBox="1"/>
          <p:nvPr/>
        </p:nvSpPr>
        <p:spPr>
          <a:xfrm>
            <a:off x="6479123" y="3664026"/>
            <a:ext cx="1509445" cy="461665"/>
          </a:xfrm>
          <a:prstGeom prst="rect">
            <a:avLst/>
          </a:prstGeom>
          <a:noFill/>
        </p:spPr>
        <p:txBody>
          <a:bodyPr wrap="square">
            <a:spAutoFit/>
          </a:bodyPr>
          <a:lstStyle/>
          <a:p>
            <a:r>
              <a:rPr lang="en-US" sz="2400" b="1" u="sng" dirty="0">
                <a:solidFill>
                  <a:srgbClr val="FF0000"/>
                </a:solidFill>
              </a:rPr>
              <a:t>television.</a:t>
            </a:r>
          </a:p>
        </p:txBody>
      </p:sp>
      <p:sp>
        <p:nvSpPr>
          <p:cNvPr id="41" name="TextBox 40">
            <a:extLst>
              <a:ext uri="{FF2B5EF4-FFF2-40B4-BE49-F238E27FC236}">
                <a16:creationId xmlns:a16="http://schemas.microsoft.com/office/drawing/2014/main" xmlns="" id="{9D268A88-BED5-4C84-87D6-C3490D93BC9A}"/>
              </a:ext>
            </a:extLst>
          </p:cNvPr>
          <p:cNvSpPr txBox="1"/>
          <p:nvPr/>
        </p:nvSpPr>
        <p:spPr>
          <a:xfrm>
            <a:off x="3028393" y="4439419"/>
            <a:ext cx="5394095" cy="461665"/>
          </a:xfrm>
          <a:prstGeom prst="rect">
            <a:avLst/>
          </a:prstGeom>
          <a:noFill/>
        </p:spPr>
        <p:txBody>
          <a:bodyPr wrap="square">
            <a:spAutoFit/>
          </a:bodyPr>
          <a:lstStyle/>
          <a:p>
            <a:r>
              <a:rPr lang="en-US" sz="2400" b="1" u="sng" dirty="0">
                <a:solidFill>
                  <a:srgbClr val="FF0000"/>
                </a:solidFill>
              </a:rPr>
              <a:t>city</a:t>
            </a:r>
            <a:r>
              <a:rPr lang="en-US" sz="2400" b="1" dirty="0">
                <a:solidFill>
                  <a:srgbClr val="FF0000"/>
                </a:solidFill>
              </a:rPr>
              <a:t> </a:t>
            </a:r>
            <a:r>
              <a:rPr lang="en-US" sz="2400" dirty="0"/>
              <a:t>in the world is more interesting </a:t>
            </a:r>
          </a:p>
        </p:txBody>
      </p:sp>
      <p:sp>
        <p:nvSpPr>
          <p:cNvPr id="42" name="TextBox 41">
            <a:extLst>
              <a:ext uri="{FF2B5EF4-FFF2-40B4-BE49-F238E27FC236}">
                <a16:creationId xmlns:a16="http://schemas.microsoft.com/office/drawing/2014/main" xmlns="" id="{DD9D3359-AD99-424A-BE82-B677BD20ED15}"/>
              </a:ext>
            </a:extLst>
          </p:cNvPr>
          <p:cNvSpPr txBox="1"/>
          <p:nvPr/>
        </p:nvSpPr>
        <p:spPr>
          <a:xfrm>
            <a:off x="850775" y="5324194"/>
            <a:ext cx="7675928" cy="934358"/>
          </a:xfrm>
          <a:prstGeom prst="rect">
            <a:avLst/>
          </a:prstGeom>
          <a:noFill/>
        </p:spPr>
        <p:txBody>
          <a:bodyPr wrap="square" rtlCol="0">
            <a:spAutoFit/>
          </a:bodyPr>
          <a:lstStyle/>
          <a:p>
            <a:pPr>
              <a:lnSpc>
                <a:spcPct val="114000"/>
              </a:lnSpc>
            </a:pPr>
            <a:r>
              <a:rPr lang="en-US" sz="2400" b="1" u="sng" dirty="0">
                <a:solidFill>
                  <a:srgbClr val="FF0000"/>
                </a:solidFill>
              </a:rPr>
              <a:t>Summer sports </a:t>
            </a:r>
            <a:r>
              <a:rPr lang="en-US" sz="2400" dirty="0"/>
              <a:t>are very popular in countries with a lot of sunshine like Australia.</a:t>
            </a:r>
            <a:endParaRPr lang="en-US" sz="2400" b="1" dirty="0">
              <a:solidFill>
                <a:srgbClr val="0070C0"/>
              </a:solidFill>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629772"/>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911541" y="670978"/>
            <a:ext cx="7135362" cy="4924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Choose the correct answer A, B, or C.</a:t>
            </a:r>
          </a:p>
        </p:txBody>
      </p:sp>
      <p:sp>
        <p:nvSpPr>
          <p:cNvPr id="7" name="Rectangle 6"/>
          <p:cNvSpPr/>
          <p:nvPr/>
        </p:nvSpPr>
        <p:spPr>
          <a:xfrm>
            <a:off x="1075691" y="-191715"/>
            <a:ext cx="2063514" cy="833433"/>
          </a:xfrm>
          <a:prstGeom prst="rect">
            <a:avLst/>
          </a:prstGeom>
        </p:spPr>
        <p:txBody>
          <a:bodyPr wrap="none">
            <a:spAutoFit/>
          </a:bodyPr>
          <a:lstStyle/>
          <a:p>
            <a:pPr marL="457200" indent="-457200">
              <a:lnSpc>
                <a:spcPct val="200000"/>
              </a:lnSpc>
              <a:buFont typeface="Wingdings" panose="05000000000000000000" pitchFamily="2" charset="2"/>
              <a:buChar char="Ø"/>
            </a:pPr>
            <a:r>
              <a:rPr lang="en-US" sz="2800" b="1" dirty="0">
                <a:solidFill>
                  <a:srgbClr val="05A0B8"/>
                </a:solidFill>
              </a:rPr>
              <a:t>Grammar</a:t>
            </a:r>
          </a:p>
        </p:txBody>
      </p:sp>
      <p:sp>
        <p:nvSpPr>
          <p:cNvPr id="8" name="Rectangle 7"/>
          <p:cNvSpPr/>
          <p:nvPr/>
        </p:nvSpPr>
        <p:spPr>
          <a:xfrm>
            <a:off x="219994" y="1514344"/>
            <a:ext cx="8098096" cy="4524315"/>
          </a:xfrm>
          <a:prstGeom prst="rect">
            <a:avLst/>
          </a:prstGeom>
        </p:spPr>
        <p:txBody>
          <a:bodyPr wrap="square">
            <a:spAutoFit/>
          </a:bodyPr>
          <a:lstStyle/>
          <a:p>
            <a:r>
              <a:rPr lang="en-GB" sz="2400" dirty="0"/>
              <a:t>1. John, you are late. The match  .......... ten minutes ago.</a:t>
            </a:r>
          </a:p>
          <a:p>
            <a:r>
              <a:rPr lang="en-GB" sz="2400" dirty="0"/>
              <a:t>A. starts             B. started              C. is starting</a:t>
            </a:r>
          </a:p>
          <a:p>
            <a:r>
              <a:rPr lang="en-GB" sz="2400" dirty="0"/>
              <a:t>2. Ben wrote his parents a postcard ............... he was on holiday.</a:t>
            </a:r>
          </a:p>
          <a:p>
            <a:r>
              <a:rPr lang="en-GB" sz="2400" dirty="0"/>
              <a:t>A. because          B. and             C. while</a:t>
            </a:r>
          </a:p>
          <a:p>
            <a:r>
              <a:rPr lang="en-GB" sz="2400" dirty="0"/>
              <a:t>3. Hong Kong is famous for...............  double-decker buses.</a:t>
            </a:r>
          </a:p>
          <a:p>
            <a:r>
              <a:rPr lang="en-GB" sz="2400" dirty="0"/>
              <a:t>A. its                    B. it                  C. it’s</a:t>
            </a:r>
          </a:p>
          <a:p>
            <a:r>
              <a:rPr lang="en-GB" sz="2400" dirty="0"/>
              <a:t>4. Sports and games ............ an important part in our lives.</a:t>
            </a:r>
          </a:p>
          <a:p>
            <a:r>
              <a:rPr lang="en-GB" sz="2400" dirty="0"/>
              <a:t>A. play                  B. plays           C. played</a:t>
            </a:r>
          </a:p>
          <a:p>
            <a:r>
              <a:rPr lang="en-GB" sz="2400" dirty="0"/>
              <a:t>5. The USA ..... first colour TV in 1953.</a:t>
            </a:r>
          </a:p>
          <a:p>
            <a:r>
              <a:rPr lang="en-GB" sz="2400" dirty="0"/>
              <a:t>A. has                   B. have            C. had</a:t>
            </a:r>
          </a:p>
          <a:p>
            <a:r>
              <a:rPr lang="en-GB" sz="2400" dirty="0"/>
              <a:t>6. We are now in the city museum. </a:t>
            </a:r>
            <a:r>
              <a:rPr lang="en-GB" sz="2400" dirty="0" smtClean="0"/>
              <a:t>......... </a:t>
            </a:r>
            <a:r>
              <a:rPr lang="en-GB" sz="2400" dirty="0"/>
              <a:t>any objects on display.</a:t>
            </a:r>
          </a:p>
          <a:p>
            <a:r>
              <a:rPr lang="en-GB" sz="2400" dirty="0"/>
              <a:t>A. Not touch              B. Don't touch                  C. Don’t </a:t>
            </a:r>
            <a:r>
              <a:rPr lang="en-GB" sz="2400" dirty="0" smtClean="0"/>
              <a:t>touching</a:t>
            </a:r>
            <a:endParaRPr lang="en-GB" sz="2400" dirty="0"/>
          </a:p>
        </p:txBody>
      </p:sp>
    </p:spTree>
    <p:extLst>
      <p:ext uri="{BB962C8B-B14F-4D97-AF65-F5344CB8AC3E}">
        <p14:creationId xmlns:p14="http://schemas.microsoft.com/office/powerpoint/2010/main" val="2764190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443952" y="455008"/>
            <a:ext cx="6655463"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xmlns="" id="{B3C0FBCF-690C-4AD1-B426-EA44C48A395A}"/>
              </a:ext>
            </a:extLst>
          </p:cNvPr>
          <p:cNvSpPr/>
          <p:nvPr/>
        </p:nvSpPr>
        <p:spPr>
          <a:xfrm>
            <a:off x="1985702" y="5123175"/>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1901615" y="2430909"/>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1839852" y="3776330"/>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2407303" y="5266552"/>
            <a:ext cx="3604892" cy="1077218"/>
          </a:xfrm>
          <a:prstGeom prst="rect">
            <a:avLst/>
          </a:prstGeom>
          <a:noFill/>
        </p:spPr>
        <p:txBody>
          <a:bodyPr wrap="square" rtlCol="0">
            <a:spAutoFit/>
          </a:bodyPr>
          <a:lstStyle/>
          <a:p>
            <a:pPr>
              <a:defRPr/>
            </a:pP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c. </a:t>
            </a:r>
            <a:r>
              <a:rPr lang="en-GB" sz="3200" b="1" dirty="0"/>
              <a:t>is starting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32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xmlns="" id="{B6CB0B9D-2E77-4D08-9E59-5ADCFF4EFA55}"/>
              </a:ext>
            </a:extLst>
          </p:cNvPr>
          <p:cNvSpPr txBox="1"/>
          <p:nvPr/>
        </p:nvSpPr>
        <p:spPr>
          <a:xfrm>
            <a:off x="2323216" y="2589438"/>
            <a:ext cx="3101340" cy="584775"/>
          </a:xfrm>
          <a:prstGeom prst="rect">
            <a:avLst/>
          </a:prstGeom>
          <a:no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kumimoji="0" lang="en-US" sz="32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GB" sz="3200" b="1" dirty="0" smtClean="0"/>
              <a:t>starts</a:t>
            </a:r>
            <a:r>
              <a:rPr lang="en-GB" sz="3200" b="1" dirty="0"/>
              <a:t>  </a:t>
            </a:r>
            <a:endParaRPr kumimoji="0" lang="th-TH" sz="32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2271899" y="3883390"/>
            <a:ext cx="3101340" cy="584775"/>
          </a:xfrm>
          <a:prstGeom prst="rect">
            <a:avLst/>
          </a:prstGeom>
          <a:no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kumimoji="0" lang="en-US" sz="32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GB" sz="3200" b="1" dirty="0" smtClean="0"/>
              <a:t>started</a:t>
            </a:r>
            <a:r>
              <a:rPr lang="en-GB" sz="3200" b="1" dirty="0"/>
              <a:t>   </a:t>
            </a:r>
            <a:endParaRPr kumimoji="0" lang="th-TH" sz="32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305752" y="3824792"/>
            <a:ext cx="662744"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289152" y="2508185"/>
            <a:ext cx="638956"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402427" y="5212302"/>
            <a:ext cx="638956" cy="882475"/>
          </a:xfrm>
          <a:prstGeom prst="rect">
            <a:avLst/>
          </a:prstGeom>
        </p:spPr>
      </p:pic>
      <p:sp>
        <p:nvSpPr>
          <p:cNvPr id="30" name="Rectangle 29"/>
          <p:cNvSpPr/>
          <p:nvPr/>
        </p:nvSpPr>
        <p:spPr>
          <a:xfrm>
            <a:off x="1655503" y="540224"/>
            <a:ext cx="6168876" cy="954107"/>
          </a:xfrm>
          <a:prstGeom prst="rect">
            <a:avLst/>
          </a:prstGeom>
        </p:spPr>
        <p:txBody>
          <a:bodyPr wrap="square">
            <a:spAutoFit/>
          </a:bodyPr>
          <a:lstStyle/>
          <a:p>
            <a:r>
              <a:rPr lang="en-GB" sz="2800" b="1" dirty="0"/>
              <a:t>1. John, you are late. The match  .......... ten minutes ago.</a:t>
            </a:r>
            <a:r>
              <a:rPr lang="en-US" sz="2800" b="1" dirty="0" smtClean="0">
                <a:solidFill>
                  <a:srgbClr val="0033CC"/>
                </a:solidFill>
              </a:rPr>
              <a:t>.</a:t>
            </a:r>
            <a:endParaRPr lang="en-US" sz="2800" b="1" dirty="0">
              <a:solidFill>
                <a:srgbClr val="0033CC"/>
              </a:solidFill>
            </a:endParaRPr>
          </a:p>
        </p:txBody>
      </p:sp>
    </p:spTree>
    <p:extLst>
      <p:ext uri="{BB962C8B-B14F-4D97-AF65-F5344CB8AC3E}">
        <p14:creationId xmlns:p14="http://schemas.microsoft.com/office/powerpoint/2010/main" val="2089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8563" y="593143"/>
            <a:ext cx="9035437" cy="6253315"/>
          </a:xfrm>
          <a:prstGeom prst="rect">
            <a:avLst/>
          </a:prstGeom>
          <a:noFill/>
        </p:spPr>
      </p:pic>
      <p:sp>
        <p:nvSpPr>
          <p:cNvPr id="5" name="Rectangle 4"/>
          <p:cNvSpPr/>
          <p:nvPr/>
        </p:nvSpPr>
        <p:spPr>
          <a:xfrm>
            <a:off x="108563" y="66059"/>
            <a:ext cx="1425390" cy="523220"/>
          </a:xfrm>
          <a:prstGeom prst="rect">
            <a:avLst/>
          </a:prstGeom>
        </p:spPr>
        <p:txBody>
          <a:bodyPr wrap="none">
            <a:spAutoFit/>
          </a:bodyPr>
          <a:lstStyle/>
          <a:p>
            <a:r>
              <a:rPr lang="en-US" sz="2800" b="1" dirty="0">
                <a:solidFill>
                  <a:srgbClr val="FF0000"/>
                </a:solidFill>
              </a:rPr>
              <a:t>* </a:t>
            </a:r>
            <a:r>
              <a:rPr lang="en-US" sz="2800" b="1" dirty="0" smtClean="0">
                <a:solidFill>
                  <a:srgbClr val="FF0000"/>
                </a:solidFill>
              </a:rPr>
              <a:t>Game:</a:t>
            </a:r>
            <a:endParaRPr lang="en-US" sz="2800" b="1" dirty="0">
              <a:solidFill>
                <a:srgbClr val="FF0000"/>
              </a:solidFill>
            </a:endParaRPr>
          </a:p>
        </p:txBody>
      </p:sp>
      <p:sp>
        <p:nvSpPr>
          <p:cNvPr id="6" name="Rectangle 5"/>
          <p:cNvSpPr/>
          <p:nvPr/>
        </p:nvSpPr>
        <p:spPr>
          <a:xfrm>
            <a:off x="1651591" y="63204"/>
            <a:ext cx="2360198" cy="523220"/>
          </a:xfrm>
          <a:prstGeom prst="rect">
            <a:avLst/>
          </a:prstGeom>
        </p:spPr>
        <p:txBody>
          <a:bodyPr wrap="none">
            <a:spAutoFit/>
          </a:bodyPr>
          <a:lstStyle/>
          <a:p>
            <a:pPr lvl="0"/>
            <a:r>
              <a:rPr lang="en-US" sz="2800" b="1" dirty="0">
                <a:solidFill>
                  <a:srgbClr val="0070C0"/>
                </a:solidFill>
              </a:rPr>
              <a:t>Memory game</a:t>
            </a:r>
          </a:p>
        </p:txBody>
      </p:sp>
    </p:spTree>
    <p:extLst>
      <p:ext uri="{BB962C8B-B14F-4D97-AF65-F5344CB8AC3E}">
        <p14:creationId xmlns:p14="http://schemas.microsoft.com/office/powerpoint/2010/main" val="1697310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443952" y="455008"/>
            <a:ext cx="6655463"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r>
              <a:rPr lang="en-GB" sz="2800" b="1" dirty="0"/>
              <a:t>2. Ben wrote his parents a postcard ............... he was on holiday.</a:t>
            </a:r>
          </a:p>
        </p:txBody>
      </p:sp>
      <p:sp>
        <p:nvSpPr>
          <p:cNvPr id="6" name="วงรี 5">
            <a:extLst>
              <a:ext uri="{FF2B5EF4-FFF2-40B4-BE49-F238E27FC236}">
                <a16:creationId xmlns:a16="http://schemas.microsoft.com/office/drawing/2014/main" xmlns="" id="{B3C0FBCF-690C-4AD1-B426-EA44C48A395A}"/>
              </a:ext>
            </a:extLst>
          </p:cNvPr>
          <p:cNvSpPr/>
          <p:nvPr/>
        </p:nvSpPr>
        <p:spPr>
          <a:xfrm>
            <a:off x="1695326" y="350583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1695326" y="219384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1596964" y="4925525"/>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2065609" y="3579042"/>
            <a:ext cx="3101340" cy="584775"/>
          </a:xfrm>
          <a:prstGeom prst="rect">
            <a:avLst/>
          </a:prstGeom>
          <a:noFill/>
        </p:spPr>
        <p:txBody>
          <a:bodyPr wrap="square" rtlCol="0">
            <a:spAutoFit/>
          </a:bodyPr>
          <a:lstStyle/>
          <a:p>
            <a:pPr lvl="0">
              <a:defRPr/>
            </a:pPr>
            <a:r>
              <a:rPr lang="en-US" sz="3200" b="1" dirty="0">
                <a:solidFill>
                  <a:prstClr val="black"/>
                </a:solidFill>
                <a:latin typeface="Times New Roman" pitchFamily="18" charset="0"/>
                <a:cs typeface="Times New Roman" pitchFamily="18" charset="0"/>
              </a:rPr>
              <a:t>b</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lang="en-GB" sz="3200" b="1" dirty="0">
                <a:latin typeface="Times New Roman" pitchFamily="18" charset="0"/>
                <a:cs typeface="Times New Roman" pitchFamily="18" charset="0"/>
              </a:rPr>
              <a:t>and </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sp>
        <p:nvSpPr>
          <p:cNvPr id="10" name="b">
            <a:extLst>
              <a:ext uri="{FF2B5EF4-FFF2-40B4-BE49-F238E27FC236}">
                <a16:creationId xmlns:a16="http://schemas.microsoft.com/office/drawing/2014/main" xmlns="" id="{B6CB0B9D-2E77-4D08-9E59-5ADCFF4EFA55}"/>
              </a:ext>
            </a:extLst>
          </p:cNvPr>
          <p:cNvSpPr txBox="1"/>
          <p:nvPr/>
        </p:nvSpPr>
        <p:spPr>
          <a:xfrm>
            <a:off x="2116927" y="2284380"/>
            <a:ext cx="3101340" cy="584775"/>
          </a:xfrm>
          <a:prstGeom prst="rect">
            <a:avLst/>
          </a:prstGeom>
          <a:noFill/>
        </p:spPr>
        <p:txBody>
          <a:bodyPr wrap="square" rtlCol="0">
            <a:spAutoFit/>
          </a:bodyPr>
          <a:lstStyle/>
          <a:p>
            <a:pPr lvl="0">
              <a:defRPr/>
            </a:pPr>
            <a:r>
              <a:rPr lang="en-US" sz="3200" b="1" dirty="0">
                <a:solidFill>
                  <a:prstClr val="black"/>
                </a:solidFill>
                <a:latin typeface="Times New Roman" pitchFamily="18" charset="0"/>
                <a:cs typeface="Times New Roman" pitchFamily="18" charset="0"/>
              </a:rPr>
              <a:t>a</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a:t>
            </a:r>
            <a:r>
              <a:rPr lang="en-GB" sz="3200" b="1" dirty="0">
                <a:latin typeface="Times New Roman" pitchFamily="18" charset="0"/>
                <a:cs typeface="Times New Roman" pitchFamily="18" charset="0"/>
              </a:rPr>
              <a:t> because</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2029011" y="4976313"/>
            <a:ext cx="3101340" cy="584775"/>
          </a:xfrm>
          <a:prstGeom prst="rect">
            <a:avLst/>
          </a:prstGeom>
          <a:noFill/>
        </p:spPr>
        <p:txBody>
          <a:bodyPr wrap="square" rtlCol="0">
            <a:spAutoFit/>
          </a:bodyPr>
          <a:lstStyle/>
          <a:p>
            <a:pPr>
              <a:defRPr/>
            </a:pPr>
            <a:r>
              <a:rPr lang="en-US" sz="3200" b="1" dirty="0">
                <a:solidFill>
                  <a:prstClr val="black"/>
                </a:solidFill>
                <a:latin typeface="Times New Roman" pitchFamily="18" charset="0"/>
                <a:cs typeface="Times New Roman" pitchFamily="18" charset="0"/>
              </a:rPr>
              <a:t>c</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a:t>
            </a:r>
            <a:r>
              <a:rPr lang="en-GB" sz="3200" b="1" dirty="0">
                <a:latin typeface="Times New Roman" pitchFamily="18" charset="0"/>
                <a:cs typeface="Times New Roman" pitchFamily="18" charset="0"/>
              </a:rPr>
              <a:t> </a:t>
            </a:r>
            <a:r>
              <a:rPr lang="en-GB" sz="3200" b="1" dirty="0" smtClean="0">
                <a:latin typeface="Times New Roman" pitchFamily="18" charset="0"/>
                <a:cs typeface="Times New Roman" pitchFamily="18" charset="0"/>
              </a:rPr>
              <a:t>while</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062864" y="4973987"/>
            <a:ext cx="662744"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082863" y="2271119"/>
            <a:ext cx="638956"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112051" y="3594960"/>
            <a:ext cx="638956" cy="882475"/>
          </a:xfrm>
          <a:prstGeom prst="rect">
            <a:avLst/>
          </a:prstGeom>
        </p:spPr>
      </p:pic>
    </p:spTree>
    <p:extLst>
      <p:ext uri="{BB962C8B-B14F-4D97-AF65-F5344CB8AC3E}">
        <p14:creationId xmlns:p14="http://schemas.microsoft.com/office/powerpoint/2010/main" val="4767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443952" y="455008"/>
            <a:ext cx="67561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r>
              <a:rPr lang="en-GB" sz="2800" b="1" dirty="0"/>
              <a:t>3. Hong Kong is famous </a:t>
            </a:r>
            <a:r>
              <a:rPr lang="en-GB" sz="2800" b="1" dirty="0" smtClean="0"/>
              <a:t>for   ............</a:t>
            </a:r>
          </a:p>
          <a:p>
            <a:r>
              <a:rPr lang="en-GB" sz="2800" b="1" dirty="0"/>
              <a:t> </a:t>
            </a:r>
            <a:r>
              <a:rPr lang="en-GB" sz="2800" b="1" dirty="0" smtClean="0"/>
              <a:t>      double-decker </a:t>
            </a:r>
            <a:r>
              <a:rPr lang="en-GB" sz="2800" b="1" dirty="0"/>
              <a:t>buses.</a:t>
            </a:r>
          </a:p>
        </p:txBody>
      </p:sp>
      <p:sp>
        <p:nvSpPr>
          <p:cNvPr id="6" name="วงรี 5">
            <a:extLst>
              <a:ext uri="{FF2B5EF4-FFF2-40B4-BE49-F238E27FC236}">
                <a16:creationId xmlns:a16="http://schemas.microsoft.com/office/drawing/2014/main" xmlns="" id="{B3C0FBCF-690C-4AD1-B426-EA44C48A395A}"/>
              </a:ext>
            </a:extLst>
          </p:cNvPr>
          <p:cNvSpPr/>
          <p:nvPr/>
        </p:nvSpPr>
        <p:spPr>
          <a:xfrm>
            <a:off x="1867718" y="499044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1867718" y="367845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1805954" y="2375237"/>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2289319" y="5133820"/>
            <a:ext cx="31013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Aharoni" panose="02010803020104030203" pitchFamily="2" charset="-79"/>
                <a:ea typeface="+mn-ea"/>
                <a:cs typeface="Aharoni" panose="02010803020104030203" pitchFamily="2" charset="-79"/>
              </a:rPr>
              <a:t>c.  </a:t>
            </a:r>
            <a:r>
              <a:rPr lang="en-US" sz="4800" dirty="0" smtClean="0">
                <a:latin typeface="Aharoni" panose="02010803020104030203" pitchFamily="2" charset="-79"/>
                <a:cs typeface="Aharoni" panose="02010803020104030203" pitchFamily="2" charset="-79"/>
              </a:rPr>
              <a:t>It’s</a:t>
            </a:r>
            <a:endParaRPr kumimoji="0" lang="th-TH" sz="4800" b="0" i="0" u="none" strike="noStrike" kern="1200" cap="none" spc="0" normalizeH="0" baseline="0" noProof="0" dirty="0">
              <a:ln>
                <a:noFill/>
              </a:ln>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xmlns="" id="{B6CB0B9D-2E77-4D08-9E59-5ADCFF4EFA55}"/>
              </a:ext>
            </a:extLst>
          </p:cNvPr>
          <p:cNvSpPr txBox="1"/>
          <p:nvPr/>
        </p:nvSpPr>
        <p:spPr>
          <a:xfrm>
            <a:off x="2289319" y="3836982"/>
            <a:ext cx="31013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Aharoni" panose="02010803020104030203" pitchFamily="2" charset="-79"/>
                <a:ea typeface="+mn-ea"/>
                <a:cs typeface="Aharoni" panose="02010803020104030203" pitchFamily="2" charset="-79"/>
              </a:rPr>
              <a:t>b.  </a:t>
            </a:r>
            <a:r>
              <a:rPr lang="en-US" sz="4800" dirty="0" smtClean="0">
                <a:latin typeface="Aharoni" panose="02010803020104030203" pitchFamily="2" charset="-79"/>
                <a:cs typeface="Aharoni" panose="02010803020104030203" pitchFamily="2" charset="-79"/>
              </a:rPr>
              <a:t>it</a:t>
            </a:r>
            <a:endParaRPr kumimoji="0" lang="th-TH" sz="4800" b="0" i="0" u="none" strike="noStrike" kern="1200" cap="none" spc="0" normalizeH="0" baseline="0" noProof="0" dirty="0">
              <a:ln>
                <a:noFill/>
              </a:ln>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2238001" y="2482297"/>
            <a:ext cx="3101340" cy="830997"/>
          </a:xfrm>
          <a:prstGeom prst="rect">
            <a:avLst/>
          </a:prstGeom>
          <a:noFill/>
        </p:spPr>
        <p:txBody>
          <a:bodyPr wrap="square" rtlCol="0">
            <a:spAutoFit/>
          </a:bodyPr>
          <a:lstStyle/>
          <a:p>
            <a:pPr lvl="0">
              <a:defRPr/>
            </a:pPr>
            <a:r>
              <a:rPr kumimoji="0" lang="en-US" sz="4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 </a:t>
            </a:r>
            <a:r>
              <a:rPr lang="en-GB" sz="4800" dirty="0"/>
              <a:t>its  </a:t>
            </a:r>
            <a:endParaRPr kumimoji="0" lang="th-TH" sz="4800" b="0" i="0" u="none" strike="noStrike" kern="1200" cap="none" spc="0" normalizeH="0" baseline="0" noProof="0" dirty="0">
              <a:ln>
                <a:noFill/>
              </a:ln>
              <a:solidFill>
                <a:srgbClr val="FF0000"/>
              </a:solidFill>
              <a:effectLst/>
              <a:uLnTx/>
              <a:uFillTx/>
              <a:latin typeface="Aharoni" panose="02010803020104030203" pitchFamily="2" charset="-79"/>
              <a:ea typeface="+mn-ea"/>
              <a:cs typeface="Mali SemiBold" panose="00000700000000000000" pitchFamily="2" charset="-34"/>
            </a:endParaRPr>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271854" y="2423699"/>
            <a:ext cx="662744"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255255" y="3755729"/>
            <a:ext cx="638956"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284443" y="5079570"/>
            <a:ext cx="638956" cy="882475"/>
          </a:xfrm>
          <a:prstGeom prst="rect">
            <a:avLst/>
          </a:prstGeom>
        </p:spPr>
      </p:pic>
    </p:spTree>
    <p:extLst>
      <p:ext uri="{BB962C8B-B14F-4D97-AF65-F5344CB8AC3E}">
        <p14:creationId xmlns:p14="http://schemas.microsoft.com/office/powerpoint/2010/main" val="14919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443952" y="455008"/>
            <a:ext cx="67561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r>
              <a:rPr lang="en-US" sz="2800" b="1" dirty="0" smtClean="0"/>
              <a:t>4. Sports </a:t>
            </a:r>
            <a:r>
              <a:rPr lang="en-US" sz="2800" b="1" dirty="0"/>
              <a:t>and games _______ an important part in our lives.</a:t>
            </a:r>
          </a:p>
        </p:txBody>
      </p:sp>
      <p:sp>
        <p:nvSpPr>
          <p:cNvPr id="6" name="วงรี 5">
            <a:extLst>
              <a:ext uri="{FF2B5EF4-FFF2-40B4-BE49-F238E27FC236}">
                <a16:creationId xmlns:a16="http://schemas.microsoft.com/office/drawing/2014/main" xmlns="" id="{B3C0FBCF-690C-4AD1-B426-EA44C48A395A}"/>
              </a:ext>
            </a:extLst>
          </p:cNvPr>
          <p:cNvSpPr/>
          <p:nvPr/>
        </p:nvSpPr>
        <p:spPr>
          <a:xfrm>
            <a:off x="1985702" y="484296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1985702" y="353097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1923938" y="2227757"/>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2407303" y="4986340"/>
            <a:ext cx="31013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Aharoni" panose="02010803020104030203" pitchFamily="2" charset="-79"/>
                <a:cs typeface="Aharoni" panose="02010803020104030203" pitchFamily="2" charset="-79"/>
              </a:rPr>
              <a:t>c.  </a:t>
            </a:r>
            <a:r>
              <a:rPr lang="en-US" sz="3600" b="1" noProof="0" dirty="0" smtClean="0">
                <a:latin typeface="Aharoni" panose="02010803020104030203" pitchFamily="2" charset="-79"/>
                <a:cs typeface="Aharoni" panose="02010803020104030203" pitchFamily="2" charset="-79"/>
              </a:rPr>
              <a:t>played</a:t>
            </a:r>
            <a:endParaRPr kumimoji="0" lang="th-TH" sz="3600" b="1" i="0" u="none" strike="noStrike" kern="1200" cap="none" spc="0" normalizeH="0" baseline="0" noProof="0" dirty="0">
              <a:ln>
                <a:noFill/>
              </a:ln>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xmlns="" id="{B6CB0B9D-2E77-4D08-9E59-5ADCFF4EFA55}"/>
              </a:ext>
            </a:extLst>
          </p:cNvPr>
          <p:cNvSpPr txBox="1"/>
          <p:nvPr/>
        </p:nvSpPr>
        <p:spPr>
          <a:xfrm>
            <a:off x="2407303" y="3689502"/>
            <a:ext cx="3101340" cy="646331"/>
          </a:xfrm>
          <a:prstGeom prst="rect">
            <a:avLst/>
          </a:prstGeom>
          <a:noFill/>
        </p:spPr>
        <p:txBody>
          <a:bodyPr wrap="square" rtlCol="0">
            <a:spAutoFit/>
          </a:bodyPr>
          <a:lstStyle/>
          <a:p>
            <a:pPr>
              <a:defRPr/>
            </a:pPr>
            <a:r>
              <a:rPr kumimoji="0" lang="en-US" sz="3600" b="1" i="0" u="none" strike="noStrike" kern="1200" cap="none" spc="0" normalizeH="0" baseline="0" noProof="0" dirty="0">
                <a:ln>
                  <a:noFill/>
                </a:ln>
                <a:effectLst/>
                <a:uLnTx/>
                <a:uFillTx/>
                <a:latin typeface="Aharoni" panose="02010803020104030203" pitchFamily="2" charset="-79"/>
                <a:cs typeface="Aharoni" panose="02010803020104030203" pitchFamily="2" charset="-79"/>
              </a:rPr>
              <a:t>b. </a:t>
            </a:r>
            <a:r>
              <a:rPr lang="en-US" sz="3600" b="1" dirty="0" smtClean="0"/>
              <a:t>plays</a:t>
            </a:r>
            <a:endParaRPr lang="en-US" sz="3600" b="1" dirty="0"/>
          </a:p>
        </p:txBody>
      </p:sp>
      <p:sp>
        <p:nvSpPr>
          <p:cNvPr id="11" name="c">
            <a:extLst>
              <a:ext uri="{FF2B5EF4-FFF2-40B4-BE49-F238E27FC236}">
                <a16:creationId xmlns:a16="http://schemas.microsoft.com/office/drawing/2014/main" xmlns="" id="{C5BF58E0-BA96-4C8E-BD6F-31343ABF4934}"/>
              </a:ext>
            </a:extLst>
          </p:cNvPr>
          <p:cNvSpPr txBox="1"/>
          <p:nvPr/>
        </p:nvSpPr>
        <p:spPr>
          <a:xfrm>
            <a:off x="2355985" y="2334817"/>
            <a:ext cx="3101340" cy="646331"/>
          </a:xfrm>
          <a:prstGeom prst="rect">
            <a:avLst/>
          </a:prstGeom>
          <a:noFill/>
        </p:spPr>
        <p:txBody>
          <a:bodyPr wrap="square" rtlCol="0">
            <a:spAutoFit/>
          </a:bodyPr>
          <a:lstStyle/>
          <a:p>
            <a:pPr>
              <a:defRPr/>
            </a:pPr>
            <a:r>
              <a:rPr kumimoji="0" lang="en-US" sz="36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a. </a:t>
            </a:r>
            <a:r>
              <a:rPr lang="en-US" sz="3600" b="1" dirty="0" smtClean="0"/>
              <a:t>play</a:t>
            </a:r>
            <a:r>
              <a:rPr lang="en-GB" sz="3600" b="1" dirty="0"/>
              <a:t>  </a:t>
            </a:r>
            <a:endParaRPr kumimoji="0" lang="th-TH" sz="36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389838" y="2276219"/>
            <a:ext cx="662744"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373239" y="3608249"/>
            <a:ext cx="638956"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402427" y="4932090"/>
            <a:ext cx="638956" cy="882475"/>
          </a:xfrm>
          <a:prstGeom prst="rect">
            <a:avLst/>
          </a:prstGeom>
        </p:spPr>
      </p:pic>
    </p:spTree>
    <p:extLst>
      <p:ext uri="{BB962C8B-B14F-4D97-AF65-F5344CB8AC3E}">
        <p14:creationId xmlns:p14="http://schemas.microsoft.com/office/powerpoint/2010/main" val="55618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3181"/>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443952" y="455008"/>
            <a:ext cx="6655463"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r>
              <a:rPr lang="en-GB" sz="3200" b="1" dirty="0" smtClean="0"/>
              <a:t>5</a:t>
            </a:r>
            <a:r>
              <a:rPr lang="en-GB" sz="2800" b="1" dirty="0" smtClean="0"/>
              <a:t>.</a:t>
            </a:r>
            <a:r>
              <a:rPr lang="en-US" sz="2800" b="1" dirty="0"/>
              <a:t> The USA first _______ </a:t>
            </a:r>
            <a:r>
              <a:rPr lang="en-US" sz="2800" b="1" dirty="0" err="1"/>
              <a:t>colour</a:t>
            </a:r>
            <a:r>
              <a:rPr lang="en-US" sz="2800" b="1" dirty="0"/>
              <a:t> TV in 1953</a:t>
            </a:r>
            <a:r>
              <a:rPr lang="en-US" sz="2800" b="1" dirty="0" smtClean="0"/>
              <a:t>.</a:t>
            </a:r>
            <a:r>
              <a:rPr lang="en-GB" sz="2800" b="1" dirty="0" smtClean="0"/>
              <a:t> </a:t>
            </a:r>
            <a:endParaRPr lang="en-GB" sz="2800" b="1" dirty="0"/>
          </a:p>
        </p:txBody>
      </p:sp>
      <p:sp>
        <p:nvSpPr>
          <p:cNvPr id="6" name="วงรี 5">
            <a:extLst>
              <a:ext uri="{FF2B5EF4-FFF2-40B4-BE49-F238E27FC236}">
                <a16:creationId xmlns:a16="http://schemas.microsoft.com/office/drawing/2014/main" xmlns="" id="{B3C0FBCF-690C-4AD1-B426-EA44C48A395A}"/>
              </a:ext>
            </a:extLst>
          </p:cNvPr>
          <p:cNvSpPr/>
          <p:nvPr/>
        </p:nvSpPr>
        <p:spPr>
          <a:xfrm>
            <a:off x="1636334" y="3373101"/>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1636334" y="2061111"/>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1537972" y="4792793"/>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2006617" y="3446310"/>
            <a:ext cx="3101340" cy="584775"/>
          </a:xfrm>
          <a:prstGeom prst="rect">
            <a:avLst/>
          </a:prstGeom>
          <a:noFill/>
        </p:spPr>
        <p:txBody>
          <a:bodyPr wrap="square" rtlCol="0">
            <a:spAutoFit/>
          </a:bodyPr>
          <a:lstStyle/>
          <a:p>
            <a:pPr lvl="0">
              <a:defRPr/>
            </a:pPr>
            <a:r>
              <a:rPr lang="en-US" sz="3200" b="1" dirty="0">
                <a:solidFill>
                  <a:prstClr val="black"/>
                </a:solidFill>
                <a:latin typeface="Times New Roman" pitchFamily="18" charset="0"/>
                <a:cs typeface="Times New Roman" pitchFamily="18" charset="0"/>
              </a:rPr>
              <a:t>b</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lang="en-GB" sz="3200" b="1" noProof="0" dirty="0" smtClean="0">
                <a:latin typeface="Times New Roman" pitchFamily="18" charset="0"/>
                <a:cs typeface="Times New Roman" pitchFamily="18" charset="0"/>
              </a:rPr>
              <a:t>have</a:t>
            </a:r>
            <a:r>
              <a:rPr lang="en-GB" sz="3200" b="1" dirty="0">
                <a:latin typeface="Times New Roman" pitchFamily="18" charset="0"/>
                <a:cs typeface="Times New Roman"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sp>
        <p:nvSpPr>
          <p:cNvPr id="10" name="b">
            <a:extLst>
              <a:ext uri="{FF2B5EF4-FFF2-40B4-BE49-F238E27FC236}">
                <a16:creationId xmlns:a16="http://schemas.microsoft.com/office/drawing/2014/main" xmlns="" id="{B6CB0B9D-2E77-4D08-9E59-5ADCFF4EFA55}"/>
              </a:ext>
            </a:extLst>
          </p:cNvPr>
          <p:cNvSpPr txBox="1"/>
          <p:nvPr/>
        </p:nvSpPr>
        <p:spPr>
          <a:xfrm>
            <a:off x="2057935" y="2151648"/>
            <a:ext cx="2027368" cy="584775"/>
          </a:xfrm>
          <a:prstGeom prst="rect">
            <a:avLst/>
          </a:prstGeom>
          <a:noFill/>
        </p:spPr>
        <p:txBody>
          <a:bodyPr wrap="square" rtlCol="0">
            <a:spAutoFit/>
          </a:bodyPr>
          <a:lstStyle/>
          <a:p>
            <a:pPr>
              <a:defRPr/>
            </a:pPr>
            <a:r>
              <a:rPr lang="en-US" sz="3200" b="1" dirty="0">
                <a:solidFill>
                  <a:prstClr val="black"/>
                </a:solidFill>
                <a:latin typeface="Times New Roman" pitchFamily="18" charset="0"/>
                <a:cs typeface="Times New Roman" pitchFamily="18" charset="0"/>
              </a:rPr>
              <a:t>a</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a:t>
            </a:r>
            <a:r>
              <a:rPr lang="en-GB" sz="3200" b="1" noProof="0" dirty="0" smtClean="0">
                <a:latin typeface="Times New Roman" pitchFamily="18" charset="0"/>
                <a:cs typeface="Times New Roman" pitchFamily="18" charset="0"/>
              </a:rPr>
              <a:t> </a:t>
            </a:r>
            <a:r>
              <a:rPr lang="en-US" sz="3200" b="1" dirty="0" smtClean="0"/>
              <a:t>has</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1970019" y="4843581"/>
            <a:ext cx="3101340" cy="584775"/>
          </a:xfrm>
          <a:prstGeom prst="rect">
            <a:avLst/>
          </a:prstGeom>
          <a:noFill/>
        </p:spPr>
        <p:txBody>
          <a:bodyPr wrap="square" rtlCol="0">
            <a:spAutoFit/>
          </a:bodyPr>
          <a:lstStyle/>
          <a:p>
            <a:pPr>
              <a:defRPr/>
            </a:pPr>
            <a:r>
              <a:rPr lang="en-US" sz="3200" b="1" dirty="0">
                <a:solidFill>
                  <a:prstClr val="black"/>
                </a:solidFill>
                <a:latin typeface="Times New Roman" pitchFamily="18" charset="0"/>
                <a:cs typeface="Times New Roman" pitchFamily="18" charset="0"/>
              </a:rPr>
              <a:t>c</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a:t>
            </a:r>
            <a:r>
              <a:rPr lang="en-GB" sz="3200" b="1" dirty="0">
                <a:latin typeface="Times New Roman" pitchFamily="18" charset="0"/>
                <a:cs typeface="Times New Roman" pitchFamily="18" charset="0"/>
              </a:rPr>
              <a:t> </a:t>
            </a:r>
            <a:r>
              <a:rPr lang="en-GB" sz="3200" b="1" dirty="0" smtClean="0">
                <a:latin typeface="Times New Roman" pitchFamily="18" charset="0"/>
                <a:cs typeface="Times New Roman" pitchFamily="18" charset="0"/>
              </a:rPr>
              <a:t>had</a:t>
            </a: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smtClean="0">
                <a:ln>
                  <a:noFill/>
                </a:ln>
                <a:solidFill>
                  <a:prstClr val="black"/>
                </a:solidFill>
                <a:effectLst/>
                <a:uLnTx/>
                <a:uFillTx/>
                <a:latin typeface="Times New Roman" pitchFamily="18" charset="0"/>
                <a:cs typeface="Times New Roman" pitchFamily="18" charset="0"/>
              </a:rPr>
              <a:t>  </a:t>
            </a:r>
            <a:endParaRPr kumimoji="0" lang="th-TH" sz="3200" b="1" i="0" u="none" strike="noStrike" kern="1200" cap="none" spc="0" normalizeH="0" baseline="0" noProof="0" dirty="0">
              <a:ln>
                <a:noFill/>
              </a:ln>
              <a:solidFill>
                <a:srgbClr val="FF0000"/>
              </a:solidFill>
              <a:effectLst/>
              <a:uLnTx/>
              <a:uFillTx/>
              <a:latin typeface="Times New Roman" pitchFamily="18" charset="0"/>
              <a:cs typeface="Mali SemiBold" panose="00000700000000000000" pitchFamily="2" charset="-34"/>
            </a:endParaRPr>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003872" y="4841255"/>
            <a:ext cx="662744"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023871" y="2138387"/>
            <a:ext cx="638956"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053059" y="3462228"/>
            <a:ext cx="638956" cy="882475"/>
          </a:xfrm>
          <a:prstGeom prst="rect">
            <a:avLst/>
          </a:prstGeom>
        </p:spPr>
      </p:pic>
    </p:spTree>
    <p:extLst>
      <p:ext uri="{BB962C8B-B14F-4D97-AF65-F5344CB8AC3E}">
        <p14:creationId xmlns:p14="http://schemas.microsoft.com/office/powerpoint/2010/main" val="40260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8" y="17929"/>
            <a:ext cx="9566564"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443952" y="455008"/>
            <a:ext cx="6655463"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xmlns="" id="{B3C0FBCF-690C-4AD1-B426-EA44C48A395A}"/>
              </a:ext>
            </a:extLst>
          </p:cNvPr>
          <p:cNvSpPr/>
          <p:nvPr/>
        </p:nvSpPr>
        <p:spPr>
          <a:xfrm>
            <a:off x="1985702" y="5123175"/>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1901615" y="2430909"/>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1839852" y="3776330"/>
            <a:ext cx="3841907"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2407303" y="5266552"/>
            <a:ext cx="3604892" cy="523220"/>
          </a:xfrm>
          <a:prstGeom prst="rect">
            <a:avLst/>
          </a:prstGeom>
          <a:noFill/>
        </p:spPr>
        <p:txBody>
          <a:bodyPr wrap="square" rtlCol="0">
            <a:spAutoFit/>
          </a:bodyPr>
          <a:lstStyle/>
          <a:p>
            <a:pPr>
              <a:defRPr/>
            </a:pP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c</a:t>
            </a:r>
            <a:r>
              <a:rPr kumimoji="0" lang="en-US" sz="28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US" sz="2800" b="1" dirty="0"/>
              <a:t>Don’t </a:t>
            </a:r>
            <a:r>
              <a:rPr lang="en-US" sz="2800" b="1" dirty="0" smtClean="0"/>
              <a:t>touchin</a:t>
            </a:r>
            <a:r>
              <a:rPr lang="en-US" sz="2800" b="1" dirty="0">
                <a:solidFill>
                  <a:prstClr val="black"/>
                </a:solidFill>
                <a:cs typeface="Aharoni" panose="02010803020104030203" pitchFamily="2" charset="-79"/>
              </a:rPr>
              <a:t>g</a:t>
            </a:r>
            <a:endParaRPr lang="en-GB" sz="2800" b="1" dirty="0"/>
          </a:p>
        </p:txBody>
      </p:sp>
      <p:sp>
        <p:nvSpPr>
          <p:cNvPr id="10" name="b">
            <a:extLst>
              <a:ext uri="{FF2B5EF4-FFF2-40B4-BE49-F238E27FC236}">
                <a16:creationId xmlns:a16="http://schemas.microsoft.com/office/drawing/2014/main" xmlns="" id="{B6CB0B9D-2E77-4D08-9E59-5ADCFF4EFA55}"/>
              </a:ext>
            </a:extLst>
          </p:cNvPr>
          <p:cNvSpPr txBox="1"/>
          <p:nvPr/>
        </p:nvSpPr>
        <p:spPr>
          <a:xfrm>
            <a:off x="2323216" y="2589438"/>
            <a:ext cx="3101340" cy="954107"/>
          </a:xfrm>
          <a:prstGeom prst="rect">
            <a:avLst/>
          </a:prstGeom>
          <a:noFill/>
        </p:spPr>
        <p:txBody>
          <a:bodyPr wrap="square" rtlCol="0">
            <a:spAutoFit/>
          </a:bodyPr>
          <a:lstStyle/>
          <a:p>
            <a:pPr>
              <a:defRPr/>
            </a:pPr>
            <a:r>
              <a:rPr lang="en-US" sz="2800" b="1" dirty="0">
                <a:solidFill>
                  <a:prstClr val="black"/>
                </a:solidFill>
                <a:latin typeface="Aharoni" panose="02010803020104030203" pitchFamily="2" charset="-79"/>
                <a:cs typeface="Aharoni" panose="02010803020104030203" pitchFamily="2" charset="-79"/>
              </a:rPr>
              <a:t>a</a:t>
            </a:r>
            <a:r>
              <a:rPr kumimoji="0" lang="en-US" sz="28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US" sz="2800" b="1" dirty="0"/>
              <a:t>Not touch</a:t>
            </a:r>
          </a:p>
          <a:p>
            <a:pPr lvl="0">
              <a:defRPr/>
            </a:pPr>
            <a:r>
              <a:rPr lang="en-GB" sz="2800" b="1" dirty="0"/>
              <a:t> </a:t>
            </a:r>
            <a:endParaRPr kumimoji="0" lang="th-TH" sz="28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2271899" y="3883390"/>
            <a:ext cx="3101340" cy="523220"/>
          </a:xfrm>
          <a:prstGeom prst="rect">
            <a:avLst/>
          </a:prstGeom>
          <a:noFill/>
        </p:spPr>
        <p:txBody>
          <a:bodyPr wrap="square" rtlCol="0">
            <a:spAutoFit/>
          </a:bodyPr>
          <a:lstStyle/>
          <a:p>
            <a:pPr>
              <a:defRPr/>
            </a:pPr>
            <a:r>
              <a:rPr lang="en-US" sz="2800" b="1" dirty="0">
                <a:solidFill>
                  <a:prstClr val="black"/>
                </a:solidFill>
                <a:latin typeface="Aharoni" panose="02010803020104030203" pitchFamily="2" charset="-79"/>
                <a:cs typeface="Aharoni" panose="02010803020104030203" pitchFamily="2" charset="-79"/>
              </a:rPr>
              <a:t>b</a:t>
            </a:r>
            <a:r>
              <a:rPr kumimoji="0" lang="en-US" sz="28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a:t>
            </a:r>
            <a:r>
              <a:rPr lang="en-US" sz="2800" b="1" dirty="0"/>
              <a:t> Don’t </a:t>
            </a:r>
            <a:r>
              <a:rPr lang="en-US" sz="2800" b="1" dirty="0" smtClean="0"/>
              <a:t>touch</a:t>
            </a:r>
            <a:endParaRPr lang="en-US" sz="2800" b="1" dirty="0"/>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241313" y="332005"/>
            <a:ext cx="114095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271234" y="354218"/>
            <a:ext cx="961507"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683673" y="332005"/>
            <a:ext cx="142195"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5305752" y="3824792"/>
            <a:ext cx="662744"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289152" y="2508185"/>
            <a:ext cx="638956"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58442" y="14009"/>
            <a:ext cx="3048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9058442" y="455008"/>
            <a:ext cx="3048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5402427" y="5212302"/>
            <a:ext cx="638956" cy="882475"/>
          </a:xfrm>
          <a:prstGeom prst="rect">
            <a:avLst/>
          </a:prstGeom>
        </p:spPr>
      </p:pic>
      <p:sp>
        <p:nvSpPr>
          <p:cNvPr id="30" name="Rectangle 29"/>
          <p:cNvSpPr/>
          <p:nvPr/>
        </p:nvSpPr>
        <p:spPr>
          <a:xfrm>
            <a:off x="1655503" y="540224"/>
            <a:ext cx="6168876" cy="954107"/>
          </a:xfrm>
          <a:prstGeom prst="rect">
            <a:avLst/>
          </a:prstGeom>
        </p:spPr>
        <p:txBody>
          <a:bodyPr wrap="square">
            <a:spAutoFit/>
          </a:bodyPr>
          <a:lstStyle/>
          <a:p>
            <a:r>
              <a:rPr lang="en-GB" sz="2800" b="1" dirty="0" smtClean="0"/>
              <a:t>6. </a:t>
            </a:r>
            <a:r>
              <a:rPr lang="en-US" sz="2800" b="1" dirty="0" smtClean="0"/>
              <a:t>We </a:t>
            </a:r>
            <a:r>
              <a:rPr lang="en-US" sz="2800" b="1" dirty="0"/>
              <a:t>are now in the city museum. _______ any objects on display</a:t>
            </a:r>
            <a:r>
              <a:rPr lang="en-US" sz="2800" b="1" dirty="0" smtClean="0"/>
              <a:t>.</a:t>
            </a:r>
            <a:endParaRPr lang="en-US" sz="2800" b="1" dirty="0"/>
          </a:p>
        </p:txBody>
      </p:sp>
    </p:spTree>
    <p:extLst>
      <p:ext uri="{BB962C8B-B14F-4D97-AF65-F5344CB8AC3E}">
        <p14:creationId xmlns:p14="http://schemas.microsoft.com/office/powerpoint/2010/main" val="42718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467544"/>
            <a:ext cx="587409" cy="60435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911541" y="508750"/>
            <a:ext cx="7135362" cy="4924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Choose the correct answer A, B, or C.</a:t>
            </a:r>
          </a:p>
        </p:txBody>
      </p:sp>
      <p:grpSp>
        <p:nvGrpSpPr>
          <p:cNvPr id="33" name="Group 32"/>
          <p:cNvGrpSpPr/>
          <p:nvPr/>
        </p:nvGrpSpPr>
        <p:grpSpPr>
          <a:xfrm>
            <a:off x="750690" y="1562591"/>
            <a:ext cx="2111832" cy="461665"/>
            <a:chOff x="1230086" y="1785257"/>
            <a:chExt cx="2111832" cy="461665"/>
          </a:xfrm>
        </p:grpSpPr>
        <p:sp>
          <p:nvSpPr>
            <p:cNvPr id="34" name="TextBox 33"/>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35" name="TextBox 34"/>
            <p:cNvSpPr txBox="1"/>
            <p:nvPr/>
          </p:nvSpPr>
          <p:spPr>
            <a:xfrm>
              <a:off x="1611086" y="1785257"/>
              <a:ext cx="1730832" cy="461665"/>
            </a:xfrm>
            <a:prstGeom prst="rect">
              <a:avLst/>
            </a:prstGeom>
            <a:noFill/>
          </p:spPr>
          <p:txBody>
            <a:bodyPr wrap="square" rtlCol="0">
              <a:spAutoFit/>
            </a:bodyPr>
            <a:lstStyle/>
            <a:p>
              <a:r>
                <a:rPr lang="en-US" sz="2400"/>
                <a:t>starts</a:t>
              </a:r>
            </a:p>
          </p:txBody>
        </p:sp>
      </p:grpSp>
      <p:grpSp>
        <p:nvGrpSpPr>
          <p:cNvPr id="36" name="Group 35"/>
          <p:cNvGrpSpPr/>
          <p:nvPr/>
        </p:nvGrpSpPr>
        <p:grpSpPr>
          <a:xfrm>
            <a:off x="2797665" y="1556253"/>
            <a:ext cx="1796143" cy="461665"/>
            <a:chOff x="1230086" y="1785257"/>
            <a:chExt cx="1796143" cy="461665"/>
          </a:xfrm>
        </p:grpSpPr>
        <p:sp>
          <p:nvSpPr>
            <p:cNvPr id="37" name="TextBox 36"/>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38" name="TextBox 37"/>
            <p:cNvSpPr txBox="1"/>
            <p:nvPr/>
          </p:nvSpPr>
          <p:spPr>
            <a:xfrm>
              <a:off x="1611086" y="1785257"/>
              <a:ext cx="1415143" cy="461665"/>
            </a:xfrm>
            <a:prstGeom prst="rect">
              <a:avLst/>
            </a:prstGeom>
            <a:noFill/>
          </p:spPr>
          <p:txBody>
            <a:bodyPr wrap="square" rtlCol="0">
              <a:spAutoFit/>
            </a:bodyPr>
            <a:lstStyle/>
            <a:p>
              <a:r>
                <a:rPr lang="en-US" sz="2400"/>
                <a:t>started</a:t>
              </a:r>
            </a:p>
          </p:txBody>
        </p:sp>
      </p:grpSp>
      <p:grpSp>
        <p:nvGrpSpPr>
          <p:cNvPr id="39" name="Group 38"/>
          <p:cNvGrpSpPr/>
          <p:nvPr/>
        </p:nvGrpSpPr>
        <p:grpSpPr>
          <a:xfrm>
            <a:off x="4999412" y="1575640"/>
            <a:ext cx="2013849" cy="461665"/>
            <a:chOff x="1230086" y="1785257"/>
            <a:chExt cx="2013849" cy="461665"/>
          </a:xfrm>
        </p:grpSpPr>
        <p:sp>
          <p:nvSpPr>
            <p:cNvPr id="40" name="TextBox 3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1" name="TextBox 40"/>
            <p:cNvSpPr txBox="1"/>
            <p:nvPr/>
          </p:nvSpPr>
          <p:spPr>
            <a:xfrm>
              <a:off x="1611086" y="1785257"/>
              <a:ext cx="1632849" cy="461665"/>
            </a:xfrm>
            <a:prstGeom prst="rect">
              <a:avLst/>
            </a:prstGeom>
            <a:noFill/>
          </p:spPr>
          <p:txBody>
            <a:bodyPr wrap="square" rtlCol="0">
              <a:spAutoFit/>
            </a:bodyPr>
            <a:lstStyle/>
            <a:p>
              <a:r>
                <a:rPr lang="en-US" sz="2400"/>
                <a:t>is starting</a:t>
              </a:r>
            </a:p>
          </p:txBody>
        </p:sp>
      </p:grpSp>
      <p:grpSp>
        <p:nvGrpSpPr>
          <p:cNvPr id="43" name="Group 42"/>
          <p:cNvGrpSpPr/>
          <p:nvPr/>
        </p:nvGrpSpPr>
        <p:grpSpPr>
          <a:xfrm>
            <a:off x="386348" y="2030195"/>
            <a:ext cx="8372059" cy="461665"/>
            <a:chOff x="-59760" y="2142097"/>
            <a:chExt cx="8372059" cy="461665"/>
          </a:xfrm>
        </p:grpSpPr>
        <p:sp>
          <p:nvSpPr>
            <p:cNvPr id="45" name="TextBox 44"/>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6" name="TextBox 45"/>
            <p:cNvSpPr txBox="1"/>
            <p:nvPr/>
          </p:nvSpPr>
          <p:spPr>
            <a:xfrm>
              <a:off x="337952" y="2142097"/>
              <a:ext cx="7974347" cy="461665"/>
            </a:xfrm>
            <a:prstGeom prst="rect">
              <a:avLst/>
            </a:prstGeom>
            <a:noFill/>
          </p:spPr>
          <p:txBody>
            <a:bodyPr wrap="square" rtlCol="0">
              <a:spAutoFit/>
            </a:bodyPr>
            <a:lstStyle/>
            <a:p>
              <a:r>
                <a:rPr lang="en-US" sz="2400" dirty="0"/>
                <a:t>Ben wrote his parents a postcard _______ he was on holiday.</a:t>
              </a:r>
            </a:p>
          </p:txBody>
        </p:sp>
      </p:grpSp>
      <p:grpSp>
        <p:nvGrpSpPr>
          <p:cNvPr id="47" name="Group 46"/>
          <p:cNvGrpSpPr/>
          <p:nvPr/>
        </p:nvGrpSpPr>
        <p:grpSpPr>
          <a:xfrm>
            <a:off x="761577" y="2508253"/>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6" name="TextBox 55"/>
            <p:cNvSpPr txBox="1"/>
            <p:nvPr/>
          </p:nvSpPr>
          <p:spPr>
            <a:xfrm>
              <a:off x="1611086" y="1785257"/>
              <a:ext cx="1415143" cy="461665"/>
            </a:xfrm>
            <a:prstGeom prst="rect">
              <a:avLst/>
            </a:prstGeom>
            <a:noFill/>
          </p:spPr>
          <p:txBody>
            <a:bodyPr wrap="square" rtlCol="0">
              <a:spAutoFit/>
            </a:bodyPr>
            <a:lstStyle/>
            <a:p>
              <a:r>
                <a:rPr lang="en-US" sz="2400"/>
                <a:t>because</a:t>
              </a:r>
            </a:p>
          </p:txBody>
        </p:sp>
      </p:grpSp>
      <p:grpSp>
        <p:nvGrpSpPr>
          <p:cNvPr id="62" name="Group 61"/>
          <p:cNvGrpSpPr/>
          <p:nvPr/>
        </p:nvGrpSpPr>
        <p:grpSpPr>
          <a:xfrm>
            <a:off x="2771539" y="2501915"/>
            <a:ext cx="1796143" cy="461665"/>
            <a:chOff x="1230086" y="1785257"/>
            <a:chExt cx="179614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4" name="TextBox 63"/>
            <p:cNvSpPr txBox="1"/>
            <p:nvPr/>
          </p:nvSpPr>
          <p:spPr>
            <a:xfrm>
              <a:off x="1611086" y="1785257"/>
              <a:ext cx="1415143" cy="461665"/>
            </a:xfrm>
            <a:prstGeom prst="rect">
              <a:avLst/>
            </a:prstGeom>
            <a:noFill/>
          </p:spPr>
          <p:txBody>
            <a:bodyPr wrap="square" rtlCol="0">
              <a:spAutoFit/>
            </a:bodyPr>
            <a:lstStyle/>
            <a:p>
              <a:r>
                <a:rPr lang="en-US" sz="2400"/>
                <a:t>and</a:t>
              </a:r>
            </a:p>
          </p:txBody>
        </p:sp>
      </p:grpSp>
      <p:grpSp>
        <p:nvGrpSpPr>
          <p:cNvPr id="65" name="Group 64"/>
          <p:cNvGrpSpPr/>
          <p:nvPr/>
        </p:nvGrpSpPr>
        <p:grpSpPr>
          <a:xfrm>
            <a:off x="5019006" y="2521302"/>
            <a:ext cx="2841162" cy="461665"/>
            <a:chOff x="1230086" y="1785257"/>
            <a:chExt cx="2841162"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67" name="TextBox 66"/>
            <p:cNvSpPr txBox="1"/>
            <p:nvPr/>
          </p:nvSpPr>
          <p:spPr>
            <a:xfrm>
              <a:off x="1611086" y="1785257"/>
              <a:ext cx="2460162" cy="461665"/>
            </a:xfrm>
            <a:prstGeom prst="rect">
              <a:avLst/>
            </a:prstGeom>
            <a:noFill/>
          </p:spPr>
          <p:txBody>
            <a:bodyPr wrap="square" rtlCol="0">
              <a:spAutoFit/>
            </a:bodyPr>
            <a:lstStyle/>
            <a:p>
              <a:r>
                <a:rPr lang="en-US" sz="2400"/>
                <a:t>while</a:t>
              </a:r>
            </a:p>
          </p:txBody>
        </p:sp>
      </p:grpSp>
      <p:grpSp>
        <p:nvGrpSpPr>
          <p:cNvPr id="69" name="Group 68"/>
          <p:cNvGrpSpPr/>
          <p:nvPr/>
        </p:nvGrpSpPr>
        <p:grpSpPr>
          <a:xfrm>
            <a:off x="386347" y="2953952"/>
            <a:ext cx="7611896" cy="470318"/>
            <a:chOff x="-66290" y="4026312"/>
            <a:chExt cx="7611896" cy="470318"/>
          </a:xfrm>
        </p:grpSpPr>
        <p:sp>
          <p:nvSpPr>
            <p:cNvPr id="80" name="TextBox 7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81" name="TextBox 80"/>
            <p:cNvSpPr txBox="1"/>
            <p:nvPr/>
          </p:nvSpPr>
          <p:spPr>
            <a:xfrm>
              <a:off x="375492" y="4026312"/>
              <a:ext cx="7170114" cy="461665"/>
            </a:xfrm>
            <a:prstGeom prst="rect">
              <a:avLst/>
            </a:prstGeom>
            <a:noFill/>
          </p:spPr>
          <p:txBody>
            <a:bodyPr wrap="square" rtlCol="0">
              <a:spAutoFit/>
            </a:bodyPr>
            <a:lstStyle/>
            <a:p>
              <a:r>
                <a:rPr lang="en-US" sz="2400"/>
                <a:t>Hong Kong is famous for _______ double-decker buses.</a:t>
              </a:r>
            </a:p>
          </p:txBody>
        </p:sp>
      </p:grpSp>
      <p:grpSp>
        <p:nvGrpSpPr>
          <p:cNvPr id="82" name="Group 81"/>
          <p:cNvGrpSpPr/>
          <p:nvPr/>
        </p:nvGrpSpPr>
        <p:grpSpPr>
          <a:xfrm>
            <a:off x="728918" y="3498310"/>
            <a:ext cx="3374583" cy="461665"/>
            <a:chOff x="1230086" y="1785257"/>
            <a:chExt cx="3374583" cy="461665"/>
          </a:xfrm>
        </p:grpSpPr>
        <p:sp>
          <p:nvSpPr>
            <p:cNvPr id="83" name="TextBox 8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84" name="TextBox 83"/>
            <p:cNvSpPr txBox="1"/>
            <p:nvPr/>
          </p:nvSpPr>
          <p:spPr>
            <a:xfrm>
              <a:off x="1611086" y="1785257"/>
              <a:ext cx="2993583" cy="461665"/>
            </a:xfrm>
            <a:prstGeom prst="rect">
              <a:avLst/>
            </a:prstGeom>
            <a:noFill/>
          </p:spPr>
          <p:txBody>
            <a:bodyPr wrap="square" rtlCol="0">
              <a:spAutoFit/>
            </a:bodyPr>
            <a:lstStyle/>
            <a:p>
              <a:r>
                <a:rPr lang="en-US" sz="2400"/>
                <a:t>its</a:t>
              </a:r>
            </a:p>
          </p:txBody>
        </p:sp>
      </p:grpSp>
      <p:grpSp>
        <p:nvGrpSpPr>
          <p:cNvPr id="85" name="Group 84"/>
          <p:cNvGrpSpPr/>
          <p:nvPr/>
        </p:nvGrpSpPr>
        <p:grpSpPr>
          <a:xfrm>
            <a:off x="2756296" y="3491972"/>
            <a:ext cx="3002378" cy="461665"/>
            <a:chOff x="1230086" y="1785257"/>
            <a:chExt cx="3002378" cy="461665"/>
          </a:xfrm>
        </p:grpSpPr>
        <p:sp>
          <p:nvSpPr>
            <p:cNvPr id="86" name="TextBox 8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87" name="TextBox 86"/>
            <p:cNvSpPr txBox="1"/>
            <p:nvPr/>
          </p:nvSpPr>
          <p:spPr>
            <a:xfrm>
              <a:off x="1611085" y="1785257"/>
              <a:ext cx="2621379" cy="461665"/>
            </a:xfrm>
            <a:prstGeom prst="rect">
              <a:avLst/>
            </a:prstGeom>
            <a:noFill/>
          </p:spPr>
          <p:txBody>
            <a:bodyPr wrap="square" rtlCol="0">
              <a:spAutoFit/>
            </a:bodyPr>
            <a:lstStyle/>
            <a:p>
              <a:r>
                <a:rPr lang="en-US" sz="2400"/>
                <a:t>it</a:t>
              </a:r>
            </a:p>
          </p:txBody>
        </p:sp>
      </p:grpSp>
      <p:grpSp>
        <p:nvGrpSpPr>
          <p:cNvPr id="88" name="Group 87"/>
          <p:cNvGrpSpPr/>
          <p:nvPr/>
        </p:nvGrpSpPr>
        <p:grpSpPr>
          <a:xfrm>
            <a:off x="5010504" y="3502706"/>
            <a:ext cx="2333698" cy="461665"/>
            <a:chOff x="1230086" y="1785257"/>
            <a:chExt cx="2333698" cy="461665"/>
          </a:xfrm>
        </p:grpSpPr>
        <p:sp>
          <p:nvSpPr>
            <p:cNvPr id="89" name="TextBox 8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90" name="TextBox 89"/>
            <p:cNvSpPr txBox="1"/>
            <p:nvPr/>
          </p:nvSpPr>
          <p:spPr>
            <a:xfrm>
              <a:off x="1611086" y="1785257"/>
              <a:ext cx="1952698" cy="461665"/>
            </a:xfrm>
            <a:prstGeom prst="rect">
              <a:avLst/>
            </a:prstGeom>
            <a:noFill/>
          </p:spPr>
          <p:txBody>
            <a:bodyPr wrap="square" rtlCol="0">
              <a:spAutoFit/>
            </a:bodyPr>
            <a:lstStyle/>
            <a:p>
              <a:r>
                <a:rPr lang="en-US" sz="2400"/>
                <a:t>it’s</a:t>
              </a:r>
            </a:p>
          </p:txBody>
        </p:sp>
      </p:grpSp>
      <p:grpSp>
        <p:nvGrpSpPr>
          <p:cNvPr id="92" name="Group 91"/>
          <p:cNvGrpSpPr/>
          <p:nvPr/>
        </p:nvGrpSpPr>
        <p:grpSpPr>
          <a:xfrm>
            <a:off x="375204" y="3929972"/>
            <a:ext cx="7876427" cy="470318"/>
            <a:chOff x="-88319" y="3312302"/>
            <a:chExt cx="7876427" cy="470318"/>
          </a:xfrm>
        </p:grpSpPr>
        <p:sp>
          <p:nvSpPr>
            <p:cNvPr id="94" name="TextBox 93"/>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95" name="TextBox 94"/>
            <p:cNvSpPr txBox="1"/>
            <p:nvPr/>
          </p:nvSpPr>
          <p:spPr>
            <a:xfrm>
              <a:off x="364474" y="3312302"/>
              <a:ext cx="7423634" cy="461665"/>
            </a:xfrm>
            <a:prstGeom prst="rect">
              <a:avLst/>
            </a:prstGeom>
            <a:noFill/>
          </p:spPr>
          <p:txBody>
            <a:bodyPr wrap="square" rtlCol="0">
              <a:spAutoFit/>
            </a:bodyPr>
            <a:lstStyle/>
            <a:p>
              <a:r>
                <a:rPr lang="en-US" sz="2400" dirty="0"/>
                <a:t>Sports and games _______ an important part in our lives.</a:t>
              </a:r>
            </a:p>
          </p:txBody>
        </p:sp>
      </p:grpSp>
      <p:grpSp>
        <p:nvGrpSpPr>
          <p:cNvPr id="96" name="Group 95"/>
          <p:cNvGrpSpPr/>
          <p:nvPr/>
        </p:nvGrpSpPr>
        <p:grpSpPr>
          <a:xfrm>
            <a:off x="735661" y="4430592"/>
            <a:ext cx="2688784" cy="461665"/>
            <a:chOff x="1230086" y="1785257"/>
            <a:chExt cx="2688784" cy="461665"/>
          </a:xfrm>
        </p:grpSpPr>
        <p:sp>
          <p:nvSpPr>
            <p:cNvPr id="97" name="TextBox 96"/>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98" name="TextBox 97"/>
            <p:cNvSpPr txBox="1"/>
            <p:nvPr/>
          </p:nvSpPr>
          <p:spPr>
            <a:xfrm>
              <a:off x="1611086" y="1785257"/>
              <a:ext cx="2307784" cy="461665"/>
            </a:xfrm>
            <a:prstGeom prst="rect">
              <a:avLst/>
            </a:prstGeom>
            <a:noFill/>
          </p:spPr>
          <p:txBody>
            <a:bodyPr wrap="square" rtlCol="0">
              <a:spAutoFit/>
            </a:bodyPr>
            <a:lstStyle/>
            <a:p>
              <a:r>
                <a:rPr lang="en-US" sz="2400" dirty="0"/>
                <a:t>play</a:t>
              </a:r>
            </a:p>
          </p:txBody>
        </p:sp>
      </p:grpSp>
      <p:grpSp>
        <p:nvGrpSpPr>
          <p:cNvPr id="99" name="Group 98"/>
          <p:cNvGrpSpPr/>
          <p:nvPr/>
        </p:nvGrpSpPr>
        <p:grpSpPr>
          <a:xfrm>
            <a:off x="2758641" y="4413630"/>
            <a:ext cx="1711122" cy="461665"/>
            <a:chOff x="1230086" y="1785257"/>
            <a:chExt cx="1711122" cy="461665"/>
          </a:xfrm>
        </p:grpSpPr>
        <p:sp>
          <p:nvSpPr>
            <p:cNvPr id="100" name="TextBox 9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01" name="TextBox 100"/>
            <p:cNvSpPr txBox="1"/>
            <p:nvPr/>
          </p:nvSpPr>
          <p:spPr>
            <a:xfrm>
              <a:off x="1611086" y="1785257"/>
              <a:ext cx="1330122" cy="461665"/>
            </a:xfrm>
            <a:prstGeom prst="rect">
              <a:avLst/>
            </a:prstGeom>
            <a:noFill/>
          </p:spPr>
          <p:txBody>
            <a:bodyPr wrap="square" rtlCol="0">
              <a:spAutoFit/>
            </a:bodyPr>
            <a:lstStyle/>
            <a:p>
              <a:r>
                <a:rPr lang="en-US" sz="2400"/>
                <a:t>plays</a:t>
              </a:r>
            </a:p>
          </p:txBody>
        </p:sp>
      </p:grpSp>
      <p:grpSp>
        <p:nvGrpSpPr>
          <p:cNvPr id="102" name="Group 101"/>
          <p:cNvGrpSpPr/>
          <p:nvPr/>
        </p:nvGrpSpPr>
        <p:grpSpPr>
          <a:xfrm>
            <a:off x="5019106" y="4430591"/>
            <a:ext cx="1544574" cy="461665"/>
            <a:chOff x="1230086" y="1785257"/>
            <a:chExt cx="1544574" cy="461665"/>
          </a:xfrm>
        </p:grpSpPr>
        <p:sp>
          <p:nvSpPr>
            <p:cNvPr id="103" name="TextBox 10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04" name="TextBox 103"/>
            <p:cNvSpPr txBox="1"/>
            <p:nvPr/>
          </p:nvSpPr>
          <p:spPr>
            <a:xfrm>
              <a:off x="1611085" y="1785257"/>
              <a:ext cx="1163575" cy="461665"/>
            </a:xfrm>
            <a:prstGeom prst="rect">
              <a:avLst/>
            </a:prstGeom>
            <a:noFill/>
          </p:spPr>
          <p:txBody>
            <a:bodyPr wrap="square" rtlCol="0">
              <a:spAutoFit/>
            </a:bodyPr>
            <a:lstStyle/>
            <a:p>
              <a:r>
                <a:rPr lang="en-US" sz="2400"/>
                <a:t>played</a:t>
              </a:r>
            </a:p>
          </p:txBody>
        </p:sp>
      </p:grpSp>
      <p:grpSp>
        <p:nvGrpSpPr>
          <p:cNvPr id="106" name="Group 105"/>
          <p:cNvGrpSpPr/>
          <p:nvPr/>
        </p:nvGrpSpPr>
        <p:grpSpPr>
          <a:xfrm>
            <a:off x="375723" y="1105322"/>
            <a:ext cx="7655567" cy="470318"/>
            <a:chOff x="-44256" y="1262747"/>
            <a:chExt cx="7655567" cy="470318"/>
          </a:xfrm>
        </p:grpSpPr>
        <p:sp>
          <p:nvSpPr>
            <p:cNvPr id="108" name="TextBox 107"/>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109" name="TextBox 108"/>
            <p:cNvSpPr txBox="1"/>
            <p:nvPr/>
          </p:nvSpPr>
          <p:spPr>
            <a:xfrm>
              <a:off x="353584" y="1271400"/>
              <a:ext cx="7257727" cy="461665"/>
            </a:xfrm>
            <a:prstGeom prst="rect">
              <a:avLst/>
            </a:prstGeom>
            <a:noFill/>
          </p:spPr>
          <p:txBody>
            <a:bodyPr wrap="square" rtlCol="0">
              <a:spAutoFit/>
            </a:bodyPr>
            <a:lstStyle/>
            <a:p>
              <a:r>
                <a:rPr lang="en-US" sz="2400"/>
                <a:t>John, you are late. The match _______  ten minutes ago.</a:t>
              </a:r>
              <a:endParaRPr lang="en-US" sz="2400" i="1"/>
            </a:p>
          </p:txBody>
        </p:sp>
      </p:grpSp>
      <p:grpSp>
        <p:nvGrpSpPr>
          <p:cNvPr id="111" name="Group 110"/>
          <p:cNvGrpSpPr/>
          <p:nvPr/>
        </p:nvGrpSpPr>
        <p:grpSpPr>
          <a:xfrm>
            <a:off x="386089" y="4897357"/>
            <a:ext cx="6891306" cy="470318"/>
            <a:chOff x="-88320" y="3312302"/>
            <a:chExt cx="6891306" cy="470318"/>
          </a:xfrm>
        </p:grpSpPr>
        <p:sp>
          <p:nvSpPr>
            <p:cNvPr id="113" name="TextBox 112"/>
            <p:cNvSpPr txBox="1"/>
            <p:nvPr/>
          </p:nvSpPr>
          <p:spPr>
            <a:xfrm>
              <a:off x="-88320" y="3320955"/>
              <a:ext cx="474830" cy="461665"/>
            </a:xfrm>
            <a:prstGeom prst="rect">
              <a:avLst/>
            </a:prstGeom>
            <a:noFill/>
          </p:spPr>
          <p:txBody>
            <a:bodyPr wrap="square" rtlCol="0">
              <a:spAutoFit/>
            </a:bodyPr>
            <a:lstStyle/>
            <a:p>
              <a:r>
                <a:rPr lang="en-US" sz="2400" b="1">
                  <a:solidFill>
                    <a:srgbClr val="0070C0"/>
                  </a:solidFill>
                </a:rPr>
                <a:t>5.</a:t>
              </a:r>
            </a:p>
          </p:txBody>
        </p:sp>
        <p:sp>
          <p:nvSpPr>
            <p:cNvPr id="114" name="TextBox 113"/>
            <p:cNvSpPr txBox="1"/>
            <p:nvPr/>
          </p:nvSpPr>
          <p:spPr>
            <a:xfrm>
              <a:off x="408544" y="3312302"/>
              <a:ext cx="6394442" cy="461665"/>
            </a:xfrm>
            <a:prstGeom prst="rect">
              <a:avLst/>
            </a:prstGeom>
            <a:noFill/>
          </p:spPr>
          <p:txBody>
            <a:bodyPr wrap="square" rtlCol="0">
              <a:spAutoFit/>
            </a:bodyPr>
            <a:lstStyle/>
            <a:p>
              <a:r>
                <a:rPr lang="en-US" sz="2400" dirty="0"/>
                <a:t>The USA first _______ </a:t>
              </a:r>
              <a:r>
                <a:rPr lang="en-US" sz="2400" dirty="0" err="1"/>
                <a:t>colour</a:t>
              </a:r>
              <a:r>
                <a:rPr lang="en-US" sz="2400" dirty="0"/>
                <a:t> TV in 1953.</a:t>
              </a:r>
            </a:p>
          </p:txBody>
        </p:sp>
      </p:grpSp>
      <p:grpSp>
        <p:nvGrpSpPr>
          <p:cNvPr id="115" name="Group 114"/>
          <p:cNvGrpSpPr/>
          <p:nvPr/>
        </p:nvGrpSpPr>
        <p:grpSpPr>
          <a:xfrm>
            <a:off x="746547" y="5397977"/>
            <a:ext cx="2688784" cy="461665"/>
            <a:chOff x="1230086" y="1785257"/>
            <a:chExt cx="2688784" cy="461665"/>
          </a:xfrm>
        </p:grpSpPr>
        <p:sp>
          <p:nvSpPr>
            <p:cNvPr id="116" name="TextBox 11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17" name="TextBox 116"/>
            <p:cNvSpPr txBox="1"/>
            <p:nvPr/>
          </p:nvSpPr>
          <p:spPr>
            <a:xfrm>
              <a:off x="1611086" y="1785257"/>
              <a:ext cx="2307784" cy="461665"/>
            </a:xfrm>
            <a:prstGeom prst="rect">
              <a:avLst/>
            </a:prstGeom>
            <a:noFill/>
          </p:spPr>
          <p:txBody>
            <a:bodyPr wrap="square" rtlCol="0">
              <a:spAutoFit/>
            </a:bodyPr>
            <a:lstStyle/>
            <a:p>
              <a:r>
                <a:rPr lang="en-US" sz="2400" dirty="0"/>
                <a:t>has</a:t>
              </a:r>
            </a:p>
          </p:txBody>
        </p:sp>
      </p:grpSp>
      <p:grpSp>
        <p:nvGrpSpPr>
          <p:cNvPr id="118" name="Group 117"/>
          <p:cNvGrpSpPr/>
          <p:nvPr/>
        </p:nvGrpSpPr>
        <p:grpSpPr>
          <a:xfrm>
            <a:off x="2769527" y="5381015"/>
            <a:ext cx="1935314" cy="461665"/>
            <a:chOff x="1230086" y="1785257"/>
            <a:chExt cx="1935314" cy="461665"/>
          </a:xfrm>
        </p:grpSpPr>
        <p:sp>
          <p:nvSpPr>
            <p:cNvPr id="119" name="TextBox 11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20" name="TextBox 119"/>
            <p:cNvSpPr txBox="1"/>
            <p:nvPr/>
          </p:nvSpPr>
          <p:spPr>
            <a:xfrm>
              <a:off x="1611085" y="1785257"/>
              <a:ext cx="1554315" cy="461665"/>
            </a:xfrm>
            <a:prstGeom prst="rect">
              <a:avLst/>
            </a:prstGeom>
            <a:noFill/>
          </p:spPr>
          <p:txBody>
            <a:bodyPr wrap="square" rtlCol="0">
              <a:spAutoFit/>
            </a:bodyPr>
            <a:lstStyle/>
            <a:p>
              <a:r>
                <a:rPr lang="en-US" sz="2400"/>
                <a:t>have</a:t>
              </a:r>
            </a:p>
          </p:txBody>
        </p:sp>
      </p:grpSp>
      <p:grpSp>
        <p:nvGrpSpPr>
          <p:cNvPr id="121" name="Group 120"/>
          <p:cNvGrpSpPr/>
          <p:nvPr/>
        </p:nvGrpSpPr>
        <p:grpSpPr>
          <a:xfrm>
            <a:off x="5029992" y="5397976"/>
            <a:ext cx="2222770" cy="461665"/>
            <a:chOff x="1230086" y="1785257"/>
            <a:chExt cx="2222770" cy="461665"/>
          </a:xfrm>
        </p:grpSpPr>
        <p:sp>
          <p:nvSpPr>
            <p:cNvPr id="122" name="TextBox 121"/>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C.</a:t>
              </a:r>
            </a:p>
          </p:txBody>
        </p:sp>
        <p:sp>
          <p:nvSpPr>
            <p:cNvPr id="123" name="TextBox 122"/>
            <p:cNvSpPr txBox="1"/>
            <p:nvPr/>
          </p:nvSpPr>
          <p:spPr>
            <a:xfrm>
              <a:off x="1611086" y="1785257"/>
              <a:ext cx="1841770" cy="461665"/>
            </a:xfrm>
            <a:prstGeom prst="rect">
              <a:avLst/>
            </a:prstGeom>
            <a:noFill/>
          </p:spPr>
          <p:txBody>
            <a:bodyPr wrap="square" rtlCol="0">
              <a:spAutoFit/>
            </a:bodyPr>
            <a:lstStyle/>
            <a:p>
              <a:r>
                <a:rPr lang="en-US" sz="2400"/>
                <a:t>had</a:t>
              </a:r>
            </a:p>
          </p:txBody>
        </p:sp>
      </p:grpSp>
      <p:grpSp>
        <p:nvGrpSpPr>
          <p:cNvPr id="76" name="Group 75"/>
          <p:cNvGrpSpPr/>
          <p:nvPr/>
        </p:nvGrpSpPr>
        <p:grpSpPr>
          <a:xfrm>
            <a:off x="372858" y="5860289"/>
            <a:ext cx="9079612" cy="470318"/>
            <a:chOff x="-88320" y="3312302"/>
            <a:chExt cx="9079612" cy="470318"/>
          </a:xfrm>
        </p:grpSpPr>
        <p:sp>
          <p:nvSpPr>
            <p:cNvPr id="78" name="TextBox 77"/>
            <p:cNvSpPr txBox="1"/>
            <p:nvPr/>
          </p:nvSpPr>
          <p:spPr>
            <a:xfrm>
              <a:off x="-88320" y="3320955"/>
              <a:ext cx="474830" cy="461665"/>
            </a:xfrm>
            <a:prstGeom prst="rect">
              <a:avLst/>
            </a:prstGeom>
            <a:noFill/>
          </p:spPr>
          <p:txBody>
            <a:bodyPr wrap="square" rtlCol="0">
              <a:spAutoFit/>
            </a:bodyPr>
            <a:lstStyle/>
            <a:p>
              <a:r>
                <a:rPr lang="en-US" sz="2400" b="1">
                  <a:solidFill>
                    <a:srgbClr val="0070C0"/>
                  </a:solidFill>
                </a:rPr>
                <a:t>6.</a:t>
              </a:r>
            </a:p>
          </p:txBody>
        </p:sp>
        <p:sp>
          <p:nvSpPr>
            <p:cNvPr id="79" name="TextBox 78"/>
            <p:cNvSpPr txBox="1"/>
            <p:nvPr/>
          </p:nvSpPr>
          <p:spPr>
            <a:xfrm>
              <a:off x="408544" y="3312302"/>
              <a:ext cx="8582748" cy="461665"/>
            </a:xfrm>
            <a:prstGeom prst="rect">
              <a:avLst/>
            </a:prstGeom>
            <a:noFill/>
          </p:spPr>
          <p:txBody>
            <a:bodyPr wrap="square" rtlCol="0">
              <a:spAutoFit/>
            </a:bodyPr>
            <a:lstStyle/>
            <a:p>
              <a:r>
                <a:rPr lang="en-US" sz="2400" dirty="0"/>
                <a:t>We are now in the city museum. _______ any objects on display.</a:t>
              </a:r>
            </a:p>
          </p:txBody>
        </p:sp>
      </p:grpSp>
      <p:grpSp>
        <p:nvGrpSpPr>
          <p:cNvPr id="124" name="Group 123"/>
          <p:cNvGrpSpPr/>
          <p:nvPr/>
        </p:nvGrpSpPr>
        <p:grpSpPr>
          <a:xfrm>
            <a:off x="733316" y="6301917"/>
            <a:ext cx="2688784" cy="461665"/>
            <a:chOff x="1230086" y="1785257"/>
            <a:chExt cx="2688784" cy="461665"/>
          </a:xfrm>
        </p:grpSpPr>
        <p:sp>
          <p:nvSpPr>
            <p:cNvPr id="125" name="TextBox 12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26" name="TextBox 125"/>
            <p:cNvSpPr txBox="1"/>
            <p:nvPr/>
          </p:nvSpPr>
          <p:spPr>
            <a:xfrm>
              <a:off x="1611086" y="1785257"/>
              <a:ext cx="2307784" cy="461665"/>
            </a:xfrm>
            <a:prstGeom prst="rect">
              <a:avLst/>
            </a:prstGeom>
            <a:noFill/>
          </p:spPr>
          <p:txBody>
            <a:bodyPr wrap="square" rtlCol="0">
              <a:spAutoFit/>
            </a:bodyPr>
            <a:lstStyle/>
            <a:p>
              <a:r>
                <a:rPr lang="en-US" sz="2400" dirty="0"/>
                <a:t>Not touch</a:t>
              </a:r>
            </a:p>
          </p:txBody>
        </p:sp>
      </p:grpSp>
      <p:grpSp>
        <p:nvGrpSpPr>
          <p:cNvPr id="127" name="Group 126"/>
          <p:cNvGrpSpPr/>
          <p:nvPr/>
        </p:nvGrpSpPr>
        <p:grpSpPr>
          <a:xfrm>
            <a:off x="2756296" y="6284955"/>
            <a:ext cx="2188031" cy="461665"/>
            <a:chOff x="1230086" y="1785257"/>
            <a:chExt cx="2188031" cy="461665"/>
          </a:xfrm>
        </p:grpSpPr>
        <p:sp>
          <p:nvSpPr>
            <p:cNvPr id="128" name="TextBox 12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29" name="TextBox 128"/>
            <p:cNvSpPr txBox="1"/>
            <p:nvPr/>
          </p:nvSpPr>
          <p:spPr>
            <a:xfrm>
              <a:off x="1611085" y="1785257"/>
              <a:ext cx="1807032" cy="461665"/>
            </a:xfrm>
            <a:prstGeom prst="rect">
              <a:avLst/>
            </a:prstGeom>
            <a:noFill/>
          </p:spPr>
          <p:txBody>
            <a:bodyPr wrap="square" rtlCol="0">
              <a:spAutoFit/>
            </a:bodyPr>
            <a:lstStyle/>
            <a:p>
              <a:r>
                <a:rPr lang="en-US" sz="2400" dirty="0"/>
                <a:t>Don’t touch</a:t>
              </a:r>
            </a:p>
          </p:txBody>
        </p:sp>
      </p:grpSp>
      <p:grpSp>
        <p:nvGrpSpPr>
          <p:cNvPr id="130" name="Group 129"/>
          <p:cNvGrpSpPr/>
          <p:nvPr/>
        </p:nvGrpSpPr>
        <p:grpSpPr>
          <a:xfrm>
            <a:off x="5016761" y="6301916"/>
            <a:ext cx="2536058" cy="461665"/>
            <a:chOff x="1230086" y="1785257"/>
            <a:chExt cx="2536058" cy="461665"/>
          </a:xfrm>
        </p:grpSpPr>
        <p:sp>
          <p:nvSpPr>
            <p:cNvPr id="131" name="TextBox 13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132" name="TextBox 131"/>
            <p:cNvSpPr txBox="1"/>
            <p:nvPr/>
          </p:nvSpPr>
          <p:spPr>
            <a:xfrm>
              <a:off x="1611085" y="1785257"/>
              <a:ext cx="2155059" cy="461665"/>
            </a:xfrm>
            <a:prstGeom prst="rect">
              <a:avLst/>
            </a:prstGeom>
            <a:noFill/>
          </p:spPr>
          <p:txBody>
            <a:bodyPr wrap="square" rtlCol="0">
              <a:spAutoFit/>
            </a:bodyPr>
            <a:lstStyle/>
            <a:p>
              <a:r>
                <a:rPr lang="en-US" sz="2400" dirty="0"/>
                <a:t>Don’t touching</a:t>
              </a:r>
            </a:p>
          </p:txBody>
        </p:sp>
      </p:grpSp>
      <p:sp>
        <p:nvSpPr>
          <p:cNvPr id="77" name="Oval 76">
            <a:extLst>
              <a:ext uri="{FF2B5EF4-FFF2-40B4-BE49-F238E27FC236}">
                <a16:creationId xmlns:a16="http://schemas.microsoft.com/office/drawing/2014/main" xmlns="" id="{F552FC78-9465-4D64-BB47-30892117A1B2}"/>
              </a:ext>
            </a:extLst>
          </p:cNvPr>
          <p:cNvSpPr/>
          <p:nvPr/>
        </p:nvSpPr>
        <p:spPr>
          <a:xfrm>
            <a:off x="2786322" y="158074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xmlns="" id="{1A35CFA0-4DD8-4CC0-B768-EF9D92E649FC}"/>
              </a:ext>
            </a:extLst>
          </p:cNvPr>
          <p:cNvSpPr/>
          <p:nvPr/>
        </p:nvSpPr>
        <p:spPr>
          <a:xfrm>
            <a:off x="5019434" y="252511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xmlns="" id="{4FDA4F09-BCCD-4375-BF71-1F5AD225DDFC}"/>
              </a:ext>
            </a:extLst>
          </p:cNvPr>
          <p:cNvSpPr/>
          <p:nvPr/>
        </p:nvSpPr>
        <p:spPr>
          <a:xfrm>
            <a:off x="725923" y="351720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xmlns="" id="{2C693A87-6DE4-4292-BEA4-2DD342937C37}"/>
              </a:ext>
            </a:extLst>
          </p:cNvPr>
          <p:cNvSpPr/>
          <p:nvPr/>
        </p:nvSpPr>
        <p:spPr>
          <a:xfrm>
            <a:off x="733316" y="4431676"/>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xmlns="" id="{9E013718-2002-4B37-B043-8F6E7E8942E6}"/>
              </a:ext>
            </a:extLst>
          </p:cNvPr>
          <p:cNvSpPr/>
          <p:nvPr/>
        </p:nvSpPr>
        <p:spPr>
          <a:xfrm>
            <a:off x="5029992" y="542338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xmlns="" id="{94051FEB-643C-4C3A-9ED9-3C9EBFD67FF4}"/>
              </a:ext>
            </a:extLst>
          </p:cNvPr>
          <p:cNvSpPr/>
          <p:nvPr/>
        </p:nvSpPr>
        <p:spPr>
          <a:xfrm>
            <a:off x="2759546" y="628942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02685" y="-324456"/>
            <a:ext cx="2063514" cy="954107"/>
          </a:xfrm>
          <a:prstGeom prst="rect">
            <a:avLst/>
          </a:prstGeom>
        </p:spPr>
        <p:txBody>
          <a:bodyPr wrap="none">
            <a:spAutoFit/>
          </a:bodyPr>
          <a:lstStyle/>
          <a:p>
            <a:pPr marL="457200" indent="-457200">
              <a:lnSpc>
                <a:spcPct val="200000"/>
              </a:lnSpc>
              <a:buFont typeface="Wingdings" panose="05000000000000000000" pitchFamily="2" charset="2"/>
              <a:buChar char="Ø"/>
            </a:pPr>
            <a:r>
              <a:rPr lang="en-US" sz="2800" b="1" dirty="0">
                <a:solidFill>
                  <a:srgbClr val="048DA4"/>
                </a:solidFill>
              </a:rPr>
              <a:t>Grammar</a:t>
            </a:r>
          </a:p>
        </p:txBody>
      </p:sp>
    </p:spTree>
    <p:extLst>
      <p:ext uri="{BB962C8B-B14F-4D97-AF65-F5344CB8AC3E}">
        <p14:creationId xmlns:p14="http://schemas.microsoft.com/office/powerpoint/2010/main" val="741027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9" name="TextBox 8"/>
          <p:cNvSpPr txBox="1"/>
          <p:nvPr/>
        </p:nvSpPr>
        <p:spPr>
          <a:xfrm>
            <a:off x="876982" y="180387"/>
            <a:ext cx="8131337" cy="4924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Correct the underlined question word(s) if needed.</a:t>
            </a:r>
          </a:p>
        </p:txBody>
      </p:sp>
      <p:sp>
        <p:nvSpPr>
          <p:cNvPr id="8" name="TextBox 7"/>
          <p:cNvSpPr txBox="1"/>
          <p:nvPr/>
        </p:nvSpPr>
        <p:spPr>
          <a:xfrm>
            <a:off x="876982" y="1037933"/>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351813" y="1031456"/>
            <a:ext cx="849840" cy="461665"/>
          </a:xfrm>
          <a:prstGeom prst="rect">
            <a:avLst/>
          </a:prstGeom>
          <a:noFill/>
        </p:spPr>
        <p:txBody>
          <a:bodyPr wrap="square" rtlCol="0">
            <a:spAutoFit/>
          </a:bodyPr>
          <a:lstStyle/>
          <a:p>
            <a:r>
              <a:rPr lang="en-US" sz="2400" b="1" u="sng" dirty="0"/>
              <a:t>Who</a:t>
            </a:r>
            <a:endParaRPr lang="en-US" sz="2400" b="1" dirty="0">
              <a:solidFill>
                <a:srgbClr val="0070C0"/>
              </a:solidFill>
            </a:endParaRPr>
          </a:p>
        </p:txBody>
      </p:sp>
      <p:sp>
        <p:nvSpPr>
          <p:cNvPr id="14" name="TextBox 13"/>
          <p:cNvSpPr txBox="1"/>
          <p:nvPr/>
        </p:nvSpPr>
        <p:spPr>
          <a:xfrm>
            <a:off x="876982" y="2921668"/>
            <a:ext cx="474830" cy="461665"/>
          </a:xfrm>
          <a:prstGeom prst="rect">
            <a:avLst/>
          </a:prstGeom>
          <a:noFill/>
        </p:spPr>
        <p:txBody>
          <a:bodyPr wrap="square" rtlCol="0">
            <a:spAutoFit/>
          </a:bodyPr>
          <a:lstStyle/>
          <a:p>
            <a:r>
              <a:rPr lang="en-US" sz="2400" b="1">
                <a:solidFill>
                  <a:srgbClr val="0070C0"/>
                </a:solidFill>
              </a:rPr>
              <a:t>3.</a:t>
            </a:r>
          </a:p>
        </p:txBody>
      </p:sp>
      <p:sp>
        <p:nvSpPr>
          <p:cNvPr id="15" name="TextBox 14"/>
          <p:cNvSpPr txBox="1"/>
          <p:nvPr/>
        </p:nvSpPr>
        <p:spPr>
          <a:xfrm>
            <a:off x="1351812" y="2913015"/>
            <a:ext cx="1037171" cy="461665"/>
          </a:xfrm>
          <a:prstGeom prst="rect">
            <a:avLst/>
          </a:prstGeom>
          <a:noFill/>
        </p:spPr>
        <p:txBody>
          <a:bodyPr wrap="square" rtlCol="0">
            <a:spAutoFit/>
          </a:bodyPr>
          <a:lstStyle/>
          <a:p>
            <a:r>
              <a:rPr lang="en-US" sz="2400" b="1" u="sng" dirty="0"/>
              <a:t>What</a:t>
            </a:r>
            <a:endParaRPr lang="en-US" sz="2400" dirty="0"/>
          </a:p>
        </p:txBody>
      </p:sp>
      <p:sp>
        <p:nvSpPr>
          <p:cNvPr id="16" name="TextBox 15"/>
          <p:cNvSpPr txBox="1"/>
          <p:nvPr/>
        </p:nvSpPr>
        <p:spPr>
          <a:xfrm>
            <a:off x="876982" y="385842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351812" y="3849772"/>
            <a:ext cx="1429961" cy="461665"/>
          </a:xfrm>
          <a:prstGeom prst="rect">
            <a:avLst/>
          </a:prstGeom>
          <a:noFill/>
        </p:spPr>
        <p:txBody>
          <a:bodyPr wrap="square" rtlCol="0">
            <a:spAutoFit/>
          </a:bodyPr>
          <a:lstStyle/>
          <a:p>
            <a:r>
              <a:rPr lang="en-US" sz="2400" b="1" u="sng" dirty="0"/>
              <a:t>What tall</a:t>
            </a:r>
            <a:endParaRPr lang="en-US" sz="2400" b="1" dirty="0">
              <a:solidFill>
                <a:srgbClr val="0070C0"/>
              </a:solidFill>
            </a:endParaRPr>
          </a:p>
        </p:txBody>
      </p:sp>
      <p:sp>
        <p:nvSpPr>
          <p:cNvPr id="18" name="TextBox 17"/>
          <p:cNvSpPr txBox="1"/>
          <p:nvPr/>
        </p:nvSpPr>
        <p:spPr>
          <a:xfrm>
            <a:off x="883367" y="4794574"/>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1358198" y="4794574"/>
            <a:ext cx="1109444" cy="461665"/>
          </a:xfrm>
          <a:prstGeom prst="rect">
            <a:avLst/>
          </a:prstGeom>
          <a:noFill/>
        </p:spPr>
        <p:txBody>
          <a:bodyPr wrap="square" rtlCol="0">
            <a:spAutoFit/>
          </a:bodyPr>
          <a:lstStyle/>
          <a:p>
            <a:r>
              <a:rPr lang="en-US" sz="2400" b="1" u="sng" dirty="0"/>
              <a:t>When</a:t>
            </a:r>
            <a:endParaRPr lang="en-US" sz="2400" b="1" dirty="0">
              <a:solidFill>
                <a:srgbClr val="0070C0"/>
              </a:solidFill>
            </a:endParaRPr>
          </a:p>
        </p:txBody>
      </p:sp>
      <p:sp>
        <p:nvSpPr>
          <p:cNvPr id="13" name="TextBox 12"/>
          <p:cNvSpPr txBox="1"/>
          <p:nvPr/>
        </p:nvSpPr>
        <p:spPr>
          <a:xfrm>
            <a:off x="876982" y="1985986"/>
            <a:ext cx="474830" cy="461665"/>
          </a:xfrm>
          <a:prstGeom prst="rect">
            <a:avLst/>
          </a:prstGeom>
          <a:noFill/>
        </p:spPr>
        <p:txBody>
          <a:bodyPr wrap="square" rtlCol="0">
            <a:spAutoFit/>
          </a:bodyPr>
          <a:lstStyle/>
          <a:p>
            <a:r>
              <a:rPr lang="en-US" sz="2400" b="1">
                <a:solidFill>
                  <a:srgbClr val="0070C0"/>
                </a:solidFill>
              </a:rPr>
              <a:t>2.</a:t>
            </a:r>
          </a:p>
        </p:txBody>
      </p:sp>
      <p:sp>
        <p:nvSpPr>
          <p:cNvPr id="24" name="TextBox 23"/>
          <p:cNvSpPr txBox="1"/>
          <p:nvPr/>
        </p:nvSpPr>
        <p:spPr>
          <a:xfrm>
            <a:off x="1351812" y="1964962"/>
            <a:ext cx="1568113" cy="461665"/>
          </a:xfrm>
          <a:prstGeom prst="rect">
            <a:avLst/>
          </a:prstGeom>
          <a:noFill/>
        </p:spPr>
        <p:txBody>
          <a:bodyPr wrap="square" rtlCol="0">
            <a:spAutoFit/>
          </a:bodyPr>
          <a:lstStyle/>
          <a:p>
            <a:r>
              <a:rPr lang="en-US" sz="2400" b="1" u="sng" dirty="0"/>
              <a:t>What time</a:t>
            </a:r>
            <a:endParaRPr lang="en-US" sz="2400" b="1" dirty="0">
              <a:solidFill>
                <a:srgbClr val="0070C0"/>
              </a:solidFill>
            </a:endParaRPr>
          </a:p>
        </p:txBody>
      </p:sp>
      <p:sp>
        <p:nvSpPr>
          <p:cNvPr id="21" name="TextBox 20">
            <a:extLst>
              <a:ext uri="{FF2B5EF4-FFF2-40B4-BE49-F238E27FC236}">
                <a16:creationId xmlns:a16="http://schemas.microsoft.com/office/drawing/2014/main" xmlns="" id="{16704451-25E3-4D2B-8F75-98672B61ADE2}"/>
              </a:ext>
            </a:extLst>
          </p:cNvPr>
          <p:cNvSpPr txBox="1"/>
          <p:nvPr/>
        </p:nvSpPr>
        <p:spPr>
          <a:xfrm>
            <a:off x="2781773" y="1964961"/>
            <a:ext cx="4572000" cy="461665"/>
          </a:xfrm>
          <a:prstGeom prst="rect">
            <a:avLst/>
          </a:prstGeom>
          <a:noFill/>
        </p:spPr>
        <p:txBody>
          <a:bodyPr wrap="square">
            <a:spAutoFit/>
          </a:bodyPr>
          <a:lstStyle/>
          <a:p>
            <a:r>
              <a:rPr lang="en-US" sz="2400" dirty="0"/>
              <a:t>do you have English class?</a:t>
            </a:r>
          </a:p>
        </p:txBody>
      </p:sp>
      <p:sp>
        <p:nvSpPr>
          <p:cNvPr id="23" name="TextBox 22">
            <a:extLst>
              <a:ext uri="{FF2B5EF4-FFF2-40B4-BE49-F238E27FC236}">
                <a16:creationId xmlns:a16="http://schemas.microsoft.com/office/drawing/2014/main" xmlns="" id="{9666DA08-89B3-4CF2-801A-558506C2CF5E}"/>
              </a:ext>
            </a:extLst>
          </p:cNvPr>
          <p:cNvSpPr txBox="1"/>
          <p:nvPr/>
        </p:nvSpPr>
        <p:spPr>
          <a:xfrm>
            <a:off x="2118596" y="2903415"/>
            <a:ext cx="2708787" cy="461665"/>
          </a:xfrm>
          <a:prstGeom prst="rect">
            <a:avLst/>
          </a:prstGeom>
          <a:noFill/>
        </p:spPr>
        <p:txBody>
          <a:bodyPr wrap="square">
            <a:spAutoFit/>
          </a:bodyPr>
          <a:lstStyle/>
          <a:p>
            <a:r>
              <a:rPr lang="en-US" sz="2400" dirty="0"/>
              <a:t>do you like Hoi An?</a:t>
            </a:r>
          </a:p>
        </p:txBody>
      </p:sp>
      <p:sp>
        <p:nvSpPr>
          <p:cNvPr id="25" name="TextBox 24">
            <a:extLst>
              <a:ext uri="{FF2B5EF4-FFF2-40B4-BE49-F238E27FC236}">
                <a16:creationId xmlns:a16="http://schemas.microsoft.com/office/drawing/2014/main" xmlns="" id="{0F82E8CD-3617-41AB-944B-F18D94502731}"/>
              </a:ext>
            </a:extLst>
          </p:cNvPr>
          <p:cNvSpPr txBox="1"/>
          <p:nvPr/>
        </p:nvSpPr>
        <p:spPr>
          <a:xfrm>
            <a:off x="2595328" y="3848217"/>
            <a:ext cx="4881716" cy="461665"/>
          </a:xfrm>
          <a:prstGeom prst="rect">
            <a:avLst/>
          </a:prstGeom>
          <a:noFill/>
        </p:spPr>
        <p:txBody>
          <a:bodyPr wrap="square">
            <a:spAutoFit/>
          </a:bodyPr>
          <a:lstStyle/>
          <a:p>
            <a:r>
              <a:rPr lang="en-US" sz="2400" dirty="0"/>
              <a:t>are the Twin Towers in Kuala Lumpur?</a:t>
            </a:r>
          </a:p>
        </p:txBody>
      </p:sp>
      <p:sp>
        <p:nvSpPr>
          <p:cNvPr id="28" name="TextBox 27">
            <a:extLst>
              <a:ext uri="{FF2B5EF4-FFF2-40B4-BE49-F238E27FC236}">
                <a16:creationId xmlns:a16="http://schemas.microsoft.com/office/drawing/2014/main" xmlns="" id="{C7B8498D-CECE-42F1-9104-D0580063927E}"/>
              </a:ext>
            </a:extLst>
          </p:cNvPr>
          <p:cNvSpPr txBox="1"/>
          <p:nvPr/>
        </p:nvSpPr>
        <p:spPr>
          <a:xfrm>
            <a:off x="2201652" y="4793019"/>
            <a:ext cx="5127523" cy="461665"/>
          </a:xfrm>
          <a:prstGeom prst="rect">
            <a:avLst/>
          </a:prstGeom>
          <a:noFill/>
        </p:spPr>
        <p:txBody>
          <a:bodyPr wrap="square">
            <a:spAutoFit/>
          </a:bodyPr>
          <a:lstStyle/>
          <a:p>
            <a:r>
              <a:rPr lang="en-US" sz="2400" dirty="0"/>
              <a:t>is the Great Wall: in China or in Korea?</a:t>
            </a:r>
          </a:p>
        </p:txBody>
      </p:sp>
      <p:sp>
        <p:nvSpPr>
          <p:cNvPr id="29" name="TextBox 28">
            <a:extLst>
              <a:ext uri="{FF2B5EF4-FFF2-40B4-BE49-F238E27FC236}">
                <a16:creationId xmlns:a16="http://schemas.microsoft.com/office/drawing/2014/main" xmlns="" id="{86C97479-2DC7-46BC-A81A-A5A3948216E6}"/>
              </a:ext>
            </a:extLst>
          </p:cNvPr>
          <p:cNvSpPr txBox="1"/>
          <p:nvPr/>
        </p:nvSpPr>
        <p:spPr>
          <a:xfrm>
            <a:off x="2047128" y="1035087"/>
            <a:ext cx="2760591" cy="461665"/>
          </a:xfrm>
          <a:prstGeom prst="rect">
            <a:avLst/>
          </a:prstGeom>
          <a:noFill/>
        </p:spPr>
        <p:txBody>
          <a:bodyPr wrap="square">
            <a:spAutoFit/>
          </a:bodyPr>
          <a:lstStyle/>
          <a:p>
            <a:r>
              <a:rPr lang="en-US" sz="2400" dirty="0"/>
              <a:t>sports do you like?</a:t>
            </a:r>
          </a:p>
        </p:txBody>
      </p:sp>
      <p:sp>
        <p:nvSpPr>
          <p:cNvPr id="30" name="TextBox 29">
            <a:extLst>
              <a:ext uri="{FF2B5EF4-FFF2-40B4-BE49-F238E27FC236}">
                <a16:creationId xmlns:a16="http://schemas.microsoft.com/office/drawing/2014/main" xmlns="" id="{ABC83F83-6949-4C79-8E6E-71FD8A4DA5FD}"/>
              </a:ext>
            </a:extLst>
          </p:cNvPr>
          <p:cNvSpPr txBox="1"/>
          <p:nvPr/>
        </p:nvSpPr>
        <p:spPr>
          <a:xfrm>
            <a:off x="1333786" y="1511260"/>
            <a:ext cx="885499" cy="461665"/>
          </a:xfrm>
          <a:prstGeom prst="rect">
            <a:avLst/>
          </a:prstGeom>
          <a:noFill/>
        </p:spPr>
        <p:txBody>
          <a:bodyPr wrap="none" rtlCol="0">
            <a:spAutoFit/>
          </a:bodyPr>
          <a:lstStyle/>
          <a:p>
            <a:r>
              <a:rPr lang="en-US" sz="2400" b="1" dirty="0">
                <a:solidFill>
                  <a:srgbClr val="FF0000"/>
                </a:solidFill>
              </a:rPr>
              <a:t>What</a:t>
            </a:r>
          </a:p>
        </p:txBody>
      </p:sp>
      <p:sp>
        <p:nvSpPr>
          <p:cNvPr id="31" name="TextBox 30">
            <a:extLst>
              <a:ext uri="{FF2B5EF4-FFF2-40B4-BE49-F238E27FC236}">
                <a16:creationId xmlns:a16="http://schemas.microsoft.com/office/drawing/2014/main" xmlns="" id="{F235F8A7-11A1-49F1-8224-646B3A2940DC}"/>
              </a:ext>
            </a:extLst>
          </p:cNvPr>
          <p:cNvSpPr txBox="1"/>
          <p:nvPr/>
        </p:nvSpPr>
        <p:spPr>
          <a:xfrm>
            <a:off x="1358197" y="3371664"/>
            <a:ext cx="768993" cy="461665"/>
          </a:xfrm>
          <a:prstGeom prst="rect">
            <a:avLst/>
          </a:prstGeom>
          <a:noFill/>
        </p:spPr>
        <p:txBody>
          <a:bodyPr wrap="none" rtlCol="0">
            <a:spAutoFit/>
          </a:bodyPr>
          <a:lstStyle/>
          <a:p>
            <a:r>
              <a:rPr lang="en-US" sz="2400" b="1" dirty="0">
                <a:solidFill>
                  <a:srgbClr val="FF0000"/>
                </a:solidFill>
              </a:rPr>
              <a:t>Why</a:t>
            </a:r>
          </a:p>
        </p:txBody>
      </p:sp>
      <p:sp>
        <p:nvSpPr>
          <p:cNvPr id="32" name="TextBox 31">
            <a:extLst>
              <a:ext uri="{FF2B5EF4-FFF2-40B4-BE49-F238E27FC236}">
                <a16:creationId xmlns:a16="http://schemas.microsoft.com/office/drawing/2014/main" xmlns="" id="{68F4A134-2E45-4255-878E-6D639CDAFC52}"/>
              </a:ext>
            </a:extLst>
          </p:cNvPr>
          <p:cNvSpPr txBox="1"/>
          <p:nvPr/>
        </p:nvSpPr>
        <p:spPr>
          <a:xfrm>
            <a:off x="1362530" y="4275132"/>
            <a:ext cx="772391" cy="461665"/>
          </a:xfrm>
          <a:prstGeom prst="rect">
            <a:avLst/>
          </a:prstGeom>
          <a:noFill/>
        </p:spPr>
        <p:txBody>
          <a:bodyPr wrap="none" rtlCol="0">
            <a:spAutoFit/>
          </a:bodyPr>
          <a:lstStyle/>
          <a:p>
            <a:r>
              <a:rPr lang="en-US" sz="2400" b="1" dirty="0">
                <a:solidFill>
                  <a:srgbClr val="FF0000"/>
                </a:solidFill>
              </a:rPr>
              <a:t>How</a:t>
            </a:r>
          </a:p>
        </p:txBody>
      </p:sp>
      <p:sp>
        <p:nvSpPr>
          <p:cNvPr id="33" name="TextBox 32">
            <a:extLst>
              <a:ext uri="{FF2B5EF4-FFF2-40B4-BE49-F238E27FC236}">
                <a16:creationId xmlns:a16="http://schemas.microsoft.com/office/drawing/2014/main" xmlns="" id="{404CC293-1E27-40EE-A40E-D395D0B4AC64}"/>
              </a:ext>
            </a:extLst>
          </p:cNvPr>
          <p:cNvSpPr txBox="1"/>
          <p:nvPr/>
        </p:nvSpPr>
        <p:spPr>
          <a:xfrm>
            <a:off x="1389057" y="5284905"/>
            <a:ext cx="1045223" cy="461665"/>
          </a:xfrm>
          <a:prstGeom prst="rect">
            <a:avLst/>
          </a:prstGeom>
          <a:noFill/>
        </p:spPr>
        <p:txBody>
          <a:bodyPr wrap="none" rtlCol="0">
            <a:spAutoFit/>
          </a:bodyPr>
          <a:lstStyle/>
          <a:p>
            <a:r>
              <a:rPr lang="en-US" sz="2400" b="1" dirty="0">
                <a:solidFill>
                  <a:srgbClr val="FF0000"/>
                </a:solidFill>
              </a:rPr>
              <a:t>Where</a:t>
            </a:r>
          </a:p>
        </p:txBody>
      </p:sp>
      <p:sp>
        <p:nvSpPr>
          <p:cNvPr id="26" name="Rectangle 25"/>
          <p:cNvSpPr/>
          <p:nvPr/>
        </p:nvSpPr>
        <p:spPr>
          <a:xfrm>
            <a:off x="2135868" y="6295606"/>
            <a:ext cx="4137220" cy="3248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err="1" smtClean="0">
                <a:solidFill>
                  <a:srgbClr val="FF0000"/>
                </a:solidFill>
              </a:rPr>
              <a:t>Liên</a:t>
            </a:r>
            <a:r>
              <a:rPr lang="en-GB" b="1" dirty="0" smtClean="0">
                <a:solidFill>
                  <a:srgbClr val="FF0000"/>
                </a:solidFill>
              </a:rPr>
              <a:t> </a:t>
            </a:r>
            <a:r>
              <a:rPr lang="en-GB" b="1" dirty="0" err="1" smtClean="0">
                <a:solidFill>
                  <a:srgbClr val="FF0000"/>
                </a:solidFill>
              </a:rPr>
              <a:t>hệ</a:t>
            </a:r>
            <a:r>
              <a:rPr lang="en-GB" b="1" dirty="0" smtClean="0">
                <a:solidFill>
                  <a:srgbClr val="FF0000"/>
                </a:solidFill>
              </a:rPr>
              <a:t> </a:t>
            </a:r>
            <a:r>
              <a:rPr lang="en-GB" b="1" dirty="0" err="1" smtClean="0">
                <a:solidFill>
                  <a:srgbClr val="FF0000"/>
                </a:solidFill>
              </a:rPr>
              <a:t>Côi</a:t>
            </a:r>
            <a:r>
              <a:rPr lang="en-GB" b="1" dirty="0" smtClean="0">
                <a:solidFill>
                  <a:srgbClr val="FF0000"/>
                </a:solidFill>
              </a:rPr>
              <a:t> </a:t>
            </a:r>
            <a:r>
              <a:rPr lang="en-GB" b="1" dirty="0" err="1" smtClean="0">
                <a:solidFill>
                  <a:srgbClr val="FF0000"/>
                </a:solidFill>
              </a:rPr>
              <a:t>Nguyễn</a:t>
            </a:r>
            <a:r>
              <a:rPr lang="en-GB" b="1" dirty="0" smtClean="0">
                <a:solidFill>
                  <a:srgbClr val="FF0000"/>
                </a:solidFill>
              </a:rPr>
              <a:t> </a:t>
            </a:r>
            <a:r>
              <a:rPr lang="en-GB" b="1" dirty="0" err="1" smtClean="0">
                <a:solidFill>
                  <a:srgbClr val="FF0000"/>
                </a:solidFill>
              </a:rPr>
              <a:t>nha</a:t>
            </a:r>
            <a:endParaRPr lang="en-US" b="1" dirty="0">
              <a:solidFill>
                <a:srgbClr val="FF0000"/>
              </a:solidFill>
            </a:endParaRPr>
          </a:p>
        </p:txBody>
      </p:sp>
    </p:spTree>
    <p:extLst>
      <p:ext uri="{BB962C8B-B14F-4D97-AF65-F5344CB8AC3E}">
        <p14:creationId xmlns:p14="http://schemas.microsoft.com/office/powerpoint/2010/main" val="9402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24"/>
                                        </p:tgtEl>
                                        <p:attrNameLst>
                                          <p:attrName>style.color</p:attrName>
                                        </p:attrNameLst>
                                      </p:cBhvr>
                                      <p:to>
                                        <a:srgbClr val="00B050"/>
                                      </p:to>
                                    </p:animClr>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38112"/>
            <a:ext cx="9525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0723" y="2253311"/>
            <a:ext cx="8893277" cy="1200329"/>
          </a:xfrm>
          <a:prstGeom prst="rect">
            <a:avLst/>
          </a:prstGeom>
        </p:spPr>
        <p:txBody>
          <a:bodyPr wrap="square">
            <a:spAutoFit/>
          </a:bodyPr>
          <a:lstStyle/>
          <a:p>
            <a:r>
              <a:rPr lang="en-GB" sz="3600" b="1" dirty="0" smtClean="0"/>
              <a:t>-</a:t>
            </a:r>
            <a:r>
              <a:rPr lang="en-US" sz="3600" b="1" dirty="0" smtClean="0"/>
              <a:t> </a:t>
            </a:r>
            <a:r>
              <a:rPr lang="en-US" sz="3600" b="1" dirty="0"/>
              <a:t>Do exercise in workbook.</a:t>
            </a:r>
          </a:p>
          <a:p>
            <a:r>
              <a:rPr lang="en-US" sz="3600" b="1" dirty="0"/>
              <a:t>- Prepare for the next lesson: Review (SKILLS).</a:t>
            </a:r>
            <a:endParaRPr lang="en-GB" sz="3600" b="1" dirty="0"/>
          </a:p>
        </p:txBody>
      </p:sp>
      <p:sp>
        <p:nvSpPr>
          <p:cNvPr id="4" name="Rectangle 3"/>
          <p:cNvSpPr/>
          <p:nvPr/>
        </p:nvSpPr>
        <p:spPr>
          <a:xfrm>
            <a:off x="1524000" y="381002"/>
            <a:ext cx="5943600" cy="1015651"/>
          </a:xfrm>
          <a:prstGeom prst="rect">
            <a:avLst/>
          </a:prstGeom>
          <a:noFill/>
        </p:spPr>
        <p:txBody>
          <a:bodyPr lIns="91427" tIns="45714" rIns="91427"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 </a:t>
            </a:r>
            <a:r>
              <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263" y="3948658"/>
            <a:ext cx="3255074" cy="20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135868" y="6295606"/>
            <a:ext cx="4137220" cy="3248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err="1" smtClean="0">
                <a:solidFill>
                  <a:srgbClr val="FF0000"/>
                </a:solidFill>
              </a:rPr>
              <a:t>Liên</a:t>
            </a:r>
            <a:r>
              <a:rPr lang="en-GB" b="1" dirty="0" smtClean="0">
                <a:solidFill>
                  <a:srgbClr val="FF0000"/>
                </a:solidFill>
              </a:rPr>
              <a:t> </a:t>
            </a:r>
            <a:r>
              <a:rPr lang="en-GB" b="1" dirty="0" err="1" smtClean="0">
                <a:solidFill>
                  <a:srgbClr val="FF0000"/>
                </a:solidFill>
              </a:rPr>
              <a:t>hệ</a:t>
            </a:r>
            <a:r>
              <a:rPr lang="en-GB" b="1" dirty="0" smtClean="0">
                <a:solidFill>
                  <a:srgbClr val="FF0000"/>
                </a:solidFill>
              </a:rPr>
              <a:t> </a:t>
            </a:r>
            <a:r>
              <a:rPr lang="en-GB" b="1" dirty="0" err="1" smtClean="0">
                <a:solidFill>
                  <a:srgbClr val="FF0000"/>
                </a:solidFill>
              </a:rPr>
              <a:t>Côi</a:t>
            </a:r>
            <a:r>
              <a:rPr lang="en-GB" b="1" dirty="0" smtClean="0">
                <a:solidFill>
                  <a:srgbClr val="FF0000"/>
                </a:solidFill>
              </a:rPr>
              <a:t> </a:t>
            </a:r>
            <a:r>
              <a:rPr lang="en-GB" b="1" dirty="0" err="1" smtClean="0">
                <a:solidFill>
                  <a:srgbClr val="FF0000"/>
                </a:solidFill>
              </a:rPr>
              <a:t>Nguyễn</a:t>
            </a:r>
            <a:r>
              <a:rPr lang="en-GB" b="1" dirty="0" smtClean="0">
                <a:solidFill>
                  <a:srgbClr val="FF0000"/>
                </a:solidFill>
              </a:rPr>
              <a:t> </a:t>
            </a:r>
            <a:r>
              <a:rPr lang="en-GB" b="1" dirty="0" err="1" smtClean="0">
                <a:solidFill>
                  <a:srgbClr val="FF0000"/>
                </a:solidFill>
              </a:rPr>
              <a:t>nha</a:t>
            </a:r>
            <a:endParaRPr lang="en-US" b="1" dirty="0">
              <a:solidFill>
                <a:srgbClr val="FF0000"/>
              </a:solidFill>
            </a:endParaRPr>
          </a:p>
        </p:txBody>
      </p:sp>
    </p:spTree>
    <p:extLst>
      <p:ext uri="{BB962C8B-B14F-4D97-AF65-F5344CB8AC3E}">
        <p14:creationId xmlns:p14="http://schemas.microsoft.com/office/powerpoint/2010/main" val="1306452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 y="526749"/>
            <a:ext cx="9144000" cy="59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261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414" y="56634"/>
            <a:ext cx="2943434" cy="58477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b="1" dirty="0">
                <a:solidFill>
                  <a:srgbClr val="C00000"/>
                </a:solidFill>
              </a:rPr>
              <a:t> </a:t>
            </a:r>
            <a:r>
              <a:rPr lang="en-US" sz="3200" b="1" i="1" dirty="0">
                <a:solidFill>
                  <a:srgbClr val="C00000"/>
                </a:solidFill>
              </a:rPr>
              <a:t>*  </a:t>
            </a:r>
            <a:r>
              <a:rPr lang="en-US" sz="3200" b="1" dirty="0">
                <a:solidFill>
                  <a:srgbClr val="C00000"/>
                </a:solidFill>
              </a:rPr>
              <a:t> </a:t>
            </a:r>
            <a:r>
              <a:rPr lang="en-US" sz="3200" b="1" dirty="0" smtClean="0">
                <a:solidFill>
                  <a:srgbClr val="C00000"/>
                </a:solidFill>
              </a:rPr>
              <a:t>WARM –UP :</a:t>
            </a:r>
            <a:endParaRPr lang="en-US" sz="3200" b="1" dirty="0">
              <a:solidFill>
                <a:srgbClr val="C00000"/>
              </a:solidFill>
            </a:endParaRPr>
          </a:p>
        </p:txBody>
      </p:sp>
      <p:sp>
        <p:nvSpPr>
          <p:cNvPr id="5" name="Rectangle 4"/>
          <p:cNvSpPr/>
          <p:nvPr/>
        </p:nvSpPr>
        <p:spPr>
          <a:xfrm>
            <a:off x="3577649" y="-745"/>
            <a:ext cx="3291157" cy="707886"/>
          </a:xfrm>
          <a:prstGeom prst="rect">
            <a:avLst/>
          </a:prstGeom>
          <a:ln w="28575">
            <a:solidFill>
              <a:schemeClr val="bg1"/>
            </a:solidFill>
          </a:ln>
        </p:spPr>
        <p:txBody>
          <a:bodyPr wrap="none">
            <a:spAutoFit/>
          </a:bodyPr>
          <a:lstStyle/>
          <a:p>
            <a:r>
              <a:rPr lang="en-US" sz="4000" b="1" dirty="0">
                <a:solidFill>
                  <a:srgbClr val="048DA4"/>
                </a:solidFill>
              </a:rPr>
              <a:t>Memory game</a:t>
            </a:r>
          </a:p>
        </p:txBody>
      </p:sp>
      <p:sp>
        <p:nvSpPr>
          <p:cNvPr id="8" name="Rectangle 7"/>
          <p:cNvSpPr/>
          <p:nvPr/>
        </p:nvSpPr>
        <p:spPr>
          <a:xfrm>
            <a:off x="2172948" y="774700"/>
            <a:ext cx="3441700" cy="8128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Times New Roman" pitchFamily="18" charset="0"/>
                <a:cs typeface="Times New Roman" pitchFamily="18" charset="0"/>
              </a:rPr>
              <a:t>LANGUAGE LEARNT IN</a:t>
            </a:r>
          </a:p>
          <a:p>
            <a:pPr algn="ctr"/>
            <a:r>
              <a:rPr lang="en-GB" b="1" dirty="0" smtClean="0">
                <a:solidFill>
                  <a:schemeClr val="tx1"/>
                </a:solidFill>
                <a:latin typeface="Times New Roman" pitchFamily="18" charset="0"/>
                <a:cs typeface="Times New Roman" pitchFamily="18" charset="0"/>
              </a:rPr>
              <a:t>UNIT 7,8,9 </a:t>
            </a:r>
            <a:endParaRPr lang="en-US" b="1" dirty="0">
              <a:solidFill>
                <a:schemeClr val="tx1"/>
              </a:solidFill>
              <a:latin typeface="Times New Roman" pitchFamily="18" charset="0"/>
              <a:cs typeface="Times New Roman" pitchFamily="18" charset="0"/>
            </a:endParaRPr>
          </a:p>
        </p:txBody>
      </p:sp>
      <p:cxnSp>
        <p:nvCxnSpPr>
          <p:cNvPr id="13" name="Straight Connector 12"/>
          <p:cNvCxnSpPr/>
          <p:nvPr/>
        </p:nvCxnSpPr>
        <p:spPr>
          <a:xfrm>
            <a:off x="3730952" y="1587500"/>
            <a:ext cx="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3219" y="1778000"/>
            <a:ext cx="56234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72715" y="1778000"/>
            <a:ext cx="0" cy="177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81448" y="1765300"/>
            <a:ext cx="0" cy="177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45821" y="1981200"/>
            <a:ext cx="1765300"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1"/>
                </a:solidFill>
                <a:latin typeface="Times New Roman" pitchFamily="18" charset="0"/>
                <a:cs typeface="Times New Roman" pitchFamily="18" charset="0"/>
              </a:rPr>
              <a:t>Pronunciation</a:t>
            </a:r>
            <a:endParaRPr lang="en-US" sz="2000" b="1" dirty="0">
              <a:solidFill>
                <a:schemeClr val="accent1"/>
              </a:solidFill>
              <a:latin typeface="Times New Roman" pitchFamily="18" charset="0"/>
              <a:cs typeface="Times New Roman" pitchFamily="18" charset="0"/>
            </a:endParaRPr>
          </a:p>
        </p:txBody>
      </p:sp>
      <p:sp>
        <p:nvSpPr>
          <p:cNvPr id="28" name="Rectangle 27"/>
          <p:cNvSpPr/>
          <p:nvPr/>
        </p:nvSpPr>
        <p:spPr>
          <a:xfrm>
            <a:off x="2612333" y="1981200"/>
            <a:ext cx="2107151"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1"/>
                </a:solidFill>
                <a:latin typeface="Times New Roman" pitchFamily="18" charset="0"/>
                <a:cs typeface="Times New Roman" pitchFamily="18" charset="0"/>
              </a:rPr>
              <a:t>Vocabulary</a:t>
            </a:r>
            <a:endParaRPr lang="en-US" sz="2000" b="1" dirty="0">
              <a:solidFill>
                <a:schemeClr val="accent1"/>
              </a:solidFill>
              <a:latin typeface="Times New Roman" pitchFamily="18" charset="0"/>
              <a:cs typeface="Times New Roman" pitchFamily="18" charset="0"/>
            </a:endParaRPr>
          </a:p>
        </p:txBody>
      </p:sp>
      <p:sp>
        <p:nvSpPr>
          <p:cNvPr id="29" name="Rectangle 28"/>
          <p:cNvSpPr/>
          <p:nvPr/>
        </p:nvSpPr>
        <p:spPr>
          <a:xfrm>
            <a:off x="5617726" y="1966452"/>
            <a:ext cx="1906568"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1"/>
                </a:solidFill>
                <a:latin typeface="Times New Roman" pitchFamily="18" charset="0"/>
                <a:cs typeface="Times New Roman" pitchFamily="18" charset="0"/>
              </a:rPr>
              <a:t>Grammar</a:t>
            </a:r>
            <a:endParaRPr lang="en-US" sz="2000" b="1" dirty="0">
              <a:solidFill>
                <a:schemeClr val="accent1"/>
              </a:solidFill>
              <a:latin typeface="Times New Roman" pitchFamily="18" charset="0"/>
              <a:cs typeface="Times New Roman" pitchFamily="18" charset="0"/>
            </a:endParaRPr>
          </a:p>
        </p:txBody>
      </p:sp>
      <p:cxnSp>
        <p:nvCxnSpPr>
          <p:cNvPr id="31" name="Straight Connector 30"/>
          <p:cNvCxnSpPr/>
          <p:nvPr/>
        </p:nvCxnSpPr>
        <p:spPr>
          <a:xfrm>
            <a:off x="228577" y="2705100"/>
            <a:ext cx="4690" cy="2451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5819" y="3378200"/>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18519" y="4241800"/>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9113" y="5156200"/>
            <a:ext cx="2954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34502" y="3009900"/>
            <a:ext cx="2233587" cy="647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1"/>
              </a:solidFill>
              <a:latin typeface="Times New Roman" pitchFamily="18" charset="0"/>
              <a:cs typeface="Times New Roman" pitchFamily="18" charset="0"/>
            </a:endParaRPr>
          </a:p>
          <a:p>
            <a:endParaRPr lang="en-US"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Sounds </a:t>
            </a:r>
            <a:r>
              <a:rPr lang="en-US" sz="2000" b="1" dirty="0">
                <a:solidFill>
                  <a:srgbClr val="FF0000"/>
                </a:solidFill>
                <a:latin typeface="Times New Roman" pitchFamily="18" charset="0"/>
                <a:cs typeface="Times New Roman" pitchFamily="18" charset="0"/>
              </a:rPr>
              <a:t>/θ/</a:t>
            </a:r>
            <a:r>
              <a:rPr lang="en-US" sz="2000" b="1" dirty="0" smtClean="0">
                <a:solidFill>
                  <a:srgbClr val="FF0000"/>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and </a:t>
            </a:r>
            <a:r>
              <a:rPr lang="en-US" sz="2000" b="1" dirty="0">
                <a:solidFill>
                  <a:srgbClr val="FF0000"/>
                </a:solidFill>
                <a:latin typeface="Times New Roman" pitchFamily="18" charset="0"/>
                <a:cs typeface="Times New Roman" pitchFamily="18" charset="0"/>
              </a:rPr>
              <a:t>/ð/</a:t>
            </a:r>
          </a:p>
          <a:p>
            <a:endParaRPr lang="en-US" b="1" dirty="0">
              <a:solidFill>
                <a:schemeClr val="tx1"/>
              </a:solidFill>
              <a:latin typeface="Times New Roman" pitchFamily="18" charset="0"/>
              <a:cs typeface="Times New Roman" pitchFamily="18" charset="0"/>
            </a:endParaRPr>
          </a:p>
          <a:p>
            <a:endParaRPr lang="en-US" b="1" dirty="0">
              <a:solidFill>
                <a:schemeClr val="tx1"/>
              </a:solidFill>
            </a:endParaRPr>
          </a:p>
        </p:txBody>
      </p:sp>
      <p:sp>
        <p:nvSpPr>
          <p:cNvPr id="47" name="Rectangle 46"/>
          <p:cNvSpPr/>
          <p:nvPr/>
        </p:nvSpPr>
        <p:spPr>
          <a:xfrm>
            <a:off x="329811" y="3898900"/>
            <a:ext cx="2238278" cy="609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Times New Roman" pitchFamily="18" charset="0"/>
                <a:cs typeface="Times New Roman" pitchFamily="18" charset="0"/>
              </a:rPr>
              <a:t>Sounds</a:t>
            </a:r>
            <a:r>
              <a:rPr lang="en-US" sz="2000" b="1" dirty="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/e</a:t>
            </a:r>
            <a:r>
              <a:rPr lang="en-US" sz="2000" b="1" dirty="0">
                <a:solidFill>
                  <a:srgbClr val="FF0000"/>
                </a:solidFill>
                <a:latin typeface="Times New Roman" pitchFamily="18" charset="0"/>
                <a:cs typeface="Times New Roman" pitchFamily="18" charset="0"/>
              </a:rPr>
              <a:t>/</a:t>
            </a:r>
            <a:r>
              <a:rPr lang="en-US" sz="2000" b="1" dirty="0" smtClean="0">
                <a:solidFill>
                  <a:srgbClr val="FF0000"/>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and</a:t>
            </a:r>
            <a:r>
              <a:rPr lang="en-US" sz="2000" b="1" dirty="0">
                <a:solidFill>
                  <a:schemeClr val="tx1"/>
                </a:solidFill>
              </a:rPr>
              <a:t> </a:t>
            </a:r>
            <a:r>
              <a:rPr lang="en-US" sz="2000" b="1" dirty="0" smtClean="0">
                <a:solidFill>
                  <a:schemeClr val="tx1"/>
                </a:solidFill>
              </a:rPr>
              <a:t>/æ</a:t>
            </a:r>
            <a:r>
              <a:rPr lang="en-US" sz="2000" b="1" dirty="0">
                <a:solidFill>
                  <a:schemeClr val="tx1"/>
                </a:solidFill>
              </a:rPr>
              <a:t>/ </a:t>
            </a:r>
            <a:endParaRPr lang="en-US" sz="2000" b="1" dirty="0">
              <a:solidFill>
                <a:schemeClr val="tx1"/>
              </a:solidFill>
              <a:latin typeface="Times New Roman" pitchFamily="18" charset="0"/>
              <a:cs typeface="Times New Roman" pitchFamily="18" charset="0"/>
            </a:endParaRPr>
          </a:p>
        </p:txBody>
      </p:sp>
      <p:sp>
        <p:nvSpPr>
          <p:cNvPr id="48" name="Rectangle 47"/>
          <p:cNvSpPr/>
          <p:nvPr/>
        </p:nvSpPr>
        <p:spPr>
          <a:xfrm>
            <a:off x="334502" y="4787900"/>
            <a:ext cx="2233587" cy="635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Sounds</a:t>
            </a:r>
            <a:r>
              <a:rPr lang="en-US" b="1" dirty="0">
                <a:solidFill>
                  <a:schemeClr val="tx1"/>
                </a:solidFill>
              </a:rPr>
              <a:t> </a:t>
            </a:r>
            <a:r>
              <a:rPr lang="en-US" b="1" i="1" dirty="0" smtClean="0">
                <a:solidFill>
                  <a:srgbClr val="FF0000"/>
                </a:solidFill>
              </a:rPr>
              <a:t>/</a:t>
            </a:r>
            <a:r>
              <a:rPr lang="en-US" b="1" i="1" dirty="0" err="1" smtClean="0">
                <a:solidFill>
                  <a:srgbClr val="FF0000"/>
                </a:solidFill>
              </a:rPr>
              <a:t>əʊ</a:t>
            </a:r>
            <a:r>
              <a:rPr lang="en-US" b="1" i="1" dirty="0" smtClean="0">
                <a:solidFill>
                  <a:srgbClr val="FF0000"/>
                </a:solidFill>
              </a:rPr>
              <a:t>/</a:t>
            </a:r>
            <a:r>
              <a:rPr lang="en-US" b="1" dirty="0" smtClean="0">
                <a:solidFill>
                  <a:schemeClr val="tx1"/>
                </a:solidFill>
              </a:rPr>
              <a:t>and </a:t>
            </a:r>
            <a:r>
              <a:rPr lang="en-US" b="1" i="1" dirty="0" smtClean="0">
                <a:solidFill>
                  <a:schemeClr val="tx1"/>
                </a:solidFill>
              </a:rPr>
              <a:t>/</a:t>
            </a:r>
            <a:r>
              <a:rPr lang="en-US" b="1" i="1" dirty="0" err="1" smtClean="0">
                <a:solidFill>
                  <a:schemeClr val="tx1"/>
                </a:solidFill>
              </a:rPr>
              <a:t>aʊ</a:t>
            </a:r>
            <a:r>
              <a:rPr lang="en-US" b="1" i="1" dirty="0" smtClean="0">
                <a:solidFill>
                  <a:schemeClr val="tx1"/>
                </a:solidFill>
              </a:rPr>
              <a:t>/</a:t>
            </a:r>
            <a:endParaRPr lang="en-US" b="1" dirty="0">
              <a:solidFill>
                <a:schemeClr val="tx1"/>
              </a:solidFill>
            </a:endParaRPr>
          </a:p>
        </p:txBody>
      </p:sp>
      <p:cxnSp>
        <p:nvCxnSpPr>
          <p:cNvPr id="50" name="Straight Connector 49"/>
          <p:cNvCxnSpPr/>
          <p:nvPr/>
        </p:nvCxnSpPr>
        <p:spPr>
          <a:xfrm>
            <a:off x="2700169" y="2705100"/>
            <a:ext cx="0" cy="30035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77411" y="3352800"/>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90111" y="4536760"/>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705453" y="5672380"/>
            <a:ext cx="2954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823667" y="2875935"/>
            <a:ext cx="2544747" cy="87056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chemeClr val="tx1"/>
              </a:solidFill>
              <a:latin typeface="Times New Roman" pitchFamily="18" charset="0"/>
              <a:cs typeface="Times New Roman" pitchFamily="18" charset="0"/>
            </a:endParaRPr>
          </a:p>
          <a:p>
            <a:r>
              <a:rPr lang="en-GB" b="1" dirty="0" smtClean="0">
                <a:solidFill>
                  <a:schemeClr val="tx1"/>
                </a:solidFill>
                <a:latin typeface="Times New Roman" pitchFamily="18" charset="0"/>
                <a:cs typeface="Times New Roman" pitchFamily="18" charset="0"/>
              </a:rPr>
              <a:t>- TV </a:t>
            </a:r>
            <a:r>
              <a:rPr lang="en-US" b="1" dirty="0" err="1" smtClean="0">
                <a:solidFill>
                  <a:srgbClr val="FF0000"/>
                </a:solidFill>
                <a:latin typeface="Times New Roman" pitchFamily="18" charset="0"/>
                <a:cs typeface="Times New Roman" pitchFamily="18" charset="0"/>
              </a:rPr>
              <a:t>programmes</a:t>
            </a:r>
            <a:endParaRPr lang="en-US" b="1" dirty="0" smtClean="0">
              <a:solidFill>
                <a:srgbClr val="FF0000"/>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Adjectives </a:t>
            </a:r>
            <a:r>
              <a:rPr lang="en-US" b="1" dirty="0" smtClean="0">
                <a:solidFill>
                  <a:schemeClr val="tx1"/>
                </a:solidFill>
                <a:latin typeface="Times New Roman" pitchFamily="18" charset="0"/>
                <a:cs typeface="Times New Roman" pitchFamily="18" charset="0"/>
              </a:rPr>
              <a:t>to describe </a:t>
            </a:r>
          </a:p>
          <a:p>
            <a:r>
              <a:rPr lang="en-US" b="1" dirty="0" smtClean="0">
                <a:solidFill>
                  <a:schemeClr val="tx1"/>
                </a:solidFill>
                <a:latin typeface="Times New Roman" pitchFamily="18" charset="0"/>
                <a:cs typeface="Times New Roman" pitchFamily="18" charset="0"/>
              </a:rPr>
              <a:t>TV</a:t>
            </a:r>
          </a:p>
          <a:p>
            <a:pPr algn="ctr"/>
            <a:endParaRPr lang="en-US" b="1" dirty="0">
              <a:solidFill>
                <a:schemeClr val="tx1"/>
              </a:solidFill>
            </a:endParaRPr>
          </a:p>
        </p:txBody>
      </p:sp>
      <p:sp>
        <p:nvSpPr>
          <p:cNvPr id="55" name="Rectangle 54"/>
          <p:cNvSpPr/>
          <p:nvPr/>
        </p:nvSpPr>
        <p:spPr>
          <a:xfrm>
            <a:off x="2838416" y="3898900"/>
            <a:ext cx="2761484" cy="12065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Times New Roman" pitchFamily="18" charset="0"/>
                <a:cs typeface="Times New Roman" pitchFamily="18" charset="0"/>
              </a:rPr>
              <a:t>- Name of the </a:t>
            </a:r>
            <a:r>
              <a:rPr lang="en-US" b="1" dirty="0">
                <a:solidFill>
                  <a:schemeClr val="tx1"/>
                </a:solidFill>
                <a:latin typeface="Times New Roman" pitchFamily="18" charset="0"/>
                <a:cs typeface="Times New Roman" pitchFamily="18" charset="0"/>
              </a:rPr>
              <a:t>sports and games </a:t>
            </a:r>
            <a:endParaRPr lang="en-US" b="1" dirty="0" smtClean="0">
              <a:solidFill>
                <a:schemeClr val="tx1"/>
              </a:solidFill>
              <a:latin typeface="Times New Roman" pitchFamily="18" charset="0"/>
              <a:cs typeface="Times New Roman" pitchFamily="18" charset="0"/>
            </a:endParaRPr>
          </a:p>
          <a:p>
            <a:r>
              <a:rPr lang="en-GB" b="1" dirty="0" smtClean="0">
                <a:solidFill>
                  <a:schemeClr val="tx1"/>
                </a:solidFill>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Things/ </a:t>
            </a:r>
            <a:r>
              <a:rPr lang="en-US" b="1" dirty="0" smtClean="0">
                <a:solidFill>
                  <a:srgbClr val="FF0000"/>
                </a:solidFill>
                <a:latin typeface="Times New Roman" pitchFamily="18" charset="0"/>
                <a:cs typeface="Times New Roman" pitchFamily="18" charset="0"/>
              </a:rPr>
              <a:t>equipment </a:t>
            </a:r>
            <a:r>
              <a:rPr lang="en-US" b="1" dirty="0" smtClean="0">
                <a:solidFill>
                  <a:schemeClr val="tx1"/>
                </a:solidFill>
                <a:latin typeface="Times New Roman" pitchFamily="18" charset="0"/>
                <a:cs typeface="Times New Roman" pitchFamily="18" charset="0"/>
              </a:rPr>
              <a:t>to play sports and games</a:t>
            </a:r>
            <a:endParaRPr lang="en-US" b="1" dirty="0">
              <a:solidFill>
                <a:schemeClr val="tx1"/>
              </a:solidFill>
              <a:latin typeface="Times New Roman" pitchFamily="18" charset="0"/>
              <a:cs typeface="Times New Roman" pitchFamily="18" charset="0"/>
            </a:endParaRPr>
          </a:p>
        </p:txBody>
      </p:sp>
      <p:sp>
        <p:nvSpPr>
          <p:cNvPr id="56" name="Rectangle 55"/>
          <p:cNvSpPr/>
          <p:nvPr/>
        </p:nvSpPr>
        <p:spPr>
          <a:xfrm>
            <a:off x="2833518" y="5247136"/>
            <a:ext cx="2766382" cy="77266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Adjective</a:t>
            </a:r>
            <a:r>
              <a:rPr lang="en-US" b="1" dirty="0" smtClean="0">
                <a:solidFill>
                  <a:schemeClr val="tx1"/>
                </a:solidFill>
                <a:latin typeface="Times New Roman" pitchFamily="18" charset="0"/>
                <a:cs typeface="Times New Roman" pitchFamily="18" charset="0"/>
              </a:rPr>
              <a:t>s to describe cities and landmarks </a:t>
            </a:r>
            <a:endParaRPr lang="en-GB" b="1" dirty="0">
              <a:solidFill>
                <a:schemeClr val="tx1"/>
              </a:solidFill>
            </a:endParaRPr>
          </a:p>
        </p:txBody>
      </p:sp>
      <p:cxnSp>
        <p:nvCxnSpPr>
          <p:cNvPr id="63" name="Straight Connector 62"/>
          <p:cNvCxnSpPr/>
          <p:nvPr/>
        </p:nvCxnSpPr>
        <p:spPr>
          <a:xfrm>
            <a:off x="5710999" y="2703052"/>
            <a:ext cx="6738" cy="34079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02989" y="3390900"/>
            <a:ext cx="29997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16283" y="4575696"/>
            <a:ext cx="34438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816923" y="2816943"/>
            <a:ext cx="3017367" cy="929557"/>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FF0000"/>
                </a:solidFill>
                <a:latin typeface="Times New Roman" pitchFamily="18" charset="0"/>
                <a:cs typeface="Times New Roman" pitchFamily="18" charset="0"/>
              </a:rPr>
              <a:t>- WH</a:t>
            </a:r>
            <a:r>
              <a:rPr lang="en-GB" b="1" dirty="0" smtClean="0">
                <a:solidFill>
                  <a:schemeClr val="tx1"/>
                </a:solidFill>
                <a:latin typeface="Times New Roman" pitchFamily="18" charset="0"/>
                <a:cs typeface="Times New Roman" pitchFamily="18" charset="0"/>
              </a:rPr>
              <a:t>- Questions.</a:t>
            </a:r>
          </a:p>
          <a:p>
            <a:r>
              <a:rPr lang="en-US" b="1" dirty="0" smtClean="0">
                <a:solidFill>
                  <a:srgbClr val="FF0000"/>
                </a:solidFill>
                <a:latin typeface="Times New Roman" pitchFamily="18" charset="0"/>
                <a:cs typeface="Times New Roman" pitchFamily="18" charset="0"/>
              </a:rPr>
              <a:t>- Conjunctions </a:t>
            </a:r>
            <a:r>
              <a:rPr lang="en-US" b="1" dirty="0" smtClean="0">
                <a:solidFill>
                  <a:schemeClr val="tx1"/>
                </a:solidFill>
                <a:latin typeface="Times New Roman" pitchFamily="18" charset="0"/>
                <a:cs typeface="Times New Roman" pitchFamily="18" charset="0"/>
              </a:rPr>
              <a:t>in </a:t>
            </a:r>
            <a:r>
              <a:rPr lang="en-US" b="1" dirty="0">
                <a:solidFill>
                  <a:schemeClr val="tx1"/>
                </a:solidFill>
                <a:latin typeface="Times New Roman" pitchFamily="18" charset="0"/>
                <a:cs typeface="Times New Roman" pitchFamily="18" charset="0"/>
              </a:rPr>
              <a:t>compound sentences </a:t>
            </a:r>
            <a:r>
              <a:rPr lang="en-US" b="1" dirty="0" smtClean="0">
                <a:solidFill>
                  <a:schemeClr val="tx1"/>
                </a:solidFill>
                <a:latin typeface="Times New Roman" pitchFamily="18" charset="0"/>
                <a:cs typeface="Times New Roman" pitchFamily="18" charset="0"/>
              </a:rPr>
              <a:t>. </a:t>
            </a:r>
            <a:endParaRPr lang="en-US" b="1" dirty="0">
              <a:solidFill>
                <a:schemeClr val="tx1"/>
              </a:solidFill>
              <a:latin typeface="Times New Roman" pitchFamily="18" charset="0"/>
              <a:cs typeface="Times New Roman" pitchFamily="18" charset="0"/>
            </a:endParaRPr>
          </a:p>
        </p:txBody>
      </p:sp>
      <p:sp>
        <p:nvSpPr>
          <p:cNvPr id="69" name="Rectangle 68"/>
          <p:cNvSpPr/>
          <p:nvPr/>
        </p:nvSpPr>
        <p:spPr>
          <a:xfrm>
            <a:off x="5831670" y="3849334"/>
            <a:ext cx="3164850" cy="141133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latin typeface="Times New Roman" pitchFamily="18" charset="0"/>
                <a:cs typeface="Times New Roman" pitchFamily="18" charset="0"/>
              </a:rPr>
              <a:t>- Use  </a:t>
            </a:r>
            <a:r>
              <a:rPr lang="en-US" b="1" dirty="0" smtClean="0">
                <a:solidFill>
                  <a:srgbClr val="FF0000"/>
                </a:solidFill>
                <a:latin typeface="Times New Roman" pitchFamily="18" charset="0"/>
                <a:cs typeface="Times New Roman" pitchFamily="18" charset="0"/>
              </a:rPr>
              <a:t>past simple </a:t>
            </a:r>
            <a:r>
              <a:rPr lang="en-US" b="1" dirty="0" smtClean="0">
                <a:solidFill>
                  <a:schemeClr val="tx1"/>
                </a:solidFill>
                <a:latin typeface="Times New Roman" pitchFamily="18" charset="0"/>
                <a:cs typeface="Times New Roman" pitchFamily="18" charset="0"/>
              </a:rPr>
              <a:t>to talk about something that happened in the past.</a:t>
            </a:r>
          </a:p>
          <a:p>
            <a:r>
              <a:rPr lang="en-US" b="1" dirty="0" smtClean="0">
                <a:solidFill>
                  <a:srgbClr val="FF0000"/>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Use</a:t>
            </a:r>
            <a:r>
              <a:rPr lang="en-US" b="1" dirty="0" smtClean="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imperative</a:t>
            </a:r>
            <a:r>
              <a:rPr lang="en-US" b="1" dirty="0" smtClean="0">
                <a:solidFill>
                  <a:srgbClr val="FF0000"/>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tell so to do </a:t>
            </a:r>
            <a:r>
              <a:rPr lang="en-US" b="1" dirty="0" err="1" smtClean="0">
                <a:solidFill>
                  <a:schemeClr val="tx1"/>
                </a:solidFill>
                <a:latin typeface="Times New Roman" pitchFamily="18" charset="0"/>
                <a:cs typeface="Times New Roman" pitchFamily="18" charset="0"/>
              </a:rPr>
              <a:t>st</a:t>
            </a:r>
            <a:r>
              <a:rPr lang="en-US" b="1" dirty="0" smtClean="0">
                <a:solidFill>
                  <a:schemeClr val="tx1"/>
                </a:solidFill>
                <a:latin typeface="Times New Roman" pitchFamily="18" charset="0"/>
                <a:cs typeface="Times New Roman" pitchFamily="18" charset="0"/>
              </a:rPr>
              <a:t>, or to give a direct order.</a:t>
            </a:r>
            <a:endParaRPr lang="en-US" b="1" dirty="0">
              <a:solidFill>
                <a:srgbClr val="FF0000"/>
              </a:solidFill>
              <a:latin typeface="Times New Roman" pitchFamily="18" charset="0"/>
              <a:cs typeface="Times New Roman" pitchFamily="18" charset="0"/>
            </a:endParaRPr>
          </a:p>
        </p:txBody>
      </p:sp>
      <p:sp>
        <p:nvSpPr>
          <p:cNvPr id="70" name="Rectangle 69"/>
          <p:cNvSpPr/>
          <p:nvPr/>
        </p:nvSpPr>
        <p:spPr>
          <a:xfrm>
            <a:off x="5804176" y="5334412"/>
            <a:ext cx="3339824" cy="140560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latin typeface="Times New Roman" pitchFamily="18" charset="0"/>
                <a:cs typeface="Times New Roman" pitchFamily="18" charset="0"/>
              </a:rPr>
              <a:t>- A</a:t>
            </a:r>
            <a:r>
              <a:rPr lang="en-US" b="1" dirty="0" smtClean="0">
                <a:solidFill>
                  <a:srgbClr val="FF0000"/>
                </a:solidFill>
                <a:latin typeface="Times New Roman" pitchFamily="18" charset="0"/>
                <a:cs typeface="Times New Roman" pitchFamily="18" charset="0"/>
              </a:rPr>
              <a:t> possessive  </a:t>
            </a:r>
            <a:r>
              <a:rPr lang="en-US" b="1" dirty="0" smtClean="0">
                <a:solidFill>
                  <a:schemeClr val="tx1"/>
                </a:solidFill>
                <a:latin typeface="Times New Roman" pitchFamily="18" charset="0"/>
                <a:cs typeface="Times New Roman" pitchFamily="18" charset="0"/>
              </a:rPr>
              <a:t>is used only when there is a noun following it.</a:t>
            </a:r>
          </a:p>
          <a:p>
            <a:r>
              <a:rPr lang="en-US" b="1" dirty="0" smtClean="0">
                <a:solidFill>
                  <a:schemeClr val="tx1"/>
                </a:solidFill>
                <a:latin typeface="Times New Roman" pitchFamily="18" charset="0"/>
                <a:cs typeface="Times New Roman" pitchFamily="18" charset="0"/>
              </a:rPr>
              <a:t>- A </a:t>
            </a:r>
            <a:r>
              <a:rPr lang="en-US" b="1" dirty="0">
                <a:solidFill>
                  <a:srgbClr val="FF0000"/>
                </a:solidFill>
                <a:latin typeface="Times New Roman" pitchFamily="18" charset="0"/>
                <a:cs typeface="Times New Roman" pitchFamily="18" charset="0"/>
              </a:rPr>
              <a:t>possessive </a:t>
            </a:r>
            <a:r>
              <a:rPr lang="en-US" b="1" dirty="0" smtClean="0">
                <a:solidFill>
                  <a:srgbClr val="FF0000"/>
                </a:solidFill>
                <a:latin typeface="Times New Roman" pitchFamily="18" charset="0"/>
                <a:cs typeface="Times New Roman" pitchFamily="18" charset="0"/>
              </a:rPr>
              <a:t>pronoun </a:t>
            </a:r>
            <a:r>
              <a:rPr lang="en-US" b="1" dirty="0" smtClean="0">
                <a:solidFill>
                  <a:schemeClr val="tx1"/>
                </a:solidFill>
                <a:latin typeface="Times New Roman" pitchFamily="18" charset="0"/>
                <a:cs typeface="Times New Roman" pitchFamily="18" charset="0"/>
              </a:rPr>
              <a:t>is used a lone, without a noun following it.</a:t>
            </a:r>
            <a:endParaRPr lang="en-US" b="1" dirty="0">
              <a:solidFill>
                <a:schemeClr val="tx1"/>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cxnSp>
        <p:nvCxnSpPr>
          <p:cNvPr id="73" name="Straight Connector 72"/>
          <p:cNvCxnSpPr/>
          <p:nvPr/>
        </p:nvCxnSpPr>
        <p:spPr>
          <a:xfrm>
            <a:off x="5726408" y="6050321"/>
            <a:ext cx="90514" cy="4097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032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154" y="2261862"/>
            <a:ext cx="4377873" cy="8308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906" y="2288458"/>
            <a:ext cx="946337" cy="777611"/>
          </a:xfrm>
          <a:prstGeom prst="rect">
            <a:avLst/>
          </a:prstGeom>
        </p:spPr>
      </p:pic>
      <p:sp>
        <p:nvSpPr>
          <p:cNvPr id="2" name="TextBox 1"/>
          <p:cNvSpPr txBox="1"/>
          <p:nvPr/>
        </p:nvSpPr>
        <p:spPr>
          <a:xfrm>
            <a:off x="2468880" y="3247174"/>
            <a:ext cx="3474720" cy="2909130"/>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3200" b="1" dirty="0">
                <a:solidFill>
                  <a:srgbClr val="048DA4"/>
                </a:solidFill>
              </a:rPr>
              <a:t>Pronunciation</a:t>
            </a:r>
          </a:p>
          <a:p>
            <a:pPr marL="457200" indent="-457200">
              <a:lnSpc>
                <a:spcPct val="200000"/>
              </a:lnSpc>
              <a:buFont typeface="Wingdings" panose="05000000000000000000" pitchFamily="2" charset="2"/>
              <a:buChar char="Ø"/>
            </a:pPr>
            <a:r>
              <a:rPr lang="en-US" sz="3200" b="1" dirty="0">
                <a:solidFill>
                  <a:srgbClr val="048DA4"/>
                </a:solidFill>
              </a:rPr>
              <a:t>Vocabulary</a:t>
            </a:r>
          </a:p>
          <a:p>
            <a:pPr marL="457200" indent="-457200">
              <a:lnSpc>
                <a:spcPct val="200000"/>
              </a:lnSpc>
              <a:buFont typeface="Wingdings" panose="05000000000000000000" pitchFamily="2" charset="2"/>
              <a:buChar char="Ø"/>
            </a:pPr>
            <a:r>
              <a:rPr lang="en-US" sz="3200" b="1" dirty="0">
                <a:solidFill>
                  <a:srgbClr val="048DA4"/>
                </a:solidFill>
              </a:rPr>
              <a:t>Grammar</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99" y="68583"/>
            <a:ext cx="8728697" cy="2018066"/>
          </a:xfrm>
          <a:prstGeom prst="rect">
            <a:avLst/>
          </a:prstGeom>
        </p:spPr>
      </p:pic>
      <p:sp>
        <p:nvSpPr>
          <p:cNvPr id="3" name="TextBox 2"/>
          <p:cNvSpPr txBox="1"/>
          <p:nvPr/>
        </p:nvSpPr>
        <p:spPr>
          <a:xfrm>
            <a:off x="251460" y="262890"/>
            <a:ext cx="4080510"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REVIEW 3</a:t>
            </a:r>
          </a:p>
        </p:txBody>
      </p:sp>
      <p:sp>
        <p:nvSpPr>
          <p:cNvPr id="4" name="TextBox 3"/>
          <p:cNvSpPr txBox="1"/>
          <p:nvPr/>
        </p:nvSpPr>
        <p:spPr>
          <a:xfrm>
            <a:off x="4206240" y="727484"/>
            <a:ext cx="393487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 UNITS 7 – 8 – 9) </a:t>
            </a:r>
          </a:p>
        </p:txBody>
      </p:sp>
    </p:spTree>
    <p:extLst>
      <p:ext uri="{BB962C8B-B14F-4D97-AF65-F5344CB8AC3E}">
        <p14:creationId xmlns:p14="http://schemas.microsoft.com/office/powerpoint/2010/main" val="86045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ết quả hình ảnh cho nền powerpoint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296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4" y="709003"/>
            <a:ext cx="627229" cy="681509"/>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4" name="TextBox 3"/>
          <p:cNvSpPr txBox="1"/>
          <p:nvPr/>
        </p:nvSpPr>
        <p:spPr>
          <a:xfrm>
            <a:off x="767643" y="645866"/>
            <a:ext cx="7663956" cy="954107"/>
          </a:xfrm>
          <a:prstGeom prst="rect">
            <a:avLst/>
          </a:prstGeom>
          <a:noFill/>
        </p:spPr>
        <p:txBody>
          <a:bodyPr wrap="square" rtlCol="0">
            <a:spAutoFit/>
          </a:bodyPr>
          <a:lstStyle/>
          <a:p>
            <a:r>
              <a:rPr lang="en-US" sz="2800" b="1" dirty="0">
                <a:solidFill>
                  <a:srgbClr val="FF0000"/>
                </a:solidFill>
                <a:effectLst>
                  <a:glow rad="88900">
                    <a:schemeClr val="bg1"/>
                  </a:glow>
                </a:effectLst>
                <a:latin typeface="Arial" panose="020B0604020202020204" pitchFamily="34" charset="0"/>
                <a:cs typeface="Arial" panose="020B0604020202020204" pitchFamily="34" charset="0"/>
              </a:rPr>
              <a:t>Circle the word with the different underlined sound. Listen and check. </a:t>
            </a:r>
          </a:p>
        </p:txBody>
      </p:sp>
      <p:sp>
        <p:nvSpPr>
          <p:cNvPr id="5" name="Isosceles Triangle 4">
            <a:extLst>
              <a:ext uri="{FF2B5EF4-FFF2-40B4-BE49-F238E27FC236}">
                <a16:creationId xmlns:a16="http://schemas.microsoft.com/office/drawing/2014/main" xmlns="" id="{B8419B24-0E2B-4612-AB94-3780CB9F803B}"/>
              </a:ext>
            </a:extLst>
          </p:cNvPr>
          <p:cNvSpPr/>
          <p:nvPr/>
        </p:nvSpPr>
        <p:spPr>
          <a:xfrm rot="5400000">
            <a:off x="7980416" y="5829735"/>
            <a:ext cx="32004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35309" y="2022064"/>
            <a:ext cx="474830" cy="461665"/>
          </a:xfrm>
          <a:prstGeom prst="rect">
            <a:avLst/>
          </a:prstGeom>
          <a:noFill/>
        </p:spPr>
        <p:txBody>
          <a:bodyPr wrap="square" rtlCol="0">
            <a:spAutoFit/>
          </a:bodyPr>
          <a:lstStyle/>
          <a:p>
            <a:r>
              <a:rPr lang="en-US" sz="2400" b="1">
                <a:solidFill>
                  <a:srgbClr val="0070C0"/>
                </a:solidFill>
              </a:rPr>
              <a:t>1.</a:t>
            </a:r>
          </a:p>
        </p:txBody>
      </p:sp>
      <p:sp>
        <p:nvSpPr>
          <p:cNvPr id="7" name="TextBox 6"/>
          <p:cNvSpPr txBox="1"/>
          <p:nvPr/>
        </p:nvSpPr>
        <p:spPr>
          <a:xfrm>
            <a:off x="635309" y="2946478"/>
            <a:ext cx="474830" cy="461665"/>
          </a:xfrm>
          <a:prstGeom prst="rect">
            <a:avLst/>
          </a:prstGeom>
          <a:noFill/>
        </p:spPr>
        <p:txBody>
          <a:bodyPr wrap="square" rtlCol="0">
            <a:spAutoFit/>
          </a:bodyPr>
          <a:lstStyle/>
          <a:p>
            <a:r>
              <a:rPr lang="en-US" sz="2400" b="1">
                <a:solidFill>
                  <a:srgbClr val="0070C0"/>
                </a:solidFill>
              </a:rPr>
              <a:t>2.</a:t>
            </a:r>
          </a:p>
        </p:txBody>
      </p:sp>
      <p:sp>
        <p:nvSpPr>
          <p:cNvPr id="8" name="TextBox 7"/>
          <p:cNvSpPr txBox="1"/>
          <p:nvPr/>
        </p:nvSpPr>
        <p:spPr>
          <a:xfrm>
            <a:off x="635309" y="3851283"/>
            <a:ext cx="474830" cy="461665"/>
          </a:xfrm>
          <a:prstGeom prst="rect">
            <a:avLst/>
          </a:prstGeom>
          <a:noFill/>
        </p:spPr>
        <p:txBody>
          <a:bodyPr wrap="square" rtlCol="0">
            <a:spAutoFit/>
          </a:bodyPr>
          <a:lstStyle/>
          <a:p>
            <a:r>
              <a:rPr lang="en-US" sz="2400" b="1">
                <a:solidFill>
                  <a:srgbClr val="0070C0"/>
                </a:solidFill>
              </a:rPr>
              <a:t>3.</a:t>
            </a:r>
          </a:p>
        </p:txBody>
      </p:sp>
      <p:sp>
        <p:nvSpPr>
          <p:cNvPr id="9" name="TextBox 8"/>
          <p:cNvSpPr txBox="1"/>
          <p:nvPr/>
        </p:nvSpPr>
        <p:spPr>
          <a:xfrm>
            <a:off x="635309" y="4780619"/>
            <a:ext cx="474830" cy="461665"/>
          </a:xfrm>
          <a:prstGeom prst="rect">
            <a:avLst/>
          </a:prstGeom>
          <a:noFill/>
        </p:spPr>
        <p:txBody>
          <a:bodyPr wrap="square" rtlCol="0">
            <a:spAutoFit/>
          </a:bodyPr>
          <a:lstStyle/>
          <a:p>
            <a:r>
              <a:rPr lang="en-US" sz="2400" b="1">
                <a:solidFill>
                  <a:srgbClr val="0070C0"/>
                </a:solidFill>
              </a:rPr>
              <a:t>4.</a:t>
            </a:r>
          </a:p>
        </p:txBody>
      </p:sp>
      <p:sp>
        <p:nvSpPr>
          <p:cNvPr id="10" name="TextBox 9"/>
          <p:cNvSpPr txBox="1"/>
          <p:nvPr/>
        </p:nvSpPr>
        <p:spPr>
          <a:xfrm>
            <a:off x="635309" y="5685424"/>
            <a:ext cx="474830" cy="461665"/>
          </a:xfrm>
          <a:prstGeom prst="rect">
            <a:avLst/>
          </a:prstGeom>
          <a:noFill/>
        </p:spPr>
        <p:txBody>
          <a:bodyPr wrap="square" rtlCol="0">
            <a:spAutoFit/>
          </a:bodyPr>
          <a:lstStyle/>
          <a:p>
            <a:r>
              <a:rPr lang="en-US" sz="2400" b="1">
                <a:solidFill>
                  <a:srgbClr val="0070C0"/>
                </a:solidFill>
              </a:rPr>
              <a:t>5.</a:t>
            </a:r>
          </a:p>
        </p:txBody>
      </p:sp>
      <p:grpSp>
        <p:nvGrpSpPr>
          <p:cNvPr id="11" name="Group 10"/>
          <p:cNvGrpSpPr/>
          <p:nvPr/>
        </p:nvGrpSpPr>
        <p:grpSpPr>
          <a:xfrm>
            <a:off x="1302059" y="2012802"/>
            <a:ext cx="1310532" cy="470927"/>
            <a:chOff x="1490433" y="2168225"/>
            <a:chExt cx="1310532" cy="470927"/>
          </a:xfrm>
        </p:grpSpPr>
        <p:sp>
          <p:nvSpPr>
            <p:cNvPr id="12" name="TextBox 11"/>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3" name="TextBox 12"/>
            <p:cNvSpPr txBox="1"/>
            <p:nvPr/>
          </p:nvSpPr>
          <p:spPr>
            <a:xfrm>
              <a:off x="1825712" y="2168225"/>
              <a:ext cx="975253" cy="461665"/>
            </a:xfrm>
            <a:prstGeom prst="rect">
              <a:avLst/>
            </a:prstGeom>
            <a:noFill/>
          </p:spPr>
          <p:txBody>
            <a:bodyPr wrap="square" rtlCol="0">
              <a:spAutoFit/>
            </a:bodyPr>
            <a:lstStyle/>
            <a:p>
              <a:r>
                <a:rPr lang="en-US" sz="2400"/>
                <a:t>t</a:t>
              </a:r>
              <a:r>
                <a:rPr lang="en-US" sz="2400" u="sng"/>
                <a:t>ow</a:t>
              </a:r>
              <a:r>
                <a:rPr lang="en-US" sz="2400"/>
                <a:t>er</a:t>
              </a:r>
            </a:p>
          </p:txBody>
        </p:sp>
      </p:grpSp>
      <p:grpSp>
        <p:nvGrpSpPr>
          <p:cNvPr id="14" name="Group 13"/>
          <p:cNvGrpSpPr/>
          <p:nvPr/>
        </p:nvGrpSpPr>
        <p:grpSpPr>
          <a:xfrm>
            <a:off x="3363269" y="2017432"/>
            <a:ext cx="1709993" cy="470927"/>
            <a:chOff x="1490433" y="2168225"/>
            <a:chExt cx="1709993" cy="470927"/>
          </a:xfrm>
        </p:grpSpPr>
        <p:sp>
          <p:nvSpPr>
            <p:cNvPr id="15" name="TextBox 1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6" name="TextBox 15"/>
            <p:cNvSpPr txBox="1"/>
            <p:nvPr/>
          </p:nvSpPr>
          <p:spPr>
            <a:xfrm>
              <a:off x="1825712" y="2168225"/>
              <a:ext cx="1374714" cy="461665"/>
            </a:xfrm>
            <a:prstGeom prst="rect">
              <a:avLst/>
            </a:prstGeom>
            <a:noFill/>
          </p:spPr>
          <p:txBody>
            <a:bodyPr wrap="square" rtlCol="0">
              <a:spAutoFit/>
            </a:bodyPr>
            <a:lstStyle/>
            <a:p>
              <a:r>
                <a:rPr lang="en-US" sz="2400" dirty="0"/>
                <a:t>h</a:t>
              </a:r>
              <a:r>
                <a:rPr lang="en-US" sz="2400" u="sng" dirty="0"/>
                <a:t>ow</a:t>
              </a:r>
            </a:p>
          </p:txBody>
        </p:sp>
      </p:grpSp>
      <p:grpSp>
        <p:nvGrpSpPr>
          <p:cNvPr id="17" name="Group 16"/>
          <p:cNvGrpSpPr/>
          <p:nvPr/>
        </p:nvGrpSpPr>
        <p:grpSpPr>
          <a:xfrm>
            <a:off x="5424479" y="2022064"/>
            <a:ext cx="1560787" cy="470927"/>
            <a:chOff x="1490433" y="2168225"/>
            <a:chExt cx="1560787" cy="470927"/>
          </a:xfrm>
        </p:grpSpPr>
        <p:sp>
          <p:nvSpPr>
            <p:cNvPr id="18" name="TextBox 17"/>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19" name="TextBox 18"/>
            <p:cNvSpPr txBox="1"/>
            <p:nvPr/>
          </p:nvSpPr>
          <p:spPr>
            <a:xfrm>
              <a:off x="1825712" y="2168225"/>
              <a:ext cx="1225508" cy="461665"/>
            </a:xfrm>
            <a:prstGeom prst="rect">
              <a:avLst/>
            </a:prstGeom>
            <a:noFill/>
          </p:spPr>
          <p:txBody>
            <a:bodyPr wrap="square" rtlCol="0">
              <a:spAutoFit/>
            </a:bodyPr>
            <a:lstStyle/>
            <a:p>
              <a:r>
                <a:rPr lang="en-US" sz="2400" dirty="0"/>
                <a:t>sn</a:t>
              </a:r>
              <a:r>
                <a:rPr lang="en-US" sz="2400" u="sng" dirty="0"/>
                <a:t>ow</a:t>
              </a:r>
            </a:p>
          </p:txBody>
        </p:sp>
      </p:grpSp>
      <p:grpSp>
        <p:nvGrpSpPr>
          <p:cNvPr id="20" name="Group 19"/>
          <p:cNvGrpSpPr/>
          <p:nvPr/>
        </p:nvGrpSpPr>
        <p:grpSpPr>
          <a:xfrm>
            <a:off x="1302059" y="2929897"/>
            <a:ext cx="1518073" cy="470927"/>
            <a:chOff x="1490433" y="2168225"/>
            <a:chExt cx="1518073" cy="470927"/>
          </a:xfrm>
        </p:grpSpPr>
        <p:sp>
          <p:nvSpPr>
            <p:cNvPr id="21" name="TextBox 2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22" name="TextBox 21"/>
            <p:cNvSpPr txBox="1"/>
            <p:nvPr/>
          </p:nvSpPr>
          <p:spPr>
            <a:xfrm>
              <a:off x="1825712" y="2168225"/>
              <a:ext cx="1182794" cy="461665"/>
            </a:xfrm>
            <a:prstGeom prst="rect">
              <a:avLst/>
            </a:prstGeom>
            <a:noFill/>
          </p:spPr>
          <p:txBody>
            <a:bodyPr wrap="square" rtlCol="0">
              <a:spAutoFit/>
            </a:bodyPr>
            <a:lstStyle/>
            <a:p>
              <a:r>
                <a:rPr lang="en-US" sz="2400"/>
                <a:t>symb</a:t>
              </a:r>
              <a:r>
                <a:rPr lang="en-US" sz="2400" u="sng"/>
                <a:t>o</a:t>
              </a:r>
              <a:r>
                <a:rPr lang="en-US" sz="2400"/>
                <a:t>l</a:t>
              </a:r>
              <a:endParaRPr lang="en-US" sz="2400" u="sng"/>
            </a:p>
          </p:txBody>
        </p:sp>
      </p:grpSp>
      <p:grpSp>
        <p:nvGrpSpPr>
          <p:cNvPr id="23" name="Group 22"/>
          <p:cNvGrpSpPr/>
          <p:nvPr/>
        </p:nvGrpSpPr>
        <p:grpSpPr>
          <a:xfrm>
            <a:off x="3363269" y="2934527"/>
            <a:ext cx="1709993" cy="470927"/>
            <a:chOff x="1490433" y="2168225"/>
            <a:chExt cx="1709993" cy="470927"/>
          </a:xfrm>
        </p:grpSpPr>
        <p:sp>
          <p:nvSpPr>
            <p:cNvPr id="24" name="TextBox 2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25" name="TextBox 24"/>
            <p:cNvSpPr txBox="1"/>
            <p:nvPr/>
          </p:nvSpPr>
          <p:spPr>
            <a:xfrm>
              <a:off x="1825712" y="2168225"/>
              <a:ext cx="1374714" cy="461665"/>
            </a:xfrm>
            <a:prstGeom prst="rect">
              <a:avLst/>
            </a:prstGeom>
            <a:noFill/>
          </p:spPr>
          <p:txBody>
            <a:bodyPr wrap="square" rtlCol="0">
              <a:spAutoFit/>
            </a:bodyPr>
            <a:lstStyle/>
            <a:p>
              <a:r>
                <a:rPr lang="en-US" sz="2400" u="sng"/>
                <a:t>o</a:t>
              </a:r>
              <a:r>
                <a:rPr lang="en-US" sz="2400"/>
                <a:t>pening</a:t>
              </a:r>
              <a:endParaRPr lang="en-US" sz="2400" u="sng"/>
            </a:p>
          </p:txBody>
        </p:sp>
      </p:grpSp>
      <p:grpSp>
        <p:nvGrpSpPr>
          <p:cNvPr id="26" name="Group 25"/>
          <p:cNvGrpSpPr/>
          <p:nvPr/>
        </p:nvGrpSpPr>
        <p:grpSpPr>
          <a:xfrm>
            <a:off x="5424479" y="2939159"/>
            <a:ext cx="1709993" cy="470927"/>
            <a:chOff x="1490433" y="2168225"/>
            <a:chExt cx="1709993" cy="470927"/>
          </a:xfrm>
        </p:grpSpPr>
        <p:sp>
          <p:nvSpPr>
            <p:cNvPr id="27" name="TextBox 26"/>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8" name="TextBox 27"/>
            <p:cNvSpPr txBox="1"/>
            <p:nvPr/>
          </p:nvSpPr>
          <p:spPr>
            <a:xfrm>
              <a:off x="1825712" y="2168225"/>
              <a:ext cx="1374714" cy="461665"/>
            </a:xfrm>
            <a:prstGeom prst="rect">
              <a:avLst/>
            </a:prstGeom>
            <a:noFill/>
          </p:spPr>
          <p:txBody>
            <a:bodyPr wrap="square" rtlCol="0">
              <a:spAutoFit/>
            </a:bodyPr>
            <a:lstStyle/>
            <a:p>
              <a:r>
                <a:rPr lang="en-US" sz="2400"/>
                <a:t>p</a:t>
              </a:r>
              <a:r>
                <a:rPr lang="en-US" sz="2400" u="sng"/>
                <a:t>o</a:t>
              </a:r>
              <a:r>
                <a:rPr lang="en-US" sz="2400"/>
                <a:t>stcard</a:t>
              </a:r>
              <a:endParaRPr lang="en-US" sz="2400" u="sng"/>
            </a:p>
          </p:txBody>
        </p:sp>
      </p:grpSp>
      <p:grpSp>
        <p:nvGrpSpPr>
          <p:cNvPr id="29" name="Group 28"/>
          <p:cNvGrpSpPr/>
          <p:nvPr/>
        </p:nvGrpSpPr>
        <p:grpSpPr>
          <a:xfrm>
            <a:off x="1302059" y="3849160"/>
            <a:ext cx="1287057" cy="470927"/>
            <a:chOff x="1490433" y="2168225"/>
            <a:chExt cx="1287057" cy="470927"/>
          </a:xfrm>
        </p:grpSpPr>
        <p:sp>
          <p:nvSpPr>
            <p:cNvPr id="30" name="TextBox 29"/>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1" name="TextBox 30"/>
            <p:cNvSpPr txBox="1"/>
            <p:nvPr/>
          </p:nvSpPr>
          <p:spPr>
            <a:xfrm>
              <a:off x="1825712" y="2168225"/>
              <a:ext cx="951778" cy="461665"/>
            </a:xfrm>
            <a:prstGeom prst="rect">
              <a:avLst/>
            </a:prstGeom>
            <a:noFill/>
          </p:spPr>
          <p:txBody>
            <a:bodyPr wrap="square" rtlCol="0">
              <a:spAutoFit/>
            </a:bodyPr>
            <a:lstStyle/>
            <a:p>
              <a:r>
                <a:rPr lang="en-US" sz="2400" dirty="0"/>
                <a:t>fa</a:t>
              </a:r>
              <a:r>
                <a:rPr lang="en-US" sz="2400" u="sng" dirty="0"/>
                <a:t>th</a:t>
              </a:r>
              <a:r>
                <a:rPr lang="en-US" sz="2400" dirty="0"/>
                <a:t>er</a:t>
              </a:r>
            </a:p>
          </p:txBody>
        </p:sp>
      </p:grpSp>
      <p:grpSp>
        <p:nvGrpSpPr>
          <p:cNvPr id="32" name="Group 31"/>
          <p:cNvGrpSpPr/>
          <p:nvPr/>
        </p:nvGrpSpPr>
        <p:grpSpPr>
          <a:xfrm>
            <a:off x="3363269" y="3853790"/>
            <a:ext cx="1477557" cy="470927"/>
            <a:chOff x="1490433" y="2168225"/>
            <a:chExt cx="1477557" cy="470927"/>
          </a:xfrm>
        </p:grpSpPr>
        <p:sp>
          <p:nvSpPr>
            <p:cNvPr id="33" name="TextBox 3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4" name="TextBox 33"/>
            <p:cNvSpPr txBox="1"/>
            <p:nvPr/>
          </p:nvSpPr>
          <p:spPr>
            <a:xfrm>
              <a:off x="1825712" y="2168225"/>
              <a:ext cx="1142278" cy="461665"/>
            </a:xfrm>
            <a:prstGeom prst="rect">
              <a:avLst/>
            </a:prstGeom>
            <a:noFill/>
          </p:spPr>
          <p:txBody>
            <a:bodyPr wrap="square" rtlCol="0">
              <a:spAutoFit/>
            </a:bodyPr>
            <a:lstStyle/>
            <a:p>
              <a:r>
                <a:rPr lang="en-US" sz="2400"/>
                <a:t>ear</a:t>
              </a:r>
              <a:r>
                <a:rPr lang="en-US" sz="2400" u="sng"/>
                <a:t>th</a:t>
              </a:r>
            </a:p>
          </p:txBody>
        </p:sp>
      </p:grpSp>
      <p:grpSp>
        <p:nvGrpSpPr>
          <p:cNvPr id="35" name="Group 34"/>
          <p:cNvGrpSpPr/>
          <p:nvPr/>
        </p:nvGrpSpPr>
        <p:grpSpPr>
          <a:xfrm>
            <a:off x="5424479" y="3858422"/>
            <a:ext cx="1313727" cy="470927"/>
            <a:chOff x="1490433" y="2168225"/>
            <a:chExt cx="1313727" cy="470927"/>
          </a:xfrm>
        </p:grpSpPr>
        <p:sp>
          <p:nvSpPr>
            <p:cNvPr id="36" name="TextBox 3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7" name="TextBox 36"/>
            <p:cNvSpPr txBox="1"/>
            <p:nvPr/>
          </p:nvSpPr>
          <p:spPr>
            <a:xfrm>
              <a:off x="1825712" y="2168225"/>
              <a:ext cx="978448" cy="461665"/>
            </a:xfrm>
            <a:prstGeom prst="rect">
              <a:avLst/>
            </a:prstGeom>
            <a:noFill/>
          </p:spPr>
          <p:txBody>
            <a:bodyPr wrap="square" rtlCol="0">
              <a:spAutoFit/>
            </a:bodyPr>
            <a:lstStyle/>
            <a:p>
              <a:r>
                <a:rPr lang="en-US" sz="2400"/>
                <a:t>bo</a:t>
              </a:r>
              <a:r>
                <a:rPr lang="en-US" sz="2400" u="sng"/>
                <a:t>th</a:t>
              </a:r>
            </a:p>
          </p:txBody>
        </p:sp>
      </p:grpSp>
      <p:grpSp>
        <p:nvGrpSpPr>
          <p:cNvPr id="38" name="Group 37"/>
          <p:cNvGrpSpPr/>
          <p:nvPr/>
        </p:nvGrpSpPr>
        <p:grpSpPr>
          <a:xfrm>
            <a:off x="1302059" y="4766255"/>
            <a:ext cx="1869987" cy="470927"/>
            <a:chOff x="1490433" y="2168225"/>
            <a:chExt cx="1869987" cy="470927"/>
          </a:xfrm>
        </p:grpSpPr>
        <p:sp>
          <p:nvSpPr>
            <p:cNvPr id="39" name="TextBox 38"/>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0" name="TextBox 39"/>
            <p:cNvSpPr txBox="1"/>
            <p:nvPr/>
          </p:nvSpPr>
          <p:spPr>
            <a:xfrm>
              <a:off x="1825712" y="2168225"/>
              <a:ext cx="1534708" cy="461665"/>
            </a:xfrm>
            <a:prstGeom prst="rect">
              <a:avLst/>
            </a:prstGeom>
            <a:noFill/>
          </p:spPr>
          <p:txBody>
            <a:bodyPr wrap="square" rtlCol="0">
              <a:spAutoFit/>
            </a:bodyPr>
            <a:lstStyle/>
            <a:p>
              <a:r>
                <a:rPr lang="en-US" sz="2400"/>
                <a:t>S</a:t>
              </a:r>
              <a:r>
                <a:rPr lang="en-US" sz="2400" u="sng"/>
                <a:t>a</a:t>
              </a:r>
              <a:r>
                <a:rPr lang="en-US" sz="2400"/>
                <a:t>turday</a:t>
              </a:r>
            </a:p>
          </p:txBody>
        </p:sp>
      </p:grpSp>
      <p:grpSp>
        <p:nvGrpSpPr>
          <p:cNvPr id="41" name="Group 40"/>
          <p:cNvGrpSpPr/>
          <p:nvPr/>
        </p:nvGrpSpPr>
        <p:grpSpPr>
          <a:xfrm>
            <a:off x="3363269" y="4770885"/>
            <a:ext cx="1709993" cy="470927"/>
            <a:chOff x="1490433" y="2168225"/>
            <a:chExt cx="1709993" cy="470927"/>
          </a:xfrm>
        </p:grpSpPr>
        <p:sp>
          <p:nvSpPr>
            <p:cNvPr id="42" name="TextBox 41"/>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3" name="TextBox 42"/>
            <p:cNvSpPr txBox="1"/>
            <p:nvPr/>
          </p:nvSpPr>
          <p:spPr>
            <a:xfrm>
              <a:off x="1825712" y="2168225"/>
              <a:ext cx="1374714" cy="461665"/>
            </a:xfrm>
            <a:prstGeom prst="rect">
              <a:avLst/>
            </a:prstGeom>
            <a:noFill/>
          </p:spPr>
          <p:txBody>
            <a:bodyPr wrap="square" rtlCol="0">
              <a:spAutoFit/>
            </a:bodyPr>
            <a:lstStyle/>
            <a:p>
              <a:r>
                <a:rPr lang="en-US" sz="2400"/>
                <a:t>r</a:t>
              </a:r>
              <a:r>
                <a:rPr lang="en-US" sz="2400" u="sng"/>
                <a:t>a</a:t>
              </a:r>
              <a:r>
                <a:rPr lang="en-US" sz="2400"/>
                <a:t>cket</a:t>
              </a:r>
              <a:endParaRPr lang="en-US" sz="2400" u="sng"/>
            </a:p>
          </p:txBody>
        </p:sp>
      </p:grpSp>
      <p:grpSp>
        <p:nvGrpSpPr>
          <p:cNvPr id="44" name="Group 43"/>
          <p:cNvGrpSpPr/>
          <p:nvPr/>
        </p:nvGrpSpPr>
        <p:grpSpPr>
          <a:xfrm>
            <a:off x="5424479" y="4775517"/>
            <a:ext cx="1847225" cy="470927"/>
            <a:chOff x="1490433" y="2168225"/>
            <a:chExt cx="1847225" cy="470927"/>
          </a:xfrm>
        </p:grpSpPr>
        <p:sp>
          <p:nvSpPr>
            <p:cNvPr id="45" name="TextBox 4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6" name="TextBox 45"/>
            <p:cNvSpPr txBox="1"/>
            <p:nvPr/>
          </p:nvSpPr>
          <p:spPr>
            <a:xfrm>
              <a:off x="1825711" y="2168225"/>
              <a:ext cx="1511947" cy="461665"/>
            </a:xfrm>
            <a:prstGeom prst="rect">
              <a:avLst/>
            </a:prstGeom>
            <a:noFill/>
          </p:spPr>
          <p:txBody>
            <a:bodyPr wrap="square" rtlCol="0">
              <a:spAutoFit/>
            </a:bodyPr>
            <a:lstStyle/>
            <a:p>
              <a:r>
                <a:rPr lang="en-US" sz="2400"/>
                <a:t>g</a:t>
              </a:r>
              <a:r>
                <a:rPr lang="en-US" sz="2400" u="sng"/>
                <a:t>a</a:t>
              </a:r>
              <a:r>
                <a:rPr lang="en-US" sz="2400"/>
                <a:t>me</a:t>
              </a:r>
              <a:endParaRPr lang="en-US" sz="2400" u="sng"/>
            </a:p>
          </p:txBody>
        </p:sp>
      </p:grpSp>
      <p:grpSp>
        <p:nvGrpSpPr>
          <p:cNvPr id="47" name="Group 46"/>
          <p:cNvGrpSpPr/>
          <p:nvPr/>
        </p:nvGrpSpPr>
        <p:grpSpPr>
          <a:xfrm>
            <a:off x="1302059" y="5685518"/>
            <a:ext cx="1567259" cy="470927"/>
            <a:chOff x="1490433" y="2168225"/>
            <a:chExt cx="1567259" cy="470927"/>
          </a:xfrm>
        </p:grpSpPr>
        <p:sp>
          <p:nvSpPr>
            <p:cNvPr id="48" name="TextBox 4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9" name="TextBox 48"/>
            <p:cNvSpPr txBox="1"/>
            <p:nvPr/>
          </p:nvSpPr>
          <p:spPr>
            <a:xfrm>
              <a:off x="1825712" y="2168225"/>
              <a:ext cx="1231980" cy="461665"/>
            </a:xfrm>
            <a:prstGeom prst="rect">
              <a:avLst/>
            </a:prstGeom>
            <a:noFill/>
          </p:spPr>
          <p:txBody>
            <a:bodyPr wrap="square" rtlCol="0">
              <a:spAutoFit/>
            </a:bodyPr>
            <a:lstStyle/>
            <a:p>
              <a:r>
                <a:rPr lang="en-US" sz="2400"/>
                <a:t>t</a:t>
              </a:r>
              <a:r>
                <a:rPr lang="en-US" sz="2400" u="sng"/>
                <a:t>e</a:t>
              </a:r>
              <a:r>
                <a:rPr lang="en-US" sz="2400"/>
                <a:t>nnis</a:t>
              </a:r>
              <a:endParaRPr lang="en-US" sz="2400" u="sng"/>
            </a:p>
          </p:txBody>
        </p:sp>
      </p:grpSp>
      <p:grpSp>
        <p:nvGrpSpPr>
          <p:cNvPr id="50" name="Group 49"/>
          <p:cNvGrpSpPr/>
          <p:nvPr/>
        </p:nvGrpSpPr>
        <p:grpSpPr>
          <a:xfrm>
            <a:off x="3363269" y="5690148"/>
            <a:ext cx="1951724" cy="470927"/>
            <a:chOff x="1490433" y="2168225"/>
            <a:chExt cx="1951724" cy="470927"/>
          </a:xfrm>
        </p:grpSpPr>
        <p:sp>
          <p:nvSpPr>
            <p:cNvPr id="51" name="TextBox 50"/>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52" name="TextBox 51"/>
            <p:cNvSpPr txBox="1"/>
            <p:nvPr/>
          </p:nvSpPr>
          <p:spPr>
            <a:xfrm>
              <a:off x="1825712" y="2168225"/>
              <a:ext cx="1616445" cy="461665"/>
            </a:xfrm>
            <a:prstGeom prst="rect">
              <a:avLst/>
            </a:prstGeom>
            <a:noFill/>
          </p:spPr>
          <p:txBody>
            <a:bodyPr wrap="square" rtlCol="0">
              <a:spAutoFit/>
            </a:bodyPr>
            <a:lstStyle/>
            <a:p>
              <a:r>
                <a:rPr lang="en-US" sz="2400"/>
                <a:t>pr</a:t>
              </a:r>
              <a:r>
                <a:rPr lang="en-US" sz="2400" u="sng"/>
                <a:t>e</a:t>
              </a:r>
              <a:r>
                <a:rPr lang="en-US" sz="2400"/>
                <a:t>pare</a:t>
              </a:r>
              <a:endParaRPr lang="en-US" sz="2400" u="sng"/>
            </a:p>
          </p:txBody>
        </p:sp>
      </p:grpSp>
      <p:grpSp>
        <p:nvGrpSpPr>
          <p:cNvPr id="53" name="Group 52"/>
          <p:cNvGrpSpPr/>
          <p:nvPr/>
        </p:nvGrpSpPr>
        <p:grpSpPr>
          <a:xfrm>
            <a:off x="5424479" y="5694780"/>
            <a:ext cx="1935361" cy="470927"/>
            <a:chOff x="1490433" y="2168225"/>
            <a:chExt cx="1935361" cy="470927"/>
          </a:xfrm>
        </p:grpSpPr>
        <p:sp>
          <p:nvSpPr>
            <p:cNvPr id="54" name="TextBox 5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55" name="TextBox 54"/>
            <p:cNvSpPr txBox="1"/>
            <p:nvPr/>
          </p:nvSpPr>
          <p:spPr>
            <a:xfrm>
              <a:off x="1825712" y="2168225"/>
              <a:ext cx="1600082" cy="461665"/>
            </a:xfrm>
            <a:prstGeom prst="rect">
              <a:avLst/>
            </a:prstGeom>
            <a:noFill/>
          </p:spPr>
          <p:txBody>
            <a:bodyPr wrap="square" rtlCol="0">
              <a:spAutoFit/>
            </a:bodyPr>
            <a:lstStyle/>
            <a:p>
              <a:r>
                <a:rPr lang="en-US" sz="2400"/>
                <a:t>ch</a:t>
              </a:r>
              <a:r>
                <a:rPr lang="en-US" sz="2400" u="sng"/>
                <a:t>e</a:t>
              </a:r>
              <a:r>
                <a:rPr lang="en-US" sz="2400"/>
                <a:t>ss</a:t>
              </a:r>
              <a:endParaRPr lang="en-US" sz="2400" u="sng"/>
            </a:p>
          </p:txBody>
        </p:sp>
      </p:grpSp>
      <p:pic>
        <p:nvPicPr>
          <p:cNvPr id="56" name="B2_21">
            <a:hlinkClick r:id="" action="ppaction://media"/>
            <a:extLst>
              <a:ext uri="{FF2B5EF4-FFF2-40B4-BE49-F238E27FC236}">
                <a16:creationId xmlns:a16="http://schemas.microsoft.com/office/drawing/2014/main" xmlns="" id="{CDCFE4D5-C3E6-449B-8D68-C2B65859E4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62626" y="1154317"/>
            <a:ext cx="487363" cy="487363"/>
          </a:xfrm>
          <a:prstGeom prst="rect">
            <a:avLst/>
          </a:prstGeom>
        </p:spPr>
      </p:pic>
      <p:sp>
        <p:nvSpPr>
          <p:cNvPr id="57" name="Oval 56">
            <a:extLst>
              <a:ext uri="{FF2B5EF4-FFF2-40B4-BE49-F238E27FC236}">
                <a16:creationId xmlns:a16="http://schemas.microsoft.com/office/drawing/2014/main" xmlns="" id="{0E5B7A79-3BD2-4A8E-B032-1DA2C3EC1499}"/>
              </a:ext>
            </a:extLst>
          </p:cNvPr>
          <p:cNvSpPr/>
          <p:nvPr/>
        </p:nvSpPr>
        <p:spPr>
          <a:xfrm>
            <a:off x="5375686" y="204505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xmlns="" id="{6C0B9FA1-927D-475C-9F13-BC62050FC601}"/>
              </a:ext>
            </a:extLst>
          </p:cNvPr>
          <p:cNvSpPr/>
          <p:nvPr/>
        </p:nvSpPr>
        <p:spPr>
          <a:xfrm>
            <a:off x="1266698" y="2949538"/>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652A9F7C-41CB-4F72-B494-3B65536CF53C}"/>
              </a:ext>
            </a:extLst>
          </p:cNvPr>
          <p:cNvSpPr/>
          <p:nvPr/>
        </p:nvSpPr>
        <p:spPr>
          <a:xfrm>
            <a:off x="1247770" y="387254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xmlns="" id="{F022B664-4EE3-49B0-927D-A180F9334B23}"/>
              </a:ext>
            </a:extLst>
          </p:cNvPr>
          <p:cNvSpPr/>
          <p:nvPr/>
        </p:nvSpPr>
        <p:spPr>
          <a:xfrm>
            <a:off x="5358637" y="481549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xmlns="" id="{738A1669-64A6-427D-8039-5BAB237B4998}"/>
              </a:ext>
            </a:extLst>
          </p:cNvPr>
          <p:cNvSpPr/>
          <p:nvPr/>
        </p:nvSpPr>
        <p:spPr>
          <a:xfrm>
            <a:off x="3302309" y="570821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66218" y="-364537"/>
            <a:ext cx="3040448" cy="1077218"/>
          </a:xfrm>
          <a:prstGeom prst="rect">
            <a:avLst/>
          </a:prstGeom>
        </p:spPr>
        <p:txBody>
          <a:bodyPr wrap="none">
            <a:spAutoFit/>
          </a:bodyPr>
          <a:lstStyle/>
          <a:p>
            <a:pPr marL="457200" indent="-457200">
              <a:lnSpc>
                <a:spcPct val="200000"/>
              </a:lnSpc>
              <a:buFont typeface="Wingdings" panose="05000000000000000000" pitchFamily="2" charset="2"/>
              <a:buChar char="Ø"/>
            </a:pPr>
            <a:r>
              <a:rPr lang="en-US" sz="3200" b="1" dirty="0">
                <a:solidFill>
                  <a:srgbClr val="048DA4"/>
                </a:solidFill>
              </a:rPr>
              <a:t>Pronunciation</a:t>
            </a:r>
          </a:p>
        </p:txBody>
      </p:sp>
    </p:spTree>
    <p:extLst>
      <p:ext uri="{BB962C8B-B14F-4D97-AF65-F5344CB8AC3E}">
        <p14:creationId xmlns:p14="http://schemas.microsoft.com/office/powerpoint/2010/main" val="38864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heel(1)">
                                      <p:cBhvr>
                                        <p:cTn id="17" dur="10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heel(1)">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1" nodeType="after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56"/>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86152" fill="hold"/>
                                        <p:tgtEl>
                                          <p:spTgt spid="56"/>
                                        </p:tgtEl>
                                      </p:cBhvr>
                                    </p:cmd>
                                  </p:childTnLst>
                                </p:cTn>
                              </p:par>
                            </p:childTnLst>
                          </p:cTn>
                        </p:par>
                      </p:childTnLst>
                    </p:cTn>
                  </p:par>
                </p:childTnLst>
              </p:cTn>
              <p:nextCondLst>
                <p:cond evt="onClick" delay="0">
                  <p:tgtEl>
                    <p:spTgt spid="56"/>
                  </p:tgtEl>
                </p:cond>
              </p:nextCondLst>
            </p:seq>
            <p:audio>
              <p:cMediaNode vol="80000">
                <p:cTn id="41" fill="hold" display="0">
                  <p:stCondLst>
                    <p:cond delay="indefinite"/>
                  </p:stCondLst>
                  <p:endCondLst>
                    <p:cond evt="onStopAudio" delay="0">
                      <p:tgtEl>
                        <p:sldTgt/>
                      </p:tgtEl>
                    </p:cond>
                  </p:endCondLst>
                </p:cTn>
                <p:tgtEl>
                  <p:spTgt spid="56"/>
                </p:tgtEl>
              </p:cMediaNode>
            </p:audio>
          </p:childTnLst>
        </p:cTn>
      </p:par>
    </p:tnLst>
    <p:bldLst>
      <p:bldP spid="5" grpId="0" animBg="1"/>
      <p:bldP spid="5" grpId="1" animBg="1"/>
      <p:bldP spid="57" grpId="0" animBg="1"/>
      <p:bldP spid="58" grpId="0" animBg="1"/>
      <p:bldP spid="59" grpId="0" animBg="1"/>
      <p:bldP spid="6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8" y="514528"/>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3" name="TextBox 2"/>
          <p:cNvSpPr txBox="1"/>
          <p:nvPr/>
        </p:nvSpPr>
        <p:spPr>
          <a:xfrm>
            <a:off x="825127" y="564373"/>
            <a:ext cx="7685136" cy="4924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500" b="1" spc="-50" dirty="0">
                <a:effectLst>
                  <a:glow rad="88900">
                    <a:schemeClr val="bg1"/>
                  </a:glow>
                </a:effectLst>
                <a:latin typeface="Arial" panose="020B0604020202020204" pitchFamily="34" charset="0"/>
                <a:cs typeface="Arial" panose="020B0604020202020204" pitchFamily="34" charset="0"/>
              </a:rPr>
              <a:t>Choose A, B, or C to fill the gaps in the passage.</a:t>
            </a:r>
          </a:p>
        </p:txBody>
      </p:sp>
      <p:sp>
        <p:nvSpPr>
          <p:cNvPr id="4" name="Rectangle 3"/>
          <p:cNvSpPr/>
          <p:nvPr/>
        </p:nvSpPr>
        <p:spPr>
          <a:xfrm>
            <a:off x="239646" y="1154637"/>
            <a:ext cx="8845362" cy="2492990"/>
          </a:xfrm>
          <a:prstGeom prst="rect">
            <a:avLst/>
          </a:prstGeom>
        </p:spPr>
        <p:txBody>
          <a:bodyPr wrap="square">
            <a:spAutoFit/>
          </a:bodyPr>
          <a:lstStyle/>
          <a:p>
            <a:r>
              <a:rPr lang="en-GB" sz="2600" dirty="0"/>
              <a:t>Most children love (1) ........... activities when the weather is good. They play football, go skateboarding or go (2)........ . In countries with a lot of snow like (3) ........... , children go skiing with their parents to practise skiing. When they are not skiing, they can stay at home and watch interesting (4) .......... on TV or visit (5)  ........... in the area</a:t>
            </a:r>
            <a:r>
              <a:rPr lang="en-GB" sz="2600" dirty="0" smtClean="0"/>
              <a:t>.</a:t>
            </a:r>
            <a:endParaRPr lang="en-US" sz="2600" dirty="0"/>
          </a:p>
        </p:txBody>
      </p:sp>
      <p:sp>
        <p:nvSpPr>
          <p:cNvPr id="6" name="TextBox 5"/>
          <p:cNvSpPr txBox="1"/>
          <p:nvPr/>
        </p:nvSpPr>
        <p:spPr>
          <a:xfrm>
            <a:off x="584465" y="3704587"/>
            <a:ext cx="474830" cy="461665"/>
          </a:xfrm>
          <a:prstGeom prst="rect">
            <a:avLst/>
          </a:prstGeom>
          <a:noFill/>
        </p:spPr>
        <p:txBody>
          <a:bodyPr wrap="square" rtlCol="0">
            <a:spAutoFit/>
          </a:bodyPr>
          <a:lstStyle/>
          <a:p>
            <a:r>
              <a:rPr lang="en-US" sz="2400" b="1">
                <a:solidFill>
                  <a:srgbClr val="0070C0"/>
                </a:solidFill>
              </a:rPr>
              <a:t>1.</a:t>
            </a:r>
          </a:p>
        </p:txBody>
      </p:sp>
      <p:grpSp>
        <p:nvGrpSpPr>
          <p:cNvPr id="7" name="Group 6"/>
          <p:cNvGrpSpPr/>
          <p:nvPr/>
        </p:nvGrpSpPr>
        <p:grpSpPr>
          <a:xfrm>
            <a:off x="1251215" y="3695325"/>
            <a:ext cx="1560787" cy="470927"/>
            <a:chOff x="1490433" y="2168225"/>
            <a:chExt cx="1560787" cy="470927"/>
          </a:xfrm>
        </p:grpSpPr>
        <p:sp>
          <p:nvSpPr>
            <p:cNvPr id="8" name="TextBox 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9" name="TextBox 8"/>
            <p:cNvSpPr txBox="1"/>
            <p:nvPr/>
          </p:nvSpPr>
          <p:spPr>
            <a:xfrm>
              <a:off x="1825712" y="2168225"/>
              <a:ext cx="1225508" cy="461665"/>
            </a:xfrm>
            <a:prstGeom prst="rect">
              <a:avLst/>
            </a:prstGeom>
            <a:noFill/>
          </p:spPr>
          <p:txBody>
            <a:bodyPr wrap="square" rtlCol="0">
              <a:spAutoFit/>
            </a:bodyPr>
            <a:lstStyle/>
            <a:p>
              <a:r>
                <a:rPr lang="en-US" sz="2400"/>
                <a:t>outdoor</a:t>
              </a:r>
            </a:p>
          </p:txBody>
        </p:sp>
      </p:grpSp>
      <p:grpSp>
        <p:nvGrpSpPr>
          <p:cNvPr id="10" name="Group 9"/>
          <p:cNvGrpSpPr/>
          <p:nvPr/>
        </p:nvGrpSpPr>
        <p:grpSpPr>
          <a:xfrm>
            <a:off x="3312425" y="3699955"/>
            <a:ext cx="1709993" cy="470927"/>
            <a:chOff x="1490433" y="2168225"/>
            <a:chExt cx="1709993" cy="470927"/>
          </a:xfrm>
        </p:grpSpPr>
        <p:sp>
          <p:nvSpPr>
            <p:cNvPr id="11" name="TextBox 1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2" name="TextBox 11"/>
            <p:cNvSpPr txBox="1"/>
            <p:nvPr/>
          </p:nvSpPr>
          <p:spPr>
            <a:xfrm>
              <a:off x="1825712" y="2168225"/>
              <a:ext cx="1374714" cy="461665"/>
            </a:xfrm>
            <a:prstGeom prst="rect">
              <a:avLst/>
            </a:prstGeom>
            <a:noFill/>
          </p:spPr>
          <p:txBody>
            <a:bodyPr wrap="square" rtlCol="0">
              <a:spAutoFit/>
            </a:bodyPr>
            <a:lstStyle/>
            <a:p>
              <a:r>
                <a:rPr lang="en-US" sz="2400"/>
                <a:t>indoor</a:t>
              </a:r>
              <a:endParaRPr lang="en-US" sz="2400" u="sng"/>
            </a:p>
          </p:txBody>
        </p:sp>
      </p:grpSp>
      <p:grpSp>
        <p:nvGrpSpPr>
          <p:cNvPr id="13" name="Group 12"/>
          <p:cNvGrpSpPr/>
          <p:nvPr/>
        </p:nvGrpSpPr>
        <p:grpSpPr>
          <a:xfrm>
            <a:off x="5373635" y="3704587"/>
            <a:ext cx="1560787" cy="470927"/>
            <a:chOff x="1490433" y="2168225"/>
            <a:chExt cx="1560787" cy="470927"/>
          </a:xfrm>
        </p:grpSpPr>
        <p:sp>
          <p:nvSpPr>
            <p:cNvPr id="14" name="TextBox 1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15" name="TextBox 14"/>
            <p:cNvSpPr txBox="1"/>
            <p:nvPr/>
          </p:nvSpPr>
          <p:spPr>
            <a:xfrm>
              <a:off x="1825712" y="2168225"/>
              <a:ext cx="1225508" cy="461665"/>
            </a:xfrm>
            <a:prstGeom prst="rect">
              <a:avLst/>
            </a:prstGeom>
            <a:noFill/>
          </p:spPr>
          <p:txBody>
            <a:bodyPr wrap="square" rtlCol="0">
              <a:spAutoFit/>
            </a:bodyPr>
            <a:lstStyle/>
            <a:p>
              <a:r>
                <a:rPr lang="en-US" sz="2400"/>
                <a:t>school</a:t>
              </a:r>
              <a:endParaRPr lang="en-US" sz="2400" u="sng"/>
            </a:p>
          </p:txBody>
        </p:sp>
      </p:grpSp>
      <p:sp>
        <p:nvSpPr>
          <p:cNvPr id="16" name="TextBox 15"/>
          <p:cNvSpPr txBox="1"/>
          <p:nvPr/>
        </p:nvSpPr>
        <p:spPr>
          <a:xfrm>
            <a:off x="584465" y="4304794"/>
            <a:ext cx="474830" cy="461665"/>
          </a:xfrm>
          <a:prstGeom prst="rect">
            <a:avLst/>
          </a:prstGeom>
          <a:noFill/>
        </p:spPr>
        <p:txBody>
          <a:bodyPr wrap="square" rtlCol="0">
            <a:spAutoFit/>
          </a:bodyPr>
          <a:lstStyle/>
          <a:p>
            <a:r>
              <a:rPr lang="en-US" sz="2400" b="1">
                <a:solidFill>
                  <a:srgbClr val="0070C0"/>
                </a:solidFill>
              </a:rPr>
              <a:t>2.</a:t>
            </a:r>
          </a:p>
        </p:txBody>
      </p:sp>
      <p:grpSp>
        <p:nvGrpSpPr>
          <p:cNvPr id="17" name="Group 16"/>
          <p:cNvGrpSpPr/>
          <p:nvPr/>
        </p:nvGrpSpPr>
        <p:grpSpPr>
          <a:xfrm>
            <a:off x="1251215" y="4295532"/>
            <a:ext cx="1310532" cy="470927"/>
            <a:chOff x="1490433" y="2168225"/>
            <a:chExt cx="1310532" cy="470927"/>
          </a:xfrm>
        </p:grpSpPr>
        <p:sp>
          <p:nvSpPr>
            <p:cNvPr id="18" name="TextBox 1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9" name="TextBox 18"/>
            <p:cNvSpPr txBox="1"/>
            <p:nvPr/>
          </p:nvSpPr>
          <p:spPr>
            <a:xfrm>
              <a:off x="1825712" y="2168225"/>
              <a:ext cx="975253" cy="461665"/>
            </a:xfrm>
            <a:prstGeom prst="rect">
              <a:avLst/>
            </a:prstGeom>
            <a:noFill/>
          </p:spPr>
          <p:txBody>
            <a:bodyPr wrap="square" rtlCol="0">
              <a:spAutoFit/>
            </a:bodyPr>
            <a:lstStyle/>
            <a:p>
              <a:r>
                <a:rPr lang="en-US" sz="2400"/>
                <a:t>tennis</a:t>
              </a:r>
            </a:p>
          </p:txBody>
        </p:sp>
      </p:grpSp>
      <p:grpSp>
        <p:nvGrpSpPr>
          <p:cNvPr id="20" name="Group 19"/>
          <p:cNvGrpSpPr/>
          <p:nvPr/>
        </p:nvGrpSpPr>
        <p:grpSpPr>
          <a:xfrm>
            <a:off x="3312425" y="4300162"/>
            <a:ext cx="1709993" cy="470927"/>
            <a:chOff x="1490433" y="2168225"/>
            <a:chExt cx="1709993" cy="470927"/>
          </a:xfrm>
        </p:grpSpPr>
        <p:sp>
          <p:nvSpPr>
            <p:cNvPr id="21" name="TextBox 2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22" name="TextBox 21"/>
            <p:cNvSpPr txBox="1"/>
            <p:nvPr/>
          </p:nvSpPr>
          <p:spPr>
            <a:xfrm>
              <a:off x="1825712" y="2168225"/>
              <a:ext cx="1374714" cy="461665"/>
            </a:xfrm>
            <a:prstGeom prst="rect">
              <a:avLst/>
            </a:prstGeom>
            <a:noFill/>
          </p:spPr>
          <p:txBody>
            <a:bodyPr wrap="square" rtlCol="0">
              <a:spAutoFit/>
            </a:bodyPr>
            <a:lstStyle/>
            <a:p>
              <a:r>
                <a:rPr lang="en-US" sz="2400"/>
                <a:t>karate</a:t>
              </a:r>
              <a:endParaRPr lang="en-US" sz="2400" u="sng"/>
            </a:p>
          </p:txBody>
        </p:sp>
      </p:grpSp>
      <p:grpSp>
        <p:nvGrpSpPr>
          <p:cNvPr id="23" name="Group 22"/>
          <p:cNvGrpSpPr/>
          <p:nvPr/>
        </p:nvGrpSpPr>
        <p:grpSpPr>
          <a:xfrm>
            <a:off x="5373635" y="4304794"/>
            <a:ext cx="1979427" cy="470927"/>
            <a:chOff x="1490433" y="2168225"/>
            <a:chExt cx="1979427" cy="470927"/>
          </a:xfrm>
        </p:grpSpPr>
        <p:sp>
          <p:nvSpPr>
            <p:cNvPr id="24" name="TextBox 2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5" name="TextBox 24"/>
            <p:cNvSpPr txBox="1"/>
            <p:nvPr/>
          </p:nvSpPr>
          <p:spPr>
            <a:xfrm>
              <a:off x="1825711" y="2168225"/>
              <a:ext cx="1644149" cy="461665"/>
            </a:xfrm>
            <a:prstGeom prst="rect">
              <a:avLst/>
            </a:prstGeom>
            <a:noFill/>
          </p:spPr>
          <p:txBody>
            <a:bodyPr wrap="square" rtlCol="0">
              <a:spAutoFit/>
            </a:bodyPr>
            <a:lstStyle/>
            <a:p>
              <a:r>
                <a:rPr lang="en-US" sz="2400"/>
                <a:t>swimming</a:t>
              </a:r>
              <a:endParaRPr lang="en-US" sz="2400" u="sng"/>
            </a:p>
          </p:txBody>
        </p:sp>
      </p:grpSp>
      <p:sp>
        <p:nvSpPr>
          <p:cNvPr id="26" name="TextBox 25"/>
          <p:cNvSpPr txBox="1"/>
          <p:nvPr/>
        </p:nvSpPr>
        <p:spPr>
          <a:xfrm>
            <a:off x="584465" y="4925622"/>
            <a:ext cx="474830" cy="461665"/>
          </a:xfrm>
          <a:prstGeom prst="rect">
            <a:avLst/>
          </a:prstGeom>
          <a:noFill/>
        </p:spPr>
        <p:txBody>
          <a:bodyPr wrap="square" rtlCol="0">
            <a:spAutoFit/>
          </a:bodyPr>
          <a:lstStyle/>
          <a:p>
            <a:r>
              <a:rPr lang="en-US" sz="2400" b="1">
                <a:solidFill>
                  <a:srgbClr val="0070C0"/>
                </a:solidFill>
              </a:rPr>
              <a:t>3.</a:t>
            </a:r>
          </a:p>
        </p:txBody>
      </p:sp>
      <p:grpSp>
        <p:nvGrpSpPr>
          <p:cNvPr id="27" name="Group 26"/>
          <p:cNvGrpSpPr/>
          <p:nvPr/>
        </p:nvGrpSpPr>
        <p:grpSpPr>
          <a:xfrm>
            <a:off x="1251215" y="4916360"/>
            <a:ext cx="1560787" cy="470927"/>
            <a:chOff x="1490433" y="2168225"/>
            <a:chExt cx="1560787" cy="470927"/>
          </a:xfrm>
        </p:grpSpPr>
        <p:sp>
          <p:nvSpPr>
            <p:cNvPr id="28" name="TextBox 2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29" name="TextBox 28"/>
            <p:cNvSpPr txBox="1"/>
            <p:nvPr/>
          </p:nvSpPr>
          <p:spPr>
            <a:xfrm>
              <a:off x="1825712" y="2168225"/>
              <a:ext cx="1225508" cy="461665"/>
            </a:xfrm>
            <a:prstGeom prst="rect">
              <a:avLst/>
            </a:prstGeom>
            <a:noFill/>
          </p:spPr>
          <p:txBody>
            <a:bodyPr wrap="square" rtlCol="0">
              <a:spAutoFit/>
            </a:bodyPr>
            <a:lstStyle/>
            <a:p>
              <a:r>
                <a:rPr lang="en-US" sz="2400"/>
                <a:t>Sweden</a:t>
              </a:r>
            </a:p>
          </p:txBody>
        </p:sp>
      </p:grpSp>
      <p:grpSp>
        <p:nvGrpSpPr>
          <p:cNvPr id="30" name="Group 29"/>
          <p:cNvGrpSpPr/>
          <p:nvPr/>
        </p:nvGrpSpPr>
        <p:grpSpPr>
          <a:xfrm>
            <a:off x="3312425" y="4920990"/>
            <a:ext cx="1709993" cy="470927"/>
            <a:chOff x="1490433" y="2168225"/>
            <a:chExt cx="1709993" cy="470927"/>
          </a:xfrm>
        </p:grpSpPr>
        <p:sp>
          <p:nvSpPr>
            <p:cNvPr id="31" name="TextBox 3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2" name="TextBox 31"/>
            <p:cNvSpPr txBox="1"/>
            <p:nvPr/>
          </p:nvSpPr>
          <p:spPr>
            <a:xfrm>
              <a:off x="1825712" y="2168225"/>
              <a:ext cx="1374714" cy="461665"/>
            </a:xfrm>
            <a:prstGeom prst="rect">
              <a:avLst/>
            </a:prstGeom>
            <a:noFill/>
          </p:spPr>
          <p:txBody>
            <a:bodyPr wrap="square" rtlCol="0">
              <a:spAutoFit/>
            </a:bodyPr>
            <a:lstStyle/>
            <a:p>
              <a:r>
                <a:rPr lang="en-US" sz="2400"/>
                <a:t>India</a:t>
              </a:r>
              <a:endParaRPr lang="en-US" sz="2400" u="sng"/>
            </a:p>
          </p:txBody>
        </p:sp>
      </p:grpSp>
      <p:grpSp>
        <p:nvGrpSpPr>
          <p:cNvPr id="33" name="Group 32"/>
          <p:cNvGrpSpPr/>
          <p:nvPr/>
        </p:nvGrpSpPr>
        <p:grpSpPr>
          <a:xfrm>
            <a:off x="5373635" y="4925622"/>
            <a:ext cx="1560787" cy="470927"/>
            <a:chOff x="1490433" y="2168225"/>
            <a:chExt cx="1560787" cy="470927"/>
          </a:xfrm>
        </p:grpSpPr>
        <p:sp>
          <p:nvSpPr>
            <p:cNvPr id="34" name="TextBox 3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5" name="TextBox 34"/>
            <p:cNvSpPr txBox="1"/>
            <p:nvPr/>
          </p:nvSpPr>
          <p:spPr>
            <a:xfrm>
              <a:off x="1825712" y="2168225"/>
              <a:ext cx="1225508" cy="461665"/>
            </a:xfrm>
            <a:prstGeom prst="rect">
              <a:avLst/>
            </a:prstGeom>
            <a:noFill/>
          </p:spPr>
          <p:txBody>
            <a:bodyPr wrap="square" rtlCol="0">
              <a:spAutoFit/>
            </a:bodyPr>
            <a:lstStyle/>
            <a:p>
              <a:r>
                <a:rPr lang="en-US" sz="2400"/>
                <a:t>Brazil</a:t>
              </a:r>
              <a:endParaRPr lang="en-US" sz="2400" u="sng"/>
            </a:p>
          </p:txBody>
        </p:sp>
      </p:grpSp>
      <p:sp>
        <p:nvSpPr>
          <p:cNvPr id="36" name="TextBox 35"/>
          <p:cNvSpPr txBox="1"/>
          <p:nvPr/>
        </p:nvSpPr>
        <p:spPr>
          <a:xfrm>
            <a:off x="584465" y="5565157"/>
            <a:ext cx="474830" cy="461665"/>
          </a:xfrm>
          <a:prstGeom prst="rect">
            <a:avLst/>
          </a:prstGeom>
          <a:noFill/>
        </p:spPr>
        <p:txBody>
          <a:bodyPr wrap="square" rtlCol="0">
            <a:spAutoFit/>
          </a:bodyPr>
          <a:lstStyle/>
          <a:p>
            <a:r>
              <a:rPr lang="en-US" sz="2400" b="1">
                <a:solidFill>
                  <a:srgbClr val="0070C0"/>
                </a:solidFill>
              </a:rPr>
              <a:t>4.</a:t>
            </a:r>
          </a:p>
        </p:txBody>
      </p:sp>
      <p:grpSp>
        <p:nvGrpSpPr>
          <p:cNvPr id="37" name="Group 36"/>
          <p:cNvGrpSpPr/>
          <p:nvPr/>
        </p:nvGrpSpPr>
        <p:grpSpPr>
          <a:xfrm>
            <a:off x="1251215" y="5555895"/>
            <a:ext cx="1948489" cy="470927"/>
            <a:chOff x="1490433" y="2168225"/>
            <a:chExt cx="1948489" cy="470927"/>
          </a:xfrm>
        </p:grpSpPr>
        <p:sp>
          <p:nvSpPr>
            <p:cNvPr id="38" name="TextBox 3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9" name="TextBox 38"/>
            <p:cNvSpPr txBox="1"/>
            <p:nvPr/>
          </p:nvSpPr>
          <p:spPr>
            <a:xfrm>
              <a:off x="1825712" y="2168225"/>
              <a:ext cx="1613210" cy="461665"/>
            </a:xfrm>
            <a:prstGeom prst="rect">
              <a:avLst/>
            </a:prstGeom>
            <a:noFill/>
          </p:spPr>
          <p:txBody>
            <a:bodyPr wrap="square" rtlCol="0">
              <a:spAutoFit/>
            </a:bodyPr>
            <a:lstStyle/>
            <a:p>
              <a:r>
                <a:rPr lang="en-US" sz="2400"/>
                <a:t>characters</a:t>
              </a:r>
            </a:p>
          </p:txBody>
        </p:sp>
      </p:grpSp>
      <p:grpSp>
        <p:nvGrpSpPr>
          <p:cNvPr id="40" name="Group 39"/>
          <p:cNvGrpSpPr/>
          <p:nvPr/>
        </p:nvGrpSpPr>
        <p:grpSpPr>
          <a:xfrm>
            <a:off x="3312425" y="5560525"/>
            <a:ext cx="1709993" cy="470927"/>
            <a:chOff x="1490433" y="2168225"/>
            <a:chExt cx="1709993" cy="470927"/>
          </a:xfrm>
        </p:grpSpPr>
        <p:sp>
          <p:nvSpPr>
            <p:cNvPr id="41" name="TextBox 4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2" name="TextBox 41"/>
            <p:cNvSpPr txBox="1"/>
            <p:nvPr/>
          </p:nvSpPr>
          <p:spPr>
            <a:xfrm>
              <a:off x="1825712" y="2168225"/>
              <a:ext cx="1374714" cy="461665"/>
            </a:xfrm>
            <a:prstGeom prst="rect">
              <a:avLst/>
            </a:prstGeom>
            <a:noFill/>
          </p:spPr>
          <p:txBody>
            <a:bodyPr wrap="square" rtlCol="0">
              <a:spAutoFit/>
            </a:bodyPr>
            <a:lstStyle/>
            <a:p>
              <a:r>
                <a:rPr lang="en-US" sz="2400"/>
                <a:t>viewers</a:t>
              </a:r>
              <a:endParaRPr lang="en-US" sz="2400" u="sng"/>
            </a:p>
          </p:txBody>
        </p:sp>
      </p:grpSp>
      <p:grpSp>
        <p:nvGrpSpPr>
          <p:cNvPr id="43" name="Group 42"/>
          <p:cNvGrpSpPr/>
          <p:nvPr/>
        </p:nvGrpSpPr>
        <p:grpSpPr>
          <a:xfrm>
            <a:off x="5373635" y="5565157"/>
            <a:ext cx="2140409" cy="470927"/>
            <a:chOff x="1490433" y="2168225"/>
            <a:chExt cx="2140409" cy="470927"/>
          </a:xfrm>
        </p:grpSpPr>
        <p:sp>
          <p:nvSpPr>
            <p:cNvPr id="44" name="TextBox 4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5" name="TextBox 44"/>
            <p:cNvSpPr txBox="1"/>
            <p:nvPr/>
          </p:nvSpPr>
          <p:spPr>
            <a:xfrm>
              <a:off x="1825712" y="2168225"/>
              <a:ext cx="1805130" cy="461665"/>
            </a:xfrm>
            <a:prstGeom prst="rect">
              <a:avLst/>
            </a:prstGeom>
            <a:noFill/>
          </p:spPr>
          <p:txBody>
            <a:bodyPr wrap="square" rtlCol="0">
              <a:spAutoFit/>
            </a:bodyPr>
            <a:lstStyle/>
            <a:p>
              <a:r>
                <a:rPr lang="en-US" sz="2400"/>
                <a:t>programmes</a:t>
              </a:r>
              <a:endParaRPr lang="en-US" sz="2400" u="sng"/>
            </a:p>
          </p:txBody>
        </p:sp>
      </p:grpSp>
      <p:sp>
        <p:nvSpPr>
          <p:cNvPr id="46" name="TextBox 45"/>
          <p:cNvSpPr txBox="1"/>
          <p:nvPr/>
        </p:nvSpPr>
        <p:spPr>
          <a:xfrm>
            <a:off x="584465" y="6154138"/>
            <a:ext cx="474830" cy="461665"/>
          </a:xfrm>
          <a:prstGeom prst="rect">
            <a:avLst/>
          </a:prstGeom>
          <a:noFill/>
        </p:spPr>
        <p:txBody>
          <a:bodyPr wrap="square" rtlCol="0">
            <a:spAutoFit/>
          </a:bodyPr>
          <a:lstStyle/>
          <a:p>
            <a:r>
              <a:rPr lang="en-US" sz="2400" b="1">
                <a:solidFill>
                  <a:srgbClr val="0070C0"/>
                </a:solidFill>
              </a:rPr>
              <a:t>5.</a:t>
            </a:r>
          </a:p>
        </p:txBody>
      </p:sp>
      <p:grpSp>
        <p:nvGrpSpPr>
          <p:cNvPr id="47" name="Group 46"/>
          <p:cNvGrpSpPr/>
          <p:nvPr/>
        </p:nvGrpSpPr>
        <p:grpSpPr>
          <a:xfrm>
            <a:off x="1251215" y="6144876"/>
            <a:ext cx="1310532" cy="470927"/>
            <a:chOff x="1490433" y="2168225"/>
            <a:chExt cx="1310532" cy="470927"/>
          </a:xfrm>
        </p:grpSpPr>
        <p:sp>
          <p:nvSpPr>
            <p:cNvPr id="48" name="TextBox 4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9" name="TextBox 48"/>
            <p:cNvSpPr txBox="1"/>
            <p:nvPr/>
          </p:nvSpPr>
          <p:spPr>
            <a:xfrm>
              <a:off x="1825712" y="2168225"/>
              <a:ext cx="975253" cy="461665"/>
            </a:xfrm>
            <a:prstGeom prst="rect">
              <a:avLst/>
            </a:prstGeom>
            <a:noFill/>
          </p:spPr>
          <p:txBody>
            <a:bodyPr wrap="square" rtlCol="0">
              <a:spAutoFit/>
            </a:bodyPr>
            <a:lstStyle/>
            <a:p>
              <a:r>
                <a:rPr lang="en-US" sz="2400"/>
                <a:t>sports</a:t>
              </a:r>
            </a:p>
          </p:txBody>
        </p:sp>
      </p:grpSp>
      <p:grpSp>
        <p:nvGrpSpPr>
          <p:cNvPr id="50" name="Group 49"/>
          <p:cNvGrpSpPr/>
          <p:nvPr/>
        </p:nvGrpSpPr>
        <p:grpSpPr>
          <a:xfrm>
            <a:off x="3312425" y="6149506"/>
            <a:ext cx="1709993" cy="470927"/>
            <a:chOff x="1490433" y="2168225"/>
            <a:chExt cx="1709993" cy="470927"/>
          </a:xfrm>
        </p:grpSpPr>
        <p:sp>
          <p:nvSpPr>
            <p:cNvPr id="51" name="TextBox 5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52" name="TextBox 51"/>
            <p:cNvSpPr txBox="1"/>
            <p:nvPr/>
          </p:nvSpPr>
          <p:spPr>
            <a:xfrm>
              <a:off x="1825712" y="2168225"/>
              <a:ext cx="1374714" cy="461665"/>
            </a:xfrm>
            <a:prstGeom prst="rect">
              <a:avLst/>
            </a:prstGeom>
            <a:noFill/>
          </p:spPr>
          <p:txBody>
            <a:bodyPr wrap="square" rtlCol="0">
              <a:spAutoFit/>
            </a:bodyPr>
            <a:lstStyle/>
            <a:p>
              <a:r>
                <a:rPr lang="en-US" sz="2400"/>
                <a:t>city</a:t>
              </a:r>
              <a:endParaRPr lang="en-US" sz="2400" u="sng"/>
            </a:p>
          </p:txBody>
        </p:sp>
      </p:grpSp>
      <p:grpSp>
        <p:nvGrpSpPr>
          <p:cNvPr id="53" name="Group 52"/>
          <p:cNvGrpSpPr/>
          <p:nvPr/>
        </p:nvGrpSpPr>
        <p:grpSpPr>
          <a:xfrm>
            <a:off x="5373635" y="6154138"/>
            <a:ext cx="2061209" cy="470927"/>
            <a:chOff x="1490433" y="2168225"/>
            <a:chExt cx="2061209" cy="470927"/>
          </a:xfrm>
        </p:grpSpPr>
        <p:sp>
          <p:nvSpPr>
            <p:cNvPr id="54" name="TextBox 53"/>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55" name="TextBox 54"/>
            <p:cNvSpPr txBox="1"/>
            <p:nvPr/>
          </p:nvSpPr>
          <p:spPr>
            <a:xfrm>
              <a:off x="1825711" y="2168225"/>
              <a:ext cx="1725931" cy="461665"/>
            </a:xfrm>
            <a:prstGeom prst="rect">
              <a:avLst/>
            </a:prstGeom>
            <a:noFill/>
          </p:spPr>
          <p:txBody>
            <a:bodyPr wrap="square" rtlCol="0">
              <a:spAutoFit/>
            </a:bodyPr>
            <a:lstStyle/>
            <a:p>
              <a:r>
                <a:rPr lang="en-US" sz="2400"/>
                <a:t>landmarks</a:t>
              </a:r>
              <a:endParaRPr lang="en-US" sz="2400" u="sng"/>
            </a:p>
          </p:txBody>
        </p:sp>
      </p:grpSp>
      <p:sp>
        <p:nvSpPr>
          <p:cNvPr id="56" name="Oval 55">
            <a:extLst>
              <a:ext uri="{FF2B5EF4-FFF2-40B4-BE49-F238E27FC236}">
                <a16:creationId xmlns:a16="http://schemas.microsoft.com/office/drawing/2014/main" xmlns="" id="{7A4EFDC2-B6A9-40DB-A820-109DD2A1CF21}"/>
              </a:ext>
            </a:extLst>
          </p:cNvPr>
          <p:cNvSpPr/>
          <p:nvPr/>
        </p:nvSpPr>
        <p:spPr>
          <a:xfrm>
            <a:off x="1190255" y="372901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xmlns="" id="{6169AD90-9B0D-472E-BB5F-D414129BEEDF}"/>
              </a:ext>
            </a:extLst>
          </p:cNvPr>
          <p:cNvSpPr/>
          <p:nvPr/>
        </p:nvSpPr>
        <p:spPr>
          <a:xfrm>
            <a:off x="5310224" y="432778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xmlns="" id="{5E311DB3-9740-4365-BF75-05B26059FEC0}"/>
              </a:ext>
            </a:extLst>
          </p:cNvPr>
          <p:cNvSpPr/>
          <p:nvPr/>
        </p:nvSpPr>
        <p:spPr>
          <a:xfrm>
            <a:off x="1215854" y="4948323"/>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6AC37B59-9278-4AC0-9B6F-701BE636C686}"/>
              </a:ext>
            </a:extLst>
          </p:cNvPr>
          <p:cNvSpPr/>
          <p:nvPr/>
        </p:nvSpPr>
        <p:spPr>
          <a:xfrm>
            <a:off x="5310224" y="5577379"/>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xmlns="" id="{E666D4FB-8B2B-4A5C-9380-C4DCFD32CB15}"/>
              </a:ext>
            </a:extLst>
          </p:cNvPr>
          <p:cNvSpPr/>
          <p:nvPr/>
        </p:nvSpPr>
        <p:spPr>
          <a:xfrm>
            <a:off x="5310224" y="616711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631" y="-384900"/>
            <a:ext cx="2545440" cy="1077218"/>
          </a:xfrm>
          <a:prstGeom prst="rect">
            <a:avLst/>
          </a:prstGeom>
        </p:spPr>
        <p:txBody>
          <a:bodyPr wrap="none">
            <a:spAutoFit/>
          </a:bodyPr>
          <a:lstStyle/>
          <a:p>
            <a:pPr marL="457200" lvl="0" indent="-457200">
              <a:lnSpc>
                <a:spcPct val="200000"/>
              </a:lnSpc>
              <a:buFont typeface="Wingdings" panose="05000000000000000000" pitchFamily="2" charset="2"/>
              <a:buChar char="Ø"/>
            </a:pPr>
            <a:r>
              <a:rPr lang="en-US" sz="3200" b="1" dirty="0">
                <a:solidFill>
                  <a:srgbClr val="048DA4"/>
                </a:solidFill>
              </a:rPr>
              <a:t>Vocabulary</a:t>
            </a:r>
          </a:p>
        </p:txBody>
      </p:sp>
    </p:spTree>
    <p:extLst>
      <p:ext uri="{BB962C8B-B14F-4D97-AF65-F5344CB8AC3E}">
        <p14:creationId xmlns:p14="http://schemas.microsoft.com/office/powerpoint/2010/main" val="406193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1)">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heel(1)">
                                      <p:cBhvr>
                                        <p:cTn id="12" dur="10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heel(1)">
                                      <p:cBhvr>
                                        <p:cTn id="17" dur="10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heel(1)">
                                      <p:cBhvr>
                                        <p:cTn id="22" dur="10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heel(1)">
                                      <p:cBhvr>
                                        <p:cTn id="2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703" y="1915788"/>
            <a:ext cx="8436077" cy="3539430"/>
          </a:xfrm>
          <a:prstGeom prst="rect">
            <a:avLst/>
          </a:prstGeom>
        </p:spPr>
        <p:txBody>
          <a:bodyPr wrap="square">
            <a:spAutoFit/>
          </a:bodyPr>
          <a:lstStyle/>
          <a:p>
            <a:r>
              <a:rPr lang="en-GB" sz="2800" b="1" dirty="0">
                <a:solidFill>
                  <a:srgbClr val="0070C0"/>
                </a:solidFill>
              </a:rPr>
              <a:t>1.</a:t>
            </a:r>
            <a:r>
              <a:rPr lang="en-GB" sz="2800" dirty="0"/>
              <a:t> The Eiffel Tower is a famous ............  in Paris.</a:t>
            </a:r>
          </a:p>
          <a:p>
            <a:r>
              <a:rPr lang="en-GB" sz="2800" b="1" dirty="0">
                <a:solidFill>
                  <a:srgbClr val="0070C0"/>
                </a:solidFill>
              </a:rPr>
              <a:t>2. </a:t>
            </a:r>
            <a:r>
              <a:rPr lang="en-GB" sz="2800" dirty="0"/>
              <a:t>Pelé is a great ............  player from Brazil.</a:t>
            </a:r>
          </a:p>
          <a:p>
            <a:r>
              <a:rPr lang="en-GB" sz="2800" b="1" dirty="0">
                <a:solidFill>
                  <a:srgbClr val="0070C0"/>
                </a:solidFill>
              </a:rPr>
              <a:t>3. </a:t>
            </a:r>
            <a:r>
              <a:rPr lang="en-GB" sz="2800" dirty="0"/>
              <a:t>There are many educational programmes on ........... .</a:t>
            </a:r>
          </a:p>
          <a:p>
            <a:r>
              <a:rPr lang="en-GB" sz="2800" b="1" dirty="0">
                <a:solidFill>
                  <a:srgbClr val="0070C0"/>
                </a:solidFill>
              </a:rPr>
              <a:t>4. </a:t>
            </a:r>
            <a:r>
              <a:rPr lang="en-GB" sz="2800" dirty="0"/>
              <a:t>I think no other ........... in </a:t>
            </a:r>
            <a:r>
              <a:rPr lang="en-GB" sz="2800" dirty="0">
                <a:latin typeface="Times New Roman" pitchFamily="18" charset="0"/>
                <a:cs typeface="Times New Roman" pitchFamily="18" charset="0"/>
              </a:rPr>
              <a:t>the</a:t>
            </a:r>
            <a:r>
              <a:rPr lang="en-GB" sz="2800" dirty="0"/>
              <a:t> world is more interesting than Los Angeles.</a:t>
            </a:r>
          </a:p>
          <a:p>
            <a:r>
              <a:rPr lang="en-GB" sz="2800" b="1" dirty="0">
                <a:solidFill>
                  <a:srgbClr val="0070C0"/>
                </a:solidFill>
              </a:rPr>
              <a:t>5</a:t>
            </a:r>
            <a:r>
              <a:rPr lang="en-GB" sz="2800" dirty="0"/>
              <a:t>. ............... are very popular in counties with a lot of sunshine like Australia.</a:t>
            </a: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r>
              <a:rPr lang="en-US" sz="2300" b="1" spc="-50" dirty="0" smtClean="0">
                <a:effectLst>
                  <a:glow rad="88900">
                    <a:schemeClr val="bg1"/>
                  </a:glow>
                </a:effectLst>
                <a:latin typeface="Arial" panose="020B0604020202020204" pitchFamily="34" charset="0"/>
                <a:cs typeface="Arial" panose="020B0604020202020204" pitchFamily="34" charset="0"/>
              </a:rPr>
              <a:t>.</a:t>
            </a:r>
            <a:endParaRPr lang="en-US" sz="2300" b="1" spc="-50" dirty="0">
              <a:effectLst>
                <a:glow rad="88900">
                  <a:schemeClr val="bg1"/>
                </a:glow>
              </a:effectLst>
              <a:latin typeface="Arial" panose="020B0604020202020204" pitchFamily="34" charset="0"/>
              <a:cs typeface="Arial" panose="020B0604020202020204" pitchFamily="34" charset="0"/>
            </a:endParaRP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13" name="Oval 12"/>
          <p:cNvSpPr/>
          <p:nvPr/>
        </p:nvSpPr>
        <p:spPr>
          <a:xfrm>
            <a:off x="3038180" y="5455218"/>
            <a:ext cx="3318387" cy="117987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800" b="1" dirty="0" smtClean="0">
                <a:solidFill>
                  <a:srgbClr val="FF0000"/>
                </a:solidFill>
              </a:rPr>
              <a:t>Game:</a:t>
            </a:r>
          </a:p>
          <a:p>
            <a:pPr algn="ctr"/>
            <a:r>
              <a:rPr lang="en-GB" sz="2800" b="1" dirty="0" smtClean="0">
                <a:solidFill>
                  <a:srgbClr val="FF0000"/>
                </a:solidFill>
              </a:rPr>
              <a:t> </a:t>
            </a:r>
            <a:r>
              <a:rPr lang="en-GB" sz="2800" b="1" dirty="0" smtClean="0">
                <a:solidFill>
                  <a:srgbClr val="FFFF00"/>
                </a:solidFill>
              </a:rPr>
              <a:t>Lucky number</a:t>
            </a:r>
            <a:endParaRPr lang="en-US" sz="2800" b="1" dirty="0">
              <a:solidFill>
                <a:srgbClr val="FFFF00"/>
              </a:solidFill>
            </a:endParaRPr>
          </a:p>
        </p:txBody>
      </p:sp>
    </p:spTree>
    <p:extLst>
      <p:ext uri="{BB962C8B-B14F-4D97-AF65-F5344CB8AC3E}">
        <p14:creationId xmlns:p14="http://schemas.microsoft.com/office/powerpoint/2010/main" val="425938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a:hlinkClick r:id="" action="ppaction://noaction"/>
          </p:cNvPr>
          <p:cNvSpPr>
            <a:spLocks noChangeArrowheads="1"/>
          </p:cNvSpPr>
          <p:nvPr/>
        </p:nvSpPr>
        <p:spPr bwMode="auto">
          <a:xfrm>
            <a:off x="2435225" y="1524001"/>
            <a:ext cx="4433888" cy="4433888"/>
          </a:xfrm>
          <a:prstGeom prst="ellipse">
            <a:avLst/>
          </a:prstGeom>
          <a:solidFill>
            <a:schemeClr val="folHlink"/>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1427" tIns="45714" rIns="91427" bIns="45714" anchor="ctr"/>
          <a:lstStyle/>
          <a:p>
            <a:pPr algn="ctr" eaLnBrk="1" hangingPunct="1"/>
            <a:endParaRPr lang="vi-VN" altLang="en-US"/>
          </a:p>
        </p:txBody>
      </p:sp>
      <p:sp>
        <p:nvSpPr>
          <p:cNvPr id="77827" name="Oval 3">
            <a:hlinkClick r:id="rId3" action="ppaction://hlinksldjump" highlightClick="1">
              <a:snd r:embed="rId4" name="click.wav"/>
            </a:hlinkClick>
          </p:cNvPr>
          <p:cNvSpPr>
            <a:spLocks noChangeArrowheads="1"/>
          </p:cNvSpPr>
          <p:nvPr/>
        </p:nvSpPr>
        <p:spPr bwMode="auto">
          <a:xfrm>
            <a:off x="3962400" y="15240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1</a:t>
            </a:r>
          </a:p>
        </p:txBody>
      </p:sp>
      <p:sp>
        <p:nvSpPr>
          <p:cNvPr id="77828" name="Oval 4">
            <a:hlinkClick r:id="rId5" action="ppaction://hlinksldjump" highlightClick="1">
              <a:snd r:embed="rId4" name="click.wav"/>
            </a:hlinkClick>
          </p:cNvPr>
          <p:cNvSpPr>
            <a:spLocks noChangeArrowheads="1"/>
          </p:cNvSpPr>
          <p:nvPr/>
        </p:nvSpPr>
        <p:spPr bwMode="auto">
          <a:xfrm>
            <a:off x="2895600" y="22098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8</a:t>
            </a:r>
          </a:p>
        </p:txBody>
      </p:sp>
      <p:sp>
        <p:nvSpPr>
          <p:cNvPr id="77829" name="Oval 5">
            <a:hlinkClick r:id="rId6" action="ppaction://hlinksldjump" highlightClick="1">
              <a:snd r:embed="rId4" name="click.wav"/>
            </a:hlinkClick>
          </p:cNvPr>
          <p:cNvSpPr>
            <a:spLocks noChangeArrowheads="1"/>
          </p:cNvSpPr>
          <p:nvPr/>
        </p:nvSpPr>
        <p:spPr bwMode="auto">
          <a:xfrm>
            <a:off x="2590800" y="32766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a:t>7</a:t>
            </a:r>
          </a:p>
        </p:txBody>
      </p:sp>
      <p:sp>
        <p:nvSpPr>
          <p:cNvPr id="77830" name="Oval 6">
            <a:hlinkClick r:id="rId7" action="ppaction://hlinksldjump" highlightClick="1">
              <a:snd r:embed="rId4" name="click.wav"/>
            </a:hlinkClick>
          </p:cNvPr>
          <p:cNvSpPr>
            <a:spLocks noChangeArrowheads="1"/>
          </p:cNvSpPr>
          <p:nvPr/>
        </p:nvSpPr>
        <p:spPr bwMode="auto">
          <a:xfrm>
            <a:off x="3124200" y="42672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6</a:t>
            </a:r>
          </a:p>
        </p:txBody>
      </p:sp>
      <p:sp>
        <p:nvSpPr>
          <p:cNvPr id="77832" name="Oval 8">
            <a:hlinkClick r:id="rId8" action="ppaction://hlinksldjump" highlightClick="1">
              <a:snd r:embed="rId4" name="click.wav"/>
            </a:hlinkClick>
          </p:cNvPr>
          <p:cNvSpPr>
            <a:spLocks noChangeArrowheads="1"/>
          </p:cNvSpPr>
          <p:nvPr/>
        </p:nvSpPr>
        <p:spPr bwMode="auto">
          <a:xfrm>
            <a:off x="4267200" y="48768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5</a:t>
            </a:r>
          </a:p>
        </p:txBody>
      </p:sp>
      <p:sp>
        <p:nvSpPr>
          <p:cNvPr id="77833" name="_s3086">
            <a:hlinkClick r:id="rId9" action="ppaction://hlinksldjump" highlightClick="1">
              <a:snd r:embed="rId4" name="click.wav"/>
            </a:hlinkClick>
          </p:cNvPr>
          <p:cNvSpPr>
            <a:spLocks noChangeArrowheads="1"/>
          </p:cNvSpPr>
          <p:nvPr/>
        </p:nvSpPr>
        <p:spPr bwMode="auto">
          <a:xfrm>
            <a:off x="5505450" y="4371975"/>
            <a:ext cx="960438" cy="960438"/>
          </a:xfrm>
          <a:prstGeom prst="ellipse">
            <a:avLst/>
          </a:prstGeom>
          <a:gradFill rotWithShape="1">
            <a:gsLst>
              <a:gs pos="0">
                <a:srgbClr val="FFFFFF"/>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scene3d>
              <a:camera prst="orthographicFront"/>
              <a:lightRig rig="threePt" dir="t"/>
            </a:scene3d>
            <a:sp3d extrusionH="57150">
              <a:bevelT w="38100" h="38100"/>
            </a:sp3d>
          </a:bodyPr>
          <a:lstStyle/>
          <a:p>
            <a:pPr algn="ctr" eaLnBrk="1" hangingPunct="1">
              <a:defRPr/>
            </a:pPr>
            <a:r>
              <a:rPr lang="en-US" sz="5000" dirty="0"/>
              <a:t>4</a:t>
            </a:r>
          </a:p>
        </p:txBody>
      </p:sp>
      <p:sp>
        <p:nvSpPr>
          <p:cNvPr id="77834" name="Oval 10">
            <a:hlinkClick r:id="rId10" action="ppaction://hlinksldjump" highlightClick="1">
              <a:snd r:embed="rId4" name="click.wav"/>
            </a:hlinkClick>
          </p:cNvPr>
          <p:cNvSpPr>
            <a:spLocks noChangeArrowheads="1"/>
          </p:cNvSpPr>
          <p:nvPr/>
        </p:nvSpPr>
        <p:spPr bwMode="auto">
          <a:xfrm>
            <a:off x="5715000" y="31242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a:t>3</a:t>
            </a:r>
          </a:p>
        </p:txBody>
      </p:sp>
      <p:sp>
        <p:nvSpPr>
          <p:cNvPr id="77835" name="Oval 11">
            <a:hlinkClick r:id="rId11" action="ppaction://hlinksldjump" highlightClick="1">
              <a:snd r:embed="rId4" name="click.wav"/>
            </a:hlinkClick>
          </p:cNvPr>
          <p:cNvSpPr>
            <a:spLocks noChangeArrowheads="1"/>
          </p:cNvSpPr>
          <p:nvPr/>
        </p:nvSpPr>
        <p:spPr bwMode="auto">
          <a:xfrm>
            <a:off x="5105400" y="21336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a:t>2</a:t>
            </a:r>
          </a:p>
        </p:txBody>
      </p:sp>
      <p:sp>
        <p:nvSpPr>
          <p:cNvPr id="3083" name="AutoShape 12">
            <a:hlinkClick r:id="rId12" action="ppaction://hlinksldjump"/>
          </p:cNvPr>
          <p:cNvSpPr>
            <a:spLocks noChangeArrowheads="1"/>
          </p:cNvSpPr>
          <p:nvPr/>
        </p:nvSpPr>
        <p:spPr bwMode="auto">
          <a:xfrm rot="10800000" flipH="1">
            <a:off x="7391400" y="5638800"/>
            <a:ext cx="11430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folHlink"/>
          </a:solidFill>
          <a:ln w="9525">
            <a:solidFill>
              <a:schemeClr val="tx1"/>
            </a:solidFill>
            <a:miter lim="800000"/>
            <a:headEnd/>
            <a:tailEnd/>
          </a:ln>
        </p:spPr>
        <p:txBody>
          <a:bodyPr rot="10800000" wrap="none" lIns="91427" tIns="45714" rIns="91427" bIns="45714" anchor="ctr"/>
          <a:lstStyle/>
          <a:p>
            <a:pPr algn="ctr" eaLnBrk="1" hangingPunct="1"/>
            <a:r>
              <a:rPr lang="en-US" altLang="en-US" dirty="0">
                <a:solidFill>
                  <a:srgbClr val="0000FF"/>
                </a:solidFill>
                <a:hlinkClick r:id="" action="ppaction://noaction"/>
              </a:rPr>
              <a:t>TIẾP</a:t>
            </a:r>
            <a:endParaRPr lang="en-US" altLang="en-US" dirty="0">
              <a:solidFill>
                <a:srgbClr val="0000FF"/>
              </a:solidFill>
            </a:endParaRPr>
          </a:p>
        </p:txBody>
      </p:sp>
      <p:sp>
        <p:nvSpPr>
          <p:cNvPr id="77843" name="Text Box 19"/>
          <p:cNvSpPr txBox="1">
            <a:spLocks noChangeArrowheads="1"/>
          </p:cNvSpPr>
          <p:nvPr/>
        </p:nvSpPr>
        <p:spPr bwMode="auto">
          <a:xfrm>
            <a:off x="609600" y="2717801"/>
            <a:ext cx="1524000" cy="507819"/>
          </a:xfrm>
          <a:prstGeom prst="rect">
            <a:avLst/>
          </a:prstGeom>
          <a:gradFill rotWithShape="1">
            <a:gsLst>
              <a:gs pos="0">
                <a:schemeClr val="bg1"/>
              </a:gs>
              <a:gs pos="100000">
                <a:srgbClr val="00FF00"/>
              </a:gs>
            </a:gsLst>
            <a:path path="shape">
              <a:fillToRect l="50000" t="50000" r="50000" b="50000"/>
            </a:path>
          </a:gradFill>
          <a:ln>
            <a:noFill/>
          </a:ln>
          <a:extLst>
            <a:ext uri="{91240B29-F687-4F45-9708-019B960494DF}">
              <a14:hiddenLine xmlns:a14="http://schemas.microsoft.com/office/drawing/2010/main" w="76200" algn="ctr">
                <a:solidFill>
                  <a:srgbClr val="000000"/>
                </a:solidFill>
                <a:prstDash val="sysDot"/>
                <a:miter lim="800000"/>
                <a:headEnd/>
                <a:tailEnd/>
              </a14:hiddenLine>
            </a:ext>
          </a:extLst>
        </p:spPr>
        <p:txBody>
          <a:bodyPr lIns="91427" tIns="45714" rIns="91427"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b="1" dirty="0">
                <a:solidFill>
                  <a:srgbClr val="FF0066"/>
                </a:solidFill>
              </a:rPr>
              <a:t>Team A</a:t>
            </a:r>
          </a:p>
        </p:txBody>
      </p:sp>
      <p:sp>
        <p:nvSpPr>
          <p:cNvPr id="77844" name="Text Box 20"/>
          <p:cNvSpPr txBox="1">
            <a:spLocks noChangeArrowheads="1"/>
          </p:cNvSpPr>
          <p:nvPr/>
        </p:nvSpPr>
        <p:spPr bwMode="auto">
          <a:xfrm>
            <a:off x="7391400" y="2735264"/>
            <a:ext cx="1752600" cy="507819"/>
          </a:xfrm>
          <a:prstGeom prst="rect">
            <a:avLst/>
          </a:prstGeom>
          <a:gradFill rotWithShape="1">
            <a:gsLst>
              <a:gs pos="0">
                <a:schemeClr val="bg1"/>
              </a:gs>
              <a:gs pos="100000">
                <a:srgbClr val="00FF00"/>
              </a:gs>
            </a:gsLst>
            <a:path path="shape">
              <a:fillToRect l="50000" t="50000" r="50000" b="50000"/>
            </a:path>
          </a:gradFill>
          <a:ln>
            <a:noFill/>
          </a:ln>
          <a:extLst>
            <a:ext uri="{91240B29-F687-4F45-9708-019B960494DF}">
              <a14:hiddenLine xmlns:a14="http://schemas.microsoft.com/office/drawing/2010/main" w="76200" algn="ctr">
                <a:solidFill>
                  <a:srgbClr val="000000"/>
                </a:solidFill>
                <a:prstDash val="sysDot"/>
                <a:miter lim="800000"/>
                <a:headEnd/>
                <a:tailEnd/>
              </a14:hiddenLine>
            </a:ext>
          </a:extLst>
        </p:spPr>
        <p:txBody>
          <a:bodyPr lIns="91427" tIns="45714" rIns="91427"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700" b="1">
                <a:solidFill>
                  <a:srgbClr val="FF0066"/>
                </a:solidFill>
              </a:rPr>
              <a:t>Team  B</a:t>
            </a:r>
          </a:p>
        </p:txBody>
      </p:sp>
      <p:sp>
        <p:nvSpPr>
          <p:cNvPr id="77846" name="Oval 22"/>
          <p:cNvSpPr>
            <a:spLocks noChangeArrowheads="1"/>
          </p:cNvSpPr>
          <p:nvPr/>
        </p:nvSpPr>
        <p:spPr bwMode="auto">
          <a:xfrm>
            <a:off x="673510" y="3398581"/>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2</a:t>
            </a:r>
          </a:p>
        </p:txBody>
      </p:sp>
      <p:sp>
        <p:nvSpPr>
          <p:cNvPr id="77849" name="Oval 25"/>
          <p:cNvSpPr>
            <a:spLocks noChangeArrowheads="1"/>
          </p:cNvSpPr>
          <p:nvPr/>
        </p:nvSpPr>
        <p:spPr bwMode="auto">
          <a:xfrm>
            <a:off x="639994" y="3398555"/>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4</a:t>
            </a:r>
          </a:p>
        </p:txBody>
      </p:sp>
      <p:sp>
        <p:nvSpPr>
          <p:cNvPr id="77850" name="Oval 26"/>
          <p:cNvSpPr>
            <a:spLocks noChangeArrowheads="1"/>
          </p:cNvSpPr>
          <p:nvPr/>
        </p:nvSpPr>
        <p:spPr bwMode="auto">
          <a:xfrm>
            <a:off x="673510" y="3449479"/>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6</a:t>
            </a:r>
          </a:p>
        </p:txBody>
      </p:sp>
      <p:sp>
        <p:nvSpPr>
          <p:cNvPr id="77851" name="_s3086"/>
          <p:cNvSpPr>
            <a:spLocks noChangeArrowheads="1"/>
          </p:cNvSpPr>
          <p:nvPr/>
        </p:nvSpPr>
        <p:spPr bwMode="auto">
          <a:xfrm>
            <a:off x="673510" y="3340100"/>
            <a:ext cx="960438" cy="960438"/>
          </a:xfrm>
          <a:prstGeom prst="ellipse">
            <a:avLst/>
          </a:prstGeom>
          <a:gradFill rotWithShape="1">
            <a:gsLst>
              <a:gs pos="0">
                <a:srgbClr val="FFFFFF"/>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eaLnBrk="1" hangingPunct="1"/>
            <a:r>
              <a:rPr lang="en-US" altLang="en-US" sz="5000" dirty="0"/>
              <a:t>8</a:t>
            </a:r>
          </a:p>
        </p:txBody>
      </p:sp>
      <p:sp>
        <p:nvSpPr>
          <p:cNvPr id="77852" name="Oval 28"/>
          <p:cNvSpPr>
            <a:spLocks noChangeArrowheads="1"/>
          </p:cNvSpPr>
          <p:nvPr/>
        </p:nvSpPr>
        <p:spPr bwMode="auto">
          <a:xfrm>
            <a:off x="7523164" y="3340100"/>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2</a:t>
            </a:r>
          </a:p>
        </p:txBody>
      </p:sp>
      <p:sp>
        <p:nvSpPr>
          <p:cNvPr id="77853" name="Oval 29"/>
          <p:cNvSpPr>
            <a:spLocks noChangeArrowheads="1"/>
          </p:cNvSpPr>
          <p:nvPr/>
        </p:nvSpPr>
        <p:spPr bwMode="auto">
          <a:xfrm>
            <a:off x="7573962" y="3382962"/>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4</a:t>
            </a:r>
          </a:p>
        </p:txBody>
      </p:sp>
      <p:sp>
        <p:nvSpPr>
          <p:cNvPr id="77855" name="_s3086"/>
          <p:cNvSpPr>
            <a:spLocks noChangeArrowheads="1"/>
          </p:cNvSpPr>
          <p:nvPr/>
        </p:nvSpPr>
        <p:spPr bwMode="auto">
          <a:xfrm>
            <a:off x="7579031" y="3354079"/>
            <a:ext cx="960437" cy="960438"/>
          </a:xfrm>
          <a:prstGeom prst="ellipse">
            <a:avLst/>
          </a:prstGeom>
          <a:gradFill rotWithShape="1">
            <a:gsLst>
              <a:gs pos="0">
                <a:srgbClr val="FFFFFF"/>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eaLnBrk="1" hangingPunct="1"/>
            <a:r>
              <a:rPr lang="en-US" altLang="en-US" sz="5000" dirty="0"/>
              <a:t>8</a:t>
            </a:r>
          </a:p>
        </p:txBody>
      </p:sp>
      <p:sp>
        <p:nvSpPr>
          <p:cNvPr id="77856" name="Oval 32">
            <a:hlinkClick r:id="" action="ppaction://noaction" highlightClick="1">
              <a:snd r:embed="rId4" name="click.wav"/>
            </a:hlinkClick>
          </p:cNvPr>
          <p:cNvSpPr>
            <a:spLocks noChangeArrowheads="1"/>
          </p:cNvSpPr>
          <p:nvPr/>
        </p:nvSpPr>
        <p:spPr bwMode="auto">
          <a:xfrm>
            <a:off x="705465" y="3417989"/>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10</a:t>
            </a:r>
          </a:p>
        </p:txBody>
      </p:sp>
      <p:sp>
        <p:nvSpPr>
          <p:cNvPr id="77858" name="Oval 34">
            <a:hlinkClick r:id="" action="ppaction://noaction" highlightClick="1">
              <a:snd r:embed="rId4" name="click.wav"/>
            </a:hlinkClick>
          </p:cNvPr>
          <p:cNvSpPr>
            <a:spLocks noChangeArrowheads="1"/>
          </p:cNvSpPr>
          <p:nvPr/>
        </p:nvSpPr>
        <p:spPr bwMode="auto">
          <a:xfrm>
            <a:off x="7579031" y="3354080"/>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10</a:t>
            </a:r>
          </a:p>
        </p:txBody>
      </p:sp>
      <p:sp>
        <p:nvSpPr>
          <p:cNvPr id="77859" name="Oval 35">
            <a:hlinkClick r:id="" action="ppaction://noaction" highlightClick="1">
              <a:snd r:embed="rId4" name="click.wav"/>
            </a:hlinkClick>
          </p:cNvPr>
          <p:cNvSpPr>
            <a:spLocks noChangeArrowheads="1"/>
          </p:cNvSpPr>
          <p:nvPr/>
        </p:nvSpPr>
        <p:spPr bwMode="auto">
          <a:xfrm>
            <a:off x="7573964" y="3382962"/>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lIns="91427" tIns="45714" rIns="91427" bIns="45714" anchor="ctr"/>
          <a:lstStyle/>
          <a:p>
            <a:pPr algn="ctr" eaLnBrk="1" hangingPunct="1"/>
            <a:r>
              <a:rPr lang="en-US" altLang="en-US" sz="5000" dirty="0"/>
              <a:t>6</a:t>
            </a:r>
          </a:p>
        </p:txBody>
      </p:sp>
      <p:sp>
        <p:nvSpPr>
          <p:cNvPr id="2" name="Rectangle 1"/>
          <p:cNvSpPr/>
          <p:nvPr/>
        </p:nvSpPr>
        <p:spPr>
          <a:xfrm>
            <a:off x="22702" y="0"/>
            <a:ext cx="9121299" cy="609600"/>
          </a:xfrm>
          <a:prstGeom prst="rect">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sz="4000" b="1" dirty="0">
                <a:solidFill>
                  <a:srgbClr val="FF0000"/>
                </a:solidFill>
              </a:rPr>
              <a:t>Lucky number Game</a:t>
            </a:r>
            <a:endParaRPr lang="en-GB" sz="4000" b="1" dirty="0">
              <a:solidFill>
                <a:srgbClr val="FF0000"/>
              </a:solidFill>
            </a:endParaRPr>
          </a:p>
        </p:txBody>
      </p:sp>
    </p:spTree>
    <p:extLst>
      <p:ext uri="{BB962C8B-B14F-4D97-AF65-F5344CB8AC3E}">
        <p14:creationId xmlns:p14="http://schemas.microsoft.com/office/powerpoint/2010/main" val="274099971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843"/>
                                        </p:tgtEl>
                                        <p:attrNameLst>
                                          <p:attrName>style.visibility</p:attrName>
                                        </p:attrNameLst>
                                      </p:cBhvr>
                                      <p:to>
                                        <p:strVal val="visible"/>
                                      </p:to>
                                    </p:set>
                                    <p:animEffect transition="in" filter="blinds(horizontal)">
                                      <p:cBhvr>
                                        <p:cTn id="7" dur="500"/>
                                        <p:tgtEl>
                                          <p:spTgt spid="778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844"/>
                                        </p:tgtEl>
                                        <p:attrNameLst>
                                          <p:attrName>style.visibility</p:attrName>
                                        </p:attrNameLst>
                                      </p:cBhvr>
                                      <p:to>
                                        <p:strVal val="visible"/>
                                      </p:to>
                                    </p:set>
                                    <p:animEffect transition="in" filter="blinds(horizontal)">
                                      <p:cBhvr>
                                        <p:cTn id="10" dur="500"/>
                                        <p:tgtEl>
                                          <p:spTgt spid="778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782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77827"/>
                                        </p:tgtEl>
                                      </p:cBhvr>
                                    </p:animEffect>
                                    <p:set>
                                      <p:cBhvr>
                                        <p:cTn id="16" dur="1" fill="hold">
                                          <p:stCondLst>
                                            <p:cond delay="499"/>
                                          </p:stCondLst>
                                        </p:cTn>
                                        <p:tgtEl>
                                          <p:spTgt spid="77827"/>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27"/>
                  </p:tgtEl>
                </p:cond>
              </p:nextCondLst>
            </p:seq>
            <p:seq concurrent="1" nextAc="seek">
              <p:cTn id="17" restart="whenNotActive" fill="hold" evtFilter="cancelBubble" nodeType="interactiveSeq">
                <p:stCondLst>
                  <p:cond evt="onClick" delay="0">
                    <p:tgtEl>
                      <p:spTgt spid="7783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7835"/>
                                        </p:tgtEl>
                                      </p:cBhvr>
                                    </p:animEffect>
                                    <p:set>
                                      <p:cBhvr>
                                        <p:cTn id="22" dur="1" fill="hold">
                                          <p:stCondLst>
                                            <p:cond delay="499"/>
                                          </p:stCondLst>
                                        </p:cTn>
                                        <p:tgtEl>
                                          <p:spTgt spid="77835"/>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5"/>
                  </p:tgtEl>
                </p:cond>
              </p:nextCondLst>
            </p:seq>
            <p:seq concurrent="1" nextAc="seek">
              <p:cTn id="23" restart="whenNotActive" fill="hold" evtFilter="cancelBubble" nodeType="interactiveSeq">
                <p:stCondLst>
                  <p:cond evt="onClick" delay="0">
                    <p:tgtEl>
                      <p:spTgt spid="7783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0" nodeType="clickEffect">
                                  <p:stCondLst>
                                    <p:cond delay="0"/>
                                  </p:stCondLst>
                                  <p:childTnLst>
                                    <p:animEffect transition="out" filter="blinds(horizontal)">
                                      <p:cBhvr>
                                        <p:cTn id="27" dur="500"/>
                                        <p:tgtEl>
                                          <p:spTgt spid="77834"/>
                                        </p:tgtEl>
                                      </p:cBhvr>
                                    </p:animEffect>
                                    <p:set>
                                      <p:cBhvr>
                                        <p:cTn id="28" dur="1" fill="hold">
                                          <p:stCondLst>
                                            <p:cond delay="499"/>
                                          </p:stCondLst>
                                        </p:cTn>
                                        <p:tgtEl>
                                          <p:spTgt spid="7783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4"/>
                  </p:tgtEl>
                </p:cond>
              </p:nextCondLst>
            </p:seq>
            <p:seq concurrent="1" nextAc="seek">
              <p:cTn id="29" restart="whenNotActive" fill="hold" evtFilter="cancelBubble" nodeType="interactiveSeq">
                <p:stCondLst>
                  <p:cond evt="onClick" delay="0">
                    <p:tgtEl>
                      <p:spTgt spid="7783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nodeType="clickEffect">
                                  <p:stCondLst>
                                    <p:cond delay="0"/>
                                  </p:stCondLst>
                                  <p:childTnLst>
                                    <p:animEffect transition="out" filter="blinds(horizontal)">
                                      <p:cBhvr>
                                        <p:cTn id="33" dur="500"/>
                                        <p:tgtEl>
                                          <p:spTgt spid="77833"/>
                                        </p:tgtEl>
                                      </p:cBhvr>
                                    </p:animEffect>
                                    <p:set>
                                      <p:cBhvr>
                                        <p:cTn id="34" dur="1" fill="hold">
                                          <p:stCondLst>
                                            <p:cond delay="499"/>
                                          </p:stCondLst>
                                        </p:cTn>
                                        <p:tgtEl>
                                          <p:spTgt spid="7783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3"/>
                  </p:tgtEl>
                </p:cond>
              </p:nextCondLst>
            </p:seq>
            <p:seq concurrent="1" nextAc="seek">
              <p:cTn id="35" restart="whenNotActive" fill="hold" evtFilter="cancelBubble" nodeType="interactiveSeq">
                <p:stCondLst>
                  <p:cond evt="onClick" delay="0">
                    <p:tgtEl>
                      <p:spTgt spid="77832"/>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grpId="0" nodeType="clickEffect">
                                  <p:stCondLst>
                                    <p:cond delay="0"/>
                                  </p:stCondLst>
                                  <p:childTnLst>
                                    <p:animEffect transition="out" filter="blinds(horizontal)">
                                      <p:cBhvr>
                                        <p:cTn id="39" dur="500"/>
                                        <p:tgtEl>
                                          <p:spTgt spid="77832"/>
                                        </p:tgtEl>
                                      </p:cBhvr>
                                    </p:animEffect>
                                    <p:set>
                                      <p:cBhvr>
                                        <p:cTn id="40" dur="1" fill="hold">
                                          <p:stCondLst>
                                            <p:cond delay="499"/>
                                          </p:stCondLst>
                                        </p:cTn>
                                        <p:tgtEl>
                                          <p:spTgt spid="77832"/>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2"/>
                  </p:tgtEl>
                </p:cond>
              </p:nextCondLst>
            </p:seq>
            <p:seq concurrent="1" nextAc="seek">
              <p:cTn id="41" restart="whenNotActive" fill="hold" evtFilter="cancelBubble" nodeType="interactiveSeq">
                <p:stCondLst>
                  <p:cond evt="onClick" delay="0">
                    <p:tgtEl>
                      <p:spTgt spid="77830"/>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0" nodeType="clickEffect">
                                  <p:stCondLst>
                                    <p:cond delay="0"/>
                                  </p:stCondLst>
                                  <p:childTnLst>
                                    <p:animEffect transition="out" filter="blinds(horizontal)">
                                      <p:cBhvr>
                                        <p:cTn id="45" dur="500"/>
                                        <p:tgtEl>
                                          <p:spTgt spid="77830"/>
                                        </p:tgtEl>
                                      </p:cBhvr>
                                    </p:animEffect>
                                    <p:set>
                                      <p:cBhvr>
                                        <p:cTn id="46" dur="1" fill="hold">
                                          <p:stCondLst>
                                            <p:cond delay="499"/>
                                          </p:stCondLst>
                                        </p:cTn>
                                        <p:tgtEl>
                                          <p:spTgt spid="7783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30"/>
                  </p:tgtEl>
                </p:cond>
              </p:nextCondLst>
            </p:seq>
            <p:seq concurrent="1" nextAc="seek">
              <p:cTn id="47" restart="whenNotActive" fill="hold" evtFilter="cancelBubble" nodeType="interactiveSeq">
                <p:stCondLst>
                  <p:cond evt="onClick" delay="0">
                    <p:tgtEl>
                      <p:spTgt spid="77829"/>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xit" presetSubtype="10" fill="hold" grpId="0" nodeType="clickEffect">
                                  <p:stCondLst>
                                    <p:cond delay="0"/>
                                  </p:stCondLst>
                                  <p:childTnLst>
                                    <p:animEffect transition="out" filter="blinds(horizontal)">
                                      <p:cBhvr>
                                        <p:cTn id="51" dur="500"/>
                                        <p:tgtEl>
                                          <p:spTgt spid="77829"/>
                                        </p:tgtEl>
                                      </p:cBhvr>
                                    </p:animEffect>
                                    <p:set>
                                      <p:cBhvr>
                                        <p:cTn id="52" dur="1" fill="hold">
                                          <p:stCondLst>
                                            <p:cond delay="499"/>
                                          </p:stCondLst>
                                        </p:cTn>
                                        <p:tgtEl>
                                          <p:spTgt spid="77829"/>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29"/>
                  </p:tgtEl>
                </p:cond>
              </p:nextCondLst>
            </p:seq>
            <p:seq concurrent="1" nextAc="seek">
              <p:cTn id="53" restart="whenNotActive" fill="hold" evtFilter="cancelBubble" nodeType="interactiveSeq">
                <p:stCondLst>
                  <p:cond evt="onClick" delay="0">
                    <p:tgtEl>
                      <p:spTgt spid="778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xit" presetSubtype="10" fill="hold" grpId="0" nodeType="clickEffect">
                                  <p:stCondLst>
                                    <p:cond delay="0"/>
                                  </p:stCondLst>
                                  <p:childTnLst>
                                    <p:animEffect transition="out" filter="blinds(horizontal)">
                                      <p:cBhvr>
                                        <p:cTn id="57" dur="500"/>
                                        <p:tgtEl>
                                          <p:spTgt spid="77828"/>
                                        </p:tgtEl>
                                      </p:cBhvr>
                                    </p:animEffect>
                                    <p:set>
                                      <p:cBhvr>
                                        <p:cTn id="58" dur="1" fill="hold">
                                          <p:stCondLst>
                                            <p:cond delay="499"/>
                                          </p:stCondLst>
                                        </p:cTn>
                                        <p:tgtEl>
                                          <p:spTgt spid="778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7828"/>
                  </p:tgtEl>
                </p:cond>
              </p:nextCondLst>
            </p:seq>
            <p:seq concurrent="1" nextAc="seek">
              <p:cTn id="59" restart="whenNotActive" fill="hold" evtFilter="cancelBubble" nodeType="interactiveSeq">
                <p:stCondLst>
                  <p:cond evt="onClick" delay="0">
                    <p:tgtEl>
                      <p:spTgt spid="7784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7846"/>
                                        </p:tgtEl>
                                        <p:attrNameLst>
                                          <p:attrName>style.visibility</p:attrName>
                                        </p:attrNameLst>
                                      </p:cBhvr>
                                      <p:to>
                                        <p:strVal val="visible"/>
                                      </p:to>
                                    </p:set>
                                    <p:animEffect transition="in" filter="blinds(horizontal)">
                                      <p:cBhvr>
                                        <p:cTn id="64" dur="500"/>
                                        <p:tgtEl>
                                          <p:spTgt spid="7784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7849"/>
                                        </p:tgtEl>
                                        <p:attrNameLst>
                                          <p:attrName>style.visibility</p:attrName>
                                        </p:attrNameLst>
                                      </p:cBhvr>
                                      <p:to>
                                        <p:strVal val="visible"/>
                                      </p:to>
                                    </p:set>
                                    <p:animEffect transition="in" filter="blinds(horizontal)">
                                      <p:cBhvr>
                                        <p:cTn id="69" dur="500"/>
                                        <p:tgtEl>
                                          <p:spTgt spid="77849"/>
                                        </p:tgtEl>
                                      </p:cBhvr>
                                    </p:animEffect>
                                  </p:childTnLst>
                                </p:cTn>
                              </p:par>
                              <p:par>
                                <p:cTn id="70" presetID="3" presetClass="exit" presetSubtype="10" fill="hold" grpId="1" nodeType="withEffect">
                                  <p:stCondLst>
                                    <p:cond delay="0"/>
                                  </p:stCondLst>
                                  <p:childTnLst>
                                    <p:animEffect transition="out" filter="blinds(horizontal)">
                                      <p:cBhvr>
                                        <p:cTn id="71" dur="500"/>
                                        <p:tgtEl>
                                          <p:spTgt spid="77846"/>
                                        </p:tgtEl>
                                      </p:cBhvr>
                                    </p:animEffect>
                                    <p:set>
                                      <p:cBhvr>
                                        <p:cTn id="72" dur="1" fill="hold">
                                          <p:stCondLst>
                                            <p:cond delay="499"/>
                                          </p:stCondLst>
                                        </p:cTn>
                                        <p:tgtEl>
                                          <p:spTgt spid="7784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7850"/>
                                        </p:tgtEl>
                                        <p:attrNameLst>
                                          <p:attrName>style.visibility</p:attrName>
                                        </p:attrNameLst>
                                      </p:cBhvr>
                                      <p:to>
                                        <p:strVal val="visible"/>
                                      </p:to>
                                    </p:set>
                                    <p:animEffect transition="in" filter="blinds(horizontal)">
                                      <p:cBhvr>
                                        <p:cTn id="77" dur="500"/>
                                        <p:tgtEl>
                                          <p:spTgt spid="77850"/>
                                        </p:tgtEl>
                                      </p:cBhvr>
                                    </p:animEffect>
                                  </p:childTnLst>
                                </p:cTn>
                              </p:par>
                              <p:par>
                                <p:cTn id="78" presetID="3" presetClass="exit" presetSubtype="10" fill="hold" grpId="1" nodeType="withEffect">
                                  <p:stCondLst>
                                    <p:cond delay="0"/>
                                  </p:stCondLst>
                                  <p:childTnLst>
                                    <p:animEffect transition="out" filter="blinds(horizontal)">
                                      <p:cBhvr>
                                        <p:cTn id="79" dur="500"/>
                                        <p:tgtEl>
                                          <p:spTgt spid="77849"/>
                                        </p:tgtEl>
                                      </p:cBhvr>
                                    </p:animEffect>
                                    <p:set>
                                      <p:cBhvr>
                                        <p:cTn id="80" dur="1" fill="hold">
                                          <p:stCondLst>
                                            <p:cond delay="499"/>
                                          </p:stCondLst>
                                        </p:cTn>
                                        <p:tgtEl>
                                          <p:spTgt spid="77849"/>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7851"/>
                                        </p:tgtEl>
                                        <p:attrNameLst>
                                          <p:attrName>style.visibility</p:attrName>
                                        </p:attrNameLst>
                                      </p:cBhvr>
                                      <p:to>
                                        <p:strVal val="visible"/>
                                      </p:to>
                                    </p:set>
                                    <p:animEffect transition="in" filter="blinds(horizontal)">
                                      <p:cBhvr>
                                        <p:cTn id="85" dur="500"/>
                                        <p:tgtEl>
                                          <p:spTgt spid="77851"/>
                                        </p:tgtEl>
                                      </p:cBhvr>
                                    </p:animEffect>
                                  </p:childTnLst>
                                </p:cTn>
                              </p:par>
                              <p:par>
                                <p:cTn id="86" presetID="3" presetClass="exit" presetSubtype="10" fill="hold" grpId="1" nodeType="withEffect">
                                  <p:stCondLst>
                                    <p:cond delay="0"/>
                                  </p:stCondLst>
                                  <p:childTnLst>
                                    <p:animEffect transition="out" filter="blinds(horizontal)">
                                      <p:cBhvr>
                                        <p:cTn id="87" dur="500"/>
                                        <p:tgtEl>
                                          <p:spTgt spid="77850"/>
                                        </p:tgtEl>
                                      </p:cBhvr>
                                    </p:animEffect>
                                    <p:set>
                                      <p:cBhvr>
                                        <p:cTn id="88" dur="1" fill="hold">
                                          <p:stCondLst>
                                            <p:cond delay="499"/>
                                          </p:stCondLst>
                                        </p:cTn>
                                        <p:tgtEl>
                                          <p:spTgt spid="77850"/>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7856"/>
                                        </p:tgtEl>
                                        <p:attrNameLst>
                                          <p:attrName>style.visibility</p:attrName>
                                        </p:attrNameLst>
                                      </p:cBhvr>
                                      <p:to>
                                        <p:strVal val="visible"/>
                                      </p:to>
                                    </p:set>
                                    <p:animEffect transition="in" filter="blinds(horizontal)">
                                      <p:cBhvr>
                                        <p:cTn id="93" dur="500"/>
                                        <p:tgtEl>
                                          <p:spTgt spid="77856"/>
                                        </p:tgtEl>
                                      </p:cBhvr>
                                    </p:animEffect>
                                  </p:childTnLst>
                                </p:cTn>
                              </p:par>
                            </p:childTnLst>
                          </p:cTn>
                        </p:par>
                      </p:childTnLst>
                    </p:cTn>
                  </p:par>
                </p:childTnLst>
              </p:cTn>
              <p:nextCondLst>
                <p:cond evt="onClick" delay="0">
                  <p:tgtEl>
                    <p:spTgt spid="77843"/>
                  </p:tgtEl>
                </p:cond>
              </p:nextCondLst>
            </p:seq>
            <p:seq concurrent="1" nextAc="seek">
              <p:cTn id="94" restart="whenNotActive" fill="hold" evtFilter="cancelBubble" nodeType="interactiveSeq">
                <p:stCondLst>
                  <p:cond evt="onClick" delay="0">
                    <p:tgtEl>
                      <p:spTgt spid="77844"/>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77852"/>
                                        </p:tgtEl>
                                        <p:attrNameLst>
                                          <p:attrName>style.visibility</p:attrName>
                                        </p:attrNameLst>
                                      </p:cBhvr>
                                      <p:to>
                                        <p:strVal val="visible"/>
                                      </p:to>
                                    </p:set>
                                    <p:animEffect transition="in" filter="blinds(horizontal)">
                                      <p:cBhvr>
                                        <p:cTn id="99" dur="500"/>
                                        <p:tgtEl>
                                          <p:spTgt spid="7785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7853"/>
                                        </p:tgtEl>
                                        <p:attrNameLst>
                                          <p:attrName>style.visibility</p:attrName>
                                        </p:attrNameLst>
                                      </p:cBhvr>
                                      <p:to>
                                        <p:strVal val="visible"/>
                                      </p:to>
                                    </p:set>
                                    <p:animEffect transition="in" filter="blinds(horizontal)">
                                      <p:cBhvr>
                                        <p:cTn id="104" dur="500"/>
                                        <p:tgtEl>
                                          <p:spTgt spid="77853"/>
                                        </p:tgtEl>
                                      </p:cBhvr>
                                    </p:animEffect>
                                  </p:childTnLst>
                                </p:cTn>
                              </p:par>
                              <p:par>
                                <p:cTn id="105" presetID="3" presetClass="exit" presetSubtype="10" fill="hold" grpId="1" nodeType="withEffect">
                                  <p:stCondLst>
                                    <p:cond delay="0"/>
                                  </p:stCondLst>
                                  <p:childTnLst>
                                    <p:animEffect transition="out" filter="blinds(horizontal)">
                                      <p:cBhvr>
                                        <p:cTn id="106" dur="500"/>
                                        <p:tgtEl>
                                          <p:spTgt spid="77852"/>
                                        </p:tgtEl>
                                      </p:cBhvr>
                                    </p:animEffect>
                                    <p:set>
                                      <p:cBhvr>
                                        <p:cTn id="107" dur="1" fill="hold">
                                          <p:stCondLst>
                                            <p:cond delay="499"/>
                                          </p:stCondLst>
                                        </p:cTn>
                                        <p:tgtEl>
                                          <p:spTgt spid="77852"/>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77853"/>
                                        </p:tgtEl>
                                      </p:cBhvr>
                                    </p:animEffect>
                                    <p:set>
                                      <p:cBhvr>
                                        <p:cTn id="110" dur="1" fill="hold">
                                          <p:stCondLst>
                                            <p:cond delay="499"/>
                                          </p:stCondLst>
                                        </p:cTn>
                                        <p:tgtEl>
                                          <p:spTgt spid="77853"/>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77855"/>
                                        </p:tgtEl>
                                        <p:attrNameLst>
                                          <p:attrName>style.visibility</p:attrName>
                                        </p:attrNameLst>
                                      </p:cBhvr>
                                      <p:to>
                                        <p:strVal val="visible"/>
                                      </p:to>
                                    </p:set>
                                    <p:animEffect transition="in" filter="blinds(horizontal)">
                                      <p:cBhvr>
                                        <p:cTn id="115" dur="500"/>
                                        <p:tgtEl>
                                          <p:spTgt spid="7785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77858"/>
                                        </p:tgtEl>
                                        <p:attrNameLst>
                                          <p:attrName>style.visibility</p:attrName>
                                        </p:attrNameLst>
                                      </p:cBhvr>
                                      <p:to>
                                        <p:strVal val="visible"/>
                                      </p:to>
                                    </p:set>
                                    <p:animEffect transition="in" filter="blinds(horizontal)">
                                      <p:cBhvr>
                                        <p:cTn id="120" dur="500"/>
                                        <p:tgtEl>
                                          <p:spTgt spid="7785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77859"/>
                                        </p:tgtEl>
                                        <p:attrNameLst>
                                          <p:attrName>style.visibility</p:attrName>
                                        </p:attrNameLst>
                                      </p:cBhvr>
                                      <p:to>
                                        <p:strVal val="visible"/>
                                      </p:to>
                                    </p:set>
                                    <p:animEffect transition="in" filter="blinds(horizontal)">
                                      <p:cBhvr>
                                        <p:cTn id="125" dur="500"/>
                                        <p:tgtEl>
                                          <p:spTgt spid="77859"/>
                                        </p:tgtEl>
                                      </p:cBhvr>
                                    </p:animEffect>
                                  </p:childTnLst>
                                </p:cTn>
                              </p:par>
                            </p:childTnLst>
                          </p:cTn>
                        </p:par>
                      </p:childTnLst>
                    </p:cTn>
                  </p:par>
                </p:childTnLst>
              </p:cTn>
              <p:nextCondLst>
                <p:cond evt="onClick" delay="0">
                  <p:tgtEl>
                    <p:spTgt spid="77844"/>
                  </p:tgtEl>
                </p:cond>
              </p:nextCondLst>
            </p:seq>
          </p:childTnLst>
        </p:cTn>
      </p:par>
    </p:tnLst>
    <p:bldLst>
      <p:bldP spid="77827" grpId="0" animBg="1"/>
      <p:bldP spid="77828" grpId="0" animBg="1"/>
      <p:bldP spid="77829" grpId="0" animBg="1"/>
      <p:bldP spid="77830" grpId="0" animBg="1"/>
      <p:bldP spid="77832" grpId="0" animBg="1"/>
      <p:bldP spid="77834" grpId="0" animBg="1"/>
      <p:bldP spid="77835" grpId="0" animBg="1"/>
      <p:bldP spid="77843" grpId="0" animBg="1"/>
      <p:bldP spid="77844" grpId="0" animBg="1"/>
      <p:bldP spid="77846" grpId="0" animBg="1"/>
      <p:bldP spid="77846" grpId="1" animBg="1"/>
      <p:bldP spid="77849" grpId="0" animBg="1"/>
      <p:bldP spid="77849" grpId="1" animBg="1"/>
      <p:bldP spid="77850" grpId="0" animBg="1"/>
      <p:bldP spid="77850" grpId="1" animBg="1"/>
      <p:bldP spid="77851" grpId="0" animBg="1"/>
      <p:bldP spid="77852" grpId="0" animBg="1"/>
      <p:bldP spid="77852" grpId="1" animBg="1"/>
      <p:bldP spid="77853" grpId="0" animBg="1"/>
      <p:bldP spid="77853" grpId="1" animBg="1"/>
      <p:bldP spid="77855" grpId="0" animBg="1"/>
      <p:bldP spid="77856" grpId="0" animBg="1"/>
      <p:bldP spid="77858" grpId="0" animBg="1"/>
      <p:bldP spid="778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54" y="2869895"/>
            <a:ext cx="8438569" cy="1015663"/>
          </a:xfrm>
          <a:prstGeom prst="rect">
            <a:avLst/>
          </a:prstGeom>
        </p:spPr>
        <p:txBody>
          <a:bodyPr wrap="square">
            <a:spAutoFit/>
          </a:bodyPr>
          <a:lstStyle/>
          <a:p>
            <a:r>
              <a:rPr lang="en-GB" sz="3000" b="1" dirty="0">
                <a:solidFill>
                  <a:srgbClr val="0070C0"/>
                </a:solidFill>
              </a:rPr>
              <a:t>1.</a:t>
            </a:r>
            <a:r>
              <a:rPr lang="en-GB" sz="3000" dirty="0"/>
              <a:t> The Eiffel Tower is a famous </a:t>
            </a:r>
            <a:r>
              <a:rPr lang="en-GB" sz="3000" dirty="0" smtClean="0"/>
              <a:t>..……............in </a:t>
            </a:r>
            <a:r>
              <a:rPr lang="en-GB" sz="3000" dirty="0"/>
              <a:t>Paris.</a:t>
            </a:r>
          </a:p>
          <a:p>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6" y="45787"/>
            <a:ext cx="58740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704167" y="71924"/>
            <a:ext cx="8336597" cy="44627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300" b="1" spc="-50" dirty="0">
                <a:effectLst>
                  <a:glow rad="88900">
                    <a:schemeClr val="bg1"/>
                  </a:glow>
                </a:effectLst>
                <a:latin typeface="Arial" panose="020B0604020202020204" pitchFamily="34" charset="0"/>
                <a:cs typeface="Arial" panose="020B0604020202020204" pitchFamily="34" charset="0"/>
              </a:rPr>
              <a:t>Complete  the  sentences  with the words / phrase in the box</a:t>
            </a:r>
            <a:r>
              <a:rPr lang="en-US" sz="2300" b="1" spc="-50" dirty="0" smtClean="0">
                <a:effectLst>
                  <a:glow rad="88900">
                    <a:schemeClr val="bg1"/>
                  </a:glow>
                </a:effectLst>
                <a:latin typeface="Arial" panose="020B0604020202020204" pitchFamily="34" charset="0"/>
                <a:cs typeface="Arial" panose="020B0604020202020204" pitchFamily="34" charset="0"/>
              </a:rPr>
              <a:t>.</a:t>
            </a:r>
            <a:endParaRPr lang="en-US" sz="2300" b="1" spc="-50" dirty="0">
              <a:effectLst>
                <a:glow rad="88900">
                  <a:schemeClr val="bg1"/>
                </a:glow>
              </a:effectLst>
              <a:latin typeface="Arial" panose="020B0604020202020204" pitchFamily="34" charset="0"/>
              <a:cs typeface="Arial" panose="020B0604020202020204" pitchFamily="34" charset="0"/>
            </a:endParaRPr>
          </a:p>
        </p:txBody>
      </p:sp>
      <p:sp>
        <p:nvSpPr>
          <p:cNvPr id="7" name="Rounded Rectangle 6"/>
          <p:cNvSpPr/>
          <p:nvPr/>
        </p:nvSpPr>
        <p:spPr>
          <a:xfrm>
            <a:off x="939263" y="733409"/>
            <a:ext cx="7260840" cy="107026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358380" y="832491"/>
            <a:ext cx="2066763" cy="461665"/>
          </a:xfrm>
          <a:prstGeom prst="rect">
            <a:avLst/>
          </a:prstGeom>
          <a:noFill/>
        </p:spPr>
        <p:txBody>
          <a:bodyPr wrap="square" rtlCol="0">
            <a:spAutoFit/>
          </a:bodyPr>
          <a:lstStyle/>
          <a:p>
            <a:r>
              <a:rPr lang="en-US" sz="2400" b="1" dirty="0">
                <a:solidFill>
                  <a:srgbClr val="C00000"/>
                </a:solidFill>
              </a:rPr>
              <a:t>football</a:t>
            </a:r>
          </a:p>
        </p:txBody>
      </p:sp>
      <p:sp>
        <p:nvSpPr>
          <p:cNvPr id="9" name="TextBox 8"/>
          <p:cNvSpPr txBox="1"/>
          <p:nvPr/>
        </p:nvSpPr>
        <p:spPr>
          <a:xfrm>
            <a:off x="3944507" y="848078"/>
            <a:ext cx="1505735" cy="461665"/>
          </a:xfrm>
          <a:prstGeom prst="rect">
            <a:avLst/>
          </a:prstGeom>
          <a:noFill/>
        </p:spPr>
        <p:txBody>
          <a:bodyPr wrap="square" rtlCol="0">
            <a:spAutoFit/>
          </a:bodyPr>
          <a:lstStyle/>
          <a:p>
            <a:r>
              <a:rPr lang="en-US" sz="2400" b="1" dirty="0">
                <a:solidFill>
                  <a:srgbClr val="C00000"/>
                </a:solidFill>
              </a:rPr>
              <a:t>city</a:t>
            </a:r>
          </a:p>
        </p:txBody>
      </p:sp>
      <p:sp>
        <p:nvSpPr>
          <p:cNvPr id="10" name="TextBox 9"/>
          <p:cNvSpPr txBox="1"/>
          <p:nvPr/>
        </p:nvSpPr>
        <p:spPr>
          <a:xfrm>
            <a:off x="6199168" y="832490"/>
            <a:ext cx="1480927" cy="461665"/>
          </a:xfrm>
          <a:prstGeom prst="rect">
            <a:avLst/>
          </a:prstGeom>
          <a:noFill/>
        </p:spPr>
        <p:txBody>
          <a:bodyPr wrap="square" rtlCol="0">
            <a:spAutoFit/>
          </a:bodyPr>
          <a:lstStyle/>
          <a:p>
            <a:r>
              <a:rPr lang="en-US" sz="2400" b="1" dirty="0">
                <a:solidFill>
                  <a:srgbClr val="C00000"/>
                </a:solidFill>
              </a:rPr>
              <a:t>landmark</a:t>
            </a:r>
          </a:p>
        </p:txBody>
      </p:sp>
      <p:sp>
        <p:nvSpPr>
          <p:cNvPr id="11" name="TextBox 10"/>
          <p:cNvSpPr txBox="1"/>
          <p:nvPr/>
        </p:nvSpPr>
        <p:spPr>
          <a:xfrm>
            <a:off x="1381273" y="1295403"/>
            <a:ext cx="1558571" cy="461665"/>
          </a:xfrm>
          <a:prstGeom prst="rect">
            <a:avLst/>
          </a:prstGeom>
          <a:noFill/>
        </p:spPr>
        <p:txBody>
          <a:bodyPr wrap="square" rtlCol="0">
            <a:spAutoFit/>
          </a:bodyPr>
          <a:lstStyle/>
          <a:p>
            <a:r>
              <a:rPr lang="en-US" sz="2400" b="1" dirty="0">
                <a:solidFill>
                  <a:srgbClr val="C00000"/>
                </a:solidFill>
              </a:rPr>
              <a:t>television</a:t>
            </a:r>
          </a:p>
        </p:txBody>
      </p:sp>
      <p:sp>
        <p:nvSpPr>
          <p:cNvPr id="12" name="TextBox 11"/>
          <p:cNvSpPr txBox="1"/>
          <p:nvPr/>
        </p:nvSpPr>
        <p:spPr>
          <a:xfrm>
            <a:off x="3450953" y="1295403"/>
            <a:ext cx="2274488" cy="461665"/>
          </a:xfrm>
          <a:prstGeom prst="rect">
            <a:avLst/>
          </a:prstGeom>
          <a:noFill/>
        </p:spPr>
        <p:txBody>
          <a:bodyPr wrap="square" rtlCol="0">
            <a:spAutoFit/>
          </a:bodyPr>
          <a:lstStyle/>
          <a:p>
            <a:r>
              <a:rPr lang="en-US" sz="2400" b="1" dirty="0">
                <a:solidFill>
                  <a:srgbClr val="C00000"/>
                </a:solidFill>
              </a:rPr>
              <a:t>summer sports</a:t>
            </a:r>
          </a:p>
        </p:txBody>
      </p:sp>
      <p:sp>
        <p:nvSpPr>
          <p:cNvPr id="13" name="Rectangle 12"/>
          <p:cNvSpPr/>
          <p:nvPr/>
        </p:nvSpPr>
        <p:spPr>
          <a:xfrm>
            <a:off x="4973174" y="2795844"/>
            <a:ext cx="1704313" cy="553998"/>
          </a:xfrm>
          <a:prstGeom prst="rect">
            <a:avLst/>
          </a:prstGeom>
        </p:spPr>
        <p:txBody>
          <a:bodyPr wrap="none">
            <a:spAutoFit/>
          </a:bodyPr>
          <a:lstStyle/>
          <a:p>
            <a:r>
              <a:rPr lang="en-US" sz="3000" b="1" u="sng" dirty="0">
                <a:solidFill>
                  <a:srgbClr val="FF0000"/>
                </a:solidFill>
              </a:rPr>
              <a:t>landmark</a:t>
            </a:r>
            <a:endParaRPr lang="en-US" sz="3000" dirty="0"/>
          </a:p>
        </p:txBody>
      </p:sp>
      <p:sp>
        <p:nvSpPr>
          <p:cNvPr id="14" name="Action Button: Home 13">
            <a:hlinkClick r:id="rId3" action="ppaction://hlinksldjump" highlightClick="1"/>
          </p:cNvPr>
          <p:cNvSpPr/>
          <p:nvPr/>
        </p:nvSpPr>
        <p:spPr>
          <a:xfrm>
            <a:off x="8200103" y="6253316"/>
            <a:ext cx="516194" cy="501445"/>
          </a:xfrm>
          <a:prstGeom prst="actionButtonHome">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23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1169</TotalTime>
  <Words>1135</Words>
  <Application>Microsoft Office PowerPoint</Application>
  <PresentationFormat>On-screen Show (4:3)</PresentationFormat>
  <Paragraphs>360</Paragraphs>
  <Slides>28</Slides>
  <Notes>3</Notes>
  <HiddenSlides>0</HiddenSlides>
  <MMClips>13</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83</cp:revision>
  <dcterms:created xsi:type="dcterms:W3CDTF">2020-12-09T02:04:09Z</dcterms:created>
  <dcterms:modified xsi:type="dcterms:W3CDTF">2022-03-06T15:48:40Z</dcterms:modified>
</cp:coreProperties>
</file>