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1"/>
  </p:notesMasterIdLst>
  <p:sldIdLst>
    <p:sldId id="345" r:id="rId2"/>
    <p:sldId id="336" r:id="rId3"/>
    <p:sldId id="337" r:id="rId4"/>
    <p:sldId id="256" r:id="rId5"/>
    <p:sldId id="281" r:id="rId6"/>
    <p:sldId id="315" r:id="rId7"/>
    <p:sldId id="316" r:id="rId8"/>
    <p:sldId id="317" r:id="rId9"/>
    <p:sldId id="283" r:id="rId10"/>
    <p:sldId id="347" r:id="rId11"/>
    <p:sldId id="346" r:id="rId12"/>
    <p:sldId id="276" r:id="rId13"/>
    <p:sldId id="298" r:id="rId14"/>
    <p:sldId id="327" r:id="rId15"/>
    <p:sldId id="325" r:id="rId16"/>
    <p:sldId id="313" r:id="rId17"/>
    <p:sldId id="314" r:id="rId18"/>
    <p:sldId id="343" r:id="rId19"/>
    <p:sldId id="34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48DA4"/>
    <a:srgbClr val="00A9A5"/>
    <a:srgbClr val="FFDAAB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2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95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8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789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73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763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65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87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19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1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3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3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0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8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1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828800" y="746773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885595" y="1419861"/>
          <a:ext cx="6838879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Hòn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đảo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Hoàng hôn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cảnh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Chim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cánh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800370" y="409457"/>
            <a:ext cx="472437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Checking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ocabulary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6191" y="2249922"/>
            <a:ext cx="1760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island (n)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3099" y="3372370"/>
            <a:ext cx="1866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sunset (n)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6191" y="4494818"/>
            <a:ext cx="2456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landscape (n)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6191" y="5646190"/>
            <a:ext cx="2133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penguin (n)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5008" y="382614"/>
            <a:ext cx="26311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54049" y="3416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6834" y="2390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FFCD08-5242-65E6-99A9-F5AE4E205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124" y="1049559"/>
            <a:ext cx="3334867" cy="36244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87577" y="4461631"/>
            <a:ext cx="1917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Australia</a:t>
            </a:r>
            <a:endParaRPr lang="en-US" sz="24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0434" y="1552215"/>
            <a:ext cx="5012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are they in the picture?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00434" y="2583266"/>
            <a:ext cx="60347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What </a:t>
            </a:r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activities are they talking about?</a:t>
            </a:r>
            <a:endParaRPr lang="en-US" sz="26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1203" y="3657244"/>
            <a:ext cx="57887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what English-speaking country can they do these activities?</a:t>
            </a:r>
            <a:endParaRPr lang="en-US" sz="25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3561" y="2060046"/>
            <a:ext cx="4773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They are Mark and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0434" y="3104866"/>
            <a:ext cx="4639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surfing,  penguin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watching</a:t>
            </a:r>
            <a:endParaRPr lang="en-US" sz="20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75008" y="382614"/>
            <a:ext cx="26311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54049" y="3416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6834" y="2390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0B97A-0D15-FC6B-0A38-854D4982375D}"/>
              </a:ext>
            </a:extLst>
          </p:cNvPr>
          <p:cNvSpPr txBox="1"/>
          <p:nvPr/>
        </p:nvSpPr>
        <p:spPr>
          <a:xfrm>
            <a:off x="1713385" y="1049559"/>
            <a:ext cx="861287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Mark: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How was your holiday in Australia, </a:t>
            </a:r>
            <a:r>
              <a:rPr lang="en-US" dirty="0" err="1"/>
              <a:t>Phong</a:t>
            </a:r>
            <a:r>
              <a:rPr lang="en-US" dirty="0"/>
              <a:t>?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 It was fantastic! I got to use my English in real life: asking for directions, reading maps, </a:t>
            </a:r>
            <a:r>
              <a:rPr lang="en-US" dirty="0" smtClean="0"/>
              <a:t>talking </a:t>
            </a:r>
            <a:r>
              <a:rPr lang="en-US" dirty="0"/>
              <a:t>to local people ...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</a:t>
            </a:r>
            <a:r>
              <a:rPr lang="en-US" dirty="0"/>
              <a:t> Oh … Your English is much better.</a:t>
            </a:r>
          </a:p>
          <a:p>
            <a:r>
              <a:rPr lang="en-US" dirty="0" err="1"/>
              <a:t>Phong</a:t>
            </a:r>
            <a:r>
              <a:rPr lang="en-US" dirty="0"/>
              <a:t>: Thanks.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 </a:t>
            </a:r>
            <a:r>
              <a:rPr lang="en-US" dirty="0"/>
              <a:t>Did you travel a lot?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Just around Melbourne, the city with four seasons in a day.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 </a:t>
            </a:r>
            <a:r>
              <a:rPr lang="en-US" dirty="0"/>
              <a:t>Wow ... I didn’t know that. How was it?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/>
              <a:t>It was great! We took a tour to Phillip Island.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</a:t>
            </a:r>
            <a:r>
              <a:rPr lang="en-US" dirty="0"/>
              <a:t> What did you see?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 We went penguin watching.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 </a:t>
            </a:r>
            <a:r>
              <a:rPr lang="en-US" dirty="0"/>
              <a:t>It sounds pretty exciting.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/>
              <a:t>It was. Australia has amazing landscapes.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</a:t>
            </a:r>
            <a:r>
              <a:rPr lang="en-US" dirty="0"/>
              <a:t> Yes, and Australians love outdoor activities.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 Right. There were plenty of people enjoying the parks and beaches.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 </a:t>
            </a:r>
            <a:r>
              <a:rPr lang="en-US" dirty="0"/>
              <a:t>I’m glad that you had a wonderful time there.</a:t>
            </a:r>
          </a:p>
          <a:p>
            <a:r>
              <a:rPr lang="en-US" dirty="0" err="1"/>
              <a:t>Phong</a:t>
            </a:r>
            <a:r>
              <a:rPr lang="en-US" dirty="0"/>
              <a:t>: Thanks, Mark.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FFCD08-5242-65E6-99A9-F5AE4E205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355" y="1403499"/>
            <a:ext cx="2527045" cy="2863965"/>
          </a:xfrm>
          <a:prstGeom prst="rect">
            <a:avLst/>
          </a:prstGeom>
        </p:spPr>
      </p:pic>
      <p:pic>
        <p:nvPicPr>
          <p:cNvPr id="2" name="082">
            <a:hlinkClick r:id="" action="ppaction://media"/>
            <a:extLst>
              <a:ext uri="{FF2B5EF4-FFF2-40B4-BE49-F238E27FC236}">
                <a16:creationId xmlns:a16="http://schemas.microsoft.com/office/drawing/2014/main" id="{B377D1DB-D2EA-8073-A3F6-F393C00B40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71298" y="382614"/>
            <a:ext cx="658586" cy="65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23101" y="777862"/>
            <a:ext cx="66823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Phong</a:t>
            </a: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Mark talking about?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21507" y="72929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4292" y="6266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A91D3-DC58-5D83-5A39-840D84982208}"/>
              </a:ext>
            </a:extLst>
          </p:cNvPr>
          <p:cNvSpPr txBox="1"/>
          <p:nvPr/>
        </p:nvSpPr>
        <p:spPr>
          <a:xfrm>
            <a:off x="2231831" y="1570544"/>
            <a:ext cx="6096000" cy="255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Phong’s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holiday in Australia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English-speaking countries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The tour to Phillip Island</a:t>
            </a:r>
            <a:r>
              <a:rPr lang="en-US" sz="2800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E9EC66-E666-CEF8-DF86-BA2E7CBBB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403" y="1116506"/>
            <a:ext cx="3597897" cy="39134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F74132-B2EB-189F-B315-A0FEFF5B994D}"/>
              </a:ext>
            </a:extLst>
          </p:cNvPr>
          <p:cNvSpPr/>
          <p:nvPr/>
        </p:nvSpPr>
        <p:spPr>
          <a:xfrm>
            <a:off x="2173713" y="1881458"/>
            <a:ext cx="503853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16529" y="253742"/>
            <a:ext cx="860688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again and tick the information you can find in </a:t>
            </a:r>
            <a:r>
              <a:rPr lang="en-GB" sz="28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</a:p>
          <a:p>
            <a:r>
              <a:rPr lang="en-GB" sz="28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conversation.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61138" y="24549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3923" y="1428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DEF650-679F-5EE3-0058-9069A14D4720}"/>
              </a:ext>
            </a:extLst>
          </p:cNvPr>
          <p:cNvSpPr txBox="1"/>
          <p:nvPr/>
        </p:nvSpPr>
        <p:spPr>
          <a:xfrm>
            <a:off x="1424513" y="1388217"/>
            <a:ext cx="7980784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In Australia,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used English in real life.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visited some museums.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Phillip Island is far from Melbourne.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Australia is beautiful.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Australians love outdoor activities.</a:t>
            </a:r>
            <a:r>
              <a:rPr lang="en-US" sz="28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D8EE2D-27ED-574D-C7B2-CD470CE6EBF5}"/>
              </a:ext>
            </a:extLst>
          </p:cNvPr>
          <p:cNvSpPr/>
          <p:nvPr/>
        </p:nvSpPr>
        <p:spPr>
          <a:xfrm>
            <a:off x="9405297" y="1762449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29706E-4EAB-B9F9-9152-0A60F8586F89}"/>
              </a:ext>
            </a:extLst>
          </p:cNvPr>
          <p:cNvSpPr/>
          <p:nvPr/>
        </p:nvSpPr>
        <p:spPr>
          <a:xfrm>
            <a:off x="9405297" y="2586653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CBAD5A-0016-BDF3-3FB5-67F79F2E892E}"/>
              </a:ext>
            </a:extLst>
          </p:cNvPr>
          <p:cNvSpPr/>
          <p:nvPr/>
        </p:nvSpPr>
        <p:spPr>
          <a:xfrm>
            <a:off x="9405297" y="3410857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7FAB9A-7688-43BE-3F66-2237224C0EB9}"/>
              </a:ext>
            </a:extLst>
          </p:cNvPr>
          <p:cNvSpPr/>
          <p:nvPr/>
        </p:nvSpPr>
        <p:spPr>
          <a:xfrm>
            <a:off x="9405297" y="4232060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75D0DA-B7E1-A99D-6D2C-4EE5DF51D7FC}"/>
              </a:ext>
            </a:extLst>
          </p:cNvPr>
          <p:cNvSpPr/>
          <p:nvPr/>
        </p:nvSpPr>
        <p:spPr>
          <a:xfrm>
            <a:off x="9405297" y="5053263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250" y="6031344"/>
            <a:ext cx="1021314" cy="82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9505634" y="167011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9505634" y="4154235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9505634" y="493994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96378" y="178404"/>
            <a:ext cx="938863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/>
              <a:t>Complete the sentences with the words and phrases from the box. 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6270" y="17840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055" y="757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094599-C0B5-20D3-8010-829C61B70F41}"/>
              </a:ext>
            </a:extLst>
          </p:cNvPr>
          <p:cNvSpPr txBox="1"/>
          <p:nvPr/>
        </p:nvSpPr>
        <p:spPr>
          <a:xfrm>
            <a:off x="2036753" y="2266561"/>
            <a:ext cx="8957388" cy="396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This is a picture of the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in my village.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– Where did you go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   – On the beach.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– Is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Phu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Quoc a(n)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   – Yes, it is.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had dinner on the beach after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Most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like outdoor sports and games.</a:t>
            </a:r>
            <a:r>
              <a:rPr lang="en-US" sz="28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8F1C35-E97A-15AD-A6BA-191E3364CDD3}"/>
              </a:ext>
            </a:extLst>
          </p:cNvPr>
          <p:cNvSpPr txBox="1"/>
          <p:nvPr/>
        </p:nvSpPr>
        <p:spPr>
          <a:xfrm>
            <a:off x="1883221" y="1176648"/>
            <a:ext cx="978884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sland, </a:t>
            </a: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 sunset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, </a:t>
            </a:r>
            <a:r>
              <a:rPr lang="en-US" sz="2800" b="0" i="0" dirty="0" smtClean="0">
                <a:solidFill>
                  <a:srgbClr val="242021"/>
                </a:solidFill>
                <a:effectLst/>
                <a:latin typeface="ChronicaPro-Book"/>
              </a:rPr>
              <a:t> landscape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, Australians, penguin watching</a:t>
            </a:r>
            <a:r>
              <a:rPr lang="en-US" sz="28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DCC202-4246-6B2E-E671-089778BCEBD2}"/>
              </a:ext>
            </a:extLst>
          </p:cNvPr>
          <p:cNvSpPr txBox="1"/>
          <p:nvPr/>
        </p:nvSpPr>
        <p:spPr>
          <a:xfrm>
            <a:off x="6006420" y="2323167"/>
            <a:ext cx="219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landscape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95AB03-BEC5-5074-80CE-DDCD2A8A9E09}"/>
              </a:ext>
            </a:extLst>
          </p:cNvPr>
          <p:cNvSpPr txBox="1"/>
          <p:nvPr/>
        </p:nvSpPr>
        <p:spPr>
          <a:xfrm>
            <a:off x="5653550" y="2889860"/>
            <a:ext cx="3341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penguin watching</a:t>
            </a: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660D4E-7551-92CD-16C7-FD9FE10BF847}"/>
              </a:ext>
            </a:extLst>
          </p:cNvPr>
          <p:cNvSpPr txBox="1"/>
          <p:nvPr/>
        </p:nvSpPr>
        <p:spPr>
          <a:xfrm>
            <a:off x="5653550" y="3983557"/>
            <a:ext cx="15270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sland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748C99-D8AF-01EA-D73E-91CD48CD8AC0}"/>
              </a:ext>
            </a:extLst>
          </p:cNvPr>
          <p:cNvSpPr txBox="1"/>
          <p:nvPr/>
        </p:nvSpPr>
        <p:spPr>
          <a:xfrm>
            <a:off x="8203961" y="5031157"/>
            <a:ext cx="1830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sunset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664D1A-4646-EFA9-64B9-4F735B24F855}"/>
              </a:ext>
            </a:extLst>
          </p:cNvPr>
          <p:cNvSpPr txBox="1"/>
          <p:nvPr/>
        </p:nvSpPr>
        <p:spPr>
          <a:xfrm>
            <a:off x="3467972" y="5627274"/>
            <a:ext cx="2185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Australians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13140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Matching game: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What’s its capital city? 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0231" y="541414"/>
            <a:ext cx="33460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38C87-6533-18B2-0FD7-35F07B63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143" y="604083"/>
            <a:ext cx="4578588" cy="49398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0DBBC3-7C35-E0E9-053F-5950DD831FA1}"/>
              </a:ext>
            </a:extLst>
          </p:cNvPr>
          <p:cNvSpPr txBox="1"/>
          <p:nvPr/>
        </p:nvSpPr>
        <p:spPr>
          <a:xfrm>
            <a:off x="2554192" y="2379127"/>
            <a:ext cx="3782007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Washington D.C.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Ottawa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London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Canberra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Wellington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24740" y="622493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*CONSOLIDATION 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839357" y="1390922"/>
            <a:ext cx="9308934" cy="656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928" y="23580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45369" y="2417932"/>
            <a:ext cx="9923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Some new words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Bahnschrift" panose="020B0502040204020203" pitchFamily="34" charset="0"/>
                <a:ea typeface="Times New Roman" panose="02020603050405020304" pitchFamily="18" charset="0"/>
              </a:rPr>
              <a:t>- Read and understand content of the conversation</a:t>
            </a:r>
            <a:endParaRPr lang="en-US" sz="3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nền powerpoint don g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" y="83127"/>
            <a:ext cx="12053454" cy="67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21424557">
            <a:off x="687780" y="2569471"/>
            <a:ext cx="10954385" cy="3505200"/>
          </a:xfrm>
          <a:prstGeom prst="rect">
            <a:avLst/>
          </a:prstGeom>
        </p:spPr>
        <p:txBody>
          <a:bodyPr vert="horz" lIns="121903" tIns="60952" rIns="121903" bIns="60952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72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Picture 2" descr="Kết quả hình ảnh cho dấu chấm hỏi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5" y="1250461"/>
            <a:ext cx="1718140" cy="17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984" y="805246"/>
            <a:ext cx="1211495" cy="11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2584" y="936519"/>
            <a:ext cx="576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70C0"/>
                </a:solidFill>
              </a:rPr>
              <a:t>HOMEWORK</a:t>
            </a:r>
            <a:endParaRPr lang="en-US" sz="72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5346" y="2404311"/>
            <a:ext cx="89461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Find more English-speaking countries</a:t>
            </a:r>
            <a:r>
              <a:rPr lang="en-GB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heart all the new words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dialogue again.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Prepare  lesson 2 ( A closer look 1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360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5435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482534" y="2358605"/>
            <a:ext cx="6668287" cy="2253782"/>
          </a:xfrm>
          <a:prstGeom prst="rect">
            <a:avLst/>
          </a:prstGeom>
          <a:noFill/>
        </p:spPr>
        <p:txBody>
          <a:bodyPr wrap="square" lIns="118831" tIns="59416" rIns="118831" bIns="59416">
            <a:spAutoFit/>
          </a:bodyPr>
          <a:lstStyle/>
          <a:p>
            <a:pPr algn="ctr"/>
            <a:r>
              <a:rPr lang="en-US" sz="693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Thank you!</a:t>
            </a:r>
          </a:p>
          <a:p>
            <a:pPr algn="ctr"/>
            <a:r>
              <a:rPr lang="en-US" sz="693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28802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39"/>
            <a:ext cx="2541492" cy="1526005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74614" y="115357"/>
            <a:ext cx="194637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ea typeface="Adobe Gothic Std B" panose="020B0800000000000000" pitchFamily="34" charset="-128"/>
              </a:rPr>
              <a:t>* 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40152" y="133892"/>
            <a:ext cx="1892770" cy="618004"/>
          </a:xfrm>
          <a:prstGeom prst="rect">
            <a:avLst/>
          </a:prstGeom>
          <a:solidFill>
            <a:srgbClr val="F7941E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matching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7385E6-F106-60F9-9BB8-DA01D6D43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r="9701"/>
          <a:stretch/>
        </p:blipFill>
        <p:spPr bwMode="auto">
          <a:xfrm>
            <a:off x="2876083" y="4627849"/>
            <a:ext cx="2784307" cy="182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MEI Poll: Quebecers Say Yes to Western Canada Oil">
            <a:extLst>
              <a:ext uri="{FF2B5EF4-FFF2-40B4-BE49-F238E27FC236}">
                <a16:creationId xmlns:a16="http://schemas.microsoft.com/office/drawing/2014/main" id="{0C123DE6-C658-9DBC-D68C-18B2CD4B1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63" y="2410834"/>
            <a:ext cx="2845897" cy="198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olorful Flag of United Kingdom on the map clipart free image download">
            <a:extLst>
              <a:ext uri="{FF2B5EF4-FFF2-40B4-BE49-F238E27FC236}">
                <a16:creationId xmlns:a16="http://schemas.microsoft.com/office/drawing/2014/main" id="{10636330-EDD6-D13C-7DEC-30879A43A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180" y="2178449"/>
            <a:ext cx="1693106" cy="250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AF869D2-B3A6-AC96-9168-520ADD5539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36" y="2125278"/>
            <a:ext cx="1846785" cy="242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hâu Úc Ngày Của Biên Giới Thu - Miễn Phí vector hình ảnh trên Pixabay">
            <a:extLst>
              <a:ext uri="{FF2B5EF4-FFF2-40B4-BE49-F238E27FC236}">
                <a16:creationId xmlns:a16="http://schemas.microsoft.com/office/drawing/2014/main" id="{9FFD1FD9-2CEB-4EE1-3976-20DACB87D5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57" y="4730846"/>
            <a:ext cx="2537877" cy="17918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140558" y="233707"/>
            <a:ext cx="7548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GB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flag </a:t>
            </a:r>
            <a:r>
              <a:rPr lang="en-GB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GB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names of the countries.</a:t>
            </a:r>
            <a:endParaRPr lang="en-US" sz="3200" b="1" i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E3473-891B-455C-45B5-5C273B46B74D}"/>
              </a:ext>
            </a:extLst>
          </p:cNvPr>
          <p:cNvSpPr txBox="1"/>
          <p:nvPr/>
        </p:nvSpPr>
        <p:spPr>
          <a:xfrm>
            <a:off x="6070738" y="948660"/>
            <a:ext cx="1490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Canada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488F9-3497-D3C7-4259-2073AE166983}"/>
              </a:ext>
            </a:extLst>
          </p:cNvPr>
          <p:cNvSpPr txBox="1"/>
          <p:nvPr/>
        </p:nvSpPr>
        <p:spPr>
          <a:xfrm>
            <a:off x="9584742" y="1025380"/>
            <a:ext cx="1608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USA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E34350-F571-7712-EA48-2DB5398586BA}"/>
              </a:ext>
            </a:extLst>
          </p:cNvPr>
          <p:cNvSpPr txBox="1"/>
          <p:nvPr/>
        </p:nvSpPr>
        <p:spPr>
          <a:xfrm>
            <a:off x="2220987" y="983141"/>
            <a:ext cx="1668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UK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D2DE2D-E658-D513-F9A5-820363E23389}"/>
              </a:ext>
            </a:extLst>
          </p:cNvPr>
          <p:cNvSpPr txBox="1"/>
          <p:nvPr/>
        </p:nvSpPr>
        <p:spPr>
          <a:xfrm>
            <a:off x="3602661" y="948660"/>
            <a:ext cx="2307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New Zealand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B00232-397D-D247-613F-82E59C0D78AE}"/>
              </a:ext>
            </a:extLst>
          </p:cNvPr>
          <p:cNvSpPr txBox="1"/>
          <p:nvPr/>
        </p:nvSpPr>
        <p:spPr>
          <a:xfrm>
            <a:off x="7722108" y="1003320"/>
            <a:ext cx="1753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Australia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2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54FF36-EA96-1EE2-1BC0-5BDEEC579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r="10619"/>
          <a:stretch/>
        </p:blipFill>
        <p:spPr bwMode="auto">
          <a:xfrm>
            <a:off x="2815109" y="4239899"/>
            <a:ext cx="2955638" cy="185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MEI Poll: Quebecers Say Yes to Western Canada Oil">
            <a:extLst>
              <a:ext uri="{FF2B5EF4-FFF2-40B4-BE49-F238E27FC236}">
                <a16:creationId xmlns:a16="http://schemas.microsoft.com/office/drawing/2014/main" id="{06D510CF-9D41-15F6-E4B9-80D8764766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71" y="1249183"/>
            <a:ext cx="2845897" cy="198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olorful Flag of United Kingdom on the map clipart free image download">
            <a:extLst>
              <a:ext uri="{FF2B5EF4-FFF2-40B4-BE49-F238E27FC236}">
                <a16:creationId xmlns:a16="http://schemas.microsoft.com/office/drawing/2014/main" id="{B61E604F-21E6-267C-A422-EA0CAE4A38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836" y="1261764"/>
            <a:ext cx="1693106" cy="197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D65488-9155-7099-EDC7-3BB6BABD9F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0" y="1094927"/>
            <a:ext cx="1666719" cy="229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hâu Úc Ngày Của Biên Giới Thu - Miễn Phí vector hình ảnh trên Pixabay">
            <a:extLst>
              <a:ext uri="{FF2B5EF4-FFF2-40B4-BE49-F238E27FC236}">
                <a16:creationId xmlns:a16="http://schemas.microsoft.com/office/drawing/2014/main" id="{FBA22095-B4A8-9732-0619-AA56475EEE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02" y="4001001"/>
            <a:ext cx="2826044" cy="2333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5E3473-891B-455C-45B5-5C273B46B74D}"/>
              </a:ext>
            </a:extLst>
          </p:cNvPr>
          <p:cNvSpPr txBox="1"/>
          <p:nvPr/>
        </p:nvSpPr>
        <p:spPr>
          <a:xfrm>
            <a:off x="3583900" y="3301358"/>
            <a:ext cx="1542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Canada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A488F9-3497-D3C7-4259-2073AE166983}"/>
              </a:ext>
            </a:extLst>
          </p:cNvPr>
          <p:cNvSpPr txBox="1"/>
          <p:nvPr/>
        </p:nvSpPr>
        <p:spPr>
          <a:xfrm>
            <a:off x="3583900" y="6129146"/>
            <a:ext cx="1805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USA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E34350-F571-7712-EA48-2DB5398586BA}"/>
              </a:ext>
            </a:extLst>
          </p:cNvPr>
          <p:cNvSpPr txBox="1"/>
          <p:nvPr/>
        </p:nvSpPr>
        <p:spPr>
          <a:xfrm>
            <a:off x="9793634" y="3303103"/>
            <a:ext cx="1621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UK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D2DE2D-E658-D513-F9A5-820363E23389}"/>
              </a:ext>
            </a:extLst>
          </p:cNvPr>
          <p:cNvSpPr txBox="1"/>
          <p:nvPr/>
        </p:nvSpPr>
        <p:spPr>
          <a:xfrm>
            <a:off x="5900576" y="3329849"/>
            <a:ext cx="2192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New Zealand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B00232-397D-D247-613F-82E59C0D78AE}"/>
              </a:ext>
            </a:extLst>
          </p:cNvPr>
          <p:cNvSpPr txBox="1"/>
          <p:nvPr/>
        </p:nvSpPr>
        <p:spPr>
          <a:xfrm>
            <a:off x="7322380" y="6165344"/>
            <a:ext cx="2307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Australia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35400" y="170582"/>
            <a:ext cx="194637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ea typeface="Adobe Gothic Std B" panose="020B0800000000000000" pitchFamily="34" charset="-128"/>
              </a:rPr>
              <a:t>* 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5238" y="171189"/>
            <a:ext cx="7548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 </a:t>
            </a:r>
            <a:r>
              <a:rPr lang="en-GB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flag </a:t>
            </a:r>
            <a:r>
              <a:rPr lang="en-GB" sz="32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GB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names of the countries.</a:t>
            </a:r>
            <a:endParaRPr lang="en-US" sz="3200" b="1" i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0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wiss-Belhotel International - Australia">
            <a:extLst>
              <a:ext uri="{FF2B5EF4-FFF2-40B4-BE49-F238E27FC236}">
                <a16:creationId xmlns:a16="http://schemas.microsoft.com/office/drawing/2014/main" id="{76ADC610-4221-444F-BD24-DE21E116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546"/>
            <a:ext cx="12192000" cy="5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455694" y="1311901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05" y="94559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08465" y="139911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1: 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6312" y="245052"/>
            <a:ext cx="8421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9953" y="198927"/>
            <a:ext cx="92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583709" y="2227832"/>
            <a:ext cx="525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holiday in Australia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983282" y="4882621"/>
            <a:ext cx="2921054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</a:t>
            </a:r>
            <a:r>
              <a:rPr lang="vi-VN" sz="3200" b="1" dirty="0" smtClean="0"/>
              <a:t>island</a:t>
            </a:r>
            <a:r>
              <a:rPr lang="en-US" sz="3200" b="1" dirty="0" smtClean="0"/>
              <a:t> </a:t>
            </a:r>
            <a:r>
              <a:rPr lang="en-US" sz="3200" b="1" dirty="0">
                <a:cs typeface="Calibri" panose="020F0502020204030204" pitchFamily="34" charset="0"/>
              </a:rPr>
              <a:t>(n</a:t>
            </a:r>
            <a:r>
              <a:rPr lang="en-US" sz="3200" b="1" dirty="0" smtClean="0">
                <a:cs typeface="Calibri" panose="020F0502020204030204" pitchFamily="34" charset="0"/>
              </a:rPr>
              <a:t>):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2009" y="5083421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/>
              <a:t>Hòn</a:t>
            </a:r>
            <a:r>
              <a:rPr lang="en-US" sz="2800" b="1" dirty="0"/>
              <a:t> </a:t>
            </a:r>
            <a:r>
              <a:rPr lang="en-US" sz="2800" b="1" dirty="0" err="1"/>
              <a:t>đảo</a:t>
            </a:r>
            <a:endParaRPr lang="en-US" sz="5400" b="1" dirty="0"/>
          </a:p>
        </p:txBody>
      </p:sp>
      <p:sp>
        <p:nvSpPr>
          <p:cNvPr id="2" name="Rectangle 1"/>
          <p:cNvSpPr/>
          <p:nvPr/>
        </p:nvSpPr>
        <p:spPr>
          <a:xfrm>
            <a:off x="3176071" y="5537792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/</a:t>
            </a:r>
            <a:r>
              <a:rPr lang="vi-VN" sz="2400" b="1" dirty="0">
                <a:solidFill>
                  <a:srgbClr val="0070C0"/>
                </a:solidFill>
              </a:rPr>
              <a:t>ˈaɪ.lənd</a:t>
            </a:r>
            <a:r>
              <a:rPr lang="en-US" sz="2400" b="1" dirty="0">
                <a:solidFill>
                  <a:srgbClr val="0070C0"/>
                </a:solidFill>
              </a:rPr>
              <a:t>/ </a:t>
            </a:r>
          </a:p>
        </p:txBody>
      </p:sp>
      <p:pic>
        <p:nvPicPr>
          <p:cNvPr id="3" name="island ">
            <a:hlinkClick r:id="" action="ppaction://media"/>
            <a:extLst>
              <a:ext uri="{FF2B5EF4-FFF2-40B4-BE49-F238E27FC236}">
                <a16:creationId xmlns:a16="http://schemas.microsoft.com/office/drawing/2014/main" id="{F7EC49FD-5A09-D4D8-4063-DD5506649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3626" y="4770301"/>
            <a:ext cx="1032445" cy="1032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8006" y="113893"/>
            <a:ext cx="2788520" cy="646331"/>
          </a:xfrm>
          <a:prstGeom prst="rect">
            <a:avLst/>
          </a:prstGeom>
          <a:solidFill>
            <a:srgbClr val="F7941E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Vocabulary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https://img.loigiaihay.com/picture/2022/0605/9-isl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84" y="1186461"/>
            <a:ext cx="5483216" cy="366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362123" y="4874116"/>
            <a:ext cx="34173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</a:t>
            </a:r>
            <a:r>
              <a:rPr lang="vi-VN" sz="3200" b="1" dirty="0" smtClean="0"/>
              <a:t>sunset</a:t>
            </a:r>
            <a:r>
              <a:rPr lang="en-US" sz="3200" dirty="0" smtClean="0"/>
              <a:t> </a:t>
            </a:r>
            <a:r>
              <a:rPr lang="en-US" sz="3200" b="1" dirty="0">
                <a:cs typeface="Calibri" panose="020F0502020204030204" pitchFamily="34" charset="0"/>
              </a:rPr>
              <a:t>(n</a:t>
            </a:r>
            <a:r>
              <a:rPr lang="en-US" sz="3200" b="1" dirty="0" smtClean="0">
                <a:cs typeface="Calibri" panose="020F0502020204030204" pitchFamily="34" charset="0"/>
              </a:rPr>
              <a:t>):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3139" y="5045281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/>
              <a:t>Hoàng</a:t>
            </a:r>
            <a:r>
              <a:rPr lang="en-US" sz="2800" b="1" dirty="0"/>
              <a:t> </a:t>
            </a:r>
            <a:r>
              <a:rPr lang="en-US" sz="2800" b="1" dirty="0" err="1"/>
              <a:t>hôn</a:t>
            </a:r>
            <a:endParaRPr lang="en-US" sz="5400" b="1" dirty="0"/>
          </a:p>
        </p:txBody>
      </p:sp>
      <p:sp>
        <p:nvSpPr>
          <p:cNvPr id="2" name="Rectangle 1"/>
          <p:cNvSpPr/>
          <p:nvPr/>
        </p:nvSpPr>
        <p:spPr>
          <a:xfrm>
            <a:off x="3711978" y="5682551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ˈsʌn.set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9" name="Picture 8" descr="Premium Vector | Cartoon illustration of ocean landscape in sunset or  sunrise with beautiful pink sky and sun reflection over the water.  beautiful nature with palm trees and beach.">
            <a:extLst>
              <a:ext uri="{FF2B5EF4-FFF2-40B4-BE49-F238E27FC236}">
                <a16:creationId xmlns:a16="http://schemas.microsoft.com/office/drawing/2014/main" id="{FDE2E272-0B95-DC8E-D71A-04FA542E8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29" y="1027624"/>
            <a:ext cx="5037092" cy="3463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sunset">
            <a:hlinkClick r:id="" action="ppaction://media"/>
            <a:extLst>
              <a:ext uri="{FF2B5EF4-FFF2-40B4-BE49-F238E27FC236}">
                <a16:creationId xmlns:a16="http://schemas.microsoft.com/office/drawing/2014/main" id="{6107CA60-5059-23BD-41A5-FF17F2244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2473" y="4874116"/>
            <a:ext cx="967994" cy="9679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08006" y="113893"/>
            <a:ext cx="2788520" cy="646331"/>
          </a:xfrm>
          <a:prstGeom prst="rect">
            <a:avLst/>
          </a:prstGeom>
          <a:solidFill>
            <a:srgbClr val="F7941E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Vocabulary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55272" y="475790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</a:t>
            </a:r>
            <a:r>
              <a:rPr lang="vi-VN" sz="3200" b="1" dirty="0" smtClean="0"/>
              <a:t>landscape</a:t>
            </a:r>
            <a:r>
              <a:rPr lang="en-US" sz="4800" b="1" dirty="0" smtClean="0"/>
              <a:t> </a:t>
            </a:r>
            <a:r>
              <a:rPr lang="en-US" sz="3600" b="1" dirty="0">
                <a:cs typeface="Calibri" panose="020F0502020204030204" pitchFamily="34" charset="0"/>
              </a:rPr>
              <a:t>(n</a:t>
            </a:r>
            <a:r>
              <a:rPr lang="en-US" sz="3600" b="1" dirty="0" smtClean="0">
                <a:cs typeface="Calibri" panose="020F0502020204030204" pitchFamily="34" charset="0"/>
              </a:rPr>
              <a:t>): </a:t>
            </a:r>
            <a:endParaRPr lang="en-US" sz="40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0401" y="5104486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Phong</a:t>
            </a:r>
            <a:r>
              <a:rPr lang="en-US" sz="3200" b="1" dirty="0"/>
              <a:t> </a:t>
            </a:r>
            <a:r>
              <a:rPr lang="en-US" sz="3200" b="1" dirty="0" err="1"/>
              <a:t>cảnh</a:t>
            </a:r>
            <a:endParaRPr lang="en-US" sz="6000" b="1" dirty="0"/>
          </a:p>
        </p:txBody>
      </p:sp>
      <p:sp>
        <p:nvSpPr>
          <p:cNvPr id="2" name="Rectangle 1"/>
          <p:cNvSpPr/>
          <p:nvPr/>
        </p:nvSpPr>
        <p:spPr>
          <a:xfrm>
            <a:off x="3102266" y="5575350"/>
            <a:ext cx="2268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ˈlænd.skeɪp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9" name="Picture 8" descr="Free Animated Landscape Background (Sun, Tree ,Landscape, Garden) - YouTube">
            <a:extLst>
              <a:ext uri="{FF2B5EF4-FFF2-40B4-BE49-F238E27FC236}">
                <a16:creationId xmlns:a16="http://schemas.microsoft.com/office/drawing/2014/main" id="{6895B87D-0BFF-04F8-BFDD-684F3658CD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61" y="1378424"/>
            <a:ext cx="4493410" cy="2944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landscape">
            <a:hlinkClick r:id="" action="ppaction://media"/>
            <a:extLst>
              <a:ext uri="{FF2B5EF4-FFF2-40B4-BE49-F238E27FC236}">
                <a16:creationId xmlns:a16="http://schemas.microsoft.com/office/drawing/2014/main" id="{1BD3E3AA-D718-9D42-D89E-0325A416A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7357" y="5494284"/>
            <a:ext cx="1085462" cy="10854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08006" y="296921"/>
            <a:ext cx="2788520" cy="646331"/>
          </a:xfrm>
          <a:prstGeom prst="rect">
            <a:avLst/>
          </a:prstGeom>
          <a:solidFill>
            <a:srgbClr val="F7941E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Vocabulary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234502" y="50378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/>
              <a:t>- </a:t>
            </a:r>
            <a:r>
              <a:rPr lang="vi-VN" sz="3200" b="1" dirty="0" smtClean="0"/>
              <a:t>penguin</a:t>
            </a:r>
            <a:r>
              <a:rPr lang="en-US" sz="3200" b="1" dirty="0" smtClean="0"/>
              <a:t> </a:t>
            </a:r>
            <a:r>
              <a:rPr lang="en-US" sz="3200" b="1" dirty="0"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4740" y="5176935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Chim</a:t>
            </a:r>
            <a:r>
              <a:rPr lang="en-US" sz="3200" b="1" dirty="0"/>
              <a:t> </a:t>
            </a:r>
            <a:r>
              <a:rPr lang="en-US" sz="3200" b="1" dirty="0" err="1"/>
              <a:t>cánh</a:t>
            </a:r>
            <a:r>
              <a:rPr lang="en-US" sz="3200" b="1" dirty="0"/>
              <a:t> </a:t>
            </a:r>
            <a:r>
              <a:rPr lang="en-US" sz="3200" b="1" dirty="0" err="1"/>
              <a:t>cụt</a:t>
            </a:r>
            <a:endParaRPr lang="en-US" sz="6000" b="1" dirty="0"/>
          </a:p>
        </p:txBody>
      </p:sp>
      <p:sp>
        <p:nvSpPr>
          <p:cNvPr id="2" name="Rectangle 1"/>
          <p:cNvSpPr/>
          <p:nvPr/>
        </p:nvSpPr>
        <p:spPr>
          <a:xfrm>
            <a:off x="3734107" y="5761710"/>
            <a:ext cx="1992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ˈpeŋ.ɡwɪn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9" name="Picture 8" descr="hình ảnh của penguin">
            <a:extLst>
              <a:ext uri="{FF2B5EF4-FFF2-40B4-BE49-F238E27FC236}">
                <a16:creationId xmlns:a16="http://schemas.microsoft.com/office/drawing/2014/main" id="{C3D7A987-1016-62EE-7060-1EC6022A5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31" y="1222398"/>
            <a:ext cx="2396433" cy="367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enguin">
            <a:hlinkClick r:id="" action="ppaction://media"/>
            <a:extLst>
              <a:ext uri="{FF2B5EF4-FFF2-40B4-BE49-F238E27FC236}">
                <a16:creationId xmlns:a16="http://schemas.microsoft.com/office/drawing/2014/main" id="{E6CA38D5-FD81-C5D3-EACD-5C34DB32C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1356" y="5037844"/>
            <a:ext cx="1079241" cy="10792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08006" y="501821"/>
            <a:ext cx="2788520" cy="646331"/>
          </a:xfrm>
          <a:prstGeom prst="rect">
            <a:avLst/>
          </a:prstGeom>
          <a:solidFill>
            <a:srgbClr val="F7941E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Vocabulary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373873"/>
              </p:ext>
            </p:extLst>
          </p:nvPr>
        </p:nvGraphicFramePr>
        <p:xfrm>
          <a:off x="1885595" y="1419861"/>
          <a:ext cx="9739580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island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/ˈaɪ.lənd/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Hòn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đảo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sunset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/ˈsʌn.set/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Hoàng hôn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landscape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/ˈlænd.skeɪp/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cảnh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penguin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/ˈpeŋ.ɡwɪn/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Chim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cánh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island ">
            <a:hlinkClick r:id="" action="ppaction://media"/>
            <a:extLst>
              <a:ext uri="{FF2B5EF4-FFF2-40B4-BE49-F238E27FC236}">
                <a16:creationId xmlns:a16="http://schemas.microsoft.com/office/drawing/2014/main" id="{F9F52B38-D92D-95AB-C78C-247F7B294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520" y="2077758"/>
            <a:ext cx="727645" cy="727645"/>
          </a:xfrm>
          <a:prstGeom prst="rect">
            <a:avLst/>
          </a:prstGeom>
        </p:spPr>
      </p:pic>
      <p:pic>
        <p:nvPicPr>
          <p:cNvPr id="12" name="sunset">
            <a:hlinkClick r:id="" action="ppaction://media"/>
            <a:extLst>
              <a:ext uri="{FF2B5EF4-FFF2-40B4-BE49-F238E27FC236}">
                <a16:creationId xmlns:a16="http://schemas.microsoft.com/office/drawing/2014/main" id="{2B9E3AAA-CE9F-02CE-C489-51F377EA51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520" y="3141958"/>
            <a:ext cx="727645" cy="727645"/>
          </a:xfrm>
          <a:prstGeom prst="rect">
            <a:avLst/>
          </a:prstGeom>
        </p:spPr>
      </p:pic>
      <p:pic>
        <p:nvPicPr>
          <p:cNvPr id="13" name="landscape">
            <a:hlinkClick r:id="" action="ppaction://media"/>
            <a:extLst>
              <a:ext uri="{FF2B5EF4-FFF2-40B4-BE49-F238E27FC236}">
                <a16:creationId xmlns:a16="http://schemas.microsoft.com/office/drawing/2014/main" id="{01A921B6-791F-03E3-ACA1-03D5C7BF56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520" y="4340493"/>
            <a:ext cx="727645" cy="727645"/>
          </a:xfrm>
          <a:prstGeom prst="rect">
            <a:avLst/>
          </a:prstGeom>
        </p:spPr>
      </p:pic>
      <p:pic>
        <p:nvPicPr>
          <p:cNvPr id="14" name="penguin">
            <a:hlinkClick r:id="" action="ppaction://media"/>
            <a:extLst>
              <a:ext uri="{FF2B5EF4-FFF2-40B4-BE49-F238E27FC236}">
                <a16:creationId xmlns:a16="http://schemas.microsoft.com/office/drawing/2014/main" id="{508B6483-7A22-9561-4472-908DCD245E4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519" y="5539028"/>
            <a:ext cx="727646" cy="7276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0370" y="409457"/>
            <a:ext cx="2788520" cy="646331"/>
          </a:xfrm>
          <a:prstGeom prst="rect">
            <a:avLst/>
          </a:prstGeom>
          <a:solidFill>
            <a:srgbClr val="F7941E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Vocabulary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2658</TotalTime>
  <Words>604</Words>
  <Application>Microsoft Office PowerPoint</Application>
  <PresentationFormat>Widescreen</PresentationFormat>
  <Paragraphs>141</Paragraphs>
  <Slides>19</Slides>
  <Notes>13</Notes>
  <HiddenSlides>0</HiddenSlides>
  <MMClips>9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Adobe Gothic Std B</vt:lpstr>
      <vt:lpstr>Arial</vt:lpstr>
      <vt:lpstr>Arial Narrow</vt:lpstr>
      <vt:lpstr>Bahnschrift</vt:lpstr>
      <vt:lpstr>Calibri</vt:lpstr>
      <vt:lpstr>Century Gothic</vt:lpstr>
      <vt:lpstr>ChronicaPro-Bold</vt:lpstr>
      <vt:lpstr>ChronicaPro-Book</vt:lpstr>
      <vt:lpstr>ChronicaPro-Medium</vt:lpstr>
      <vt:lpstr>Gabriola</vt:lpstr>
      <vt:lpstr>Myriad Pro</vt:lpstr>
      <vt:lpstr>Tahoma</vt:lpstr>
      <vt:lpstr>Times New Roman</vt:lpstr>
      <vt:lpstr>VNI-Ariston</vt:lpstr>
      <vt:lpstr>Wingdings</vt:lpstr>
      <vt:lpstr>Wingdings 2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147</cp:revision>
  <dcterms:created xsi:type="dcterms:W3CDTF">2020-12-09T02:04:09Z</dcterms:created>
  <dcterms:modified xsi:type="dcterms:W3CDTF">2023-04-16T15:33:03Z</dcterms:modified>
</cp:coreProperties>
</file>