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44" r:id="rId2"/>
    <p:sldId id="339" r:id="rId3"/>
    <p:sldId id="256" r:id="rId4"/>
    <p:sldId id="341" r:id="rId5"/>
    <p:sldId id="345" r:id="rId6"/>
    <p:sldId id="337" r:id="rId7"/>
    <p:sldId id="331" r:id="rId8"/>
    <p:sldId id="332" r:id="rId9"/>
    <p:sldId id="313" r:id="rId10"/>
    <p:sldId id="333" r:id="rId11"/>
    <p:sldId id="314" r:id="rId12"/>
    <p:sldId id="330" r:id="rId13"/>
    <p:sldId id="34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3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FF9801"/>
    <a:srgbClr val="F7941E"/>
    <a:srgbClr val="00A9A5"/>
    <a:srgbClr val="FFDAAB"/>
    <a:srgbClr val="CBEAF0"/>
    <a:srgbClr val="48C0B6"/>
    <a:srgbClr val="FBB040"/>
    <a:srgbClr val="00B2A5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87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www.youtube.com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watch?v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GB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drTyYqbz6Xk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55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25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26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1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rTyYqbz6Xk?feature=oembed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12090400" cy="6858000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1600" y="144464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US" sz="5867" b="1" dirty="0">
                <a:solidFill>
                  <a:srgbClr val="0000FF"/>
                </a:solidFill>
                <a:latin typeface="VNI-Ariston" pitchFamily="2" charset="0"/>
              </a:rPr>
              <a:t>Welcome to our class</a:t>
            </a:r>
          </a:p>
        </p:txBody>
      </p:sp>
    </p:spTree>
    <p:extLst>
      <p:ext uri="{BB962C8B-B14F-4D97-AF65-F5344CB8AC3E}">
        <p14:creationId xmlns:p14="http://schemas.microsoft.com/office/powerpoint/2010/main" val="235744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49880" y="92333"/>
            <a:ext cx="53835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Game – Faster detective.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489" y="10264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274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6AFC29-D89A-5C17-7BC2-498A490C1E20}"/>
              </a:ext>
            </a:extLst>
          </p:cNvPr>
          <p:cNvSpPr txBox="1"/>
          <p:nvPr/>
        </p:nvSpPr>
        <p:spPr>
          <a:xfrm>
            <a:off x="849880" y="605246"/>
            <a:ext cx="108644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Tick if the underlined articles are correct. If they aren’t, write the correct ones in the space provided.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F489AC-1A63-4285-2F6D-2CAF41B419DF}"/>
              </a:ext>
            </a:extLst>
          </p:cNvPr>
          <p:cNvSpPr txBox="1"/>
          <p:nvPr/>
        </p:nvSpPr>
        <p:spPr>
          <a:xfrm>
            <a:off x="849879" y="1436243"/>
            <a:ext cx="1104486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effectLst/>
                <a:latin typeface="ChronicaPro-Bold"/>
              </a:rPr>
              <a:t>1. </a:t>
            </a:r>
            <a:r>
              <a:rPr lang="en-US" sz="2400" b="0" i="0" dirty="0">
                <a:effectLst/>
                <a:latin typeface="ChronicaPro-Book"/>
              </a:rPr>
              <a:t>“What do you call a person from England?” – “</a:t>
            </a:r>
            <a:r>
              <a:rPr lang="en-US" sz="2400" b="0" i="0" u="sng" dirty="0">
                <a:effectLst/>
                <a:latin typeface="ChronicaPro-Book"/>
              </a:rPr>
              <a:t>The</a:t>
            </a:r>
            <a:r>
              <a:rPr lang="en-US" sz="2400" b="0" i="0" dirty="0">
                <a:effectLst/>
                <a:latin typeface="ChronicaPro-Book"/>
              </a:rPr>
              <a:t> Englishman.” 	</a:t>
            </a:r>
            <a:r>
              <a:rPr lang="en-US" sz="1600" b="0" i="0" dirty="0" smtClean="0">
                <a:effectLst/>
                <a:latin typeface="ChronicaPro-Book"/>
              </a:rPr>
              <a:t>______________</a:t>
            </a:r>
            <a:r>
              <a:rPr lang="en-US" sz="1600" b="0" i="0" dirty="0">
                <a:effectLst/>
                <a:latin typeface="ChronicaPro-Book"/>
              </a:rPr>
              <a:t/>
            </a:r>
            <a:br>
              <a:rPr lang="en-US" sz="1600" b="0" i="0" dirty="0">
                <a:effectLst/>
                <a:latin typeface="ChronicaPro-Book"/>
              </a:rPr>
            </a:br>
            <a:r>
              <a:rPr lang="en-US" sz="2400" b="1" i="0" dirty="0">
                <a:effectLst/>
                <a:latin typeface="ChronicaPro-Bold"/>
              </a:rPr>
              <a:t>2. </a:t>
            </a:r>
            <a:r>
              <a:rPr lang="en-US" sz="2400" b="0" i="0" dirty="0">
                <a:effectLst/>
                <a:latin typeface="ChronicaPro-Book"/>
              </a:rPr>
              <a:t>Edinburgh is </a:t>
            </a:r>
            <a:r>
              <a:rPr lang="en-US" sz="2400" b="0" i="0" u="sng" dirty="0">
                <a:effectLst/>
                <a:latin typeface="ChronicaPro-Book"/>
              </a:rPr>
              <a:t>a</a:t>
            </a:r>
            <a:r>
              <a:rPr lang="en-US" sz="2400" b="0" i="0" dirty="0">
                <a:effectLst/>
                <a:latin typeface="ChronicaPro-Book"/>
              </a:rPr>
              <a:t> capital city of Scotland. 			</a:t>
            </a:r>
            <a:r>
              <a:rPr lang="en-US" sz="1600" b="0" i="0" dirty="0" smtClean="0">
                <a:effectLst/>
                <a:latin typeface="ChronicaPro-Book"/>
              </a:rPr>
              <a:t>________________</a:t>
            </a:r>
            <a:r>
              <a:rPr lang="en-US" sz="1600" b="0" i="0" dirty="0">
                <a:effectLst/>
                <a:latin typeface="ChronicaPro-Book"/>
              </a:rPr>
              <a:t/>
            </a:r>
            <a:br>
              <a:rPr lang="en-US" sz="1600" b="0" i="0" dirty="0">
                <a:effectLst/>
                <a:latin typeface="ChronicaPro-Book"/>
              </a:rPr>
            </a:br>
            <a:r>
              <a:rPr lang="en-US" sz="2400" b="1" i="0" dirty="0">
                <a:effectLst/>
                <a:latin typeface="ChronicaPro-Bold"/>
              </a:rPr>
              <a:t>3. </a:t>
            </a:r>
            <a:r>
              <a:rPr lang="en-US" sz="2400" b="0" i="0" dirty="0">
                <a:effectLst/>
                <a:latin typeface="ChronicaPro-Book"/>
              </a:rPr>
              <a:t>Queenstown is </a:t>
            </a:r>
            <a:r>
              <a:rPr lang="en-US" sz="2400" b="0" i="0" u="sng" dirty="0">
                <a:effectLst/>
                <a:latin typeface="ChronicaPro-Book"/>
              </a:rPr>
              <a:t>a</a:t>
            </a:r>
            <a:r>
              <a:rPr lang="en-US" sz="2400" b="0" i="0" dirty="0">
                <a:effectLst/>
                <a:latin typeface="ChronicaPro-Book"/>
              </a:rPr>
              <a:t> amazingly beautiful town. 		</a:t>
            </a:r>
            <a:r>
              <a:rPr lang="en-US" sz="2400" b="0" i="0" dirty="0" smtClean="0">
                <a:effectLst/>
                <a:latin typeface="ChronicaPro-Book"/>
              </a:rPr>
              <a:t>	</a:t>
            </a:r>
            <a:r>
              <a:rPr lang="en-US" sz="1600" b="0" i="0" dirty="0" smtClean="0">
                <a:effectLst/>
                <a:latin typeface="ChronicaPro-Book"/>
              </a:rPr>
              <a:t>________________</a:t>
            </a:r>
            <a:r>
              <a:rPr lang="en-US" sz="1600" b="0" i="0" dirty="0">
                <a:effectLst/>
                <a:latin typeface="ChronicaPro-Book"/>
              </a:rPr>
              <a:t/>
            </a:r>
            <a:br>
              <a:rPr lang="en-US" sz="1600" b="0" i="0" dirty="0">
                <a:effectLst/>
                <a:latin typeface="ChronicaPro-Book"/>
              </a:rPr>
            </a:br>
            <a:r>
              <a:rPr lang="en-US" sz="2400" b="1" i="0" dirty="0">
                <a:effectLst/>
                <a:latin typeface="ChronicaPro-Bold"/>
              </a:rPr>
              <a:t>4. </a:t>
            </a:r>
            <a:r>
              <a:rPr lang="en-US" sz="2400" b="0" i="0" dirty="0">
                <a:effectLst/>
                <a:latin typeface="ChronicaPro-Book"/>
              </a:rPr>
              <a:t>Are ancient castles an attraction of Scotland? 		</a:t>
            </a:r>
            <a:r>
              <a:rPr lang="en-US" sz="1600" b="0" i="0" dirty="0" smtClean="0">
                <a:effectLst/>
                <a:latin typeface="ChronicaPro-Book"/>
              </a:rPr>
              <a:t>________________</a:t>
            </a:r>
            <a:r>
              <a:rPr lang="en-US" sz="1600" b="0" i="0" dirty="0">
                <a:effectLst/>
                <a:latin typeface="ChronicaPro-Book"/>
              </a:rPr>
              <a:t/>
            </a:r>
            <a:br>
              <a:rPr lang="en-US" sz="1600" b="0" i="0" dirty="0">
                <a:effectLst/>
                <a:latin typeface="ChronicaPro-Book"/>
              </a:rPr>
            </a:br>
            <a:r>
              <a:rPr lang="en-US" sz="2400" b="1" i="0" dirty="0">
                <a:effectLst/>
                <a:latin typeface="ChronicaPro-Bold"/>
              </a:rPr>
              <a:t>5. </a:t>
            </a:r>
            <a:r>
              <a:rPr lang="en-US" sz="2400" b="0" i="0" dirty="0">
                <a:effectLst/>
                <a:latin typeface="ChronicaPro-Book"/>
              </a:rPr>
              <a:t>Where can you see a red telephone box? 			</a:t>
            </a:r>
            <a:r>
              <a:rPr lang="en-US" sz="1600" b="0" i="0" dirty="0" smtClean="0">
                <a:effectLst/>
                <a:latin typeface="ChronicaPro-Book"/>
              </a:rPr>
              <a:t>________________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34C267-7059-D4A3-C563-4BF3E9332EC7}"/>
              </a:ext>
            </a:extLst>
          </p:cNvPr>
          <p:cNvSpPr txBox="1"/>
          <p:nvPr/>
        </p:nvSpPr>
        <p:spPr>
          <a:xfrm>
            <a:off x="7751948" y="0"/>
            <a:ext cx="333155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Nhờ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BTV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xem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câu</a:t>
            </a:r>
            <a:r>
              <a:rPr lang="en-US" sz="2400" b="1" dirty="0">
                <a:solidFill>
                  <a:srgbClr val="FF0000"/>
                </a:solidFill>
              </a:rPr>
              <a:t> 4+5</a:t>
            </a:r>
          </a:p>
        </p:txBody>
      </p:sp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DF255834-135B-D25B-28A8-D380575B10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00" y="1377174"/>
            <a:ext cx="778076" cy="7780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7B5AE7-4E66-5F8D-53BC-FEC294178E26}"/>
              </a:ext>
            </a:extLst>
          </p:cNvPr>
          <p:cNvSpPr txBox="1"/>
          <p:nvPr/>
        </p:nvSpPr>
        <p:spPr>
          <a:xfrm>
            <a:off x="9853558" y="2351752"/>
            <a:ext cx="908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505966-AC4D-3DE3-931D-9D1491CC1824}"/>
              </a:ext>
            </a:extLst>
          </p:cNvPr>
          <p:cNvSpPr txBox="1"/>
          <p:nvPr/>
        </p:nvSpPr>
        <p:spPr>
          <a:xfrm>
            <a:off x="9762412" y="3011642"/>
            <a:ext cx="908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5" name="Graphic 13" descr="Checkmark with solid fill">
            <a:extLst>
              <a:ext uri="{FF2B5EF4-FFF2-40B4-BE49-F238E27FC236}">
                <a16:creationId xmlns:a16="http://schemas.microsoft.com/office/drawing/2014/main" id="{DF255834-135B-D25B-28A8-D380575B10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4144" y="3596417"/>
            <a:ext cx="778076" cy="778076"/>
          </a:xfrm>
          <a:prstGeom prst="rect">
            <a:avLst/>
          </a:prstGeom>
        </p:spPr>
      </p:pic>
      <p:pic>
        <p:nvPicPr>
          <p:cNvPr id="19" name="Graphic 13" descr="Checkmark with solid fill">
            <a:extLst>
              <a:ext uri="{FF2B5EF4-FFF2-40B4-BE49-F238E27FC236}">
                <a16:creationId xmlns:a16="http://schemas.microsoft.com/office/drawing/2014/main" id="{DF255834-135B-D25B-28A8-D380575B10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94624" y="4374493"/>
            <a:ext cx="778076" cy="77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7" y="207665"/>
            <a:ext cx="40479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2D28D5-ECA8-B744-E252-6330A178B6C3}"/>
              </a:ext>
            </a:extLst>
          </p:cNvPr>
          <p:cNvSpPr txBox="1"/>
          <p:nvPr/>
        </p:nvSpPr>
        <p:spPr>
          <a:xfrm>
            <a:off x="1802787" y="1986418"/>
            <a:ext cx="6096000" cy="19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students have: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u</a:t>
            </a:r>
            <a:r>
              <a:rPr lang="vi-VN" sz="2800" dirty="0">
                <a:latin typeface="Calibri (Body)"/>
              </a:rPr>
              <a:t>nderst</a:t>
            </a:r>
            <a:r>
              <a:rPr lang="en-US" sz="2800" dirty="0" err="1">
                <a:latin typeface="Calibri (Body)"/>
              </a:rPr>
              <a:t>ood</a:t>
            </a:r>
            <a:r>
              <a:rPr lang="vi-VN" sz="2800" dirty="0">
                <a:latin typeface="Calibri (Body)"/>
              </a:rPr>
              <a:t> the use of use articles</a:t>
            </a:r>
            <a:endParaRPr lang="en-US" sz="2800" dirty="0">
              <a:latin typeface="Calibri (Body)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p</a:t>
            </a:r>
            <a:r>
              <a:rPr lang="vi-VN" sz="2800" dirty="0">
                <a:latin typeface="Calibri (Body)"/>
              </a:rPr>
              <a:t>ractice</a:t>
            </a:r>
            <a:r>
              <a:rPr lang="en-US" sz="2800" dirty="0">
                <a:latin typeface="Calibri (Body)"/>
              </a:rPr>
              <a:t>d</a:t>
            </a:r>
            <a:r>
              <a:rPr lang="vi-VN" sz="2800" dirty="0">
                <a:latin typeface="Calibri (Body)"/>
              </a:rPr>
              <a:t> using articles correctly</a:t>
            </a:r>
            <a:endParaRPr lang="en-US" sz="2800" dirty="0">
              <a:latin typeface="Calibri (Body)"/>
            </a:endParaRPr>
          </a:p>
        </p:txBody>
      </p:sp>
      <p:pic>
        <p:nvPicPr>
          <p:cNvPr id="10" name="Picture 2" descr="Recruiting Action Plan Wrap-Up – firecrackers">
            <a:extLst>
              <a:ext uri="{FF2B5EF4-FFF2-40B4-BE49-F238E27FC236}">
                <a16:creationId xmlns:a16="http://schemas.microsoft.com/office/drawing/2014/main" id="{99BFCE18-CE8A-40CA-A4AF-328B4BFF6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957" y="500052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25302" y="149658"/>
            <a:ext cx="340155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HOMEWORK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07271" y="1222228"/>
            <a:ext cx="10055881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- Complete </a:t>
            </a:r>
            <a:r>
              <a:rPr lang="en-US" sz="3600" dirty="0"/>
              <a:t>exercises in the Workbook</a:t>
            </a:r>
            <a:r>
              <a:rPr lang="en-US" sz="3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- Prepare lesson 4: Communication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38" y="3712705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207" y="0"/>
            <a:ext cx="12616207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998" y="631536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30" y="2201189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66751" y="120577"/>
            <a:ext cx="275950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3200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45212" y="95349"/>
            <a:ext cx="3724169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>
                <a:solidFill>
                  <a:schemeClr val="tx1"/>
                </a:solidFill>
              </a:rPr>
              <a:t>Picture </a:t>
            </a:r>
            <a:r>
              <a:rPr lang="en-US" sz="3200" i="1" dirty="0" err="1">
                <a:solidFill>
                  <a:schemeClr val="tx1"/>
                </a:solidFill>
              </a:rPr>
              <a:t>drescribing</a:t>
            </a:r>
            <a:endParaRPr lang="en-GB" sz="3200" i="1" dirty="0">
              <a:solidFill>
                <a:schemeClr val="tx1"/>
              </a:solidFill>
            </a:endParaRPr>
          </a:p>
        </p:txBody>
      </p:sp>
      <p:pic>
        <p:nvPicPr>
          <p:cNvPr id="26" name="Picture 25" descr="How Brexit Is Affecting Arts and Design Programs | Architectural Digest">
            <a:extLst>
              <a:ext uri="{FF2B5EF4-FFF2-40B4-BE49-F238E27FC236}">
                <a16:creationId xmlns:a16="http://schemas.microsoft.com/office/drawing/2014/main" id="{A12605DC-43B3-5E4C-581F-923B8AF2C7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522" y="1005687"/>
            <a:ext cx="4853950" cy="3639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F726F1-B59D-9E83-78F2-BAB01763D20B}"/>
              </a:ext>
            </a:extLst>
          </p:cNvPr>
          <p:cNvSpPr txBox="1"/>
          <p:nvPr/>
        </p:nvSpPr>
        <p:spPr>
          <a:xfrm>
            <a:off x="537882" y="1594101"/>
            <a:ext cx="4218846" cy="2014597"/>
          </a:xfrm>
          <a:prstGeom prst="cloudCallout">
            <a:avLst>
              <a:gd name="adj1" fmla="val 60904"/>
              <a:gd name="adj2" fmla="val 3299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Describe the picture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3665" y="5067584"/>
            <a:ext cx="83311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GB" sz="3200" i="1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see a clock. The clock is The Big Ben Clock Tower. </a:t>
            </a:r>
            <a:endParaRPr lang="en-US" sz="3200" dirty="0">
              <a:solidFill>
                <a:srgbClr val="002060"/>
              </a:solidFill>
              <a:latin typeface="Bahnschrift 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GB" sz="3200" i="1" dirty="0">
                <a:solidFill>
                  <a:srgbClr val="002060"/>
                </a:solidFill>
                <a:latin typeface="Bahnschrift Condense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see two buses. The buses are double-decker ones.</a:t>
            </a:r>
            <a:endParaRPr lang="en-US" sz="3200" dirty="0">
              <a:solidFill>
                <a:srgbClr val="002060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8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453057" y="1513208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308" y="1117880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05828" y="1600420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532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456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Myriad Pro" pitchFamily="34" charset="0"/>
              </a:rPr>
              <a:t>ENGLISH-SPEAKING COUNTRIES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99163" y="190029"/>
            <a:ext cx="927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Online Media 1" title="Articles A, An and The | English Grammar For Kids with Elvis | Grade 1 | #5">
            <a:hlinkClick r:id="" action="ppaction://media"/>
            <a:extLst>
              <a:ext uri="{FF2B5EF4-FFF2-40B4-BE49-F238E27FC236}">
                <a16:creationId xmlns:a16="http://schemas.microsoft.com/office/drawing/2014/main" id="{A9736457-6EDB-40A4-8F22-6041C348B55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024370" y="2492428"/>
            <a:ext cx="6618394" cy="410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12197" y="691458"/>
            <a:ext cx="4488240" cy="699274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* Articles </a:t>
            </a:r>
            <a:r>
              <a:rPr lang="en-US" sz="3200" b="1" dirty="0">
                <a:solidFill>
                  <a:srgbClr val="002060"/>
                </a:solidFill>
              </a:rPr>
              <a:t>“</a:t>
            </a:r>
            <a:r>
              <a:rPr lang="en-US" sz="3200" b="1" dirty="0">
                <a:solidFill>
                  <a:srgbClr val="FF0000"/>
                </a:solidFill>
              </a:rPr>
              <a:t>a/an</a:t>
            </a:r>
            <a:r>
              <a:rPr lang="en-US" sz="3200" b="1" dirty="0">
                <a:solidFill>
                  <a:srgbClr val="002060"/>
                </a:solidFill>
              </a:rPr>
              <a:t>” </a:t>
            </a:r>
            <a:endParaRPr lang="en-US" sz="3200" b="1" dirty="0" smtClean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9117" y="88210"/>
            <a:ext cx="1513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Review 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3456" y="1557326"/>
            <a:ext cx="90331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Century Schoolbook"/>
              </a:rPr>
              <a:t>+</a:t>
            </a:r>
            <a:r>
              <a:rPr lang="en-US" sz="2800" b="1" dirty="0" smtClean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Century Schoolbook"/>
              </a:rPr>
              <a:t>Indefinite article: </a:t>
            </a:r>
            <a:r>
              <a:rPr lang="en-US" sz="2800" b="1" dirty="0">
                <a:solidFill>
                  <a:srgbClr val="FF0000"/>
                </a:solidFill>
                <a:latin typeface="Century Schoolbook"/>
              </a:rPr>
              <a:t>a/ an  </a:t>
            </a:r>
            <a:endParaRPr lang="en-US" sz="2800" dirty="0">
              <a:solidFill>
                <a:srgbClr val="FF0000"/>
              </a:solidFill>
              <a:latin typeface="Century Schoolbook"/>
            </a:endParaRPr>
          </a:p>
          <a:p>
            <a:pPr lvl="0"/>
            <a:r>
              <a:rPr lang="en-US" sz="2800" dirty="0" smtClean="0">
                <a:solidFill>
                  <a:prstClr val="black"/>
                </a:solidFill>
                <a:latin typeface="Century Schoolbook"/>
              </a:rPr>
              <a:t>- </a:t>
            </a:r>
            <a:r>
              <a:rPr lang="en-US" sz="2800" dirty="0">
                <a:solidFill>
                  <a:prstClr val="black"/>
                </a:solidFill>
                <a:latin typeface="Century Schoolbook"/>
              </a:rPr>
              <a:t>We  use  </a:t>
            </a:r>
            <a:r>
              <a:rPr lang="en-US" sz="2800" b="1" i="1" dirty="0">
                <a:solidFill>
                  <a:prstClr val="black"/>
                </a:solidFill>
                <a:latin typeface="Century Schoolbook"/>
              </a:rPr>
              <a:t>a/an </a:t>
            </a:r>
            <a:r>
              <a:rPr lang="en-US" sz="2800" dirty="0">
                <a:solidFill>
                  <a:prstClr val="black"/>
                </a:solidFill>
                <a:latin typeface="Century Schoolbook"/>
              </a:rPr>
              <a:t>with singular countable nouns when we are talking about them in general.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Century Schoolbook"/>
              </a:rPr>
              <a:t>              </a:t>
            </a:r>
            <a:r>
              <a:rPr lang="en-US" sz="2800" b="1" dirty="0">
                <a:solidFill>
                  <a:prstClr val="black"/>
                </a:solidFill>
                <a:latin typeface="Century Schoolbook"/>
              </a:rPr>
              <a:t>Example:</a:t>
            </a:r>
            <a:r>
              <a:rPr lang="en-US" sz="2800" dirty="0">
                <a:solidFill>
                  <a:prstClr val="black"/>
                </a:solidFill>
                <a:latin typeface="Century Schoolbook"/>
              </a:rPr>
              <a:t>      An ant is </a:t>
            </a:r>
            <a:r>
              <a:rPr lang="en-US" sz="2800" b="1" i="1" u="sng" dirty="0">
                <a:solidFill>
                  <a:prstClr val="black"/>
                </a:solidFill>
                <a:latin typeface="Century Schoolbook"/>
              </a:rPr>
              <a:t>a </a:t>
            </a:r>
            <a:r>
              <a:rPr lang="en-US" sz="2800" dirty="0">
                <a:solidFill>
                  <a:prstClr val="black"/>
                </a:solidFill>
                <a:latin typeface="Century Schoolbook"/>
              </a:rPr>
              <a:t>tiny animal.</a:t>
            </a:r>
          </a:p>
          <a:p>
            <a:pPr lvl="0"/>
            <a:r>
              <a:rPr lang="en-US" sz="2800" dirty="0" smtClean="0">
                <a:solidFill>
                  <a:prstClr val="black"/>
                </a:solidFill>
                <a:latin typeface="Century Schoolbook"/>
              </a:rPr>
              <a:t>- </a:t>
            </a:r>
            <a:r>
              <a:rPr lang="en-US" sz="2800" dirty="0">
                <a:solidFill>
                  <a:prstClr val="black"/>
                </a:solidFill>
                <a:latin typeface="Century Schoolbook"/>
              </a:rPr>
              <a:t>after the verbs </a:t>
            </a:r>
            <a:r>
              <a:rPr lang="en-US" sz="2800" i="1" dirty="0">
                <a:solidFill>
                  <a:srgbClr val="0070C0"/>
                </a:solidFill>
                <a:latin typeface="Century Schoolbook"/>
              </a:rPr>
              <a:t>to be </a:t>
            </a:r>
            <a:r>
              <a:rPr lang="en-US" sz="2800" dirty="0">
                <a:solidFill>
                  <a:prstClr val="black"/>
                </a:solidFill>
                <a:latin typeface="Century Schoolbook"/>
              </a:rPr>
              <a:t>and </a:t>
            </a:r>
            <a:r>
              <a:rPr lang="en-US" sz="2800" i="1" dirty="0">
                <a:solidFill>
                  <a:srgbClr val="0070C0"/>
                </a:solidFill>
                <a:latin typeface="Century Schoolbook"/>
              </a:rPr>
              <a:t>to have</a:t>
            </a:r>
            <a:r>
              <a:rPr lang="en-US" sz="2800" i="1" dirty="0">
                <a:solidFill>
                  <a:prstClr val="black"/>
                </a:solidFill>
                <a:latin typeface="Century Schoolbook"/>
              </a:rPr>
              <a:t>.</a:t>
            </a:r>
            <a:endParaRPr lang="en-US" sz="2800" dirty="0">
              <a:solidFill>
                <a:prstClr val="black"/>
              </a:solidFill>
              <a:latin typeface="Century Schoolbook"/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  <a:latin typeface="Century Schoolbook"/>
              </a:rPr>
              <a:t>Example: I'm a student. / I have an eraser.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Century Schoolbook"/>
              </a:rPr>
              <a:t>*  </a:t>
            </a:r>
            <a:r>
              <a:rPr lang="en-US" sz="2800" b="1" dirty="0" smtClean="0">
                <a:solidFill>
                  <a:prstClr val="black"/>
                </a:solidFill>
                <a:latin typeface="Century Schoolbook"/>
              </a:rPr>
              <a:t>a  </a:t>
            </a:r>
            <a:r>
              <a:rPr lang="en-US" sz="2800" b="1" dirty="0">
                <a:solidFill>
                  <a:prstClr val="black"/>
                </a:solidFill>
                <a:latin typeface="Century Schoolbook"/>
              </a:rPr>
              <a:t>+ consonant sound</a:t>
            </a:r>
            <a:endParaRPr lang="en-US" sz="2800" dirty="0">
              <a:solidFill>
                <a:prstClr val="black"/>
              </a:solidFill>
              <a:latin typeface="Century Schoolbook"/>
            </a:endParaRPr>
          </a:p>
          <a:p>
            <a:pPr lvl="0"/>
            <a:r>
              <a:rPr lang="en-US" sz="2800" b="1" i="1" dirty="0">
                <a:solidFill>
                  <a:prstClr val="black"/>
                </a:solidFill>
                <a:latin typeface="Century Schoolbook"/>
              </a:rPr>
              <a:t>      </a:t>
            </a:r>
            <a:r>
              <a:rPr lang="en-US" sz="2800" b="1" i="1" dirty="0" err="1">
                <a:solidFill>
                  <a:prstClr val="black"/>
                </a:solidFill>
                <a:latin typeface="Century Schoolbook"/>
              </a:rPr>
              <a:t>Eg</a:t>
            </a:r>
            <a:r>
              <a:rPr lang="en-US" sz="2800" dirty="0">
                <a:solidFill>
                  <a:prstClr val="black"/>
                </a:solidFill>
                <a:latin typeface="Century Schoolbook"/>
              </a:rPr>
              <a:t>:  a bag , a pen,…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Century Schoolbook"/>
              </a:rPr>
              <a:t>* </a:t>
            </a:r>
            <a:r>
              <a:rPr lang="en-US" sz="2800" b="1" dirty="0">
                <a:solidFill>
                  <a:prstClr val="black"/>
                </a:solidFill>
                <a:latin typeface="Century Schoolbook"/>
              </a:rPr>
              <a:t>a</a:t>
            </a:r>
            <a:r>
              <a:rPr lang="en-US" sz="2800" b="1" dirty="0" smtClean="0">
                <a:solidFill>
                  <a:prstClr val="black"/>
                </a:solidFill>
                <a:latin typeface="Century Schoolbook"/>
              </a:rPr>
              <a:t>n + </a:t>
            </a:r>
            <a:r>
              <a:rPr lang="en-US" sz="2800" b="1" dirty="0">
                <a:solidFill>
                  <a:prstClr val="black"/>
                </a:solidFill>
                <a:latin typeface="Century Schoolbook"/>
              </a:rPr>
              <a:t>vowel sound (u, e, </a:t>
            </a:r>
            <a:r>
              <a:rPr lang="en-US" sz="2800" b="1" dirty="0" err="1">
                <a:solidFill>
                  <a:prstClr val="black"/>
                </a:solidFill>
                <a:latin typeface="Century Schoolbook"/>
              </a:rPr>
              <a:t>o,a,i</a:t>
            </a:r>
            <a:r>
              <a:rPr lang="en-US" sz="2800" b="1" dirty="0">
                <a:solidFill>
                  <a:prstClr val="black"/>
                </a:solidFill>
                <a:latin typeface="Century Schoolbook"/>
              </a:rPr>
              <a:t>) </a:t>
            </a:r>
            <a:r>
              <a:rPr lang="en-US" sz="2800" i="1" dirty="0">
                <a:solidFill>
                  <a:prstClr val="black"/>
                </a:solidFill>
                <a:latin typeface="Century Schoolbook"/>
              </a:rPr>
              <a:t>( </a:t>
            </a:r>
            <a:r>
              <a:rPr lang="en-US" sz="2800" i="1" dirty="0" err="1">
                <a:solidFill>
                  <a:prstClr val="black"/>
                </a:solidFill>
                <a:latin typeface="Century Schoolbook"/>
              </a:rPr>
              <a:t>uể</a:t>
            </a:r>
            <a:r>
              <a:rPr lang="en-US" sz="2800" i="1" dirty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Century Schoolbook"/>
              </a:rPr>
              <a:t>oải</a:t>
            </a:r>
            <a:r>
              <a:rPr lang="en-US" sz="2800" i="1" dirty="0">
                <a:solidFill>
                  <a:prstClr val="black"/>
                </a:solidFill>
                <a:latin typeface="Century Schoolbook"/>
              </a:rPr>
              <a:t>)</a:t>
            </a:r>
            <a:endParaRPr lang="en-US" sz="2800" dirty="0">
              <a:solidFill>
                <a:prstClr val="black"/>
              </a:solidFill>
              <a:latin typeface="Century Schoolbook"/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  <a:latin typeface="Century Schoolbook"/>
              </a:rPr>
              <a:t>     </a:t>
            </a:r>
            <a:r>
              <a:rPr lang="en-US" sz="2800" b="1" i="1" dirty="0" err="1">
                <a:solidFill>
                  <a:prstClr val="black"/>
                </a:solidFill>
                <a:latin typeface="Century Schoolbook"/>
              </a:rPr>
              <a:t>Eg</a:t>
            </a:r>
            <a:r>
              <a:rPr lang="en-US" sz="2800" b="1" i="1" dirty="0">
                <a:solidFill>
                  <a:prstClr val="black"/>
                </a:solidFill>
                <a:latin typeface="Century Schoolbook"/>
              </a:rPr>
              <a:t>.</a:t>
            </a:r>
            <a:r>
              <a:rPr lang="en-US" sz="2800" dirty="0">
                <a:solidFill>
                  <a:prstClr val="black"/>
                </a:solidFill>
                <a:latin typeface="Century Schoolbook"/>
              </a:rPr>
              <a:t> an apple. an island,…</a:t>
            </a:r>
            <a:endParaRPr lang="en-US" sz="2800" dirty="0">
              <a:solidFill>
                <a:prstClr val="black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930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5809" y="208686"/>
            <a:ext cx="2710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</a:rPr>
              <a:t>*  Article “</a:t>
            </a:r>
            <a:r>
              <a:rPr lang="en-US" sz="3200" b="1" dirty="0">
                <a:solidFill>
                  <a:srgbClr val="FF0000"/>
                </a:solidFill>
              </a:rPr>
              <a:t>the</a:t>
            </a:r>
            <a:r>
              <a:rPr lang="en-US" sz="3200" b="1" dirty="0">
                <a:solidFill>
                  <a:srgbClr val="002060"/>
                </a:solidFill>
              </a:rPr>
              <a:t>”</a:t>
            </a:r>
            <a:endParaRPr lang="en-GB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83C74E-0E8E-12F7-ED82-588060A1C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366" y="1532492"/>
            <a:ext cx="4775159" cy="5197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7536" y="870589"/>
            <a:ext cx="3775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+</a:t>
            </a:r>
            <a:r>
              <a:rPr lang="en-US" sz="3200" b="1" i="1" dirty="0" smtClean="0"/>
              <a:t> </a:t>
            </a:r>
            <a:r>
              <a:rPr lang="en-US" sz="3200" b="1" i="1" dirty="0"/>
              <a:t>Definite article: </a:t>
            </a:r>
            <a:r>
              <a:rPr lang="en-US" sz="3200" b="1" dirty="0">
                <a:solidFill>
                  <a:srgbClr val="FF0000"/>
                </a:solidFill>
              </a:rPr>
              <a:t>the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69525" y="1755099"/>
            <a:ext cx="607525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dirty="0">
                <a:solidFill>
                  <a:prstClr val="black"/>
                </a:solidFill>
                <a:latin typeface="Century Schoolbook"/>
              </a:rPr>
              <a:t>+ We use </a:t>
            </a:r>
            <a:r>
              <a:rPr lang="en-US" sz="2600" b="1" i="1" dirty="0">
                <a:solidFill>
                  <a:prstClr val="black"/>
                </a:solidFill>
                <a:latin typeface="Century Schoolbook"/>
              </a:rPr>
              <a:t>the</a:t>
            </a:r>
            <a:r>
              <a:rPr lang="en-US" sz="2600" i="1" dirty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Century Schoolbook"/>
              </a:rPr>
              <a:t>with singular or plural nouns when we already know them or when they are mentioned for the second time.</a:t>
            </a:r>
          </a:p>
          <a:p>
            <a:pPr lvl="0"/>
            <a:r>
              <a:rPr lang="en-US" sz="2600" b="1" dirty="0">
                <a:solidFill>
                  <a:prstClr val="black"/>
                </a:solidFill>
                <a:latin typeface="Century Schoolbook"/>
              </a:rPr>
              <a:t>   Example</a:t>
            </a:r>
            <a:r>
              <a:rPr lang="en-US" sz="2600" dirty="0" smtClean="0">
                <a:solidFill>
                  <a:prstClr val="black"/>
                </a:solidFill>
                <a:latin typeface="Century Schoolbook"/>
              </a:rPr>
              <a:t>:</a:t>
            </a:r>
          </a:p>
          <a:p>
            <a:pPr lvl="0"/>
            <a:r>
              <a:rPr lang="en-US" sz="2600" dirty="0" smtClean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en-US" sz="2600" u="sng" dirty="0">
                <a:solidFill>
                  <a:prstClr val="black"/>
                </a:solidFill>
                <a:latin typeface="Century Schoolbook"/>
              </a:rPr>
              <a:t>The </a:t>
            </a:r>
            <a:r>
              <a:rPr lang="en-US" sz="2600" dirty="0">
                <a:solidFill>
                  <a:prstClr val="black"/>
                </a:solidFill>
                <a:latin typeface="Century Schoolbook"/>
              </a:rPr>
              <a:t>bike in front of her house is nice.</a:t>
            </a:r>
            <a:endParaRPr lang="en-US" sz="2600" dirty="0">
              <a:solidFill>
                <a:prstClr val="black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74305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380422"/>
            <a:ext cx="1020861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Complete the sentences with “a / an” or “the”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3394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2368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219287-DFFB-5C69-A9B1-E762F9DDFCAE}"/>
              </a:ext>
            </a:extLst>
          </p:cNvPr>
          <p:cNvSpPr txBox="1"/>
          <p:nvPr/>
        </p:nvSpPr>
        <p:spPr>
          <a:xfrm>
            <a:off x="936887" y="1047367"/>
            <a:ext cx="1116274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Is Washington D.C.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capital of the USA?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Can you give me </a:t>
            </a:r>
            <a:r>
              <a:rPr lang="en-US" b="0" i="0" dirty="0" smtClean="0">
                <a:solidFill>
                  <a:srgbClr val="949599"/>
                </a:solidFill>
                <a:effectLst/>
                <a:latin typeface="ChronicaPro-Book"/>
              </a:rPr>
              <a:t>__________</a:t>
            </a:r>
            <a:r>
              <a:rPr lang="en-US" sz="2800" b="0" i="0" dirty="0" smtClean="0">
                <a:solidFill>
                  <a:srgbClr val="242021"/>
                </a:solidFill>
                <a:effectLst/>
                <a:latin typeface="ChronicaPro-Book"/>
              </a:rPr>
              <a:t>example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of an English-speaking country?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The London Eye is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great attraction in London.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Canada is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very cold country.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 love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New Zealand’s countryside.</a:t>
            </a:r>
            <a:r>
              <a:rPr lang="en-US" sz="2800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ED2835-0DE5-BA7B-02A2-0300FE24333F}"/>
              </a:ext>
            </a:extLst>
          </p:cNvPr>
          <p:cNvSpPr txBox="1"/>
          <p:nvPr/>
        </p:nvSpPr>
        <p:spPr>
          <a:xfrm>
            <a:off x="4626263" y="1260945"/>
            <a:ext cx="887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F914EA-322B-E84A-F7A9-9416733451E2}"/>
              </a:ext>
            </a:extLst>
          </p:cNvPr>
          <p:cNvSpPr txBox="1"/>
          <p:nvPr/>
        </p:nvSpPr>
        <p:spPr>
          <a:xfrm>
            <a:off x="4462976" y="2128442"/>
            <a:ext cx="12137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7C63A1-C0E2-3925-F0CF-CD2551575EA6}"/>
              </a:ext>
            </a:extLst>
          </p:cNvPr>
          <p:cNvSpPr txBox="1"/>
          <p:nvPr/>
        </p:nvSpPr>
        <p:spPr>
          <a:xfrm>
            <a:off x="4797877" y="2995939"/>
            <a:ext cx="9688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5BA07F-0101-3D6D-DC0E-5FF3DD9923A0}"/>
              </a:ext>
            </a:extLst>
          </p:cNvPr>
          <p:cNvSpPr txBox="1"/>
          <p:nvPr/>
        </p:nvSpPr>
        <p:spPr>
          <a:xfrm>
            <a:off x="3554019" y="3895167"/>
            <a:ext cx="908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B836BB-4215-ED92-C0CE-74E3E9543720}"/>
              </a:ext>
            </a:extLst>
          </p:cNvPr>
          <p:cNvSpPr txBox="1"/>
          <p:nvPr/>
        </p:nvSpPr>
        <p:spPr>
          <a:xfrm>
            <a:off x="2629449" y="4734137"/>
            <a:ext cx="963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9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54208" y="280928"/>
            <a:ext cx="1020861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Put in "the" where necessary.</a:t>
            </a:r>
            <a:endParaRPr lang="en-US" sz="3600" b="1" i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3249" y="2399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034" y="1373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5A1B35-B213-8383-4F2F-22B004C55A04}"/>
              </a:ext>
            </a:extLst>
          </p:cNvPr>
          <p:cNvSpPr txBox="1"/>
          <p:nvPr/>
        </p:nvSpPr>
        <p:spPr>
          <a:xfrm>
            <a:off x="586034" y="947873"/>
            <a:ext cx="1140276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0070C0"/>
                </a:solidFill>
                <a:effectLst/>
                <a:latin typeface="ChronicaPro-Bold"/>
              </a:rPr>
              <a:t>1. </a:t>
            </a:r>
            <a:r>
              <a:rPr lang="en-US" sz="1600" b="0" i="0" dirty="0" smtClean="0">
                <a:effectLst/>
                <a:latin typeface="ChronicaPro-Book"/>
              </a:rPr>
              <a:t>__________</a:t>
            </a:r>
            <a:r>
              <a:rPr lang="en-US" sz="2400" b="0" i="0" dirty="0" smtClean="0">
                <a:effectLst/>
                <a:latin typeface="ChronicaPro-Book"/>
              </a:rPr>
              <a:t>Statue </a:t>
            </a:r>
            <a:r>
              <a:rPr lang="en-US" sz="2400" b="0" i="0" dirty="0">
                <a:effectLst/>
                <a:latin typeface="ChronicaPro-Book"/>
              </a:rPr>
              <a:t>of Liberty is in </a:t>
            </a:r>
            <a:r>
              <a:rPr lang="en-US" sz="1600" b="0" i="0" dirty="0" smtClean="0">
                <a:effectLst/>
                <a:latin typeface="ChronicaPro-Book"/>
              </a:rPr>
              <a:t>________ </a:t>
            </a:r>
            <a:r>
              <a:rPr lang="en-US" sz="2400" b="0" i="0" dirty="0">
                <a:effectLst/>
                <a:latin typeface="ChronicaPro-Book"/>
              </a:rPr>
              <a:t>New York.</a:t>
            </a:r>
            <a:br>
              <a:rPr lang="en-US" sz="2400" b="0" i="0" dirty="0"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0070C0"/>
                </a:solidFill>
                <a:effectLst/>
                <a:latin typeface="ChronicaPro-Bold"/>
              </a:rPr>
              <a:t>2. </a:t>
            </a:r>
            <a:r>
              <a:rPr lang="en-US" sz="1600" b="0" i="0" dirty="0" smtClean="0">
                <a:effectLst/>
                <a:latin typeface="ChronicaPro-Book"/>
              </a:rPr>
              <a:t>________ </a:t>
            </a:r>
            <a:r>
              <a:rPr lang="en-US" sz="2400" b="0" i="0" dirty="0">
                <a:effectLst/>
                <a:latin typeface="ChronicaPro-Book"/>
              </a:rPr>
              <a:t>Scotland is a part of </a:t>
            </a:r>
            <a:r>
              <a:rPr lang="en-US" sz="1600" b="0" i="0" dirty="0" smtClean="0">
                <a:effectLst/>
                <a:latin typeface="ChronicaPro-Book"/>
              </a:rPr>
              <a:t>________ </a:t>
            </a:r>
            <a:r>
              <a:rPr lang="en-US" sz="2400" b="0" i="0" dirty="0">
                <a:effectLst/>
                <a:latin typeface="ChronicaPro-Book"/>
              </a:rPr>
              <a:t>UK.</a:t>
            </a:r>
            <a:br>
              <a:rPr lang="en-US" sz="2400" b="0" i="0" dirty="0"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0070C0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effectLst/>
                <a:latin typeface="ChronicaPro-Book"/>
              </a:rPr>
              <a:t>New Zealand consists of </a:t>
            </a:r>
            <a:r>
              <a:rPr lang="en-US" sz="1600" b="0" i="0" dirty="0" smtClean="0">
                <a:effectLst/>
                <a:latin typeface="ChronicaPro-Book"/>
              </a:rPr>
              <a:t>________ </a:t>
            </a:r>
            <a:r>
              <a:rPr lang="en-US" sz="2400" b="0" i="0" dirty="0">
                <a:effectLst/>
                <a:latin typeface="ChronicaPro-Book"/>
              </a:rPr>
              <a:t>North Island and </a:t>
            </a:r>
            <a:r>
              <a:rPr lang="en-US" sz="1600" b="0" i="0" dirty="0" smtClean="0">
                <a:effectLst/>
                <a:latin typeface="ChronicaPro-Book"/>
              </a:rPr>
              <a:t>_________</a:t>
            </a:r>
            <a:r>
              <a:rPr lang="en-US" sz="2400" b="0" i="0" dirty="0" smtClean="0">
                <a:effectLst/>
                <a:latin typeface="ChronicaPro-Book"/>
              </a:rPr>
              <a:t>South </a:t>
            </a:r>
            <a:r>
              <a:rPr lang="en-US" sz="2400" b="0" i="0" dirty="0">
                <a:effectLst/>
                <a:latin typeface="ChronicaPro-Book"/>
              </a:rPr>
              <a:t>Island.</a:t>
            </a:r>
            <a:br>
              <a:rPr lang="en-US" sz="2400" b="0" i="0" dirty="0"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0070C0"/>
                </a:solidFill>
                <a:effectLst/>
                <a:latin typeface="ChronicaPro-Bold"/>
              </a:rPr>
              <a:t>4. </a:t>
            </a:r>
            <a:r>
              <a:rPr lang="en-US" sz="2400" b="0" i="0" dirty="0">
                <a:effectLst/>
                <a:latin typeface="ChronicaPro-Book"/>
              </a:rPr>
              <a:t>Disneyland in California is one of </a:t>
            </a:r>
            <a:r>
              <a:rPr lang="en-US" sz="1600" b="0" i="0" dirty="0" smtClean="0">
                <a:effectLst/>
                <a:latin typeface="ChronicaPro-Book"/>
              </a:rPr>
              <a:t>_______ </a:t>
            </a:r>
            <a:r>
              <a:rPr lang="en-US" sz="2400" b="0" i="0" dirty="0">
                <a:effectLst/>
                <a:latin typeface="ChronicaPro-Book"/>
              </a:rPr>
              <a:t>biggest entertainment </a:t>
            </a:r>
            <a:r>
              <a:rPr lang="en-US" sz="2400" b="0" i="0" dirty="0" smtClean="0">
                <a:effectLst/>
                <a:latin typeface="ChronicaPro-Book"/>
              </a:rPr>
              <a:t>centers </a:t>
            </a:r>
            <a:r>
              <a:rPr lang="en-US" sz="2400" b="0" i="0" dirty="0">
                <a:effectLst/>
                <a:latin typeface="ChronicaPro-Book"/>
              </a:rPr>
              <a:t>in the world.</a:t>
            </a:r>
            <a:br>
              <a:rPr lang="en-US" sz="2400" b="0" i="0" dirty="0"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0070C0"/>
                </a:solidFill>
                <a:effectLst/>
                <a:latin typeface="ChronicaPro-Bold"/>
              </a:rPr>
              <a:t>5. </a:t>
            </a:r>
            <a:r>
              <a:rPr lang="en-US" sz="2400" b="0" i="0" dirty="0">
                <a:effectLst/>
                <a:latin typeface="ChronicaPro-Book"/>
              </a:rPr>
              <a:t>Bangkok is </a:t>
            </a:r>
            <a:r>
              <a:rPr lang="en-US" sz="1600" b="0" i="0" dirty="0" smtClean="0">
                <a:effectLst/>
                <a:latin typeface="ChronicaPro-Book"/>
              </a:rPr>
              <a:t>________ </a:t>
            </a:r>
            <a:r>
              <a:rPr lang="en-US" sz="2400" b="0" i="0" dirty="0">
                <a:effectLst/>
                <a:latin typeface="ChronicaPro-Book"/>
              </a:rPr>
              <a:t>most popular city for tourists in </a:t>
            </a:r>
            <a:r>
              <a:rPr lang="en-US" sz="1600" b="0" i="0" dirty="0" smtClean="0">
                <a:effectLst/>
                <a:latin typeface="ChronicaPro-Book"/>
              </a:rPr>
              <a:t>_________ </a:t>
            </a:r>
            <a:r>
              <a:rPr lang="en-US" sz="2400" b="0" i="0" dirty="0">
                <a:effectLst/>
                <a:latin typeface="ChronicaPro-Book"/>
              </a:rPr>
              <a:t>Kingdom of Thailand.</a:t>
            </a:r>
            <a:r>
              <a:rPr lang="en-US" sz="240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FD1973-E4C1-8EBF-094E-D1D58F2519A8}"/>
              </a:ext>
            </a:extLst>
          </p:cNvPr>
          <p:cNvSpPr txBox="1"/>
          <p:nvPr/>
        </p:nvSpPr>
        <p:spPr>
          <a:xfrm>
            <a:off x="1181405" y="1140451"/>
            <a:ext cx="970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85E977-0DE1-6E8D-82CD-677EAE5EA217}"/>
              </a:ext>
            </a:extLst>
          </p:cNvPr>
          <p:cNvSpPr txBox="1"/>
          <p:nvPr/>
        </p:nvSpPr>
        <p:spPr>
          <a:xfrm>
            <a:off x="5302427" y="1119370"/>
            <a:ext cx="6469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x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9A4A07-7CCB-1872-1D81-8E8F3E406BDE}"/>
              </a:ext>
            </a:extLst>
          </p:cNvPr>
          <p:cNvSpPr txBox="1"/>
          <p:nvPr/>
        </p:nvSpPr>
        <p:spPr>
          <a:xfrm>
            <a:off x="1181405" y="1850217"/>
            <a:ext cx="6407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x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585BFA-DE12-BFD4-15A2-486DC8B1A578}"/>
              </a:ext>
            </a:extLst>
          </p:cNvPr>
          <p:cNvSpPr txBox="1"/>
          <p:nvPr/>
        </p:nvSpPr>
        <p:spPr>
          <a:xfrm>
            <a:off x="4848903" y="1877449"/>
            <a:ext cx="8148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9A54E2-2D83-8917-4307-F96A80CCFD77}"/>
              </a:ext>
            </a:extLst>
          </p:cNvPr>
          <p:cNvSpPr txBox="1"/>
          <p:nvPr/>
        </p:nvSpPr>
        <p:spPr>
          <a:xfrm>
            <a:off x="4486988" y="2593126"/>
            <a:ext cx="9268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8DBA48-F297-2BFF-30DC-2BE1A8079F7F}"/>
              </a:ext>
            </a:extLst>
          </p:cNvPr>
          <p:cNvSpPr txBox="1"/>
          <p:nvPr/>
        </p:nvSpPr>
        <p:spPr>
          <a:xfrm>
            <a:off x="7773987" y="2618543"/>
            <a:ext cx="9019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0F3EEC-F903-4F12-001B-A055EF0CBE60}"/>
              </a:ext>
            </a:extLst>
          </p:cNvPr>
          <p:cNvSpPr txBox="1"/>
          <p:nvPr/>
        </p:nvSpPr>
        <p:spPr>
          <a:xfrm>
            <a:off x="5516100" y="3330244"/>
            <a:ext cx="9019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D3B7AF-4946-97C6-A592-09B44EF84E4F}"/>
              </a:ext>
            </a:extLst>
          </p:cNvPr>
          <p:cNvSpPr txBox="1"/>
          <p:nvPr/>
        </p:nvSpPr>
        <p:spPr>
          <a:xfrm>
            <a:off x="2683824" y="4775159"/>
            <a:ext cx="8148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6D0100-FA02-62CA-EFA1-7C057B9E1004}"/>
              </a:ext>
            </a:extLst>
          </p:cNvPr>
          <p:cNvSpPr txBox="1"/>
          <p:nvPr/>
        </p:nvSpPr>
        <p:spPr>
          <a:xfrm>
            <a:off x="7861073" y="4775159"/>
            <a:ext cx="8148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4718" y="266533"/>
            <a:ext cx="38191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242021"/>
                </a:solidFill>
                <a:effectLst/>
                <a:latin typeface="ChronicaPro-Bold"/>
              </a:rPr>
              <a:t>Put in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ChronicaPro-BoldIt"/>
              </a:rPr>
              <a:t>a / an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ChronicaPro-Bold"/>
              </a:rPr>
              <a:t>or 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ChronicaPro-BoldIt"/>
              </a:rPr>
              <a:t>the</a:t>
            </a:r>
            <a:r>
              <a:rPr lang="en-US" sz="2800" b="1" i="0" dirty="0">
                <a:solidFill>
                  <a:srgbClr val="242021"/>
                </a:solidFill>
                <a:effectLst/>
                <a:latin typeface="ChronicaPro-Bold"/>
              </a:rPr>
              <a:t>.</a:t>
            </a:r>
            <a:r>
              <a:rPr lang="en-US" sz="3600" dirty="0"/>
              <a:t>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9326" y="34886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2111" y="2462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C78537-6A6B-CF09-10FC-C11813670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027" y="1026959"/>
            <a:ext cx="6779649" cy="457422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60E732-6921-ABC1-61F2-71B8E65F3632}"/>
              </a:ext>
            </a:extLst>
          </p:cNvPr>
          <p:cNvSpPr txBox="1"/>
          <p:nvPr/>
        </p:nvSpPr>
        <p:spPr>
          <a:xfrm>
            <a:off x="4890412" y="1857371"/>
            <a:ext cx="9952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7774E6-928B-53BA-A051-FABC27AA194C}"/>
              </a:ext>
            </a:extLst>
          </p:cNvPr>
          <p:cNvSpPr txBox="1"/>
          <p:nvPr/>
        </p:nvSpPr>
        <p:spPr>
          <a:xfrm>
            <a:off x="5008599" y="2703205"/>
            <a:ext cx="7588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an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A665B9-9C44-EA37-F4BA-A6FF5E38362D}"/>
              </a:ext>
            </a:extLst>
          </p:cNvPr>
          <p:cNvSpPr txBox="1"/>
          <p:nvPr/>
        </p:nvSpPr>
        <p:spPr>
          <a:xfrm>
            <a:off x="5057002" y="3549039"/>
            <a:ext cx="945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an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9058A6-A8D6-020F-0316-75064988151A}"/>
              </a:ext>
            </a:extLst>
          </p:cNvPr>
          <p:cNvSpPr txBox="1"/>
          <p:nvPr/>
        </p:nvSpPr>
        <p:spPr>
          <a:xfrm>
            <a:off x="7402096" y="3516631"/>
            <a:ext cx="10263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B1D1D3-92CD-6A9E-78AA-DF5FBA3C4DAE}"/>
              </a:ext>
            </a:extLst>
          </p:cNvPr>
          <p:cNvSpPr txBox="1"/>
          <p:nvPr/>
        </p:nvSpPr>
        <p:spPr>
          <a:xfrm>
            <a:off x="5095685" y="4351676"/>
            <a:ext cx="7899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644" y="38624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Complete the sentences with “a / an”, or “the”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9253" y="34886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038" y="24622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516174-75EF-C83E-2BAE-F144CE6C57A9}"/>
              </a:ext>
            </a:extLst>
          </p:cNvPr>
          <p:cNvSpPr txBox="1"/>
          <p:nvPr/>
        </p:nvSpPr>
        <p:spPr>
          <a:xfrm>
            <a:off x="1094644" y="1023153"/>
            <a:ext cx="9909635" cy="3903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The man sitting next to her is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Englishman.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River Thames runs through London.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Here is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map of the city of Edinburgh.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What is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most popular sport in Canada?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We want to visit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attraction in Sydney.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6.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Statue of Liberty was a present from France.</a:t>
            </a:r>
            <a:r>
              <a:rPr lang="en-US" sz="280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F60851-3B61-79E1-9981-65D3B484B44B}"/>
              </a:ext>
            </a:extLst>
          </p:cNvPr>
          <p:cNvSpPr txBox="1"/>
          <p:nvPr/>
        </p:nvSpPr>
        <p:spPr>
          <a:xfrm>
            <a:off x="6502301" y="1146812"/>
            <a:ext cx="989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F84865-AE0F-576F-09FD-05F0456E33F4}"/>
              </a:ext>
            </a:extLst>
          </p:cNvPr>
          <p:cNvSpPr txBox="1"/>
          <p:nvPr/>
        </p:nvSpPr>
        <p:spPr>
          <a:xfrm>
            <a:off x="1822958" y="1746006"/>
            <a:ext cx="10450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145C05-357B-3AB1-B026-51FFFE3A699B}"/>
              </a:ext>
            </a:extLst>
          </p:cNvPr>
          <p:cNvSpPr txBox="1"/>
          <p:nvPr/>
        </p:nvSpPr>
        <p:spPr>
          <a:xfrm>
            <a:off x="2970622" y="2417686"/>
            <a:ext cx="10823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544D5B-8D1D-73FB-85B1-F6BAC3773763}"/>
              </a:ext>
            </a:extLst>
          </p:cNvPr>
          <p:cNvSpPr txBox="1"/>
          <p:nvPr/>
        </p:nvSpPr>
        <p:spPr>
          <a:xfrm>
            <a:off x="3035277" y="3054598"/>
            <a:ext cx="10823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26602A-A630-AE09-ED6E-89A4FBB94FF7}"/>
              </a:ext>
            </a:extLst>
          </p:cNvPr>
          <p:cNvSpPr txBox="1"/>
          <p:nvPr/>
        </p:nvSpPr>
        <p:spPr>
          <a:xfrm>
            <a:off x="4376433" y="3632951"/>
            <a:ext cx="989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36C339-279F-C3F2-AA45-BCF6DDD49A25}"/>
              </a:ext>
            </a:extLst>
          </p:cNvPr>
          <p:cNvSpPr txBox="1"/>
          <p:nvPr/>
        </p:nvSpPr>
        <p:spPr>
          <a:xfrm>
            <a:off x="1822958" y="4296741"/>
            <a:ext cx="10450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3009</TotalTime>
  <Words>407</Words>
  <Application>Microsoft Office PowerPoint</Application>
  <PresentationFormat>Widescreen</PresentationFormat>
  <Paragraphs>85</Paragraphs>
  <Slides>13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Adobe Gothic Std B</vt:lpstr>
      <vt:lpstr>Arial</vt:lpstr>
      <vt:lpstr>Bahnschrift Condensed</vt:lpstr>
      <vt:lpstr>Calibri</vt:lpstr>
      <vt:lpstr>Calibri (Body)</vt:lpstr>
      <vt:lpstr>Calibri Light</vt:lpstr>
      <vt:lpstr>Century Schoolbook</vt:lpstr>
      <vt:lpstr>ChronicaPro-Bold</vt:lpstr>
      <vt:lpstr>ChronicaPro-BoldIt</vt:lpstr>
      <vt:lpstr>ChronicaPro-Book</vt:lpstr>
      <vt:lpstr>Myriad Pro</vt:lpstr>
      <vt:lpstr>Times New Roman</vt:lpstr>
      <vt:lpstr>VNI-Ariston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188</cp:revision>
  <dcterms:created xsi:type="dcterms:W3CDTF">2020-12-09T02:04:09Z</dcterms:created>
  <dcterms:modified xsi:type="dcterms:W3CDTF">2023-04-12T15:36:16Z</dcterms:modified>
</cp:coreProperties>
</file>