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79" r:id="rId3"/>
    <p:sldId id="281" r:id="rId4"/>
    <p:sldId id="257" r:id="rId5"/>
    <p:sldId id="263" r:id="rId6"/>
    <p:sldId id="282" r:id="rId7"/>
    <p:sldId id="266" r:id="rId8"/>
    <p:sldId id="283" r:id="rId9"/>
    <p:sldId id="267" r:id="rId10"/>
    <p:sldId id="268" r:id="rId11"/>
    <p:sldId id="269" r:id="rId12"/>
    <p:sldId id="285" r:id="rId13"/>
    <p:sldId id="270" r:id="rId14"/>
    <p:sldId id="290" r:id="rId15"/>
    <p:sldId id="286" r:id="rId16"/>
    <p:sldId id="287" r:id="rId17"/>
    <p:sldId id="288" r:id="rId18"/>
    <p:sldId id="289" r:id="rId19"/>
    <p:sldId id="291" r:id="rId20"/>
    <p:sldId id="292" r:id="rId21"/>
    <p:sldId id="272" r:id="rId22"/>
    <p:sldId id="274" r:id="rId23"/>
    <p:sldId id="293" r:id="rId24"/>
    <p:sldId id="29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MS Gothic" panose="020B0609070205080204" pitchFamily="49" charset="-128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Bahnschrift SemiBold" panose="020B0502040204020203" pitchFamily="34" charset="0"/>
      <p:bold r:id="rId37"/>
    </p:embeddedFont>
    <p:embeddedFont>
      <p:font typeface="Mongolian Baiti" panose="03000500000000000000" pitchFamily="66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8"/>
            <a:ext cx="12192000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529897" y="755150"/>
            <a:ext cx="6858000" cy="21717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morning class !!! 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</a:t>
            </a:r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7           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28285" y="502125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53" name="Google Shape;253;p13"/>
          <p:cNvSpPr/>
          <p:nvPr/>
        </p:nvSpPr>
        <p:spPr>
          <a:xfrm>
            <a:off x="532371" y="4689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85156" y="3662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113675" y="1299923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8" name="Google Shape;258;p13"/>
          <p:cNvSpPr/>
          <p:nvPr/>
        </p:nvSpPr>
        <p:spPr>
          <a:xfrm>
            <a:off x="585156" y="1525150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49608" y="3000581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49608" y="4452306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2980936" y="2305774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781587" y="3738142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 smtClean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388459" y="1511182"/>
            <a:ext cx="24641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sister likes it.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22" y="2226536"/>
            <a:ext cx="3073277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 didn’t go to work.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6577" y="2998800"/>
            <a:ext cx="36920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given any prizes.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053" y="3722139"/>
            <a:ext cx="297870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clothes were dry.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6973059" y="4444085"/>
            <a:ext cx="44486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effect was wonderful.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 smtClean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rgbClr val="949599"/>
                </a:solidFill>
              </a:rPr>
              <a:t>______ </a:t>
            </a:r>
            <a:r>
              <a:rPr lang="en-US" sz="2400" dirty="0" smtClean="0">
                <a:latin typeface="+mj-lt"/>
              </a:rPr>
              <a:t>it </a:t>
            </a:r>
            <a:r>
              <a:rPr lang="en-US" sz="2400" dirty="0">
                <a:latin typeface="+mj-lt"/>
              </a:rPr>
              <a:t>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rgbClr val="00A9A5"/>
                </a:solidFill>
              </a:rPr>
              <a:t>	A</a:t>
            </a:r>
            <a:r>
              <a:rPr lang="en-US" sz="2400" dirty="0">
                <a:solidFill>
                  <a:srgbClr val="00A9A5"/>
                </a:solidFill>
              </a:rPr>
              <a:t>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94492" y="3117815"/>
            <a:ext cx="1212167" cy="1071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095" y="1706252"/>
            <a:ext cx="4826524" cy="43350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38" y="70838"/>
            <a:ext cx="5790975" cy="69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4610" y="1905000"/>
            <a:ext cx="4172050" cy="401628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509297" y="3027637"/>
            <a:ext cx="477908" cy="125143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914" y="1193466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719865" y="3289956"/>
            <a:ext cx="1277424" cy="12033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0" name="Heptagon 19">
            <a:hlinkClick r:id="rId3" action="ppaction://hlinksldjump"/>
          </p:cNvPr>
          <p:cNvSpPr/>
          <p:nvPr/>
        </p:nvSpPr>
        <p:spPr>
          <a:xfrm>
            <a:off x="8056247" y="244688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Heptagon 25">
            <a:hlinkClick r:id="rId4" action="ppaction://hlinksldjump"/>
          </p:cNvPr>
          <p:cNvSpPr/>
          <p:nvPr/>
        </p:nvSpPr>
        <p:spPr>
          <a:xfrm>
            <a:off x="9345223" y="244165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Heptagon 26">
            <a:hlinkClick r:id="rId5" action="ppaction://hlinksldjump"/>
          </p:cNvPr>
          <p:cNvSpPr/>
          <p:nvPr/>
        </p:nvSpPr>
        <p:spPr>
          <a:xfrm>
            <a:off x="8086568" y="3429524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Heptagon 30">
            <a:hlinkClick r:id="rId6" action="ppaction://hlinksldjump"/>
          </p:cNvPr>
          <p:cNvSpPr/>
          <p:nvPr/>
        </p:nvSpPr>
        <p:spPr>
          <a:xfrm>
            <a:off x="9375544" y="3424292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Heptagon 31">
            <a:hlinkClick r:id="rId7" action="ppaction://hlinksldjump"/>
          </p:cNvPr>
          <p:cNvSpPr/>
          <p:nvPr/>
        </p:nvSpPr>
        <p:spPr>
          <a:xfrm>
            <a:off x="8086568" y="442766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Heptagon 32">
            <a:hlinkClick r:id="rId8" action="ppaction://hlinksldjump"/>
          </p:cNvPr>
          <p:cNvSpPr/>
          <p:nvPr/>
        </p:nvSpPr>
        <p:spPr>
          <a:xfrm>
            <a:off x="9375544" y="442243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467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0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Mary overslept this morning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she went to bed early last night.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7" name="Google Shape;287;p16"/>
          <p:cNvSpPr/>
          <p:nvPr/>
        </p:nvSpPr>
        <p:spPr>
          <a:xfrm>
            <a:off x="1450815" y="161589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2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sun is shining, it isn’t very warm.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8" name="Google Shape;288;p16"/>
          <p:cNvSpPr/>
          <p:nvPr/>
        </p:nvSpPr>
        <p:spPr>
          <a:xfrm>
            <a:off x="8790951" y="160309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3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don’t like running,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like swimming.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 			</a:t>
            </a:r>
            <a:r>
              <a:rPr lang="en-US" sz="2600" dirty="0" smtClean="0">
                <a:solidFill>
                  <a:srgbClr val="00A9A5"/>
                </a:solidFill>
                <a:sym typeface="Arial"/>
              </a:rPr>
              <a:t>B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 			</a:t>
            </a:r>
            <a:r>
              <a:rPr lang="en-US" sz="2600" dirty="0" smtClean="0">
                <a:solidFill>
                  <a:srgbClr val="00A9A5"/>
                </a:solidFill>
                <a:sym typeface="Arial"/>
              </a:rPr>
              <a:t>C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9" name="Google Shape;289;p16"/>
          <p:cNvSpPr/>
          <p:nvPr/>
        </p:nvSpPr>
        <p:spPr>
          <a:xfrm>
            <a:off x="1450813" y="1605509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201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42021"/>
                </a:solidFill>
                <a:sym typeface="Arial"/>
              </a:rPr>
              <a:t/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film was exciting, Jim fell asleep in the cinema.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90" name="Google Shape;290;p16"/>
          <p:cNvSpPr/>
          <p:nvPr/>
        </p:nvSpPr>
        <p:spPr>
          <a:xfrm>
            <a:off x="8790952" y="207341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26548"/>
                </a:solidFill>
                <a:sym typeface="Arial"/>
              </a:rPr>
              <a:t>5</a:t>
            </a:r>
            <a:r>
              <a:rPr lang="en-US" sz="2600" b="1" dirty="0">
                <a:solidFill>
                  <a:srgbClr val="F26548"/>
                </a:solidFill>
                <a:sym typeface="Arial"/>
              </a:rPr>
              <a:t>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story of the film is silly.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, many people still enjoyed it.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/>
          </a:p>
        </p:txBody>
      </p:sp>
      <p:sp>
        <p:nvSpPr>
          <p:cNvPr id="291" name="Google Shape;291;p16"/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266" y="78248"/>
            <a:ext cx="2525378" cy="1730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Google Shape;160;p6"/>
          <p:cNvSpPr/>
          <p:nvPr/>
        </p:nvSpPr>
        <p:spPr>
          <a:xfrm>
            <a:off x="801159" y="939579"/>
            <a:ext cx="639003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 / although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it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is/ 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out/  raining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61;p6"/>
          <p:cNvSpPr/>
          <p:nvPr/>
        </p:nvSpPr>
        <p:spPr>
          <a:xfrm>
            <a:off x="727725" y="2334937"/>
            <a:ext cx="7528166" cy="523180"/>
          </a:xfrm>
          <a:prstGeom prst="rect">
            <a:avLst/>
          </a:prstGeom>
          <a:solidFill>
            <a:schemeClr val="accent6">
              <a:alpha val="69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/ good/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/marks /gets /she /lazy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62;p6"/>
          <p:cNvSpPr/>
          <p:nvPr/>
        </p:nvSpPr>
        <p:spPr>
          <a:xfrm>
            <a:off x="505072" y="5089748"/>
            <a:ext cx="11334572" cy="4924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movie/ very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However,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/is not/ /people/ like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/it.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63;p6"/>
          <p:cNvSpPr/>
          <p:nvPr/>
        </p:nvSpPr>
        <p:spPr>
          <a:xfrm>
            <a:off x="727725" y="3751916"/>
            <a:ext cx="8756743" cy="523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/failed / he /studied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,/ 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exam.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6"/>
          <p:cNvSpPr/>
          <p:nvPr/>
        </p:nvSpPr>
        <p:spPr>
          <a:xfrm>
            <a:off x="801159" y="1588278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59" y="304340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59" y="4355806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59" y="5743280"/>
            <a:ext cx="114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941007" y="185532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518" y="1301326"/>
            <a:ext cx="99044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ED7D31">
                    <a:lumMod val="75000"/>
                  </a:srgbClr>
                </a:solidFill>
                <a:cs typeface="Calibri"/>
                <a:sym typeface="Calibri"/>
              </a:rPr>
              <a:t>6.</a:t>
            </a:r>
            <a:r>
              <a:rPr lang="en-US" sz="2600" dirty="0"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949599"/>
                </a:solidFill>
              </a:rPr>
              <a:t>______ </a:t>
            </a:r>
            <a:r>
              <a:rPr lang="en-US" sz="2600" dirty="0"/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600" dirty="0" smtClean="0">
                <a:solidFill>
                  <a:srgbClr val="00A9A5"/>
                </a:solidFill>
              </a:rPr>
              <a:t>	A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although 		</a:t>
            </a:r>
            <a:r>
              <a:rPr lang="en-US" sz="2600" dirty="0" smtClean="0">
                <a:solidFill>
                  <a:srgbClr val="242021"/>
                </a:solidFill>
              </a:rPr>
              <a:t>	</a:t>
            </a:r>
            <a:r>
              <a:rPr lang="en-US" sz="2600" dirty="0" smtClean="0">
                <a:solidFill>
                  <a:srgbClr val="00A9A5"/>
                </a:solidFill>
              </a:rPr>
              <a:t>B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because 		</a:t>
            </a:r>
            <a:r>
              <a:rPr lang="en-US" sz="2600" dirty="0" smtClean="0">
                <a:solidFill>
                  <a:srgbClr val="242021"/>
                </a:solidFill>
              </a:rPr>
              <a:t>	</a:t>
            </a:r>
            <a:r>
              <a:rPr lang="en-US" sz="2600" dirty="0" smtClean="0">
                <a:solidFill>
                  <a:srgbClr val="00A9A5"/>
                </a:solidFill>
              </a:rPr>
              <a:t>C</a:t>
            </a:r>
            <a:r>
              <a:rPr lang="en-US" sz="2600" dirty="0">
                <a:solidFill>
                  <a:srgbClr val="00A9A5"/>
                </a:solidFill>
              </a:rPr>
              <a:t>. </a:t>
            </a:r>
            <a:r>
              <a:rPr lang="en-US" sz="2600" dirty="0">
                <a:solidFill>
                  <a:srgbClr val="242021"/>
                </a:solidFill>
              </a:rPr>
              <a:t>so</a:t>
            </a:r>
            <a:br>
              <a:rPr lang="en-US" sz="2600" dirty="0">
                <a:solidFill>
                  <a:srgbClr val="24202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065114" y="871343"/>
            <a:ext cx="2149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19179" y="85508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964" y="75244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293104" y="132933"/>
            <a:ext cx="369700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808751" y="832067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Connectors of contrast</a:t>
            </a:r>
            <a:endParaRPr dirty="0"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866781" y="1816738"/>
            <a:ext cx="8514892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860803" y="1143001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235200" y="2590801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solidFill>
                  <a:srgbClr val="0000FF"/>
                </a:solidFill>
              </a:rPr>
              <a:t>Do </a:t>
            </a:r>
            <a:r>
              <a:rPr lang="en-US" sz="3200" b="1" dirty="0">
                <a:solidFill>
                  <a:srgbClr val="0000FF"/>
                </a:solidFill>
              </a:rPr>
              <a:t>more exercises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Unit 4: Communication</a:t>
            </a:r>
          </a:p>
        </p:txBody>
      </p:sp>
      <p:pic>
        <p:nvPicPr>
          <p:cNvPr id="5" name="Google Shape;3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20" y="4526893"/>
            <a:ext cx="3701453" cy="214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3183" y="78248"/>
            <a:ext cx="2821021" cy="2538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Google Shape;160;p6"/>
          <p:cNvSpPr/>
          <p:nvPr/>
        </p:nvSpPr>
        <p:spPr>
          <a:xfrm>
            <a:off x="606606" y="1442363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1.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606" y="241318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2.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057" y="3384045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3.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57" y="4216990"/>
            <a:ext cx="1160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4.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597" y="188798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450" y="2830749"/>
            <a:ext cx="1058549" cy="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28" y="3829487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5831" y="460691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60375" y="237708"/>
            <a:ext cx="1503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Unit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2275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FILMS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171" y="1925026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15535" y="906760"/>
            <a:ext cx="11700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118392" y="25885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8941557" y="2345153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95" name="Google Shape;195;p8"/>
          <p:cNvSpPr/>
          <p:nvPr/>
        </p:nvSpPr>
        <p:spPr>
          <a:xfrm>
            <a:off x="422505" y="5220860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6" name="Google Shape;196;p8"/>
          <p:cNvSpPr/>
          <p:nvPr/>
        </p:nvSpPr>
        <p:spPr>
          <a:xfrm>
            <a:off x="422505" y="5739795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5535" y="83018"/>
            <a:ext cx="55883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 of contrast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953972" y="655604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453992" y="6659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06777" y="5632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6427" y="1590992"/>
            <a:ext cx="10334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film.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They spent a lot of money on the film. The film wasn't a big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success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4.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film was a comedy. I didn't find it funny at all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5.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played well. We couldn't win the match. </a:t>
            </a:r>
          </a:p>
        </p:txBody>
      </p:sp>
    </p:spTree>
    <p:extLst>
      <p:ext uri="{BB962C8B-B14F-4D97-AF65-F5344CB8AC3E}">
        <p14:creationId xmlns:p14="http://schemas.microsoft.com/office/powerpoint/2010/main" val="4737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027862" y="1793972"/>
            <a:ext cx="113723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563" y="930898"/>
            <a:ext cx="2050474" cy="11322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8611" y="1281099"/>
            <a:ext cx="867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11" y="2863863"/>
            <a:ext cx="9399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6248" y="4724946"/>
            <a:ext cx="9852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</a:rPr>
              <a:t>Although</a:t>
            </a:r>
            <a:r>
              <a:rPr lang="en-US" sz="2000" b="1" dirty="0">
                <a:solidFill>
                  <a:srgbClr val="048DA4"/>
                </a:solidFill>
              </a:rPr>
              <a:t>/ Though </a:t>
            </a:r>
            <a:r>
              <a:rPr lang="en-US" sz="2000" dirty="0"/>
              <a:t>they spent a lot of money on the film, it wasn’t a big success.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The film wasn’t a big success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they spent a lot of money on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248" y="4286550"/>
            <a:ext cx="1025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248" y="3247990"/>
            <a:ext cx="999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48DA4"/>
                </a:solidFill>
              </a:rPr>
              <a:t>Although</a:t>
            </a:r>
            <a:r>
              <a:rPr lang="en-US" sz="2000" b="1" dirty="0">
                <a:solidFill>
                  <a:srgbClr val="048DA4"/>
                </a:solidFill>
              </a:rPr>
              <a:t>/ Though </a:t>
            </a:r>
            <a:r>
              <a:rPr lang="en-US" sz="2000" dirty="0"/>
              <a:t>he was a great actor, he never played a leading role in a film.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He never played a leading role in a film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he was a great 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729" y="3513635"/>
            <a:ext cx="860060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048DA4"/>
                </a:solidFill>
              </a:rPr>
              <a:t>Although</a:t>
            </a:r>
            <a:r>
              <a:rPr lang="en-US" sz="2200" b="1" dirty="0">
                <a:solidFill>
                  <a:srgbClr val="048DA4"/>
                </a:solidFill>
              </a:rPr>
              <a:t>/ Though </a:t>
            </a:r>
            <a:r>
              <a:rPr lang="en-US" sz="2200" dirty="0"/>
              <a:t>we played well, we couldn’t win the match.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We couldn’t win the match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we played well.</a:t>
            </a:r>
          </a:p>
        </p:txBody>
      </p:sp>
      <p:sp>
        <p:nvSpPr>
          <p:cNvPr id="5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17729" y="2950655"/>
            <a:ext cx="10117041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5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We played well. We couldn't win the match.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729" y="1372294"/>
            <a:ext cx="87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7729" y="1844059"/>
            <a:ext cx="1023519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048DA4"/>
                </a:solidFill>
              </a:rPr>
              <a:t>Although</a:t>
            </a:r>
            <a:r>
              <a:rPr lang="en-US" sz="2200" b="1" dirty="0">
                <a:solidFill>
                  <a:srgbClr val="048DA4"/>
                </a:solidFill>
              </a:rPr>
              <a:t>/ Though </a:t>
            </a:r>
            <a:r>
              <a:rPr lang="en-US" sz="2200" dirty="0"/>
              <a:t>the film was a comedy, I didn’t find it funny at all.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I didn’t find the film funny at all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it was a comedy.</a:t>
            </a:r>
          </a:p>
        </p:txBody>
      </p:sp>
    </p:spTree>
    <p:extLst>
      <p:ext uri="{BB962C8B-B14F-4D97-AF65-F5344CB8AC3E}">
        <p14:creationId xmlns:p14="http://schemas.microsoft.com/office/powerpoint/2010/main" val="4105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317397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576198" y="2842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815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030" y="2035597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997</Words>
  <Application>Microsoft Office PowerPoint</Application>
  <PresentationFormat>Widescreen</PresentationFormat>
  <Paragraphs>170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</vt:lpstr>
      <vt:lpstr>Times New Roman</vt:lpstr>
      <vt:lpstr>Arial Black</vt:lpstr>
      <vt:lpstr>MS Gothic</vt:lpstr>
      <vt:lpstr>Open Sans</vt:lpstr>
      <vt:lpstr>UVN Bay Buom Nang</vt:lpstr>
      <vt:lpstr>Arial</vt:lpstr>
      <vt:lpstr>Wingdings</vt:lpstr>
      <vt:lpstr>Noto Sans Symbols</vt:lpstr>
      <vt:lpstr>Bahnschrift SemiBold</vt:lpstr>
      <vt:lpstr>Mongolian Baiti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</cp:revision>
  <dcterms:created xsi:type="dcterms:W3CDTF">2020-12-09T02:04:09Z</dcterms:created>
  <dcterms:modified xsi:type="dcterms:W3CDTF">2023-01-27T15:10:58Z</dcterms:modified>
</cp:coreProperties>
</file>