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42" r:id="rId2"/>
    <p:sldId id="341" r:id="rId3"/>
    <p:sldId id="340" r:id="rId4"/>
    <p:sldId id="332" r:id="rId5"/>
    <p:sldId id="281" r:id="rId6"/>
    <p:sldId id="315" r:id="rId7"/>
    <p:sldId id="316" r:id="rId8"/>
    <p:sldId id="317" r:id="rId9"/>
    <p:sldId id="283" r:id="rId10"/>
    <p:sldId id="344" r:id="rId11"/>
    <p:sldId id="343" r:id="rId12"/>
    <p:sldId id="276" r:id="rId13"/>
    <p:sldId id="298" r:id="rId14"/>
    <p:sldId id="335" r:id="rId15"/>
    <p:sldId id="336" r:id="rId16"/>
    <p:sldId id="313" r:id="rId17"/>
    <p:sldId id="339" r:id="rId18"/>
    <p:sldId id="314" r:id="rId19"/>
    <p:sldId id="330" r:id="rId20"/>
    <p:sldId id="34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5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  <p:cmAuthor id="2" name="NGOC ANH" initials="NA" lastIdx="3" clrIdx="1">
    <p:extLst>
      <p:ext uri="{19B8F6BF-5375-455C-9EA6-DF929625EA0E}">
        <p15:presenceInfo xmlns:p15="http://schemas.microsoft.com/office/powerpoint/2012/main" userId="NGOC AN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A80"/>
    <a:srgbClr val="0FB7BD"/>
    <a:srgbClr val="BEE5E8"/>
    <a:srgbClr val="7ED1D6"/>
    <a:srgbClr val="7DCFD4"/>
    <a:srgbClr val="00B2A5"/>
    <a:srgbClr val="00A9A5"/>
    <a:srgbClr val="FFDAAB"/>
    <a:srgbClr val="F7941E"/>
    <a:srgbClr val="CBEA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03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28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16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69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15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78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20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20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685800"/>
            <a:ext cx="59436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357177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85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4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542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5729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521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9443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93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28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74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0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5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5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25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4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392074" y="1649323"/>
            <a:ext cx="9698713" cy="954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5400" b="1" dirty="0">
                <a:solidFill>
                  <a:srgbClr val="7030A0"/>
                </a:solidFill>
                <a:latin typeface="VNI-Ariston" pitchFamily="2" charset="0"/>
              </a:rPr>
              <a:t>Good morning class!!!</a:t>
            </a:r>
            <a:endParaRPr lang="en-US" sz="5400" b="1" dirty="0">
              <a:solidFill>
                <a:srgbClr val="7030A0"/>
              </a:solidFill>
              <a:latin typeface="VNI-Aristo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96749" y="6319997"/>
            <a:ext cx="2890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i="1" dirty="0" smtClean="0">
                <a:solidFill>
                  <a:srgbClr val="FFFF00"/>
                </a:solidFill>
              </a:rPr>
              <a:t>034.989.5579</a:t>
            </a:r>
            <a:endParaRPr lang="en-US" sz="32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8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429702"/>
              </p:ext>
            </p:extLst>
          </p:nvPr>
        </p:nvGraphicFramePr>
        <p:xfrm>
          <a:off x="2208832" y="1210912"/>
          <a:ext cx="7973746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995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8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Thuật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26060" y="349956"/>
            <a:ext cx="4707466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* Checking vocabulary: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81623" y="2049790"/>
            <a:ext cx="1039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80633" y="3116411"/>
            <a:ext cx="1241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wizard</a:t>
            </a:r>
          </a:p>
        </p:txBody>
      </p:sp>
      <p:sp>
        <p:nvSpPr>
          <p:cNvPr id="5" name="Rectangle 4"/>
          <p:cNvSpPr/>
          <p:nvPr/>
        </p:nvSpPr>
        <p:spPr>
          <a:xfrm>
            <a:off x="2958223" y="4172421"/>
            <a:ext cx="1521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must-see</a:t>
            </a:r>
          </a:p>
        </p:txBody>
      </p:sp>
      <p:sp>
        <p:nvSpPr>
          <p:cNvPr id="7" name="Rectangle 6"/>
          <p:cNvSpPr/>
          <p:nvPr/>
        </p:nvSpPr>
        <p:spPr>
          <a:xfrm>
            <a:off x="2946934" y="5317387"/>
            <a:ext cx="15023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gripping</a:t>
            </a:r>
          </a:p>
        </p:txBody>
      </p:sp>
    </p:spTree>
    <p:extLst>
      <p:ext uri="{BB962C8B-B14F-4D97-AF65-F5344CB8AC3E}">
        <p14:creationId xmlns:p14="http://schemas.microsoft.com/office/powerpoint/2010/main" val="326507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98606" y="547258"/>
            <a:ext cx="92794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OpenSans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OpenSans"/>
              </a:rPr>
              <a:t>Read the film review of Harry Potter and the Sorcerer's Stone on Mark's blog</a:t>
            </a:r>
            <a:r>
              <a:rPr lang="en-US" sz="2400" b="1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2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643215" y="64989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6000" y="5472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6045" y="1400833"/>
            <a:ext cx="804625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Mon, Apr 20th</a:t>
            </a: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Harry Potter and the Sorcerer's Stone is a fantasy. Its director is Chris Columbus. It is the first of the Harry Potter film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series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.</a:t>
            </a:r>
          </a:p>
          <a:p>
            <a:endParaRPr lang="en-US" sz="20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Daniel 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Radcliffe is one of the stars in the film.</a:t>
            </a:r>
          </a:p>
          <a:p>
            <a:endParaRPr lang="en-US" sz="20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film tells the story of Harry Potter. He's a powerful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wizard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. He is a student at a school for wizards and learns about himself, his family, and the bad things happening around him.</a:t>
            </a:r>
          </a:p>
          <a:p>
            <a:endParaRPr lang="en-US" sz="20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The 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film received a lot of good reviews. People say it's a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must-see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 for teens. I agree because the story is </a:t>
            </a:r>
            <a:r>
              <a:rPr lang="en-US" sz="2000" b="1" u="sng" dirty="0">
                <a:solidFill>
                  <a:srgbClr val="000000"/>
                </a:solidFill>
                <a:latin typeface="OpenSans"/>
              </a:rPr>
              <a:t>gripping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 and the acting is excellent. The music is also amazing.</a:t>
            </a:r>
          </a:p>
          <a:p>
            <a:endParaRPr lang="en-US" sz="2000" dirty="0" smtClean="0">
              <a:solidFill>
                <a:srgbClr val="000000"/>
              </a:solidFill>
              <a:latin typeface="OpenSans"/>
            </a:endParaRPr>
          </a:p>
          <a:p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Although</a:t>
            </a:r>
            <a:r>
              <a:rPr lang="en-US" sz="2000" dirty="0">
                <a:solidFill>
                  <a:srgbClr val="000000"/>
                </a:solidFill>
                <a:latin typeface="OpenSans"/>
              </a:rPr>
              <a:t> Harry Potter and the Sorcerer's Stone is a little frightening at times, it is very interesting and full of action. Go and see it if you can.</a:t>
            </a:r>
          </a:p>
          <a:p>
            <a:r>
              <a:rPr lang="en-US" sz="2000" dirty="0">
                <a:solidFill>
                  <a:srgbClr val="000000"/>
                </a:solidFill>
                <a:latin typeface="OpenSans"/>
              </a:rPr>
              <a:t>Posted by Mark at 5.30 p.m</a:t>
            </a:r>
            <a:r>
              <a:rPr lang="en-US" sz="2000" dirty="0" smtClean="0">
                <a:solidFill>
                  <a:srgbClr val="000000"/>
                </a:solidFill>
                <a:latin typeface="OpenSans"/>
              </a:rPr>
              <a:t>.</a:t>
            </a:r>
            <a:endParaRPr lang="en-US" sz="2000" dirty="0">
              <a:solidFill>
                <a:srgbClr val="000000"/>
              </a:solidFill>
              <a:latin typeface="OpenSans"/>
            </a:endParaRPr>
          </a:p>
        </p:txBody>
      </p:sp>
    </p:spTree>
    <p:extLst>
      <p:ext uri="{BB962C8B-B14F-4D97-AF65-F5344CB8AC3E}">
        <p14:creationId xmlns:p14="http://schemas.microsoft.com/office/powerpoint/2010/main" val="290233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87318" y="679970"/>
            <a:ext cx="11149542" cy="5078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 </a:t>
            </a:r>
            <a:r>
              <a:rPr lang="en-GB" sz="2700" b="1" dirty="0">
                <a:latin typeface="Arial" panose="020B0604020202020204" pitchFamily="34" charset="0"/>
                <a:cs typeface="Arial" panose="020B0604020202020204" pitchFamily="34" charset="0"/>
              </a:rPr>
              <a:t>the words or phrases with their meanings.</a:t>
            </a:r>
            <a:endParaRPr lang="en-US" sz="27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31927" y="6415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84712" y="5388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148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136" y="1522796"/>
            <a:ext cx="2426909" cy="28804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480591"/>
              </p:ext>
            </p:extLst>
          </p:nvPr>
        </p:nvGraphicFramePr>
        <p:xfrm>
          <a:off x="2081747" y="1522795"/>
          <a:ext cx="7486055" cy="348048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05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0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0541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1. 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something that is so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that you think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others should see it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2. 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related films that tell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stories about the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same characters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4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3. 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 exciting or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interesting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4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 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0" i="0" dirty="0">
                          <a:solidFill>
                            <a:srgbClr val="00A9A5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d.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man who has</a:t>
                      </a:r>
                      <a:r>
                        <a:rPr lang="en-US" sz="2000" b="0" i="0" baseline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i="0" dirty="0">
                          <a:solidFill>
                            <a:srgbClr val="24202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magical powers</a:t>
                      </a:r>
                      <a:endParaRPr lang="en-US" sz="3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134533" y="5151108"/>
            <a:ext cx="137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1. b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90864" y="5151106"/>
            <a:ext cx="1371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4. c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27402" y="5151107"/>
            <a:ext cx="14487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3. a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06133" y="5151108"/>
            <a:ext cx="15611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spcAft>
                <a:spcPts val="0"/>
              </a:spcAft>
            </a:pPr>
            <a:r>
              <a:rPr lang="en-GB" sz="2800" b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2. d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173111" y="2528711"/>
            <a:ext cx="755422" cy="519289"/>
          </a:xfrm>
          <a:prstGeom prst="straightConnector1">
            <a:avLst/>
          </a:prstGeom>
          <a:ln w="28575">
            <a:solidFill>
              <a:srgbClr val="008A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68978" y="3382994"/>
            <a:ext cx="1140178" cy="1155139"/>
          </a:xfrm>
          <a:prstGeom prst="straightConnector1">
            <a:avLst/>
          </a:prstGeom>
          <a:ln w="285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048000" y="2380882"/>
            <a:ext cx="982133" cy="1525074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330222" y="4008169"/>
            <a:ext cx="778934" cy="67779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50243" y="498855"/>
            <a:ext cx="461044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03028" y="396215"/>
            <a:ext cx="364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38623" y="1377968"/>
            <a:ext cx="67732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2"/>
                </a:solidFill>
              </a:rPr>
              <a:t>1. </a:t>
            </a:r>
            <a:r>
              <a:rPr lang="en-US" sz="2800" dirty="0"/>
              <a:t>What kind of film is </a:t>
            </a:r>
            <a:r>
              <a:rPr lang="en-US" sz="2800" b="1" i="1" dirty="0"/>
              <a:t>Harry Potter and</a:t>
            </a:r>
            <a:br>
              <a:rPr lang="en-US" sz="2800" b="1" i="1" dirty="0"/>
            </a:br>
            <a:r>
              <a:rPr lang="en-US" sz="2800" b="1" i="1" dirty="0"/>
              <a:t>the Sorcerer’s Stone</a:t>
            </a:r>
            <a:r>
              <a:rPr lang="en-US" sz="2800" dirty="0"/>
              <a:t>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6157" y="539796"/>
            <a:ext cx="81412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044" y="1468279"/>
            <a:ext cx="2787180" cy="3532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58641" y="2865603"/>
            <a:ext cx="66943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Harry Potter and the Sorcerer’s Stone </a:t>
            </a:r>
            <a:r>
              <a:rPr lang="en-GB" sz="32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a fantasy.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80765" y="4150051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Who is Daniel Radcliffe?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80765" y="5126196"/>
            <a:ext cx="81231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Daniel Radcliffe is one of the stars in the film.</a:t>
            </a:r>
            <a:endParaRPr lang="en-US" sz="32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648642" y="59106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01427" y="4884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945072" y="1623912"/>
            <a:ext cx="5940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</a:rPr>
              <a:t>3.</a:t>
            </a:r>
            <a:r>
              <a:rPr lang="en-US" sz="3200" dirty="0">
                <a:solidFill>
                  <a:schemeClr val="accent2"/>
                </a:solidFill>
              </a:rPr>
              <a:t> </a:t>
            </a:r>
            <a:r>
              <a:rPr lang="en-US" sz="3200" dirty="0"/>
              <a:t>What is the film about?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44557" y="632001"/>
            <a:ext cx="8096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</a:t>
            </a: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blog </a:t>
            </a:r>
            <a:r>
              <a:rPr lang="en-GB" sz="2800" b="1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800" y="1419668"/>
            <a:ext cx="3296356" cy="40554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1403" y="2526491"/>
            <a:ext cx="68313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 film tells the story of Harry Potter. He’s a powerful wizard. He is a student at a school for wizards and learns about himself, his family, and the bad things happening around him.</a:t>
            </a:r>
            <a:endParaRPr lang="en-US" sz="32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60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719198" y="641265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1983" y="53862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3" name="Rectangle 2"/>
          <p:cNvSpPr/>
          <p:nvPr/>
        </p:nvSpPr>
        <p:spPr>
          <a:xfrm>
            <a:off x="1116531" y="1529819"/>
            <a:ext cx="65613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What do people say about the film?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15112" y="682206"/>
            <a:ext cx="817642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Read Mark’s blog </a:t>
            </a:r>
            <a:r>
              <a:rPr lang="en-GB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answer the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864" y="1332320"/>
            <a:ext cx="3059345" cy="3949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93258" y="2360816"/>
            <a:ext cx="68611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People say it’s a must-see for teens.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44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266037" y="764427"/>
            <a:ext cx="10815315" cy="86177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Look at the table. Work in pairs. Ask and answer </a:t>
            </a:r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</a:p>
          <a:p>
            <a:r>
              <a:rPr lang="en-GB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about the film </a:t>
            </a:r>
            <a:r>
              <a:rPr lang="en-GB" sz="2500" b="1" dirty="0" err="1">
                <a:latin typeface="Arial" panose="020B0604020202020204" pitchFamily="34" charset="0"/>
                <a:cs typeface="Arial" panose="020B0604020202020204" pitchFamily="34" charset="0"/>
              </a:rPr>
              <a:t>Kungfu</a:t>
            </a:r>
            <a:r>
              <a:rPr lang="en-GB" sz="2500" b="1" dirty="0">
                <a:latin typeface="Arial" panose="020B0604020202020204" pitchFamily="34" charset="0"/>
                <a:cs typeface="Arial" panose="020B0604020202020204" pitchFamily="34" charset="0"/>
              </a:rPr>
              <a:t> Boy.</a:t>
            </a:r>
            <a:endParaRPr lang="en-US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659040" y="86986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11825" y="76722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42889" y="75469"/>
            <a:ext cx="307428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II. SPEAKING</a:t>
            </a:r>
            <a:endParaRPr lang="en-US" sz="32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3075" y="2012707"/>
            <a:ext cx="654328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0FB7BD"/>
                </a:solidFill>
                <a:latin typeface="ChronicaPro-Medium"/>
              </a:rPr>
              <a:t>Example:</a:t>
            </a:r>
            <a:r>
              <a:rPr lang="en-US" sz="2400" dirty="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>
                <a:solidFill>
                  <a:srgbClr val="0070C0"/>
                </a:solidFill>
                <a:latin typeface="ChronicaPro-Book"/>
              </a:rPr>
              <a:t>How about seeing a film this evening?</a:t>
            </a:r>
            <a:br>
              <a:rPr lang="en-US" sz="2400" dirty="0">
                <a:solidFill>
                  <a:srgbClr val="0070C0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That’s a great idea. What film shall we see?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 err="1">
                <a:solidFill>
                  <a:srgbClr val="242021"/>
                </a:solidFill>
                <a:latin typeface="ChronicaProBookIt"/>
              </a:rPr>
              <a:t>Kungfu</a:t>
            </a:r>
            <a:r>
              <a:rPr lang="en-US" sz="2400" dirty="0">
                <a:solidFill>
                  <a:srgbClr val="242021"/>
                </a:solidFill>
                <a:latin typeface="ChronicaProBookIt"/>
              </a:rPr>
              <a:t> Boy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.</a:t>
            </a:r>
            <a:br>
              <a:rPr lang="en-US" sz="2400" dirty="0">
                <a:solidFill>
                  <a:srgbClr val="242021"/>
                </a:solidFill>
                <a:latin typeface="ChronicaPro-Book"/>
              </a:rPr>
            </a:b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B: </a:t>
            </a:r>
            <a:r>
              <a:rPr lang="en-US" sz="2400" dirty="0">
                <a:solidFill>
                  <a:srgbClr val="0070C0"/>
                </a:solidFill>
                <a:latin typeface="ChronicaPro-Book"/>
              </a:rPr>
              <a:t>What kind of film is it?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2"/>
                </a:solidFill>
                <a:latin typeface="ChronicaProMediumIt"/>
              </a:rPr>
              <a:t>A: </a:t>
            </a:r>
            <a:r>
              <a:rPr lang="en-US" sz="2400" dirty="0"/>
              <a:t>__________________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45093"/>
              </p:ext>
            </p:extLst>
          </p:nvPr>
        </p:nvGraphicFramePr>
        <p:xfrm>
          <a:off x="8069151" y="1458302"/>
          <a:ext cx="3938365" cy="5073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4061">
                  <a:extLst>
                    <a:ext uri="{9D8B030D-6E8A-4147-A177-3AD203B41FA5}">
                      <a16:colId xmlns:a16="http://schemas.microsoft.com/office/drawing/2014/main" val="1217793384"/>
                    </a:ext>
                  </a:extLst>
                </a:gridCol>
                <a:gridCol w="2534304">
                  <a:extLst>
                    <a:ext uri="{9D8B030D-6E8A-4147-A177-3AD203B41FA5}">
                      <a16:colId xmlns:a16="http://schemas.microsoft.com/office/drawing/2014/main" val="2590515497"/>
                    </a:ext>
                  </a:extLst>
                </a:gridCol>
              </a:tblGrid>
              <a:tr h="501011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+mj-lt"/>
                        </a:rPr>
                        <a:t>Film’s name</a:t>
                      </a:r>
                      <a:endParaRPr lang="en-GB" b="1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solidFill>
                            <a:schemeClr val="tx1"/>
                          </a:solidFill>
                          <a:latin typeface="+mj-lt"/>
                        </a:rPr>
                        <a:t>Kungfu</a:t>
                      </a:r>
                      <a:r>
                        <a:rPr lang="en-US" b="1" baseline="0">
                          <a:solidFill>
                            <a:schemeClr val="tx1"/>
                          </a:solidFill>
                          <a:latin typeface="+mj-lt"/>
                        </a:rPr>
                        <a:t> Boy</a:t>
                      </a:r>
                      <a:endParaRPr lang="en-GB" b="1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870546"/>
                  </a:ext>
                </a:extLst>
              </a:tr>
              <a:tr h="286292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Director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John Stevenson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11928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Type of</a:t>
                      </a:r>
                      <a:r>
                        <a:rPr lang="en-US" b="1" baseline="0" dirty="0">
                          <a:latin typeface="+mj-lt"/>
                        </a:rPr>
                        <a:t> film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Comedy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9435401"/>
                  </a:ext>
                </a:extLst>
              </a:tr>
              <a:tr h="71573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Main actor / actress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Bruce Wane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814947"/>
                  </a:ext>
                </a:extLst>
              </a:tr>
              <a:tr h="930449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Main content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About</a:t>
                      </a:r>
                      <a:r>
                        <a:rPr lang="en-US" b="1" baseline="0" dirty="0">
                          <a:latin typeface="+mj-lt"/>
                        </a:rPr>
                        <a:t> a very big boy who saves his town and becomes a hero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835133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Reviews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Funny and interesting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147045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Time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4.30</a:t>
                      </a:r>
                      <a:r>
                        <a:rPr lang="en-US" b="1" baseline="0" dirty="0">
                          <a:latin typeface="+mj-lt"/>
                        </a:rPr>
                        <a:t> </a:t>
                      </a:r>
                      <a:r>
                        <a:rPr lang="en-US" b="1" baseline="0" dirty="0" err="1">
                          <a:latin typeface="+mj-lt"/>
                        </a:rPr>
                        <a:t>p.m</a:t>
                      </a:r>
                      <a:r>
                        <a:rPr lang="en-US" b="1" baseline="0" dirty="0">
                          <a:latin typeface="+mj-lt"/>
                        </a:rPr>
                        <a:t> and 8.30 </a:t>
                      </a:r>
                      <a:r>
                        <a:rPr lang="en-US" b="1" baseline="0" dirty="0" err="1">
                          <a:latin typeface="+mj-lt"/>
                        </a:rPr>
                        <a:t>p.m</a:t>
                      </a:r>
                      <a:r>
                        <a:rPr lang="en-US" b="1" baseline="0" dirty="0">
                          <a:latin typeface="+mj-lt"/>
                        </a:rPr>
                        <a:t> daily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457958"/>
                  </a:ext>
                </a:extLst>
              </a:tr>
              <a:tr h="501011">
                <a:tc>
                  <a:txBody>
                    <a:bodyPr/>
                    <a:lstStyle/>
                    <a:p>
                      <a:r>
                        <a:rPr lang="en-US" b="1">
                          <a:latin typeface="+mj-lt"/>
                        </a:rPr>
                        <a:t>Place</a:t>
                      </a:r>
                      <a:endParaRPr lang="en-GB" b="1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ED1D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+mj-lt"/>
                        </a:rPr>
                        <a:t>Ngoc </a:t>
                      </a:r>
                      <a:r>
                        <a:rPr lang="en-US" b="1" dirty="0" err="1">
                          <a:latin typeface="+mj-lt"/>
                        </a:rPr>
                        <a:t>Khanh</a:t>
                      </a:r>
                      <a:r>
                        <a:rPr lang="en-US" b="1" dirty="0">
                          <a:latin typeface="+mj-lt"/>
                        </a:rPr>
                        <a:t> Cinema</a:t>
                      </a:r>
                      <a:endParaRPr lang="en-GB" b="1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E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809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89" y="1290971"/>
            <a:ext cx="10815315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>
                <a:latin typeface="Arial" panose="020B0604020202020204" pitchFamily="34" charset="0"/>
                <a:cs typeface="Arial" panose="020B0604020202020204" pitchFamily="34" charset="0"/>
              </a:rPr>
              <a:t>Work in groups. Take turns to talk about the film Kungfu Boy.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4139" y="372723"/>
            <a:ext cx="9294242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 </a:t>
            </a: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(Post-Read &amp; Speak)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9044" y="1968242"/>
            <a:ext cx="7999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u="sng" dirty="0">
                <a:solidFill>
                  <a:srgbClr val="C00000"/>
                </a:solidFill>
                <a:latin typeface="ChronicaPro-Medium"/>
              </a:rPr>
              <a:t>Example:</a:t>
            </a:r>
            <a:r>
              <a:rPr lang="en-US" sz="2400" dirty="0">
                <a:solidFill>
                  <a:srgbClr val="4494D0"/>
                </a:solidFill>
                <a:latin typeface="ChronicaPro-Medium"/>
              </a:rPr>
              <a:t/>
            </a:r>
            <a:br>
              <a:rPr lang="en-US" sz="2400" dirty="0">
                <a:solidFill>
                  <a:srgbClr val="4494D0"/>
                </a:solidFill>
                <a:latin typeface="ChronicaPro-Medium"/>
              </a:rPr>
            </a:br>
            <a:r>
              <a:rPr lang="en-US" sz="2400" i="1" dirty="0" err="1">
                <a:latin typeface="ChronicaProMediumIt"/>
              </a:rPr>
              <a:t>Kungfu</a:t>
            </a:r>
            <a:r>
              <a:rPr lang="en-US" sz="2400" i="1" dirty="0">
                <a:latin typeface="ChronicaProMediumIt"/>
              </a:rPr>
              <a:t> Boy </a:t>
            </a:r>
            <a:r>
              <a:rPr lang="en-US" sz="2400" dirty="0">
                <a:latin typeface="ChronicaProMediumIt"/>
              </a:rPr>
              <a:t>is on at … at … p.m. 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ChronicaProMediumIt"/>
              </a:rPr>
              <a:t>It’s (an) … about …</a:t>
            </a:r>
            <a:endParaRPr lang="en-US" sz="2400" dirty="0"/>
          </a:p>
        </p:txBody>
      </p:sp>
      <p:pic>
        <p:nvPicPr>
          <p:cNvPr id="1026" name="Picture 2" descr="Tiếng Anh 6 Tập 1 - Global Success - UNIT 3 MY FRIENDS - SKILLS 2 - 1 What  are the students doing in each picture? | Sách Mềm">
            <a:extLst>
              <a:ext uri="{FF2B5EF4-FFF2-40B4-BE49-F238E27FC236}">
                <a16:creationId xmlns:a16="http://schemas.microsoft.com/office/drawing/2014/main" id="{B5998390-8B0E-494F-A3A4-25EC5739C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547" y="1839815"/>
            <a:ext cx="2314074" cy="1977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D3D10D-285F-46AE-9AFC-806896AAE77B}"/>
              </a:ext>
            </a:extLst>
          </p:cNvPr>
          <p:cNvSpPr txBox="1"/>
          <p:nvPr/>
        </p:nvSpPr>
        <p:spPr>
          <a:xfrm>
            <a:off x="2003046" y="3642259"/>
            <a:ext cx="1068131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i="1" u="sng" dirty="0">
                <a:solidFill>
                  <a:srgbClr val="C00000"/>
                </a:solidFill>
                <a:latin typeface="ChronicaPro-Medium"/>
              </a:rPr>
              <a:t>Suggestion:</a:t>
            </a:r>
            <a:endParaRPr lang="en-US" sz="2400" u="sng" dirty="0">
              <a:solidFill>
                <a:srgbClr val="C00000"/>
              </a:solidFill>
              <a:latin typeface="ChronicaPro-Medium"/>
            </a:endParaRPr>
          </a:p>
          <a:p>
            <a:r>
              <a:rPr lang="en-US" sz="2400" i="1" dirty="0">
                <a:latin typeface="ChronicaPro-Medium"/>
              </a:rPr>
              <a:t>Kungfu Boy </a:t>
            </a:r>
            <a:r>
              <a:rPr lang="en-US" sz="2400" dirty="0">
                <a:latin typeface="ChronicaPro-Medium"/>
              </a:rPr>
              <a:t>is a comedy directed by John Stevenson. Bruce Wane is the main actor in this film. It's about a very big boy who saves his town and becomes a hero. People say that it's a must-see because it's very funny and interesting. It's at 4.30 p.m. and 8.30 p.m. daily at Ngoc </a:t>
            </a:r>
            <a:r>
              <a:rPr lang="en-US" sz="2400" dirty="0" err="1">
                <a:latin typeface="ChronicaPro-Medium"/>
              </a:rPr>
              <a:t>Khanh</a:t>
            </a:r>
            <a:r>
              <a:rPr lang="en-US" sz="2400" dirty="0">
                <a:latin typeface="ChronicaPro-Medium"/>
              </a:rPr>
              <a:t> Cinema. Let's go to see it!</a:t>
            </a:r>
          </a:p>
        </p:txBody>
      </p:sp>
    </p:spTree>
    <p:extLst>
      <p:ext uri="{BB962C8B-B14F-4D97-AF65-F5344CB8AC3E}">
        <p14:creationId xmlns:p14="http://schemas.microsoft.com/office/powerpoint/2010/main" val="12265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87066" y="207665"/>
            <a:ext cx="4640005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8284" y="4777254"/>
            <a:ext cx="1465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pic>
        <p:nvPicPr>
          <p:cNvPr id="1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395" y="1268109"/>
            <a:ext cx="2699457" cy="3906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752" y="1246512"/>
            <a:ext cx="2860702" cy="3865832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502261" y="5390905"/>
            <a:ext cx="2406863" cy="58165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READING</a:t>
            </a:r>
            <a:endParaRPr lang="en-GB" sz="3200" b="1" dirty="0"/>
          </a:p>
        </p:txBody>
      </p:sp>
      <p:sp>
        <p:nvSpPr>
          <p:cNvPr id="15" name="Rectangle 14"/>
          <p:cNvSpPr/>
          <p:nvPr/>
        </p:nvSpPr>
        <p:spPr>
          <a:xfrm>
            <a:off x="7217010" y="5352918"/>
            <a:ext cx="2408185" cy="5816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SPEAKING</a:t>
            </a:r>
            <a:endParaRPr lang="en-GB" sz="1600" b="1"/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475068" y="701349"/>
            <a:ext cx="287898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03658" y="73955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40425" y="59870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067F39-48D0-4F28-B50D-10223938D091}"/>
              </a:ext>
            </a:extLst>
          </p:cNvPr>
          <p:cNvSpPr txBox="1"/>
          <p:nvPr/>
        </p:nvSpPr>
        <p:spPr>
          <a:xfrm>
            <a:off x="2154961" y="2367057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Choose one of your </a:t>
            </a:r>
            <a:r>
              <a:rPr lang="en-US" sz="2400" b="1" i="0" dirty="0" err="1">
                <a:solidFill>
                  <a:srgbClr val="242021"/>
                </a:solidFill>
                <a:effectLst/>
                <a:latin typeface="ChronicaPro-Bold"/>
              </a:rPr>
              <a:t>favourite</a:t>
            </a:r>
            <a:r>
              <a:rPr lang="en-US" sz="2400" b="1" dirty="0">
                <a:solidFill>
                  <a:srgbClr val="242021"/>
                </a:solidFill>
                <a:latin typeface="ChronicaPro-Bold"/>
              </a:rPr>
              <a:t> </a:t>
            </a:r>
            <a:r>
              <a:rPr lang="en-US" sz="2400" b="1" i="0" dirty="0">
                <a:solidFill>
                  <a:srgbClr val="242021"/>
                </a:solidFill>
                <a:effectLst/>
                <a:latin typeface="ChronicaPro-Bold"/>
              </a:rPr>
              <a:t>films:</a:t>
            </a:r>
          </a:p>
          <a:p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name of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type of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its director and main actors / actresses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a short summary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your overall opinion about the film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the showtime and cinema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– pictures or photos to illustrate the film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pic>
        <p:nvPicPr>
          <p:cNvPr id="14" name="Picture 2" descr="Topic Talk About Your Favorite Film IELTS - Từ Vựng Bài Mẫu - TuhocIELTS.vn">
            <a:extLst>
              <a:ext uri="{FF2B5EF4-FFF2-40B4-BE49-F238E27FC236}">
                <a16:creationId xmlns:a16="http://schemas.microsoft.com/office/drawing/2014/main" id="{FE446A52-A108-4EF3-9A63-8C01C7F33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961" y="2055566"/>
            <a:ext cx="3840282" cy="260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TextBox 14"/>
          <p:cNvSpPr txBox="1"/>
          <p:nvPr/>
        </p:nvSpPr>
        <p:spPr>
          <a:xfrm>
            <a:off x="1903658" y="1224569"/>
            <a:ext cx="104527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* Prepare </a:t>
            </a:r>
            <a:r>
              <a:rPr lang="en-US" sz="3200" dirty="0"/>
              <a:t>for the lesson: </a:t>
            </a:r>
            <a:r>
              <a:rPr lang="en-US" sz="3200" b="1" dirty="0">
                <a:solidFill>
                  <a:schemeClr val="accent2"/>
                </a:solidFill>
              </a:rPr>
              <a:t>Looking back &amp; Project</a:t>
            </a:r>
          </a:p>
        </p:txBody>
      </p:sp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356" y="1699493"/>
            <a:ext cx="1961188" cy="1369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053" y="1729896"/>
            <a:ext cx="1918357" cy="13145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2778" y="1729897"/>
            <a:ext cx="1756858" cy="12534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4924" y="1668763"/>
            <a:ext cx="1834634" cy="13497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47" y="1657113"/>
            <a:ext cx="1898817" cy="1390221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17447" y="15060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1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9705693" y="1529354"/>
            <a:ext cx="2276172" cy="16637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5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372145" y="15293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4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5028713" y="1529354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3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0290" y="1500140"/>
            <a:ext cx="2276172" cy="1687012"/>
          </a:xfrm>
          <a:prstGeom prst="round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000" b="1" dirty="0">
                <a:solidFill>
                  <a:srgbClr val="C00000"/>
                </a:solidFill>
                <a:latin typeface="Algerian" panose="04020705040A02060702" pitchFamily="82" charset="0"/>
              </a:rPr>
              <a:t>2</a:t>
            </a:r>
            <a:endParaRPr lang="en-US" sz="6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75483" y="3716771"/>
            <a:ext cx="2144307" cy="16225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/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fantasy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75818" y="3747064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6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9916640" y="3762817"/>
            <a:ext cx="2144307" cy="1567975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horror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9826598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10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5015720" y="3762817"/>
            <a:ext cx="2144307" cy="15861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action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028886" y="3762817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8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7472275" y="3762817"/>
            <a:ext cx="2144307" cy="15861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/>
            <a:r>
              <a:rPr lang="en-GB" sz="2800" b="1" i="1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animation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424863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9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2650976" y="3762817"/>
            <a:ext cx="2144307" cy="1622567"/>
          </a:xfrm>
          <a:prstGeom prst="roundRect">
            <a:avLst/>
          </a:prstGeom>
          <a:solidFill>
            <a:srgbClr val="305480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lvl="0" algn="ctr"/>
            <a:r>
              <a:rPr lang="en-GB" sz="2800" b="1" i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science fiction film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642331" y="3754940"/>
            <a:ext cx="2249712" cy="1601920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00FF00"/>
            </a:solidFill>
            <a:prstDash val="solid"/>
          </a:ln>
          <a:effectLst/>
        </p:spPr>
        <p:txBody>
          <a:bodyPr lIns="121903" tIns="60952" rIns="121903" bIns="60952" anchor="ctr"/>
          <a:lstStyle/>
          <a:p>
            <a:pPr algn="ctr" defTabSz="1219170">
              <a:defRPr/>
            </a:pPr>
            <a:r>
              <a:rPr lang="en-GB" sz="5400" b="1" kern="0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Arial" pitchFamily="34" charset="0"/>
              </a:rPr>
              <a:t>7</a:t>
            </a:r>
            <a:endParaRPr lang="en-US" sz="5400" b="1" kern="0" dirty="0">
              <a:ln w="38100">
                <a:solidFill>
                  <a:srgbClr val="FF0000"/>
                </a:solidFill>
              </a:ln>
              <a:solidFill>
                <a:srgbClr val="FFFF00"/>
              </a:solidFill>
              <a:latin typeface="Arial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584808" y="631986"/>
            <a:ext cx="2946400" cy="615537"/>
          </a:xfrm>
          <a:prstGeom prst="rect">
            <a:avLst/>
          </a:prstGeom>
        </p:spPr>
        <p:txBody>
          <a:bodyPr wrap="square" lIns="121903" tIns="60952" rIns="121903" bIns="60952">
            <a:spAutoFit/>
          </a:bodyPr>
          <a:lstStyle/>
          <a:p>
            <a:pPr>
              <a:defRPr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* Warm 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chemeClr val="tx2"/>
                </a:solidFill>
                <a:latin typeface=".VnArabia" pitchFamily="34" charset="0"/>
                <a:cs typeface="Arial" pitchFamily="34" charset="0"/>
              </a:rPr>
              <a:t>up</a:t>
            </a:r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cs typeface="Arial" pitchFamily="34" charset="0"/>
              </a:rPr>
              <a:t>:</a:t>
            </a:r>
            <a:endParaRPr lang="en-US" sz="3200" dirty="0">
              <a:ln>
                <a:solidFill>
                  <a:srgbClr val="FF0000"/>
                </a:solidFill>
              </a:ln>
              <a:solidFill>
                <a:srgbClr val="FFFF00"/>
              </a:solidFill>
              <a:cs typeface="Arial" pitchFamily="34" charset="0"/>
            </a:endParaRPr>
          </a:p>
        </p:txBody>
      </p:sp>
      <p:sp>
        <p:nvSpPr>
          <p:cNvPr id="61" name="Rectangle 1"/>
          <p:cNvSpPr>
            <a:spLocks noChangeArrowheads="1"/>
          </p:cNvSpPr>
          <p:nvPr/>
        </p:nvSpPr>
        <p:spPr bwMode="auto">
          <a:xfrm>
            <a:off x="4079012" y="599265"/>
            <a:ext cx="4871024" cy="677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Game:</a:t>
            </a:r>
            <a:r>
              <a:rPr lang="en-US" sz="3600" b="1" dirty="0" err="1">
                <a:solidFill>
                  <a:srgbClr val="0070C0"/>
                </a:solidFill>
              </a:rPr>
              <a:t>Pelmanism</a:t>
            </a:r>
            <a:endParaRPr lang="en-US" sz="3600" dirty="0">
              <a:solidFill>
                <a:srgbClr val="0070C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4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32" grpId="0" animBg="1"/>
      <p:bldP spid="32" grpId="1" animBg="1"/>
      <p:bldP spid="31" grpId="0" animBg="1"/>
      <p:bldP spid="31" grpId="1" animBg="1"/>
      <p:bldP spid="30" grpId="0" animBg="1"/>
      <p:bldP spid="30" grpId="1" animBg="1"/>
      <p:bldP spid="27" grpId="0" animBg="1"/>
      <p:bldP spid="27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1723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085597" y="1292653"/>
            <a:ext cx="3730760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08" y="926346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38368" y="1379865"/>
            <a:ext cx="2888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5: SKILLS 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635" y="179203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53003" y="244693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899238" y="236749"/>
            <a:ext cx="2500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Myriad Pro" pitchFamily="34" charset="0"/>
              </a:rPr>
              <a:t>FILMS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07326" y="197014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8</a:t>
            </a:r>
          </a:p>
        </p:txBody>
      </p:sp>
      <p:sp>
        <p:nvSpPr>
          <p:cNvPr id="2" name="Rectangle 1"/>
          <p:cNvSpPr/>
          <p:nvPr/>
        </p:nvSpPr>
        <p:spPr>
          <a:xfrm>
            <a:off x="3493808" y="5889790"/>
            <a:ext cx="2245462" cy="58165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READING</a:t>
            </a:r>
            <a:endParaRPr lang="en-GB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706932" y="5889789"/>
            <a:ext cx="2040430" cy="581653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SPEAKING</a:t>
            </a:r>
            <a:endParaRPr lang="en-GB" sz="1600" b="1" dirty="0"/>
          </a:p>
        </p:txBody>
      </p:sp>
      <p:pic>
        <p:nvPicPr>
          <p:cNvPr id="20" name="Picture 4" descr="Buy Harry Potter &amp;amp; The Sorcerer&amp;#39;s Stone: The Harry Potter Magical Movie  Mode - Microsoft Sto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623" y="2333033"/>
            <a:ext cx="2178143" cy="315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232" y="2365480"/>
            <a:ext cx="2308249" cy="311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46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5212" y="0"/>
            <a:ext cx="2625588" cy="523220"/>
          </a:xfrm>
          <a:prstGeom prst="rect">
            <a:avLst/>
          </a:prstGeom>
          <a:solidFill>
            <a:schemeClr val="accent5"/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I. READING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1809" y="827449"/>
            <a:ext cx="856015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Work in pairs. Discuss the following questions.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650849" y="78650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85162" y="7125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4703419"/>
            <a:ext cx="4938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FB7BD"/>
                </a:solidFill>
                <a:latin typeface="Arial Narrow" panose="020B0606020202030204" pitchFamily="34" charset="0"/>
              </a:rPr>
              <a:t>Do you like fantasies?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b="1" i="1" dirty="0">
                <a:solidFill>
                  <a:srgbClr val="0FB7BD"/>
                </a:solidFill>
                <a:latin typeface="Arial Narrow" panose="020B0606020202030204" pitchFamily="34" charset="0"/>
              </a:rPr>
              <a:t>Why or why not? </a:t>
            </a:r>
          </a:p>
        </p:txBody>
      </p:sp>
      <p:pic>
        <p:nvPicPr>
          <p:cNvPr id="10" name="Picture 4" descr="Investigating Authentic Questions — Learning in Hand with Tony Vinc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4" y="1654898"/>
            <a:ext cx="2535857" cy="170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Buy Harry Potter &amp;amp; The Sorcerer&amp;#39;s Stone: The Harry Potter Magical Movie  Mode - Microsoft Store">
            <a:extLst>
              <a:ext uri="{FF2B5EF4-FFF2-40B4-BE49-F238E27FC236}">
                <a16:creationId xmlns:a16="http://schemas.microsoft.com/office/drawing/2014/main" id="{DC9092F0-E244-48EA-9010-2A2A7C403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511" y="1654898"/>
            <a:ext cx="2540766" cy="3264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489" y="1846722"/>
            <a:ext cx="3335020" cy="26253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0800" y="5789162"/>
            <a:ext cx="78602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2060"/>
                </a:solidFill>
                <a:latin typeface="OpenSans"/>
              </a:rPr>
              <a:t>I don't like fantasies because it is very boring and not on real facts</a:t>
            </a:r>
            <a:r>
              <a:rPr lang="en-US" sz="2800" i="1" dirty="0" smtClean="0">
                <a:solidFill>
                  <a:srgbClr val="002060"/>
                </a:solidFill>
                <a:latin typeface="OpenSans"/>
              </a:rPr>
              <a:t>.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6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45164" y="4729136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series </a:t>
            </a:r>
            <a:r>
              <a:rPr lang="en-US" b="1" dirty="0">
                <a:cs typeface="Calibri" panose="020F0502020204030204" pitchFamily="34" charset="0"/>
              </a:rPr>
              <a:t>(n</a:t>
            </a:r>
            <a:r>
              <a:rPr lang="en-US" b="1" dirty="0" smtClean="0">
                <a:cs typeface="Calibri" panose="020F0502020204030204" pitchFamily="34" charset="0"/>
              </a:rPr>
              <a:t>):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92884" y="4863357"/>
            <a:ext cx="4951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Rectangle 1"/>
          <p:cNvSpPr/>
          <p:nvPr/>
        </p:nvSpPr>
        <p:spPr>
          <a:xfrm>
            <a:off x="3545542" y="5344830"/>
            <a:ext cx="13997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siəri:z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2050" name="Picture 2" descr="Spider-Man film series | Spider-Man Wiki | F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164" y="1348509"/>
            <a:ext cx="6603999" cy="3306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474527" y="4771027"/>
            <a:ext cx="212476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wizard </a:t>
            </a:r>
            <a:r>
              <a:rPr lang="en-US" b="1" dirty="0">
                <a:cs typeface="Calibri" panose="020F0502020204030204" pitchFamily="34" charset="0"/>
              </a:rPr>
              <a:t>(n</a:t>
            </a:r>
            <a:r>
              <a:rPr lang="en-US" b="1" dirty="0" smtClean="0">
                <a:cs typeface="Calibri" panose="020F0502020204030204" pitchFamily="34" charset="0"/>
              </a:rPr>
              <a:t>): </a:t>
            </a:r>
            <a:endParaRPr lang="en-US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5561" y="4862862"/>
            <a:ext cx="64522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37497" y="5335562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wizəd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3076" name="Picture 4" descr="Tác giả Harry Potter ra mắt nền tảng giải trí phục vụ &amp;#39;mùa cách ly&amp;#39; -  VietNam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81" y="1333357"/>
            <a:ext cx="4929556" cy="3311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64651" y="4616686"/>
            <a:ext cx="3604412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must-see </a:t>
            </a:r>
            <a:r>
              <a:rPr lang="en-US" sz="3200" b="1" dirty="0" smtClean="0">
                <a:cs typeface="Calibri" panose="020F0502020204030204" pitchFamily="34" charset="0"/>
              </a:rPr>
              <a:t>(n):</a:t>
            </a:r>
            <a:endParaRPr lang="en-US" sz="32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93062" y="4736483"/>
            <a:ext cx="71311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3088" y="5118058"/>
            <a:ext cx="20185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/ˈ</a:t>
            </a:r>
            <a:r>
              <a:rPr lang="en-US" sz="3200" b="1" dirty="0" err="1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mʌstˈsi</a:t>
            </a:r>
            <a:r>
              <a:rPr lang="en-US" sz="3200" b="1" dirty="0">
                <a:solidFill>
                  <a:srgbClr val="0FB7B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ː/ </a:t>
            </a:r>
          </a:p>
        </p:txBody>
      </p:sp>
      <p:pic>
        <p:nvPicPr>
          <p:cNvPr id="5124" name="Picture 4" descr="Film Review Images, Stock Photos &amp;amp; Vectors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8"/>
          <a:stretch/>
        </p:blipFill>
        <p:spPr bwMode="auto">
          <a:xfrm>
            <a:off x="3381473" y="984068"/>
            <a:ext cx="5980885" cy="358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34801" y="366585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183553" y="3914820"/>
            <a:ext cx="287858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gripping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adj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87947" y="4043931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40084" y="4538394"/>
            <a:ext cx="1457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/'</a:t>
            </a:r>
            <a:r>
              <a:rPr lang="en-US" sz="2400" b="1" dirty="0" err="1">
                <a:solidFill>
                  <a:srgbClr val="0FB7BD"/>
                </a:solidFill>
              </a:rPr>
              <a:t>gripi</a:t>
            </a:r>
            <a:r>
              <a:rPr lang="el-GR" sz="2400" b="1" dirty="0">
                <a:solidFill>
                  <a:srgbClr val="0FB7BD"/>
                </a:solidFill>
              </a:rPr>
              <a:t>η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4098" name="Picture 2" descr="Watch a movie a day in 2018 with this film calendar - Nottinghamshire L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688" y="86134"/>
            <a:ext cx="4994460" cy="3745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822560"/>
              </p:ext>
            </p:extLst>
          </p:nvPr>
        </p:nvGraphicFramePr>
        <p:xfrm>
          <a:off x="1836298" y="1301223"/>
          <a:ext cx="9994457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2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6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siəri:z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800" b="1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chuỗi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loạt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wizard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wizəd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must-see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/ˈ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mʌstˈsi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ː/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phim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xem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gripping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/'</a:t>
                      </a:r>
                      <a:r>
                        <a:rPr lang="en-US" sz="2800" b="0" i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gripi</a:t>
                      </a:r>
                      <a:r>
                        <a:rPr lang="el-GR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η</a:t>
                      </a:r>
                      <a:r>
                        <a:rPr lang="en-US" sz="2800" b="0" i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hút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hấp</a:t>
                      </a:r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dẫn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4802" y="520638"/>
            <a:ext cx="333075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 </a:t>
            </a:r>
            <a:r>
              <a:rPr lang="en-US" sz="2800" b="1" dirty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3125</TotalTime>
  <Words>657</Words>
  <Application>Microsoft Office PowerPoint</Application>
  <PresentationFormat>Widescreen</PresentationFormat>
  <Paragraphs>173</Paragraphs>
  <Slides>20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.VnArabia</vt:lpstr>
      <vt:lpstr>Algerian</vt:lpstr>
      <vt:lpstr>Arial</vt:lpstr>
      <vt:lpstr>Arial Narrow</vt:lpstr>
      <vt:lpstr>Calibri</vt:lpstr>
      <vt:lpstr>Century Gothic</vt:lpstr>
      <vt:lpstr>ChronicaPro-Bold</vt:lpstr>
      <vt:lpstr>ChronicaPro-Book</vt:lpstr>
      <vt:lpstr>ChronicaProBookIt</vt:lpstr>
      <vt:lpstr>ChronicaPro-Medium</vt:lpstr>
      <vt:lpstr>ChronicaProMediumIt</vt:lpstr>
      <vt:lpstr>Myriad Pro</vt:lpstr>
      <vt:lpstr>OpenSans</vt:lpstr>
      <vt:lpstr>Tahoma</vt:lpstr>
      <vt:lpstr>Times New Roman</vt:lpstr>
      <vt:lpstr>VNI-Ariston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195</cp:revision>
  <dcterms:created xsi:type="dcterms:W3CDTF">2020-12-09T02:04:09Z</dcterms:created>
  <dcterms:modified xsi:type="dcterms:W3CDTF">2023-01-27T15:11:27Z</dcterms:modified>
</cp:coreProperties>
</file>