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83" r:id="rId3"/>
    <p:sldId id="284" r:id="rId4"/>
    <p:sldId id="285" r:id="rId5"/>
    <p:sldId id="287" r:id="rId6"/>
    <p:sldId id="289" r:id="rId7"/>
    <p:sldId id="290" r:id="rId8"/>
    <p:sldId id="291" r:id="rId9"/>
    <p:sldId id="292" r:id="rId10"/>
    <p:sldId id="288" r:id="rId11"/>
    <p:sldId id="293" r:id="rId12"/>
    <p:sldId id="294" r:id="rId13"/>
    <p:sldId id="296" r:id="rId14"/>
    <p:sldId id="297" r:id="rId15"/>
    <p:sldId id="298" r:id="rId16"/>
    <p:sldId id="299" r:id="rId17"/>
    <p:sldId id="300" r:id="rId18"/>
    <p:sldId id="275" r:id="rId19"/>
    <p:sldId id="301" r:id="rId20"/>
    <p:sldId id="281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AFDDFF"/>
    <a:srgbClr val="E1EFD9"/>
    <a:srgbClr val="FFE89F"/>
    <a:srgbClr val="FFE07D"/>
    <a:srgbClr val="FFD13F"/>
    <a:srgbClr val="F1664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70" d="100"/>
          <a:sy n="70" d="100"/>
        </p:scale>
        <p:origin x="-1326" y="-180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.wdp"/><Relationship Id="rId7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image" Target="../media/image17.png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47293" y="1390665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093" y="2113030"/>
            <a:ext cx="381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dishwasher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</a:t>
            </a:r>
            <a:r>
              <a:rPr lang="en-US" sz="2800" dirty="0"/>
              <a:t>wash and dry dishes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2833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dishwasher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fridge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help us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keep food fresh.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1765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2. fridge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washing machine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wash and dry clothes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39724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3.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washing machine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computer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receive and send emails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25610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r>
              <a:rPr lang="en-US" sz="3600" dirty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Computer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38201" y="104655"/>
            <a:ext cx="4931326" cy="1231106"/>
            <a:chOff x="2012494" y="2813257"/>
            <a:chExt cx="4931326" cy="1231106"/>
          </a:xfrm>
        </p:grpSpPr>
        <p:sp>
          <p:nvSpPr>
            <p:cNvPr id="6" name="TextBox 5"/>
            <p:cNvSpPr txBox="1"/>
            <p:nvPr/>
          </p:nvSpPr>
          <p:spPr>
            <a:xfrm>
              <a:off x="2796464" y="2813257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*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12494" y="3459588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Stress in two-syllable words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55384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807404" y="1460954"/>
            <a:ext cx="5429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5963" y="1943101"/>
            <a:ext cx="6920346" cy="3096490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36518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‘picture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6518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‘kitchen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6518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‘village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6035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‘robot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6035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‘housework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6035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‘mountains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95554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‘bedroom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5554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‘palace</a:t>
            </a:r>
          </a:p>
        </p:txBody>
      </p:sp>
      <p:pic>
        <p:nvPicPr>
          <p:cNvPr id="20" name="B2_25">
            <a:hlinkClick r:id="" action="ppaction://media"/>
            <a:extLst>
              <a:ext uri="{FF2B5EF4-FFF2-40B4-BE49-F238E27FC236}">
                <a16:creationId xmlns="" xmlns:a16="http://schemas.microsoft.com/office/drawing/2014/main" id="{8D4397A8-BA18-44DB-B33B-85A90FE7A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3403" y="15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049" y="706618"/>
            <a:ext cx="831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Đối với hầu hết các </a:t>
            </a:r>
            <a:r>
              <a:rPr lang="vi-VN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danh từ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tính từ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hai âm tiết trong tiếng Anh thì trọng âm rơi vào âm tiết thứ nhất.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3345" y="60569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8080"/>
                </a:solidFill>
              </a:rPr>
              <a:t>Quy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tắc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nhấn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trọng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của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từ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có</a:t>
            </a:r>
            <a:r>
              <a:rPr lang="en-US" sz="2800" b="1" dirty="0">
                <a:solidFill>
                  <a:srgbClr val="008080"/>
                </a:solidFill>
              </a:rPr>
              <a:t> 2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tiết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3986" y="176872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money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(n.) /ˈmʌni/ 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artist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(n.) /ˈɑːtɪst/ 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lovely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(adj.) /ˈlʌvli/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healthy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(adj.) /ˈhel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i/ 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Pretty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/>
              <a:t>/'</a:t>
            </a:r>
            <a:r>
              <a:rPr lang="en-US" sz="3200" dirty="0" err="1"/>
              <a:t>priti</a:t>
            </a:r>
            <a:r>
              <a:rPr lang="en-US" sz="3200" dirty="0"/>
              <a:t>/</a:t>
            </a:r>
            <a:r>
              <a:rPr lang="en-US" sz="3200" b="1" dirty="0"/>
              <a:t>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famous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en-US" sz="3200" dirty="0" smtClean="0"/>
              <a:t>/</a:t>
            </a:r>
            <a:r>
              <a:rPr lang="en-US" sz="3200" dirty="0"/>
              <a:t>'</a:t>
            </a:r>
            <a:r>
              <a:rPr lang="en-US" sz="3200" dirty="0" err="1"/>
              <a:t>feiməs</a:t>
            </a:r>
            <a:r>
              <a:rPr lang="en-US" sz="3200" dirty="0"/>
              <a:t>/</a:t>
            </a:r>
            <a:r>
              <a:rPr lang="en-US" sz="32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517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483" y="685755"/>
            <a:ext cx="8700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Trọng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âm rơi vào âm tiết đầu nếu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âm tiết thứ 2 của từ gồm một nguyên âm ngắn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kết thúc với ít hơn hoặc bằng một phụ 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3345" y="156105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8080"/>
                </a:solidFill>
              </a:rPr>
              <a:t>Quy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tắc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nhấn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trọng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của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từ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có</a:t>
            </a:r>
            <a:r>
              <a:rPr lang="en-US" sz="2800" b="1" dirty="0">
                <a:solidFill>
                  <a:srgbClr val="008080"/>
                </a:solidFill>
              </a:rPr>
              <a:t> 2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tiết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2276" y="2198557"/>
            <a:ext cx="56380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answer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ænsər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summer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sʌmər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question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kwestʃən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music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mjuzɪk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ractise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/>
              <a:t>/ ˈ</a:t>
            </a:r>
            <a:r>
              <a:rPr lang="en-US" sz="2400" dirty="0" err="1"/>
              <a:t>præktɪs</a:t>
            </a:r>
            <a:r>
              <a:rPr lang="en-US" sz="2400" dirty="0"/>
              <a:t>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visit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vɪzɪt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clever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klevə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[r]/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574" y="1407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404" y="1400784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picture</a:t>
            </a:r>
            <a:r>
              <a:rPr lang="en-US" sz="2400" dirty="0"/>
              <a:t> is on the wall of the </a:t>
            </a:r>
            <a:r>
              <a:rPr lang="en-US" sz="2400" u="sng" dirty="0"/>
              <a:t>bedroom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74" y="20477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366" y="27833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196" y="2774719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2574" y="35277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403" y="3519093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404" y="2056369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robot</a:t>
            </a:r>
            <a:r>
              <a:rPr lang="en-US" sz="2400" dirty="0"/>
              <a:t> helps me to do the </a:t>
            </a:r>
            <a:r>
              <a:rPr lang="en-US" sz="2400" u="sng" dirty="0"/>
              <a:t>housework</a:t>
            </a:r>
            <a:r>
              <a:rPr lang="en-US" sz="2400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42" y="3959310"/>
            <a:ext cx="4421765" cy="2640842"/>
          </a:xfrm>
          <a:prstGeom prst="rect">
            <a:avLst/>
          </a:prstGeom>
        </p:spPr>
      </p:pic>
      <p:pic>
        <p:nvPicPr>
          <p:cNvPr id="16" name="B2_26">
            <a:hlinkClick r:id="" action="ppaction://media"/>
            <a:extLst>
              <a:ext uri="{FF2B5EF4-FFF2-40B4-BE49-F238E27FC236}">
                <a16:creationId xmlns=""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picture</a:t>
            </a:r>
            <a:r>
              <a:rPr lang="en-US" sz="2400" dirty="0"/>
              <a:t> is on the wall of the </a:t>
            </a:r>
            <a:r>
              <a:rPr lang="en-US" sz="2400" u="sng" dirty="0"/>
              <a:t>bedroom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  <a:extLst>
              <a:ext uri="{FF2B5EF4-FFF2-40B4-BE49-F238E27FC236}">
                <a16:creationId xmlns=""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20" y="119467"/>
            <a:ext cx="3110837" cy="80858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008080"/>
                </a:solidFill>
                <a:latin typeface=".VnBodoni" pitchFamily="34" charset="0"/>
              </a:rPr>
              <a:t>* Production</a:t>
            </a:r>
            <a:endParaRPr lang="en-US" sz="32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2934" y="1657727"/>
            <a:ext cx="6707875" cy="273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.VnBodoni" pitchFamily="34" charset="0"/>
                <a:ea typeface="Times New Roman"/>
                <a:cs typeface="Times New Roman"/>
              </a:rPr>
              <a:t>Eg</a:t>
            </a: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: </a:t>
            </a:r>
            <a:r>
              <a:rPr lang="en-US" sz="3600" b="1" dirty="0" smtClean="0">
                <a:latin typeface=".VnBodoni" pitchFamily="34" charset="0"/>
                <a:ea typeface="Times New Roman"/>
                <a:cs typeface="Times New Roman"/>
              </a:rPr>
              <a:t> cushion 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stand up)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       table   </a:t>
            </a:r>
            <a:r>
              <a:rPr lang="en-US" sz="3600" b="1" dirty="0" smtClean="0">
                <a:latin typeface=".VnBodoni" pitchFamily="34" charset="0"/>
                <a:ea typeface="Times New Roman"/>
                <a:cs typeface="Times New Roman"/>
              </a:rPr>
              <a:t>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stand up)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       famous </a:t>
            </a:r>
            <a:r>
              <a:rPr lang="en-US" sz="3600" b="1" dirty="0" smtClean="0">
                <a:latin typeface=".VnBodoni" pitchFamily="34" charset="0"/>
                <a:ea typeface="Times New Roman"/>
                <a:cs typeface="Times New Roman"/>
              </a:rPr>
              <a:t>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(sit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down)</a:t>
            </a:r>
          </a:p>
          <a:p>
            <a:r>
              <a:rPr lang="en-US" sz="3600" b="1" dirty="0">
                <a:latin typeface=".VnBodoni" pitchFamily="34" charset="0"/>
                <a:ea typeface="Times New Roman"/>
              </a:rPr>
              <a:t>       </a:t>
            </a:r>
            <a:r>
              <a:rPr lang="en-US" sz="3600" b="1" dirty="0" smtClean="0">
                <a:latin typeface=".VnBodoni" pitchFamily="34" charset="0"/>
                <a:ea typeface="Times New Roman"/>
              </a:rPr>
              <a:t>modern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sit down )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3191" y="815031"/>
            <a:ext cx="5817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.VnBlack" pitchFamily="34" charset="0"/>
              </a:rPr>
              <a:t>Game: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 </a:t>
            </a:r>
            <a:r>
              <a:rPr lang="en-US" sz="3600" dirty="0">
                <a:latin typeface=".VnBlack" pitchFamily="34" charset="0"/>
              </a:rPr>
              <a:t>“</a:t>
            </a:r>
            <a:r>
              <a:rPr lang="en-US" sz="3600" dirty="0">
                <a:solidFill>
                  <a:srgbClr val="00B050"/>
                </a:solidFill>
                <a:latin typeface=".VnBlack" pitchFamily="34" charset="0"/>
              </a:rPr>
              <a:t>Up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 </a:t>
            </a:r>
            <a:r>
              <a:rPr lang="en-US" sz="3600" dirty="0">
                <a:latin typeface=".VnBlack" pitchFamily="3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down</a:t>
            </a:r>
            <a:r>
              <a:rPr lang="en-US" sz="3600" dirty="0">
                <a:latin typeface=".VnBlack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17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284" y="1514602"/>
            <a:ext cx="79201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1. </a:t>
            </a:r>
            <a:r>
              <a:rPr lang="en-GB" sz="3200" dirty="0" smtClean="0"/>
              <a:t>My </a:t>
            </a:r>
            <a:r>
              <a:rPr lang="en-GB" sz="3200" dirty="0"/>
              <a:t>future house in the sea.</a:t>
            </a:r>
          </a:p>
          <a:p>
            <a:pPr lvl="0"/>
            <a:r>
              <a:rPr lang="en-US" sz="3200" i="1" dirty="0" smtClean="0"/>
              <a:t>2.</a:t>
            </a:r>
            <a:r>
              <a:rPr lang="en-GB" sz="3200" dirty="0"/>
              <a:t> My future house </a:t>
            </a:r>
            <a:r>
              <a:rPr lang="en-GB" sz="3200" dirty="0" smtClean="0"/>
              <a:t> </a:t>
            </a:r>
            <a:r>
              <a:rPr lang="en-GB" sz="3200" dirty="0"/>
              <a:t>in the countryside.</a:t>
            </a:r>
            <a:r>
              <a:rPr lang="en-US" sz="3200" i="1" dirty="0" smtClean="0"/>
              <a:t> .</a:t>
            </a:r>
            <a:endParaRPr lang="en-US" sz="3200" dirty="0"/>
          </a:p>
          <a:p>
            <a:r>
              <a:rPr lang="en-US" sz="3200" i="1" dirty="0"/>
              <a:t>3</a:t>
            </a:r>
            <a:r>
              <a:rPr lang="en-US" sz="3200" i="1" dirty="0" smtClean="0"/>
              <a:t>. </a:t>
            </a:r>
            <a:r>
              <a:rPr lang="en-GB" sz="3200" dirty="0"/>
              <a:t>My future house in the </a:t>
            </a:r>
            <a:r>
              <a:rPr lang="en-GB" sz="3200" dirty="0" smtClean="0"/>
              <a:t>city</a:t>
            </a:r>
            <a:r>
              <a:rPr lang="en-US" sz="3200" i="1" dirty="0" smtClean="0"/>
              <a:t> .</a:t>
            </a:r>
            <a:endParaRPr lang="en-US" sz="3200" dirty="0"/>
          </a:p>
          <a:p>
            <a:r>
              <a:rPr lang="en-US" sz="3200" b="1" i="1" dirty="0" smtClean="0"/>
              <a:t>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67417" y="146291"/>
            <a:ext cx="66760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* Game: </a:t>
            </a:r>
            <a:r>
              <a:rPr lang="en-GB" sz="4800" dirty="0"/>
              <a:t>: </a:t>
            </a:r>
            <a:r>
              <a:rPr lang="en-GB" sz="4800" b="1" dirty="0">
                <a:solidFill>
                  <a:srgbClr val="008080"/>
                </a:solidFill>
                <a:latin typeface=".VnArial Narrow" pitchFamily="34" charset="0"/>
              </a:rPr>
              <a:t>Pass  the secret</a:t>
            </a:r>
          </a:p>
          <a:p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8100" y="1007913"/>
            <a:ext cx="3614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FF0000"/>
                </a:solidFill>
              </a:rPr>
              <a:t>* Suggested sentences: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02" y="3259468"/>
            <a:ext cx="3616595" cy="251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0918" y="2112968"/>
            <a:ext cx="7179876" cy="1200316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lvl="0"/>
            <a:r>
              <a:rPr lang="en-GB" sz="3600" dirty="0" smtClean="0"/>
              <a:t>-</a:t>
            </a:r>
            <a:r>
              <a:rPr lang="en-US" sz="3600" dirty="0" smtClean="0"/>
              <a:t> </a:t>
            </a:r>
            <a:r>
              <a:rPr lang="en-US" sz="3600" dirty="0"/>
              <a:t>Learn by heart all the new words.</a:t>
            </a:r>
            <a:br>
              <a:rPr lang="en-US" sz="3600" dirty="0"/>
            </a:br>
            <a:r>
              <a:rPr lang="en-US" sz="3600" dirty="0"/>
              <a:t> - Prepare  lesson 3 ( A closer look 2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1641747" y="341844"/>
            <a:ext cx="5227092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* Homework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fani Heavy" pitchFamily="34" charset="0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71248"/>
            <a:ext cx="3559791" cy="22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76" y="1265790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z2726079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152" y="60054"/>
            <a:ext cx="4663807" cy="7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z2726079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44" y="94996"/>
            <a:ext cx="4663807" cy="7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96" y="2587422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626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3722" y="2475467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8080"/>
                </a:solidFill>
                <a:latin typeface=".VnBodoni" pitchFamily="34" charset="0"/>
              </a:rPr>
              <a:t>LESSON 2</a:t>
            </a:r>
            <a:endParaRPr lang="en-US" sz="40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13" y="3193339"/>
            <a:ext cx="4949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760" y="4657250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Vocabulary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8691" y="4657250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080"/>
                </a:solidFill>
              </a:rPr>
              <a:t>Pronunciation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-3954"/>
            <a:ext cx="9144000" cy="2286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890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533400"/>
            <a:ext cx="9296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6742" y="187236"/>
            <a:ext cx="693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.VnBlack" pitchFamily="34" charset="0"/>
              </a:rPr>
              <a:t>UNIT 10:  HOUSES IN THE FUTURE </a:t>
            </a:r>
            <a:endParaRPr lang="en-US" sz="2800" b="1" dirty="0">
              <a:solidFill>
                <a:srgbClr val="FFFF00"/>
              </a:solidFill>
              <a:latin typeface=".Vn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1688" y="710456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.VnBahamasB" pitchFamily="34" charset="0"/>
              </a:rPr>
              <a:t>Lesson 2: A closer look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746" y="1196095"/>
            <a:ext cx="231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* Vocabulary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91" y="1951672"/>
            <a:ext cx="3449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electric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cooker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ridge (n)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dish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washer (n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washing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machine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wireless TV (phrn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627" y="2096658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nồi cơm điện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1108" y="3149587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áy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rữa chén</a:t>
            </a:r>
            <a:endParaRPr lang="en-US" sz="2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2450" y="3584525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máy giặt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5753" y="4160596"/>
            <a:ext cx="1956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TV không dây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2110" y="2646558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ủ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20" y="1233676"/>
            <a:ext cx="3861819" cy="29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25" y="1548991"/>
            <a:ext cx="3200463" cy="29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20" y="1887433"/>
            <a:ext cx="3585026" cy="244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45" y="1369301"/>
            <a:ext cx="2934869" cy="31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13" y="1744360"/>
            <a:ext cx="3047531" cy="28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1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533400"/>
            <a:ext cx="9296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6742" y="187236"/>
            <a:ext cx="693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.VnBlack" pitchFamily="34" charset="0"/>
              </a:rPr>
              <a:t>UNIT 10:  HOUSES IN THE FUTURE </a:t>
            </a:r>
            <a:endParaRPr lang="en-US" sz="2800" b="1" dirty="0">
              <a:solidFill>
                <a:srgbClr val="FFFF00"/>
              </a:solidFill>
              <a:latin typeface=".Vn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1688" y="710456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.VnBahamasB" pitchFamily="34" charset="0"/>
              </a:rPr>
              <a:t>Lesson 2: A closer look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746" y="1196095"/>
            <a:ext cx="408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* Checking vocabulary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91" y="1951672"/>
            <a:ext cx="3449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electric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cooker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ridge (n)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dish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washer (n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washing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machine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wireless TV (phrn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12" y="1388636"/>
            <a:ext cx="3861819" cy="29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91" y="1568640"/>
            <a:ext cx="3200463" cy="29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34" y="1457705"/>
            <a:ext cx="3585026" cy="244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65" y="1388636"/>
            <a:ext cx="2934869" cy="31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35" y="1434668"/>
            <a:ext cx="3047531" cy="28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119" y="1272103"/>
            <a:ext cx="8499763" cy="10702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9812" y="1381608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1238" y="1386772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591" y="1834097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1411" y="1834097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6800" y="1381608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07" y="1386772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8579" y="1834097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9601" y="1804826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41073"/>
              </p:ext>
            </p:extLst>
          </p:nvPr>
        </p:nvGraphicFramePr>
        <p:xfrm>
          <a:off x="322120" y="2861181"/>
          <a:ext cx="8499762" cy="3206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32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32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</a:t>
                      </a:r>
                      <a:r>
                        <a:rPr lang="en-US" sz="2800" baseline="0" dirty="0"/>
                        <a:t> room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bedroom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kitchen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538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988802" y="365361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988802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fan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0AD43E4-2E7D-4C88-B1B1-339A8F0E2CAB}"/>
              </a:ext>
            </a:extLst>
          </p:cNvPr>
          <p:cNvSpPr txBox="1"/>
          <p:nvPr/>
        </p:nvSpPr>
        <p:spPr>
          <a:xfrm>
            <a:off x="996118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B7D83B6-FCDE-468E-B0A2-474134270403}"/>
              </a:ext>
            </a:extLst>
          </p:cNvPr>
          <p:cNvSpPr txBox="1"/>
          <p:nvPr/>
        </p:nvSpPr>
        <p:spPr>
          <a:xfrm>
            <a:off x="957009" y="5231469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computer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952C387-00A2-4BE7-9AFB-6A7305D8F886}"/>
              </a:ext>
            </a:extLst>
          </p:cNvPr>
          <p:cNvSpPr txBox="1"/>
          <p:nvPr/>
        </p:nvSpPr>
        <p:spPr>
          <a:xfrm>
            <a:off x="3771312" y="365361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FE50AD6-75CE-4CD3-86B5-E09E5D8DDCCA}"/>
              </a:ext>
            </a:extLst>
          </p:cNvPr>
          <p:cNvSpPr txBox="1"/>
          <p:nvPr/>
        </p:nvSpPr>
        <p:spPr>
          <a:xfrm>
            <a:off x="3771312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clock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AAF0C9F-EF75-4A40-8373-55A550ABAEF2}"/>
              </a:ext>
            </a:extLst>
          </p:cNvPr>
          <p:cNvSpPr txBox="1"/>
          <p:nvPr/>
        </p:nvSpPr>
        <p:spPr>
          <a:xfrm>
            <a:off x="3778628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81172E5-8871-439A-BB9C-53D5DB155291}"/>
              </a:ext>
            </a:extLst>
          </p:cNvPr>
          <p:cNvSpPr txBox="1"/>
          <p:nvPr/>
        </p:nvSpPr>
        <p:spPr>
          <a:xfrm>
            <a:off x="6440624" y="3653617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cooker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EC7FA1A-49B4-4572-9EAD-698EB38D364A}"/>
              </a:ext>
            </a:extLst>
          </p:cNvPr>
          <p:cNvSpPr txBox="1"/>
          <p:nvPr/>
        </p:nvSpPr>
        <p:spPr>
          <a:xfrm>
            <a:off x="6634585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fridge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B6B9581-D975-4B5A-A1C9-EF879B6E1E9B}"/>
              </a:ext>
            </a:extLst>
          </p:cNvPr>
          <p:cNvSpPr txBox="1"/>
          <p:nvPr/>
        </p:nvSpPr>
        <p:spPr>
          <a:xfrm>
            <a:off x="6641901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dishwasher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0963019-A4EB-4DFB-A726-4C1C038559EE}"/>
              </a:ext>
            </a:extLst>
          </p:cNvPr>
          <p:cNvSpPr txBox="1"/>
          <p:nvPr/>
        </p:nvSpPr>
        <p:spPr>
          <a:xfrm>
            <a:off x="6641901" y="5181203"/>
            <a:ext cx="1654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washing machine</a:t>
            </a:r>
          </a:p>
        </p:txBody>
      </p:sp>
      <p:pic>
        <p:nvPicPr>
          <p:cNvPr id="28" name="B2_24">
            <a:hlinkClick r:id="" action="ppaction://media"/>
            <a:extLst>
              <a:ext uri="{FF2B5EF4-FFF2-40B4-BE49-F238E27FC236}">
                <a16:creationId xmlns="" xmlns:a16="http://schemas.microsoft.com/office/drawing/2014/main" id="{A79C1118-7823-4C90-8477-D5E240F92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7091" y="74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22648"/>
              </p:ext>
            </p:extLst>
          </p:nvPr>
        </p:nvGraphicFramePr>
        <p:xfrm>
          <a:off x="4729019" y="1341424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/>
                        <a:t>B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</a:t>
                      </a:r>
                      <a:r>
                        <a:rPr lang="en-US" sz="2400" baseline="0" dirty="0"/>
                        <a:t> and dry clothes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985077"/>
              </p:ext>
            </p:extLst>
          </p:nvPr>
        </p:nvGraphicFramePr>
        <p:xfrm>
          <a:off x="752754" y="1335653"/>
          <a:ext cx="3245426" cy="39416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 dirty="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 dirty="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 dirty="0"/>
                        <a:t> washing</a:t>
                      </a:r>
                      <a:r>
                        <a:rPr lang="en-US" sz="2400" baseline="0" dirty="0"/>
                        <a:t> machine</a:t>
                      </a:r>
                      <a:endParaRPr lang="en-US" sz="2400" dirty="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65042"/>
              </p:ext>
            </p:extLst>
          </p:nvPr>
        </p:nvGraphicFramePr>
        <p:xfrm>
          <a:off x="4727864" y="1341424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0822F876-357A-4A30-94F4-07DFE153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392318"/>
              </p:ext>
            </p:extLst>
          </p:nvPr>
        </p:nvGraphicFramePr>
        <p:xfrm>
          <a:off x="4727864" y="1998360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baseline="0" dirty="0"/>
                        <a:t>receive and send emails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C067985D-4665-4F26-A9E0-B0EB88E27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232278"/>
              </p:ext>
            </p:extLst>
          </p:nvPr>
        </p:nvGraphicFramePr>
        <p:xfrm>
          <a:off x="4727863" y="265529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keep</a:t>
                      </a:r>
                      <a:r>
                        <a:rPr lang="en-US" sz="2400" b="0" baseline="0" dirty="0"/>
                        <a:t> food fresh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3C62FAB0-9270-43D7-8590-79F37413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4794"/>
              </p:ext>
            </p:extLst>
          </p:nvPr>
        </p:nvGraphicFramePr>
        <p:xfrm>
          <a:off x="4727863" y="3312230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0" dirty="0"/>
                        <a:t>cook</a:t>
                      </a:r>
                      <a:r>
                        <a:rPr lang="en-US" sz="2400" b="0" baseline="0" dirty="0"/>
                        <a:t> rice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9AD65AB5-5F6C-4697-BBD8-DE99F370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66249"/>
              </p:ext>
            </p:extLst>
          </p:nvPr>
        </p:nvGraphicFramePr>
        <p:xfrm>
          <a:off x="4727863" y="3969167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dishes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CB9AD999-7235-4785-97C5-9E8B810D6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723109"/>
              </p:ext>
            </p:extLst>
          </p:nvPr>
        </p:nvGraphicFramePr>
        <p:xfrm>
          <a:off x="4727862" y="462610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clothes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52578E0-7EFE-4466-8D52-EB478A9C2A2E}"/>
              </a:ext>
            </a:extLst>
          </p:cNvPr>
          <p:cNvCxnSpPr>
            <a:endCxn id="9" idx="1"/>
          </p:cNvCxnSpPr>
          <p:nvPr/>
        </p:nvCxnSpPr>
        <p:spPr>
          <a:xfrm>
            <a:off x="3998180" y="232682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96E4B1B-0CAF-4444-B521-7D34EAB0521B}"/>
              </a:ext>
            </a:extLst>
          </p:cNvPr>
          <p:cNvCxnSpPr/>
          <p:nvPr/>
        </p:nvCxnSpPr>
        <p:spPr>
          <a:xfrm>
            <a:off x="3998180" y="2961250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84B9686-C2F7-426E-9ACD-3B121F8F530C}"/>
              </a:ext>
            </a:extLst>
          </p:cNvPr>
          <p:cNvCxnSpPr/>
          <p:nvPr/>
        </p:nvCxnSpPr>
        <p:spPr>
          <a:xfrm>
            <a:off x="3998180" y="364069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D5E9AE4-6958-49BE-9B9B-238BB5129D1E}"/>
              </a:ext>
            </a:extLst>
          </p:cNvPr>
          <p:cNvCxnSpPr/>
          <p:nvPr/>
        </p:nvCxnSpPr>
        <p:spPr>
          <a:xfrm>
            <a:off x="4010875" y="4297635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4936ABA-19C5-4FEA-B227-4F802D7C8A68}"/>
              </a:ext>
            </a:extLst>
          </p:cNvPr>
          <p:cNvCxnSpPr/>
          <p:nvPr/>
        </p:nvCxnSpPr>
        <p:spPr>
          <a:xfrm>
            <a:off x="3995861" y="4954573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0.1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8.33333E-7 -0.19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513698" y="1128422"/>
            <a:ext cx="224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698" y="1814609"/>
            <a:ext cx="684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What can an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electric cooker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help us to do?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 can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help us to cook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rice.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3707" y="5074889"/>
            <a:ext cx="50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8080"/>
                </a:solidFill>
              </a:rPr>
              <a:t>* Play  game: </a:t>
            </a:r>
            <a:r>
              <a:rPr lang="en-US" sz="3200" b="1" i="1" dirty="0">
                <a:solidFill>
                  <a:srgbClr val="7030A0"/>
                </a:solidFill>
              </a:rPr>
              <a:t>The big wheel</a:t>
            </a:r>
            <a:r>
              <a:rPr lang="en-US" sz="3200" b="1" i="1" dirty="0" smtClean="0">
                <a:solidFill>
                  <a:srgbClr val="7030A0"/>
                </a:solidFill>
              </a:rPr>
              <a:t>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014" y="3107271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Notice :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Help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do/ to do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6645" y="285997"/>
            <a:ext cx="4311732" cy="523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21" name="Isosceles Triangle 20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3" name="Oval 22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4" name="Heptagon 23">
            <a:hlinkClick r:id="rId5" action="ppaction://hlinksldjump"/>
          </p:cNvPr>
          <p:cNvSpPr/>
          <p:nvPr/>
        </p:nvSpPr>
        <p:spPr>
          <a:xfrm>
            <a:off x="6603737" y="3698477"/>
            <a:ext cx="1003402" cy="74136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Heptagon 26">
            <a:hlinkClick r:id="rId6" action="ppaction://hlinksldjump"/>
          </p:cNvPr>
          <p:cNvSpPr/>
          <p:nvPr/>
        </p:nvSpPr>
        <p:spPr>
          <a:xfrm>
            <a:off x="6586498" y="2660639"/>
            <a:ext cx="991601" cy="770331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Heptagon 27">
            <a:hlinkClick r:id="rId7" action="ppaction://hlinksldjump"/>
          </p:cNvPr>
          <p:cNvSpPr/>
          <p:nvPr/>
        </p:nvSpPr>
        <p:spPr>
          <a:xfrm>
            <a:off x="6586498" y="1659432"/>
            <a:ext cx="950129" cy="757325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Heptagon 28">
            <a:hlinkClick r:id="rId8" action="ppaction://hlinksldjump"/>
          </p:cNvPr>
          <p:cNvSpPr/>
          <p:nvPr/>
        </p:nvSpPr>
        <p:spPr>
          <a:xfrm>
            <a:off x="6630307" y="4680478"/>
            <a:ext cx="971693" cy="74093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5-Point Star 29">
            <a:hlinkClick r:id="rId9" action="ppaction://hlinksldjump"/>
          </p:cNvPr>
          <p:cNvSpPr/>
          <p:nvPr/>
        </p:nvSpPr>
        <p:spPr>
          <a:xfrm>
            <a:off x="4166709" y="6229066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24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1585</TotalTime>
  <Words>922</Words>
  <Application>Microsoft Office PowerPoint</Application>
  <PresentationFormat>On-screen Show (4:3)</PresentationFormat>
  <Paragraphs>171</Paragraphs>
  <Slides>21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107</cp:revision>
  <dcterms:created xsi:type="dcterms:W3CDTF">2020-12-09T02:04:09Z</dcterms:created>
  <dcterms:modified xsi:type="dcterms:W3CDTF">2022-01-23T17:01:52Z</dcterms:modified>
</cp:coreProperties>
</file>