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77" r:id="rId21"/>
    <p:sldId id="283" r:id="rId22"/>
    <p:sldId id="278" r:id="rId23"/>
    <p:sldId id="279" r:id="rId24"/>
    <p:sldId id="288" r:id="rId25"/>
    <p:sldId id="286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8AAA-8667-4FC0-A8AE-9168166B71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91CD6-0AF8-4E41-88E4-AA5601E3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9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9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0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D1E2-B4BF-4C40-82F0-17BB3D30DE2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slide" Target="slide14.xml"/><Relationship Id="rId4" Type="http://schemas.openxmlformats.org/officeDocument/2006/relationships/slide" Target="slide16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39" y="0"/>
            <a:ext cx="93357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948" y="2360346"/>
            <a:ext cx="6083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006666"/>
                </a:solidFill>
              </a:rPr>
              <a:t>GOOD MORNING CLASS!!!</a:t>
            </a:r>
            <a:endParaRPr lang="en-US" sz="42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6396" y="1218937"/>
            <a:ext cx="7363214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1. computer/do/housework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2C75F8-E698-4501-BBBD-42F373C90126}"/>
              </a:ext>
            </a:extLst>
          </p:cNvPr>
          <p:cNvSpPr txBox="1"/>
          <p:nvPr/>
        </p:nvSpPr>
        <p:spPr>
          <a:xfrm>
            <a:off x="1316564" y="1996789"/>
            <a:ext cx="709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computer will / won’t help me to do my housework.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4592" y="1218937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robot/water/flowers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3F3E8E-A642-4AF3-889B-BF9BD5F0892B}"/>
              </a:ext>
            </a:extLst>
          </p:cNvPr>
          <p:cNvSpPr txBox="1"/>
          <p:nvPr/>
        </p:nvSpPr>
        <p:spPr>
          <a:xfrm>
            <a:off x="1702686" y="1911434"/>
            <a:ext cx="552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robot will help me to water the flowers.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4592" y="1218937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smart TV/cook/meals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388747-CAA1-4D3E-BDBB-B6EBB8CB0426}"/>
              </a:ext>
            </a:extLst>
          </p:cNvPr>
          <p:cNvSpPr txBox="1"/>
          <p:nvPr/>
        </p:nvSpPr>
        <p:spPr>
          <a:xfrm>
            <a:off x="1737198" y="1960400"/>
            <a:ext cx="542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smart TV won’t help me to cook meals.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90393" y="1213758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washing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machine/iron/clothes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E452CD-D0F5-4C44-81B3-1282AC78A9B1}"/>
              </a:ext>
            </a:extLst>
          </p:cNvPr>
          <p:cNvSpPr txBox="1"/>
          <p:nvPr/>
        </p:nvSpPr>
        <p:spPr>
          <a:xfrm>
            <a:off x="1350322" y="1947687"/>
            <a:ext cx="72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 dirty="0">
                <a:solidFill>
                  <a:srgbClr val="FF0000"/>
                </a:solidFill>
              </a:rPr>
              <a:t>A washing machine will / won’t help me to iron the clothes.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382" y="1130448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smartphone/take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care/children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C799BF-5D86-4D2B-8583-C2728907723A}"/>
              </a:ext>
            </a:extLst>
          </p:cNvPr>
          <p:cNvSpPr txBox="1"/>
          <p:nvPr/>
        </p:nvSpPr>
        <p:spPr>
          <a:xfrm>
            <a:off x="1264592" y="1876802"/>
            <a:ext cx="706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 dirty="0">
                <a:solidFill>
                  <a:srgbClr val="FF0000"/>
                </a:solidFill>
              </a:rPr>
              <a:t>A smartphone won’t help me to take care of the children.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420" y="1071457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modern fridge / cook/ meals 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C799BF-5D86-4D2B-8583-C2728907723A}"/>
              </a:ext>
            </a:extLst>
          </p:cNvPr>
          <p:cNvSpPr txBox="1"/>
          <p:nvPr/>
        </p:nvSpPr>
        <p:spPr>
          <a:xfrm>
            <a:off x="1249843" y="1782459"/>
            <a:ext cx="478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 dirty="0">
                <a:solidFill>
                  <a:srgbClr val="FF0000"/>
                </a:solidFill>
              </a:rPr>
              <a:t>A  </a:t>
            </a:r>
            <a:r>
              <a:rPr lang="en-US" sz="2400" b="1" spc="-60" dirty="0" smtClean="0">
                <a:solidFill>
                  <a:srgbClr val="FF0000"/>
                </a:solidFill>
              </a:rPr>
              <a:t>modern will </a:t>
            </a:r>
            <a:r>
              <a:rPr lang="en-US" sz="2400" b="1" spc="-60" dirty="0">
                <a:solidFill>
                  <a:srgbClr val="FF0000"/>
                </a:solidFill>
              </a:rPr>
              <a:t>help me to </a:t>
            </a:r>
            <a:r>
              <a:rPr lang="en-US" sz="2400" b="1" spc="-60" dirty="0" smtClean="0">
                <a:solidFill>
                  <a:srgbClr val="FF0000"/>
                </a:solidFill>
              </a:rPr>
              <a:t>cook meals.</a:t>
            </a:r>
            <a:endParaRPr lang="en-US" sz="2400" b="1" spc="-60" dirty="0">
              <a:solidFill>
                <a:srgbClr val="FF0000"/>
              </a:solidFill>
            </a:endParaRPr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30" y="239540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95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94549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3894" y="1082979"/>
            <a:ext cx="6264833" cy="470318"/>
            <a:chOff x="363373" y="1262747"/>
            <a:chExt cx="6264833" cy="470318"/>
          </a:xfrm>
        </p:grpSpPr>
        <p:sp>
          <p:nvSpPr>
            <p:cNvPr id="8" name="TextBox 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computer / do / housework</a:t>
              </a:r>
              <a:endParaRPr lang="en-US" sz="2400" i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3894" y="2079998"/>
            <a:ext cx="6471767" cy="461665"/>
            <a:chOff x="369902" y="2142097"/>
            <a:chExt cx="6471767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robot / water / ﬂowers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3894" y="3068364"/>
            <a:ext cx="5727623" cy="470318"/>
            <a:chOff x="363373" y="4026312"/>
            <a:chExt cx="572762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 TV / cook / meal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3894" y="4056730"/>
            <a:ext cx="6471767" cy="470318"/>
            <a:chOff x="363373" y="3312302"/>
            <a:chExt cx="6471767" cy="470318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washing machine / iron / clothes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3894" y="5062402"/>
            <a:ext cx="6471767" cy="470318"/>
            <a:chOff x="363373" y="5669935"/>
            <a:chExt cx="6471767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smartphone / take care / children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430417" y="192118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30417" y="298798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34542" y="399560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34542" y="498201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434542" y="59691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85324" y="178659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85324" y="288768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85324" y="383637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85324" y="48570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85324" y="58442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72C75F8-E698-4501-BBBD-42F373C90126}"/>
              </a:ext>
            </a:extLst>
          </p:cNvPr>
          <p:cNvSpPr txBox="1"/>
          <p:nvPr/>
        </p:nvSpPr>
        <p:spPr>
          <a:xfrm>
            <a:off x="1348724" y="1549873"/>
            <a:ext cx="691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computer will / won’t help me to do my housework.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83F3E8E-A642-4AF3-889B-BF9BD5F0892B}"/>
              </a:ext>
            </a:extLst>
          </p:cNvPr>
          <p:cNvSpPr txBox="1"/>
          <p:nvPr/>
        </p:nvSpPr>
        <p:spPr>
          <a:xfrm>
            <a:off x="1348724" y="2614773"/>
            <a:ext cx="538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robot will help me to water the flowers.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4388747-CAA1-4D3E-BDBB-B6EBB8CB0426}"/>
              </a:ext>
            </a:extLst>
          </p:cNvPr>
          <p:cNvSpPr txBox="1"/>
          <p:nvPr/>
        </p:nvSpPr>
        <p:spPr>
          <a:xfrm>
            <a:off x="1368488" y="3632825"/>
            <a:ext cx="529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smart TV won’t help me to cook meals.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DE452CD-D0F5-4C44-81B3-1282AC78A9B1}"/>
              </a:ext>
            </a:extLst>
          </p:cNvPr>
          <p:cNvSpPr txBox="1"/>
          <p:nvPr/>
        </p:nvSpPr>
        <p:spPr>
          <a:xfrm>
            <a:off x="1350322" y="4598685"/>
            <a:ext cx="72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FF0000"/>
                </a:solidFill>
              </a:rPr>
              <a:t>A washing machine will / won’t help me to iron the clothes.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CC799BF-5D86-4D2B-8583-C2728907723A}"/>
              </a:ext>
            </a:extLst>
          </p:cNvPr>
          <p:cNvSpPr txBox="1"/>
          <p:nvPr/>
        </p:nvSpPr>
        <p:spPr>
          <a:xfrm>
            <a:off x="1337835" y="5604151"/>
            <a:ext cx="690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FF0000"/>
                </a:solidFill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1651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12957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047" y="152400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* Grammar 2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9165" y="159757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Might for future possibility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371600" y="1804987"/>
            <a:ext cx="5834062" cy="58578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 +  might + V-bare inf …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371600" y="2605087"/>
            <a:ext cx="5834062" cy="58578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 + might not + V-bare inf ….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762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+ Form: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75260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+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477869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-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6180" y="0"/>
            <a:ext cx="5021759" cy="584775"/>
          </a:xfrm>
          <a:prstGeom prst="rect">
            <a:avLst/>
          </a:prstGeom>
          <a:solidFill>
            <a:srgbClr val="C0E6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/>
              <a:t>*  Game:  Sentence puzzling.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88539"/>
              </p:ext>
            </p:extLst>
          </p:nvPr>
        </p:nvGraphicFramePr>
        <p:xfrm>
          <a:off x="785177" y="792992"/>
          <a:ext cx="6869236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411048"/>
                <a:gridCol w="1011421"/>
                <a:gridCol w="1307873"/>
                <a:gridCol w="1438660"/>
                <a:gridCol w="1700234"/>
              </a:tblGrid>
              <a:tr h="431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learn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will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English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next year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7952"/>
              </p:ext>
            </p:extLst>
          </p:nvPr>
        </p:nvGraphicFramePr>
        <p:xfrm>
          <a:off x="809945" y="1515668"/>
          <a:ext cx="6859216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231974"/>
                <a:gridCol w="1378040"/>
                <a:gridCol w="1281077"/>
                <a:gridCol w="1242564"/>
                <a:gridCol w="1725561"/>
              </a:tblGrid>
              <a:tr h="154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His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work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will</a:t>
                      </a:r>
                      <a:endParaRPr lang="en-US" sz="2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father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overnight.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13305"/>
              </p:ext>
            </p:extLst>
          </p:nvPr>
        </p:nvGraphicFramePr>
        <p:xfrm>
          <a:off x="870155" y="2267839"/>
          <a:ext cx="6666271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504335"/>
                <a:gridCol w="1185227"/>
                <a:gridCol w="1047747"/>
                <a:gridCol w="1332959"/>
                <a:gridCol w="159600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800" b="1" i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Phong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will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come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and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Nick.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57814"/>
              </p:ext>
            </p:extLst>
          </p:nvPr>
        </p:nvGraphicFramePr>
        <p:xfrm>
          <a:off x="873672" y="2961016"/>
          <a:ext cx="6589011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2296109"/>
                <a:gridCol w="1226542"/>
                <a:gridCol w="843247"/>
                <a:gridCol w="1349196"/>
                <a:gridCol w="873917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4.homewwork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won’t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finish</a:t>
                      </a:r>
                      <a:endParaRPr lang="en-US" sz="2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 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97857" y="4036350"/>
            <a:ext cx="6666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 smtClean="0"/>
              <a:t>1</a:t>
            </a:r>
            <a:r>
              <a:rPr lang="en-GB" sz="2400" b="1" i="1" dirty="0"/>
              <a:t>. </a:t>
            </a:r>
            <a:r>
              <a:rPr lang="en-GB" sz="2400" b="1" i="1" dirty="0">
                <a:solidFill>
                  <a:srgbClr val="FF0000"/>
                </a:solidFill>
              </a:rPr>
              <a:t>She	</a:t>
            </a:r>
            <a:r>
              <a:rPr lang="en-GB" sz="2400" b="1" i="1" dirty="0" smtClean="0">
                <a:solidFill>
                  <a:srgbClr val="FF0000"/>
                </a:solidFill>
              </a:rPr>
              <a:t>will    learn   English</a:t>
            </a:r>
            <a:r>
              <a:rPr lang="en-GB" sz="2400" b="1" i="1" dirty="0">
                <a:solidFill>
                  <a:srgbClr val="FF0000"/>
                </a:solidFill>
              </a:rPr>
              <a:t>	next </a:t>
            </a:r>
            <a:r>
              <a:rPr lang="en-GB" sz="2400" b="1" i="1" dirty="0" smtClean="0">
                <a:solidFill>
                  <a:srgbClr val="FF0000"/>
                </a:solidFill>
              </a:rPr>
              <a:t>year</a:t>
            </a:r>
            <a:endParaRPr lang="en-GB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/>
              <a:t>2. </a:t>
            </a:r>
            <a:r>
              <a:rPr lang="en-GB" sz="2400" b="1" i="1" dirty="0">
                <a:solidFill>
                  <a:srgbClr val="FF0000"/>
                </a:solidFill>
              </a:rPr>
              <a:t>His	father	</a:t>
            </a:r>
            <a:r>
              <a:rPr lang="en-GB" sz="2400" b="1" i="1" dirty="0" smtClean="0">
                <a:solidFill>
                  <a:srgbClr val="FF0000"/>
                </a:solidFill>
              </a:rPr>
              <a:t>will   work</a:t>
            </a:r>
            <a:r>
              <a:rPr lang="en-GB" sz="2400" b="1" i="1" dirty="0">
                <a:solidFill>
                  <a:srgbClr val="FF0000"/>
                </a:solidFill>
              </a:rPr>
              <a:t>	overnight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/>
              <a:t>3.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Phong</a:t>
            </a:r>
            <a:r>
              <a:rPr lang="en-GB" sz="2400" b="1" i="1" dirty="0">
                <a:solidFill>
                  <a:srgbClr val="FF0000"/>
                </a:solidFill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 and</a:t>
            </a:r>
            <a:r>
              <a:rPr lang="en-GB" sz="2400" b="1" i="1" dirty="0">
                <a:solidFill>
                  <a:srgbClr val="FF0000"/>
                </a:solidFill>
              </a:rPr>
              <a:t>	Nick	will	come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/>
              <a:t>4. </a:t>
            </a:r>
            <a:r>
              <a:rPr lang="en-GB" sz="2400" b="1" i="1" dirty="0">
                <a:solidFill>
                  <a:srgbClr val="FF0000"/>
                </a:solidFill>
              </a:rPr>
              <a:t>Sam	</a:t>
            </a:r>
            <a:r>
              <a:rPr lang="en-GB" sz="2400" b="1" i="1" dirty="0" smtClean="0">
                <a:solidFill>
                  <a:srgbClr val="FF0000"/>
                </a:solidFill>
              </a:rPr>
              <a:t> won’t</a:t>
            </a:r>
            <a:r>
              <a:rPr lang="en-GB" sz="2400" b="1" i="1" dirty="0">
                <a:solidFill>
                  <a:srgbClr val="FF0000"/>
                </a:solidFill>
              </a:rPr>
              <a:t>	finish	his	homework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849" y="3539616"/>
            <a:ext cx="3366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 Suggested answers:</a:t>
            </a:r>
          </a:p>
        </p:txBody>
      </p:sp>
    </p:spTree>
    <p:extLst>
      <p:ext uri="{BB962C8B-B14F-4D97-AF65-F5344CB8AC3E}">
        <p14:creationId xmlns:p14="http://schemas.microsoft.com/office/powerpoint/2010/main" val="7656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43" y="874140"/>
            <a:ext cx="9383241" cy="5187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287047" y="152400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B7BD"/>
                </a:solidFill>
              </a:rPr>
              <a:t>Grammar 2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0565" y="159757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Might for future possibility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14" y="737175"/>
            <a:ext cx="3136422" cy="8026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911" y="1748362"/>
            <a:ext cx="76457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We use </a:t>
            </a:r>
            <a:r>
              <a:rPr lang="en-US" sz="2600" b="1" i="1" dirty="0"/>
              <a:t>might + V </a:t>
            </a:r>
            <a:r>
              <a:rPr lang="en-US" sz="2600" dirty="0"/>
              <a:t>to talk about actions that are possible in the future (We are not sure if they will happen or not).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029" y="3118143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1714" y="3610586"/>
            <a:ext cx="73489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We </a:t>
            </a:r>
            <a:r>
              <a:rPr lang="en-US" sz="2600" b="1"/>
              <a:t>might live </a:t>
            </a:r>
            <a:r>
              <a:rPr lang="en-US" sz="2600"/>
              <a:t>in a UFO.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They </a:t>
            </a:r>
            <a:r>
              <a:rPr lang="en-US" sz="2600" b="1"/>
              <a:t>might not travel</a:t>
            </a:r>
            <a:r>
              <a:rPr lang="en-US" sz="2600"/>
              <a:t> in cars.</a:t>
            </a:r>
          </a:p>
        </p:txBody>
      </p:sp>
    </p:spTree>
    <p:extLst>
      <p:ext uri="{BB962C8B-B14F-4D97-AF65-F5344CB8AC3E}">
        <p14:creationId xmlns:p14="http://schemas.microsoft.com/office/powerpoint/2010/main" val="777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563" y="3352800"/>
            <a:ext cx="4850237" cy="329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6" y="76200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213890" y="152400"/>
            <a:ext cx="77015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two poems. Tick (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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) T (True) or F (False).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4" y="685800"/>
            <a:ext cx="2982578" cy="2621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3048000"/>
            <a:ext cx="3385533" cy="3625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062" y="3657600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453" y="4267200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We might come home soon.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400"/>
            <a:ext cx="4660135" cy="32552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00" y="992075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1580279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They might not talk to 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2255" y="5943600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Henry, aged 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7106" y="3232321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20318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986" y="3659822"/>
            <a:ext cx="4850237" cy="3295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82917"/>
            <a:ext cx="8234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2" y="1193495"/>
            <a:ext cx="2982578" cy="2621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2991002"/>
            <a:ext cx="3385533" cy="3866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0877" y="4045126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68" y="4603467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come home soon.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1518"/>
            <a:ext cx="4660135" cy="3255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7624" y="1373993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6404" y="1962197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not talk to 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0070" y="6293802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Henry, aged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1906" y="3614239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3764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48342"/>
              </p:ext>
            </p:extLst>
          </p:nvPr>
        </p:nvGraphicFramePr>
        <p:xfrm>
          <a:off x="115677" y="289192"/>
          <a:ext cx="8912646" cy="6279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6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708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Jenny thinks we might live with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400"/>
                        <a:t>Henry thinks we might travel to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Jenny thinks robots might not clean our houses.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Henry thinks we will stay on the Moon for a short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Jenny thinks robots might help us to do the housework.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400"/>
                        <a:t>Henry thinks we might not have a great time on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8D819F-F104-4554-9544-9796366895C1}"/>
              </a:ext>
            </a:extLst>
          </p:cNvPr>
          <p:cNvSpPr txBox="1"/>
          <p:nvPr/>
        </p:nvSpPr>
        <p:spPr>
          <a:xfrm>
            <a:off x="7216877" y="135685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545A87-0179-4E38-A263-933931051931}"/>
              </a:ext>
            </a:extLst>
          </p:cNvPr>
          <p:cNvSpPr txBox="1"/>
          <p:nvPr/>
        </p:nvSpPr>
        <p:spPr>
          <a:xfrm>
            <a:off x="7216877" y="226142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CEBE90-C41C-4E6C-9314-1995120F94E1}"/>
              </a:ext>
            </a:extLst>
          </p:cNvPr>
          <p:cNvSpPr txBox="1"/>
          <p:nvPr/>
        </p:nvSpPr>
        <p:spPr>
          <a:xfrm>
            <a:off x="8239432" y="31058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251B50-1E24-44E5-BE07-952D43CD56B1}"/>
              </a:ext>
            </a:extLst>
          </p:cNvPr>
          <p:cNvSpPr txBox="1"/>
          <p:nvPr/>
        </p:nvSpPr>
        <p:spPr>
          <a:xfrm>
            <a:off x="8239432" y="40202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4863-96AB-4004-938B-7337B96810B7}"/>
              </a:ext>
            </a:extLst>
          </p:cNvPr>
          <p:cNvSpPr txBox="1"/>
          <p:nvPr/>
        </p:nvSpPr>
        <p:spPr>
          <a:xfrm>
            <a:off x="7216877" y="492480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E617AF-A138-40E6-B532-95FB089FE8A4}"/>
              </a:ext>
            </a:extLst>
          </p:cNvPr>
          <p:cNvSpPr txBox="1"/>
          <p:nvPr/>
        </p:nvSpPr>
        <p:spPr>
          <a:xfrm>
            <a:off x="8239432" y="573334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57187" y="893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Consolidation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7563" y="1334639"/>
            <a:ext cx="2786062" cy="101350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2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5040" y="4640313"/>
            <a:ext cx="4044560" cy="12464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use the future simple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action that happens in the future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0" y="2768025"/>
            <a:ext cx="3505199" cy="523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Future simple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50594" y="2799453"/>
            <a:ext cx="4393406" cy="4924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chemeClr val="accent1"/>
                </a:solidFill>
              </a:rPr>
              <a:t>Might for future </a:t>
            </a:r>
            <a:r>
              <a:rPr lang="en-US" sz="2600" b="1" dirty="0" smtClean="0">
                <a:solidFill>
                  <a:schemeClr val="accent1"/>
                </a:solidFill>
              </a:rPr>
              <a:t>possibility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5400" y="3667780"/>
            <a:ext cx="2605087" cy="5232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will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7188" y="77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</a:br>
            <a:r>
              <a:rPr lang="en-US" sz="2400" b="1" dirty="0" smtClean="0">
                <a:latin typeface=".VnBodoni" pitchFamily="34" charset="0"/>
              </a:rPr>
              <a:t>Unit 10 : </a:t>
            </a:r>
            <a:r>
              <a:rPr lang="en-US" sz="3100" b="1" dirty="0">
                <a:solidFill>
                  <a:srgbClr val="FF0000"/>
                </a:solidFill>
              </a:rPr>
              <a:t>Houses in the future</a:t>
            </a:r>
            <a:br>
              <a:rPr lang="en-US" sz="3100" b="1" dirty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Lesson 3: A closer look 2</a:t>
            </a:r>
            <a: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  <a:t/>
            </a:r>
            <a:b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</a:br>
            <a:endParaRPr lang="en-US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87216" y="2351888"/>
            <a:ext cx="2256236" cy="447565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01964" y="3282580"/>
            <a:ext cx="12636" cy="416621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9" idx="0"/>
          </p:cNvCxnSpPr>
          <p:nvPr/>
        </p:nvCxnSpPr>
        <p:spPr>
          <a:xfrm>
            <a:off x="4750594" y="2348144"/>
            <a:ext cx="2196703" cy="4513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3314" y="4188210"/>
            <a:ext cx="7904" cy="48189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69147" y="3282382"/>
            <a:ext cx="7904" cy="48189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44753" y="3764517"/>
            <a:ext cx="2605087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might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50594" y="4725822"/>
            <a:ext cx="4241006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use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might + V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talk about actions that are possible in the future (We are not sure if they will happen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11548" y="4287737"/>
            <a:ext cx="7904" cy="438085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428" y="2286000"/>
            <a:ext cx="7933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-     Revise grammars.</a:t>
            </a:r>
            <a:endParaRPr lang="en-GB" sz="3600" b="1" dirty="0"/>
          </a:p>
          <a:p>
            <a:r>
              <a:rPr lang="en-GB" sz="3600" b="1" dirty="0"/>
              <a:t>- </a:t>
            </a:r>
            <a:r>
              <a:rPr lang="en-GB" sz="3600" b="1" dirty="0" smtClean="0"/>
              <a:t>    </a:t>
            </a:r>
            <a:r>
              <a:rPr lang="en-US" sz="3600" b="1" dirty="0"/>
              <a:t>Do exercises in the workbook.</a:t>
            </a:r>
          </a:p>
          <a:p>
            <a:r>
              <a:rPr lang="en-US" sz="3600" b="1" dirty="0"/>
              <a:t>- </a:t>
            </a:r>
            <a:r>
              <a:rPr lang="en-US" sz="3600" b="1" dirty="0" smtClean="0"/>
              <a:t>    Prepare  </a:t>
            </a:r>
            <a:r>
              <a:rPr lang="en-US" sz="3600" b="1" dirty="0"/>
              <a:t>lesson 4 ( communication</a:t>
            </a:r>
            <a:r>
              <a:rPr lang="en-US" sz="3600" dirty="0"/>
              <a:t>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16" y="4067032"/>
            <a:ext cx="3437567" cy="2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9144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01" y="278311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" y="-9275"/>
            <a:ext cx="8981768" cy="2286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623722" y="2310134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.VnBodoni" pitchFamily="34" charset="0"/>
              </a:rPr>
              <a:t>LESSON 3</a:t>
            </a:r>
            <a:endParaRPr lang="en-US" sz="4000" b="1" dirty="0">
              <a:latin typeface=".VnBodon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22" y="351005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07" y="3500719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9362" y="439850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039" y="5400012"/>
            <a:ext cx="193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Future simple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1716" y="5400011"/>
            <a:ext cx="3612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Might for future possibility</a:t>
            </a:r>
          </a:p>
        </p:txBody>
      </p:sp>
    </p:spTree>
    <p:extLst>
      <p:ext uri="{BB962C8B-B14F-4D97-AF65-F5344CB8AC3E}">
        <p14:creationId xmlns:p14="http://schemas.microsoft.com/office/powerpoint/2010/main" val="33178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12957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489" y="65304"/>
            <a:ext cx="230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Grammar 1: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6031" y="107194"/>
            <a:ext cx="5139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Future </a:t>
            </a:r>
            <a:r>
              <a:rPr lang="en-US" sz="3200" b="1" dirty="0" smtClean="0">
                <a:solidFill>
                  <a:schemeClr val="bg1"/>
                </a:solidFill>
              </a:rPr>
              <a:t>simple : </a:t>
            </a:r>
            <a:r>
              <a:rPr lang="en-US" sz="2800" b="1" i="1" dirty="0" smtClean="0">
                <a:solidFill>
                  <a:schemeClr val="bg1"/>
                </a:solidFill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lại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đơn</a:t>
            </a:r>
            <a:r>
              <a:rPr lang="en-US" sz="2800" b="1" i="1" dirty="0" smtClean="0">
                <a:solidFill>
                  <a:schemeClr val="bg1"/>
                </a:solidFill>
              </a:rPr>
              <a:t>)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25036" y="1390433"/>
            <a:ext cx="6019800" cy="5540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 +  WILL + V-bare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25036" y="3005725"/>
            <a:ext cx="6019800" cy="5540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+ S  +  V-bare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4083" y="1372388"/>
            <a:ext cx="124890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(+) 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8701" y="2165883"/>
            <a:ext cx="1061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 -)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2988" y="3025593"/>
            <a:ext cx="109184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?)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25036" y="2210747"/>
            <a:ext cx="6019800" cy="554038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 +  WILL + NOT + V-bare inf …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625036" y="3764005"/>
            <a:ext cx="6019800" cy="5540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Yes, S + will. / No, S + won’t.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4357" y="735166"/>
            <a:ext cx="1941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FORM:  </a:t>
            </a:r>
            <a:endParaRPr lang="en-US" sz="2800" b="1" u="sng" dirty="0">
              <a:solidFill>
                <a:srgbClr val="00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68" y="-134456"/>
            <a:ext cx="3756566" cy="2263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6498" y="153792"/>
            <a:ext cx="259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B7BD"/>
                </a:solidFill>
              </a:rPr>
              <a:t>* Grammar 1: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2503" y="166186"/>
            <a:ext cx="2522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Future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153808"/>
            <a:ext cx="9144000" cy="46746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2" y="927942"/>
            <a:ext cx="3007323" cy="769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092" y="2142551"/>
            <a:ext cx="80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use the future simple to talk about an action that happens in the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092" y="297354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912" y="3465991"/>
            <a:ext cx="8685869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My father </a:t>
            </a:r>
            <a:r>
              <a:rPr lang="en-US" sz="2400" b="1" dirty="0"/>
              <a:t>will travel </a:t>
            </a:r>
            <a:r>
              <a:rPr lang="en-US" sz="2400" dirty="0"/>
              <a:t>on the Moon in a super car in the future.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We</a:t>
            </a:r>
            <a:r>
              <a:rPr lang="en-US" sz="2400" b="1" dirty="0"/>
              <a:t>’ll live </a:t>
            </a:r>
            <a:r>
              <a:rPr lang="en-US" sz="2400" dirty="0"/>
              <a:t>in that cottage next year. (</a:t>
            </a:r>
            <a:r>
              <a:rPr lang="en-US" sz="2400" b="1" dirty="0"/>
              <a:t>’ll </a:t>
            </a:r>
            <a:r>
              <a:rPr lang="en-US" sz="2400" dirty="0"/>
              <a:t>is the short form of </a:t>
            </a:r>
            <a:r>
              <a:rPr lang="en-US" sz="2400" b="1" dirty="0"/>
              <a:t>will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We </a:t>
            </a:r>
            <a:r>
              <a:rPr lang="en-US" sz="2400" b="1" dirty="0"/>
              <a:t>won’t live </a:t>
            </a:r>
            <a:r>
              <a:rPr lang="en-US" sz="2400" dirty="0"/>
              <a:t>in that cottage anytime soon. (</a:t>
            </a:r>
            <a:r>
              <a:rPr lang="en-US" sz="2400" b="1" dirty="0"/>
              <a:t>won’t</a:t>
            </a:r>
            <a:r>
              <a:rPr lang="en-US" sz="2400" dirty="0"/>
              <a:t> is the short form of </a:t>
            </a:r>
            <a:r>
              <a:rPr lang="en-US" sz="2400" b="1" dirty="0"/>
              <a:t>will not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b="1" dirty="0"/>
              <a:t>Will</a:t>
            </a:r>
            <a:r>
              <a:rPr lang="en-US" sz="2400" dirty="0"/>
              <a:t> they </a:t>
            </a:r>
            <a:r>
              <a:rPr lang="en-US" sz="2400" b="1" dirty="0"/>
              <a:t>live</a:t>
            </a:r>
            <a:r>
              <a:rPr lang="en-US" sz="2400" dirty="0"/>
              <a:t> on the Moon?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Yes, they </a:t>
            </a:r>
            <a:r>
              <a:rPr lang="en-US" sz="2400" b="1" dirty="0"/>
              <a:t>will</a:t>
            </a:r>
            <a:r>
              <a:rPr lang="en-US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No, they </a:t>
            </a:r>
            <a:r>
              <a:rPr lang="en-US" sz="2400" b="1" dirty="0"/>
              <a:t>won’t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3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626" y="1619153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8" y="194606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08780" y="89085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make the sentences true for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687" y="1102663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072" y="1699446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I</a:t>
            </a:r>
            <a:r>
              <a:rPr lang="en-US" sz="2400" b="1" dirty="0">
                <a:solidFill>
                  <a:srgbClr val="F16649"/>
                </a:solidFill>
              </a:rPr>
              <a:t>’ll</a:t>
            </a:r>
            <a:r>
              <a:rPr lang="en-US" sz="2400" dirty="0"/>
              <a:t> listen to music in the afternoon.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3663" y="24183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8493" y="2409540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I _______ stay at home tonight.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663" y="32082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663" y="3975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8493" y="3967207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mum _______ make a cake today.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3663" y="48343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8493" y="4825691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_______ have an English test tomorrow.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663" y="56363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8493" y="5636312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family _______ move to the new house next week.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8493" y="3187191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friends _______ go to the library this afternoon.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5910" y="893065"/>
            <a:ext cx="80083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Oh, no. The dog ran away again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Don't worry - he (1)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...............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come back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Are you sure he (2)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.................... ?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OK, he might not come back today. But I’m sure he (3) ............. come back tomorrow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I don't believe you! He (4).............. come back. We (5)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…..... 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never see him again. I'm sure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Oh, look ... Here he 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2" y="3103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439192" y="67133"/>
            <a:ext cx="796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977110-1A01-451F-8065-CC2BCF005263}"/>
              </a:ext>
            </a:extLst>
          </p:cNvPr>
          <p:cNvSpPr txBox="1"/>
          <p:nvPr/>
        </p:nvSpPr>
        <p:spPr>
          <a:xfrm>
            <a:off x="3739944" y="1379063"/>
            <a:ext cx="135316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will / ‘ll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9944" y="2093960"/>
            <a:ext cx="1051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will (‘ll)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8261" y="3188406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(‘ll)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5358" y="3723811"/>
            <a:ext cx="929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39702" y="3725733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(‘ll)</a:t>
            </a:r>
          </a:p>
        </p:txBody>
      </p:sp>
    </p:spTree>
    <p:extLst>
      <p:ext uri="{BB962C8B-B14F-4D97-AF65-F5344CB8AC3E}">
        <p14:creationId xmlns:p14="http://schemas.microsoft.com/office/powerpoint/2010/main" val="9234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94549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64592" y="1558141"/>
            <a:ext cx="5976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1. computer/do/housework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2. robot/water/flowers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3. smart TV/cook/meals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4. washing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machine/iron/clothes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5. smartphone/take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care/children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6. modern fridge / cook/ meals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6896" y="1"/>
            <a:ext cx="8288594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 smtClean="0">
                <a:solidFill>
                  <a:schemeClr val="tx2"/>
                </a:solidFill>
                <a:latin typeface="Times New Roman" pitchFamily="18" charset="0"/>
              </a:rPr>
              <a:t>Game:</a:t>
            </a:r>
            <a:r>
              <a:rPr lang="en-US" sz="6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91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9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269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10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747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1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5498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4791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13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89498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36595" y="4957570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1076172" y="548285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1033968" y="551636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1033968" y="554653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4" name="_s3086"/>
          <p:cNvSpPr>
            <a:spLocks noChangeArrowheads="1"/>
          </p:cNvSpPr>
          <p:nvPr/>
        </p:nvSpPr>
        <p:spPr bwMode="auto">
          <a:xfrm>
            <a:off x="1076172" y="5482852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25" name="Oval 32">
            <a:hlinkClick r:id="" action="ppaction://noaction" highlightClick="1">
              <a:snd r:embed="rId9" name="click.wav"/>
            </a:hlinkClick>
          </p:cNvPr>
          <p:cNvSpPr>
            <a:spLocks noChangeArrowheads="1"/>
          </p:cNvSpPr>
          <p:nvPr/>
        </p:nvSpPr>
        <p:spPr bwMode="auto">
          <a:xfrm>
            <a:off x="1033968" y="554653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482526" y="4935101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</a:t>
            </a:r>
            <a:r>
              <a:rPr lang="en-US" altLang="en-US" sz="2700" b="1" dirty="0" smtClean="0">
                <a:solidFill>
                  <a:srgbClr val="FF0066"/>
                </a:solidFill>
              </a:rPr>
              <a:t>B</a:t>
            </a:r>
            <a:endParaRPr lang="en-US" altLang="en-US" sz="2700" b="1" dirty="0">
              <a:solidFill>
                <a:srgbClr val="FF0066"/>
              </a:solidFill>
            </a:endParaRPr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6545127" y="54603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6502923" y="54939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6502923" y="55240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30" name="_s3086"/>
          <p:cNvSpPr>
            <a:spLocks noChangeArrowheads="1"/>
          </p:cNvSpPr>
          <p:nvPr/>
        </p:nvSpPr>
        <p:spPr bwMode="auto">
          <a:xfrm>
            <a:off x="6545127" y="5460383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31" name="Oval 32">
            <a:hlinkClick r:id="" action="ppaction://noaction" highlightClick="1">
              <a:snd r:embed="rId9" name="click.wav"/>
            </a:hlinkClick>
          </p:cNvPr>
          <p:cNvSpPr>
            <a:spLocks noChangeArrowheads="1"/>
          </p:cNvSpPr>
          <p:nvPr/>
        </p:nvSpPr>
        <p:spPr bwMode="auto">
          <a:xfrm>
            <a:off x="6517671" y="547981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32" name="Rectangle 3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902929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33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917677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34" name="Right Arrow 33">
            <a:hlinkClick r:id="rId12" action="ppaction://hlinksldjump"/>
          </p:cNvPr>
          <p:cNvSpPr/>
          <p:nvPr/>
        </p:nvSpPr>
        <p:spPr>
          <a:xfrm>
            <a:off x="4028163" y="6572607"/>
            <a:ext cx="634181" cy="4450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1219</Words>
  <Application>Microsoft Office PowerPoint</Application>
  <PresentationFormat>On-screen Show (4:3)</PresentationFormat>
  <Paragraphs>214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Unit 10 : Houses in the future Lesson 3: A closer look 2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BA</dc:creator>
  <cp:lastModifiedBy>Admin</cp:lastModifiedBy>
  <cp:revision>10</cp:revision>
  <dcterms:created xsi:type="dcterms:W3CDTF">2022-01-17T15:39:32Z</dcterms:created>
  <dcterms:modified xsi:type="dcterms:W3CDTF">2022-01-23T17:02:37Z</dcterms:modified>
</cp:coreProperties>
</file>