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6"/>
  </p:notesMasterIdLst>
  <p:sldIdLst>
    <p:sldId id="256" r:id="rId2"/>
    <p:sldId id="257" r:id="rId3"/>
    <p:sldId id="270" r:id="rId4"/>
    <p:sldId id="258" r:id="rId5"/>
    <p:sldId id="259" r:id="rId6"/>
    <p:sldId id="260" r:id="rId7"/>
    <p:sldId id="261" r:id="rId8"/>
    <p:sldId id="262" r:id="rId9"/>
    <p:sldId id="263" r:id="rId10"/>
    <p:sldId id="264" r:id="rId11"/>
    <p:sldId id="265" r:id="rId12"/>
    <p:sldId id="297" r:id="rId13"/>
    <p:sldId id="266" r:id="rId14"/>
    <p:sldId id="268" r:id="rId15"/>
    <p:sldId id="269" r:id="rId16"/>
    <p:sldId id="298" r:id="rId17"/>
    <p:sldId id="271" r:id="rId18"/>
    <p:sldId id="299" r:id="rId19"/>
    <p:sldId id="300" r:id="rId20"/>
    <p:sldId id="272" r:id="rId21"/>
    <p:sldId id="273" r:id="rId22"/>
    <p:sldId id="301" r:id="rId23"/>
    <p:sldId id="302" r:id="rId24"/>
    <p:sldId id="274" r:id="rId25"/>
    <p:sldId id="309" r:id="rId26"/>
    <p:sldId id="310" r:id="rId27"/>
    <p:sldId id="311" r:id="rId28"/>
    <p:sldId id="312" r:id="rId29"/>
    <p:sldId id="276" r:id="rId30"/>
    <p:sldId id="306" r:id="rId31"/>
    <p:sldId id="277" r:id="rId32"/>
    <p:sldId id="307" r:id="rId33"/>
    <p:sldId id="278" r:id="rId34"/>
    <p:sldId id="304" r:id="rId35"/>
  </p:sldIdLst>
  <p:sldSz cx="9144000" cy="5143500" type="screen16x9"/>
  <p:notesSz cx="6858000" cy="9144000"/>
  <p:embeddedFontLst>
    <p:embeddedFont>
      <p:font typeface="Anaheim" panose="020B0604020202020204" charset="0"/>
      <p:regular r:id="rId37"/>
    </p:embeddedFont>
    <p:embeddedFont>
      <p:font typeface="Bebas Neue" panose="020B0606020202050201" pitchFamily="34" charset="0"/>
      <p:regular r:id="rId38"/>
    </p:embeddedFont>
    <p:embeddedFont>
      <p:font typeface="Cambria Math" panose="02040503050406030204" pitchFamily="18" charset="0"/>
      <p:regular r:id="rId39"/>
    </p:embeddedFont>
    <p:embeddedFont>
      <p:font typeface="Didact Gothic" panose="00000500000000000000" pitchFamily="2" charset="0"/>
      <p:regular r:id="rId40"/>
    </p:embeddedFont>
    <p:embeddedFont>
      <p:font typeface="Nunito Light" pitchFamily="2" charset="0"/>
      <p:regular r:id="rId41"/>
      <p:italic r:id="rId42"/>
    </p:embeddedFont>
    <p:embeddedFont>
      <p:font typeface="Sofia Sans Condensed" panose="020B0604020202020204" charset="0"/>
      <p:regular r:id="rId43"/>
      <p:bold r:id="rId44"/>
      <p:italic r:id="rId45"/>
      <p:boldItalic r:id="rId46"/>
    </p:embeddedFont>
    <p:embeddedFont>
      <p:font typeface="Sofia Sans Condensed Medium"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DCCA8C-5A66-4F67-934E-6911FDEE50C3}">
  <a:tblStyle styleId="{9FDCCA8C-5A66-4F67-934E-6911FDEE50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134F3-EF19-4889-BEE1-F07613F7CA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53" autoAdjust="0"/>
    <p:restoredTop sz="94660"/>
  </p:normalViewPr>
  <p:slideViewPr>
    <p:cSldViewPr snapToGrid="0">
      <p:cViewPr varScale="1">
        <p:scale>
          <a:sx n="95" d="100"/>
          <a:sy n="95" d="100"/>
        </p:scale>
        <p:origin x="40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910c9cffe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910c9cffe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910c9cff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910c9cff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17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3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3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76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98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88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04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727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68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1d638a11d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1d638a11d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989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54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38edee8c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38edee8c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05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1" name="Google Shape;161;p14"/>
          <p:cNvSpPr/>
          <p:nvPr/>
        </p:nvSpPr>
        <p:spPr>
          <a:xfrm rot="-769560">
            <a:off x="8510212" y="-38507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8235450" y="-100336"/>
            <a:ext cx="749169" cy="639824"/>
            <a:chOff x="1266425" y="3156525"/>
            <a:chExt cx="2118691" cy="1809456"/>
          </a:xfrm>
        </p:grpSpPr>
        <p:sp>
          <p:nvSpPr>
            <p:cNvPr id="163" name="Google Shape;163;p14"/>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2091" y="4348020"/>
            <a:ext cx="1374311" cy="1219306"/>
            <a:chOff x="6743475" y="925150"/>
            <a:chExt cx="840300" cy="745525"/>
          </a:xfrm>
        </p:grpSpPr>
        <p:sp>
          <p:nvSpPr>
            <p:cNvPr id="175" name="Google Shape;175;p14"/>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4"/>
          <p:cNvGrpSpPr/>
          <p:nvPr/>
        </p:nvGrpSpPr>
        <p:grpSpPr>
          <a:xfrm flipH="1">
            <a:off x="8430775" y="3964625"/>
            <a:ext cx="1468774" cy="2392890"/>
            <a:chOff x="1860050" y="575275"/>
            <a:chExt cx="1468774" cy="2392890"/>
          </a:xfrm>
        </p:grpSpPr>
        <p:sp>
          <p:nvSpPr>
            <p:cNvPr id="178" name="Google Shape;178;p14"/>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flipH="1">
            <a:off x="-823050" y="-209728"/>
            <a:ext cx="1724556" cy="2392931"/>
            <a:chOff x="1305237" y="3311634"/>
            <a:chExt cx="1724556" cy="2392931"/>
          </a:xfrm>
        </p:grpSpPr>
        <p:sp>
          <p:nvSpPr>
            <p:cNvPr id="183" name="Google Shape;183;p14"/>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01" name="Google Shape;201;p16"/>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6"/>
          <p:cNvGrpSpPr/>
          <p:nvPr/>
        </p:nvGrpSpPr>
        <p:grpSpPr>
          <a:xfrm>
            <a:off x="8430765" y="1905728"/>
            <a:ext cx="1060142" cy="976068"/>
            <a:chOff x="6875165" y="845615"/>
            <a:chExt cx="1060142" cy="976068"/>
          </a:xfrm>
        </p:grpSpPr>
        <p:sp>
          <p:nvSpPr>
            <p:cNvPr id="203" name="Google Shape;203;p16"/>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6"/>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6"/>
          <p:cNvGrpSpPr/>
          <p:nvPr/>
        </p:nvGrpSpPr>
        <p:grpSpPr>
          <a:xfrm flipH="1">
            <a:off x="8430775" y="3964625"/>
            <a:ext cx="1468774" cy="2392890"/>
            <a:chOff x="1860050" y="575275"/>
            <a:chExt cx="1468774" cy="2392890"/>
          </a:xfrm>
        </p:grpSpPr>
        <p:sp>
          <p:nvSpPr>
            <p:cNvPr id="207" name="Google Shape;207;p1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6"/>
          <p:cNvGrpSpPr/>
          <p:nvPr/>
        </p:nvGrpSpPr>
        <p:grpSpPr>
          <a:xfrm flipH="1">
            <a:off x="-823050" y="-209728"/>
            <a:ext cx="1724556" cy="2392931"/>
            <a:chOff x="1305237" y="3311634"/>
            <a:chExt cx="1724556" cy="2392931"/>
          </a:xfrm>
        </p:grpSpPr>
        <p:sp>
          <p:nvSpPr>
            <p:cNvPr id="212" name="Google Shape;212;p16"/>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412075" y="3136700"/>
            <a:ext cx="3451200" cy="67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7" name="Google Shape;227;p18"/>
          <p:cNvSpPr txBox="1">
            <a:spLocks noGrp="1"/>
          </p:cNvSpPr>
          <p:nvPr>
            <p:ph type="subTitle" idx="1"/>
          </p:nvPr>
        </p:nvSpPr>
        <p:spPr>
          <a:xfrm>
            <a:off x="4412075" y="3729275"/>
            <a:ext cx="3451200" cy="757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28" name="Google Shape;228;p18"/>
          <p:cNvGrpSpPr/>
          <p:nvPr/>
        </p:nvGrpSpPr>
        <p:grpSpPr>
          <a:xfrm rot="7105758">
            <a:off x="7734311" y="-868188"/>
            <a:ext cx="1707686" cy="1800078"/>
            <a:chOff x="4029000" y="-35100"/>
            <a:chExt cx="1219050" cy="1284925"/>
          </a:xfrm>
        </p:grpSpPr>
        <p:sp>
          <p:nvSpPr>
            <p:cNvPr id="229" name="Google Shape;229;p18"/>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p:nvPr/>
        </p:nvSpPr>
        <p:spPr>
          <a:xfrm>
            <a:off x="-303591" y="-684862"/>
            <a:ext cx="1616449" cy="244872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5400000">
            <a:off x="878869" y="392090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8"/>
          <p:cNvGrpSpPr/>
          <p:nvPr/>
        </p:nvGrpSpPr>
        <p:grpSpPr>
          <a:xfrm>
            <a:off x="262200" y="4131914"/>
            <a:ext cx="749169" cy="639824"/>
            <a:chOff x="1266425" y="3156525"/>
            <a:chExt cx="2118691" cy="1809456"/>
          </a:xfrm>
        </p:grpSpPr>
        <p:sp>
          <p:nvSpPr>
            <p:cNvPr id="235" name="Google Shape;235;p18"/>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713250" y="445025"/>
            <a:ext cx="439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19"/>
          <p:cNvSpPr txBox="1">
            <a:spLocks noGrp="1"/>
          </p:cNvSpPr>
          <p:nvPr>
            <p:ph type="body" idx="1"/>
          </p:nvPr>
        </p:nvSpPr>
        <p:spPr>
          <a:xfrm>
            <a:off x="713250" y="1257575"/>
            <a:ext cx="43953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49" name="Google Shape;249;p19"/>
          <p:cNvGrpSpPr/>
          <p:nvPr/>
        </p:nvGrpSpPr>
        <p:grpSpPr>
          <a:xfrm rot="10106929" flipH="1">
            <a:off x="-325755" y="3980146"/>
            <a:ext cx="2142342" cy="1959208"/>
            <a:chOff x="1854725" y="35300"/>
            <a:chExt cx="1008675" cy="922450"/>
          </a:xfrm>
        </p:grpSpPr>
        <p:sp>
          <p:nvSpPr>
            <p:cNvPr id="250" name="Google Shape;250;p19"/>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9"/>
          <p:cNvSpPr/>
          <p:nvPr/>
        </p:nvSpPr>
        <p:spPr>
          <a:xfrm rot="-5664641">
            <a:off x="3628690" y="-1924187"/>
            <a:ext cx="2386673" cy="274360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0" name="Google Shape;270;p21"/>
          <p:cNvSpPr txBox="1">
            <a:spLocks noGrp="1"/>
          </p:cNvSpPr>
          <p:nvPr>
            <p:ph type="subTitle" idx="1"/>
          </p:nvPr>
        </p:nvSpPr>
        <p:spPr>
          <a:xfrm>
            <a:off x="4572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b="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271" name="Google Shape;271;p21"/>
          <p:cNvSpPr txBox="1">
            <a:spLocks noGrp="1"/>
          </p:cNvSpPr>
          <p:nvPr>
            <p:ph type="subTitle" idx="2"/>
          </p:nvPr>
        </p:nvSpPr>
        <p:spPr>
          <a:xfrm>
            <a:off x="720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b="0"/>
            </a:lvl1pPr>
            <a:lvl2pPr lvl="1" algn="ctr" rtl="0">
              <a:lnSpc>
                <a:spcPct val="100000"/>
              </a:lnSpc>
              <a:spcBef>
                <a:spcPts val="0"/>
              </a:spcBef>
              <a:spcAft>
                <a:spcPts val="0"/>
              </a:spcAft>
              <a:buSzPts val="1200"/>
              <a:buFont typeface="Nunito Light"/>
              <a:buChar char="○"/>
              <a:defRPr/>
            </a:lvl2pPr>
            <a:lvl3pPr lvl="2" algn="ctr" rtl="0">
              <a:lnSpc>
                <a:spcPct val="100000"/>
              </a:lnSpc>
              <a:spcBef>
                <a:spcPts val="0"/>
              </a:spcBef>
              <a:spcAft>
                <a:spcPts val="0"/>
              </a:spcAft>
              <a:buSzPts val="1200"/>
              <a:buFont typeface="Nunito Light"/>
              <a:buChar char="■"/>
              <a:defRPr/>
            </a:lvl3pPr>
            <a:lvl4pPr lvl="3" algn="ctr" rtl="0">
              <a:lnSpc>
                <a:spcPct val="100000"/>
              </a:lnSpc>
              <a:spcBef>
                <a:spcPts val="0"/>
              </a:spcBef>
              <a:spcAft>
                <a:spcPts val="0"/>
              </a:spcAft>
              <a:buSzPts val="1200"/>
              <a:buFont typeface="Nunito Light"/>
              <a:buChar char="●"/>
              <a:defRPr/>
            </a:lvl4pPr>
            <a:lvl5pPr lvl="4" algn="ctr" rtl="0">
              <a:lnSpc>
                <a:spcPct val="100000"/>
              </a:lnSpc>
              <a:spcBef>
                <a:spcPts val="0"/>
              </a:spcBef>
              <a:spcAft>
                <a:spcPts val="0"/>
              </a:spcAft>
              <a:buSzPts val="1200"/>
              <a:buFont typeface="Nunito Light"/>
              <a:buChar char="○"/>
              <a:defRPr/>
            </a:lvl5pPr>
            <a:lvl6pPr lvl="5" algn="ctr" rtl="0">
              <a:lnSpc>
                <a:spcPct val="100000"/>
              </a:lnSpc>
              <a:spcBef>
                <a:spcPts val="0"/>
              </a:spcBef>
              <a:spcAft>
                <a:spcPts val="0"/>
              </a:spcAft>
              <a:buSzPts val="1200"/>
              <a:buFont typeface="Nunito Light"/>
              <a:buChar char="■"/>
              <a:defRPr/>
            </a:lvl6pPr>
            <a:lvl7pPr lvl="6" algn="ctr" rtl="0">
              <a:lnSpc>
                <a:spcPct val="100000"/>
              </a:lnSpc>
              <a:spcBef>
                <a:spcPts val="0"/>
              </a:spcBef>
              <a:spcAft>
                <a:spcPts val="0"/>
              </a:spcAft>
              <a:buSzPts val="1200"/>
              <a:buFont typeface="Nunito Light"/>
              <a:buChar char="●"/>
              <a:defRPr/>
            </a:lvl7pPr>
            <a:lvl8pPr lvl="7" algn="ctr" rtl="0">
              <a:lnSpc>
                <a:spcPct val="100000"/>
              </a:lnSpc>
              <a:spcBef>
                <a:spcPts val="0"/>
              </a:spcBef>
              <a:spcAft>
                <a:spcPts val="0"/>
              </a:spcAft>
              <a:buSzPts val="1200"/>
              <a:buFont typeface="Nunito Light"/>
              <a:buChar char="○"/>
              <a:defRPr/>
            </a:lvl8pPr>
            <a:lvl9pPr lvl="8" algn="ctr" rtl="0">
              <a:lnSpc>
                <a:spcPct val="100000"/>
              </a:lnSpc>
              <a:spcBef>
                <a:spcPts val="0"/>
              </a:spcBef>
              <a:spcAft>
                <a:spcPts val="0"/>
              </a:spcAft>
              <a:buSzPts val="1200"/>
              <a:buFont typeface="Nunito Light"/>
              <a:buChar char="■"/>
              <a:defRPr/>
            </a:lvl9pPr>
          </a:lstStyle>
          <a:p>
            <a:endParaRPr/>
          </a:p>
        </p:txBody>
      </p:sp>
      <p:grpSp>
        <p:nvGrpSpPr>
          <p:cNvPr id="272" name="Google Shape;272;p21"/>
          <p:cNvGrpSpPr/>
          <p:nvPr/>
        </p:nvGrpSpPr>
        <p:grpSpPr>
          <a:xfrm rot="4933234">
            <a:off x="7720021" y="106656"/>
            <a:ext cx="2444010" cy="1249424"/>
            <a:chOff x="6555850" y="2276550"/>
            <a:chExt cx="1553150" cy="794000"/>
          </a:xfrm>
        </p:grpSpPr>
        <p:sp>
          <p:nvSpPr>
            <p:cNvPr id="273" name="Google Shape;273;p21"/>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1"/>
          <p:cNvSpPr/>
          <p:nvPr/>
        </p:nvSpPr>
        <p:spPr>
          <a:xfrm rot="963283">
            <a:off x="7802899" y="3589690"/>
            <a:ext cx="1616430" cy="2448700"/>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rot="-1807593">
            <a:off x="-786619" y="-684852"/>
            <a:ext cx="1616429" cy="244869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rot="5074172">
            <a:off x="-187387" y="3533197"/>
            <a:ext cx="2292831" cy="3510800"/>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2" r:id="rId22"/>
    <p:sldLayoutId id="2147483673" r:id="rId2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8.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360241" y="1968498"/>
            <a:ext cx="8423518"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CHÀO MỪNG CÁC EM </a:t>
            </a:r>
            <a:br>
              <a:rPr lang="en-US" sz="4400" b="1">
                <a:latin typeface="+mj-lt"/>
              </a:rPr>
            </a:br>
            <a:r>
              <a:rPr lang="en-US" sz="4400" b="1">
                <a:latin typeface="+mj-lt"/>
              </a:rPr>
              <a:t>ĐẾN VỚI BÀI HỌC HÔM NAY!</a:t>
            </a:r>
            <a:endParaRPr sz="4400" b="1">
              <a:latin typeface="+mj-lt"/>
            </a:endParaRPr>
          </a:p>
        </p:txBody>
      </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Box 7">
            <a:extLst>
              <a:ext uri="{FF2B5EF4-FFF2-40B4-BE49-F238E27FC236}">
                <a16:creationId xmlns:a16="http://schemas.microsoft.com/office/drawing/2014/main" id="{71D7B09F-80FE-CE64-01A9-401604C0DBA8}"/>
              </a:ext>
            </a:extLst>
          </p:cNvPr>
          <p:cNvSpPr txBox="1"/>
          <p:nvPr/>
        </p:nvSpPr>
        <p:spPr>
          <a:xfrm>
            <a:off x="1603138" y="602746"/>
            <a:ext cx="7359445"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Trong một số trường hợp, có thể tính được khối lượng của một vật qua kích thước của nó mà không cần dùng cân. Ví dụ, có thể tính được khối lượng của nước trong bể bơi khi biết kích thước của bể. Dựa trên cơ sở nào có thể làm được điều đó?</a:t>
            </a:r>
          </a:p>
        </p:txBody>
      </p:sp>
      <p:sp>
        <p:nvSpPr>
          <p:cNvPr id="12" name="Rectangle: Rounded Corners 11">
            <a:extLst>
              <a:ext uri="{FF2B5EF4-FFF2-40B4-BE49-F238E27FC236}">
                <a16:creationId xmlns:a16="http://schemas.microsoft.com/office/drawing/2014/main" id="{CA9E5BC7-0990-E243-F542-4B7271863759}"/>
              </a:ext>
            </a:extLst>
          </p:cNvPr>
          <p:cNvSpPr/>
          <p:nvPr/>
        </p:nvSpPr>
        <p:spPr>
          <a:xfrm>
            <a:off x="2617839" y="2771606"/>
            <a:ext cx="6194323" cy="168869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lumMod val="50000"/>
                  </a:schemeClr>
                </a:solidFill>
                <a:effectLst/>
                <a:latin typeface="+mj-lt"/>
                <a:ea typeface="Calibri" panose="020F0502020204030204" pitchFamily="34" charset="0"/>
                <a:cs typeface="Times New Roman" panose="02020603050405020304" pitchFamily="18" charset="0"/>
              </a:rPr>
              <a:t>Ta có thể tính được khối lượng của một vật qua kích thước của nó mà không cần dùng cân dựa vào công thức khối lượng riêng.</a:t>
            </a:r>
          </a:p>
        </p:txBody>
      </p:sp>
      <p:sp>
        <p:nvSpPr>
          <p:cNvPr id="14" name="Arrow: Curved Right 13">
            <a:extLst>
              <a:ext uri="{FF2B5EF4-FFF2-40B4-BE49-F238E27FC236}">
                <a16:creationId xmlns:a16="http://schemas.microsoft.com/office/drawing/2014/main" id="{6044B9FF-899C-7D66-6717-C6AD244EA222}"/>
              </a:ext>
            </a:extLst>
          </p:cNvPr>
          <p:cNvSpPr/>
          <p:nvPr/>
        </p:nvSpPr>
        <p:spPr>
          <a:xfrm>
            <a:off x="803787" y="2771606"/>
            <a:ext cx="1526458" cy="1312606"/>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9">
            <a:extLst>
              <a:ext uri="{FF2B5EF4-FFF2-40B4-BE49-F238E27FC236}">
                <a16:creationId xmlns:a16="http://schemas.microsoft.com/office/drawing/2014/main" id="{CD866D71-7760-0901-1F98-80A2372498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675" y="887439"/>
            <a:ext cx="1534463" cy="1312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73" name="Google Shape;573;p40"/>
          <p:cNvGrpSpPr/>
          <p:nvPr/>
        </p:nvGrpSpPr>
        <p:grpSpPr>
          <a:xfrm>
            <a:off x="7978625" y="3136700"/>
            <a:ext cx="1468774" cy="2392890"/>
            <a:chOff x="1860050" y="575275"/>
            <a:chExt cx="1468774" cy="2392890"/>
          </a:xfrm>
        </p:grpSpPr>
        <p:sp>
          <p:nvSpPr>
            <p:cNvPr id="574" name="Google Shape;574;p40"/>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31ABD503-5311-9D8E-E876-D2383A57CD4E}"/>
              </a:ext>
            </a:extLst>
          </p:cNvPr>
          <p:cNvGrpSpPr/>
          <p:nvPr/>
        </p:nvGrpSpPr>
        <p:grpSpPr>
          <a:xfrm>
            <a:off x="2611961" y="466482"/>
            <a:ext cx="6461161" cy="1044241"/>
            <a:chOff x="2611961" y="466482"/>
            <a:chExt cx="6461161" cy="1044241"/>
          </a:xfrm>
        </p:grpSpPr>
        <p:sp>
          <p:nvSpPr>
            <p:cNvPr id="14" name="Rectangle: Rounded Corners 13">
              <a:extLst>
                <a:ext uri="{FF2B5EF4-FFF2-40B4-BE49-F238E27FC236}">
                  <a16:creationId xmlns:a16="http://schemas.microsoft.com/office/drawing/2014/main" id="{6132AFAA-F887-6CFA-C816-02C0413F7533}"/>
                </a:ext>
              </a:extLst>
            </p:cNvPr>
            <p:cNvSpPr/>
            <p:nvPr/>
          </p:nvSpPr>
          <p:spPr>
            <a:xfrm>
              <a:off x="2654710" y="466482"/>
              <a:ext cx="6349180" cy="1044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A6BDFD-6B6D-E0F1-89CC-D3B39F46EA3C}"/>
                </a:ext>
              </a:extLst>
            </p:cNvPr>
            <p:cNvSpPr txBox="1"/>
            <p:nvPr/>
          </p:nvSpPr>
          <p:spPr>
            <a:xfrm>
              <a:off x="2611961" y="485058"/>
              <a:ext cx="6461161" cy="95866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Một bể bơi có chiều dài 20 m, chiều rộng 8 m, độ sâu của nước là 1,5 m, tính khối lượng của nước trong bể.</a:t>
              </a:r>
            </a:p>
          </p:txBody>
        </p:sp>
      </p:grpSp>
      <p:sp>
        <p:nvSpPr>
          <p:cNvPr id="9" name="Line Callout 1 (Border and Accent Bar) 3">
            <a:extLst>
              <a:ext uri="{FF2B5EF4-FFF2-40B4-BE49-F238E27FC236}">
                <a16:creationId xmlns:a16="http://schemas.microsoft.com/office/drawing/2014/main" id="{AE29033D-B5C5-EA53-7965-99A929151D76}"/>
              </a:ext>
            </a:extLst>
          </p:cNvPr>
          <p:cNvSpPr/>
          <p:nvPr/>
        </p:nvSpPr>
        <p:spPr>
          <a:xfrm>
            <a:off x="338012" y="466482"/>
            <a:ext cx="2102846" cy="1044241"/>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sz="2200" b="1">
                <a:solidFill>
                  <a:schemeClr val="accent2">
                    <a:lumMod val="50000"/>
                  </a:schemeClr>
                </a:solidFill>
                <a:latin typeface="Arial" panose="020B0604020202020204" pitchFamily="34" charset="0"/>
                <a:cs typeface="Arial" panose="020B0604020202020204" pitchFamily="34" charset="0"/>
              </a:rPr>
              <a:t>Thực hành luyện tập</a:t>
            </a:r>
            <a:endParaRPr lang="en-US" sz="2200" b="1"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F02329-A83A-50AB-21A3-1C35C88CCAAB}"/>
              </a:ext>
            </a:extLst>
          </p:cNvPr>
          <p:cNvSpPr txBox="1"/>
          <p:nvPr/>
        </p:nvSpPr>
        <p:spPr>
          <a:xfrm>
            <a:off x="570400" y="2742336"/>
            <a:ext cx="7640614" cy="1625510"/>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Thể tích nước trong bể là 20.8.1,5 = 240 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Tra Bảng 14.1 ta có khối lượng riêng của nước là 1000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Khối lượng của nước trong bể là 1000. 240 = 240 000 kg.</a:t>
            </a:r>
          </a:p>
        </p:txBody>
      </p:sp>
      <p:sp>
        <p:nvSpPr>
          <p:cNvPr id="13" name="Arrow: Curved Down 12">
            <a:extLst>
              <a:ext uri="{FF2B5EF4-FFF2-40B4-BE49-F238E27FC236}">
                <a16:creationId xmlns:a16="http://schemas.microsoft.com/office/drawing/2014/main" id="{D5CDDB6D-5C2E-2B08-0F19-663AEAB373A7}"/>
              </a:ext>
            </a:extLst>
          </p:cNvPr>
          <p:cNvSpPr/>
          <p:nvPr/>
        </p:nvSpPr>
        <p:spPr>
          <a:xfrm>
            <a:off x="3960847" y="1654744"/>
            <a:ext cx="859720" cy="1044241"/>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33830" y="1627478"/>
            <a:ext cx="5058817" cy="2416239"/>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
                <a:srgbClr val="000000"/>
              </a:buClr>
              <a:buSzTx/>
              <a:tabLst/>
              <a:defRPr/>
            </a:pPr>
            <a:r>
              <a:rPr lang="en-US" sz="3500" b="1"/>
              <a:t>II. XÁC ĐỊNH KHỐI LƯỢNG RIÊNG BẰNG THỰC NGHIỆM</a:t>
            </a:r>
            <a:endParaRPr kumimoji="0" lang="en-US" sz="3500" b="1" i="0" u="none" strike="noStrike" kern="0" cap="none" spc="0" normalizeH="0" baseline="0" noProof="0">
              <a:ln>
                <a:noFill/>
              </a:ln>
              <a:solidFill>
                <a:srgbClr val="000000"/>
              </a:solidFill>
              <a:effectLst/>
              <a:uLnTx/>
              <a:uFillTx/>
              <a:latin typeface="Arial"/>
              <a:cs typeface="Arial"/>
              <a:sym typeface="Arial"/>
            </a:endParaRP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0715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8" name="TextBox 7">
            <a:extLst>
              <a:ext uri="{FF2B5EF4-FFF2-40B4-BE49-F238E27FC236}">
                <a16:creationId xmlns:a16="http://schemas.microsoft.com/office/drawing/2014/main" id="{A4DAA20A-9DC1-1623-EF10-B6AB9C65DDF2}"/>
              </a:ext>
            </a:extLst>
          </p:cNvPr>
          <p:cNvSpPr txBox="1"/>
          <p:nvPr/>
        </p:nvSpPr>
        <p:spPr>
          <a:xfrm>
            <a:off x="416937" y="388733"/>
            <a:ext cx="8310125" cy="577850"/>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1. Xác định khối lượng riêng của một lượng chất lỏng</a:t>
            </a:r>
            <a:endParaRPr lang="en-US" sz="2400">
              <a:effectLst/>
              <a:latin typeface="+mj-lt"/>
              <a:ea typeface="Calibri" panose="020F0502020204030204" pitchFamily="34" charset="0"/>
              <a:cs typeface="Times New Roman" panose="02020603050405020304" pitchFamily="18" charset="0"/>
            </a:endParaRPr>
          </a:p>
        </p:txBody>
      </p:sp>
      <p:sp>
        <p:nvSpPr>
          <p:cNvPr id="9" name="Line Callout 1 (Border and Accent Bar) 3">
            <a:extLst>
              <a:ext uri="{FF2B5EF4-FFF2-40B4-BE49-F238E27FC236}">
                <a16:creationId xmlns:a16="http://schemas.microsoft.com/office/drawing/2014/main" id="{0957A5F7-56DB-DCA9-3614-38FF002F957B}"/>
              </a:ext>
            </a:extLst>
          </p:cNvPr>
          <p:cNvSpPr/>
          <p:nvPr/>
        </p:nvSpPr>
        <p:spPr>
          <a:xfrm>
            <a:off x="438472" y="1234640"/>
            <a:ext cx="2684798"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accent2">
                    <a:lumMod val="50000"/>
                  </a:schemeClr>
                </a:solidFill>
                <a:latin typeface="Arial" panose="020B0604020202020204" pitchFamily="34" charset="0"/>
                <a:cs typeface="Arial" panose="020B0604020202020204" pitchFamily="34" charset="0"/>
              </a:rPr>
              <a:t>Thảo luận nhóm</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6980A33B-85DC-A064-A33E-2467973EB920}"/>
              </a:ext>
            </a:extLst>
          </p:cNvPr>
          <p:cNvGrpSpPr/>
          <p:nvPr/>
        </p:nvGrpSpPr>
        <p:grpSpPr>
          <a:xfrm>
            <a:off x="248122" y="2062728"/>
            <a:ext cx="8647756" cy="1239691"/>
            <a:chOff x="614008" y="2129664"/>
            <a:chExt cx="8296984" cy="1229077"/>
          </a:xfrm>
        </p:grpSpPr>
        <p:sp>
          <p:nvSpPr>
            <p:cNvPr id="10" name="Rectangle 9">
              <a:extLst>
                <a:ext uri="{FF2B5EF4-FFF2-40B4-BE49-F238E27FC236}">
                  <a16:creationId xmlns:a16="http://schemas.microsoft.com/office/drawing/2014/main" id="{87E8ADBE-6CE4-E6B2-9B52-D250CD9F23A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1" name="Rectangle 10">
              <a:extLst>
                <a:ext uri="{FF2B5EF4-FFF2-40B4-BE49-F238E27FC236}">
                  <a16:creationId xmlns:a16="http://schemas.microsoft.com/office/drawing/2014/main" id="{18D33237-F537-F2A2-A02F-4C31695AA2BC}"/>
                </a:ext>
              </a:extLst>
            </p:cNvPr>
            <p:cNvSpPr/>
            <p:nvPr/>
          </p:nvSpPr>
          <p:spPr>
            <a:xfrm>
              <a:off x="796637" y="2280021"/>
              <a:ext cx="8114355" cy="107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3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Thảo luận, đề xuất các cách xác định khối lượng riêng của một lượng chất lỏng.</a:t>
              </a:r>
            </a:p>
          </p:txBody>
        </p:sp>
      </p:grpSp>
      <p:grpSp>
        <p:nvGrpSpPr>
          <p:cNvPr id="14" name="Group 13">
            <a:extLst>
              <a:ext uri="{FF2B5EF4-FFF2-40B4-BE49-F238E27FC236}">
                <a16:creationId xmlns:a16="http://schemas.microsoft.com/office/drawing/2014/main" id="{A0F71B35-2A27-CFC4-53C5-207C664E7C62}"/>
              </a:ext>
            </a:extLst>
          </p:cNvPr>
          <p:cNvGrpSpPr/>
          <p:nvPr/>
        </p:nvGrpSpPr>
        <p:grpSpPr>
          <a:xfrm>
            <a:off x="248123" y="3657261"/>
            <a:ext cx="8647756" cy="1247248"/>
            <a:chOff x="614008" y="2129664"/>
            <a:chExt cx="8296984" cy="1034529"/>
          </a:xfrm>
        </p:grpSpPr>
        <p:sp>
          <p:nvSpPr>
            <p:cNvPr id="15" name="Rectangle 14">
              <a:extLst>
                <a:ext uri="{FF2B5EF4-FFF2-40B4-BE49-F238E27FC236}">
                  <a16:creationId xmlns:a16="http://schemas.microsoft.com/office/drawing/2014/main" id="{D19995DF-9D62-9341-6AEE-A3DC4DF1452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CAC7F3-6677-BC3D-8328-79CEC6EAF0A4}"/>
                </a:ext>
              </a:extLst>
            </p:cNvPr>
            <p:cNvSpPr/>
            <p:nvPr/>
          </p:nvSpPr>
          <p:spPr>
            <a:xfrm>
              <a:off x="796637" y="2280021"/>
              <a:ext cx="8114355" cy="884172"/>
            </a:xfrm>
            <a:prstGeom prst="rect">
              <a:avLst/>
            </a:prstGeom>
            <a:solidFill>
              <a:schemeClr val="tx2">
                <a:lumMod val="9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4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Cần lưu ý điều gì khi đọc giá trị thể tích chất lỏng trên cốc đong?</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5623AB6A-9F92-5CD9-0D7F-FDD07415AAA6}"/>
              </a:ext>
            </a:extLst>
          </p:cNvPr>
          <p:cNvSpPr/>
          <p:nvPr/>
        </p:nvSpPr>
        <p:spPr>
          <a:xfrm>
            <a:off x="443517" y="1151425"/>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3</a:t>
            </a:r>
          </a:p>
        </p:txBody>
      </p:sp>
      <p:sp>
        <p:nvSpPr>
          <p:cNvPr id="22" name="TextBox 21">
            <a:extLst>
              <a:ext uri="{FF2B5EF4-FFF2-40B4-BE49-F238E27FC236}">
                <a16:creationId xmlns:a16="http://schemas.microsoft.com/office/drawing/2014/main" id="{D5E91197-EE68-DB6C-C01C-92AB9CFA7638}"/>
              </a:ext>
            </a:extLst>
          </p:cNvPr>
          <p:cNvSpPr txBox="1"/>
          <p:nvPr/>
        </p:nvSpPr>
        <p:spPr>
          <a:xfrm>
            <a:off x="1969975" y="689760"/>
            <a:ext cx="6959395" cy="188199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lượng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cân xác định khối lượng m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bình chia độ xác định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Sử dụng công thức để khối lượng riêng của chất lỏng.</a:t>
            </a:r>
          </a:p>
        </p:txBody>
      </p:sp>
      <p:sp>
        <p:nvSpPr>
          <p:cNvPr id="25" name="TextBox 24">
            <a:extLst>
              <a:ext uri="{FF2B5EF4-FFF2-40B4-BE49-F238E27FC236}">
                <a16:creationId xmlns:a16="http://schemas.microsoft.com/office/drawing/2014/main" id="{CD50D404-2A00-DB64-AD74-430853AAAEF1}"/>
              </a:ext>
            </a:extLst>
          </p:cNvPr>
          <p:cNvSpPr txBox="1"/>
          <p:nvPr/>
        </p:nvSpPr>
        <p:spPr>
          <a:xfrm>
            <a:off x="1969975" y="2840099"/>
            <a:ext cx="6509569" cy="1881990"/>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Xác định giới hạn đo của cốc đong.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Luôn đặt mắt vuông góc với cốc đong, ngang với mực chất lỏng và đọc giá trị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rPr>
              <a:t>Luôn đặt cốc tại vị trí thăng bằng.</a:t>
            </a:r>
            <a:endParaRPr lang="en-US" sz="2000">
              <a:latin typeface="+mj-lt"/>
            </a:endParaRPr>
          </a:p>
        </p:txBody>
      </p:sp>
      <p:sp>
        <p:nvSpPr>
          <p:cNvPr id="32" name="Rectangle: Rounded Corners 31">
            <a:extLst>
              <a:ext uri="{FF2B5EF4-FFF2-40B4-BE49-F238E27FC236}">
                <a16:creationId xmlns:a16="http://schemas.microsoft.com/office/drawing/2014/main" id="{D1ED16D8-A230-7268-EE0E-16CE9DECA756}"/>
              </a:ext>
            </a:extLst>
          </p:cNvPr>
          <p:cNvSpPr/>
          <p:nvPr/>
        </p:nvSpPr>
        <p:spPr>
          <a:xfrm>
            <a:off x="443516" y="3301764"/>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4</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P spid="25"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lumMod val="10000"/>
                  </a:schemeClr>
                </a:solidFil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Dụng cụ</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F5E95A6-9B1E-DDDB-C6A9-0304C15BA774}"/>
              </a:ext>
            </a:extLst>
          </p:cNvPr>
          <p:cNvSpPr txBox="1"/>
          <p:nvPr/>
        </p:nvSpPr>
        <p:spPr>
          <a:xfrm>
            <a:off x="2262324" y="1072407"/>
            <a:ext cx="3030792" cy="456535"/>
          </a:xfrm>
          <a:prstGeom prst="rect">
            <a:avLst/>
          </a:prstGeom>
          <a:noFill/>
        </p:spPr>
        <p:txBody>
          <a:bodyPr wrap="square">
            <a:spAutoFit/>
          </a:bodyPr>
          <a:lstStyle/>
          <a:p>
            <a:pPr marL="0" marR="0" algn="ctr">
              <a:lnSpc>
                <a:spcPct val="150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Chất lỏng, cốc đong, cân</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Tiến hành</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B2F89A-E25E-5A4F-5DF5-853FA5E5CFE9}"/>
                  </a:ext>
                </a:extLst>
              </p:cNvPr>
              <p:cNvSpPr txBox="1"/>
              <p:nvPr/>
            </p:nvSpPr>
            <p:spPr>
              <a:xfrm>
                <a:off x="2358448" y="2139207"/>
                <a:ext cx="6183973" cy="2534027"/>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n-lt"/>
                    <a:ea typeface="Calibri" panose="020F0502020204030204" pitchFamily="34" charset="0"/>
                    <a:cs typeface="Times New Roman" panose="02020603050405020304" pitchFamily="18" charset="0"/>
                  </a:rPr>
                  <a:t>Bước 1: </a:t>
                </a:r>
                <a:r>
                  <a:rPr lang="en-US" sz="1800">
                    <a:effectLst/>
                    <a:latin typeface="+mn-lt"/>
                    <a:ea typeface="Calibri" panose="020F0502020204030204" pitchFamily="34" charset="0"/>
                    <a:cs typeface="Times New Roman" panose="02020603050405020304" pitchFamily="18" charset="0"/>
                  </a:rPr>
                  <a:t>Xác định khối lượng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Dùng cân xác định khối lượng m</a:t>
                </a:r>
                <a:r>
                  <a:rPr lang="en-US" sz="1800" baseline="-25000">
                    <a:effectLst/>
                    <a:latin typeface="+mn-lt"/>
                    <a:ea typeface="Calibri" panose="020F0502020204030204" pitchFamily="34" charset="0"/>
                    <a:cs typeface="Times New Roman" panose="02020603050405020304" pitchFamily="18" charset="0"/>
                  </a:rPr>
                  <a:t>1</a:t>
                </a:r>
                <a:r>
                  <a:rPr lang="en-US" sz="1800">
                    <a:effectLst/>
                    <a:latin typeface="+mn-lt"/>
                    <a:ea typeface="Calibri" panose="020F0502020204030204" pitchFamily="34" charset="0"/>
                    <a:cs typeface="Times New Roman" panose="02020603050405020304" pitchFamily="18" charset="0"/>
                  </a:rPr>
                  <a:t> của cốc đong.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Đổ lượng chất lỏng cần xác định khối lượng riêng vào cốc đong. Dùng cân xác định tổng khối lượng m</a:t>
                </a:r>
                <a:r>
                  <a:rPr lang="en-US" sz="1800" baseline="-25000">
                    <a:effectLst/>
                    <a:latin typeface="+mn-lt"/>
                    <a:ea typeface="Calibri" panose="020F0502020204030204" pitchFamily="34" charset="0"/>
                    <a:cs typeface="Times New Roman" panose="02020603050405020304" pitchFamily="18" charset="0"/>
                  </a:rPr>
                  <a:t>2</a:t>
                </a:r>
                <a:r>
                  <a:rPr lang="en-US" sz="1800">
                    <a:effectLst/>
                    <a:latin typeface="+mn-lt"/>
                    <a:ea typeface="Calibri" panose="020F0502020204030204" pitchFamily="34" charset="0"/>
                    <a:cs typeface="Times New Roman" panose="02020603050405020304" pitchFamily="18" charset="0"/>
                  </a:rPr>
                  <a:t> của cốc đong và lượng chất lỏng.</a:t>
                </a:r>
              </a:p>
              <a:p>
                <a:pPr marL="285750" indent="-285750" algn="just">
                  <a:lnSpc>
                    <a:spcPct val="150000"/>
                  </a:lnSpc>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Tính khối lượng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a:effectLst/>
                    <a:latin typeface="+mn-lt"/>
                    <a:ea typeface="Times New Roman" panose="02020603050405020304" pitchFamily="18" charset="0"/>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2B2F89A-E25E-5A4F-5DF5-853FA5E5CFE9}"/>
                  </a:ext>
                </a:extLst>
              </p:cNvPr>
              <p:cNvSpPr txBox="1">
                <a:spLocks noRot="1" noChangeAspect="1" noMove="1" noResize="1" noEditPoints="1" noAdjustHandles="1" noChangeArrowheads="1" noChangeShapeType="1" noTextEdit="1"/>
              </p:cNvSpPr>
              <p:nvPr/>
            </p:nvSpPr>
            <p:spPr>
              <a:xfrm>
                <a:off x="2358448" y="2139207"/>
                <a:ext cx="6183973" cy="2534027"/>
              </a:xfrm>
              <a:prstGeom prst="rect">
                <a:avLst/>
              </a:prstGeom>
              <a:blipFill>
                <a:blip r:embed="rId3"/>
                <a:stretch>
                  <a:fillRect l="-690" r="-789" b="-2885"/>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3F6B831F-34B9-BE90-DD7E-6839807E3039}"/>
              </a:ext>
            </a:extLst>
          </p:cNvPr>
          <p:cNvPicPr>
            <a:picLocks noChangeAspect="1"/>
          </p:cNvPicPr>
          <p:nvPr/>
        </p:nvPicPr>
        <p:blipFill>
          <a:blip r:embed="rId4"/>
          <a:stretch>
            <a:fillRect/>
          </a:stretch>
        </p:blipFill>
        <p:spPr>
          <a:xfrm>
            <a:off x="718410" y="2872531"/>
            <a:ext cx="1081173" cy="21448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p:bldP spid="33"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57355" y="938942"/>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5E20B1-30CC-8895-F075-98A3A3045C21}"/>
                  </a:ext>
                </a:extLst>
              </p:cNvPr>
              <p:cNvSpPr txBox="1"/>
              <p:nvPr/>
            </p:nvSpPr>
            <p:spPr>
              <a:xfrm>
                <a:off x="811160" y="1546680"/>
                <a:ext cx="7765026" cy="1432956"/>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a:t>
                </a:r>
                <a:r>
                  <a:rPr lang="en-US" sz="1800">
                    <a:effectLst/>
                    <a:latin typeface="+mj-lt"/>
                    <a:ea typeface="Calibri" panose="020F0502020204030204" pitchFamily="34" charset="0"/>
                    <a:cs typeface="Times New Roman" panose="02020603050405020304" pitchFamily="18" charset="0"/>
                  </a:rPr>
                  <a:t> Đo thể tích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Đọc giá trị thể tích V của lượng chất lỏng trên cốc đong.</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a:t>
                </a:r>
                <a:r>
                  <a:rPr lang="en-US" sz="1800">
                    <a:effectLst/>
                    <a:latin typeface="+mj-lt"/>
                    <a:ea typeface="Calibri" panose="020F0502020204030204" pitchFamily="34" charset="0"/>
                    <a:cs typeface="Times New Roman" panose="02020603050405020304" pitchFamily="18" charset="0"/>
                  </a:rPr>
                  <a:t> Tính khối lượng riêng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oMath>
                </a14:m>
                <a:r>
                  <a:rPr lang="en-US" sz="1800">
                    <a:effectLst/>
                    <a:latin typeface="+mj-lt"/>
                    <a:ea typeface="Times New Roman" panose="02020603050405020304" pitchFamily="18"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95E20B1-30CC-8895-F075-98A3A3045C21}"/>
                  </a:ext>
                </a:extLst>
              </p:cNvPr>
              <p:cNvSpPr txBox="1">
                <a:spLocks noRot="1" noChangeAspect="1" noMove="1" noResize="1" noEditPoints="1" noAdjustHandles="1" noChangeArrowheads="1" noChangeShapeType="1" noTextEdit="1"/>
              </p:cNvSpPr>
              <p:nvPr/>
            </p:nvSpPr>
            <p:spPr>
              <a:xfrm>
                <a:off x="811160" y="1546680"/>
                <a:ext cx="7765026" cy="1432956"/>
              </a:xfrm>
              <a:prstGeom prst="rect">
                <a:avLst/>
              </a:prstGeom>
              <a:blipFill>
                <a:blip r:embed="rId3"/>
                <a:stretch>
                  <a:fillRect l="-471" b="-1702"/>
                </a:stretch>
              </a:blipFill>
            </p:spPr>
            <p:txBody>
              <a:bodyPr/>
              <a:lstStyle/>
              <a:p>
                <a:r>
                  <a:rPr lang="en-US">
                    <a:noFill/>
                  </a:rPr>
                  <a:t> </a:t>
                </a:r>
              </a:p>
            </p:txBody>
          </p:sp>
        </mc:Fallback>
      </mc:AlternateContent>
      <p:sp>
        <p:nvSpPr>
          <p:cNvPr id="5" name="Cloud 4">
            <a:extLst>
              <a:ext uri="{FF2B5EF4-FFF2-40B4-BE49-F238E27FC236}">
                <a16:creationId xmlns:a16="http://schemas.microsoft.com/office/drawing/2014/main" id="{9CFDDCC5-0C46-CF3D-2682-1CEF2450BAEB}"/>
              </a:ext>
            </a:extLst>
          </p:cNvPr>
          <p:cNvSpPr/>
          <p:nvPr/>
        </p:nvSpPr>
        <p:spPr>
          <a:xfrm>
            <a:off x="1618635" y="3119284"/>
            <a:ext cx="5906729" cy="186198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bg1">
                    <a:lumMod val="10000"/>
                  </a:schemeClr>
                </a:solidFill>
                <a:effectLst/>
                <a:latin typeface="+mj-lt"/>
                <a:ea typeface="Calibri" panose="020F0502020204030204" pitchFamily="34" charset="0"/>
              </a:rPr>
              <a:t>Hãy xử lí số liệu và so sánh khối lượng riêng của chất lỏng trong thí nghiệm với Bảng 14.1 (SGK – tr74).</a:t>
            </a:r>
            <a:endParaRPr lang="en-US">
              <a:solidFill>
                <a:schemeClr val="bg1">
                  <a:lumMod val="10000"/>
                </a:schemeClr>
              </a:solidFill>
              <a:latin typeface="+mj-lt"/>
            </a:endParaRPr>
          </a:p>
        </p:txBody>
      </p:sp>
    </p:spTree>
    <p:extLst>
      <p:ext uri="{BB962C8B-B14F-4D97-AF65-F5344CB8AC3E}">
        <p14:creationId xmlns:p14="http://schemas.microsoft.com/office/powerpoint/2010/main" val="1470559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 name="TextBox 5">
            <a:extLst>
              <a:ext uri="{FF2B5EF4-FFF2-40B4-BE49-F238E27FC236}">
                <a16:creationId xmlns:a16="http://schemas.microsoft.com/office/drawing/2014/main" id="{ACBB5808-A93F-6EF0-8FBB-0D3C8138EA0D}"/>
              </a:ext>
            </a:extLst>
          </p:cNvPr>
          <p:cNvSpPr txBox="1"/>
          <p:nvPr/>
        </p:nvSpPr>
        <p:spPr>
          <a:xfrm>
            <a:off x="1191175" y="222791"/>
            <a:ext cx="6761649"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2. Xác định khối lượng riêng của một khối hộp chữ nhật</a:t>
            </a:r>
            <a:endParaRPr lang="en-US" sz="2400">
              <a:effectLst/>
              <a:latin typeface="+mj-lt"/>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AE51FDDF-6289-A020-DEA1-A6B8EEC898F4}"/>
              </a:ext>
            </a:extLst>
          </p:cNvPr>
          <p:cNvGrpSpPr/>
          <p:nvPr/>
        </p:nvGrpSpPr>
        <p:grpSpPr>
          <a:xfrm>
            <a:off x="1369238" y="1542428"/>
            <a:ext cx="6405522" cy="3189064"/>
            <a:chOff x="1396631" y="1382935"/>
            <a:chExt cx="6405522" cy="3189064"/>
          </a:xfrm>
        </p:grpSpPr>
        <p:grpSp>
          <p:nvGrpSpPr>
            <p:cNvPr id="11" name="Group 10">
              <a:extLst>
                <a:ext uri="{FF2B5EF4-FFF2-40B4-BE49-F238E27FC236}">
                  <a16:creationId xmlns:a16="http://schemas.microsoft.com/office/drawing/2014/main" id="{674134FB-6CE1-6DF3-6683-66ADFBEFDE71}"/>
                </a:ext>
              </a:extLst>
            </p:cNvPr>
            <p:cNvGrpSpPr/>
            <p:nvPr/>
          </p:nvGrpSpPr>
          <p:grpSpPr>
            <a:xfrm>
              <a:off x="1562886" y="1382935"/>
              <a:ext cx="6239267" cy="3189064"/>
              <a:chOff x="1562886" y="1382935"/>
              <a:chExt cx="6239267" cy="3189064"/>
            </a:xfrm>
          </p:grpSpPr>
          <p:sp>
            <p:nvSpPr>
              <p:cNvPr id="7" name="Cloud 6">
                <a:extLst>
                  <a:ext uri="{FF2B5EF4-FFF2-40B4-BE49-F238E27FC236}">
                    <a16:creationId xmlns:a16="http://schemas.microsoft.com/office/drawing/2014/main" id="{8B0DD4D0-F42F-D90A-7CEC-5473D9F86778}"/>
                  </a:ext>
                </a:extLst>
              </p:cNvPr>
              <p:cNvSpPr/>
              <p:nvPr/>
            </p:nvSpPr>
            <p:spPr>
              <a:xfrm>
                <a:off x="1562886" y="1382935"/>
                <a:ext cx="6239267" cy="3189064"/>
              </a:xfrm>
              <a:prstGeom prst="cloud">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5FF806-C832-9E7E-17ED-D6EBDDEE75BE}"/>
                  </a:ext>
                </a:extLst>
              </p:cNvPr>
              <p:cNvSpPr txBox="1"/>
              <p:nvPr/>
            </p:nvSpPr>
            <p:spPr>
              <a:xfrm>
                <a:off x="2647309" y="2110983"/>
                <a:ext cx="4585225" cy="1619482"/>
              </a:xfrm>
              <a:prstGeom prst="rect">
                <a:avLst/>
              </a:prstGeom>
              <a:noFill/>
            </p:spPr>
            <p:txBody>
              <a:bodyPr wrap="square">
                <a:spAutoFit/>
              </a:bodyPr>
              <a:lstStyle/>
              <a:p>
                <a:pPr marL="0" marR="0" algn="just">
                  <a:lnSpc>
                    <a:spcPct val="150000"/>
                  </a:lnSpc>
                  <a:spcBef>
                    <a:spcPts val="0"/>
                  </a:spcBef>
                  <a:spcAft>
                    <a:spcPts val="800"/>
                  </a:spcAft>
                </a:pPr>
                <a:r>
                  <a:rPr lang="en-US" sz="2300">
                    <a:solidFill>
                      <a:schemeClr val="bg1">
                        <a:lumMod val="10000"/>
                      </a:schemeClr>
                    </a:solidFill>
                    <a:effectLst/>
                    <a:latin typeface="+mj-lt"/>
                    <a:ea typeface="Calibri" panose="020F0502020204030204" pitchFamily="34" charset="0"/>
                    <a:cs typeface="Times New Roman" panose="02020603050405020304" pitchFamily="18" charset="0"/>
                  </a:rPr>
                  <a:t>Hãy để đề xuất phương án xác định khối lượng riêng của một khối hộp chữ nhật ?</a:t>
                </a:r>
              </a:p>
            </p:txBody>
          </p:sp>
        </p:grpSp>
        <p:pic>
          <p:nvPicPr>
            <p:cNvPr id="12" name="Picture 6">
              <a:extLst>
                <a:ext uri="{FF2B5EF4-FFF2-40B4-BE49-F238E27FC236}">
                  <a16:creationId xmlns:a16="http://schemas.microsoft.com/office/drawing/2014/main" id="{19A7E887-01E5-65B2-4F0A-3D6BCDF4E8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6631" y="1948767"/>
              <a:ext cx="1170146" cy="20574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689640" y="1096211"/>
            <a:ext cx="4328651" cy="496996"/>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Khối hộp chữ nhật, thước, cân</a:t>
            </a:r>
          </a:p>
        </p:txBody>
      </p:sp>
      <p:sp>
        <p:nvSpPr>
          <p:cNvPr id="7" name="TextBox 6">
            <a:extLst>
              <a:ext uri="{FF2B5EF4-FFF2-40B4-BE49-F238E27FC236}">
                <a16:creationId xmlns:a16="http://schemas.microsoft.com/office/drawing/2014/main" id="{52DD0493-5EBB-BC92-C566-CEECB2F8B4EE}"/>
              </a:ext>
            </a:extLst>
          </p:cNvPr>
          <p:cNvSpPr txBox="1"/>
          <p:nvPr/>
        </p:nvSpPr>
        <p:spPr>
          <a:xfrm>
            <a:off x="2372550" y="2012989"/>
            <a:ext cx="3915955" cy="958660"/>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1:</a:t>
            </a:r>
            <a:r>
              <a:rPr lang="en-US" sz="2000">
                <a:effectLst/>
                <a:latin typeface="+mj-lt"/>
                <a:ea typeface="Calibri" panose="020F0502020204030204" pitchFamily="34" charset="0"/>
                <a:cs typeface="Times New Roman" panose="02020603050405020304" pitchFamily="18" charset="0"/>
              </a:rPr>
              <a:t> Xác định khối lượng m của khối hộp bằng cân.</a:t>
            </a:r>
          </a:p>
        </p:txBody>
      </p:sp>
      <p:pic>
        <p:nvPicPr>
          <p:cNvPr id="8" name="Picture 7">
            <a:extLst>
              <a:ext uri="{FF2B5EF4-FFF2-40B4-BE49-F238E27FC236}">
                <a16:creationId xmlns:a16="http://schemas.microsoft.com/office/drawing/2014/main" id="{26CCAC1C-C2DE-3A2D-4D3C-9A07EE1B4DBC}"/>
              </a:ext>
            </a:extLst>
          </p:cNvPr>
          <p:cNvPicPr>
            <a:picLocks noChangeAspect="1"/>
          </p:cNvPicPr>
          <p:nvPr/>
        </p:nvPicPr>
        <p:blipFill>
          <a:blip r:embed="rId3"/>
          <a:stretch>
            <a:fillRect/>
          </a:stretch>
        </p:blipFill>
        <p:spPr>
          <a:xfrm>
            <a:off x="6489031" y="1079610"/>
            <a:ext cx="2484069" cy="3920932"/>
          </a:xfrm>
          <a:prstGeom prst="rect">
            <a:avLst/>
          </a:prstGeom>
        </p:spPr>
      </p:pic>
    </p:spTree>
    <p:extLst>
      <p:ext uri="{BB962C8B-B14F-4D97-AF65-F5344CB8AC3E}">
        <p14:creationId xmlns:p14="http://schemas.microsoft.com/office/powerpoint/2010/main" val="1513219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1145420"/>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6A7FBB-73EF-C8F9-AF75-7C53140E5245}"/>
                  </a:ext>
                </a:extLst>
              </p:cNvPr>
              <p:cNvSpPr txBox="1"/>
              <p:nvPr/>
            </p:nvSpPr>
            <p:spPr>
              <a:xfrm>
                <a:off x="302471" y="1922812"/>
                <a:ext cx="8539058" cy="2729530"/>
              </a:xfrm>
              <a:prstGeom prst="rect">
                <a:avLst/>
              </a:prstGeom>
              <a:noFill/>
            </p:spPr>
            <p:txBody>
              <a:bodyPr wrap="square">
                <a:spAutoFit/>
              </a:bodyPr>
              <a:lstStyle/>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Đo thể tích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Dùng thước đo: chiều dài a, chiều rộng b và chiều cao c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Tính thể tích của khối hộp chữ nhật: V = a.b.c.</a:t>
                </a:r>
              </a:p>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3:</a:t>
                </a:r>
                <a:r>
                  <a:rPr lang="en-US" sz="2000">
                    <a:effectLst/>
                    <a:latin typeface="+mj-lt"/>
                    <a:ea typeface="Calibri" panose="020F0502020204030204" pitchFamily="34" charset="0"/>
                    <a:cs typeface="Times New Roman" panose="02020603050405020304" pitchFamily="18" charset="0"/>
                  </a:rPr>
                  <a:t> Tính khối lượng riêng của khối hộp:</a:t>
                </a: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den>
                      </m:f>
                    </m:oMath>
                  </m:oMathPara>
                </a14:m>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66A7FBB-73EF-C8F9-AF75-7C53140E5245}"/>
                  </a:ext>
                </a:extLst>
              </p:cNvPr>
              <p:cNvSpPr txBox="1">
                <a:spLocks noRot="1" noChangeAspect="1" noMove="1" noResize="1" noEditPoints="1" noAdjustHandles="1" noChangeArrowheads="1" noChangeShapeType="1" noTextEdit="1"/>
              </p:cNvSpPr>
              <p:nvPr/>
            </p:nvSpPr>
            <p:spPr>
              <a:xfrm>
                <a:off x="302471" y="1922812"/>
                <a:ext cx="8539058" cy="2729530"/>
              </a:xfrm>
              <a:prstGeom prst="rect">
                <a:avLst/>
              </a:prstGeom>
              <a:blipFill>
                <a:blip r:embed="rId3"/>
                <a:stretch>
                  <a:fillRect l="-643"/>
                </a:stretch>
              </a:blipFill>
            </p:spPr>
            <p:txBody>
              <a:bodyPr/>
              <a:lstStyle/>
              <a:p>
                <a:r>
                  <a:rPr lang="en-US">
                    <a:noFill/>
                  </a:rPr>
                  <a:t> </a:t>
                </a:r>
              </a:p>
            </p:txBody>
          </p:sp>
        </mc:Fallback>
      </mc:AlternateContent>
    </p:spTree>
    <p:extLst>
      <p:ext uri="{BB962C8B-B14F-4D97-AF65-F5344CB8AC3E}">
        <p14:creationId xmlns:p14="http://schemas.microsoft.com/office/powerpoint/2010/main" val="463704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 name="TextBox 3">
            <a:extLst>
              <a:ext uri="{FF2B5EF4-FFF2-40B4-BE49-F238E27FC236}">
                <a16:creationId xmlns:a16="http://schemas.microsoft.com/office/drawing/2014/main" id="{EDC0725B-D396-BECB-3073-EAC452D001FB}"/>
              </a:ext>
            </a:extLst>
          </p:cNvPr>
          <p:cNvSpPr txBox="1"/>
          <p:nvPr/>
        </p:nvSpPr>
        <p:spPr>
          <a:xfrm>
            <a:off x="2765322" y="-88491"/>
            <a:ext cx="3333135" cy="800412"/>
          </a:xfrm>
          <a:prstGeom prst="rect">
            <a:avLst/>
          </a:prstGeom>
          <a:noFill/>
        </p:spPr>
        <p:txBody>
          <a:bodyPr wrap="square" rtlCol="0">
            <a:spAutoFit/>
          </a:bodyPr>
          <a:lstStyle/>
          <a:p>
            <a:pPr algn="ctr">
              <a:lnSpc>
                <a:spcPct val="150000"/>
              </a:lnSpc>
            </a:pPr>
            <a:r>
              <a:rPr lang="en-US" sz="3500" b="1"/>
              <a:t>KHỞI ĐỘNG</a:t>
            </a:r>
          </a:p>
        </p:txBody>
      </p:sp>
      <p:pic>
        <p:nvPicPr>
          <p:cNvPr id="8" name="Picture 7">
            <a:extLst>
              <a:ext uri="{FF2B5EF4-FFF2-40B4-BE49-F238E27FC236}">
                <a16:creationId xmlns:a16="http://schemas.microsoft.com/office/drawing/2014/main" id="{046D8EB8-5482-E5B7-2037-640FB4E4746A}"/>
              </a:ext>
            </a:extLst>
          </p:cNvPr>
          <p:cNvPicPr>
            <a:picLocks noChangeAspect="1"/>
          </p:cNvPicPr>
          <p:nvPr/>
        </p:nvPicPr>
        <p:blipFill>
          <a:blip r:embed="rId3"/>
          <a:stretch>
            <a:fillRect/>
          </a:stretch>
        </p:blipFill>
        <p:spPr>
          <a:xfrm>
            <a:off x="666597" y="2181639"/>
            <a:ext cx="3278964" cy="20733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A58F3DD6-C322-9E62-1AA8-582CEABDAFC0}"/>
              </a:ext>
            </a:extLst>
          </p:cNvPr>
          <p:cNvSpPr txBox="1"/>
          <p:nvPr/>
        </p:nvSpPr>
        <p:spPr>
          <a:xfrm>
            <a:off x="4682613" y="2098405"/>
            <a:ext cx="4081616" cy="2239844"/>
          </a:xfrm>
          <a:prstGeom prst="rect">
            <a:avLst/>
          </a:prstGeom>
          <a:noFill/>
        </p:spPr>
        <p:txBody>
          <a:bodyPr wrap="square">
            <a:spAutoFit/>
          </a:bodyPr>
          <a:lstStyle/>
          <a:p>
            <a:pPr marL="0" marR="0" algn="just">
              <a:lnSpc>
                <a:spcPct val="150000"/>
              </a:lnSpc>
              <a:spcBef>
                <a:spcPts val="0"/>
              </a:spcBef>
              <a:spcAft>
                <a:spcPts val="0"/>
              </a:spcAft>
            </a:pPr>
            <a:r>
              <a:rPr lang="en-US" sz="2400">
                <a:solidFill>
                  <a:srgbClr val="000000"/>
                </a:solidFill>
                <a:effectLst/>
                <a:latin typeface="+mj-lt"/>
                <a:ea typeface="Times New Roman" panose="02020603050405020304" pitchFamily="18" charset="0"/>
                <a:cs typeface="Times New Roman" panose="02020603050405020304" pitchFamily="18" charset="0"/>
              </a:rPr>
              <a:t>Người ta làm thế nào tính được khối lượng của các khối đá dùng để dựng lên các kim tự tháp ở Ai Cập?</a:t>
            </a:r>
            <a:endParaRPr lang="en-US" sz="2400">
              <a:effectLst/>
              <a:latin typeface="+mj-lt"/>
              <a:ea typeface="Calibri" panose="020F0502020204030204" pitchFamily="34" charset="0"/>
              <a:cs typeface="Times New Roman" panose="02020603050405020304" pitchFamily="18" charset="0"/>
            </a:endParaRPr>
          </a:p>
        </p:txBody>
      </p:sp>
      <p:pic>
        <p:nvPicPr>
          <p:cNvPr id="15" name="Picture 46">
            <a:extLst>
              <a:ext uri="{FF2B5EF4-FFF2-40B4-BE49-F238E27FC236}">
                <a16:creationId xmlns:a16="http://schemas.microsoft.com/office/drawing/2014/main" id="{64D087BF-484B-2D92-9E59-B37952940CFD}"/>
              </a:ext>
            </a:extLst>
          </p:cNvPr>
          <p:cNvPicPr>
            <a:picLocks noChangeAspect="1"/>
          </p:cNvPicPr>
          <p:nvPr/>
        </p:nvPicPr>
        <p:blipFill>
          <a:blip r:embed="rId4"/>
          <a:srcRect/>
          <a:stretch>
            <a:fillRect/>
          </a:stretch>
        </p:blipFill>
        <p:spPr>
          <a:xfrm>
            <a:off x="4137141" y="1508402"/>
            <a:ext cx="825471" cy="1168809"/>
          </a:xfrm>
          <a:prstGeom prst="rect">
            <a:avLst/>
          </a:prstGeom>
        </p:spPr>
      </p:pic>
      <p:sp>
        <p:nvSpPr>
          <p:cNvPr id="16" name="Line Callout 1 (Border and Accent Bar) 3">
            <a:extLst>
              <a:ext uri="{FF2B5EF4-FFF2-40B4-BE49-F238E27FC236}">
                <a16:creationId xmlns:a16="http://schemas.microsoft.com/office/drawing/2014/main" id="{43ACAFA1-20E3-B940-6F7C-A30B453627C7}"/>
              </a:ext>
            </a:extLst>
          </p:cNvPr>
          <p:cNvSpPr/>
          <p:nvPr/>
        </p:nvSpPr>
        <p:spPr>
          <a:xfrm>
            <a:off x="1228720" y="815160"/>
            <a:ext cx="7155737" cy="590003"/>
          </a:xfrm>
          <a:prstGeom prst="accentBorderCallout1">
            <a:avLst>
              <a:gd name="adj1" fmla="val 18750"/>
              <a:gd name="adj2" fmla="val -3127"/>
              <a:gd name="adj3" fmla="val 17954"/>
              <a:gd name="adj4" fmla="val -17509"/>
            </a:avLst>
          </a:prstGeom>
          <a:solidFill>
            <a:schemeClr val="tx2"/>
          </a:solidFill>
          <a:ln>
            <a:solidFill>
              <a:schemeClr val="accent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200">
                <a:solidFill>
                  <a:schemeClr val="tx1"/>
                </a:solidFill>
              </a:rPr>
              <a:t>Quan sát hình trong mục </a:t>
            </a:r>
            <a:r>
              <a:rPr lang="en-US" sz="2200" b="1">
                <a:solidFill>
                  <a:schemeClr val="tx1"/>
                </a:solidFill>
              </a:rPr>
              <a:t>Tìm hiểu thêm (SGK – tr76):</a:t>
            </a:r>
            <a:endParaRPr lang="en-US" sz="2200">
              <a:solidFill>
                <a:schemeClr val="tx1"/>
              </a:solidFill>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5" name="TextBox 4">
            <a:extLst>
              <a:ext uri="{FF2B5EF4-FFF2-40B4-BE49-F238E27FC236}">
                <a16:creationId xmlns:a16="http://schemas.microsoft.com/office/drawing/2014/main" id="{0B6F182E-F92B-990E-B8D5-37CEC044AE3A}"/>
              </a:ext>
            </a:extLst>
          </p:cNvPr>
          <p:cNvSpPr txBox="1"/>
          <p:nvPr/>
        </p:nvSpPr>
        <p:spPr>
          <a:xfrm>
            <a:off x="567198" y="336885"/>
            <a:ext cx="8009604"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Luyện tập 2 (SGK – tr75): </a:t>
            </a:r>
            <a:r>
              <a:rPr lang="en-US" sz="2000">
                <a:effectLst/>
                <a:latin typeface="+mj-lt"/>
                <a:ea typeface="Calibri" panose="020F0502020204030204" pitchFamily="34" charset="0"/>
                <a:cs typeface="Times New Roman" panose="02020603050405020304" pitchFamily="18" charset="0"/>
              </a:rPr>
              <a:t>Tính khối lượng của một khối nhôm hình hộp chữ nhật có chiều dài 10 cm, chiều rộng 3 cm, chiều cao 5 cm.</a:t>
            </a:r>
          </a:p>
        </p:txBody>
      </p:sp>
      <p:sp>
        <p:nvSpPr>
          <p:cNvPr id="6" name="Rectangle 5">
            <a:extLst>
              <a:ext uri="{FF2B5EF4-FFF2-40B4-BE49-F238E27FC236}">
                <a16:creationId xmlns:a16="http://schemas.microsoft.com/office/drawing/2014/main" id="{9F142664-737C-C76D-0476-3EAF6E85E3AB}"/>
              </a:ext>
            </a:extLst>
          </p:cNvPr>
          <p:cNvSpPr/>
          <p:nvPr/>
        </p:nvSpPr>
        <p:spPr>
          <a:xfrm>
            <a:off x="2438400" y="1607574"/>
            <a:ext cx="6318452" cy="3340510"/>
          </a:xfrm>
          <a:prstGeom prst="rect">
            <a:avLst/>
          </a:prstGeom>
          <a:solidFill>
            <a:schemeClr val="accent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Thể tích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V = a.b.c = 10.3.5 = 150 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Tra Bảng 14.1, ta thấy khối lượng riêng của nhôm là:</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2700 kg/m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 2,7 g/cm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Khối lượng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m = D.V = 2,7.150 = 405 g.</a:t>
            </a:r>
          </a:p>
        </p:txBody>
      </p:sp>
      <p:sp>
        <p:nvSpPr>
          <p:cNvPr id="8" name="Arrow: Curved Right 7">
            <a:extLst>
              <a:ext uri="{FF2B5EF4-FFF2-40B4-BE49-F238E27FC236}">
                <a16:creationId xmlns:a16="http://schemas.microsoft.com/office/drawing/2014/main" id="{EAC8AC3E-C81C-DC6B-D736-9D928E64E915}"/>
              </a:ext>
            </a:extLst>
          </p:cNvPr>
          <p:cNvSpPr/>
          <p:nvPr/>
        </p:nvSpPr>
        <p:spPr>
          <a:xfrm>
            <a:off x="597310" y="1946787"/>
            <a:ext cx="1482213" cy="1673797"/>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 name="TextBox 5">
            <a:extLst>
              <a:ext uri="{FF2B5EF4-FFF2-40B4-BE49-F238E27FC236}">
                <a16:creationId xmlns:a16="http://schemas.microsoft.com/office/drawing/2014/main" id="{38A28A99-B7F9-AF29-50AF-DE763AEAFF8D}"/>
              </a:ext>
            </a:extLst>
          </p:cNvPr>
          <p:cNvSpPr txBox="1"/>
          <p:nvPr/>
        </p:nvSpPr>
        <p:spPr>
          <a:xfrm>
            <a:off x="1482933" y="248652"/>
            <a:ext cx="6178133"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3. Xác định khối lượng riêng của một vật có hình dạng bất kì</a:t>
            </a:r>
            <a:endParaRPr lang="en-US" sz="2400">
              <a:effectLst/>
              <a:latin typeface="+mj-lt"/>
              <a:ea typeface="Calibri" panose="020F0502020204030204" pitchFamily="34" charset="0"/>
              <a:cs typeface="Times New Roman" panose="02020603050405020304" pitchFamily="18" charset="0"/>
            </a:endParaRPr>
          </a:p>
        </p:txBody>
      </p:sp>
      <p:sp>
        <p:nvSpPr>
          <p:cNvPr id="7" name="Rounded Rectangle 8">
            <a:extLst>
              <a:ext uri="{FF2B5EF4-FFF2-40B4-BE49-F238E27FC236}">
                <a16:creationId xmlns:a16="http://schemas.microsoft.com/office/drawing/2014/main" id="{81594803-1F43-F0A8-8DDB-296837D25023}"/>
              </a:ext>
            </a:extLst>
          </p:cNvPr>
          <p:cNvSpPr/>
          <p:nvPr/>
        </p:nvSpPr>
        <p:spPr>
          <a:xfrm>
            <a:off x="212418" y="1507486"/>
            <a:ext cx="3188243" cy="3223212"/>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a:solidFill>
                  <a:schemeClr val="bg1">
                    <a:lumMod val="10000"/>
                  </a:schemeClr>
                </a:solidFill>
              </a:rPr>
              <a:t>Câu hỏi 5 (SGK – tr75)</a:t>
            </a:r>
            <a:endParaRPr lang="en-US" sz="2000">
              <a:solidFill>
                <a:schemeClr val="bg1">
                  <a:lumMod val="10000"/>
                </a:schemeClr>
              </a:solidFill>
            </a:endParaRPr>
          </a:p>
          <a:p>
            <a:pPr algn="just">
              <a:lnSpc>
                <a:spcPct val="150000"/>
              </a:lnSpc>
            </a:pPr>
            <a:r>
              <a:rPr lang="en-US" sz="2000">
                <a:solidFill>
                  <a:schemeClr val="bg1">
                    <a:lumMod val="10000"/>
                  </a:schemeClr>
                </a:solidFill>
              </a:rPr>
              <a:t>Thảo luận, đề xuất các cách xác định khối lượng riêng của một vật có hình dạng bất kì.</a:t>
            </a:r>
          </a:p>
        </p:txBody>
      </p:sp>
      <p:sp>
        <p:nvSpPr>
          <p:cNvPr id="11" name="TextBox 10">
            <a:extLst>
              <a:ext uri="{FF2B5EF4-FFF2-40B4-BE49-F238E27FC236}">
                <a16:creationId xmlns:a16="http://schemas.microsoft.com/office/drawing/2014/main" id="{C8439C71-C857-5174-DE0C-5EB7518B4B17}"/>
              </a:ext>
            </a:extLst>
          </p:cNvPr>
          <p:cNvSpPr txBox="1"/>
          <p:nvPr/>
        </p:nvSpPr>
        <p:spPr>
          <a:xfrm>
            <a:off x="3581208" y="1716432"/>
            <a:ext cx="5233929" cy="280532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vật có hình dạng bất kì bỏ lọt bình chia độ.</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cân xác định khối lượng m của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bình chia độ đo thể tích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Sử dụng công thức để tính khối lượng riêng của vật.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242551" y="284246"/>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221179" y="1069939"/>
            <a:ext cx="1478270"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274959" y="1897915"/>
            <a:ext cx="1584069"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154484" y="1133035"/>
            <a:ext cx="4328651"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a:effectLst/>
                <a:latin typeface="+mj-lt"/>
                <a:ea typeface="Calibri" panose="020F0502020204030204" pitchFamily="34" charset="0"/>
              </a:rPr>
              <a:t>Viên đá (sỏi), cân, ống đong, nước</a:t>
            </a:r>
            <a:endParaRPr kumimoji="0" lang="en-US" sz="24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AB32B6-10DB-FEC6-12C5-2886177AC6B8}"/>
                  </a:ext>
                </a:extLst>
              </p:cNvPr>
              <p:cNvSpPr txBox="1"/>
              <p:nvPr/>
            </p:nvSpPr>
            <p:spPr>
              <a:xfrm>
                <a:off x="1990082" y="1815142"/>
                <a:ext cx="6550284" cy="3140090"/>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1: </a:t>
                </a:r>
                <a:r>
                  <a:rPr lang="en-US" sz="1800">
                    <a:effectLst/>
                    <a:latin typeface="+mj-lt"/>
                    <a:ea typeface="Calibri" panose="020F0502020204030204" pitchFamily="34" charset="0"/>
                    <a:cs typeface="Times New Roman" panose="02020603050405020304" pitchFamily="18" charset="0"/>
                  </a:rPr>
                  <a:t>Dùng cân xác định khối lượng m của viên đá.</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 </a:t>
                </a:r>
                <a:r>
                  <a:rPr lang="en-US" sz="1800">
                    <a:effectLst/>
                    <a:latin typeface="+mj-lt"/>
                    <a:ea typeface="Calibri" panose="020F0502020204030204" pitchFamily="34" charset="0"/>
                    <a:cs typeface="Times New Roman" panose="02020603050405020304" pitchFamily="18" charset="0"/>
                  </a:rPr>
                  <a:t>Đo thể tích của vật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Đổ nước vào ống đong, đọc giá trị thể tích nước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Nhúng ngập viên đá vào nước trong ống đong, đọc giá trị thể tích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Tính thể tích viên đá: V =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 –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 </a:t>
                </a:r>
                <a:r>
                  <a:rPr lang="en-US" sz="1800">
                    <a:effectLst/>
                    <a:latin typeface="+mj-lt"/>
                    <a:ea typeface="Calibri" panose="020F0502020204030204" pitchFamily="34" charset="0"/>
                    <a:cs typeface="Times New Roman" panose="02020603050405020304" pitchFamily="18" charset="0"/>
                  </a:rPr>
                  <a:t>Tính khối lượng riêng của viên đá: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BAB32B6-10DB-FEC6-12C5-2886177AC6B8}"/>
                  </a:ext>
                </a:extLst>
              </p:cNvPr>
              <p:cNvSpPr txBox="1">
                <a:spLocks noRot="1" noChangeAspect="1" noMove="1" noResize="1" noEditPoints="1" noAdjustHandles="1" noChangeArrowheads="1" noChangeShapeType="1" noTextEdit="1"/>
              </p:cNvSpPr>
              <p:nvPr/>
            </p:nvSpPr>
            <p:spPr>
              <a:xfrm>
                <a:off x="1990082" y="1815142"/>
                <a:ext cx="6550284" cy="3140090"/>
              </a:xfrm>
              <a:prstGeom prst="rect">
                <a:avLst/>
              </a:prstGeom>
              <a:blipFill>
                <a:blip r:embed="rId3"/>
                <a:stretch>
                  <a:fillRect l="-558" r="-744"/>
                </a:stretch>
              </a:blipFill>
            </p:spPr>
            <p:txBody>
              <a:bodyPr/>
              <a:lstStyle/>
              <a:p>
                <a:r>
                  <a:rPr lang="en-US">
                    <a:noFill/>
                  </a:rPr>
                  <a:t> </a:t>
                </a:r>
              </a:p>
            </p:txBody>
          </p:sp>
        </mc:Fallback>
      </mc:AlternateContent>
    </p:spTree>
    <p:extLst>
      <p:ext uri="{BB962C8B-B14F-4D97-AF65-F5344CB8AC3E}">
        <p14:creationId xmlns:p14="http://schemas.microsoft.com/office/powerpoint/2010/main" val="2561404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7" name="Rounded Rectangle 8">
            <a:extLst>
              <a:ext uri="{FF2B5EF4-FFF2-40B4-BE49-F238E27FC236}">
                <a16:creationId xmlns:a16="http://schemas.microsoft.com/office/drawing/2014/main" id="{81594803-1F43-F0A8-8DDB-296837D25023}"/>
              </a:ext>
            </a:extLst>
          </p:cNvPr>
          <p:cNvSpPr/>
          <p:nvPr/>
        </p:nvSpPr>
        <p:spPr>
          <a:xfrm>
            <a:off x="684321" y="618638"/>
            <a:ext cx="7775357" cy="2119886"/>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1800" b="1">
                <a:solidFill>
                  <a:schemeClr val="bg1">
                    <a:lumMod val="10000"/>
                  </a:schemeClr>
                </a:solidFill>
              </a:rPr>
              <a:t>Câu hỏi 6 (SGK – tr76)</a:t>
            </a:r>
            <a:endParaRPr lang="en-US" sz="1800">
              <a:solidFill>
                <a:schemeClr val="bg1">
                  <a:lumMod val="10000"/>
                </a:schemeClr>
              </a:solidFill>
            </a:endParaRPr>
          </a:p>
          <a:p>
            <a:pPr algn="just">
              <a:lnSpc>
                <a:spcPct val="150000"/>
              </a:lnSpc>
            </a:pPr>
            <a:r>
              <a:rPr lang="en-US" sz="1800">
                <a:solidFill>
                  <a:schemeClr val="bg1">
                    <a:lumMod val="10000"/>
                  </a:schemeClr>
                </a:solidFill>
              </a:rPr>
              <a:t>Một nhóm học sinh tiến hành xác định khối lượng riêng của các viên bi giống nhau. Một bạn tiến hành thí nghiệm với một viên bi. Một bạn khác đề nghị đo tổng khối lượng và tổng thể tích của 10 viên bi. Cách làm nào cho kết quả chính xác hơn? Vì sao?</a:t>
            </a:r>
          </a:p>
        </p:txBody>
      </p:sp>
      <p:sp>
        <p:nvSpPr>
          <p:cNvPr id="5" name="TextBox 4">
            <a:extLst>
              <a:ext uri="{FF2B5EF4-FFF2-40B4-BE49-F238E27FC236}">
                <a16:creationId xmlns:a16="http://schemas.microsoft.com/office/drawing/2014/main" id="{1FAE7FB6-3FF8-CF5B-DDDA-AE756DC1682C}"/>
              </a:ext>
            </a:extLst>
          </p:cNvPr>
          <p:cNvSpPr txBox="1"/>
          <p:nvPr/>
        </p:nvSpPr>
        <p:spPr>
          <a:xfrm>
            <a:off x="3181507" y="2932511"/>
            <a:ext cx="5278171"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Khi xác định khối lượng riêng của các viên bi giống nhau ta đo tổng khối lượng và tổng thể tích của các viên bi thì kết quả thí nghiệm sẽ chính xác hơn vì khi đó sai số sẽ nhỏ.</a:t>
            </a:r>
          </a:p>
        </p:txBody>
      </p:sp>
      <p:sp>
        <p:nvSpPr>
          <p:cNvPr id="8" name="Arrow: Curved Right 7">
            <a:extLst>
              <a:ext uri="{FF2B5EF4-FFF2-40B4-BE49-F238E27FC236}">
                <a16:creationId xmlns:a16="http://schemas.microsoft.com/office/drawing/2014/main" id="{A2AA5AF6-04C3-E7ED-36CE-582CC805DC32}"/>
              </a:ext>
            </a:extLst>
          </p:cNvPr>
          <p:cNvSpPr/>
          <p:nvPr/>
        </p:nvSpPr>
        <p:spPr>
          <a:xfrm>
            <a:off x="1481177" y="3100953"/>
            <a:ext cx="1322479" cy="1284694"/>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40">
            <a:extLst>
              <a:ext uri="{FF2B5EF4-FFF2-40B4-BE49-F238E27FC236}">
                <a16:creationId xmlns:a16="http://schemas.microsoft.com/office/drawing/2014/main" id="{A2B05B2D-8AC8-98D4-E1FE-EE85B7D5C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97120" y="92312"/>
            <a:ext cx="1437068" cy="1052652"/>
          </a:xfrm>
          <a:prstGeom prst="rect">
            <a:avLst/>
          </a:prstGeom>
        </p:spPr>
      </p:pic>
    </p:spTree>
    <p:extLst>
      <p:ext uri="{BB962C8B-B14F-4D97-AF65-F5344CB8AC3E}">
        <p14:creationId xmlns:p14="http://schemas.microsoft.com/office/powerpoint/2010/main" val="1237468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093871" y="1106706"/>
            <a:ext cx="6956258" cy="958660"/>
          </a:xfrm>
          <a:prstGeom prst="rect">
            <a:avLst/>
          </a:prstGeom>
          <a:noFill/>
        </p:spPr>
        <p:txBody>
          <a:bodyPr wrap="square">
            <a:spAutoFit/>
          </a:bodyPr>
          <a:lstStyle/>
          <a:p>
            <a:pPr marL="0" marR="0" algn="ctr">
              <a:lnSpc>
                <a:spcPct val="150000"/>
              </a:lnSpc>
              <a:spcBef>
                <a:spcPts val="0"/>
              </a:spcBef>
              <a:spcAft>
                <a:spcPts val="0"/>
              </a:spcAft>
            </a:pPr>
            <a:r>
              <a:rPr lang="en-US" sz="2000" b="1">
                <a:effectLst/>
                <a:latin typeface="+mj-lt"/>
                <a:ea typeface="Times New Roman" panose="02020603050405020304" pitchFamily="18" charset="0"/>
                <a:cs typeface="Times New Roman" panose="02020603050405020304" pitchFamily="18" charset="0"/>
              </a:rPr>
              <a:t>Câu 1: </a:t>
            </a:r>
            <a:r>
              <a:rPr lang="en-US" sz="2000">
                <a:effectLst/>
                <a:latin typeface="+mj-lt"/>
                <a:ea typeface="Times New Roman" panose="02020603050405020304" pitchFamily="18" charset="0"/>
                <a:cs typeface="Times New Roman" panose="02020603050405020304" pitchFamily="18" charset="0"/>
              </a:rPr>
              <a:t>Công thức nào dưới đây tính khối lượng riêng của một chất theo khối lượng và thể tích?</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p:sp>
              <p:nvSpPr>
                <p:cNvPr id="5" name="Rectangle: Rounded Corners 4">
                  <a:extLst>
                    <a:ext uri="{FF2B5EF4-FFF2-40B4-BE49-F238E27FC236}">
                      <a16:creationId xmlns:a16="http://schemas.microsoft.com/office/drawing/2014/main" id="{2A5DCD1F-F39D-0617-E4F0-0C5440A5D3DC}"/>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3"/>
                  <a:stretch>
                    <a:fillRect/>
                  </a:stretch>
                </a:blipFill>
                <a:ln>
                  <a:solidFill>
                    <a:schemeClr val="accent3">
                      <a:lumMod val="25000"/>
                    </a:schemeClr>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mc:AlternateContent xmlns:mc="http://schemas.openxmlformats.org/markup-compatibility/2006">
          <mc:Choice xmlns:a14="http://schemas.microsoft.com/office/drawing/2010/main" Requires="a14">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p:sp>
              <p:nvSpPr>
                <p:cNvPr id="13" name="Rectangle: Rounded Corners 12">
                  <a:extLst>
                    <a:ext uri="{FF2B5EF4-FFF2-40B4-BE49-F238E27FC236}">
                      <a16:creationId xmlns:a16="http://schemas.microsoft.com/office/drawing/2014/main" id="{72D0CD67-2A95-1396-86E1-7E2F008FEA7B}"/>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4"/>
                  <a:stretch>
                    <a:fillRect/>
                  </a:stretch>
                </a:blipFill>
                <a:ln>
                  <a:solidFill>
                    <a:schemeClr val="accent3">
                      <a:lumMod val="25000"/>
                    </a:schemeClr>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mc:AlternateContent xmlns:mc="http://schemas.openxmlformats.org/markup-compatibility/2006">
          <mc:Choice xmlns:a14="http://schemas.microsoft.com/office/drawing/2010/main" Requires="a14">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accent3">
                                <a:lumMod val="10000"/>
                              </a:schemeClr>
                            </a:solidFill>
                            <a:latin typeface="Cambria Math" panose="02040503050406030204" pitchFamily="18" charset="0"/>
                            <a:cs typeface="Arial" panose="020B0604020202020204" pitchFamily="34" charset="0"/>
                          </a:rPr>
                          <m:t>D</m:t>
                        </m:r>
                        <m:r>
                          <a:rPr lang="en-US" sz="2400" i="0" smtClean="0">
                            <a:solidFill>
                              <a:schemeClr val="accent3">
                                <a:lumMod val="10000"/>
                              </a:schemeClr>
                            </a:solidFill>
                            <a:latin typeface="Cambria Math" panose="02040503050406030204" pitchFamily="18" charset="0"/>
                            <a:cs typeface="Arial" panose="020B0604020202020204" pitchFamily="34" charset="0"/>
                          </a:rPr>
                          <m:t>=</m:t>
                        </m:r>
                        <m:f>
                          <m:fPr>
                            <m:ctrlPr>
                              <a:rPr lang="en-US" sz="2400" smtClean="0">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p:sp>
              <p:nvSpPr>
                <p:cNvPr id="16" name="Rectangle: Rounded Corners 15">
                  <a:extLst>
                    <a:ext uri="{FF2B5EF4-FFF2-40B4-BE49-F238E27FC236}">
                      <a16:creationId xmlns:a16="http://schemas.microsoft.com/office/drawing/2014/main" id="{FD4E09C2-3E38-DCA1-3C36-B642FF8FDFA5}"/>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5"/>
                  <a:stretch>
                    <a:fillRect/>
                  </a:stretch>
                </a:blipFill>
                <a:ln>
                  <a:solidFill>
                    <a:schemeClr val="accent3">
                      <a:lumMod val="25000"/>
                    </a:schemeClr>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mc:AlternateContent xmlns:mc="http://schemas.openxmlformats.org/markup-compatibility/2006">
          <mc:Choice xmlns:a14="http://schemas.microsoft.com/office/drawing/2010/main" Requires="a14">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smtClean="0">
                            <a:solidFill>
                              <a:schemeClr val="accent3">
                                <a:lumMod val="10000"/>
                              </a:schemeClr>
                            </a:solidFill>
                            <a:latin typeface="Cambria Math" panose="02040503050406030204" pitchFamily="18" charset="0"/>
                            <a:cs typeface="Arial" panose="020B0604020202020204" pitchFamily="34" charset="0"/>
                          </a:rPr>
                          <m:t>V</m:t>
                        </m:r>
                        <m:r>
                          <a:rPr lang="en-US" sz="2400">
                            <a:solidFill>
                              <a:schemeClr val="accent3">
                                <a:lumMod val="10000"/>
                              </a:schemeClr>
                            </a:solidFill>
                            <a:latin typeface="Cambria Math" panose="02040503050406030204" pitchFamily="18" charset="0"/>
                            <a:cs typeface="Arial" panose="020B0604020202020204" pitchFamily="34" charset="0"/>
                          </a:rPr>
                          <m:t>=</m:t>
                        </m:r>
                        <m:f>
                          <m:fPr>
                            <m:ctrlPr>
                              <a:rPr lang="en-US" sz="2400">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p:sp>
              <p:nvSpPr>
                <p:cNvPr id="19" name="Rectangle: Rounded Corners 18">
                  <a:extLst>
                    <a:ext uri="{FF2B5EF4-FFF2-40B4-BE49-F238E27FC236}">
                      <a16:creationId xmlns:a16="http://schemas.microsoft.com/office/drawing/2014/main" id="{AB907115-DB74-1828-D4B9-EFDADF3CB8BF}"/>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6"/>
                  <a:stretch>
                    <a:fillRect/>
                  </a:stretch>
                </a:blipFill>
                <a:ln>
                  <a:solidFill>
                    <a:schemeClr val="accent3">
                      <a:lumMod val="25000"/>
                    </a:schemeClr>
                  </a:solidFill>
                </a:ln>
              </p:spPr>
              <p:txBody>
                <a:bodyPr/>
                <a:lstStyle/>
                <a:p>
                  <a:r>
                    <a:rPr lang="en-US">
                      <a:noFill/>
                    </a:rPr>
                    <a:t> </a:t>
                  </a:r>
                </a:p>
              </p:txBody>
            </p:sp>
          </mc:Fallback>
        </mc:AlternateContent>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46434" y="4042866"/>
            <a:ext cx="912796" cy="8483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378017" y="1037260"/>
            <a:ext cx="6394784" cy="960328"/>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2: </a:t>
            </a:r>
            <a:r>
              <a:rPr lang="vi-VN" sz="2000">
                <a:latin typeface="Arial" panose="020B0604020202020204" pitchFamily="34" charset="0"/>
                <a:ea typeface="Times New Roman" panose="02020603050405020304" pitchFamily="18" charset="0"/>
                <a:cs typeface="Arial" panose="020B0604020202020204" pitchFamily="34" charset="0"/>
              </a:rPr>
              <a:t>Cho biết 13,5 kg nhôm có thể tích là 5 dm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Khối lượng riêng của nhôm bằng bao nhiêu?</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2700 kg/dm</a:t>
              </a:r>
              <a:r>
                <a:rPr lang="en-US" sz="2000" baseline="30000">
                  <a:solidFill>
                    <a:schemeClr val="accent3">
                      <a:lumMod val="10000"/>
                    </a:schemeClr>
                  </a:solidFill>
                  <a:latin typeface="Arial" panose="020B0604020202020204" pitchFamily="34" charset="0"/>
                  <a:cs typeface="Arial" panose="020B0604020202020204" pitchFamily="34" charset="0"/>
                </a:rPr>
                <a:t>3</a:t>
              </a:r>
              <a:r>
                <a:rPr lang="en-US" sz="20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260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4100072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292768" y="1103504"/>
            <a:ext cx="8558463"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3: </a:t>
            </a:r>
            <a:r>
              <a:rPr lang="vi-VN" sz="2000">
                <a:latin typeface="Arial" panose="020B0604020202020204" pitchFamily="34" charset="0"/>
                <a:ea typeface="Times New Roman" panose="02020603050405020304" pitchFamily="18" charset="0"/>
                <a:cs typeface="Arial" panose="020B0604020202020204" pitchFamily="34" charset="0"/>
              </a:rPr>
              <a:t>Một hộp sữa Ông Thọ có khối lượng 397 g và có thể tích 320 cm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Hãy tính khối lượng riêng của sữa trong hộp theo đơn vị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latin typeface="Arial" panose="020B0604020202020204" pitchFamily="34" charset="0"/>
                  <a:cs typeface="Arial" panose="020B0604020202020204" pitchFamily="34" charset="0"/>
                </a:rPr>
                <a:t>1440,6 kg/m</a:t>
              </a:r>
              <a:r>
                <a:rPr lang="en-US" sz="1800" baseline="30000">
                  <a:solidFill>
                    <a:schemeClr val="accent3">
                      <a:lumMod val="10000"/>
                    </a:schemeClr>
                  </a:solidFill>
                  <a:latin typeface="Arial" panose="020B0604020202020204" pitchFamily="34" charset="0"/>
                  <a:cs typeface="Arial" panose="020B0604020202020204" pitchFamily="34" charset="0"/>
                </a:rPr>
                <a:t>3</a:t>
              </a:r>
              <a:r>
                <a:rPr lang="en-US" sz="18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1240,6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1740,6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1300,6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1700035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964532" y="1103504"/>
            <a:ext cx="7214936"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4: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dầu ăn vào khoảng 800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Do đó, 2 lít dầu ăn sẽ có khối lượng khoảng.</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1,6 kg</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0,16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3461" y="3979320"/>
            <a:ext cx="912796" cy="848318"/>
          </a:xfrm>
          <a:prstGeom prst="rect">
            <a:avLst/>
          </a:prstGeom>
        </p:spPr>
      </p:pic>
    </p:spTree>
    <p:extLst>
      <p:ext uri="{BB962C8B-B14F-4D97-AF65-F5344CB8AC3E}">
        <p14:creationId xmlns:p14="http://schemas.microsoft.com/office/powerpoint/2010/main" val="1133872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665371" y="1038928"/>
            <a:ext cx="5813257"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5: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r>
              <a:rPr lang="en-US" sz="2000">
                <a:latin typeface="Arial" panose="020B0604020202020204" pitchFamily="34" charset="0"/>
                <a:ea typeface="Times New Roman" panose="02020603050405020304" pitchFamily="18" charset="0"/>
                <a:cs typeface="Arial" panose="020B0604020202020204" pitchFamily="34" charset="0"/>
              </a:rPr>
              <a:t>:</a:t>
            </a:r>
            <a:endParaRPr lang="vi-VN" sz="2000">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12,8 cm</a:t>
              </a:r>
              <a:r>
                <a:rPr lang="en-US" sz="2000" baseline="30000">
                  <a:solidFill>
                    <a:schemeClr val="accent3">
                      <a:lumMod val="10000"/>
                    </a:schemeClr>
                  </a:solidFill>
                  <a:latin typeface="Arial" panose="020B0604020202020204" pitchFamily="34" charset="0"/>
                  <a:cs typeface="Arial" panose="020B0604020202020204" pitchFamily="34"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79320"/>
            <a:ext cx="912796" cy="848318"/>
          </a:xfrm>
          <a:prstGeom prst="rect">
            <a:avLst/>
          </a:prstGeom>
        </p:spPr>
      </p:pic>
    </p:spTree>
    <p:extLst>
      <p:ext uri="{BB962C8B-B14F-4D97-AF65-F5344CB8AC3E}">
        <p14:creationId xmlns:p14="http://schemas.microsoft.com/office/powerpoint/2010/main" val="3927396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3" name="Title 2">
            <a:extLst>
              <a:ext uri="{FF2B5EF4-FFF2-40B4-BE49-F238E27FC236}">
                <a16:creationId xmlns:a16="http://schemas.microsoft.com/office/drawing/2014/main" id="{5D052EFA-D98D-ABAD-7B20-37ADAD2D99FC}"/>
              </a:ext>
            </a:extLst>
          </p:cNvPr>
          <p:cNvSpPr>
            <a:spLocks noGrp="1"/>
          </p:cNvSpPr>
          <p:nvPr>
            <p:ph type="title"/>
          </p:nvPr>
        </p:nvSpPr>
        <p:spPr>
          <a:xfrm>
            <a:off x="720000" y="216425"/>
            <a:ext cx="7704000" cy="572700"/>
          </a:xfrm>
        </p:spPr>
        <p:txBody>
          <a:bodyPr/>
          <a:lstStyle/>
          <a:p>
            <a:r>
              <a:rPr lang="en-US" sz="3500" b="1">
                <a:latin typeface="+mj-lt"/>
              </a:rPr>
              <a:t>VẬN DỤNG</a:t>
            </a:r>
          </a:p>
        </p:txBody>
      </p:sp>
      <p:sp>
        <p:nvSpPr>
          <p:cNvPr id="6" name="TextBox 5">
            <a:extLst>
              <a:ext uri="{FF2B5EF4-FFF2-40B4-BE49-F238E27FC236}">
                <a16:creationId xmlns:a16="http://schemas.microsoft.com/office/drawing/2014/main" id="{B59C4205-776D-5545-8ACB-8D088556C2BD}"/>
              </a:ext>
            </a:extLst>
          </p:cNvPr>
          <p:cNvSpPr txBox="1"/>
          <p:nvPr/>
        </p:nvSpPr>
        <p:spPr>
          <a:xfrm>
            <a:off x="247775" y="1929343"/>
            <a:ext cx="8648450" cy="2805320"/>
          </a:xfrm>
          <a:prstGeom prst="rect">
            <a:avLst/>
          </a:prstGeom>
          <a:noFill/>
        </p:spPr>
        <p:txBody>
          <a:bodyPr wrap="square">
            <a:spAutoFit/>
          </a:bodyPr>
          <a:lstStyle/>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Đề xuất phương án xác định khối lượng riêng của một chiếc chìa khóa.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Ước tính khối lượng không khí ở trong lớp học của em khi đóng cửa.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Tại cùng một nơi trên mặt đất, trọng lượng của vật tỉ lệ với khối lượng của nó. Số đo trọng lượng P (tính theo đơn vị N) gần bằng 10 lần số đo khối lượng m của nó (tính theo đơn vị kg). Chứng minh rằng: Trọng lượng riêng của vật (kí hiệu là d): d = 10D.</a:t>
            </a:r>
            <a:endParaRPr lang="en-US" sz="2000">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3221E75-B605-CB86-AB98-DC09FDC36D8E}"/>
              </a:ext>
            </a:extLst>
          </p:cNvPr>
          <p:cNvSpPr/>
          <p:nvPr/>
        </p:nvSpPr>
        <p:spPr>
          <a:xfrm>
            <a:off x="0" y="1066065"/>
            <a:ext cx="9144000" cy="670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800100" y="2346270"/>
            <a:ext cx="7543799" cy="1043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000" b="1">
                <a:solidFill>
                  <a:schemeClr val="bg1">
                    <a:lumMod val="25000"/>
                  </a:schemeClr>
                </a:solidFill>
                <a:latin typeface="+mj-lt"/>
              </a:rPr>
              <a:t>BÀI 14: </a:t>
            </a:r>
            <a:br>
              <a:rPr lang="en-US" sz="5000" b="1">
                <a:solidFill>
                  <a:schemeClr val="bg1">
                    <a:lumMod val="25000"/>
                  </a:schemeClr>
                </a:solidFill>
                <a:latin typeface="+mj-lt"/>
              </a:rPr>
            </a:br>
            <a:r>
              <a:rPr lang="en-US" sz="5000" b="1">
                <a:solidFill>
                  <a:schemeClr val="bg1">
                    <a:lumMod val="25000"/>
                  </a:schemeClr>
                </a:solidFill>
                <a:latin typeface="+mj-lt"/>
              </a:rPr>
              <a:t>KHỐI LƯỢNG RIÊNG</a:t>
            </a:r>
            <a:endParaRPr sz="5000" b="1">
              <a:solidFill>
                <a:schemeClr val="bg1">
                  <a:lumMod val="25000"/>
                </a:schemeClr>
              </a:solidFill>
              <a:latin typeface="+mj-lt"/>
            </a:endParaRPr>
          </a:p>
        </p:txBody>
      </p:sp>
      <p:grpSp>
        <p:nvGrpSpPr>
          <p:cNvPr id="649" name="Google Shape;649;p45"/>
          <p:cNvGrpSpPr/>
          <p:nvPr/>
        </p:nvGrpSpPr>
        <p:grpSpPr>
          <a:xfrm>
            <a:off x="43016" y="3144881"/>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1" y="3144881"/>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8" name="TextBox 7">
            <a:extLst>
              <a:ext uri="{FF2B5EF4-FFF2-40B4-BE49-F238E27FC236}">
                <a16:creationId xmlns:a16="http://schemas.microsoft.com/office/drawing/2014/main" id="{CFDBF814-3833-2FFF-2E50-1900D31CB931}"/>
              </a:ext>
            </a:extLst>
          </p:cNvPr>
          <p:cNvSpPr txBox="1"/>
          <p:nvPr/>
        </p:nvSpPr>
        <p:spPr>
          <a:xfrm>
            <a:off x="350397" y="1453268"/>
            <a:ext cx="4393541" cy="2805320"/>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chiếc chìa khóa cần cân chìa khóa và xác định thể tích của nó bằng bình tràn hoặc bình chia độ. </a:t>
            </a:r>
          </a:p>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 vào công thức để tính khối lượng riêng của chiếc chìa khóa.</a:t>
            </a:r>
          </a:p>
        </p:txBody>
      </p:sp>
      <p:sp>
        <p:nvSpPr>
          <p:cNvPr id="9" name="Rectangle: Rounded Corners 8">
            <a:extLst>
              <a:ext uri="{FF2B5EF4-FFF2-40B4-BE49-F238E27FC236}">
                <a16:creationId xmlns:a16="http://schemas.microsoft.com/office/drawing/2014/main" id="{730F0747-40B2-A7E7-1A3A-870A27096EE0}"/>
              </a:ext>
            </a:extLst>
          </p:cNvPr>
          <p:cNvSpPr/>
          <p:nvPr/>
        </p:nvSpPr>
        <p:spPr>
          <a:xfrm>
            <a:off x="3734093" y="346096"/>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1:</a:t>
            </a:r>
          </a:p>
        </p:txBody>
      </p:sp>
      <p:pic>
        <p:nvPicPr>
          <p:cNvPr id="3" name="Picture 2" descr="A set of keys on a ring&#10;&#10;Description automatically generated">
            <a:extLst>
              <a:ext uri="{FF2B5EF4-FFF2-40B4-BE49-F238E27FC236}">
                <a16:creationId xmlns:a16="http://schemas.microsoft.com/office/drawing/2014/main" id="{F8701275-E7AE-344E-DB2B-F4DF9EC0BEEF}"/>
              </a:ext>
            </a:extLst>
          </p:cNvPr>
          <p:cNvPicPr>
            <a:picLocks noChangeAspect="1"/>
          </p:cNvPicPr>
          <p:nvPr/>
        </p:nvPicPr>
        <p:blipFill>
          <a:blip r:embed="rId3"/>
          <a:stretch>
            <a:fillRect/>
          </a:stretch>
        </p:blipFill>
        <p:spPr>
          <a:xfrm>
            <a:off x="4837723" y="796330"/>
            <a:ext cx="4119196" cy="4119196"/>
          </a:xfrm>
          <a:prstGeom prst="rect">
            <a:avLst/>
          </a:prstGeom>
        </p:spPr>
      </p:pic>
    </p:spTree>
    <p:extLst>
      <p:ext uri="{BB962C8B-B14F-4D97-AF65-F5344CB8AC3E}">
        <p14:creationId xmlns:p14="http://schemas.microsoft.com/office/powerpoint/2010/main" val="1859537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541480"/>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2</a:t>
            </a:r>
          </a:p>
        </p:txBody>
      </p:sp>
      <p:sp>
        <p:nvSpPr>
          <p:cNvPr id="3" name="Rectangle: Rounded Corners 2">
            <a:extLst>
              <a:ext uri="{FF2B5EF4-FFF2-40B4-BE49-F238E27FC236}">
                <a16:creationId xmlns:a16="http://schemas.microsoft.com/office/drawing/2014/main" id="{77199ADF-3656-A84A-800E-6AAE701849A4}"/>
              </a:ext>
            </a:extLst>
          </p:cNvPr>
          <p:cNvSpPr/>
          <p:nvPr/>
        </p:nvSpPr>
        <p:spPr>
          <a:xfrm>
            <a:off x="247845" y="1707661"/>
            <a:ext cx="2901755"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Tra Bảng 14.1 (SGK – tr74) để biết được khối lượng riêng của không khí khô: 1,23 kg/m3.</a:t>
            </a:r>
          </a:p>
        </p:txBody>
      </p:sp>
      <p:sp>
        <p:nvSpPr>
          <p:cNvPr id="4" name="Rectangle: Rounded Corners 3">
            <a:extLst>
              <a:ext uri="{FF2B5EF4-FFF2-40B4-BE49-F238E27FC236}">
                <a16:creationId xmlns:a16="http://schemas.microsoft.com/office/drawing/2014/main" id="{5129D6CF-AD8A-6590-CB1D-88342047AA3F}"/>
              </a:ext>
            </a:extLst>
          </p:cNvPr>
          <p:cNvSpPr/>
          <p:nvPr/>
        </p:nvSpPr>
        <p:spPr>
          <a:xfrm>
            <a:off x="3299753" y="1707661"/>
            <a:ext cx="3077602"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Đo chiều dài a, chiều rộng b và chiều cao c của lớp học, ta xác định được thể tích của không khí trong phòng khi đóng kín cửa V = a.b.c.</a:t>
            </a:r>
          </a:p>
        </p:txBody>
      </p:sp>
      <p:sp>
        <p:nvSpPr>
          <p:cNvPr id="5" name="Rectangle: Rounded Corners 4">
            <a:extLst>
              <a:ext uri="{FF2B5EF4-FFF2-40B4-BE49-F238E27FC236}">
                <a16:creationId xmlns:a16="http://schemas.microsoft.com/office/drawing/2014/main" id="{B107D258-6D86-FBA9-710B-3BBE550D1EB2}"/>
              </a:ext>
            </a:extLst>
          </p:cNvPr>
          <p:cNvSpPr/>
          <p:nvPr/>
        </p:nvSpPr>
        <p:spPr>
          <a:xfrm>
            <a:off x="6527508" y="1707661"/>
            <a:ext cx="2368647"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Khối lượng của không khí ước tính là: m = D.V.</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385644"/>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3</a:t>
            </a:r>
          </a:p>
        </p:txBody>
      </p:sp>
      <p:grpSp>
        <p:nvGrpSpPr>
          <p:cNvPr id="15" name="Group 14">
            <a:extLst>
              <a:ext uri="{FF2B5EF4-FFF2-40B4-BE49-F238E27FC236}">
                <a16:creationId xmlns:a16="http://schemas.microsoft.com/office/drawing/2014/main" id="{6FD42BE3-13B5-A94C-D5E3-8B7D9D918F94}"/>
              </a:ext>
            </a:extLst>
          </p:cNvPr>
          <p:cNvGrpSpPr/>
          <p:nvPr/>
        </p:nvGrpSpPr>
        <p:grpSpPr>
          <a:xfrm>
            <a:off x="867508" y="1599829"/>
            <a:ext cx="4393907" cy="538692"/>
            <a:chOff x="867508" y="1599829"/>
            <a:chExt cx="4393907" cy="538692"/>
          </a:xfrm>
        </p:grpSpPr>
        <p:sp>
          <p:nvSpPr>
            <p:cNvPr id="2" name="TextBox 1">
              <a:extLst>
                <a:ext uri="{FF2B5EF4-FFF2-40B4-BE49-F238E27FC236}">
                  <a16:creationId xmlns:a16="http://schemas.microsoft.com/office/drawing/2014/main" id="{CFBBC241-17CB-4C9F-4CCE-4713DADA6BE7}"/>
                </a:ext>
              </a:extLst>
            </p:cNvPr>
            <p:cNvSpPr txBox="1"/>
            <p:nvPr/>
          </p:nvSpPr>
          <p:spPr>
            <a:xfrm>
              <a:off x="867508" y="1599829"/>
              <a:ext cx="1346785" cy="496996"/>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Ta có:</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F5C11DC-46B0-64ED-7C28-4DAED39EC40E}"/>
                </a:ext>
              </a:extLst>
            </p:cNvPr>
            <p:cNvGrpSpPr/>
            <p:nvPr/>
          </p:nvGrpSpPr>
          <p:grpSpPr>
            <a:xfrm>
              <a:off x="2335139" y="1599829"/>
              <a:ext cx="2926276" cy="538692"/>
              <a:chOff x="2936923" y="2140779"/>
              <a:chExt cx="2926276" cy="538692"/>
            </a:xfrm>
          </p:grpSpPr>
          <p:sp>
            <p:nvSpPr>
              <p:cNvPr id="7" name="TextBox 6">
                <a:extLst>
                  <a:ext uri="{FF2B5EF4-FFF2-40B4-BE49-F238E27FC236}">
                    <a16:creationId xmlns:a16="http://schemas.microsoft.com/office/drawing/2014/main" id="{86F9332E-690C-575D-AE88-CDB4853E9344}"/>
                  </a:ext>
                </a:extLst>
              </p:cNvPr>
              <p:cNvSpPr txBox="1"/>
              <p:nvPr/>
            </p:nvSpPr>
            <p:spPr>
              <a:xfrm>
                <a:off x="2936923" y="2156251"/>
                <a:ext cx="851877" cy="523220"/>
              </a:xfrm>
              <a:prstGeom prst="rect">
                <a:avLst/>
              </a:prstGeom>
              <a:noFill/>
            </p:spPr>
            <p:txBody>
              <a:bodyPr wrap="square" rtlCol="0">
                <a:spAutoFit/>
              </a:bodyPr>
              <a:lstStyle/>
              <a:p>
                <a:r>
                  <a:rPr lang="en-US" sz="2800" b="1"/>
                  <a:t>P</a:t>
                </a:r>
              </a:p>
            </p:txBody>
          </p:sp>
          <p:sp>
            <p:nvSpPr>
              <p:cNvPr id="8" name="Equals 7">
                <a:extLst>
                  <a:ext uri="{FF2B5EF4-FFF2-40B4-BE49-F238E27FC236}">
                    <a16:creationId xmlns:a16="http://schemas.microsoft.com/office/drawing/2014/main" id="{60721E02-1EAD-0E80-96D0-6DD246470D34}"/>
                  </a:ext>
                </a:extLst>
              </p:cNvPr>
              <p:cNvSpPr/>
              <p:nvPr/>
            </p:nvSpPr>
            <p:spPr>
              <a:xfrm>
                <a:off x="3527961" y="2257240"/>
                <a:ext cx="521677" cy="329506"/>
              </a:xfrm>
              <a:prstGeom prst="mathEqual">
                <a:avLst>
                  <a:gd name="adj1" fmla="val 23520"/>
                  <a:gd name="adj2" fmla="val 2599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83F16CD-1417-5DB3-4AD6-F1527523DF11}"/>
                  </a:ext>
                </a:extLst>
              </p:cNvPr>
              <p:cNvSpPr txBox="1"/>
              <p:nvPr/>
            </p:nvSpPr>
            <p:spPr>
              <a:xfrm>
                <a:off x="4187385" y="2140779"/>
                <a:ext cx="1675814" cy="523220"/>
              </a:xfrm>
              <a:prstGeom prst="rect">
                <a:avLst/>
              </a:prstGeom>
              <a:noFill/>
            </p:spPr>
            <p:txBody>
              <a:bodyPr wrap="square" rtlCol="0">
                <a:spAutoFit/>
              </a:bodyPr>
              <a:lstStyle/>
              <a:p>
                <a:r>
                  <a:rPr lang="en-US" sz="2800" b="1"/>
                  <a:t>10.m</a:t>
                </a:r>
              </a:p>
            </p:txBody>
          </p:sp>
        </p:grpSp>
      </p:grpSp>
      <p:sp>
        <p:nvSpPr>
          <p:cNvPr id="12" name="TextBox 11">
            <a:extLst>
              <a:ext uri="{FF2B5EF4-FFF2-40B4-BE49-F238E27FC236}">
                <a16:creationId xmlns:a16="http://schemas.microsoft.com/office/drawing/2014/main" id="{5120DBC7-D887-E615-38DF-E2B636FEF6A9}"/>
              </a:ext>
            </a:extLst>
          </p:cNvPr>
          <p:cNvSpPr txBox="1"/>
          <p:nvPr/>
        </p:nvSpPr>
        <p:spPr>
          <a:xfrm>
            <a:off x="867508" y="2259001"/>
            <a:ext cx="6869723" cy="96000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r>
              <a:rPr lang="vi-VN" sz="2000">
                <a:latin typeface="Arial" panose="020B0604020202020204" pitchFamily="34" charset="0"/>
                <a:ea typeface="Times New Roman" panose="02020603050405020304" pitchFamily="18" charset="0"/>
                <a:cs typeface="Arial" panose="020B0604020202020204" pitchFamily="34" charset="0"/>
              </a:rPr>
              <a:t>trọng lượng riêng được xác định bằng trọng lượng của một đơn vị thể tích chất đó</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2F5844C-ACE4-E1CC-4BD4-2B42A0321313}"/>
              </a:ext>
            </a:extLst>
          </p:cNvPr>
          <p:cNvGrpSpPr/>
          <p:nvPr/>
        </p:nvGrpSpPr>
        <p:grpSpPr>
          <a:xfrm>
            <a:off x="1503207" y="3277707"/>
            <a:ext cx="5466224" cy="1480149"/>
            <a:chOff x="768561" y="2894064"/>
            <a:chExt cx="5466224" cy="148014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0D6BBF-AEA9-626C-E843-297006B2801C}"/>
                    </a:ext>
                  </a:extLst>
                </p:cNvPr>
                <p:cNvSpPr txBox="1"/>
                <p:nvPr/>
              </p:nvSpPr>
              <p:spPr>
                <a:xfrm>
                  <a:off x="1513583" y="2894064"/>
                  <a:ext cx="4721202" cy="1480149"/>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oMath>
                    </m:oMathPara>
                  </a14:m>
                  <a:endParaRPr lang="en-US" sz="32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90D6BBF-AEA9-626C-E843-297006B2801C}"/>
                    </a:ext>
                  </a:extLst>
                </p:cNvPr>
                <p:cNvSpPr txBox="1">
                  <a:spLocks noRot="1" noChangeAspect="1" noMove="1" noResize="1" noEditPoints="1" noAdjustHandles="1" noChangeArrowheads="1" noChangeShapeType="1" noTextEdit="1"/>
                </p:cNvSpPr>
                <p:nvPr/>
              </p:nvSpPr>
              <p:spPr>
                <a:xfrm>
                  <a:off x="1513583" y="2894064"/>
                  <a:ext cx="4721202" cy="1480149"/>
                </a:xfrm>
                <a:prstGeom prst="rect">
                  <a:avLst/>
                </a:prstGeom>
                <a:blipFill>
                  <a:blip r:embed="rId3"/>
                  <a:stretch>
                    <a:fillRect/>
                  </a:stretch>
                </a:blipFill>
              </p:spPr>
              <p:txBody>
                <a:bodyPr/>
                <a:lstStyle/>
                <a:p>
                  <a:r>
                    <a:rPr lang="en-US">
                      <a:noFill/>
                    </a:rPr>
                    <a:t> </a:t>
                  </a:r>
                </a:p>
              </p:txBody>
            </p:sp>
          </mc:Fallback>
        </mc:AlternateContent>
        <p:sp>
          <p:nvSpPr>
            <p:cNvPr id="13" name="Arrow: Notched Right 12">
              <a:extLst>
                <a:ext uri="{FF2B5EF4-FFF2-40B4-BE49-F238E27FC236}">
                  <a16:creationId xmlns:a16="http://schemas.microsoft.com/office/drawing/2014/main" id="{432C4688-D789-979F-C7AA-0F3314624560}"/>
                </a:ext>
              </a:extLst>
            </p:cNvPr>
            <p:cNvSpPr/>
            <p:nvPr/>
          </p:nvSpPr>
          <p:spPr>
            <a:xfrm>
              <a:off x="768561" y="3570197"/>
              <a:ext cx="692916" cy="484632"/>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6720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8" name="TextBox 7">
            <a:extLst>
              <a:ext uri="{FF2B5EF4-FFF2-40B4-BE49-F238E27FC236}">
                <a16:creationId xmlns:a16="http://schemas.microsoft.com/office/drawing/2014/main" id="{1B282E80-3466-E3C0-DC31-0C03F4189487}"/>
              </a:ext>
            </a:extLst>
          </p:cNvPr>
          <p:cNvSpPr txBox="1"/>
          <p:nvPr/>
        </p:nvSpPr>
        <p:spPr>
          <a:xfrm>
            <a:off x="1607820" y="0"/>
            <a:ext cx="5524500" cy="800412"/>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HƯỚNG DẪN VỀ NHÀ</a:t>
            </a:r>
          </a:p>
        </p:txBody>
      </p:sp>
      <p:sp>
        <p:nvSpPr>
          <p:cNvPr id="9" name="Arrow: Pentagon 8">
            <a:extLst>
              <a:ext uri="{FF2B5EF4-FFF2-40B4-BE49-F238E27FC236}">
                <a16:creationId xmlns:a16="http://schemas.microsoft.com/office/drawing/2014/main" id="{2E78F265-F89C-AE7A-2C44-EDC723D76ED4}"/>
              </a:ext>
            </a:extLst>
          </p:cNvPr>
          <p:cNvSpPr/>
          <p:nvPr/>
        </p:nvSpPr>
        <p:spPr>
          <a:xfrm>
            <a:off x="3147060" y="1054657"/>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Xem lại kiến thức đã học ở bài 14</a:t>
            </a:r>
            <a:endParaRPr lang="en-US" sz="2000" b="1" dirty="0">
              <a:solidFill>
                <a:schemeClr val="bg1">
                  <a:lumMod val="10000"/>
                </a:schemeClr>
              </a:solidFill>
            </a:endParaRPr>
          </a:p>
        </p:txBody>
      </p:sp>
      <p:sp>
        <p:nvSpPr>
          <p:cNvPr id="11" name="Arrow: Pentagon 10">
            <a:extLst>
              <a:ext uri="{FF2B5EF4-FFF2-40B4-BE49-F238E27FC236}">
                <a16:creationId xmlns:a16="http://schemas.microsoft.com/office/drawing/2014/main" id="{F88C1AF6-0161-EED2-6568-B7F1C6D9F307}"/>
              </a:ext>
            </a:extLst>
          </p:cNvPr>
          <p:cNvSpPr/>
          <p:nvPr/>
        </p:nvSpPr>
        <p:spPr>
          <a:xfrm>
            <a:off x="3147060" y="2319266"/>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Hoàn</a:t>
            </a:r>
            <a:r>
              <a:rPr lang="vi-VN" sz="2000">
                <a:solidFill>
                  <a:schemeClr val="bg1">
                    <a:lumMod val="10000"/>
                  </a:schemeClr>
                </a:solidFill>
              </a:rPr>
              <a:t> thành các bài tập </a:t>
            </a:r>
            <a:r>
              <a:rPr lang="en-US" sz="2000">
                <a:solidFill>
                  <a:schemeClr val="bg1">
                    <a:lumMod val="10000"/>
                  </a:schemeClr>
                </a:solidFill>
              </a:rPr>
              <a:t>trong Sách bài tập Khoa học tự nhiên 8</a:t>
            </a:r>
            <a:endParaRPr lang="en-US" sz="2000" b="1" dirty="0">
              <a:solidFill>
                <a:schemeClr val="bg1">
                  <a:lumMod val="10000"/>
                </a:schemeClr>
              </a:solidFill>
            </a:endParaRPr>
          </a:p>
        </p:txBody>
      </p:sp>
      <p:sp>
        <p:nvSpPr>
          <p:cNvPr id="12" name="Arrow: Pentagon 11">
            <a:extLst>
              <a:ext uri="{FF2B5EF4-FFF2-40B4-BE49-F238E27FC236}">
                <a16:creationId xmlns:a16="http://schemas.microsoft.com/office/drawing/2014/main" id="{A4AA7C3A-6ED3-6127-73AB-F204E5326E49}"/>
              </a:ext>
            </a:extLst>
          </p:cNvPr>
          <p:cNvSpPr/>
          <p:nvPr/>
        </p:nvSpPr>
        <p:spPr>
          <a:xfrm>
            <a:off x="3147060" y="3698797"/>
            <a:ext cx="489996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000">
                <a:solidFill>
                  <a:schemeClr val="bg1">
                    <a:lumMod val="10000"/>
                  </a:schemeClr>
                </a:solidFill>
              </a:rPr>
              <a:t>Xem trước nội dung </a:t>
            </a:r>
            <a:r>
              <a:rPr lang="en-US" sz="2000" b="1" i="1">
                <a:solidFill>
                  <a:schemeClr val="bg1">
                    <a:lumMod val="10000"/>
                  </a:schemeClr>
                </a:solidFill>
              </a:rPr>
              <a:t>Bài 15. Tác dụng của chất lỏng lên vật đặt trong nó</a:t>
            </a:r>
            <a:endParaRPr lang="en-US" sz="2000" b="1" dirty="0">
              <a:solidFill>
                <a:schemeClr val="bg1">
                  <a:lumMod val="10000"/>
                </a:schemeClr>
              </a:solidFill>
            </a:endParaRPr>
          </a:p>
        </p:txBody>
      </p:sp>
      <p:pic>
        <p:nvPicPr>
          <p:cNvPr id="16" name="Picture 7">
            <a:extLst>
              <a:ext uri="{FF2B5EF4-FFF2-40B4-BE49-F238E27FC236}">
                <a16:creationId xmlns:a16="http://schemas.microsoft.com/office/drawing/2014/main" id="{4285E9A5-6F78-9B4A-61AF-2F6399D5A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957" y="2201323"/>
            <a:ext cx="2616365" cy="22566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1028148" y="2463487"/>
            <a:ext cx="7087704"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CẢM ƠN CÁC EM ĐÃ </a:t>
            </a:r>
            <a:br>
              <a:rPr lang="en-US" sz="4400" b="1">
                <a:latin typeface="+mj-lt"/>
              </a:rPr>
            </a:br>
            <a:r>
              <a:rPr lang="en-US" sz="4400" b="1">
                <a:latin typeface="+mj-lt"/>
              </a:rPr>
              <a:t>LẮNG NGHE BÀI GIẢNG </a:t>
            </a:r>
            <a:br>
              <a:rPr lang="en-US" sz="4400" b="1">
                <a:latin typeface="+mj-lt"/>
              </a:rPr>
            </a:br>
            <a:r>
              <a:rPr lang="en-US" sz="4400" b="1">
                <a:latin typeface="+mj-lt"/>
              </a:rPr>
              <a:t>HÔM NAY!</a:t>
            </a:r>
            <a:endParaRPr sz="4400" b="1">
              <a:latin typeface="+mj-lt"/>
            </a:endParaRPr>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087156"/>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911729" y="512767"/>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latin typeface="+mj-lt"/>
              </a:rPr>
              <a:t>NỘI DUNG BÀI HỌC</a:t>
            </a:r>
            <a:endParaRPr sz="3500" b="1">
              <a:latin typeface="+mj-lt"/>
            </a:endParaRPr>
          </a:p>
        </p:txBody>
      </p:sp>
      <p:grpSp>
        <p:nvGrpSpPr>
          <p:cNvPr id="3" name="Group 2">
            <a:extLst>
              <a:ext uri="{FF2B5EF4-FFF2-40B4-BE49-F238E27FC236}">
                <a16:creationId xmlns:a16="http://schemas.microsoft.com/office/drawing/2014/main" id="{8DBFB683-5B1F-439A-62DC-1997F5E9B53D}"/>
              </a:ext>
            </a:extLst>
          </p:cNvPr>
          <p:cNvGrpSpPr/>
          <p:nvPr/>
        </p:nvGrpSpPr>
        <p:grpSpPr>
          <a:xfrm>
            <a:off x="812736" y="3067411"/>
            <a:ext cx="8057726" cy="759543"/>
            <a:chOff x="812736" y="3067411"/>
            <a:chExt cx="8057726" cy="759543"/>
          </a:xfrm>
        </p:grpSpPr>
        <p:sp>
          <p:nvSpPr>
            <p:cNvPr id="27" name="Rectangle: Rounded Corners 26">
              <a:extLst>
                <a:ext uri="{FF2B5EF4-FFF2-40B4-BE49-F238E27FC236}">
                  <a16:creationId xmlns:a16="http://schemas.microsoft.com/office/drawing/2014/main" id="{F49B3CC8-A04E-9C95-CD30-29AAD8E2D9A7}"/>
                </a:ext>
              </a:extLst>
            </p:cNvPr>
            <p:cNvSpPr/>
            <p:nvPr/>
          </p:nvSpPr>
          <p:spPr>
            <a:xfrm>
              <a:off x="812736" y="3067411"/>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II</a:t>
              </a:r>
            </a:p>
          </p:txBody>
        </p:sp>
        <p:sp>
          <p:nvSpPr>
            <p:cNvPr id="30" name="TextBox 29">
              <a:extLst>
                <a:ext uri="{FF2B5EF4-FFF2-40B4-BE49-F238E27FC236}">
                  <a16:creationId xmlns:a16="http://schemas.microsoft.com/office/drawing/2014/main" id="{CADA5991-0AF8-167D-FEDD-E7C050171E3B}"/>
                </a:ext>
              </a:extLst>
            </p:cNvPr>
            <p:cNvSpPr txBox="1"/>
            <p:nvPr/>
          </p:nvSpPr>
          <p:spPr>
            <a:xfrm>
              <a:off x="1529878" y="3067411"/>
              <a:ext cx="7340584" cy="658835"/>
            </a:xfrm>
            <a:prstGeom prst="rect">
              <a:avLst/>
            </a:prstGeom>
            <a:noFill/>
          </p:spPr>
          <p:txBody>
            <a:bodyPr wrap="square">
              <a:spAutoFit/>
            </a:bodyPr>
            <a:lstStyle/>
            <a:p>
              <a:pPr algn="just">
                <a:lnSpc>
                  <a:spcPct val="150000"/>
                </a:lnSpc>
              </a:pPr>
              <a:r>
                <a:rPr lang="en-US" sz="2800">
                  <a:effectLst/>
                  <a:latin typeface="+mj-lt"/>
                  <a:ea typeface="Calibri" panose="020F0502020204030204" pitchFamily="34" charset="0"/>
                </a:rPr>
                <a:t>Xác định khối lượng riêng bằng thực nghiệm</a:t>
              </a:r>
              <a:endParaRPr lang="en-US" sz="2800">
                <a:latin typeface="+mj-lt"/>
              </a:endParaRPr>
            </a:p>
          </p:txBody>
        </p:sp>
      </p:grpSp>
      <p:grpSp>
        <p:nvGrpSpPr>
          <p:cNvPr id="2" name="Group 1">
            <a:extLst>
              <a:ext uri="{FF2B5EF4-FFF2-40B4-BE49-F238E27FC236}">
                <a16:creationId xmlns:a16="http://schemas.microsoft.com/office/drawing/2014/main" id="{99D1A26C-2A5D-3C48-5376-6C9E929F4FDD}"/>
              </a:ext>
            </a:extLst>
          </p:cNvPr>
          <p:cNvGrpSpPr/>
          <p:nvPr/>
        </p:nvGrpSpPr>
        <p:grpSpPr>
          <a:xfrm>
            <a:off x="812736" y="1870776"/>
            <a:ext cx="5934383" cy="759543"/>
            <a:chOff x="812737" y="1558160"/>
            <a:chExt cx="5934383" cy="759543"/>
          </a:xfrm>
        </p:grpSpPr>
        <p:sp>
          <p:nvSpPr>
            <p:cNvPr id="26" name="Rectangle: Rounded Corners 25">
              <a:extLst>
                <a:ext uri="{FF2B5EF4-FFF2-40B4-BE49-F238E27FC236}">
                  <a16:creationId xmlns:a16="http://schemas.microsoft.com/office/drawing/2014/main" id="{09DC1CC6-B350-5358-6840-25B83B18E908}"/>
                </a:ext>
              </a:extLst>
            </p:cNvPr>
            <p:cNvSpPr/>
            <p:nvPr/>
          </p:nvSpPr>
          <p:spPr>
            <a:xfrm>
              <a:off x="812737" y="1558160"/>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a:t>
              </a:r>
            </a:p>
          </p:txBody>
        </p:sp>
        <p:sp>
          <p:nvSpPr>
            <p:cNvPr id="33" name="TextBox 32">
              <a:extLst>
                <a:ext uri="{FF2B5EF4-FFF2-40B4-BE49-F238E27FC236}">
                  <a16:creationId xmlns:a16="http://schemas.microsoft.com/office/drawing/2014/main" id="{30E7A2D5-29E1-88AF-681B-83EC6695112A}"/>
                </a:ext>
              </a:extLst>
            </p:cNvPr>
            <p:cNvSpPr txBox="1"/>
            <p:nvPr/>
          </p:nvSpPr>
          <p:spPr>
            <a:xfrm>
              <a:off x="1529878" y="1660932"/>
              <a:ext cx="5217242" cy="523220"/>
            </a:xfrm>
            <a:prstGeom prst="rect">
              <a:avLst/>
            </a:prstGeom>
            <a:noFill/>
          </p:spPr>
          <p:txBody>
            <a:bodyPr wrap="square">
              <a:spAutoFit/>
            </a:bodyPr>
            <a:lstStyle/>
            <a:p>
              <a:r>
                <a:rPr lang="en-US" sz="2800">
                  <a:effectLst/>
                  <a:latin typeface="+mj-lt"/>
                  <a:ea typeface="Calibri" panose="020F0502020204030204" pitchFamily="34" charset="0"/>
                </a:rPr>
                <a:t>Khái niệm khối lượng riêng</a:t>
              </a:r>
              <a:endParaRPr lang="en-US" sz="2800">
                <a:latin typeface="+mj-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69484" y="1767587"/>
            <a:ext cx="5058817" cy="1608325"/>
          </a:xfrm>
          <a:prstGeom prst="rect">
            <a:avLst/>
          </a:prstGeom>
          <a:noFill/>
        </p:spPr>
        <p:txBody>
          <a:bodyPr wrap="square" rtlCol="0">
            <a:spAutoFit/>
          </a:bodyPr>
          <a:lstStyle/>
          <a:p>
            <a:pPr marL="571500" indent="-571500" algn="ctr">
              <a:lnSpc>
                <a:spcPct val="150000"/>
              </a:lnSpc>
              <a:buAutoNum type="romanUcPeriod"/>
            </a:pPr>
            <a:r>
              <a:rPr lang="en-US" sz="3500" b="1"/>
              <a:t>KHÁI NIỆM </a:t>
            </a:r>
          </a:p>
          <a:p>
            <a:pPr algn="ctr">
              <a:lnSpc>
                <a:spcPct val="150000"/>
              </a:lnSpc>
            </a:pPr>
            <a:r>
              <a:rPr lang="en-US" sz="3500" b="1"/>
              <a:t>KHỐI LƯỢNG RIÊNG</a:t>
            </a: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18" name="TextBox 17">
            <a:extLst>
              <a:ext uri="{FF2B5EF4-FFF2-40B4-BE49-F238E27FC236}">
                <a16:creationId xmlns:a16="http://schemas.microsoft.com/office/drawing/2014/main" id="{D3A36D59-08DD-F32D-BB1F-C68624215A7E}"/>
              </a:ext>
            </a:extLst>
          </p:cNvPr>
          <p:cNvSpPr txBox="1"/>
          <p:nvPr/>
        </p:nvSpPr>
        <p:spPr>
          <a:xfrm>
            <a:off x="2870200" y="408230"/>
            <a:ext cx="5814060" cy="3076548"/>
          </a:xfrm>
          <a:prstGeom prst="rect">
            <a:avLst/>
          </a:prstGeom>
          <a:noFill/>
        </p:spPr>
        <p:txBody>
          <a:bodyPr wrap="square">
            <a:spAutoFit/>
          </a:bodyPr>
          <a:lstStyle/>
          <a:p>
            <a:pPr algn="just">
              <a:lnSpc>
                <a:spcPct val="150000"/>
              </a:lnSpc>
            </a:pPr>
            <a:r>
              <a:rPr lang="en-US" sz="2200">
                <a:effectLst/>
                <a:latin typeface="+mj-lt"/>
                <a:ea typeface="Calibri" panose="020F0502020204030204" pitchFamily="34" charset="0"/>
              </a:rPr>
              <a:t>Trong thực tế, có thể có hai vật có cùng thể tích nhưng khối lượng khác nhau; hoặc có cùng khối lượng nhưng thể tích khác nhau; hoặc không cùng khối lượng và cũng không cùng thể tích. Vậy làm thế nào để xác định “mật độ” khối lượng của các vật?</a:t>
            </a:r>
            <a:endParaRPr lang="en-US" sz="2200">
              <a:latin typeface="+mj-lt"/>
            </a:endParaRPr>
          </a:p>
        </p:txBody>
      </p:sp>
      <p:pic>
        <p:nvPicPr>
          <p:cNvPr id="19" name="Picture 36">
            <a:extLst>
              <a:ext uri="{FF2B5EF4-FFF2-40B4-BE49-F238E27FC236}">
                <a16:creationId xmlns:a16="http://schemas.microsoft.com/office/drawing/2014/main" id="{8E04AA95-724D-6339-E496-47238ED5E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0631" y="1459111"/>
            <a:ext cx="2342271" cy="2927839"/>
          </a:xfrm>
          <a:prstGeom prst="rect">
            <a:avLst/>
          </a:prstGeom>
        </p:spPr>
      </p:pic>
      <p:sp>
        <p:nvSpPr>
          <p:cNvPr id="21" name="Rectangle: Rounded Corners 20">
            <a:extLst>
              <a:ext uri="{FF2B5EF4-FFF2-40B4-BE49-F238E27FC236}">
                <a16:creationId xmlns:a16="http://schemas.microsoft.com/office/drawing/2014/main" id="{AC6B3CE2-C0EE-0C41-6AD4-686A3ED5742A}"/>
              </a:ext>
            </a:extLst>
          </p:cNvPr>
          <p:cNvSpPr/>
          <p:nvPr/>
        </p:nvSpPr>
        <p:spPr>
          <a:xfrm>
            <a:off x="3073889" y="3705251"/>
            <a:ext cx="5547360" cy="778999"/>
          </a:xfrm>
          <a:prstGeom prst="roundRect">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bg2">
                    <a:lumMod val="25000"/>
                  </a:schemeClr>
                </a:solidFill>
                <a:effectLst/>
                <a:latin typeface="+mj-lt"/>
                <a:ea typeface="Calibri" panose="020F0502020204030204" pitchFamily="34" charset="0"/>
                <a:cs typeface="Times New Roman" panose="02020603050405020304" pitchFamily="18" charset="0"/>
              </a:rPr>
              <a:t>Phụ thuộc vào chất cấu tạo nên vật.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11" name="Group 10">
            <a:extLst>
              <a:ext uri="{FF2B5EF4-FFF2-40B4-BE49-F238E27FC236}">
                <a16:creationId xmlns:a16="http://schemas.microsoft.com/office/drawing/2014/main" id="{24603A76-61B7-328E-BB1C-F702D7A4D353}"/>
              </a:ext>
            </a:extLst>
          </p:cNvPr>
          <p:cNvGrpSpPr/>
          <p:nvPr/>
        </p:nvGrpSpPr>
        <p:grpSpPr>
          <a:xfrm>
            <a:off x="727710" y="903139"/>
            <a:ext cx="7734300" cy="1731843"/>
            <a:chOff x="952500" y="507239"/>
            <a:chExt cx="7734300" cy="1459984"/>
          </a:xfrm>
        </p:grpSpPr>
        <p:sp>
          <p:nvSpPr>
            <p:cNvPr id="8" name="Rectangle 7">
              <a:extLst>
                <a:ext uri="{FF2B5EF4-FFF2-40B4-BE49-F238E27FC236}">
                  <a16:creationId xmlns:a16="http://schemas.microsoft.com/office/drawing/2014/main" id="{FC5AB1BC-9D30-0021-CB4E-7F7E1B43D82F}"/>
                </a:ext>
              </a:extLst>
            </p:cNvPr>
            <p:cNvSpPr/>
            <p:nvPr/>
          </p:nvSpPr>
          <p:spPr>
            <a:xfrm>
              <a:off x="952500" y="507239"/>
              <a:ext cx="7581900" cy="115950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EF7DEC-3808-F786-20B7-189E8FB21B42}"/>
                </a:ext>
              </a:extLst>
            </p:cNvPr>
            <p:cNvSpPr/>
            <p:nvPr/>
          </p:nvSpPr>
          <p:spPr>
            <a:xfrm>
              <a:off x="1104900" y="659640"/>
              <a:ext cx="7581900" cy="1307583"/>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Khối lượng riêng là đại lượng đặc trưng cho chất cấu tạo nên vật, được xác định bằng khối lượng trên một đơn vị thể tích. </a:t>
              </a:r>
              <a:endParaRPr lang="en-US" sz="2300">
                <a:solidFill>
                  <a:schemeClr val="bg2">
                    <a:lumMod val="10000"/>
                  </a:schemeClr>
                </a:solidFill>
                <a:latin typeface="+mj-lt"/>
              </a:endParaRPr>
            </a:p>
          </p:txBody>
        </p:sp>
      </p:grpSp>
      <p:grpSp>
        <p:nvGrpSpPr>
          <p:cNvPr id="12" name="Group 11">
            <a:extLst>
              <a:ext uri="{FF2B5EF4-FFF2-40B4-BE49-F238E27FC236}">
                <a16:creationId xmlns:a16="http://schemas.microsoft.com/office/drawing/2014/main" id="{00D04F73-C5F2-FAD3-F90E-7D975832FCFD}"/>
              </a:ext>
            </a:extLst>
          </p:cNvPr>
          <p:cNvGrpSpPr/>
          <p:nvPr/>
        </p:nvGrpSpPr>
        <p:grpSpPr>
          <a:xfrm>
            <a:off x="727710" y="2807970"/>
            <a:ext cx="7734300" cy="1977987"/>
            <a:chOff x="899160" y="807720"/>
            <a:chExt cx="7734300" cy="1043786"/>
          </a:xfrm>
        </p:grpSpPr>
        <p:sp>
          <p:nvSpPr>
            <p:cNvPr id="13" name="Rectangle 12">
              <a:extLst>
                <a:ext uri="{FF2B5EF4-FFF2-40B4-BE49-F238E27FC236}">
                  <a16:creationId xmlns:a16="http://schemas.microsoft.com/office/drawing/2014/main" id="{A30426B1-27AA-1BD1-8B32-119C598FDE3A}"/>
                </a:ext>
              </a:extLst>
            </p:cNvPr>
            <p:cNvSpPr/>
            <p:nvPr/>
          </p:nvSpPr>
          <p:spPr>
            <a:xfrm>
              <a:off x="899160" y="807720"/>
              <a:ext cx="7581900" cy="9525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529E3E7-BBCE-5C61-D9FA-E6A27156097A}"/>
                    </a:ext>
                  </a:extLst>
                </p:cNvPr>
                <p:cNvSpPr/>
                <p:nvPr/>
              </p:nvSpPr>
              <p:spPr>
                <a:xfrm>
                  <a:off x="1051560" y="899006"/>
                  <a:ext cx="7581900" cy="952500"/>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Nếu kí hiệu D là khối lượng riêng, m là khối lượng, V là thể tích, công thức xác định khối lượng riêng như sau:</a:t>
                  </a:r>
                </a:p>
                <a:p>
                  <a:pPr algn="just">
                    <a:lnSpc>
                      <a:spcPct val="150000"/>
                    </a:lnSpc>
                  </a:pPr>
                  <a14:m>
                    <m:oMathPara xmlns:m="http://schemas.openxmlformats.org/officeDocument/2006/math">
                      <m:oMathParaPr>
                        <m:jc m:val="centerGroup"/>
                      </m:oMathParaPr>
                      <m:oMath xmlns:m="http://schemas.openxmlformats.org/officeDocument/2006/math">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chemeClr val="bg2">
                                    <a:lumMod val="10000"/>
                                  </a:schemeClr>
                                </a:solidFill>
                                <a:effectLst/>
                                <a:latin typeface="Cambria Math" panose="02040503050406030204" pitchFamily="18" charset="0"/>
                                <a:cs typeface="Times New Roman" panose="02020603050405020304" pitchFamily="18" charset="0"/>
                              </a:rPr>
                            </m:ctrlPr>
                          </m:fPr>
                          <m:num>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300">
                    <a:solidFill>
                      <a:schemeClr val="bg2">
                        <a:lumMod val="10000"/>
                      </a:schemeClr>
                    </a:solidFill>
                    <a:latin typeface="+mj-lt"/>
                  </a:endParaRPr>
                </a:p>
              </p:txBody>
            </p:sp>
          </mc:Choice>
          <mc:Fallback xmlns="">
            <p:sp>
              <p:nvSpPr>
                <p:cNvPr id="14" name="Rectangle 13">
                  <a:extLst>
                    <a:ext uri="{FF2B5EF4-FFF2-40B4-BE49-F238E27FC236}">
                      <a16:creationId xmlns:a16="http://schemas.microsoft.com/office/drawing/2014/main" id="{8529E3E7-BBCE-5C61-D9FA-E6A27156097A}"/>
                    </a:ext>
                  </a:extLst>
                </p:cNvPr>
                <p:cNvSpPr>
                  <a:spLocks noRot="1" noChangeAspect="1" noMove="1" noResize="1" noEditPoints="1" noAdjustHandles="1" noChangeArrowheads="1" noChangeShapeType="1" noTextEdit="1"/>
                </p:cNvSpPr>
                <p:nvPr/>
              </p:nvSpPr>
              <p:spPr>
                <a:xfrm>
                  <a:off x="1051560" y="899006"/>
                  <a:ext cx="7581900" cy="952500"/>
                </a:xfrm>
                <a:prstGeom prst="rect">
                  <a:avLst/>
                </a:prstGeom>
                <a:blipFill>
                  <a:blip r:embed="rId3"/>
                  <a:stretch>
                    <a:fillRect l="-962" t="-2333" r="-1042"/>
                  </a:stretch>
                </a:blipFill>
                <a:ln>
                  <a:solidFill>
                    <a:schemeClr val="accent1">
                      <a:lumMod val="90000"/>
                    </a:schemeClr>
                  </a:solidFill>
                </a:ln>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EE820870-C98F-1558-45A6-0AF76487D627}"/>
              </a:ext>
            </a:extLst>
          </p:cNvPr>
          <p:cNvSpPr txBox="1"/>
          <p:nvPr/>
        </p:nvSpPr>
        <p:spPr>
          <a:xfrm>
            <a:off x="2022741" y="160092"/>
            <a:ext cx="5098517" cy="577850"/>
          </a:xfrm>
          <a:prstGeom prst="rect">
            <a:avLst/>
          </a:prstGeom>
          <a:noFill/>
        </p:spPr>
        <p:txBody>
          <a:bodyPr wrap="square" rtlCol="0">
            <a:spAutoFit/>
          </a:bodyPr>
          <a:lstStyle/>
          <a:p>
            <a:pPr algn="ctr">
              <a:lnSpc>
                <a:spcPct val="150000"/>
              </a:lnSpc>
            </a:pPr>
            <a:r>
              <a:rPr lang="en-US" sz="2400" b="1">
                <a:solidFill>
                  <a:srgbClr val="C00000"/>
                </a:solidFill>
              </a:rPr>
              <a:t>Khái niệm khối lượng riêng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666907" y="936353"/>
            <a:ext cx="7570714" cy="1420325"/>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1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So sánh khối lượng nước chứa trong một bình 20 lít và trong một chai 0,5 lít.</a:t>
            </a:r>
          </a:p>
        </p:txBody>
      </p:sp>
      <p:sp>
        <p:nvSpPr>
          <p:cNvPr id="7" name="Rectangle: Rounded Corners 6">
            <a:extLst>
              <a:ext uri="{FF2B5EF4-FFF2-40B4-BE49-F238E27FC236}">
                <a16:creationId xmlns:a16="http://schemas.microsoft.com/office/drawing/2014/main" id="{F668198B-FB1A-945E-B52A-D57F6406BE1D}"/>
              </a:ext>
            </a:extLst>
          </p:cNvPr>
          <p:cNvSpPr/>
          <p:nvPr/>
        </p:nvSpPr>
        <p:spPr>
          <a:xfrm>
            <a:off x="2614730" y="283797"/>
            <a:ext cx="3914539" cy="6671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 ĐÔI</a:t>
            </a:r>
          </a:p>
        </p:txBody>
      </p:sp>
      <p:sp>
        <p:nvSpPr>
          <p:cNvPr id="10" name="TextBox 9">
            <a:extLst>
              <a:ext uri="{FF2B5EF4-FFF2-40B4-BE49-F238E27FC236}">
                <a16:creationId xmlns:a16="http://schemas.microsoft.com/office/drawing/2014/main" id="{000AE003-7749-A6D1-9F3F-2C9AA72C5158}"/>
              </a:ext>
            </a:extLst>
          </p:cNvPr>
          <p:cNvSpPr txBox="1"/>
          <p:nvPr/>
        </p:nvSpPr>
        <p:spPr>
          <a:xfrm>
            <a:off x="666907" y="3159972"/>
            <a:ext cx="6837218"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2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Nêu thêm một số đơn vị đo khối lượng riêng.</a:t>
            </a:r>
          </a:p>
        </p:txBody>
      </p:sp>
      <p:sp>
        <p:nvSpPr>
          <p:cNvPr id="11" name="Rectangle 10">
            <a:extLst>
              <a:ext uri="{FF2B5EF4-FFF2-40B4-BE49-F238E27FC236}">
                <a16:creationId xmlns:a16="http://schemas.microsoft.com/office/drawing/2014/main" id="{95574A72-EF78-E8C8-C548-78582D95906A}"/>
              </a:ext>
            </a:extLst>
          </p:cNvPr>
          <p:cNvSpPr/>
          <p:nvPr/>
        </p:nvSpPr>
        <p:spPr>
          <a:xfrm>
            <a:off x="3178672" y="2595543"/>
            <a:ext cx="3131443" cy="48441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rPr>
              <a:t>Lớn hơn</a:t>
            </a:r>
          </a:p>
        </p:txBody>
      </p:sp>
      <p:sp>
        <p:nvSpPr>
          <p:cNvPr id="12" name="Rectangle 11">
            <a:extLst>
              <a:ext uri="{FF2B5EF4-FFF2-40B4-BE49-F238E27FC236}">
                <a16:creationId xmlns:a16="http://schemas.microsoft.com/office/drawing/2014/main" id="{C0C09724-4C63-28E6-6AA8-1CB879F7060F}"/>
              </a:ext>
            </a:extLst>
          </p:cNvPr>
          <p:cNvSpPr/>
          <p:nvPr/>
        </p:nvSpPr>
        <p:spPr>
          <a:xfrm>
            <a:off x="3178674" y="4232925"/>
            <a:ext cx="3131442" cy="50632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effectLst/>
                <a:latin typeface="+mj-lt"/>
                <a:ea typeface="Calibri" panose="020F0502020204030204" pitchFamily="34" charset="0"/>
              </a:rPr>
              <a:t>kg/m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g/cm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g/ml</a:t>
            </a:r>
            <a:endParaRPr lang="en-US" sz="2300">
              <a:solidFill>
                <a:srgbClr val="FF000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DF8926-79DD-8B97-FFD6-25DDF6BF528C}"/>
                  </a:ext>
                </a:extLst>
              </p:cNvPr>
              <p:cNvSpPr txBox="1"/>
              <p:nvPr/>
            </p:nvSpPr>
            <p:spPr>
              <a:xfrm>
                <a:off x="235212" y="928082"/>
                <a:ext cx="8673576" cy="3595921"/>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Khối lượng riêng là đại lượng đặc trưng cho chất cấu tạo nên vật, được xác định bằng khối lượng trên một đơn vị thể tích</a:t>
                </a:r>
              </a:p>
              <a:p>
                <a:pPr marL="0" marR="0">
                  <a:lnSpc>
                    <a:spcPct val="150000"/>
                  </a:lnSpc>
                  <a:spcBef>
                    <a:spcPts val="0"/>
                  </a:spcBef>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Trong đó: D là khối lượng riêng, m là khối lượng của chất có thể tích V.</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Đơn vị đo của khối lượng riêng là kilogam trên mét khối, kí hiệu là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Người ta cũng thường sử dụng đơn vị khác của khối lượng riêng là g/cm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Đối với chất lỏng, người ta còn dùng đơn vị kg/l hoặc g/ml.</a:t>
                </a:r>
              </a:p>
            </p:txBody>
          </p:sp>
        </mc:Choice>
        <mc:Fallback xmlns="">
          <p:sp>
            <p:nvSpPr>
              <p:cNvPr id="4" name="TextBox 3">
                <a:extLst>
                  <a:ext uri="{FF2B5EF4-FFF2-40B4-BE49-F238E27FC236}">
                    <a16:creationId xmlns:a16="http://schemas.microsoft.com/office/drawing/2014/main" id="{27DF8926-79DD-8B97-FFD6-25DDF6BF528C}"/>
                  </a:ext>
                </a:extLst>
              </p:cNvPr>
              <p:cNvSpPr txBox="1">
                <a:spLocks noRot="1" noChangeAspect="1" noMove="1" noResize="1" noEditPoints="1" noAdjustHandles="1" noChangeArrowheads="1" noChangeShapeType="1" noTextEdit="1"/>
              </p:cNvSpPr>
              <p:nvPr/>
            </p:nvSpPr>
            <p:spPr>
              <a:xfrm>
                <a:off x="235212" y="928082"/>
                <a:ext cx="8673576" cy="3595921"/>
              </a:xfrm>
              <a:prstGeom prst="rect">
                <a:avLst/>
              </a:prstGeom>
              <a:blipFill>
                <a:blip r:embed="rId3"/>
                <a:stretch>
                  <a:fillRect l="-774" r="-774" b="-220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4659BD9-99ED-4E68-F3C7-FD787089DF25}"/>
              </a:ext>
            </a:extLst>
          </p:cNvPr>
          <p:cNvSpPr/>
          <p:nvPr/>
        </p:nvSpPr>
        <p:spPr>
          <a:xfrm>
            <a:off x="3313755" y="343553"/>
            <a:ext cx="2516489" cy="551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KẾT LUẬN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1970</Words>
  <Application>Microsoft Office PowerPoint</Application>
  <PresentationFormat>On-screen Show (16:9)</PresentationFormat>
  <Paragraphs>181</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Wingdings</vt:lpstr>
      <vt:lpstr>Nunito Light</vt:lpstr>
      <vt:lpstr>Arial</vt:lpstr>
      <vt:lpstr>Cambria Math</vt:lpstr>
      <vt:lpstr>Didact Gothic</vt:lpstr>
      <vt:lpstr>Sofia Sans Condensed Medium</vt:lpstr>
      <vt:lpstr>Bebas Neue</vt:lpstr>
      <vt:lpstr>Sofia Sans Condensed</vt:lpstr>
      <vt:lpstr>Anaheim</vt:lpstr>
      <vt:lpstr>Warm Palette Portfolio by Slidesgo</vt:lpstr>
      <vt:lpstr>CHÀO MỪNG CÁC EM  ĐẾN VỚI BÀI HỌC HÔM NAY!</vt:lpstr>
      <vt:lpstr>PowerPoint Presentation</vt:lpstr>
      <vt:lpstr>BÀI 14:  KHỐI LƯỢNG RIÊNG</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CẢM ƠN CÁC EM ĐÃ  LẮNG NGHE BÀI GIẢNG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Admin</dc:creator>
  <cp:lastModifiedBy>Hương Giang</cp:lastModifiedBy>
  <cp:revision>10</cp:revision>
  <dcterms:modified xsi:type="dcterms:W3CDTF">2023-08-17T04:55:05Z</dcterms:modified>
</cp:coreProperties>
</file>