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465" r:id="rId2"/>
    <p:sldId id="316" r:id="rId3"/>
    <p:sldId id="315" r:id="rId4"/>
    <p:sldId id="319" r:id="rId5"/>
    <p:sldId id="318" r:id="rId6"/>
    <p:sldId id="281" r:id="rId7"/>
    <p:sldId id="321" r:id="rId8"/>
    <p:sldId id="325" r:id="rId9"/>
    <p:sldId id="327" r:id="rId10"/>
    <p:sldId id="270" r:id="rId11"/>
  </p:sldIdLst>
  <p:sldSz cx="12192000" cy="6858000"/>
  <p:notesSz cx="6858000" cy="9144000"/>
  <p:embeddedFontLst>
    <p:embeddedFont>
      <p:font typeface="UTM Avo" panose="02040603050506020204" pitchFamily="18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119"/>
    <a:srgbClr val="FFFBF7"/>
    <a:srgbClr val="FFFFFF"/>
    <a:srgbClr val="FF7707"/>
    <a:srgbClr val="FFAF6C"/>
    <a:srgbClr val="FFFF99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21" autoAdjust="0"/>
    <p:restoredTop sz="94660"/>
  </p:normalViewPr>
  <p:slideViewPr>
    <p:cSldViewPr snapToGrid="0">
      <p:cViewPr>
        <p:scale>
          <a:sx n="100" d="100"/>
          <a:sy n="100" d="100"/>
        </p:scale>
        <p:origin x="108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1_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01447" y="-90897"/>
            <a:ext cx="12613688" cy="70952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C354FBDB-570B-47DF-96E0-31EC931D5420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16" name="Google Shape;16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17" name="Google Shape;17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7FA4BBA6-1016-4661-98DC-FB176A95F2CF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Google Shape;18;p7"/>
          <p:cNvSpPr/>
          <p:nvPr/>
        </p:nvSpPr>
        <p:spPr>
          <a:xfrm>
            <a:off x="2629361" y="1930595"/>
            <a:ext cx="852022" cy="852022"/>
          </a:xfrm>
          <a:prstGeom prst="ellipse">
            <a:avLst/>
          </a:prstGeom>
          <a:solidFill>
            <a:srgbClr val="FEE5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4F11CB1-6674-41A0-B88C-9053AF572730}"/>
              </a:ext>
            </a:extLst>
          </p:cNvPr>
          <p:cNvSpPr/>
          <p:nvPr userDrawn="1"/>
        </p:nvSpPr>
        <p:spPr>
          <a:xfrm>
            <a:off x="11254569" y="0"/>
            <a:ext cx="1069731" cy="1529862"/>
          </a:xfrm>
          <a:prstGeom prst="ellipse">
            <a:avLst/>
          </a:prstGeom>
          <a:solidFill>
            <a:srgbClr val="29AE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627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preserve="1" userDrawn="1">
  <p:cSld name="2_Title and Conten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C354FBDB-570B-47DF-96E0-31EC931D5420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24" name="Google Shape;24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25" name="Google Shape;25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7FA4BBA6-1016-4661-98DC-FB176A95F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246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 preserve="1" userDrawn="1">
  <p:cSld name="2_Title and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C354FBDB-570B-47DF-96E0-31EC931D5420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31" name="Google Shape;31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32" name="Google Shape;32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7FA4BBA6-1016-4661-98DC-FB176A95F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154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preserve="1" userDrawn="1">
  <p:cSld name="2_Title and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oogle Shape;34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Google Shape;37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C354FBDB-570B-47DF-96E0-31EC931D5420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38" name="Google Shape;38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39" name="Google Shape;39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7FA4BBA6-1016-4661-98DC-FB176A95F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037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D1F7F18-CCB7-414F-B16B-64885FE5FE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01448" y="-90897"/>
            <a:ext cx="12613690" cy="70952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ED805BF-682A-40E7-A8E6-EFFF65BEC2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ACBDF3-D54A-4F8A-9ACC-26F0AF5421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DE62C5-69E7-4A83-8593-178101313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8935-5503-46B3-AA64-FDD06962785D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24EA7C-0BEB-441A-8A40-755387E10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DC6656-9747-40E9-A931-748DC0D7F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B73E-E889-4101-943F-C932486AC50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36E4766-883B-4D27-9EF0-95A9BD22266C}"/>
              </a:ext>
            </a:extLst>
          </p:cNvPr>
          <p:cNvSpPr/>
          <p:nvPr userDrawn="1"/>
        </p:nvSpPr>
        <p:spPr>
          <a:xfrm>
            <a:off x="2629361" y="1930595"/>
            <a:ext cx="852022" cy="85202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441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B350663-EC9A-4C44-B607-B63DB2B7FE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04"/>
            <a:ext cx="12184879" cy="685399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5246000-100C-40C4-BEF3-5A3E38B69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DF0F9-3FE1-432B-9703-5AE876434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75A5E0-2AFF-4AB5-ACE6-7DA7CD466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8935-5503-46B3-AA64-FDD06962785D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F69C67-F520-4179-9639-626A99809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5F03E5-824A-4731-8801-F2B2084D9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B73E-E889-4101-943F-C932486AC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811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EE5A00-8F8E-42AF-90E2-066651466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D880EE-B25B-4758-91EB-EBD635871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8255D9-F2D3-47EC-8DB1-5B378E86D5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C8935-5503-46B3-AA64-FDD06962785D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2A118-F643-4454-B34F-A87946B13F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72231-B6D0-41EB-A4EC-39B7F5689F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6B73E-E889-4101-943F-C932486AC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339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49" r:id="rId5"/>
    <p:sldLayoutId id="214748368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AAC7166-F503-422D-BDE1-A83D50999971}"/>
              </a:ext>
            </a:extLst>
          </p:cNvPr>
          <p:cNvSpPr/>
          <p:nvPr/>
        </p:nvSpPr>
        <p:spPr>
          <a:xfrm>
            <a:off x="9976569" y="0"/>
            <a:ext cx="18485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UTM Avo"/>
                <a:ea typeface="+mn-ea"/>
                <a:cs typeface="+mn-cs"/>
              </a:rPr>
              <a:t>TOÁN 6</a:t>
            </a:r>
          </a:p>
        </p:txBody>
      </p:sp>
      <p:sp>
        <p:nvSpPr>
          <p:cNvPr id="10" name="Google Shape;54;p1">
            <a:extLst>
              <a:ext uri="{FF2B5EF4-FFF2-40B4-BE49-F238E27FC236}">
                <a16:creationId xmlns:a16="http://schemas.microsoft.com/office/drawing/2014/main" id="{53DE932C-97F4-4C5F-AB8E-16439751F019}"/>
              </a:ext>
            </a:extLst>
          </p:cNvPr>
          <p:cNvSpPr txBox="1">
            <a:spLocks noGrp="1"/>
          </p:cNvSpPr>
          <p:nvPr>
            <p:ph type="ctrTitle" idx="4294967295"/>
          </p:nvPr>
        </p:nvSpPr>
        <p:spPr>
          <a:xfrm>
            <a:off x="176605" y="1290638"/>
            <a:ext cx="11838789" cy="28894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-US" sz="5200" b="1" dirty="0" err="1">
                <a:solidFill>
                  <a:srgbClr val="002060"/>
                </a:solidFill>
              </a:rPr>
              <a:t>Tuần</a:t>
            </a:r>
            <a:r>
              <a:rPr lang="en-US" sz="5200" b="1" dirty="0">
                <a:solidFill>
                  <a:srgbClr val="002060"/>
                </a:solidFill>
              </a:rPr>
              <a:t> 10</a:t>
            </a:r>
            <a:endParaRPr sz="5200" b="1" dirty="0">
              <a:solidFill>
                <a:srgbClr val="002060"/>
              </a:solidFill>
            </a:endParaRPr>
          </a:p>
          <a:p>
            <a:pPr algn="ctr">
              <a:lnSpc>
                <a:spcPct val="150000"/>
              </a:lnSpc>
              <a:buSzPts val="990"/>
            </a:pPr>
            <a:r>
              <a:rPr lang="en-US" sz="5200" b="1" dirty="0" err="1">
                <a:solidFill>
                  <a:srgbClr val="FF0000"/>
                </a:solidFill>
              </a:rPr>
              <a:t>Bài</a:t>
            </a:r>
            <a:r>
              <a:rPr lang="en-US" sz="5200" b="1" dirty="0">
                <a:solidFill>
                  <a:srgbClr val="FF0000"/>
                </a:solidFill>
              </a:rPr>
              <a:t> 4: </a:t>
            </a:r>
            <a:r>
              <a:rPr lang="en-US" sz="5200" b="1" dirty="0" err="1">
                <a:solidFill>
                  <a:srgbClr val="FF0000"/>
                </a:solidFill>
              </a:rPr>
              <a:t>Hình</a:t>
            </a:r>
            <a:r>
              <a:rPr lang="en-US" sz="5200" b="1" dirty="0">
                <a:solidFill>
                  <a:srgbClr val="FF0000"/>
                </a:solidFill>
              </a:rPr>
              <a:t> thang </a:t>
            </a:r>
            <a:r>
              <a:rPr lang="en-US" sz="5200" b="1" dirty="0" err="1">
                <a:solidFill>
                  <a:srgbClr val="FF0000"/>
                </a:solidFill>
              </a:rPr>
              <a:t>cân</a:t>
            </a:r>
            <a:r>
              <a:rPr lang="en-US" sz="5200" b="1" dirty="0">
                <a:solidFill>
                  <a:srgbClr val="FF0000"/>
                </a:solidFill>
              </a:rPr>
              <a:t> – </a:t>
            </a:r>
            <a:r>
              <a:rPr lang="en-US" sz="5200" b="1" dirty="0" err="1">
                <a:solidFill>
                  <a:srgbClr val="FF0000"/>
                </a:solidFill>
              </a:rPr>
              <a:t>Tiết</a:t>
            </a:r>
            <a:r>
              <a:rPr lang="en-US" sz="5200" b="1" dirty="0">
                <a:solidFill>
                  <a:srgbClr val="FF0000"/>
                </a:solidFill>
              </a:rPr>
              <a:t> 1 </a:t>
            </a:r>
            <a:endParaRPr sz="5200" b="1" dirty="0">
              <a:solidFill>
                <a:srgbClr val="FF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A12552E-E0CC-49FB-9363-BCBA9A783E5F}"/>
              </a:ext>
            </a:extLst>
          </p:cNvPr>
          <p:cNvSpPr/>
          <p:nvPr/>
        </p:nvSpPr>
        <p:spPr>
          <a:xfrm>
            <a:off x="10900861" y="644307"/>
            <a:ext cx="9909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err="1">
                <a:solidFill>
                  <a:schemeClr val="bg1"/>
                </a:solidFill>
                <a:latin typeface="+mj-lt"/>
              </a:rPr>
              <a:t>Tập</a:t>
            </a:r>
            <a:r>
              <a:rPr lang="en-US" sz="2400" dirty="0">
                <a:solidFill>
                  <a:schemeClr val="bg1"/>
                </a:solidFill>
                <a:latin typeface="+mj-lt"/>
              </a:rPr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2820120223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0FC659F-59EC-4D6D-8AEB-23C5B730845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71529" y="2909991"/>
            <a:ext cx="9144000" cy="898525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FF8119"/>
                </a:solidFill>
              </a:rPr>
              <a:t>Hoc10 </a:t>
            </a:r>
            <a:r>
              <a:rPr lang="en-US" sz="4800" b="1" dirty="0" err="1">
                <a:solidFill>
                  <a:srgbClr val="FF8119"/>
                </a:solidFill>
              </a:rPr>
              <a:t>chúc</a:t>
            </a:r>
            <a:r>
              <a:rPr lang="en-US" sz="4800" b="1" dirty="0">
                <a:solidFill>
                  <a:srgbClr val="FF8119"/>
                </a:solidFill>
              </a:rPr>
              <a:t> </a:t>
            </a:r>
            <a:r>
              <a:rPr lang="en-US" sz="4800" b="1" dirty="0" err="1">
                <a:solidFill>
                  <a:srgbClr val="FF8119"/>
                </a:solidFill>
              </a:rPr>
              <a:t>các</a:t>
            </a:r>
            <a:r>
              <a:rPr lang="en-US" sz="4800" b="1" dirty="0">
                <a:solidFill>
                  <a:srgbClr val="FF8119"/>
                </a:solidFill>
              </a:rPr>
              <a:t> </a:t>
            </a:r>
            <a:r>
              <a:rPr lang="en-US" sz="4800" b="1" dirty="0" err="1">
                <a:solidFill>
                  <a:srgbClr val="FF8119"/>
                </a:solidFill>
              </a:rPr>
              <a:t>em</a:t>
            </a:r>
            <a:r>
              <a:rPr lang="en-US" sz="4800" b="1" dirty="0">
                <a:solidFill>
                  <a:srgbClr val="FF8119"/>
                </a:solidFill>
              </a:rPr>
              <a:t> </a:t>
            </a:r>
            <a:r>
              <a:rPr lang="en-US" sz="4800" b="1" dirty="0" err="1">
                <a:solidFill>
                  <a:srgbClr val="FF8119"/>
                </a:solidFill>
              </a:rPr>
              <a:t>học</a:t>
            </a:r>
            <a:r>
              <a:rPr lang="en-US" sz="4800" b="1" dirty="0">
                <a:solidFill>
                  <a:srgbClr val="FF8119"/>
                </a:solidFill>
              </a:rPr>
              <a:t> </a:t>
            </a:r>
            <a:r>
              <a:rPr lang="en-US" sz="4800" b="1" dirty="0" err="1">
                <a:solidFill>
                  <a:srgbClr val="FF8119"/>
                </a:solidFill>
              </a:rPr>
              <a:t>tốt</a:t>
            </a:r>
            <a:r>
              <a:rPr lang="en-US" sz="4800" b="1" dirty="0">
                <a:solidFill>
                  <a:srgbClr val="FF8119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692578244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86A75-322A-4AE5-9E18-29040AB9FB5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4007" y="326808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FF7707"/>
                </a:solidFill>
              </a:rPr>
              <a:t>I. </a:t>
            </a:r>
            <a:r>
              <a:rPr lang="en-US" dirty="0" err="1">
                <a:solidFill>
                  <a:srgbClr val="FF7707"/>
                </a:solidFill>
              </a:rPr>
              <a:t>Nhận</a:t>
            </a:r>
            <a:r>
              <a:rPr lang="en-US" dirty="0">
                <a:solidFill>
                  <a:srgbClr val="FF7707"/>
                </a:solidFill>
              </a:rPr>
              <a:t> </a:t>
            </a:r>
            <a:r>
              <a:rPr lang="en-US" dirty="0" err="1">
                <a:solidFill>
                  <a:srgbClr val="FF7707"/>
                </a:solidFill>
              </a:rPr>
              <a:t>biết</a:t>
            </a:r>
            <a:r>
              <a:rPr lang="en-US" dirty="0">
                <a:solidFill>
                  <a:srgbClr val="FF7707"/>
                </a:solidFill>
              </a:rPr>
              <a:t> </a:t>
            </a:r>
            <a:r>
              <a:rPr lang="en-US" dirty="0" err="1">
                <a:solidFill>
                  <a:srgbClr val="FF7707"/>
                </a:solidFill>
              </a:rPr>
              <a:t>hình</a:t>
            </a:r>
            <a:r>
              <a:rPr lang="en-US" dirty="0">
                <a:solidFill>
                  <a:srgbClr val="FF7707"/>
                </a:solidFill>
              </a:rPr>
              <a:t> thang </a:t>
            </a:r>
            <a:r>
              <a:rPr lang="en-US" dirty="0" err="1">
                <a:solidFill>
                  <a:srgbClr val="FF7707"/>
                </a:solidFill>
              </a:rPr>
              <a:t>cân</a:t>
            </a:r>
            <a:endParaRPr lang="en-US" dirty="0">
              <a:solidFill>
                <a:srgbClr val="FF7707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3AF2B96-F4E4-42D3-B433-D8760951D9FF}"/>
              </a:ext>
            </a:extLst>
          </p:cNvPr>
          <p:cNvGrpSpPr/>
          <p:nvPr/>
        </p:nvGrpSpPr>
        <p:grpSpPr>
          <a:xfrm>
            <a:off x="398506" y="1333464"/>
            <a:ext cx="1774552" cy="833501"/>
            <a:chOff x="707391" y="1395398"/>
            <a:chExt cx="1257365" cy="590580"/>
          </a:xfrm>
        </p:grpSpPr>
        <p:pic>
          <p:nvPicPr>
            <p:cNvPr id="4" name="Picture 3" descr="A picture containing pool ball&#10;&#10;Description automatically generated">
              <a:extLst>
                <a:ext uri="{FF2B5EF4-FFF2-40B4-BE49-F238E27FC236}">
                  <a16:creationId xmlns:a16="http://schemas.microsoft.com/office/drawing/2014/main" id="{592847CD-C8E6-4FDF-A7C6-63F66187AC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391" y="1395398"/>
              <a:ext cx="1257365" cy="590580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1149160-9433-40A1-9F15-FC1BF2E7349F}"/>
                </a:ext>
              </a:extLst>
            </p:cNvPr>
            <p:cNvSpPr/>
            <p:nvPr/>
          </p:nvSpPr>
          <p:spPr>
            <a:xfrm>
              <a:off x="1285633" y="1539462"/>
              <a:ext cx="496173" cy="37072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565B8ADA-F91B-4EF1-B8EC-644B5CD4E1F8}"/>
              </a:ext>
            </a:extLst>
          </p:cNvPr>
          <p:cNvSpPr txBox="1"/>
          <p:nvPr/>
        </p:nvSpPr>
        <p:spPr>
          <a:xfrm>
            <a:off x="2053481" y="1442915"/>
            <a:ext cx="99855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Gấp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miếng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bìa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có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dạng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hình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chữ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nhật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i="1" dirty="0">
                <a:solidFill>
                  <a:schemeClr val="accent5">
                    <a:lumMod val="50000"/>
                  </a:schemeClr>
                </a:solidFill>
              </a:rPr>
              <a:t>ABCD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sao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cho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đỉnh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i="1" dirty="0"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trùng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với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đỉnh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i="1" dirty="0">
                <a:solidFill>
                  <a:schemeClr val="accent5">
                    <a:lumMod val="50000"/>
                  </a:schemeClr>
                </a:solidFill>
              </a:rPr>
              <a:t>B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;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đỉnh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i="1" dirty="0">
                <a:solidFill>
                  <a:schemeClr val="accent5">
                    <a:lumMod val="50000"/>
                  </a:schemeClr>
                </a:solidFill>
              </a:rPr>
              <a:t>D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trùng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với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đỉnh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i="1" dirty="0">
                <a:solidFill>
                  <a:schemeClr val="accent5">
                    <a:lumMod val="50000"/>
                  </a:schemeClr>
                </a:solidFill>
              </a:rPr>
              <a:t>C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(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xem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i="1" dirty="0" err="1">
                <a:solidFill>
                  <a:schemeClr val="accent5">
                    <a:lumMod val="50000"/>
                  </a:schemeClr>
                </a:solidFill>
              </a:rPr>
              <a:t>Hình</a:t>
            </a:r>
            <a:r>
              <a:rPr lang="en-US" sz="2400" i="1" dirty="0">
                <a:solidFill>
                  <a:schemeClr val="accent5">
                    <a:lumMod val="50000"/>
                  </a:schemeClr>
                </a:solidFill>
              </a:rPr>
              <a:t> 30a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). Ta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nhận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được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miếng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bìa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i="1" dirty="0">
                <a:solidFill>
                  <a:schemeClr val="accent5">
                    <a:lumMod val="50000"/>
                  </a:schemeClr>
                </a:solidFill>
              </a:rPr>
              <a:t>EADG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ở </a:t>
            </a:r>
            <a:r>
              <a:rPr lang="en-US" sz="2400" i="1" dirty="0" err="1">
                <a:solidFill>
                  <a:schemeClr val="accent5">
                    <a:lumMod val="50000"/>
                  </a:schemeClr>
                </a:solidFill>
              </a:rPr>
              <a:t>Hình</a:t>
            </a:r>
            <a:r>
              <a:rPr lang="en-US" sz="2400" i="1" dirty="0">
                <a:solidFill>
                  <a:schemeClr val="accent5">
                    <a:lumMod val="50000"/>
                  </a:schemeClr>
                </a:solidFill>
              </a:rPr>
              <a:t> 30b.</a:t>
            </a:r>
            <a:endParaRPr lang="en-US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DE9CF88-B964-46D1-BAF8-2C44D777A1D8}"/>
              </a:ext>
            </a:extLst>
          </p:cNvPr>
          <p:cNvSpPr/>
          <p:nvPr/>
        </p:nvSpPr>
        <p:spPr>
          <a:xfrm>
            <a:off x="3512459" y="2965903"/>
            <a:ext cx="5065486" cy="352697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C446569-3700-40F5-8DE4-9531030BEE83}"/>
              </a:ext>
            </a:extLst>
          </p:cNvPr>
          <p:cNvCxnSpPr>
            <a:stCxn id="8" idx="0"/>
            <a:endCxn id="8" idx="2"/>
          </p:cNvCxnSpPr>
          <p:nvPr/>
        </p:nvCxnSpPr>
        <p:spPr>
          <a:xfrm>
            <a:off x="6045202" y="2965903"/>
            <a:ext cx="0" cy="3526972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Arc 22">
            <a:extLst>
              <a:ext uri="{FF2B5EF4-FFF2-40B4-BE49-F238E27FC236}">
                <a16:creationId xmlns:a16="http://schemas.microsoft.com/office/drawing/2014/main" id="{C4D4F6AA-2E11-4994-89B6-22337A024BC3}"/>
              </a:ext>
            </a:extLst>
          </p:cNvPr>
          <p:cNvSpPr/>
          <p:nvPr/>
        </p:nvSpPr>
        <p:spPr>
          <a:xfrm rot="10419576">
            <a:off x="4978399" y="4180113"/>
            <a:ext cx="2394855" cy="1451429"/>
          </a:xfrm>
          <a:prstGeom prst="arc">
            <a:avLst>
              <a:gd name="adj1" fmla="val 12057202"/>
              <a:gd name="adj2" fmla="val 21181021"/>
            </a:avLst>
          </a:prstGeom>
          <a:ln w="381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0165839-65E0-44A1-A9AD-69FA85405FA1}"/>
              </a:ext>
            </a:extLst>
          </p:cNvPr>
          <p:cNvSpPr/>
          <p:nvPr/>
        </p:nvSpPr>
        <p:spPr>
          <a:xfrm>
            <a:off x="6037447" y="2965903"/>
            <a:ext cx="2540497" cy="352697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CF9DF4C-E570-4FA7-9EA1-A2D9923E9D3E}"/>
              </a:ext>
            </a:extLst>
          </p:cNvPr>
          <p:cNvSpPr txBox="1"/>
          <p:nvPr/>
        </p:nvSpPr>
        <p:spPr>
          <a:xfrm>
            <a:off x="3048535" y="2662830"/>
            <a:ext cx="63862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srgbClr val="0070C0"/>
                </a:solidFill>
              </a:rPr>
              <a:t>A</a:t>
            </a: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r>
              <a:rPr lang="en-US" sz="2400" b="1" i="1" dirty="0">
                <a:solidFill>
                  <a:srgbClr val="0070C0"/>
                </a:solidFill>
              </a:rPr>
              <a:t>D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D75B14D-665A-40BC-88EA-323A37E5BAF4}"/>
              </a:ext>
            </a:extLst>
          </p:cNvPr>
          <p:cNvSpPr txBox="1"/>
          <p:nvPr/>
        </p:nvSpPr>
        <p:spPr>
          <a:xfrm>
            <a:off x="8639750" y="2666411"/>
            <a:ext cx="63862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srgbClr val="0070C0"/>
                </a:solidFill>
              </a:rPr>
              <a:t>B</a:t>
            </a: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r>
              <a:rPr lang="en-US" sz="2400" b="1" i="1" dirty="0">
                <a:solidFill>
                  <a:srgbClr val="0070C0"/>
                </a:solidFill>
              </a:rPr>
              <a:t>C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E740A00-2731-44B1-AB57-5AA344E01A59}"/>
              </a:ext>
            </a:extLst>
          </p:cNvPr>
          <p:cNvSpPr txBox="1"/>
          <p:nvPr/>
        </p:nvSpPr>
        <p:spPr>
          <a:xfrm>
            <a:off x="5603546" y="2666581"/>
            <a:ext cx="63862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srgbClr val="0070C0"/>
                </a:solidFill>
              </a:rPr>
              <a:t>E</a:t>
            </a: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r>
              <a:rPr lang="en-US" sz="2400" b="1" i="1" dirty="0">
                <a:solidFill>
                  <a:srgbClr val="0070C0"/>
                </a:solidFill>
              </a:rPr>
              <a:t>G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32B240A-B77C-404C-90AC-610DCBE90AA1}"/>
              </a:ext>
            </a:extLst>
          </p:cNvPr>
          <p:cNvSpPr txBox="1"/>
          <p:nvPr/>
        </p:nvSpPr>
        <p:spPr>
          <a:xfrm>
            <a:off x="1529544" y="6168571"/>
            <a:ext cx="1287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err="1">
                <a:solidFill>
                  <a:schemeClr val="accent5">
                    <a:lumMod val="50000"/>
                  </a:schemeClr>
                </a:solidFill>
              </a:rPr>
              <a:t>Hình</a:t>
            </a:r>
            <a:r>
              <a:rPr lang="en-US" sz="2000" i="1" dirty="0">
                <a:solidFill>
                  <a:schemeClr val="accent5">
                    <a:lumMod val="50000"/>
                  </a:schemeClr>
                </a:solidFill>
              </a:rPr>
              <a:t> 30a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FA542B7-8CFF-442C-9723-90C86C5CAE27}"/>
              </a:ext>
            </a:extLst>
          </p:cNvPr>
          <p:cNvSpPr txBox="1"/>
          <p:nvPr/>
        </p:nvSpPr>
        <p:spPr>
          <a:xfrm>
            <a:off x="9350948" y="6168571"/>
            <a:ext cx="1287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err="1">
                <a:solidFill>
                  <a:schemeClr val="accent5">
                    <a:lumMod val="50000"/>
                  </a:schemeClr>
                </a:solidFill>
              </a:rPr>
              <a:t>Hình</a:t>
            </a:r>
            <a:r>
              <a:rPr lang="en-US" sz="2000" i="1" dirty="0">
                <a:solidFill>
                  <a:schemeClr val="accent5">
                    <a:lumMod val="50000"/>
                  </a:schemeClr>
                </a:solidFill>
              </a:rPr>
              <a:t> 30b</a:t>
            </a:r>
          </a:p>
        </p:txBody>
      </p:sp>
    </p:spTree>
    <p:extLst>
      <p:ext uri="{BB962C8B-B14F-4D97-AF65-F5344CB8AC3E}">
        <p14:creationId xmlns:p14="http://schemas.microsoft.com/office/powerpoint/2010/main" val="3203749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3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32 -0.00833 L 0.45873 -0.00833 " pathEditMode="fixed" rAng="0" ptsTypes="AA">
                                      <p:cBhvr>
                                        <p:cTn id="17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46" y="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9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7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D965"/>
                                      </p:to>
                                    </p:animClr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3" grpId="0" animBg="1"/>
      <p:bldP spid="23" grpId="1" animBg="1"/>
      <p:bldP spid="26" grpId="0" animBg="1"/>
      <p:bldP spid="32" grpId="0"/>
      <p:bldP spid="33" grpId="0"/>
      <p:bldP spid="34" grpId="0"/>
      <p:bldP spid="35" grpId="0"/>
      <p:bldP spid="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40165839-65E0-44A1-A9AD-69FA85405FA1}"/>
              </a:ext>
            </a:extLst>
          </p:cNvPr>
          <p:cNvSpPr/>
          <p:nvPr/>
        </p:nvSpPr>
        <p:spPr>
          <a:xfrm>
            <a:off x="4600531" y="2806249"/>
            <a:ext cx="2540497" cy="352697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686A75-322A-4AE5-9E18-29040AB9FB5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61806" y="384192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FF7707"/>
                </a:solidFill>
              </a:rPr>
              <a:t>I. </a:t>
            </a:r>
            <a:r>
              <a:rPr lang="en-US" dirty="0" err="1">
                <a:solidFill>
                  <a:srgbClr val="FF7707"/>
                </a:solidFill>
              </a:rPr>
              <a:t>Nhận</a:t>
            </a:r>
            <a:r>
              <a:rPr lang="en-US" dirty="0">
                <a:solidFill>
                  <a:srgbClr val="FF7707"/>
                </a:solidFill>
              </a:rPr>
              <a:t> </a:t>
            </a:r>
            <a:r>
              <a:rPr lang="en-US" dirty="0" err="1">
                <a:solidFill>
                  <a:srgbClr val="FF7707"/>
                </a:solidFill>
              </a:rPr>
              <a:t>biết</a:t>
            </a:r>
            <a:r>
              <a:rPr lang="en-US" dirty="0">
                <a:solidFill>
                  <a:srgbClr val="FF7707"/>
                </a:solidFill>
              </a:rPr>
              <a:t> </a:t>
            </a:r>
            <a:r>
              <a:rPr lang="en-US" dirty="0" err="1">
                <a:solidFill>
                  <a:srgbClr val="FF7707"/>
                </a:solidFill>
              </a:rPr>
              <a:t>hình</a:t>
            </a:r>
            <a:r>
              <a:rPr lang="en-US" dirty="0">
                <a:solidFill>
                  <a:srgbClr val="FF7707"/>
                </a:solidFill>
              </a:rPr>
              <a:t> thang </a:t>
            </a:r>
            <a:r>
              <a:rPr lang="en-US" dirty="0" err="1">
                <a:solidFill>
                  <a:srgbClr val="FF7707"/>
                </a:solidFill>
              </a:rPr>
              <a:t>cân</a:t>
            </a:r>
            <a:endParaRPr lang="en-US" dirty="0">
              <a:solidFill>
                <a:srgbClr val="FF7707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3AF2B96-F4E4-42D3-B433-D8760951D9FF}"/>
              </a:ext>
            </a:extLst>
          </p:cNvPr>
          <p:cNvGrpSpPr/>
          <p:nvPr/>
        </p:nvGrpSpPr>
        <p:grpSpPr>
          <a:xfrm>
            <a:off x="398506" y="1440411"/>
            <a:ext cx="1774552" cy="833501"/>
            <a:chOff x="707391" y="1395398"/>
            <a:chExt cx="1257365" cy="590580"/>
          </a:xfrm>
        </p:grpSpPr>
        <p:pic>
          <p:nvPicPr>
            <p:cNvPr id="4" name="Picture 3" descr="A picture containing pool ball&#10;&#10;Description automatically generated">
              <a:extLst>
                <a:ext uri="{FF2B5EF4-FFF2-40B4-BE49-F238E27FC236}">
                  <a16:creationId xmlns:a16="http://schemas.microsoft.com/office/drawing/2014/main" id="{592847CD-C8E6-4FDF-A7C6-63F66187AC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391" y="1395398"/>
              <a:ext cx="1257365" cy="590580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1149160-9433-40A1-9F15-FC1BF2E7349F}"/>
                </a:ext>
              </a:extLst>
            </p:cNvPr>
            <p:cNvSpPr/>
            <p:nvPr/>
          </p:nvSpPr>
          <p:spPr>
            <a:xfrm>
              <a:off x="1285633" y="1539462"/>
              <a:ext cx="496173" cy="37072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565B8ADA-F91B-4EF1-B8EC-644B5CD4E1F8}"/>
              </a:ext>
            </a:extLst>
          </p:cNvPr>
          <p:cNvSpPr txBox="1"/>
          <p:nvPr/>
        </p:nvSpPr>
        <p:spPr>
          <a:xfrm>
            <a:off x="2053481" y="1442915"/>
            <a:ext cx="89239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b)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Cắt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đi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miếng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bìa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hình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tam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giác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i="1" dirty="0">
                <a:solidFill>
                  <a:schemeClr val="accent5">
                    <a:lumMod val="50000"/>
                  </a:schemeClr>
                </a:solidFill>
              </a:rPr>
              <a:t>ADH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từ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miếng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bìa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i="1" dirty="0">
                <a:solidFill>
                  <a:schemeClr val="accent5">
                    <a:lumMod val="50000"/>
                  </a:schemeClr>
                </a:solidFill>
              </a:rPr>
              <a:t>EADG 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(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xem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i="1" dirty="0" err="1">
                <a:solidFill>
                  <a:schemeClr val="accent5">
                    <a:lumMod val="50000"/>
                  </a:schemeClr>
                </a:solidFill>
              </a:rPr>
              <a:t>Hình</a:t>
            </a:r>
            <a:r>
              <a:rPr lang="en-US" sz="2400" i="1" dirty="0">
                <a:solidFill>
                  <a:schemeClr val="accent5">
                    <a:lumMod val="50000"/>
                  </a:schemeClr>
                </a:solidFill>
              </a:rPr>
              <a:t> 30c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).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E740A00-2731-44B1-AB57-5AA344E01A59}"/>
              </a:ext>
            </a:extLst>
          </p:cNvPr>
          <p:cNvSpPr txBox="1"/>
          <p:nvPr/>
        </p:nvSpPr>
        <p:spPr>
          <a:xfrm>
            <a:off x="4102049" y="2506597"/>
            <a:ext cx="63862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srgbClr val="0070C0"/>
                </a:solidFill>
              </a:rPr>
              <a:t>E</a:t>
            </a: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r>
              <a:rPr lang="en-US" sz="2400" b="1" i="1" dirty="0">
                <a:solidFill>
                  <a:srgbClr val="0070C0"/>
                </a:solidFill>
              </a:rPr>
              <a:t>G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FA542B7-8CFF-442C-9723-90C86C5CAE27}"/>
              </a:ext>
            </a:extLst>
          </p:cNvPr>
          <p:cNvSpPr txBox="1"/>
          <p:nvPr/>
        </p:nvSpPr>
        <p:spPr>
          <a:xfrm>
            <a:off x="7914032" y="6008917"/>
            <a:ext cx="1287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err="1">
                <a:solidFill>
                  <a:schemeClr val="accent5">
                    <a:lumMod val="50000"/>
                  </a:schemeClr>
                </a:solidFill>
              </a:rPr>
              <a:t>Hình</a:t>
            </a:r>
            <a:r>
              <a:rPr lang="en-US" sz="2000" i="1" dirty="0">
                <a:solidFill>
                  <a:schemeClr val="accent5">
                    <a:lumMod val="50000"/>
                  </a:schemeClr>
                </a:solidFill>
              </a:rPr>
              <a:t> 30c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B6FBB318-F251-41D6-B7F1-E3B402F2925C}"/>
              </a:ext>
            </a:extLst>
          </p:cNvPr>
          <p:cNvCxnSpPr/>
          <p:nvPr/>
        </p:nvCxnSpPr>
        <p:spPr>
          <a:xfrm>
            <a:off x="6371771" y="2806249"/>
            <a:ext cx="769257" cy="3526972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Isosceles Triangle 39">
            <a:extLst>
              <a:ext uri="{FF2B5EF4-FFF2-40B4-BE49-F238E27FC236}">
                <a16:creationId xmlns:a16="http://schemas.microsoft.com/office/drawing/2014/main" id="{FBA5985B-6E67-4DB8-B5C2-AAEFB621F70E}"/>
              </a:ext>
            </a:extLst>
          </p:cNvPr>
          <p:cNvSpPr/>
          <p:nvPr/>
        </p:nvSpPr>
        <p:spPr>
          <a:xfrm rot="11197758">
            <a:off x="6118007" y="2773415"/>
            <a:ext cx="3213849" cy="3715073"/>
          </a:xfrm>
          <a:prstGeom prst="triangle">
            <a:avLst>
              <a:gd name="adj" fmla="val 60308"/>
            </a:avLst>
          </a:prstGeom>
          <a:solidFill>
            <a:srgbClr val="FFFB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CF9DF4C-E570-4FA7-9EA1-A2D9923E9D3E}"/>
              </a:ext>
            </a:extLst>
          </p:cNvPr>
          <p:cNvSpPr txBox="1"/>
          <p:nvPr/>
        </p:nvSpPr>
        <p:spPr>
          <a:xfrm>
            <a:off x="7201045" y="2475499"/>
            <a:ext cx="63862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srgbClr val="0070C0"/>
                </a:solidFill>
              </a:rPr>
              <a:t>A</a:t>
            </a: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r>
              <a:rPr lang="en-US" sz="2400" b="1" i="1" dirty="0">
                <a:solidFill>
                  <a:srgbClr val="0070C0"/>
                </a:solidFill>
              </a:rPr>
              <a:t>D</a:t>
            </a:r>
          </a:p>
        </p:txBody>
      </p:sp>
      <p:pic>
        <p:nvPicPr>
          <p:cNvPr id="39" name="Picture 38" descr="A pair of scissors&#10;&#10;Description automatically generated with medium confidence">
            <a:extLst>
              <a:ext uri="{FF2B5EF4-FFF2-40B4-BE49-F238E27FC236}">
                <a16:creationId xmlns:a16="http://schemas.microsoft.com/office/drawing/2014/main" id="{7A7D9BD9-84BF-4BBF-819E-F0ABC7A589FE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909183">
            <a:off x="6490050" y="5810561"/>
            <a:ext cx="1586011" cy="1556880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B2E713D7-E6B6-438E-98A3-8B43F3EFB9F3}"/>
              </a:ext>
            </a:extLst>
          </p:cNvPr>
          <p:cNvSpPr txBox="1"/>
          <p:nvPr/>
        </p:nvSpPr>
        <p:spPr>
          <a:xfrm>
            <a:off x="5934757" y="2344583"/>
            <a:ext cx="638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srgbClr val="0070C0"/>
                </a:solidFill>
              </a:rPr>
              <a:t>H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B223F2B-9E09-4E76-8946-E978C2C7E906}"/>
              </a:ext>
            </a:extLst>
          </p:cNvPr>
          <p:cNvSpPr txBox="1"/>
          <p:nvPr/>
        </p:nvSpPr>
        <p:spPr>
          <a:xfrm>
            <a:off x="7219452" y="2506597"/>
            <a:ext cx="638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srgbClr val="0070C0"/>
                </a:solidFill>
              </a:rPr>
              <a:t>A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218580D-4622-4B95-9249-5F0D9AB03AD0}"/>
              </a:ext>
            </a:extLst>
          </p:cNvPr>
          <p:cNvSpPr txBox="1"/>
          <p:nvPr/>
        </p:nvSpPr>
        <p:spPr>
          <a:xfrm>
            <a:off x="7204470" y="6127336"/>
            <a:ext cx="638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srgbClr val="0070C0"/>
                </a:solidFill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9237789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1.85185E-6 L -0.06914 -0.55695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64" y="-27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6" presetClass="exit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0" grpId="0" animBg="1"/>
      <p:bldP spid="32" grpId="0"/>
      <p:bldP spid="41" grpId="0"/>
      <p:bldP spid="42" grpId="0"/>
      <p:bldP spid="42" grpId="1"/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86A75-322A-4AE5-9E18-29040AB9FB5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79508" y="345204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FF7707"/>
                </a:solidFill>
              </a:rPr>
              <a:t>I. </a:t>
            </a:r>
            <a:r>
              <a:rPr lang="en-US" dirty="0" err="1">
                <a:solidFill>
                  <a:srgbClr val="FF7707"/>
                </a:solidFill>
              </a:rPr>
              <a:t>Nhận</a:t>
            </a:r>
            <a:r>
              <a:rPr lang="en-US" dirty="0">
                <a:solidFill>
                  <a:srgbClr val="FF7707"/>
                </a:solidFill>
              </a:rPr>
              <a:t> </a:t>
            </a:r>
            <a:r>
              <a:rPr lang="en-US" dirty="0" err="1">
                <a:solidFill>
                  <a:srgbClr val="FF7707"/>
                </a:solidFill>
              </a:rPr>
              <a:t>biết</a:t>
            </a:r>
            <a:r>
              <a:rPr lang="en-US" dirty="0">
                <a:solidFill>
                  <a:srgbClr val="FF7707"/>
                </a:solidFill>
              </a:rPr>
              <a:t> </a:t>
            </a:r>
            <a:r>
              <a:rPr lang="en-US" dirty="0" err="1">
                <a:solidFill>
                  <a:srgbClr val="FF7707"/>
                </a:solidFill>
              </a:rPr>
              <a:t>hình</a:t>
            </a:r>
            <a:r>
              <a:rPr lang="en-US" dirty="0">
                <a:solidFill>
                  <a:srgbClr val="FF7707"/>
                </a:solidFill>
              </a:rPr>
              <a:t> thang </a:t>
            </a:r>
            <a:r>
              <a:rPr lang="en-US" dirty="0" err="1">
                <a:solidFill>
                  <a:srgbClr val="FF7707"/>
                </a:solidFill>
              </a:rPr>
              <a:t>cân</a:t>
            </a:r>
            <a:endParaRPr lang="en-US" dirty="0">
              <a:solidFill>
                <a:srgbClr val="FF7707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3AF2B96-F4E4-42D3-B433-D8760951D9FF}"/>
              </a:ext>
            </a:extLst>
          </p:cNvPr>
          <p:cNvGrpSpPr/>
          <p:nvPr/>
        </p:nvGrpSpPr>
        <p:grpSpPr>
          <a:xfrm>
            <a:off x="398506" y="1440411"/>
            <a:ext cx="1774552" cy="833501"/>
            <a:chOff x="707391" y="1395398"/>
            <a:chExt cx="1257365" cy="590580"/>
          </a:xfrm>
        </p:grpSpPr>
        <p:pic>
          <p:nvPicPr>
            <p:cNvPr id="4" name="Picture 3" descr="A picture containing pool ball&#10;&#10;Description automatically generated">
              <a:extLst>
                <a:ext uri="{FF2B5EF4-FFF2-40B4-BE49-F238E27FC236}">
                  <a16:creationId xmlns:a16="http://schemas.microsoft.com/office/drawing/2014/main" id="{592847CD-C8E6-4FDF-A7C6-63F66187AC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391" y="1395398"/>
              <a:ext cx="1257365" cy="590580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1149160-9433-40A1-9F15-FC1BF2E7349F}"/>
                </a:ext>
              </a:extLst>
            </p:cNvPr>
            <p:cNvSpPr/>
            <p:nvPr/>
          </p:nvSpPr>
          <p:spPr>
            <a:xfrm>
              <a:off x="1285633" y="1539462"/>
              <a:ext cx="496173" cy="37072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565B8ADA-F91B-4EF1-B8EC-644B5CD4E1F8}"/>
              </a:ext>
            </a:extLst>
          </p:cNvPr>
          <p:cNvSpPr txBox="1"/>
          <p:nvPr/>
        </p:nvSpPr>
        <p:spPr>
          <a:xfrm>
            <a:off x="2053481" y="1442915"/>
            <a:ext cx="89239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c) </a:t>
            </a:r>
            <a:r>
              <a:rPr lang="vi-VN" sz="2400" dirty="0">
                <a:solidFill>
                  <a:schemeClr val="accent5">
                    <a:lumMod val="50000"/>
                  </a:schemeClr>
                </a:solidFill>
              </a:rPr>
              <a:t>Trải miếng bìa còn lại để nhận được miếng bìa có dạng hình thang </a:t>
            </a:r>
            <a:r>
              <a:rPr lang="vi-VN" sz="2400" i="1" dirty="0">
                <a:solidFill>
                  <a:schemeClr val="accent5">
                    <a:lumMod val="50000"/>
                  </a:schemeClr>
                </a:solidFill>
              </a:rPr>
              <a:t>KHDI</a:t>
            </a:r>
            <a:r>
              <a:rPr lang="vi-VN" sz="2400" dirty="0">
                <a:solidFill>
                  <a:schemeClr val="accent5">
                    <a:lumMod val="50000"/>
                  </a:schemeClr>
                </a:solidFill>
              </a:rPr>
              <a:t> (xem </a:t>
            </a:r>
            <a:r>
              <a:rPr lang="vi-VN" sz="2400" i="1" dirty="0">
                <a:solidFill>
                  <a:schemeClr val="accent5">
                    <a:lumMod val="50000"/>
                  </a:schemeClr>
                </a:solidFill>
              </a:rPr>
              <a:t>hình 30d</a:t>
            </a:r>
            <a:r>
              <a:rPr lang="vi-VN" sz="2400" dirty="0">
                <a:solidFill>
                  <a:schemeClr val="accent5">
                    <a:lumMod val="50000"/>
                  </a:schemeClr>
                </a:solidFill>
              </a:rPr>
              <a:t>)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E740A00-2731-44B1-AB57-5AA344E01A59}"/>
              </a:ext>
            </a:extLst>
          </p:cNvPr>
          <p:cNvSpPr txBox="1"/>
          <p:nvPr/>
        </p:nvSpPr>
        <p:spPr>
          <a:xfrm>
            <a:off x="5496348" y="2191162"/>
            <a:ext cx="63862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srgbClr val="0070C0"/>
                </a:solidFill>
              </a:rPr>
              <a:t>E</a:t>
            </a: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r>
              <a:rPr lang="en-US" sz="2400" b="1" i="1" dirty="0">
                <a:solidFill>
                  <a:srgbClr val="0070C0"/>
                </a:solidFill>
              </a:rPr>
              <a:t>G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FA542B7-8CFF-442C-9723-90C86C5CAE27}"/>
              </a:ext>
            </a:extLst>
          </p:cNvPr>
          <p:cNvSpPr txBox="1"/>
          <p:nvPr/>
        </p:nvSpPr>
        <p:spPr>
          <a:xfrm>
            <a:off x="9058499" y="5831286"/>
            <a:ext cx="1287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err="1">
                <a:solidFill>
                  <a:schemeClr val="accent5">
                    <a:lumMod val="50000"/>
                  </a:schemeClr>
                </a:solidFill>
              </a:rPr>
              <a:t>Hình</a:t>
            </a:r>
            <a:r>
              <a:rPr lang="en-US" sz="2000" i="1" dirty="0">
                <a:solidFill>
                  <a:schemeClr val="accent5">
                    <a:lumMod val="50000"/>
                  </a:schemeClr>
                </a:solidFill>
              </a:rPr>
              <a:t> 30d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2E713D7-E6B6-438E-98A3-8B43F3EFB9F3}"/>
              </a:ext>
            </a:extLst>
          </p:cNvPr>
          <p:cNvSpPr txBox="1"/>
          <p:nvPr/>
        </p:nvSpPr>
        <p:spPr>
          <a:xfrm>
            <a:off x="7079224" y="2166952"/>
            <a:ext cx="638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srgbClr val="0070C0"/>
                </a:solidFill>
              </a:rPr>
              <a:t>H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218580D-4622-4B95-9249-5F0D9AB03AD0}"/>
              </a:ext>
            </a:extLst>
          </p:cNvPr>
          <p:cNvSpPr txBox="1"/>
          <p:nvPr/>
        </p:nvSpPr>
        <p:spPr>
          <a:xfrm>
            <a:off x="8134526" y="6084411"/>
            <a:ext cx="638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srgbClr val="0070C0"/>
                </a:solidFill>
              </a:rPr>
              <a:t>D</a:t>
            </a: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F9A763E-91F9-48D1-B806-428356A85B91}"/>
              </a:ext>
            </a:extLst>
          </p:cNvPr>
          <p:cNvSpPr/>
          <p:nvPr/>
        </p:nvSpPr>
        <p:spPr>
          <a:xfrm>
            <a:off x="3131215" y="2656827"/>
            <a:ext cx="2486258" cy="3526972"/>
          </a:xfrm>
          <a:custGeom>
            <a:avLst/>
            <a:gdLst>
              <a:gd name="connsiteX0" fmla="*/ 770890 w 2486258"/>
              <a:gd name="connsiteY0" fmla="*/ 0 h 3526972"/>
              <a:gd name="connsiteX1" fmla="*/ 2486258 w 2486258"/>
              <a:gd name="connsiteY1" fmla="*/ 0 h 3526972"/>
              <a:gd name="connsiteX2" fmla="*/ 2486258 w 2486258"/>
              <a:gd name="connsiteY2" fmla="*/ 3526972 h 3526972"/>
              <a:gd name="connsiteX3" fmla="*/ 0 w 2486258"/>
              <a:gd name="connsiteY3" fmla="*/ 3526972 h 3526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86258" h="3526972">
                <a:moveTo>
                  <a:pt x="770890" y="0"/>
                </a:moveTo>
                <a:lnTo>
                  <a:pt x="2486258" y="0"/>
                </a:lnTo>
                <a:lnTo>
                  <a:pt x="2486258" y="3526972"/>
                </a:lnTo>
                <a:lnTo>
                  <a:pt x="0" y="3526972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28E9BA6D-19D0-4F1C-938A-823D8EDA44E1}"/>
              </a:ext>
            </a:extLst>
          </p:cNvPr>
          <p:cNvSpPr/>
          <p:nvPr/>
        </p:nvSpPr>
        <p:spPr>
          <a:xfrm>
            <a:off x="5615579" y="2653565"/>
            <a:ext cx="2518947" cy="3526972"/>
          </a:xfrm>
          <a:custGeom>
            <a:avLst/>
            <a:gdLst>
              <a:gd name="connsiteX0" fmla="*/ 0 w 2518947"/>
              <a:gd name="connsiteY0" fmla="*/ 0 h 3526972"/>
              <a:gd name="connsiteX1" fmla="*/ 1748057 w 2518947"/>
              <a:gd name="connsiteY1" fmla="*/ 0 h 3526972"/>
              <a:gd name="connsiteX2" fmla="*/ 2518947 w 2518947"/>
              <a:gd name="connsiteY2" fmla="*/ 3526972 h 3526972"/>
              <a:gd name="connsiteX3" fmla="*/ 0 w 2518947"/>
              <a:gd name="connsiteY3" fmla="*/ 3526972 h 3526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18947" h="3526972">
                <a:moveTo>
                  <a:pt x="0" y="0"/>
                </a:moveTo>
                <a:lnTo>
                  <a:pt x="1748057" y="0"/>
                </a:lnTo>
                <a:lnTo>
                  <a:pt x="2518947" y="3526972"/>
                </a:lnTo>
                <a:lnTo>
                  <a:pt x="0" y="3526972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F4683D8-591C-49B8-8C3A-F7B7D5AD246F}"/>
              </a:ext>
            </a:extLst>
          </p:cNvPr>
          <p:cNvSpPr/>
          <p:nvPr/>
        </p:nvSpPr>
        <p:spPr>
          <a:xfrm>
            <a:off x="5615579" y="2654017"/>
            <a:ext cx="2518947" cy="3526972"/>
          </a:xfrm>
          <a:custGeom>
            <a:avLst/>
            <a:gdLst>
              <a:gd name="connsiteX0" fmla="*/ 0 w 2518947"/>
              <a:gd name="connsiteY0" fmla="*/ 0 h 3526972"/>
              <a:gd name="connsiteX1" fmla="*/ 1748057 w 2518947"/>
              <a:gd name="connsiteY1" fmla="*/ 0 h 3526972"/>
              <a:gd name="connsiteX2" fmla="*/ 2518947 w 2518947"/>
              <a:gd name="connsiteY2" fmla="*/ 3526972 h 3526972"/>
              <a:gd name="connsiteX3" fmla="*/ 0 w 2518947"/>
              <a:gd name="connsiteY3" fmla="*/ 3526972 h 3526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18947" h="3526972">
                <a:moveTo>
                  <a:pt x="0" y="0"/>
                </a:moveTo>
                <a:lnTo>
                  <a:pt x="1748057" y="0"/>
                </a:lnTo>
                <a:lnTo>
                  <a:pt x="2518947" y="3526972"/>
                </a:lnTo>
                <a:lnTo>
                  <a:pt x="0" y="3526972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CA1539A-A584-4613-ACE6-EF777D73B508}"/>
              </a:ext>
            </a:extLst>
          </p:cNvPr>
          <p:cNvSpPr txBox="1"/>
          <p:nvPr/>
        </p:nvSpPr>
        <p:spPr>
          <a:xfrm>
            <a:off x="2725363" y="2191162"/>
            <a:ext cx="152171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srgbClr val="0070C0"/>
                </a:solidFill>
              </a:rPr>
              <a:t>         K</a:t>
            </a: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r>
              <a:rPr lang="en-US" sz="2400" b="1" i="1" dirty="0">
                <a:solidFill>
                  <a:srgbClr val="0070C0"/>
                </a:solidFill>
              </a:rPr>
              <a:t>I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51CD1FD-793B-45FD-AF24-93CCCB6524DE}"/>
              </a:ext>
            </a:extLst>
          </p:cNvPr>
          <p:cNvGrpSpPr/>
          <p:nvPr/>
        </p:nvGrpSpPr>
        <p:grpSpPr>
          <a:xfrm>
            <a:off x="3131215" y="2653565"/>
            <a:ext cx="5003311" cy="3558444"/>
            <a:chOff x="3131215" y="2653565"/>
            <a:chExt cx="5003311" cy="3558444"/>
          </a:xfrm>
        </p:grpSpPr>
        <p:sp>
          <p:nvSpPr>
            <p:cNvPr id="9" name="Trapezoid 8">
              <a:extLst>
                <a:ext uri="{FF2B5EF4-FFF2-40B4-BE49-F238E27FC236}">
                  <a16:creationId xmlns:a16="http://schemas.microsoft.com/office/drawing/2014/main" id="{3C1FF056-DA37-4246-91B5-7B5C9B0C77F5}"/>
                </a:ext>
              </a:extLst>
            </p:cNvPr>
            <p:cNvSpPr/>
            <p:nvPr/>
          </p:nvSpPr>
          <p:spPr>
            <a:xfrm>
              <a:off x="3131215" y="2653565"/>
              <a:ext cx="5003311" cy="3558444"/>
            </a:xfrm>
            <a:prstGeom prst="trapezoid">
              <a:avLst>
                <a:gd name="adj" fmla="val 21431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9AB1E4D-D852-4F5A-AE7F-421625C5A2E7}"/>
                </a:ext>
              </a:extLst>
            </p:cNvPr>
            <p:cNvCxnSpPr>
              <a:stCxn id="9" idx="0"/>
              <a:endCxn id="9" idx="2"/>
            </p:cNvCxnSpPr>
            <p:nvPr/>
          </p:nvCxnSpPr>
          <p:spPr>
            <a:xfrm flipH="1">
              <a:off x="5615579" y="2653565"/>
              <a:ext cx="17292" cy="3526972"/>
            </a:xfrm>
            <a:prstGeom prst="line">
              <a:avLst/>
            </a:prstGeom>
            <a:ln w="38100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Arc 32">
            <a:extLst>
              <a:ext uri="{FF2B5EF4-FFF2-40B4-BE49-F238E27FC236}">
                <a16:creationId xmlns:a16="http://schemas.microsoft.com/office/drawing/2014/main" id="{24CBF5FD-F18C-4C86-8AA8-879E0379A4B8}"/>
              </a:ext>
            </a:extLst>
          </p:cNvPr>
          <p:cNvSpPr/>
          <p:nvPr/>
        </p:nvSpPr>
        <p:spPr>
          <a:xfrm>
            <a:off x="4442440" y="4048971"/>
            <a:ext cx="2394855" cy="1451429"/>
          </a:xfrm>
          <a:prstGeom prst="arc">
            <a:avLst>
              <a:gd name="adj1" fmla="val 11351744"/>
              <a:gd name="adj2" fmla="val 21181021"/>
            </a:avLst>
          </a:prstGeom>
          <a:ln w="28575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540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3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3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4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7" presetClass="entr" presetSubtype="2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5" grpId="0" animBg="1"/>
      <p:bldP spid="28" grpId="0"/>
      <p:bldP spid="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apezoid 8">
            <a:extLst>
              <a:ext uri="{FF2B5EF4-FFF2-40B4-BE49-F238E27FC236}">
                <a16:creationId xmlns:a16="http://schemas.microsoft.com/office/drawing/2014/main" id="{3C1FF056-DA37-4246-91B5-7B5C9B0C77F5}"/>
              </a:ext>
            </a:extLst>
          </p:cNvPr>
          <p:cNvSpPr/>
          <p:nvPr/>
        </p:nvSpPr>
        <p:spPr>
          <a:xfrm>
            <a:off x="3131215" y="2818665"/>
            <a:ext cx="5003311" cy="3558444"/>
          </a:xfrm>
          <a:prstGeom prst="trapezoid">
            <a:avLst>
              <a:gd name="adj" fmla="val 21431"/>
            </a:avLst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rapezoid 34">
            <a:extLst>
              <a:ext uri="{FF2B5EF4-FFF2-40B4-BE49-F238E27FC236}">
                <a16:creationId xmlns:a16="http://schemas.microsoft.com/office/drawing/2014/main" id="{A558843E-3D1B-4491-BBCC-1373E6394C7C}"/>
              </a:ext>
            </a:extLst>
          </p:cNvPr>
          <p:cNvSpPr/>
          <p:nvPr/>
        </p:nvSpPr>
        <p:spPr>
          <a:xfrm>
            <a:off x="3131215" y="2818665"/>
            <a:ext cx="5003311" cy="3558444"/>
          </a:xfrm>
          <a:prstGeom prst="trapezoid">
            <a:avLst>
              <a:gd name="adj" fmla="val 21431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686A75-322A-4AE5-9E18-29040AB9FB5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57862" y="361794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FF7707"/>
                </a:solidFill>
              </a:rPr>
              <a:t>I. </a:t>
            </a:r>
            <a:r>
              <a:rPr lang="en-US" dirty="0" err="1">
                <a:solidFill>
                  <a:srgbClr val="FF7707"/>
                </a:solidFill>
              </a:rPr>
              <a:t>Nhận</a:t>
            </a:r>
            <a:r>
              <a:rPr lang="en-US" dirty="0">
                <a:solidFill>
                  <a:srgbClr val="FF7707"/>
                </a:solidFill>
              </a:rPr>
              <a:t> </a:t>
            </a:r>
            <a:r>
              <a:rPr lang="en-US" dirty="0" err="1">
                <a:solidFill>
                  <a:srgbClr val="FF7707"/>
                </a:solidFill>
              </a:rPr>
              <a:t>biết</a:t>
            </a:r>
            <a:r>
              <a:rPr lang="en-US" dirty="0">
                <a:solidFill>
                  <a:srgbClr val="FF7707"/>
                </a:solidFill>
              </a:rPr>
              <a:t> </a:t>
            </a:r>
            <a:r>
              <a:rPr lang="en-US" dirty="0" err="1">
                <a:solidFill>
                  <a:srgbClr val="FF7707"/>
                </a:solidFill>
              </a:rPr>
              <a:t>hình</a:t>
            </a:r>
            <a:r>
              <a:rPr lang="en-US" dirty="0">
                <a:solidFill>
                  <a:srgbClr val="FF7707"/>
                </a:solidFill>
              </a:rPr>
              <a:t> thang </a:t>
            </a:r>
            <a:r>
              <a:rPr lang="en-US" dirty="0" err="1">
                <a:solidFill>
                  <a:srgbClr val="FF7707"/>
                </a:solidFill>
              </a:rPr>
              <a:t>cân</a:t>
            </a:r>
            <a:endParaRPr lang="en-US" dirty="0">
              <a:solidFill>
                <a:srgbClr val="FF7707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3AF2B96-F4E4-42D3-B433-D8760951D9FF}"/>
              </a:ext>
            </a:extLst>
          </p:cNvPr>
          <p:cNvGrpSpPr/>
          <p:nvPr/>
        </p:nvGrpSpPr>
        <p:grpSpPr>
          <a:xfrm>
            <a:off x="398506" y="1440411"/>
            <a:ext cx="1774552" cy="833501"/>
            <a:chOff x="707391" y="1395398"/>
            <a:chExt cx="1257365" cy="590580"/>
          </a:xfrm>
        </p:grpSpPr>
        <p:pic>
          <p:nvPicPr>
            <p:cNvPr id="4" name="Picture 3" descr="A picture containing pool ball&#10;&#10;Description automatically generated">
              <a:extLst>
                <a:ext uri="{FF2B5EF4-FFF2-40B4-BE49-F238E27FC236}">
                  <a16:creationId xmlns:a16="http://schemas.microsoft.com/office/drawing/2014/main" id="{592847CD-C8E6-4FDF-A7C6-63F66187AC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391" y="1395398"/>
              <a:ext cx="1257365" cy="590580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1149160-9433-40A1-9F15-FC1BF2E7349F}"/>
                </a:ext>
              </a:extLst>
            </p:cNvPr>
            <p:cNvSpPr/>
            <p:nvPr/>
          </p:nvSpPr>
          <p:spPr>
            <a:xfrm>
              <a:off x="1285633" y="1539462"/>
              <a:ext cx="496173" cy="37072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565B8ADA-F91B-4EF1-B8EC-644B5CD4E1F8}"/>
              </a:ext>
            </a:extLst>
          </p:cNvPr>
          <p:cNvSpPr txBox="1"/>
          <p:nvPr/>
        </p:nvSpPr>
        <p:spPr>
          <a:xfrm>
            <a:off x="2173058" y="1442915"/>
            <a:ext cx="91807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chemeClr val="accent5">
                    <a:lumMod val="50000"/>
                  </a:schemeClr>
                </a:solidFill>
              </a:rPr>
              <a:t>d) Vẽ 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đ</a:t>
            </a:r>
            <a:r>
              <a:rPr lang="vi-VN" sz="2400" dirty="0">
                <a:solidFill>
                  <a:schemeClr val="accent5">
                    <a:lumMod val="50000"/>
                  </a:schemeClr>
                </a:solidFill>
              </a:rPr>
              <a:t>ường viền xung quanh miếng bìa KHDI để nhận được hình thang KHDI. Hình đó gọi là hình thang cân.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E740A00-2731-44B1-AB57-5AA344E01A59}"/>
              </a:ext>
            </a:extLst>
          </p:cNvPr>
          <p:cNvSpPr txBox="1"/>
          <p:nvPr/>
        </p:nvSpPr>
        <p:spPr>
          <a:xfrm>
            <a:off x="5496348" y="2330862"/>
            <a:ext cx="63862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srgbClr val="0070C0"/>
                </a:solidFill>
              </a:rPr>
              <a:t>E</a:t>
            </a: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r>
              <a:rPr lang="en-US" sz="2400" b="1" i="1" dirty="0">
                <a:solidFill>
                  <a:srgbClr val="0070C0"/>
                </a:solidFill>
              </a:rPr>
              <a:t>G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FA542B7-8CFF-442C-9723-90C86C5CAE27}"/>
              </a:ext>
            </a:extLst>
          </p:cNvPr>
          <p:cNvSpPr txBox="1"/>
          <p:nvPr/>
        </p:nvSpPr>
        <p:spPr>
          <a:xfrm>
            <a:off x="9058499" y="5996386"/>
            <a:ext cx="1287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err="1">
                <a:solidFill>
                  <a:schemeClr val="accent5">
                    <a:lumMod val="50000"/>
                  </a:schemeClr>
                </a:solidFill>
              </a:rPr>
              <a:t>Hình</a:t>
            </a:r>
            <a:r>
              <a:rPr lang="en-US" sz="2000" i="1" dirty="0">
                <a:solidFill>
                  <a:schemeClr val="accent5">
                    <a:lumMod val="50000"/>
                  </a:schemeClr>
                </a:solidFill>
              </a:rPr>
              <a:t> 30d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2E713D7-E6B6-438E-98A3-8B43F3EFB9F3}"/>
              </a:ext>
            </a:extLst>
          </p:cNvPr>
          <p:cNvSpPr txBox="1"/>
          <p:nvPr/>
        </p:nvSpPr>
        <p:spPr>
          <a:xfrm>
            <a:off x="7079224" y="2344752"/>
            <a:ext cx="638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srgbClr val="0070C0"/>
                </a:solidFill>
              </a:rPr>
              <a:t>H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218580D-4622-4B95-9249-5F0D9AB03AD0}"/>
              </a:ext>
            </a:extLst>
          </p:cNvPr>
          <p:cNvSpPr txBox="1"/>
          <p:nvPr/>
        </p:nvSpPr>
        <p:spPr>
          <a:xfrm>
            <a:off x="8134526" y="6287611"/>
            <a:ext cx="638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srgbClr val="0070C0"/>
                </a:solidFill>
              </a:rPr>
              <a:t>D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CA1539A-A584-4613-ACE6-EF777D73B508}"/>
              </a:ext>
            </a:extLst>
          </p:cNvPr>
          <p:cNvSpPr txBox="1"/>
          <p:nvPr/>
        </p:nvSpPr>
        <p:spPr>
          <a:xfrm>
            <a:off x="2725363" y="2356262"/>
            <a:ext cx="152171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srgbClr val="0070C0"/>
                </a:solidFill>
              </a:rPr>
              <a:t>         K</a:t>
            </a: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endParaRPr lang="en-US" sz="2400" b="1" i="1" dirty="0">
              <a:solidFill>
                <a:srgbClr val="0070C0"/>
              </a:solidFill>
            </a:endParaRPr>
          </a:p>
          <a:p>
            <a:r>
              <a:rPr lang="en-US" sz="2400" b="1" i="1" dirty="0">
                <a:solidFill>
                  <a:srgbClr val="0070C0"/>
                </a:solidFill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32654430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5" grpId="0" animBg="1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2852A42-CC5C-460E-8AF9-2F1D29702184}"/>
              </a:ext>
            </a:extLst>
          </p:cNvPr>
          <p:cNvSpPr/>
          <p:nvPr/>
        </p:nvSpPr>
        <p:spPr>
          <a:xfrm>
            <a:off x="288887" y="851410"/>
            <a:ext cx="1670060" cy="628145"/>
          </a:xfrm>
          <a:custGeom>
            <a:avLst/>
            <a:gdLst>
              <a:gd name="connsiteX0" fmla="*/ 2202450 w 3624852"/>
              <a:gd name="connsiteY0" fmla="*/ 0 h 1440945"/>
              <a:gd name="connsiteX1" fmla="*/ 3623589 w 3624852"/>
              <a:gd name="connsiteY1" fmla="*/ 0 h 1440945"/>
              <a:gd name="connsiteX2" fmla="*/ 3624852 w 3624852"/>
              <a:gd name="connsiteY2" fmla="*/ 24895 h 1440945"/>
              <a:gd name="connsiteX3" fmla="*/ 2347883 w 3624852"/>
              <a:gd name="connsiteY3" fmla="*/ 1433634 h 1440945"/>
              <a:gd name="connsiteX4" fmla="*/ 2273300 w 3624852"/>
              <a:gd name="connsiteY4" fmla="*/ 1437384 h 1440945"/>
              <a:gd name="connsiteX5" fmla="*/ 2273300 w 3624852"/>
              <a:gd name="connsiteY5" fmla="*/ 1440945 h 1440945"/>
              <a:gd name="connsiteX6" fmla="*/ 2202451 w 3624852"/>
              <a:gd name="connsiteY6" fmla="*/ 1440945 h 1440945"/>
              <a:gd name="connsiteX7" fmla="*/ 2202450 w 3624852"/>
              <a:gd name="connsiteY7" fmla="*/ 1440945 h 1440945"/>
              <a:gd name="connsiteX8" fmla="*/ 0 w 3624852"/>
              <a:gd name="connsiteY8" fmla="*/ 1440945 h 1440945"/>
              <a:gd name="connsiteX9" fmla="*/ 0 w 3624852"/>
              <a:gd name="connsiteY9" fmla="*/ 1089 h 1440945"/>
              <a:gd name="connsiteX10" fmla="*/ 2202450 w 3624852"/>
              <a:gd name="connsiteY10" fmla="*/ 1089 h 1440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24852" h="1440945">
                <a:moveTo>
                  <a:pt x="2202450" y="0"/>
                </a:moveTo>
                <a:lnTo>
                  <a:pt x="3623589" y="0"/>
                </a:lnTo>
                <a:lnTo>
                  <a:pt x="3624852" y="24895"/>
                </a:lnTo>
                <a:cubicBezTo>
                  <a:pt x="3624852" y="758079"/>
                  <a:pt x="3065137" y="1361118"/>
                  <a:pt x="2347883" y="1433634"/>
                </a:cubicBezTo>
                <a:lnTo>
                  <a:pt x="2273300" y="1437384"/>
                </a:lnTo>
                <a:lnTo>
                  <a:pt x="2273300" y="1440945"/>
                </a:lnTo>
                <a:lnTo>
                  <a:pt x="2202451" y="1440945"/>
                </a:lnTo>
                <a:lnTo>
                  <a:pt x="2202450" y="1440945"/>
                </a:lnTo>
                <a:lnTo>
                  <a:pt x="0" y="1440945"/>
                </a:lnTo>
                <a:lnTo>
                  <a:pt x="0" y="1089"/>
                </a:lnTo>
                <a:lnTo>
                  <a:pt x="2202450" y="1089"/>
                </a:lnTo>
                <a:close/>
              </a:path>
            </a:pathLst>
          </a:custGeom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b="1" dirty="0"/>
              <a:t>BÀI TẬP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F2A6CEC-BA7A-4AB7-842E-40B9043463AB}"/>
              </a:ext>
            </a:extLst>
          </p:cNvPr>
          <p:cNvSpPr txBox="1"/>
          <p:nvPr/>
        </p:nvSpPr>
        <p:spPr>
          <a:xfrm>
            <a:off x="2107793" y="956949"/>
            <a:ext cx="92919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Với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một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lần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cắt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hoặc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gấp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hãy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tạo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ra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hình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thang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cân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từ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:</a:t>
            </a:r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ABA901E7-EB1A-4FAF-A51E-F84D046F76FB}"/>
              </a:ext>
            </a:extLst>
          </p:cNvPr>
          <p:cNvSpPr/>
          <p:nvPr/>
        </p:nvSpPr>
        <p:spPr>
          <a:xfrm>
            <a:off x="682676" y="2104058"/>
            <a:ext cx="4022753" cy="3566160"/>
          </a:xfrm>
          <a:prstGeom prst="triangl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Hexagon 2">
            <a:extLst>
              <a:ext uri="{FF2B5EF4-FFF2-40B4-BE49-F238E27FC236}">
                <a16:creationId xmlns:a16="http://schemas.microsoft.com/office/drawing/2014/main" id="{CC629562-D449-4753-BB1A-80B92AB6CF6D}"/>
              </a:ext>
            </a:extLst>
          </p:cNvPr>
          <p:cNvSpPr/>
          <p:nvPr/>
        </p:nvSpPr>
        <p:spPr>
          <a:xfrm>
            <a:off x="7045261" y="2104058"/>
            <a:ext cx="4203700" cy="3566160"/>
          </a:xfrm>
          <a:prstGeom prst="hexagon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62D5D68-85E1-411B-9741-17F2CE365435}"/>
              </a:ext>
            </a:extLst>
          </p:cNvPr>
          <p:cNvSpPr txBox="1"/>
          <p:nvPr/>
        </p:nvSpPr>
        <p:spPr>
          <a:xfrm>
            <a:off x="401874" y="5877184"/>
            <a:ext cx="43035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AutoNum type="alphaLcParenR"/>
            </a:pP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Mảnh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bìa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có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dạng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hình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tam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giác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đều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DACF43F-2E47-4A9D-8CD5-B2284CEAF936}"/>
              </a:ext>
            </a:extLst>
          </p:cNvPr>
          <p:cNvSpPr txBox="1"/>
          <p:nvPr/>
        </p:nvSpPr>
        <p:spPr>
          <a:xfrm>
            <a:off x="6945406" y="5877184"/>
            <a:ext cx="43035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b)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Mảnh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bìa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có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dạng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hình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lục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giác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đều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08828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" grpId="0" animBg="1"/>
      <p:bldP spid="3" grpId="0" animBg="1"/>
      <p:bldP spid="13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2852A42-CC5C-460E-8AF9-2F1D29702184}"/>
              </a:ext>
            </a:extLst>
          </p:cNvPr>
          <p:cNvSpPr/>
          <p:nvPr/>
        </p:nvSpPr>
        <p:spPr>
          <a:xfrm>
            <a:off x="306154" y="606613"/>
            <a:ext cx="2329622" cy="628145"/>
          </a:xfrm>
          <a:custGeom>
            <a:avLst/>
            <a:gdLst>
              <a:gd name="connsiteX0" fmla="*/ 2202450 w 3624852"/>
              <a:gd name="connsiteY0" fmla="*/ 0 h 1440945"/>
              <a:gd name="connsiteX1" fmla="*/ 3623589 w 3624852"/>
              <a:gd name="connsiteY1" fmla="*/ 0 h 1440945"/>
              <a:gd name="connsiteX2" fmla="*/ 3624852 w 3624852"/>
              <a:gd name="connsiteY2" fmla="*/ 24895 h 1440945"/>
              <a:gd name="connsiteX3" fmla="*/ 2347883 w 3624852"/>
              <a:gd name="connsiteY3" fmla="*/ 1433634 h 1440945"/>
              <a:gd name="connsiteX4" fmla="*/ 2273300 w 3624852"/>
              <a:gd name="connsiteY4" fmla="*/ 1437384 h 1440945"/>
              <a:gd name="connsiteX5" fmla="*/ 2273300 w 3624852"/>
              <a:gd name="connsiteY5" fmla="*/ 1440945 h 1440945"/>
              <a:gd name="connsiteX6" fmla="*/ 2202451 w 3624852"/>
              <a:gd name="connsiteY6" fmla="*/ 1440945 h 1440945"/>
              <a:gd name="connsiteX7" fmla="*/ 2202450 w 3624852"/>
              <a:gd name="connsiteY7" fmla="*/ 1440945 h 1440945"/>
              <a:gd name="connsiteX8" fmla="*/ 0 w 3624852"/>
              <a:gd name="connsiteY8" fmla="*/ 1440945 h 1440945"/>
              <a:gd name="connsiteX9" fmla="*/ 0 w 3624852"/>
              <a:gd name="connsiteY9" fmla="*/ 1089 h 1440945"/>
              <a:gd name="connsiteX10" fmla="*/ 2202450 w 3624852"/>
              <a:gd name="connsiteY10" fmla="*/ 1089 h 1440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24852" h="1440945">
                <a:moveTo>
                  <a:pt x="2202450" y="0"/>
                </a:moveTo>
                <a:lnTo>
                  <a:pt x="3623589" y="0"/>
                </a:lnTo>
                <a:lnTo>
                  <a:pt x="3624852" y="24895"/>
                </a:lnTo>
                <a:cubicBezTo>
                  <a:pt x="3624852" y="758079"/>
                  <a:pt x="3065137" y="1361118"/>
                  <a:pt x="2347883" y="1433634"/>
                </a:cubicBezTo>
                <a:lnTo>
                  <a:pt x="2273300" y="1437384"/>
                </a:lnTo>
                <a:lnTo>
                  <a:pt x="2273300" y="1440945"/>
                </a:lnTo>
                <a:lnTo>
                  <a:pt x="2202451" y="1440945"/>
                </a:lnTo>
                <a:lnTo>
                  <a:pt x="2202450" y="1440945"/>
                </a:lnTo>
                <a:lnTo>
                  <a:pt x="0" y="1440945"/>
                </a:lnTo>
                <a:lnTo>
                  <a:pt x="0" y="1089"/>
                </a:lnTo>
                <a:lnTo>
                  <a:pt x="2202450" y="1089"/>
                </a:lnTo>
                <a:close/>
              </a:path>
            </a:pathLst>
          </a:custGeom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b="1" dirty="0"/>
              <a:t>CÁCH LÀM</a:t>
            </a:r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6C291190-BEC7-47C1-82E6-7850D550845B}"/>
              </a:ext>
            </a:extLst>
          </p:cNvPr>
          <p:cNvSpPr/>
          <p:nvPr/>
        </p:nvSpPr>
        <p:spPr>
          <a:xfrm>
            <a:off x="3148038" y="1097042"/>
            <a:ext cx="5895924" cy="5226721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F5D75456-831F-4397-90DD-5EF67614BAD2}"/>
              </a:ext>
            </a:extLst>
          </p:cNvPr>
          <p:cNvSpPr/>
          <p:nvPr/>
        </p:nvSpPr>
        <p:spPr>
          <a:xfrm>
            <a:off x="3570714" y="920686"/>
            <a:ext cx="5013813" cy="3426481"/>
          </a:xfrm>
          <a:prstGeom prst="triangle">
            <a:avLst/>
          </a:prstGeom>
          <a:solidFill>
            <a:srgbClr val="FFFB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9585C7-B8EC-48F1-9616-E7983951EC56}"/>
              </a:ext>
            </a:extLst>
          </p:cNvPr>
          <p:cNvCxnSpPr>
            <a:cxnSpLocks/>
          </p:cNvCxnSpPr>
          <p:nvPr/>
        </p:nvCxnSpPr>
        <p:spPr>
          <a:xfrm>
            <a:off x="4230443" y="4351153"/>
            <a:ext cx="3694357" cy="0"/>
          </a:xfrm>
          <a:prstGeom prst="line">
            <a:avLst/>
          </a:prstGeom>
          <a:ln w="285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 descr="A pair of scissors&#10;&#10;Description automatically generated with medium confidence">
            <a:extLst>
              <a:ext uri="{FF2B5EF4-FFF2-40B4-BE49-F238E27FC236}">
                <a16:creationId xmlns:a16="http://schemas.microsoft.com/office/drawing/2014/main" id="{C545E53C-630C-4F18-B646-610662F8725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536124">
            <a:off x="2566372" y="3561138"/>
            <a:ext cx="1586011" cy="1556880"/>
          </a:xfrm>
          <a:prstGeom prst="rect">
            <a:avLst/>
          </a:prstGeom>
        </p:spPr>
      </p:pic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7F544D3E-8199-4739-8532-86AD3F4B2B5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696" b="43283"/>
          <a:stretch/>
        </p:blipFill>
        <p:spPr>
          <a:xfrm>
            <a:off x="0" y="4277892"/>
            <a:ext cx="14794401" cy="222245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62BA82C-57AC-463C-88A4-413CE6F88FA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43" t="25971" r="15124" b="26025"/>
          <a:stretch/>
        </p:blipFill>
        <p:spPr>
          <a:xfrm>
            <a:off x="4156700" y="3626730"/>
            <a:ext cx="2125938" cy="144486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AA2B742-9074-41A4-B6CD-B16CBB7466AA}"/>
              </a:ext>
            </a:extLst>
          </p:cNvPr>
          <p:cNvSpPr txBox="1"/>
          <p:nvPr/>
        </p:nvSpPr>
        <p:spPr>
          <a:xfrm>
            <a:off x="2861293" y="691603"/>
            <a:ext cx="7400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Dùng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thước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hai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lề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đối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với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tam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giác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đều</a:t>
            </a:r>
            <a:endParaRPr lang="en-US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6047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7.40741E-7 L 0.29571 -0.00046 " pathEditMode="relative" rAng="0" ptsTypes="AA">
                                      <p:cBhvr>
                                        <p:cTn id="26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79" y="-23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11111E-6 L 0.4349 1.11111E-6 " pathEditMode="relative" rAng="0" ptsTypes="AA">
                                      <p:cBhvr>
                                        <p:cTn id="48" dur="3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74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700"/>
                            </p:stCondLst>
                            <p:childTnLst>
                              <p:par>
                                <p:cTn id="50" presetID="1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apezoid 9">
            <a:extLst>
              <a:ext uri="{FF2B5EF4-FFF2-40B4-BE49-F238E27FC236}">
                <a16:creationId xmlns:a16="http://schemas.microsoft.com/office/drawing/2014/main" id="{4D1D621E-7353-444D-9036-843E4F4B767D}"/>
              </a:ext>
            </a:extLst>
          </p:cNvPr>
          <p:cNvSpPr/>
          <p:nvPr/>
        </p:nvSpPr>
        <p:spPr>
          <a:xfrm>
            <a:off x="4071197" y="1715174"/>
            <a:ext cx="4203700" cy="1790017"/>
          </a:xfrm>
          <a:prstGeom prst="trapezoid">
            <a:avLst>
              <a:gd name="adj" fmla="val 50129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Hexagon 7">
            <a:extLst>
              <a:ext uri="{FF2B5EF4-FFF2-40B4-BE49-F238E27FC236}">
                <a16:creationId xmlns:a16="http://schemas.microsoft.com/office/drawing/2014/main" id="{C1822E79-5075-454B-ADC2-254A43BC39DD}"/>
              </a:ext>
            </a:extLst>
          </p:cNvPr>
          <p:cNvSpPr/>
          <p:nvPr/>
        </p:nvSpPr>
        <p:spPr>
          <a:xfrm>
            <a:off x="4057342" y="1715184"/>
            <a:ext cx="4203700" cy="3566160"/>
          </a:xfrm>
          <a:prstGeom prst="hexagon">
            <a:avLst>
              <a:gd name="adj" fmla="val 30050"/>
              <a:gd name="vf" fmla="val 115470"/>
            </a:avLst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rapezoid 1">
            <a:extLst>
              <a:ext uri="{FF2B5EF4-FFF2-40B4-BE49-F238E27FC236}">
                <a16:creationId xmlns:a16="http://schemas.microsoft.com/office/drawing/2014/main" id="{329D1BE2-6BC4-417D-A737-243F4F66CD57}"/>
              </a:ext>
            </a:extLst>
          </p:cNvPr>
          <p:cNvSpPr/>
          <p:nvPr/>
        </p:nvSpPr>
        <p:spPr>
          <a:xfrm>
            <a:off x="4071197" y="1715184"/>
            <a:ext cx="4203700" cy="1789998"/>
          </a:xfrm>
          <a:prstGeom prst="trapezoid">
            <a:avLst>
              <a:gd name="adj" fmla="val 50129"/>
            </a:avLst>
          </a:prstGeom>
          <a:solidFill>
            <a:srgbClr val="FF81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rapezoid 11">
            <a:extLst>
              <a:ext uri="{FF2B5EF4-FFF2-40B4-BE49-F238E27FC236}">
                <a16:creationId xmlns:a16="http://schemas.microsoft.com/office/drawing/2014/main" id="{66B9BC71-CE51-44EC-83B9-374F21E70489}"/>
              </a:ext>
            </a:extLst>
          </p:cNvPr>
          <p:cNvSpPr/>
          <p:nvPr/>
        </p:nvSpPr>
        <p:spPr>
          <a:xfrm flipV="1">
            <a:off x="4071197" y="3503783"/>
            <a:ext cx="4203700" cy="1790017"/>
          </a:xfrm>
          <a:prstGeom prst="trapezoid">
            <a:avLst>
              <a:gd name="adj" fmla="val 48581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2852A42-CC5C-460E-8AF9-2F1D29702184}"/>
              </a:ext>
            </a:extLst>
          </p:cNvPr>
          <p:cNvSpPr/>
          <p:nvPr/>
        </p:nvSpPr>
        <p:spPr>
          <a:xfrm>
            <a:off x="288887" y="851410"/>
            <a:ext cx="2329622" cy="628145"/>
          </a:xfrm>
          <a:custGeom>
            <a:avLst/>
            <a:gdLst>
              <a:gd name="connsiteX0" fmla="*/ 2202450 w 3624852"/>
              <a:gd name="connsiteY0" fmla="*/ 0 h 1440945"/>
              <a:gd name="connsiteX1" fmla="*/ 3623589 w 3624852"/>
              <a:gd name="connsiteY1" fmla="*/ 0 h 1440945"/>
              <a:gd name="connsiteX2" fmla="*/ 3624852 w 3624852"/>
              <a:gd name="connsiteY2" fmla="*/ 24895 h 1440945"/>
              <a:gd name="connsiteX3" fmla="*/ 2347883 w 3624852"/>
              <a:gd name="connsiteY3" fmla="*/ 1433634 h 1440945"/>
              <a:gd name="connsiteX4" fmla="*/ 2273300 w 3624852"/>
              <a:gd name="connsiteY4" fmla="*/ 1437384 h 1440945"/>
              <a:gd name="connsiteX5" fmla="*/ 2273300 w 3624852"/>
              <a:gd name="connsiteY5" fmla="*/ 1440945 h 1440945"/>
              <a:gd name="connsiteX6" fmla="*/ 2202451 w 3624852"/>
              <a:gd name="connsiteY6" fmla="*/ 1440945 h 1440945"/>
              <a:gd name="connsiteX7" fmla="*/ 2202450 w 3624852"/>
              <a:gd name="connsiteY7" fmla="*/ 1440945 h 1440945"/>
              <a:gd name="connsiteX8" fmla="*/ 0 w 3624852"/>
              <a:gd name="connsiteY8" fmla="*/ 1440945 h 1440945"/>
              <a:gd name="connsiteX9" fmla="*/ 0 w 3624852"/>
              <a:gd name="connsiteY9" fmla="*/ 1089 h 1440945"/>
              <a:gd name="connsiteX10" fmla="*/ 2202450 w 3624852"/>
              <a:gd name="connsiteY10" fmla="*/ 1089 h 1440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24852" h="1440945">
                <a:moveTo>
                  <a:pt x="2202450" y="0"/>
                </a:moveTo>
                <a:lnTo>
                  <a:pt x="3623589" y="0"/>
                </a:lnTo>
                <a:lnTo>
                  <a:pt x="3624852" y="24895"/>
                </a:lnTo>
                <a:cubicBezTo>
                  <a:pt x="3624852" y="758079"/>
                  <a:pt x="3065137" y="1361118"/>
                  <a:pt x="2347883" y="1433634"/>
                </a:cubicBezTo>
                <a:lnTo>
                  <a:pt x="2273300" y="1437384"/>
                </a:lnTo>
                <a:lnTo>
                  <a:pt x="2273300" y="1440945"/>
                </a:lnTo>
                <a:lnTo>
                  <a:pt x="2202451" y="1440945"/>
                </a:lnTo>
                <a:lnTo>
                  <a:pt x="2202450" y="1440945"/>
                </a:lnTo>
                <a:lnTo>
                  <a:pt x="0" y="1440945"/>
                </a:lnTo>
                <a:lnTo>
                  <a:pt x="0" y="1089"/>
                </a:lnTo>
                <a:lnTo>
                  <a:pt x="2202450" y="1089"/>
                </a:lnTo>
                <a:close/>
              </a:path>
            </a:pathLst>
          </a:custGeom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b="1" dirty="0"/>
              <a:t>CÁCH LÀM</a:t>
            </a: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1AF102FD-0EE2-496E-857C-D6AC91AB583F}"/>
              </a:ext>
            </a:extLst>
          </p:cNvPr>
          <p:cNvSpPr/>
          <p:nvPr/>
        </p:nvSpPr>
        <p:spPr>
          <a:xfrm rot="5400000">
            <a:off x="7296476" y="2779472"/>
            <a:ext cx="2394855" cy="1451429"/>
          </a:xfrm>
          <a:prstGeom prst="arc">
            <a:avLst>
              <a:gd name="adj1" fmla="val 11351744"/>
              <a:gd name="adj2" fmla="val 21181021"/>
            </a:avLst>
          </a:prstGeom>
          <a:ln w="28575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9F2D191-A08B-4CA1-983B-F23BF6A290A3}"/>
              </a:ext>
            </a:extLst>
          </p:cNvPr>
          <p:cNvSpPr txBox="1"/>
          <p:nvPr/>
        </p:nvSpPr>
        <p:spPr>
          <a:xfrm>
            <a:off x="2792021" y="851410"/>
            <a:ext cx="7400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Gấp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hình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đối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với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hình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lục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giác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đều</a:t>
            </a:r>
            <a:endParaRPr lang="en-US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9803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8119"/>
                                      </p:to>
                                    </p:animClr>
                                    <p:set>
                                      <p:cBhvr>
                                        <p:cTn id="19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7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3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 animBg="1"/>
      <p:bldP spid="12" grpId="0" animBg="1"/>
      <p:bldP spid="13" grpId="0" animBg="1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1C2D9-AA8A-4E20-886D-3257F52C206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356736"/>
            <a:ext cx="10515600" cy="1325563"/>
          </a:xfrm>
        </p:spPr>
        <p:txBody>
          <a:bodyPr/>
          <a:lstStyle/>
          <a:p>
            <a:r>
              <a:rPr lang="en-US" dirty="0" err="1"/>
              <a:t>Chuẩn</a:t>
            </a:r>
            <a:r>
              <a:rPr lang="en-US" dirty="0"/>
              <a:t> </a:t>
            </a:r>
            <a:r>
              <a:rPr lang="en-US" dirty="0" err="1"/>
              <a:t>bị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tiết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tiếp</a:t>
            </a:r>
            <a:r>
              <a:rPr lang="en-US" dirty="0"/>
              <a:t> </a:t>
            </a:r>
            <a:r>
              <a:rPr lang="en-US" dirty="0" err="1"/>
              <a:t>theo</a:t>
            </a:r>
            <a:endParaRPr lang="en-US" dirty="0"/>
          </a:p>
        </p:txBody>
      </p:sp>
      <p:pic>
        <p:nvPicPr>
          <p:cNvPr id="4" name="Content Placeholder 3" descr="Chart, line chart&#10;&#10;Description automatically generated with medium confidence">
            <a:extLst>
              <a:ext uri="{FF2B5EF4-FFF2-40B4-BE49-F238E27FC236}">
                <a16:creationId xmlns:a16="http://schemas.microsoft.com/office/drawing/2014/main" id="{1BE1B0EE-1AFF-4A70-9C51-B2E9A32500E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133" t="9841" r="439" b="74"/>
          <a:stretch/>
        </p:blipFill>
        <p:spPr>
          <a:xfrm>
            <a:off x="8175669" y="1493240"/>
            <a:ext cx="3840162" cy="473211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5C8F78E-9AD6-44CF-AD79-8F2DB7FAB249}"/>
              </a:ext>
            </a:extLst>
          </p:cNvPr>
          <p:cNvSpPr txBox="1"/>
          <p:nvPr/>
        </p:nvSpPr>
        <p:spPr>
          <a:xfrm>
            <a:off x="1024089" y="3002368"/>
            <a:ext cx="579580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Quan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sát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hình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31,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hình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32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và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thực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hiện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các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yêu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cầu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của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hoạt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động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2.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Từ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đó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đưa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ra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nhận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xét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về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mối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quan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hệ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giữa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các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cạnh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các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góc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của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hình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thang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cân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11375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UTM Avo">
      <a:majorFont>
        <a:latin typeface="UTM Avo"/>
        <a:ea typeface=""/>
        <a:cs typeface=""/>
      </a:majorFont>
      <a:minorFont>
        <a:latin typeface="UTM Av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1294</TotalTime>
  <Words>302</Words>
  <Application>Microsoft Office PowerPoint</Application>
  <PresentationFormat>Widescreen</PresentationFormat>
  <Paragraphs>142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UTM Avo</vt:lpstr>
      <vt:lpstr>Arial</vt:lpstr>
      <vt:lpstr>Office Theme</vt:lpstr>
      <vt:lpstr>Tuần 10 Bài 4: Hình thang cân – Tiết 1 </vt:lpstr>
      <vt:lpstr>I. Nhận biết hình thang cân</vt:lpstr>
      <vt:lpstr>I. Nhận biết hình thang cân</vt:lpstr>
      <vt:lpstr>I. Nhận biết hình thang cân</vt:lpstr>
      <vt:lpstr>I. Nhận biết hình thang cân</vt:lpstr>
      <vt:lpstr>PowerPoint Presentation</vt:lpstr>
      <vt:lpstr>PowerPoint Presentation</vt:lpstr>
      <vt:lpstr>PowerPoint Presentation</vt:lpstr>
      <vt:lpstr>Chuẩn bị cho tiết học tiếp theo</vt:lpstr>
      <vt:lpstr>Hoc10 chúc các em học tốt!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Ziczac</cp:lastModifiedBy>
  <cp:revision>82</cp:revision>
  <dcterms:created xsi:type="dcterms:W3CDTF">2021-11-01T08:16:43Z</dcterms:created>
  <dcterms:modified xsi:type="dcterms:W3CDTF">2022-01-24T07:24:52Z</dcterms:modified>
</cp:coreProperties>
</file>