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583" r:id="rId2"/>
    <p:sldId id="282" r:id="rId3"/>
    <p:sldId id="281" r:id="rId4"/>
    <p:sldId id="283" r:id="rId5"/>
    <p:sldId id="287" r:id="rId6"/>
    <p:sldId id="286" r:id="rId7"/>
    <p:sldId id="285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09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Fira Sans Extra Condensed" panose="020B0503050000020004" pitchFamily="34" charset="0"/>
      <p:regular r:id="rId25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FF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2B6-EF5C-4A95-BBCC-848547D0CB1E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6114-8A8F-4341-BB72-18F68570C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di </a:t>
            </a:r>
            <a:r>
              <a:rPr lang="en-US" dirty="0" err="1"/>
              <a:t>chuyển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3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46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60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04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0" r:id="rId4"/>
    <p:sldLayoutId id="2147483661" r:id="rId5"/>
    <p:sldLayoutId id="2147483649" r:id="rId6"/>
    <p:sldLayoutId id="2147483650" r:id="rId7"/>
    <p:sldLayoutId id="2147483651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slide" Target="slide3.xml"/><Relationship Id="rId5" Type="http://schemas.openxmlformats.org/officeDocument/2006/relationships/image" Target="../media/image10.jp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jp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jpg"/><Relationship Id="rId4" Type="http://schemas.openxmlformats.org/officeDocument/2006/relationships/image" Target="../media/image10.jp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jp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image" Target="../media/image10.jp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27338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5188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III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A059E-5313-4C90-8C3E-C5942623E2FB}"/>
              </a:ext>
            </a:extLst>
          </p:cNvPr>
          <p:cNvSpPr/>
          <p:nvPr/>
        </p:nvSpPr>
        <p:spPr>
          <a:xfrm>
            <a:off x="10265641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6;p19">
            <a:extLst>
              <a:ext uri="{FF2B5EF4-FFF2-40B4-BE49-F238E27FC236}">
                <a16:creationId xmlns:a16="http://schemas.microsoft.com/office/drawing/2014/main" id="{28870027-80FD-4B2A-AE76-458CE93FA640}"/>
              </a:ext>
            </a:extLst>
          </p:cNvPr>
          <p:cNvSpPr/>
          <p:nvPr/>
        </p:nvSpPr>
        <p:spPr>
          <a:xfrm>
            <a:off x="7508643" y="729099"/>
            <a:ext cx="46774" cy="5203797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oogle Shape;338;p19">
            <a:extLst>
              <a:ext uri="{FF2B5EF4-FFF2-40B4-BE49-F238E27FC236}">
                <a16:creationId xmlns:a16="http://schemas.microsoft.com/office/drawing/2014/main" id="{E307D7BF-0A38-495D-A179-41EBD1C85391}"/>
              </a:ext>
            </a:extLst>
          </p:cNvPr>
          <p:cNvGrpSpPr/>
          <p:nvPr/>
        </p:nvGrpSpPr>
        <p:grpSpPr>
          <a:xfrm>
            <a:off x="7290777" y="4597788"/>
            <a:ext cx="3977167" cy="1652872"/>
            <a:chOff x="2723278" y="3623609"/>
            <a:chExt cx="2078594" cy="979497"/>
          </a:xfrm>
        </p:grpSpPr>
        <p:sp>
          <p:nvSpPr>
            <p:cNvPr id="8" name="Google Shape;339;p19">
              <a:extLst>
                <a:ext uri="{FF2B5EF4-FFF2-40B4-BE49-F238E27FC236}">
                  <a16:creationId xmlns:a16="http://schemas.microsoft.com/office/drawing/2014/main" id="{4AFF476C-4EFA-4D6C-9334-3E0A29FCD4AF}"/>
                </a:ext>
              </a:extLst>
            </p:cNvPr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340;p19">
              <a:extLst>
                <a:ext uri="{FF2B5EF4-FFF2-40B4-BE49-F238E27FC236}">
                  <a16:creationId xmlns:a16="http://schemas.microsoft.com/office/drawing/2014/main" id="{39BA1D9F-E441-470E-A3CA-C94E7C46E7C7}"/>
                </a:ext>
              </a:extLst>
            </p:cNvPr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341;p19">
              <a:extLst>
                <a:ext uri="{FF2B5EF4-FFF2-40B4-BE49-F238E27FC236}">
                  <a16:creationId xmlns:a16="http://schemas.microsoft.com/office/drawing/2014/main" id="{67E69BB8-6B3E-4EFF-B64A-3A2539371237}"/>
                </a:ext>
              </a:extLst>
            </p:cNvPr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" name="Google Shape;342;p19">
              <a:extLst>
                <a:ext uri="{FF2B5EF4-FFF2-40B4-BE49-F238E27FC236}">
                  <a16:creationId xmlns:a16="http://schemas.microsoft.com/office/drawing/2014/main" id="{A94D1F51-5D31-4921-8A1C-0A524E04797B}"/>
                </a:ext>
              </a:extLst>
            </p:cNvPr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343;p19">
              <a:extLst>
                <a:ext uri="{FF2B5EF4-FFF2-40B4-BE49-F238E27FC236}">
                  <a16:creationId xmlns:a16="http://schemas.microsoft.com/office/drawing/2014/main" id="{DBA52BA0-C957-47D5-87B5-42CF6AD16308}"/>
                </a:ext>
              </a:extLst>
            </p:cNvPr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344;p19">
              <a:extLst>
                <a:ext uri="{FF2B5EF4-FFF2-40B4-BE49-F238E27FC236}">
                  <a16:creationId xmlns:a16="http://schemas.microsoft.com/office/drawing/2014/main" id="{0E03D5E5-62BF-4B3F-955C-20230E3E23A5}"/>
                </a:ext>
              </a:extLst>
            </p:cNvPr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" name="Google Shape;345;p19">
              <a:extLst>
                <a:ext uri="{FF2B5EF4-FFF2-40B4-BE49-F238E27FC236}">
                  <a16:creationId xmlns:a16="http://schemas.microsoft.com/office/drawing/2014/main" id="{70E79F71-BA62-41B3-86EE-18C42CC6012A}"/>
                </a:ext>
              </a:extLst>
            </p:cNvPr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tự nhiên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kiến trúc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nghệ thuật</a:t>
              </a:r>
            </a:p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Trong công nghệ</a:t>
              </a:r>
              <a:endParaRPr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346;p19">
              <a:extLst>
                <a:ext uri="{FF2B5EF4-FFF2-40B4-BE49-F238E27FC236}">
                  <a16:creationId xmlns:a16="http://schemas.microsoft.com/office/drawing/2014/main" id="{9363115D-1EA3-4603-A986-932370D3DA53}"/>
                </a:ext>
              </a:extLst>
            </p:cNvPr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ĐỐI XỨNG TRONG THỰC TIỄN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" name="Google Shape;347;p19">
            <a:extLst>
              <a:ext uri="{FF2B5EF4-FFF2-40B4-BE49-F238E27FC236}">
                <a16:creationId xmlns:a16="http://schemas.microsoft.com/office/drawing/2014/main" id="{2E79FABE-3CC5-4916-8413-8827DB63F63C}"/>
              </a:ext>
            </a:extLst>
          </p:cNvPr>
          <p:cNvGrpSpPr/>
          <p:nvPr/>
        </p:nvGrpSpPr>
        <p:grpSpPr>
          <a:xfrm>
            <a:off x="7290777" y="2527792"/>
            <a:ext cx="4048287" cy="1799751"/>
            <a:chOff x="2723278" y="2387425"/>
            <a:chExt cx="2078594" cy="979041"/>
          </a:xfrm>
        </p:grpSpPr>
        <p:sp>
          <p:nvSpPr>
            <p:cNvPr id="17" name="Google Shape;348;p19">
              <a:extLst>
                <a:ext uri="{FF2B5EF4-FFF2-40B4-BE49-F238E27FC236}">
                  <a16:creationId xmlns:a16="http://schemas.microsoft.com/office/drawing/2014/main" id="{C7756154-CA49-4D11-86F5-10AF92A74758}"/>
                </a:ext>
              </a:extLst>
            </p:cNvPr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" name="Google Shape;349;p19">
              <a:extLst>
                <a:ext uri="{FF2B5EF4-FFF2-40B4-BE49-F238E27FC236}">
                  <a16:creationId xmlns:a16="http://schemas.microsoft.com/office/drawing/2014/main" id="{6B9A2EE0-7E6C-434F-9497-0BC12BDD7F78}"/>
                </a:ext>
              </a:extLst>
            </p:cNvPr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350;p19">
              <a:extLst>
                <a:ext uri="{FF2B5EF4-FFF2-40B4-BE49-F238E27FC236}">
                  <a16:creationId xmlns:a16="http://schemas.microsoft.com/office/drawing/2014/main" id="{7465785E-1AFD-4A28-B5D6-B853991109AA}"/>
                </a:ext>
              </a:extLst>
            </p:cNvPr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351;p19">
              <a:extLst>
                <a:ext uri="{FF2B5EF4-FFF2-40B4-BE49-F238E27FC236}">
                  <a16:creationId xmlns:a16="http://schemas.microsoft.com/office/drawing/2014/main" id="{823C20E8-E91A-4938-9394-78E128171FD9}"/>
                </a:ext>
              </a:extLst>
            </p:cNvPr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352;p19">
              <a:extLst>
                <a:ext uri="{FF2B5EF4-FFF2-40B4-BE49-F238E27FC236}">
                  <a16:creationId xmlns:a16="http://schemas.microsoft.com/office/drawing/2014/main" id="{3383B9FD-77BD-40C8-BFBE-814068FBFF9C}"/>
                </a:ext>
              </a:extLst>
            </p:cNvPr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" name="Google Shape;353;p19">
              <a:extLst>
                <a:ext uri="{FF2B5EF4-FFF2-40B4-BE49-F238E27FC236}">
                  <a16:creationId xmlns:a16="http://schemas.microsoft.com/office/drawing/2014/main" id="{BC60F651-7B0B-482C-8EC3-C42A812434B3}"/>
                </a:ext>
              </a:extLst>
            </p:cNvPr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" name="Google Shape;354;p19">
              <a:extLst>
                <a:ext uri="{FF2B5EF4-FFF2-40B4-BE49-F238E27FC236}">
                  <a16:creationId xmlns:a16="http://schemas.microsoft.com/office/drawing/2014/main" id="{628ABF2D-F953-4C80-AD90-D18C4F35FAA0}"/>
                </a:ext>
              </a:extLst>
            </p:cNvPr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bình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hành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thang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cân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chữ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nhật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3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thoi</a:t>
              </a:r>
              <a:endParaRPr lang="en-US" sz="13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Google Shape;355;p19">
              <a:extLst>
                <a:ext uri="{FF2B5EF4-FFF2-40B4-BE49-F238E27FC236}">
                  <a16:creationId xmlns:a16="http://schemas.microsoft.com/office/drawing/2014/main" id="{ED940C05-7A97-46D0-B809-628D3C5092FB}"/>
                </a:ext>
              </a:extLst>
            </p:cNvPr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TỨ GIÁC ĐẶC BIỆT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5" name="Google Shape;356;p19">
            <a:extLst>
              <a:ext uri="{FF2B5EF4-FFF2-40B4-BE49-F238E27FC236}">
                <a16:creationId xmlns:a16="http://schemas.microsoft.com/office/drawing/2014/main" id="{83FAC931-BC9B-4459-9535-CAF6E92A6A75}"/>
              </a:ext>
            </a:extLst>
          </p:cNvPr>
          <p:cNvGrpSpPr/>
          <p:nvPr/>
        </p:nvGrpSpPr>
        <p:grpSpPr>
          <a:xfrm>
            <a:off x="7272075" y="424527"/>
            <a:ext cx="4193373" cy="1911170"/>
            <a:chOff x="2723278" y="1150750"/>
            <a:chExt cx="2078594" cy="979497"/>
          </a:xfrm>
        </p:grpSpPr>
        <p:sp>
          <p:nvSpPr>
            <p:cNvPr id="26" name="Google Shape;357;p19">
              <a:extLst>
                <a:ext uri="{FF2B5EF4-FFF2-40B4-BE49-F238E27FC236}">
                  <a16:creationId xmlns:a16="http://schemas.microsoft.com/office/drawing/2014/main" id="{82560FCF-F522-41A2-A7D1-7D82F9CA98CA}"/>
                </a:ext>
              </a:extLst>
            </p:cNvPr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358;p19">
              <a:extLst>
                <a:ext uri="{FF2B5EF4-FFF2-40B4-BE49-F238E27FC236}">
                  <a16:creationId xmlns:a16="http://schemas.microsoft.com/office/drawing/2014/main" id="{7EA2E68D-3C4A-42BA-BF57-A1BD7646B925}"/>
                </a:ext>
              </a:extLst>
            </p:cNvPr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359;p19">
              <a:extLst>
                <a:ext uri="{FF2B5EF4-FFF2-40B4-BE49-F238E27FC236}">
                  <a16:creationId xmlns:a16="http://schemas.microsoft.com/office/drawing/2014/main" id="{387573AD-D4F0-4C3F-83A1-476485A08994}"/>
                </a:ext>
              </a:extLst>
            </p:cNvPr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360;p19">
              <a:extLst>
                <a:ext uri="{FF2B5EF4-FFF2-40B4-BE49-F238E27FC236}">
                  <a16:creationId xmlns:a16="http://schemas.microsoft.com/office/drawing/2014/main" id="{1B63EA40-95F6-4F1A-B00C-9C1A685ACFC4}"/>
                </a:ext>
              </a:extLst>
            </p:cNvPr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" name="Google Shape;361;p19">
              <a:extLst>
                <a:ext uri="{FF2B5EF4-FFF2-40B4-BE49-F238E27FC236}">
                  <a16:creationId xmlns:a16="http://schemas.microsoft.com/office/drawing/2014/main" id="{E0841375-28B8-472D-AD21-AD60740C1E2C}"/>
                </a:ext>
              </a:extLst>
            </p:cNvPr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" name="Google Shape;362;p19">
              <a:extLst>
                <a:ext uri="{FF2B5EF4-FFF2-40B4-BE49-F238E27FC236}">
                  <a16:creationId xmlns:a16="http://schemas.microsoft.com/office/drawing/2014/main" id="{720652D0-F3EA-4332-80CE-2B012315FA13}"/>
                </a:ext>
              </a:extLst>
            </p:cNvPr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363;p19">
              <a:extLst>
                <a:ext uri="{FF2B5EF4-FFF2-40B4-BE49-F238E27FC236}">
                  <a16:creationId xmlns:a16="http://schemas.microsoft.com/office/drawing/2014/main" id="{5D0DDA4A-8F32-4CC2-8419-2D654ECB38FB}"/>
                </a:ext>
              </a:extLst>
            </p:cNvPr>
            <p:cNvSpPr txBox="1"/>
            <p:nvPr/>
          </p:nvSpPr>
          <p:spPr>
            <a:xfrm>
              <a:off x="3243905" y="1474870"/>
              <a:ext cx="1454332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3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364;p19">
              <a:extLst>
                <a:ext uri="{FF2B5EF4-FFF2-40B4-BE49-F238E27FC236}">
                  <a16:creationId xmlns:a16="http://schemas.microsoft.com/office/drawing/2014/main" id="{07DFB0A7-F0B4-46D9-A7E7-FFA72ADAD71B}"/>
                </a:ext>
              </a:extLst>
            </p:cNvPr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HÌNH VUÔNG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4" name="Google Shape;365;p19">
            <a:extLst>
              <a:ext uri="{FF2B5EF4-FFF2-40B4-BE49-F238E27FC236}">
                <a16:creationId xmlns:a16="http://schemas.microsoft.com/office/drawing/2014/main" id="{368CC488-90DC-418F-8581-1FD551EF4604}"/>
              </a:ext>
            </a:extLst>
          </p:cNvPr>
          <p:cNvGrpSpPr/>
          <p:nvPr/>
        </p:nvGrpSpPr>
        <p:grpSpPr>
          <a:xfrm>
            <a:off x="3953465" y="-13316"/>
            <a:ext cx="3873300" cy="1729382"/>
            <a:chOff x="933838" y="532900"/>
            <a:chExt cx="2079971" cy="979046"/>
          </a:xfrm>
        </p:grpSpPr>
        <p:sp>
          <p:nvSpPr>
            <p:cNvPr id="35" name="Google Shape;366;p19">
              <a:extLst>
                <a:ext uri="{FF2B5EF4-FFF2-40B4-BE49-F238E27FC236}">
                  <a16:creationId xmlns:a16="http://schemas.microsoft.com/office/drawing/2014/main" id="{08B861D1-F613-40A8-8484-0B96E336F931}"/>
                </a:ext>
              </a:extLst>
            </p:cNvPr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367;p19">
              <a:extLst>
                <a:ext uri="{FF2B5EF4-FFF2-40B4-BE49-F238E27FC236}">
                  <a16:creationId xmlns:a16="http://schemas.microsoft.com/office/drawing/2014/main" id="{BD5FA2B0-5F4F-4072-B007-C9B8379A01EB}"/>
                </a:ext>
              </a:extLst>
            </p:cNvPr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368;p19">
              <a:extLst>
                <a:ext uri="{FF2B5EF4-FFF2-40B4-BE49-F238E27FC236}">
                  <a16:creationId xmlns:a16="http://schemas.microsoft.com/office/drawing/2014/main" id="{6D8CAA43-17C6-48F4-B448-2202EB4E0B11}"/>
                </a:ext>
              </a:extLst>
            </p:cNvPr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" name="Google Shape;369;p19">
              <a:extLst>
                <a:ext uri="{FF2B5EF4-FFF2-40B4-BE49-F238E27FC236}">
                  <a16:creationId xmlns:a16="http://schemas.microsoft.com/office/drawing/2014/main" id="{6570791C-BAB5-456F-B76D-11D6D261360E}"/>
                </a:ext>
              </a:extLst>
            </p:cNvPr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" name="Google Shape;370;p19">
              <a:extLst>
                <a:ext uri="{FF2B5EF4-FFF2-40B4-BE49-F238E27FC236}">
                  <a16:creationId xmlns:a16="http://schemas.microsoft.com/office/drawing/2014/main" id="{2454555E-E4FF-4D75-A7BB-EAA2FDE20A7F}"/>
                </a:ext>
              </a:extLst>
            </p:cNvPr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71;p19">
              <a:extLst>
                <a:ext uri="{FF2B5EF4-FFF2-40B4-BE49-F238E27FC236}">
                  <a16:creationId xmlns:a16="http://schemas.microsoft.com/office/drawing/2014/main" id="{63DA5997-9F89-4B01-9E32-4D1946D11D97}"/>
                </a:ext>
              </a:extLst>
            </p:cNvPr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372;p19">
              <a:extLst>
                <a:ext uri="{FF2B5EF4-FFF2-40B4-BE49-F238E27FC236}">
                  <a16:creationId xmlns:a16="http://schemas.microsoft.com/office/drawing/2014/main" id="{ED9CCE6C-ED02-4DFA-9A52-7394EC40A5D1}"/>
                </a:ext>
              </a:extLst>
            </p:cNvPr>
            <p:cNvSpPr txBox="1"/>
            <p:nvPr/>
          </p:nvSpPr>
          <p:spPr>
            <a:xfrm>
              <a:off x="1053892" y="857225"/>
              <a:ext cx="1460353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algn="just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373;p19">
              <a:extLst>
                <a:ext uri="{FF2B5EF4-FFF2-40B4-BE49-F238E27FC236}">
                  <a16:creationId xmlns:a16="http://schemas.microsoft.com/office/drawing/2014/main" id="{64F275A6-1907-45F8-A82D-6E7CA5016BCD}"/>
                </a:ext>
              </a:extLst>
            </p:cNvPr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TAM GIÁC ĐỀU</a:t>
              </a:r>
            </a:p>
          </p:txBody>
        </p:sp>
      </p:grpSp>
      <p:grpSp>
        <p:nvGrpSpPr>
          <p:cNvPr id="43" name="Google Shape;374;p19">
            <a:extLst>
              <a:ext uri="{FF2B5EF4-FFF2-40B4-BE49-F238E27FC236}">
                <a16:creationId xmlns:a16="http://schemas.microsoft.com/office/drawing/2014/main" id="{0D6E3F21-0200-4429-B346-11AAD00710F2}"/>
              </a:ext>
            </a:extLst>
          </p:cNvPr>
          <p:cNvGrpSpPr/>
          <p:nvPr/>
        </p:nvGrpSpPr>
        <p:grpSpPr>
          <a:xfrm>
            <a:off x="4024585" y="1934456"/>
            <a:ext cx="3772684" cy="1643104"/>
            <a:chOff x="933838" y="1769089"/>
            <a:chExt cx="2079971" cy="979077"/>
          </a:xfrm>
        </p:grpSpPr>
        <p:sp>
          <p:nvSpPr>
            <p:cNvPr id="44" name="Google Shape;375;p19">
              <a:extLst>
                <a:ext uri="{FF2B5EF4-FFF2-40B4-BE49-F238E27FC236}">
                  <a16:creationId xmlns:a16="http://schemas.microsoft.com/office/drawing/2014/main" id="{5999D514-0159-49B0-9D65-FA51D975865D}"/>
                </a:ext>
              </a:extLst>
            </p:cNvPr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376;p19">
              <a:extLst>
                <a:ext uri="{FF2B5EF4-FFF2-40B4-BE49-F238E27FC236}">
                  <a16:creationId xmlns:a16="http://schemas.microsoft.com/office/drawing/2014/main" id="{ADE185D9-E053-4748-B72E-E651BA9B9DCC}"/>
                </a:ext>
              </a:extLst>
            </p:cNvPr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" name="Google Shape;377;p19">
              <a:extLst>
                <a:ext uri="{FF2B5EF4-FFF2-40B4-BE49-F238E27FC236}">
                  <a16:creationId xmlns:a16="http://schemas.microsoft.com/office/drawing/2014/main" id="{054FAA0D-2EAA-4715-A2D4-DD603B502346}"/>
                </a:ext>
              </a:extLst>
            </p:cNvPr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378;p19">
              <a:extLst>
                <a:ext uri="{FF2B5EF4-FFF2-40B4-BE49-F238E27FC236}">
                  <a16:creationId xmlns:a16="http://schemas.microsoft.com/office/drawing/2014/main" id="{03C08D98-F58B-40F9-9B9F-AB17B5A05A2F}"/>
                </a:ext>
              </a:extLst>
            </p:cNvPr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8" name="Google Shape;379;p19">
              <a:extLst>
                <a:ext uri="{FF2B5EF4-FFF2-40B4-BE49-F238E27FC236}">
                  <a16:creationId xmlns:a16="http://schemas.microsoft.com/office/drawing/2014/main" id="{2EB86C50-1071-4321-AE2D-F66650BE072E}"/>
                </a:ext>
              </a:extLst>
            </p:cNvPr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9" name="Google Shape;380;p19">
              <a:extLst>
                <a:ext uri="{FF2B5EF4-FFF2-40B4-BE49-F238E27FC236}">
                  <a16:creationId xmlns:a16="http://schemas.microsoft.com/office/drawing/2014/main" id="{52E31E56-F661-4173-8828-182CFADF4FBD}"/>
                </a:ext>
              </a:extLst>
            </p:cNvPr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381;p19">
              <a:extLst>
                <a:ext uri="{FF2B5EF4-FFF2-40B4-BE49-F238E27FC236}">
                  <a16:creationId xmlns:a16="http://schemas.microsoft.com/office/drawing/2014/main" id="{F0E1FD72-6CA6-4AC2-894F-9C8282195E30}"/>
                </a:ext>
              </a:extLst>
            </p:cNvPr>
            <p:cNvSpPr txBox="1"/>
            <p:nvPr/>
          </p:nvSpPr>
          <p:spPr>
            <a:xfrm>
              <a:off x="1050541" y="2100018"/>
              <a:ext cx="1440929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382;p19">
              <a:extLst>
                <a:ext uri="{FF2B5EF4-FFF2-40B4-BE49-F238E27FC236}">
                  <a16:creationId xmlns:a16="http://schemas.microsoft.com/office/drawing/2014/main" id="{1B88D30D-2984-43D2-ACB7-9A7EF90D6DB0}"/>
                </a:ext>
              </a:extLst>
            </p:cNvPr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LỤC GIÁC ĐỀU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2" name="Google Shape;383;p19">
            <a:extLst>
              <a:ext uri="{FF2B5EF4-FFF2-40B4-BE49-F238E27FC236}">
                <a16:creationId xmlns:a16="http://schemas.microsoft.com/office/drawing/2014/main" id="{428173DA-83EB-4C02-8582-97F6F6D4DDC1}"/>
              </a:ext>
            </a:extLst>
          </p:cNvPr>
          <p:cNvGrpSpPr/>
          <p:nvPr/>
        </p:nvGrpSpPr>
        <p:grpSpPr>
          <a:xfrm>
            <a:off x="4024585" y="3999793"/>
            <a:ext cx="3735822" cy="1540801"/>
            <a:chOff x="933838" y="3005721"/>
            <a:chExt cx="2079971" cy="979046"/>
          </a:xfrm>
        </p:grpSpPr>
        <p:sp>
          <p:nvSpPr>
            <p:cNvPr id="53" name="Google Shape;384;p19">
              <a:extLst>
                <a:ext uri="{FF2B5EF4-FFF2-40B4-BE49-F238E27FC236}">
                  <a16:creationId xmlns:a16="http://schemas.microsoft.com/office/drawing/2014/main" id="{11E1AB5E-FC6F-4A51-A12E-5775DCC6F642}"/>
                </a:ext>
              </a:extLst>
            </p:cNvPr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" name="Google Shape;385;p19">
              <a:extLst>
                <a:ext uri="{FF2B5EF4-FFF2-40B4-BE49-F238E27FC236}">
                  <a16:creationId xmlns:a16="http://schemas.microsoft.com/office/drawing/2014/main" id="{0B6EE697-A54B-468D-A8BB-25CE4F61D83C}"/>
                </a:ext>
              </a:extLst>
            </p:cNvPr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5" name="Google Shape;386;p19">
              <a:extLst>
                <a:ext uri="{FF2B5EF4-FFF2-40B4-BE49-F238E27FC236}">
                  <a16:creationId xmlns:a16="http://schemas.microsoft.com/office/drawing/2014/main" id="{26AF6BA4-86F8-4CF8-9A64-38A5E8C6F61B}"/>
                </a:ext>
              </a:extLst>
            </p:cNvPr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" name="Google Shape;387;p19">
              <a:extLst>
                <a:ext uri="{FF2B5EF4-FFF2-40B4-BE49-F238E27FC236}">
                  <a16:creationId xmlns:a16="http://schemas.microsoft.com/office/drawing/2014/main" id="{E14F395F-A1A3-45E4-A4F5-941BC38A2551}"/>
                </a:ext>
              </a:extLst>
            </p:cNvPr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388;p19">
              <a:extLst>
                <a:ext uri="{FF2B5EF4-FFF2-40B4-BE49-F238E27FC236}">
                  <a16:creationId xmlns:a16="http://schemas.microsoft.com/office/drawing/2014/main" id="{AD3DB123-09E7-45DF-A70F-B52B6D37EA6E}"/>
                </a:ext>
              </a:extLst>
            </p:cNvPr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" name="Google Shape;389;p19">
              <a:extLst>
                <a:ext uri="{FF2B5EF4-FFF2-40B4-BE49-F238E27FC236}">
                  <a16:creationId xmlns:a16="http://schemas.microsoft.com/office/drawing/2014/main" id="{8F1AA031-B927-4730-B8F0-8CE2B360A920}"/>
                </a:ext>
              </a:extLst>
            </p:cNvPr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390;p19">
              <a:extLst>
                <a:ext uri="{FF2B5EF4-FFF2-40B4-BE49-F238E27FC236}">
                  <a16:creationId xmlns:a16="http://schemas.microsoft.com/office/drawing/2014/main" id="{E920B567-FDFD-4845-A01C-1A74F43790D5}"/>
                </a:ext>
              </a:extLst>
            </p:cNvPr>
            <p:cNvSpPr txBox="1"/>
            <p:nvPr/>
          </p:nvSpPr>
          <p:spPr>
            <a:xfrm>
              <a:off x="1081172" y="3338113"/>
              <a:ext cx="1542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đối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xứng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trục</a:t>
              </a:r>
              <a:endParaRPr lang="en-US"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lvl="0" indent="-2857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Hình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đối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xứng</a:t>
              </a:r>
              <a:r>
                <a:rPr lang="en-US" sz="1400" dirty="0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 </a:t>
              </a:r>
              <a:r>
                <a:rPr lang="en-US" sz="1400" dirty="0" err="1">
                  <a:solidFill>
                    <a:srgbClr val="434343"/>
                  </a:solidFill>
                  <a:latin typeface="+mj-lt"/>
                  <a:ea typeface="Roboto"/>
                  <a:cs typeface="Roboto"/>
                  <a:sym typeface="Roboto"/>
                </a:rPr>
                <a:t>tâm</a:t>
              </a:r>
              <a:endParaRPr sz="1400" dirty="0">
                <a:solidFill>
                  <a:srgbClr val="434343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391;p19">
              <a:extLst>
                <a:ext uri="{FF2B5EF4-FFF2-40B4-BE49-F238E27FC236}">
                  <a16:creationId xmlns:a16="http://schemas.microsoft.com/office/drawing/2014/main" id="{0DA1C5C8-572C-4ED6-AB25-FC38EC9ADCDE}"/>
                </a:ext>
              </a:extLst>
            </p:cNvPr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HÌNH ĐỐI XỨNG</a:t>
              </a:r>
              <a:endParaRPr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37BC2AA-EEA3-49E0-A0FE-8D8077D3F50E}"/>
              </a:ext>
            </a:extLst>
          </p:cNvPr>
          <p:cNvSpPr txBox="1"/>
          <p:nvPr/>
        </p:nvSpPr>
        <p:spPr>
          <a:xfrm>
            <a:off x="-128305" y="2922877"/>
            <a:ext cx="3687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SƠ ĐỒ TÓM TẮT CHƯƠNG III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D4386B-AD3E-4B58-A3BE-AD87A5808399}"/>
              </a:ext>
            </a:extLst>
          </p:cNvPr>
          <p:cNvSpPr/>
          <p:nvPr/>
        </p:nvSpPr>
        <p:spPr>
          <a:xfrm>
            <a:off x="4892562" y="530485"/>
            <a:ext cx="1176074" cy="10138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89C84-50FD-43C8-B0BB-0969944FDCF2}"/>
              </a:ext>
            </a:extLst>
          </p:cNvPr>
          <p:cNvSpPr/>
          <p:nvPr/>
        </p:nvSpPr>
        <p:spPr>
          <a:xfrm>
            <a:off x="9120948" y="1039995"/>
            <a:ext cx="1120596" cy="11205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A2C3D36-83D0-4D7D-BEB3-2CBF3CBCD427}"/>
              </a:ext>
            </a:extLst>
          </p:cNvPr>
          <p:cNvSpPr/>
          <p:nvPr/>
        </p:nvSpPr>
        <p:spPr>
          <a:xfrm>
            <a:off x="4933202" y="2457747"/>
            <a:ext cx="1067827" cy="920541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>
            <a:extLst>
              <a:ext uri="{FF2B5EF4-FFF2-40B4-BE49-F238E27FC236}">
                <a16:creationId xmlns:a16="http://schemas.microsoft.com/office/drawing/2014/main" id="{050857BA-73A3-45FB-8351-E0CACBC54E2D}"/>
              </a:ext>
            </a:extLst>
          </p:cNvPr>
          <p:cNvSpPr/>
          <p:nvPr/>
        </p:nvSpPr>
        <p:spPr>
          <a:xfrm>
            <a:off x="10000079" y="3089830"/>
            <a:ext cx="1059240" cy="463813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anual Operation 60">
            <a:extLst>
              <a:ext uri="{FF2B5EF4-FFF2-40B4-BE49-F238E27FC236}">
                <a16:creationId xmlns:a16="http://schemas.microsoft.com/office/drawing/2014/main" id="{BCCE84FE-3712-4C5A-BC25-850EEF8CD043}"/>
              </a:ext>
            </a:extLst>
          </p:cNvPr>
          <p:cNvSpPr/>
          <p:nvPr/>
        </p:nvSpPr>
        <p:spPr>
          <a:xfrm rot="10800000">
            <a:off x="9774473" y="3823888"/>
            <a:ext cx="1269053" cy="492277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Process 61">
            <a:extLst>
              <a:ext uri="{FF2B5EF4-FFF2-40B4-BE49-F238E27FC236}">
                <a16:creationId xmlns:a16="http://schemas.microsoft.com/office/drawing/2014/main" id="{2846B729-B6CD-4C5A-A5FE-B7F2E3FC37D3}"/>
              </a:ext>
            </a:extLst>
          </p:cNvPr>
          <p:cNvSpPr/>
          <p:nvPr/>
        </p:nvSpPr>
        <p:spPr>
          <a:xfrm>
            <a:off x="11231922" y="3058520"/>
            <a:ext cx="888796" cy="52068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68D24715-EB76-414E-A02B-1EC035981AB6}"/>
              </a:ext>
            </a:extLst>
          </p:cNvPr>
          <p:cNvSpPr/>
          <p:nvPr/>
        </p:nvSpPr>
        <p:spPr>
          <a:xfrm>
            <a:off x="10963902" y="3639345"/>
            <a:ext cx="1269053" cy="850266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1F1D0AB7-97C9-4152-AF99-6570EFC2E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030" y="5344450"/>
            <a:ext cx="1084666" cy="983065"/>
          </a:xfrm>
          <a:prstGeom prst="rect">
            <a:avLst/>
          </a:prstGeom>
        </p:spPr>
      </p:pic>
      <p:pic>
        <p:nvPicPr>
          <p:cNvPr id="72" name="Picture 71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88202F25-DBCF-4D46-8977-787EDE1D36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68" y="5461880"/>
            <a:ext cx="958147" cy="9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animBg="1"/>
      <p:bldP spid="6" grpId="0" animBg="1"/>
      <p:bldP spid="61" grpId="0" animBg="1"/>
      <p:bldP spid="62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E324499-8E29-481F-84F2-7450C6064937}"/>
              </a:ext>
            </a:extLst>
          </p:cNvPr>
          <p:cNvSpPr/>
          <p:nvPr/>
        </p:nvSpPr>
        <p:spPr>
          <a:xfrm>
            <a:off x="6096000" y="2921660"/>
            <a:ext cx="4190998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C)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365DBE9-DC7F-4476-A5FD-A441CF895037}"/>
              </a:ext>
            </a:extLst>
          </p:cNvPr>
          <p:cNvSpPr/>
          <p:nvPr/>
        </p:nvSpPr>
        <p:spPr>
          <a:xfrm>
            <a:off x="6094788" y="600597"/>
            <a:ext cx="4190998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A)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.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09AF42B-7C9A-4012-89DD-C0F41ED44AA7}"/>
              </a:ext>
            </a:extLst>
          </p:cNvPr>
          <p:cNvSpPr/>
          <p:nvPr/>
        </p:nvSpPr>
        <p:spPr>
          <a:xfrm>
            <a:off x="6094788" y="4936033"/>
            <a:ext cx="4190999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E)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6F8E6205-F792-4B6F-BD0A-5A651B89C922}"/>
                  </a:ext>
                </a:extLst>
              </p:cNvPr>
              <p:cNvSpPr/>
              <p:nvPr/>
            </p:nvSpPr>
            <p:spPr>
              <a:xfrm>
                <a:off x="6094788" y="1761096"/>
                <a:ext cx="4190999" cy="609600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đá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+đá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𝑐h𝑖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𝑐𝑎𝑜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Flowchart: Process 4">
                <a:extLst>
                  <a:ext uri="{FF2B5EF4-FFF2-40B4-BE49-F238E27FC236}">
                    <a16:creationId xmlns:a16="http://schemas.microsoft.com/office/drawing/2014/main" id="{6F8E6205-F792-4B6F-BD0A-5A651B89C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788" y="1761096"/>
                <a:ext cx="4190999" cy="609600"/>
              </a:xfrm>
              <a:prstGeom prst="flowChart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92AFAB4-2F47-4668-A3F1-EB535FD616DC}"/>
              </a:ext>
            </a:extLst>
          </p:cNvPr>
          <p:cNvSpPr/>
          <p:nvPr/>
        </p:nvSpPr>
        <p:spPr>
          <a:xfrm>
            <a:off x="1422400" y="-29185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1.Hãy </a:t>
            </a:r>
            <a:r>
              <a:rPr lang="en-US" sz="1600" b="1" dirty="0" err="1"/>
              <a:t>nối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bên</a:t>
            </a:r>
            <a:r>
              <a:rPr lang="en-US" sz="1600" b="1" dirty="0"/>
              <a:t> </a:t>
            </a:r>
            <a:r>
              <a:rPr lang="en-US" sz="1600" b="1" dirty="0" err="1"/>
              <a:t>trái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công</a:t>
            </a:r>
            <a:r>
              <a:rPr lang="en-US" sz="1600" b="1" dirty="0"/>
              <a:t> </a:t>
            </a:r>
            <a:r>
              <a:rPr lang="en-US" sz="1600" b="1" dirty="0" err="1"/>
              <a:t>thức</a:t>
            </a:r>
            <a:r>
              <a:rPr lang="en-US" sz="1600" b="1" dirty="0"/>
              <a:t> </a:t>
            </a:r>
            <a:r>
              <a:rPr lang="en-US" sz="1600" b="1" dirty="0" err="1"/>
              <a:t>tính</a:t>
            </a:r>
            <a:r>
              <a:rPr lang="en-US" sz="1600" b="1" dirty="0"/>
              <a:t> </a:t>
            </a:r>
            <a:r>
              <a:rPr lang="en-US" sz="1600" b="1" dirty="0" err="1"/>
              <a:t>diện</a:t>
            </a:r>
            <a:r>
              <a:rPr lang="en-US" sz="1600" b="1" dirty="0"/>
              <a:t> </a:t>
            </a:r>
            <a:r>
              <a:rPr lang="en-US" sz="1600" b="1" dirty="0" err="1"/>
              <a:t>tích</a:t>
            </a:r>
            <a:r>
              <a:rPr lang="en-US" sz="1600" b="1" dirty="0"/>
              <a:t> </a:t>
            </a:r>
            <a:r>
              <a:rPr lang="en-US" sz="1600" b="1" dirty="0" err="1"/>
              <a:t>bên</a:t>
            </a:r>
            <a:r>
              <a:rPr lang="en-US" sz="1600" b="1" dirty="0"/>
              <a:t> </a:t>
            </a:r>
            <a:r>
              <a:rPr lang="en-US" sz="1600" b="1" dirty="0" err="1"/>
              <a:t>phải</a:t>
            </a:r>
            <a:r>
              <a:rPr lang="en-US" sz="1600" b="1" dirty="0"/>
              <a:t> </a:t>
            </a:r>
            <a:r>
              <a:rPr lang="en-US" sz="1600" b="1" dirty="0" err="1"/>
              <a:t>sao</a:t>
            </a:r>
            <a:r>
              <a:rPr lang="en-US" sz="1600" b="1" dirty="0"/>
              <a:t>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phù</a:t>
            </a:r>
            <a:r>
              <a:rPr lang="en-US" sz="1600" b="1" dirty="0"/>
              <a:t> </a:t>
            </a:r>
            <a:r>
              <a:rPr lang="en-US" sz="1600" b="1" dirty="0" err="1"/>
              <a:t>hợp</a:t>
            </a:r>
            <a:r>
              <a:rPr lang="en-US" sz="1600" b="1" dirty="0"/>
              <a:t>?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1C8FA14-C004-4D31-8CC4-DDA68A0A7E74}"/>
              </a:ext>
            </a:extLst>
          </p:cNvPr>
          <p:cNvSpPr/>
          <p:nvPr/>
        </p:nvSpPr>
        <p:spPr>
          <a:xfrm>
            <a:off x="1987492" y="528319"/>
            <a:ext cx="1127760" cy="9722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C19A6-2F8D-4B8C-8365-37EE20148498}"/>
              </a:ext>
            </a:extLst>
          </p:cNvPr>
          <p:cNvSpPr/>
          <p:nvPr/>
        </p:nvSpPr>
        <p:spPr>
          <a:xfrm>
            <a:off x="1905000" y="1840537"/>
            <a:ext cx="1351280" cy="701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84A34-7676-41CE-8834-1F9DB1B7BF38}"/>
              </a:ext>
            </a:extLst>
          </p:cNvPr>
          <p:cNvSpPr/>
          <p:nvPr/>
        </p:nvSpPr>
        <p:spPr>
          <a:xfrm>
            <a:off x="2063692" y="2685743"/>
            <a:ext cx="1107440" cy="110744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3BE68C5D-78B9-4C0B-B6A7-DAE16261C669}"/>
              </a:ext>
            </a:extLst>
          </p:cNvPr>
          <p:cNvSpPr/>
          <p:nvPr/>
        </p:nvSpPr>
        <p:spPr>
          <a:xfrm rot="10800000">
            <a:off x="1951326" y="3911600"/>
            <a:ext cx="1258627" cy="843280"/>
          </a:xfrm>
          <a:prstGeom prst="flowChartManualOpe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79E88A-1F84-437D-BC31-44F0476D3B84}"/>
              </a:ext>
            </a:extLst>
          </p:cNvPr>
          <p:cNvSpPr/>
          <p:nvPr/>
        </p:nvSpPr>
        <p:spPr>
          <a:xfrm>
            <a:off x="1905000" y="4936033"/>
            <a:ext cx="1534160" cy="1027887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C159712B-8146-44D6-882A-97FC76E236C3}"/>
              </a:ext>
            </a:extLst>
          </p:cNvPr>
          <p:cNvSpPr/>
          <p:nvPr/>
        </p:nvSpPr>
        <p:spPr>
          <a:xfrm>
            <a:off x="1905000" y="6124903"/>
            <a:ext cx="1534160" cy="609600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5C768DC9-D9BE-4BE1-BE21-3E21F1DCFDF7}"/>
              </a:ext>
            </a:extLst>
          </p:cNvPr>
          <p:cNvSpPr/>
          <p:nvPr/>
        </p:nvSpPr>
        <p:spPr>
          <a:xfrm>
            <a:off x="6094786" y="3845693"/>
            <a:ext cx="4191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D)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.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42731974-9CF9-45E8-885D-44D93FADAE63}"/>
              </a:ext>
            </a:extLst>
          </p:cNvPr>
          <p:cNvSpPr/>
          <p:nvPr/>
        </p:nvSpPr>
        <p:spPr>
          <a:xfrm>
            <a:off x="6094786" y="6089663"/>
            <a:ext cx="4191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F)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4CB0E5-A390-4DAE-8140-CAED2826A279}"/>
              </a:ext>
            </a:extLst>
          </p:cNvPr>
          <p:cNvSpPr/>
          <p:nvPr/>
        </p:nvSpPr>
        <p:spPr>
          <a:xfrm>
            <a:off x="11074400" y="5963920"/>
            <a:ext cx="1036320" cy="416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AC06D5-851E-40FB-A2F0-D18DF7BFB358}"/>
              </a:ext>
            </a:extLst>
          </p:cNvPr>
          <p:cNvCxnSpPr>
            <a:cxnSpLocks/>
          </p:cNvCxnSpPr>
          <p:nvPr/>
        </p:nvCxnSpPr>
        <p:spPr>
          <a:xfrm>
            <a:off x="3171132" y="1317572"/>
            <a:ext cx="2802948" cy="1842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09AD9E-5F54-45F6-B7C8-9871FE17A076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V="1">
            <a:off x="3256280" y="905397"/>
            <a:ext cx="2838508" cy="1285660"/>
          </a:xfrm>
          <a:prstGeom prst="straightConnector1">
            <a:avLst/>
          </a:prstGeom>
          <a:ln w="57150">
            <a:solidFill>
              <a:srgbClr val="FF7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B1699-F35B-4A11-8E97-D43E35112A7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95320" y="3278734"/>
            <a:ext cx="2899468" cy="19620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414F44-24AC-4E1E-BE8D-20E407019EC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15252" y="2065896"/>
            <a:ext cx="2979536" cy="23123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F08152-162B-408C-B951-EA3D487C2A8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57661" y="4150493"/>
            <a:ext cx="2637125" cy="126544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D4E365-F753-46CE-AD16-6061FC3D0E61}"/>
              </a:ext>
            </a:extLst>
          </p:cNvPr>
          <p:cNvCxnSpPr>
            <a:cxnSpLocks/>
          </p:cNvCxnSpPr>
          <p:nvPr/>
        </p:nvCxnSpPr>
        <p:spPr>
          <a:xfrm>
            <a:off x="3327701" y="6460234"/>
            <a:ext cx="2767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26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E324499-8E29-481F-84F2-7450C6064937}"/>
              </a:ext>
            </a:extLst>
          </p:cNvPr>
          <p:cNvSpPr/>
          <p:nvPr/>
        </p:nvSpPr>
        <p:spPr>
          <a:xfrm>
            <a:off x="6096000" y="2921660"/>
            <a:ext cx="4190998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C)   </a:t>
            </a:r>
            <a:r>
              <a:rPr lang="en-US" dirty="0"/>
              <a:t>3a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365DBE9-DC7F-4476-A5FD-A441CF895037}"/>
              </a:ext>
            </a:extLst>
          </p:cNvPr>
          <p:cNvSpPr/>
          <p:nvPr/>
        </p:nvSpPr>
        <p:spPr>
          <a:xfrm>
            <a:off x="6094788" y="600597"/>
            <a:ext cx="4190998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A)  </a:t>
            </a: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dirty="0"/>
              <a:t>).2</a:t>
            </a: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109AF42B-7C9A-4012-89DD-C0F41ED44AA7}"/>
              </a:ext>
            </a:extLst>
          </p:cNvPr>
          <p:cNvSpPr/>
          <p:nvPr/>
        </p:nvSpPr>
        <p:spPr>
          <a:xfrm>
            <a:off x="6094788" y="4936033"/>
            <a:ext cx="4190999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E)  </a:t>
            </a:r>
            <a:r>
              <a:rPr lang="en-US" dirty="0"/>
              <a:t>4c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F8E6205-F792-4B6F-BD0A-5A651B89C922}"/>
              </a:ext>
            </a:extLst>
          </p:cNvPr>
          <p:cNvSpPr/>
          <p:nvPr/>
        </p:nvSpPr>
        <p:spPr>
          <a:xfrm>
            <a:off x="6094788" y="1761096"/>
            <a:ext cx="4190999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B) </a:t>
            </a:r>
            <a:r>
              <a:rPr lang="en-US" dirty="0"/>
              <a:t> 2a+b+c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92AFAB4-2F47-4668-A3F1-EB535FD616DC}"/>
              </a:ext>
            </a:extLst>
          </p:cNvPr>
          <p:cNvSpPr/>
          <p:nvPr/>
        </p:nvSpPr>
        <p:spPr>
          <a:xfrm>
            <a:off x="1422400" y="-81281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2.Hãy </a:t>
            </a:r>
            <a:r>
              <a:rPr lang="en-US" sz="1600" b="1" dirty="0" err="1"/>
              <a:t>nối</a:t>
            </a:r>
            <a:r>
              <a:rPr lang="en-US" sz="1600" b="1" dirty="0"/>
              <a:t> </a:t>
            </a:r>
            <a:r>
              <a:rPr lang="en-US" sz="1600" b="1" dirty="0" err="1"/>
              <a:t>các</a:t>
            </a:r>
            <a:r>
              <a:rPr lang="en-US" sz="1600" b="1" dirty="0"/>
              <a:t> </a:t>
            </a:r>
            <a:r>
              <a:rPr lang="en-US" sz="1600" b="1" dirty="0" err="1"/>
              <a:t>hình</a:t>
            </a:r>
            <a:r>
              <a:rPr lang="en-US" sz="1600" b="1" dirty="0"/>
              <a:t> </a:t>
            </a:r>
            <a:r>
              <a:rPr lang="en-US" sz="1600" b="1" dirty="0" err="1"/>
              <a:t>bên</a:t>
            </a:r>
            <a:r>
              <a:rPr lang="en-US" sz="1600" b="1" dirty="0"/>
              <a:t> </a:t>
            </a:r>
            <a:r>
              <a:rPr lang="en-US" sz="1600" b="1" dirty="0" err="1"/>
              <a:t>trái</a:t>
            </a:r>
            <a:r>
              <a:rPr lang="en-US" sz="1600" b="1" dirty="0"/>
              <a:t> </a:t>
            </a:r>
            <a:r>
              <a:rPr lang="en-US" sz="1600" b="1" dirty="0" err="1"/>
              <a:t>với</a:t>
            </a:r>
            <a:r>
              <a:rPr lang="en-US" sz="1600" b="1" dirty="0"/>
              <a:t> </a:t>
            </a:r>
            <a:r>
              <a:rPr lang="en-US" sz="1600" b="1" dirty="0" err="1"/>
              <a:t>công</a:t>
            </a:r>
            <a:r>
              <a:rPr lang="en-US" sz="1600" b="1" dirty="0"/>
              <a:t> </a:t>
            </a:r>
            <a:r>
              <a:rPr lang="en-US" sz="1600" b="1" dirty="0" err="1"/>
              <a:t>thức</a:t>
            </a:r>
            <a:r>
              <a:rPr lang="en-US" sz="1600" b="1" dirty="0"/>
              <a:t> chu vi </a:t>
            </a:r>
            <a:r>
              <a:rPr lang="en-US" sz="1600" b="1" dirty="0" err="1"/>
              <a:t>bên</a:t>
            </a:r>
            <a:r>
              <a:rPr lang="en-US" sz="1600" b="1" dirty="0"/>
              <a:t> </a:t>
            </a:r>
            <a:r>
              <a:rPr lang="en-US" sz="1600" b="1" dirty="0" err="1"/>
              <a:t>phải</a:t>
            </a:r>
            <a:r>
              <a:rPr lang="en-US" sz="1600" b="1" dirty="0"/>
              <a:t> </a:t>
            </a:r>
            <a:r>
              <a:rPr lang="en-US" sz="1600" b="1" dirty="0" err="1"/>
              <a:t>sao</a:t>
            </a:r>
            <a:r>
              <a:rPr lang="en-US" sz="1600" b="1" dirty="0"/>
              <a:t> </a:t>
            </a:r>
            <a:r>
              <a:rPr lang="en-US" sz="1600" b="1" dirty="0" err="1"/>
              <a:t>cho</a:t>
            </a:r>
            <a:r>
              <a:rPr lang="en-US" sz="1600" b="1" dirty="0"/>
              <a:t> </a:t>
            </a:r>
            <a:r>
              <a:rPr lang="en-US" sz="1600" b="1" dirty="0" err="1"/>
              <a:t>phù</a:t>
            </a:r>
            <a:r>
              <a:rPr lang="en-US" sz="1600" b="1" dirty="0"/>
              <a:t> </a:t>
            </a:r>
            <a:r>
              <a:rPr lang="en-US" sz="1600" b="1" dirty="0" err="1"/>
              <a:t>hợp</a:t>
            </a:r>
            <a:r>
              <a:rPr lang="en-US" sz="1600" b="1" dirty="0"/>
              <a:t>?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1C8FA14-C004-4D31-8CC4-DDA68A0A7E74}"/>
              </a:ext>
            </a:extLst>
          </p:cNvPr>
          <p:cNvSpPr/>
          <p:nvPr/>
        </p:nvSpPr>
        <p:spPr>
          <a:xfrm>
            <a:off x="1987492" y="528319"/>
            <a:ext cx="1127760" cy="9722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C19A6-2F8D-4B8C-8365-37EE20148498}"/>
              </a:ext>
            </a:extLst>
          </p:cNvPr>
          <p:cNvSpPr/>
          <p:nvPr/>
        </p:nvSpPr>
        <p:spPr>
          <a:xfrm>
            <a:off x="1905000" y="1840537"/>
            <a:ext cx="1351280" cy="701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84A34-7676-41CE-8834-1F9DB1B7BF38}"/>
              </a:ext>
            </a:extLst>
          </p:cNvPr>
          <p:cNvSpPr/>
          <p:nvPr/>
        </p:nvSpPr>
        <p:spPr>
          <a:xfrm>
            <a:off x="2063692" y="2685743"/>
            <a:ext cx="1107440" cy="110744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3BE68C5D-78B9-4C0B-B6A7-DAE16261C669}"/>
              </a:ext>
            </a:extLst>
          </p:cNvPr>
          <p:cNvSpPr/>
          <p:nvPr/>
        </p:nvSpPr>
        <p:spPr>
          <a:xfrm rot="10800000">
            <a:off x="1951326" y="4011653"/>
            <a:ext cx="1258627" cy="843280"/>
          </a:xfrm>
          <a:prstGeom prst="flowChartManualOperati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79E88A-1F84-437D-BC31-44F0476D3B84}"/>
              </a:ext>
            </a:extLst>
          </p:cNvPr>
          <p:cNvSpPr/>
          <p:nvPr/>
        </p:nvSpPr>
        <p:spPr>
          <a:xfrm>
            <a:off x="1905000" y="4936033"/>
            <a:ext cx="1534160" cy="1027887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C159712B-8146-44D6-882A-97FC76E236C3}"/>
              </a:ext>
            </a:extLst>
          </p:cNvPr>
          <p:cNvSpPr/>
          <p:nvPr/>
        </p:nvSpPr>
        <p:spPr>
          <a:xfrm>
            <a:off x="1905000" y="6124903"/>
            <a:ext cx="1534160" cy="609600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5C768DC9-D9BE-4BE1-BE21-3E21F1DCFDF7}"/>
              </a:ext>
            </a:extLst>
          </p:cNvPr>
          <p:cNvSpPr/>
          <p:nvPr/>
        </p:nvSpPr>
        <p:spPr>
          <a:xfrm>
            <a:off x="6094786" y="3845693"/>
            <a:ext cx="4191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D)  </a:t>
            </a:r>
            <a:r>
              <a:rPr lang="en-US" dirty="0"/>
              <a:t>4d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42731974-9CF9-45E8-885D-44D93FADAE63}"/>
              </a:ext>
            </a:extLst>
          </p:cNvPr>
          <p:cNvSpPr/>
          <p:nvPr/>
        </p:nvSpPr>
        <p:spPr>
          <a:xfrm>
            <a:off x="6094786" y="6089663"/>
            <a:ext cx="4191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F)  </a:t>
            </a:r>
            <a:r>
              <a:rPr lang="en-US" dirty="0"/>
              <a:t>2(</a:t>
            </a:r>
            <a:r>
              <a:rPr lang="en-US" dirty="0" err="1"/>
              <a:t>c+d</a:t>
            </a:r>
            <a:r>
              <a:rPr lang="en-US" dirty="0"/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4CB0E5-A390-4DAE-8140-CAED2826A279}"/>
              </a:ext>
            </a:extLst>
          </p:cNvPr>
          <p:cNvSpPr/>
          <p:nvPr/>
        </p:nvSpPr>
        <p:spPr>
          <a:xfrm>
            <a:off x="11074400" y="5963920"/>
            <a:ext cx="1036320" cy="416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AC06D5-851E-40FB-A2F0-D18DF7BFB35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3151419" y="1282475"/>
            <a:ext cx="2944581" cy="1943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09AD9E-5F54-45F6-B7C8-9871FE17A076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 flipV="1">
            <a:off x="3256280" y="905397"/>
            <a:ext cx="2838508" cy="1285660"/>
          </a:xfrm>
          <a:prstGeom prst="straightConnector1">
            <a:avLst/>
          </a:prstGeom>
          <a:ln w="57150">
            <a:solidFill>
              <a:srgbClr val="FF7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B1699-F35B-4A11-8E97-D43E35112A7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3195320" y="3278734"/>
            <a:ext cx="2899468" cy="196209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414F44-24AC-4E1E-BE8D-20E407019ECA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15252" y="2065896"/>
            <a:ext cx="2979536" cy="23123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F08152-162B-408C-B951-EA3D487C2A8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57661" y="4150493"/>
            <a:ext cx="2637125" cy="126544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D4E365-F753-46CE-AD16-6061FC3D0E61}"/>
              </a:ext>
            </a:extLst>
          </p:cNvPr>
          <p:cNvCxnSpPr>
            <a:cxnSpLocks/>
          </p:cNvCxnSpPr>
          <p:nvPr/>
        </p:nvCxnSpPr>
        <p:spPr>
          <a:xfrm>
            <a:off x="3327701" y="6460234"/>
            <a:ext cx="27670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2F750D-45E6-49AF-91EF-2B80E9958DB1}"/>
              </a:ext>
            </a:extLst>
          </p:cNvPr>
          <p:cNvSpPr txBox="1"/>
          <p:nvPr/>
        </p:nvSpPr>
        <p:spPr>
          <a:xfrm>
            <a:off x="1951325" y="772160"/>
            <a:ext cx="24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728E8-230F-40D5-9594-7E1FB104150B}"/>
              </a:ext>
            </a:extLst>
          </p:cNvPr>
          <p:cNvSpPr txBox="1"/>
          <p:nvPr/>
        </p:nvSpPr>
        <p:spPr>
          <a:xfrm>
            <a:off x="1547465" y="1951505"/>
            <a:ext cx="30419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7064A-86BB-4135-AEC8-E6D4107861F7}"/>
              </a:ext>
            </a:extLst>
          </p:cNvPr>
          <p:cNvSpPr txBox="1"/>
          <p:nvPr/>
        </p:nvSpPr>
        <p:spPr>
          <a:xfrm>
            <a:off x="2124348" y="1520054"/>
            <a:ext cx="30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0CF17B-39C9-4B8D-AC56-667E273B1A4B}"/>
              </a:ext>
            </a:extLst>
          </p:cNvPr>
          <p:cNvSpPr txBox="1"/>
          <p:nvPr/>
        </p:nvSpPr>
        <p:spPr>
          <a:xfrm>
            <a:off x="1647130" y="3068804"/>
            <a:ext cx="30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95F29-E0F1-4BE6-B009-D0AEF57FD918}"/>
              </a:ext>
            </a:extLst>
          </p:cNvPr>
          <p:cNvSpPr txBox="1"/>
          <p:nvPr/>
        </p:nvSpPr>
        <p:spPr>
          <a:xfrm>
            <a:off x="1731182" y="416523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6C87C9-E7BA-438B-B21A-827C1729BC35}"/>
              </a:ext>
            </a:extLst>
          </p:cNvPr>
          <p:cNvSpPr txBox="1"/>
          <p:nvPr/>
        </p:nvSpPr>
        <p:spPr>
          <a:xfrm>
            <a:off x="2379280" y="371044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E12232-9CDE-4E72-B1C5-4F001BF41196}"/>
              </a:ext>
            </a:extLst>
          </p:cNvPr>
          <p:cNvSpPr txBox="1"/>
          <p:nvPr/>
        </p:nvSpPr>
        <p:spPr>
          <a:xfrm>
            <a:off x="2330320" y="448125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CB0060-2427-49BA-8DAD-CFAFE5761822}"/>
              </a:ext>
            </a:extLst>
          </p:cNvPr>
          <p:cNvSpPr txBox="1"/>
          <p:nvPr/>
        </p:nvSpPr>
        <p:spPr>
          <a:xfrm>
            <a:off x="1847792" y="550900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3BD845-3EDD-45E9-ACA5-B6488E45CC8D}"/>
              </a:ext>
            </a:extLst>
          </p:cNvPr>
          <p:cNvSpPr txBox="1"/>
          <p:nvPr/>
        </p:nvSpPr>
        <p:spPr>
          <a:xfrm>
            <a:off x="1677714" y="60858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31A410-9ACB-41B6-9087-A963A33CE944}"/>
              </a:ext>
            </a:extLst>
          </p:cNvPr>
          <p:cNvSpPr txBox="1"/>
          <p:nvPr/>
        </p:nvSpPr>
        <p:spPr>
          <a:xfrm>
            <a:off x="2878133" y="58183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8307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7CACE1FA-ED13-4411-AFA0-39B03F5813AE}"/>
              </a:ext>
            </a:extLst>
          </p:cNvPr>
          <p:cNvSpPr/>
          <p:nvPr/>
        </p:nvSpPr>
        <p:spPr>
          <a:xfrm>
            <a:off x="1716314" y="424905"/>
            <a:ext cx="910336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3.Hãy so </a:t>
            </a:r>
            <a:r>
              <a:rPr lang="en-US" sz="2800" b="1" dirty="0" err="1"/>
              <a:t>sánh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CE6463C-3D1B-4EA3-A254-65105E5DFBC3}"/>
                  </a:ext>
                </a:extLst>
              </p:cNvPr>
              <p:cNvSpPr/>
              <p:nvPr/>
            </p:nvSpPr>
            <p:spPr>
              <a:xfrm>
                <a:off x="1535168" y="4255226"/>
                <a:ext cx="3454400" cy="94488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Diện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thoi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:2=120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CE6463C-3D1B-4EA3-A254-65105E5DF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68" y="4255226"/>
                <a:ext cx="3454400" cy="9448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10A84F7-C8F2-4207-8F6A-9716242CE803}"/>
                  </a:ext>
                </a:extLst>
              </p:cNvPr>
              <p:cNvSpPr/>
              <p:nvPr/>
            </p:nvSpPr>
            <p:spPr>
              <a:xfrm>
                <a:off x="7059111" y="4255226"/>
                <a:ext cx="3454400" cy="94488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Diện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20.12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=240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10A84F7-C8F2-4207-8F6A-9716242CE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111" y="4255226"/>
                <a:ext cx="3454400" cy="9448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C54DCF-2811-4445-8B7B-4B9EAB71A3AA}"/>
              </a:ext>
            </a:extLst>
          </p:cNvPr>
          <p:cNvSpPr/>
          <p:nvPr/>
        </p:nvSpPr>
        <p:spPr>
          <a:xfrm>
            <a:off x="1716314" y="5696985"/>
            <a:ext cx="870712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Vậy</a:t>
            </a:r>
            <a:r>
              <a:rPr lang="en-US" sz="2000" b="1" dirty="0"/>
              <a:t> </a:t>
            </a:r>
            <a:r>
              <a:rPr lang="en-US" sz="2000" b="1" dirty="0" err="1"/>
              <a:t>diện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chữ</a:t>
            </a:r>
            <a:r>
              <a:rPr lang="en-US" sz="2000" b="1" dirty="0"/>
              <a:t> </a:t>
            </a:r>
            <a:r>
              <a:rPr lang="en-US" sz="2000" b="1" dirty="0" err="1"/>
              <a:t>nhật</a:t>
            </a:r>
            <a:r>
              <a:rPr lang="en-US" sz="2000" b="1" dirty="0"/>
              <a:t> </a:t>
            </a:r>
            <a:r>
              <a:rPr lang="en-US" sz="2000" b="1" dirty="0" err="1"/>
              <a:t>gấp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r>
              <a:rPr lang="en-US" sz="2000" b="1" dirty="0"/>
              <a:t> </a:t>
            </a:r>
            <a:r>
              <a:rPr lang="en-US" sz="2000" b="1" dirty="0" err="1"/>
              <a:t>diện</a:t>
            </a:r>
            <a:r>
              <a:rPr lang="en-US" sz="2000" b="1" dirty="0"/>
              <a:t> </a:t>
            </a:r>
            <a:r>
              <a:rPr lang="en-US" sz="2000" b="1" dirty="0" err="1"/>
              <a:t>tích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thoi</a:t>
            </a:r>
            <a:r>
              <a:rPr lang="en-US" sz="2000" b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EFC14A-5A93-4036-92AE-FACE8BDE03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271" y="1146102"/>
            <a:ext cx="2460381" cy="2981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68B26A-80FE-4BFF-8A1B-FAFD46AF34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1730" y="1182451"/>
            <a:ext cx="2891269" cy="29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2C54DCF-2811-4445-8B7B-4B9EAB71A3AA}"/>
              </a:ext>
            </a:extLst>
          </p:cNvPr>
          <p:cNvSpPr/>
          <p:nvPr/>
        </p:nvSpPr>
        <p:spPr>
          <a:xfrm>
            <a:off x="4076701" y="488887"/>
            <a:ext cx="7200900" cy="1708895"/>
          </a:xfrm>
          <a:prstGeom prst="cloudCallout">
            <a:avLst>
              <a:gd name="adj1" fmla="val -12898"/>
              <a:gd name="adj2" fmla="val 81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4)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</a:t>
            </a:r>
            <a:r>
              <a:rPr lang="en-US" sz="2400" dirty="0" err="1"/>
              <a:t>là</a:t>
            </a:r>
            <a:r>
              <a:rPr lang="en-US" sz="2400" dirty="0"/>
              <a:t> 40 cm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EFCE8-C3D7-4A13-8F83-87B6B71B0C48}"/>
              </a:ext>
            </a:extLst>
          </p:cNvPr>
          <p:cNvSpPr txBox="1"/>
          <p:nvPr/>
        </p:nvSpPr>
        <p:spPr>
          <a:xfrm>
            <a:off x="778329" y="3205523"/>
            <a:ext cx="10229914" cy="1598736"/>
          </a:xfrm>
          <a:prstGeom prst="wedgeRoundRectCallout">
            <a:avLst>
              <a:gd name="adj1" fmla="val 17313"/>
              <a:gd name="adj2" fmla="val -980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40 cm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40 : 4 = 10 (cm)</a:t>
            </a:r>
          </a:p>
          <a:p>
            <a:pPr>
              <a:lnSpc>
                <a:spcPct val="200000"/>
              </a:lnSpc>
            </a:pP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: 10</a:t>
            </a:r>
            <a:r>
              <a:rPr lang="en-US" sz="2400" baseline="30000" dirty="0"/>
              <a:t>2</a:t>
            </a:r>
            <a:r>
              <a:rPr lang="en-US" sz="2400" dirty="0"/>
              <a:t> = 100 cm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BBC69-0CA9-4859-BC17-1AEEAA87559F}"/>
              </a:ext>
            </a:extLst>
          </p:cNvPr>
          <p:cNvSpPr txBox="1"/>
          <p:nvPr/>
        </p:nvSpPr>
        <p:spPr>
          <a:xfrm>
            <a:off x="1183756" y="2959397"/>
            <a:ext cx="102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40 cm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……………..?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9D05F-4F68-4DC4-9C13-EE1C3D993A3C}"/>
              </a:ext>
            </a:extLst>
          </p:cNvPr>
          <p:cNvSpPr txBox="1"/>
          <p:nvPr/>
        </p:nvSpPr>
        <p:spPr>
          <a:xfrm>
            <a:off x="1183756" y="3562279"/>
            <a:ext cx="102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: …………………………?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7315DB-3164-4EB5-B8EE-6D939449F1F2}"/>
              </a:ext>
            </a:extLst>
          </p:cNvPr>
          <p:cNvSpPr/>
          <p:nvPr/>
        </p:nvSpPr>
        <p:spPr>
          <a:xfrm>
            <a:off x="10100930" y="5811999"/>
            <a:ext cx="1626782" cy="403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75E290-5254-49FB-B7DE-376A83D40856}"/>
              </a:ext>
            </a:extLst>
          </p:cNvPr>
          <p:cNvSpPr/>
          <p:nvPr/>
        </p:nvSpPr>
        <p:spPr>
          <a:xfrm>
            <a:off x="10100930" y="6372444"/>
            <a:ext cx="1626782" cy="4032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044B6-A931-44AB-B237-B588196F9A6B}"/>
              </a:ext>
            </a:extLst>
          </p:cNvPr>
          <p:cNvSpPr txBox="1"/>
          <p:nvPr/>
        </p:nvSpPr>
        <p:spPr>
          <a:xfrm>
            <a:off x="3586435" y="5055383"/>
            <a:ext cx="102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40 cm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40 : 4 = 10 (cm)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40CDA-1AED-4DFF-9A75-B2E98280C30B}"/>
              </a:ext>
            </a:extLst>
          </p:cNvPr>
          <p:cNvSpPr txBox="1"/>
          <p:nvPr/>
        </p:nvSpPr>
        <p:spPr>
          <a:xfrm>
            <a:off x="1960288" y="6187778"/>
            <a:ext cx="102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: 10</a:t>
            </a:r>
            <a:r>
              <a:rPr lang="en-US" sz="2400" baseline="30000" dirty="0"/>
              <a:t>2</a:t>
            </a:r>
            <a:r>
              <a:rPr lang="en-US" sz="2400" dirty="0"/>
              <a:t> = 100 cm</a:t>
            </a:r>
            <a:r>
              <a:rPr lang="en-US" sz="2400" baseline="30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02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-0.01319 L -0.22318 -0.21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6354 -0.377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/>
      <p:bldP spid="9" grpId="1"/>
      <p:bldP spid="10" grpId="0"/>
      <p:bldP spid="10" grpId="1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2C54DCF-2811-4445-8B7B-4B9EAB71A3AA}"/>
              </a:ext>
            </a:extLst>
          </p:cNvPr>
          <p:cNvSpPr/>
          <p:nvPr/>
        </p:nvSpPr>
        <p:spPr>
          <a:xfrm>
            <a:off x="3250462" y="494253"/>
            <a:ext cx="8477250" cy="1901095"/>
          </a:xfrm>
          <a:prstGeom prst="cloudCallout">
            <a:avLst>
              <a:gd name="adj1" fmla="val -24663"/>
              <a:gd name="adj2" fmla="val 78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5.Một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30 cm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7 cm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EFCE8-C3D7-4A13-8F83-87B6B71B0C48}"/>
              </a:ext>
            </a:extLst>
          </p:cNvPr>
          <p:cNvSpPr txBox="1"/>
          <p:nvPr/>
        </p:nvSpPr>
        <p:spPr>
          <a:xfrm>
            <a:off x="1363370" y="3328729"/>
            <a:ext cx="8314029" cy="1609590"/>
          </a:xfrm>
          <a:prstGeom prst="wedgeRoundRectCallout">
            <a:avLst>
              <a:gd name="adj1" fmla="val 17313"/>
              <a:gd name="adj2" fmla="val -980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dirty="0" err="1"/>
              <a:t>Nửa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30 : 2 = 15 (cm)</a:t>
            </a:r>
          </a:p>
          <a:p>
            <a:pPr algn="ctr">
              <a:lnSpc>
                <a:spcPct val="200000"/>
              </a:lnSpc>
            </a:pP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15 – 7 = 8 (cm)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BBC69-0CA9-4859-BC17-1AEEAA87559F}"/>
              </a:ext>
            </a:extLst>
          </p:cNvPr>
          <p:cNvSpPr txBox="1"/>
          <p:nvPr/>
        </p:nvSpPr>
        <p:spPr>
          <a:xfrm>
            <a:off x="1183757" y="2959397"/>
            <a:ext cx="80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Nửa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:…………………..?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9D05F-4F68-4DC4-9C13-EE1C3D993A3C}"/>
              </a:ext>
            </a:extLst>
          </p:cNvPr>
          <p:cNvSpPr txBox="1"/>
          <p:nvPr/>
        </p:nvSpPr>
        <p:spPr>
          <a:xfrm>
            <a:off x="1183757" y="3912605"/>
            <a:ext cx="80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……………….?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7315DB-3164-4EB5-B8EE-6D939449F1F2}"/>
              </a:ext>
            </a:extLst>
          </p:cNvPr>
          <p:cNvSpPr/>
          <p:nvPr/>
        </p:nvSpPr>
        <p:spPr>
          <a:xfrm>
            <a:off x="10100930" y="5811999"/>
            <a:ext cx="1626782" cy="403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75E290-5254-49FB-B7DE-376A83D40856}"/>
              </a:ext>
            </a:extLst>
          </p:cNvPr>
          <p:cNvSpPr/>
          <p:nvPr/>
        </p:nvSpPr>
        <p:spPr>
          <a:xfrm>
            <a:off x="10100930" y="6372444"/>
            <a:ext cx="1626782" cy="4032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giải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044B6-A931-44AB-B237-B588196F9A6B}"/>
              </a:ext>
            </a:extLst>
          </p:cNvPr>
          <p:cNvSpPr txBox="1"/>
          <p:nvPr/>
        </p:nvSpPr>
        <p:spPr>
          <a:xfrm>
            <a:off x="4763386" y="4324095"/>
            <a:ext cx="80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Nửa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30 : 2 = 15 (cm)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40CDA-1AED-4DFF-9A75-B2E98280C30B}"/>
              </a:ext>
            </a:extLst>
          </p:cNvPr>
          <p:cNvSpPr txBox="1"/>
          <p:nvPr/>
        </p:nvSpPr>
        <p:spPr>
          <a:xfrm>
            <a:off x="1960289" y="6187778"/>
            <a:ext cx="8027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15 – 7 = 8 (cm)</a:t>
            </a:r>
          </a:p>
        </p:txBody>
      </p:sp>
    </p:spTree>
    <p:extLst>
      <p:ext uri="{BB962C8B-B14F-4D97-AF65-F5344CB8AC3E}">
        <p14:creationId xmlns:p14="http://schemas.microsoft.com/office/powerpoint/2010/main" val="45547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29518 -0.2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06354 -0.377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/>
      <p:bldP spid="9" grpId="1"/>
      <p:bldP spid="10" grpId="0"/>
      <p:bldP spid="10" grpId="1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2C54DCF-2811-4445-8B7B-4B9EAB71A3AA}"/>
              </a:ext>
            </a:extLst>
          </p:cNvPr>
          <p:cNvSpPr/>
          <p:nvPr/>
        </p:nvSpPr>
        <p:spPr>
          <a:xfrm>
            <a:off x="2228851" y="632810"/>
            <a:ext cx="8850276" cy="17807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chu vi 36 cm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nó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BBC69-0CA9-4859-BC17-1AEEAA87559F}"/>
              </a:ext>
            </a:extLst>
          </p:cNvPr>
          <p:cNvSpPr txBox="1"/>
          <p:nvPr/>
        </p:nvSpPr>
        <p:spPr>
          <a:xfrm>
            <a:off x="1183757" y="2959397"/>
            <a:ext cx="95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Nửa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:…………………..?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9D05F-4F68-4DC4-9C13-EE1C3D993A3C}"/>
              </a:ext>
            </a:extLst>
          </p:cNvPr>
          <p:cNvSpPr txBox="1"/>
          <p:nvPr/>
        </p:nvSpPr>
        <p:spPr>
          <a:xfrm>
            <a:off x="1183756" y="3377008"/>
            <a:ext cx="1100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, hay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……?....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7315DB-3164-4EB5-B8EE-6D939449F1F2}"/>
              </a:ext>
            </a:extLst>
          </p:cNvPr>
          <p:cNvSpPr/>
          <p:nvPr/>
        </p:nvSpPr>
        <p:spPr>
          <a:xfrm>
            <a:off x="10100930" y="5811999"/>
            <a:ext cx="1626782" cy="403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044B6-A931-44AB-B237-B588196F9A6B}"/>
              </a:ext>
            </a:extLst>
          </p:cNvPr>
          <p:cNvSpPr txBox="1"/>
          <p:nvPr/>
        </p:nvSpPr>
        <p:spPr>
          <a:xfrm>
            <a:off x="4763386" y="4324095"/>
            <a:ext cx="95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Nửa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36 : 2 = 18 (cm)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40CDA-1AED-4DFF-9A75-B2E98280C30B}"/>
                  </a:ext>
                </a:extLst>
              </p:cNvPr>
              <p:cNvSpPr txBox="1"/>
              <p:nvPr/>
            </p:nvSpPr>
            <p:spPr>
              <a:xfrm>
                <a:off x="1896492" y="6156557"/>
                <a:ext cx="9990708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Chiều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gấp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đôi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rộng</a:t>
                </a:r>
                <a:r>
                  <a:rPr lang="en-US" sz="2400" dirty="0"/>
                  <a:t>, hay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rộng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bằng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, 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40CDA-1AED-4DFF-9A75-B2E98280C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92" y="6156557"/>
                <a:ext cx="9990708" cy="983218"/>
              </a:xfrm>
              <a:prstGeom prst="rect">
                <a:avLst/>
              </a:prstGeom>
              <a:blipFill>
                <a:blip r:embed="rId3"/>
                <a:stretch>
                  <a:fillRect l="-915"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8729449-5676-4332-8929-83AA48090D03}"/>
              </a:ext>
            </a:extLst>
          </p:cNvPr>
          <p:cNvSpPr txBox="1"/>
          <p:nvPr/>
        </p:nvSpPr>
        <p:spPr>
          <a:xfrm>
            <a:off x="1179980" y="4337507"/>
            <a:ext cx="952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……………..?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98D16-3491-4F94-83D6-3E9CE3A3A87D}"/>
              </a:ext>
            </a:extLst>
          </p:cNvPr>
          <p:cNvSpPr txBox="1"/>
          <p:nvPr/>
        </p:nvSpPr>
        <p:spPr>
          <a:xfrm>
            <a:off x="5769697" y="3846027"/>
            <a:ext cx="922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18 : 3 = 6 (cm)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5B61A9-4FD2-45E6-96B8-28CE9F867A17}"/>
              </a:ext>
            </a:extLst>
          </p:cNvPr>
          <p:cNvSpPr txBox="1"/>
          <p:nvPr/>
        </p:nvSpPr>
        <p:spPr>
          <a:xfrm>
            <a:off x="1153571" y="5155816"/>
            <a:ext cx="952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D834B-A4B4-4179-9533-39D5F5E99697}"/>
              </a:ext>
            </a:extLst>
          </p:cNvPr>
          <p:cNvSpPr txBox="1"/>
          <p:nvPr/>
        </p:nvSpPr>
        <p:spPr>
          <a:xfrm>
            <a:off x="1153570" y="4756109"/>
            <a:ext cx="918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6.2 = 12 (cm)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B9AE8-7778-4933-A339-4281DCD9DAC5}"/>
              </a:ext>
            </a:extLst>
          </p:cNvPr>
          <p:cNvSpPr txBox="1"/>
          <p:nvPr/>
        </p:nvSpPr>
        <p:spPr>
          <a:xfrm>
            <a:off x="1153571" y="5086516"/>
            <a:ext cx="1157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Vậy chiều dài và chiều rộng của hình chữ nhật lần lượt là 12 cm và 6 cm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64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9518 -0.2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5742 -0.4113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7695 0.0784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AF2FE03D-3C60-4087-8360-B8C9F1B57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82AF1E-DA11-4446-8C2D-9C9B12A68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0960" y="521270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91000" y="4559663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4917440" y="3231197"/>
            <a:ext cx="2133600" cy="1325563"/>
          </a:xfrm>
          <a:prstGeom prst="cloudCallout">
            <a:avLst>
              <a:gd name="adj1" fmla="val -36547"/>
              <a:gd name="adj2" fmla="val 70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  <a:cs typeface="Arial" panose="020B0604020202020204" pitchFamily="34" charset="0"/>
              </a:rPr>
              <a:t>Chúng</a:t>
            </a:r>
            <a:r>
              <a:rPr lang="en-US" dirty="0">
                <a:latin typeface="+mj-lt"/>
                <a:cs typeface="Arial" panose="020B0604020202020204" pitchFamily="34" charset="0"/>
              </a:rPr>
              <a:t> ta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đua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lần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nữa</a:t>
            </a:r>
            <a:r>
              <a:rPr lang="en-US" dirty="0">
                <a:latin typeface="+mj-lt"/>
                <a:cs typeface="Arial" panose="020B0604020202020204" pitchFamily="34" charset="0"/>
              </a:rPr>
              <a:t>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nhé</a:t>
            </a:r>
            <a:r>
              <a:rPr lang="en-US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1940560" y="4114800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OK.</a:t>
            </a:r>
          </a:p>
        </p:txBody>
      </p:sp>
      <p:sp>
        <p:nvSpPr>
          <p:cNvPr id="3" name="Arrow: Striped Right 2">
            <a:hlinkClick r:id="rId8" action="ppaction://hlinksldjump"/>
            <a:extLst>
              <a:ext uri="{FF2B5EF4-FFF2-40B4-BE49-F238E27FC236}">
                <a16:creationId xmlns:a16="http://schemas.microsoft.com/office/drawing/2014/main" id="{5DABEF0F-B0A2-4CE1-BABF-8658A78B75DC}"/>
              </a:ext>
            </a:extLst>
          </p:cNvPr>
          <p:cNvSpPr/>
          <p:nvPr/>
        </p:nvSpPr>
        <p:spPr>
          <a:xfrm>
            <a:off x="10190480" y="5819371"/>
            <a:ext cx="1066800" cy="9862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  <a:cs typeface="Arial" panose="020B0604020202020204" pitchFamily="34" charset="0"/>
              </a:rPr>
              <a:t>BẮT ĐẦU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D622ADD-22CA-4D6B-B83F-FB8D0F991235}"/>
              </a:ext>
            </a:extLst>
          </p:cNvPr>
          <p:cNvSpPr/>
          <p:nvPr/>
        </p:nvSpPr>
        <p:spPr>
          <a:xfrm>
            <a:off x="2090420" y="763542"/>
            <a:ext cx="8874760" cy="246475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Hướng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r>
              <a:rPr lang="en-US" sz="1600" dirty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Rùa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thỏ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chạy</a:t>
            </a:r>
            <a:r>
              <a:rPr lang="en-US" sz="1600" dirty="0"/>
              <a:t> </a:t>
            </a:r>
            <a:r>
              <a:rPr lang="en-US" sz="1600" dirty="0" err="1"/>
              <a:t>đua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đích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trả</a:t>
            </a:r>
            <a:r>
              <a:rPr lang="en-US" sz="1600" dirty="0"/>
              <a:t> </a:t>
            </a:r>
            <a:r>
              <a:rPr lang="en-US" sz="1600" dirty="0" err="1"/>
              <a:t>lời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3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đích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Click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1, 2, 3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đến</a:t>
            </a:r>
            <a:r>
              <a:rPr lang="en-US" sz="1600" dirty="0"/>
              <a:t> slide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Click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 </a:t>
            </a:r>
            <a:r>
              <a:rPr lang="en-US" sz="1600" dirty="0" err="1"/>
              <a:t>tượng</a:t>
            </a:r>
            <a:r>
              <a:rPr lang="en-US" sz="1600" dirty="0"/>
              <a:t> </a:t>
            </a:r>
            <a:r>
              <a:rPr lang="en-US" sz="1600" dirty="0" err="1"/>
              <a:t>ngôi</a:t>
            </a:r>
            <a:r>
              <a:rPr lang="en-US" sz="1600" dirty="0"/>
              <a:t>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Click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rùa</a:t>
            </a:r>
            <a:r>
              <a:rPr lang="en-US" sz="1600" dirty="0"/>
              <a:t>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rùa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tiếp</a:t>
            </a:r>
            <a:r>
              <a:rPr lang="en-US" sz="16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/>
              <a:t>Click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thỏ</a:t>
            </a:r>
            <a:r>
              <a:rPr lang="en-US" sz="1600" dirty="0"/>
              <a:t> 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thỏ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tiếp</a:t>
            </a:r>
            <a:r>
              <a:rPr lang="en-US" sz="1600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2A9EF27-D3D2-4744-914F-7DBBE641AB3A}"/>
              </a:ext>
            </a:extLst>
          </p:cNvPr>
          <p:cNvSpPr txBox="1">
            <a:spLocks/>
          </p:cNvSpPr>
          <p:nvPr/>
        </p:nvSpPr>
        <p:spPr>
          <a:xfrm>
            <a:off x="3820160" y="192238"/>
            <a:ext cx="4470400" cy="546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cs typeface="Arial" panose="020B0604020202020204" pitchFamily="34" charset="0"/>
              </a:rPr>
              <a:t>TRÒ CHƠI: RÙA VÀ THỎ</a:t>
            </a:r>
          </a:p>
        </p:txBody>
      </p:sp>
    </p:spTree>
    <p:extLst>
      <p:ext uri="{BB962C8B-B14F-4D97-AF65-F5344CB8AC3E}">
        <p14:creationId xmlns:p14="http://schemas.microsoft.com/office/powerpoint/2010/main" val="89486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0DE63250-6BA5-488A-83A3-5A4C7F71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D817FD-B4B3-4061-A040-0277A0F31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DAAE02-997B-4559-834D-59C860944C39}"/>
              </a:ext>
            </a:extLst>
          </p:cNvPr>
          <p:cNvSpPr/>
          <p:nvPr/>
        </p:nvSpPr>
        <p:spPr>
          <a:xfrm>
            <a:off x="7533576" y="4942606"/>
            <a:ext cx="1219200" cy="29464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VỀ ĐÍCH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C405A4-0B6A-4815-9530-3F9393A0A50D}"/>
              </a:ext>
            </a:extLst>
          </p:cNvPr>
          <p:cNvSpPr/>
          <p:nvPr/>
        </p:nvSpPr>
        <p:spPr>
          <a:xfrm>
            <a:off x="3322311" y="5528359"/>
            <a:ext cx="5080018" cy="1104084"/>
          </a:xfrm>
          <a:custGeom>
            <a:avLst/>
            <a:gdLst>
              <a:gd name="connsiteX0" fmla="*/ 0 w 5080018"/>
              <a:gd name="connsiteY0" fmla="*/ 914400 h 1104084"/>
              <a:gd name="connsiteX1" fmla="*/ 883920 w 5080018"/>
              <a:gd name="connsiteY1" fmla="*/ 975360 h 1104084"/>
              <a:gd name="connsiteX2" fmla="*/ 1412240 w 5080018"/>
              <a:gd name="connsiteY2" fmla="*/ 1066800 h 1104084"/>
              <a:gd name="connsiteX3" fmla="*/ 1920240 w 5080018"/>
              <a:gd name="connsiteY3" fmla="*/ 1097280 h 1104084"/>
              <a:gd name="connsiteX4" fmla="*/ 3149600 w 5080018"/>
              <a:gd name="connsiteY4" fmla="*/ 1087120 h 1104084"/>
              <a:gd name="connsiteX5" fmla="*/ 3667760 w 5080018"/>
              <a:gd name="connsiteY5" fmla="*/ 955040 h 1104084"/>
              <a:gd name="connsiteX6" fmla="*/ 3850640 w 5080018"/>
              <a:gd name="connsiteY6" fmla="*/ 924560 h 1104084"/>
              <a:gd name="connsiteX7" fmla="*/ 4064000 w 5080018"/>
              <a:gd name="connsiteY7" fmla="*/ 772160 h 1104084"/>
              <a:gd name="connsiteX8" fmla="*/ 4165600 w 5080018"/>
              <a:gd name="connsiteY8" fmla="*/ 701040 h 1104084"/>
              <a:gd name="connsiteX9" fmla="*/ 4318000 w 5080018"/>
              <a:gd name="connsiteY9" fmla="*/ 619760 h 1104084"/>
              <a:gd name="connsiteX10" fmla="*/ 4358640 w 5080018"/>
              <a:gd name="connsiteY10" fmla="*/ 609600 h 1104084"/>
              <a:gd name="connsiteX11" fmla="*/ 4399280 w 5080018"/>
              <a:gd name="connsiteY11" fmla="*/ 589280 h 1104084"/>
              <a:gd name="connsiteX12" fmla="*/ 4460240 w 5080018"/>
              <a:gd name="connsiteY12" fmla="*/ 579120 h 1104084"/>
              <a:gd name="connsiteX13" fmla="*/ 4714240 w 5080018"/>
              <a:gd name="connsiteY13" fmla="*/ 568960 h 1104084"/>
              <a:gd name="connsiteX14" fmla="*/ 4876800 w 5080018"/>
              <a:gd name="connsiteY14" fmla="*/ 528320 h 1104084"/>
              <a:gd name="connsiteX15" fmla="*/ 4978400 w 5080018"/>
              <a:gd name="connsiteY15" fmla="*/ 467360 h 1104084"/>
              <a:gd name="connsiteX16" fmla="*/ 5029200 w 5080018"/>
              <a:gd name="connsiteY16" fmla="*/ 416560 h 1104084"/>
              <a:gd name="connsiteX17" fmla="*/ 5049520 w 5080018"/>
              <a:gd name="connsiteY17" fmla="*/ 375920 h 1104084"/>
              <a:gd name="connsiteX18" fmla="*/ 5069840 w 5080018"/>
              <a:gd name="connsiteY18" fmla="*/ 0 h 110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80018" h="1104084">
                <a:moveTo>
                  <a:pt x="0" y="914400"/>
                </a:moveTo>
                <a:cubicBezTo>
                  <a:pt x="351298" y="972950"/>
                  <a:pt x="-216228" y="880520"/>
                  <a:pt x="883920" y="975360"/>
                </a:cubicBezTo>
                <a:cubicBezTo>
                  <a:pt x="1505972" y="1028985"/>
                  <a:pt x="1020271" y="1001472"/>
                  <a:pt x="1412240" y="1066800"/>
                </a:cubicBezTo>
                <a:cubicBezTo>
                  <a:pt x="1573832" y="1093732"/>
                  <a:pt x="1761260" y="1092152"/>
                  <a:pt x="1920240" y="1097280"/>
                </a:cubicBezTo>
                <a:cubicBezTo>
                  <a:pt x="2330027" y="1093893"/>
                  <a:pt x="2741150" y="1120366"/>
                  <a:pt x="3149600" y="1087120"/>
                </a:cubicBezTo>
                <a:cubicBezTo>
                  <a:pt x="3327255" y="1072660"/>
                  <a:pt x="3491942" y="984343"/>
                  <a:pt x="3667760" y="955040"/>
                </a:cubicBezTo>
                <a:lnTo>
                  <a:pt x="3850640" y="924560"/>
                </a:lnTo>
                <a:cubicBezTo>
                  <a:pt x="3968597" y="865582"/>
                  <a:pt x="3819477" y="943326"/>
                  <a:pt x="4064000" y="772160"/>
                </a:cubicBezTo>
                <a:cubicBezTo>
                  <a:pt x="4097867" y="748453"/>
                  <a:pt x="4130893" y="723498"/>
                  <a:pt x="4165600" y="701040"/>
                </a:cubicBezTo>
                <a:cubicBezTo>
                  <a:pt x="4196578" y="680995"/>
                  <a:pt x="4286009" y="633089"/>
                  <a:pt x="4318000" y="619760"/>
                </a:cubicBezTo>
                <a:cubicBezTo>
                  <a:pt x="4330889" y="614389"/>
                  <a:pt x="4345565" y="614503"/>
                  <a:pt x="4358640" y="609600"/>
                </a:cubicBezTo>
                <a:cubicBezTo>
                  <a:pt x="4372821" y="604282"/>
                  <a:pt x="4384773" y="593632"/>
                  <a:pt x="4399280" y="589280"/>
                </a:cubicBezTo>
                <a:cubicBezTo>
                  <a:pt x="4419011" y="583361"/>
                  <a:pt x="4439682" y="580446"/>
                  <a:pt x="4460240" y="579120"/>
                </a:cubicBezTo>
                <a:cubicBezTo>
                  <a:pt x="4544799" y="573665"/>
                  <a:pt x="4629573" y="572347"/>
                  <a:pt x="4714240" y="568960"/>
                </a:cubicBezTo>
                <a:cubicBezTo>
                  <a:pt x="4730939" y="565249"/>
                  <a:pt x="4853682" y="539879"/>
                  <a:pt x="4876800" y="528320"/>
                </a:cubicBezTo>
                <a:cubicBezTo>
                  <a:pt x="5059279" y="437080"/>
                  <a:pt x="4882549" y="499310"/>
                  <a:pt x="4978400" y="467360"/>
                </a:cubicBezTo>
                <a:cubicBezTo>
                  <a:pt x="4995333" y="450427"/>
                  <a:pt x="5014498" y="435463"/>
                  <a:pt x="5029200" y="416560"/>
                </a:cubicBezTo>
                <a:cubicBezTo>
                  <a:pt x="5038499" y="404605"/>
                  <a:pt x="5043895" y="389982"/>
                  <a:pt x="5049520" y="375920"/>
                </a:cubicBezTo>
                <a:cubicBezTo>
                  <a:pt x="5103040" y="242121"/>
                  <a:pt x="5069840" y="205215"/>
                  <a:pt x="506984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hlinkClick r:id="rId5" action="ppaction://hlinksldjump"/>
            <a:extLst>
              <a:ext uri="{FF2B5EF4-FFF2-40B4-BE49-F238E27FC236}">
                <a16:creationId xmlns:a16="http://schemas.microsoft.com/office/drawing/2014/main" id="{279AE502-4A43-4650-8B65-EAE42EBFECA5}"/>
              </a:ext>
            </a:extLst>
          </p:cNvPr>
          <p:cNvSpPr/>
          <p:nvPr/>
        </p:nvSpPr>
        <p:spPr>
          <a:xfrm>
            <a:off x="3103871" y="6249215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>
            <a:hlinkClick r:id="rId6" action="ppaction://hlinksldjump"/>
            <a:extLst>
              <a:ext uri="{FF2B5EF4-FFF2-40B4-BE49-F238E27FC236}">
                <a16:creationId xmlns:a16="http://schemas.microsoft.com/office/drawing/2014/main" id="{241814B6-1761-45B5-894B-7D3A3F566E30}"/>
              </a:ext>
            </a:extLst>
          </p:cNvPr>
          <p:cNvSpPr/>
          <p:nvPr/>
        </p:nvSpPr>
        <p:spPr>
          <a:xfrm>
            <a:off x="5463527" y="6406325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6B8761-9682-4B90-8B71-8ED37660C1FA}"/>
              </a:ext>
            </a:extLst>
          </p:cNvPr>
          <p:cNvSpPr/>
          <p:nvPr/>
        </p:nvSpPr>
        <p:spPr>
          <a:xfrm>
            <a:off x="3660091" y="5233202"/>
            <a:ext cx="4145305" cy="730220"/>
          </a:xfrm>
          <a:custGeom>
            <a:avLst/>
            <a:gdLst>
              <a:gd name="connsiteX0" fmla="*/ 0 w 4145305"/>
              <a:gd name="connsiteY0" fmla="*/ 335280 h 730220"/>
              <a:gd name="connsiteX1" fmla="*/ 60960 w 4145305"/>
              <a:gd name="connsiteY1" fmla="*/ 345440 h 730220"/>
              <a:gd name="connsiteX2" fmla="*/ 182880 w 4145305"/>
              <a:gd name="connsiteY2" fmla="*/ 375920 h 730220"/>
              <a:gd name="connsiteX3" fmla="*/ 325120 w 4145305"/>
              <a:gd name="connsiteY3" fmla="*/ 426720 h 730220"/>
              <a:gd name="connsiteX4" fmla="*/ 406400 w 4145305"/>
              <a:gd name="connsiteY4" fmla="*/ 447040 h 730220"/>
              <a:gd name="connsiteX5" fmla="*/ 477520 w 4145305"/>
              <a:gd name="connsiteY5" fmla="*/ 467360 h 730220"/>
              <a:gd name="connsiteX6" fmla="*/ 751840 w 4145305"/>
              <a:gd name="connsiteY6" fmla="*/ 477520 h 730220"/>
              <a:gd name="connsiteX7" fmla="*/ 1493520 w 4145305"/>
              <a:gd name="connsiteY7" fmla="*/ 497840 h 730220"/>
              <a:gd name="connsiteX8" fmla="*/ 1625600 w 4145305"/>
              <a:gd name="connsiteY8" fmla="*/ 548640 h 730220"/>
              <a:gd name="connsiteX9" fmla="*/ 1727200 w 4145305"/>
              <a:gd name="connsiteY9" fmla="*/ 589280 h 730220"/>
              <a:gd name="connsiteX10" fmla="*/ 1838960 w 4145305"/>
              <a:gd name="connsiteY10" fmla="*/ 609600 h 730220"/>
              <a:gd name="connsiteX11" fmla="*/ 1869440 w 4145305"/>
              <a:gd name="connsiteY11" fmla="*/ 619760 h 730220"/>
              <a:gd name="connsiteX12" fmla="*/ 2286000 w 4145305"/>
              <a:gd name="connsiteY12" fmla="*/ 640080 h 730220"/>
              <a:gd name="connsiteX13" fmla="*/ 2367280 w 4145305"/>
              <a:gd name="connsiteY13" fmla="*/ 650240 h 730220"/>
              <a:gd name="connsiteX14" fmla="*/ 2428240 w 4145305"/>
              <a:gd name="connsiteY14" fmla="*/ 660400 h 730220"/>
              <a:gd name="connsiteX15" fmla="*/ 3119120 w 4145305"/>
              <a:gd name="connsiteY15" fmla="*/ 680720 h 730220"/>
              <a:gd name="connsiteX16" fmla="*/ 3545840 w 4145305"/>
              <a:gd name="connsiteY16" fmla="*/ 701040 h 730220"/>
              <a:gd name="connsiteX17" fmla="*/ 3576320 w 4145305"/>
              <a:gd name="connsiteY17" fmla="*/ 670560 h 730220"/>
              <a:gd name="connsiteX18" fmla="*/ 3647440 w 4145305"/>
              <a:gd name="connsiteY18" fmla="*/ 619760 h 730220"/>
              <a:gd name="connsiteX19" fmla="*/ 3688080 w 4145305"/>
              <a:gd name="connsiteY19" fmla="*/ 599440 h 730220"/>
              <a:gd name="connsiteX20" fmla="*/ 3738880 w 4145305"/>
              <a:gd name="connsiteY20" fmla="*/ 548640 h 730220"/>
              <a:gd name="connsiteX21" fmla="*/ 3942080 w 4145305"/>
              <a:gd name="connsiteY21" fmla="*/ 416560 h 730220"/>
              <a:gd name="connsiteX22" fmla="*/ 3972560 w 4145305"/>
              <a:gd name="connsiteY22" fmla="*/ 365760 h 730220"/>
              <a:gd name="connsiteX23" fmla="*/ 4053840 w 4145305"/>
              <a:gd name="connsiteY23" fmla="*/ 254000 h 730220"/>
              <a:gd name="connsiteX24" fmla="*/ 4064000 w 4145305"/>
              <a:gd name="connsiteY24" fmla="*/ 213360 h 730220"/>
              <a:gd name="connsiteX25" fmla="*/ 4084320 w 4145305"/>
              <a:gd name="connsiteY25" fmla="*/ 182880 h 730220"/>
              <a:gd name="connsiteX26" fmla="*/ 4094480 w 4145305"/>
              <a:gd name="connsiteY26" fmla="*/ 132080 h 730220"/>
              <a:gd name="connsiteX27" fmla="*/ 4145280 w 4145305"/>
              <a:gd name="connsiteY27" fmla="*/ 0 h 73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45305" h="730220">
                <a:moveTo>
                  <a:pt x="0" y="335280"/>
                </a:moveTo>
                <a:cubicBezTo>
                  <a:pt x="20320" y="338667"/>
                  <a:pt x="40850" y="340971"/>
                  <a:pt x="60960" y="345440"/>
                </a:cubicBezTo>
                <a:cubicBezTo>
                  <a:pt x="101853" y="354527"/>
                  <a:pt x="182880" y="375920"/>
                  <a:pt x="182880" y="375920"/>
                </a:cubicBezTo>
                <a:cubicBezTo>
                  <a:pt x="262964" y="423970"/>
                  <a:pt x="210434" y="399735"/>
                  <a:pt x="325120" y="426720"/>
                </a:cubicBezTo>
                <a:cubicBezTo>
                  <a:pt x="352305" y="433116"/>
                  <a:pt x="379416" y="439844"/>
                  <a:pt x="406400" y="447040"/>
                </a:cubicBezTo>
                <a:cubicBezTo>
                  <a:pt x="430223" y="453393"/>
                  <a:pt x="452960" y="465193"/>
                  <a:pt x="477520" y="467360"/>
                </a:cubicBezTo>
                <a:cubicBezTo>
                  <a:pt x="568669" y="475403"/>
                  <a:pt x="660378" y="474776"/>
                  <a:pt x="751840" y="477520"/>
                </a:cubicBezTo>
                <a:lnTo>
                  <a:pt x="1493520" y="497840"/>
                </a:lnTo>
                <a:cubicBezTo>
                  <a:pt x="1811723" y="639263"/>
                  <a:pt x="1463012" y="490573"/>
                  <a:pt x="1625600" y="548640"/>
                </a:cubicBezTo>
                <a:cubicBezTo>
                  <a:pt x="1659951" y="560908"/>
                  <a:pt x="1692128" y="579259"/>
                  <a:pt x="1727200" y="589280"/>
                </a:cubicBezTo>
                <a:cubicBezTo>
                  <a:pt x="1763607" y="599682"/>
                  <a:pt x="1801936" y="601666"/>
                  <a:pt x="1838960" y="609600"/>
                </a:cubicBezTo>
                <a:cubicBezTo>
                  <a:pt x="1849432" y="611844"/>
                  <a:pt x="1858755" y="619031"/>
                  <a:pt x="1869440" y="619760"/>
                </a:cubicBezTo>
                <a:cubicBezTo>
                  <a:pt x="2008136" y="629217"/>
                  <a:pt x="2147147" y="633307"/>
                  <a:pt x="2286000" y="640080"/>
                </a:cubicBezTo>
                <a:lnTo>
                  <a:pt x="2367280" y="650240"/>
                </a:lnTo>
                <a:cubicBezTo>
                  <a:pt x="2387673" y="653153"/>
                  <a:pt x="2407657" y="659566"/>
                  <a:pt x="2428240" y="660400"/>
                </a:cubicBezTo>
                <a:cubicBezTo>
                  <a:pt x="2658444" y="669733"/>
                  <a:pt x="2888827" y="673947"/>
                  <a:pt x="3119120" y="680720"/>
                </a:cubicBezTo>
                <a:cubicBezTo>
                  <a:pt x="3315311" y="741086"/>
                  <a:pt x="3269324" y="744246"/>
                  <a:pt x="3545840" y="701040"/>
                </a:cubicBezTo>
                <a:cubicBezTo>
                  <a:pt x="3560036" y="698822"/>
                  <a:pt x="3565100" y="679536"/>
                  <a:pt x="3576320" y="670560"/>
                </a:cubicBezTo>
                <a:cubicBezTo>
                  <a:pt x="3599069" y="652361"/>
                  <a:pt x="3622861" y="635401"/>
                  <a:pt x="3647440" y="619760"/>
                </a:cubicBezTo>
                <a:cubicBezTo>
                  <a:pt x="3660218" y="611629"/>
                  <a:pt x="3676125" y="608739"/>
                  <a:pt x="3688080" y="599440"/>
                </a:cubicBezTo>
                <a:cubicBezTo>
                  <a:pt x="3706983" y="584738"/>
                  <a:pt x="3719446" y="562633"/>
                  <a:pt x="3738880" y="548640"/>
                </a:cubicBezTo>
                <a:cubicBezTo>
                  <a:pt x="3804439" y="501437"/>
                  <a:pt x="3942080" y="416560"/>
                  <a:pt x="3942080" y="416560"/>
                </a:cubicBezTo>
                <a:cubicBezTo>
                  <a:pt x="3952240" y="399627"/>
                  <a:pt x="3961372" y="382033"/>
                  <a:pt x="3972560" y="365760"/>
                </a:cubicBezTo>
                <a:cubicBezTo>
                  <a:pt x="3998656" y="327802"/>
                  <a:pt x="4053840" y="254000"/>
                  <a:pt x="4053840" y="254000"/>
                </a:cubicBezTo>
                <a:cubicBezTo>
                  <a:pt x="4057227" y="240453"/>
                  <a:pt x="4058499" y="226195"/>
                  <a:pt x="4064000" y="213360"/>
                </a:cubicBezTo>
                <a:cubicBezTo>
                  <a:pt x="4068810" y="202137"/>
                  <a:pt x="4080033" y="194313"/>
                  <a:pt x="4084320" y="182880"/>
                </a:cubicBezTo>
                <a:cubicBezTo>
                  <a:pt x="4090383" y="166711"/>
                  <a:pt x="4088417" y="148249"/>
                  <a:pt x="4094480" y="132080"/>
                </a:cubicBezTo>
                <a:cubicBezTo>
                  <a:pt x="4148083" y="-10861"/>
                  <a:pt x="4145280" y="65382"/>
                  <a:pt x="4145280" y="0"/>
                </a:cubicBezTo>
              </a:path>
            </a:pathLst>
          </a:cu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hlinkClick r:id="rId7" action="ppaction://hlinksldjump"/>
            <a:extLst>
              <a:ext uri="{FF2B5EF4-FFF2-40B4-BE49-F238E27FC236}">
                <a16:creationId xmlns:a16="http://schemas.microsoft.com/office/drawing/2014/main" id="{D48CC265-3F3F-4AB1-9015-0AF60C4273DE}"/>
              </a:ext>
            </a:extLst>
          </p:cNvPr>
          <p:cNvSpPr/>
          <p:nvPr/>
        </p:nvSpPr>
        <p:spPr>
          <a:xfrm>
            <a:off x="3571202" y="5401544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Oval 29">
            <a:hlinkClick r:id="rId8" action="ppaction://hlinksldjump"/>
            <a:extLst>
              <a:ext uri="{FF2B5EF4-FFF2-40B4-BE49-F238E27FC236}">
                <a16:creationId xmlns:a16="http://schemas.microsoft.com/office/drawing/2014/main" id="{8F42B7B9-9C17-4737-820F-706164A5AD39}"/>
              </a:ext>
            </a:extLst>
          </p:cNvPr>
          <p:cNvSpPr/>
          <p:nvPr/>
        </p:nvSpPr>
        <p:spPr>
          <a:xfrm>
            <a:off x="5191742" y="5589319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Oval 30">
            <a:hlinkClick r:id="rId9" action="ppaction://hlinksldjump"/>
            <a:extLst>
              <a:ext uri="{FF2B5EF4-FFF2-40B4-BE49-F238E27FC236}">
                <a16:creationId xmlns:a16="http://schemas.microsoft.com/office/drawing/2014/main" id="{0CC65050-3821-4024-A31D-22D711102E88}"/>
              </a:ext>
            </a:extLst>
          </p:cNvPr>
          <p:cNvSpPr/>
          <p:nvPr/>
        </p:nvSpPr>
        <p:spPr>
          <a:xfrm>
            <a:off x="7178018" y="5569887"/>
            <a:ext cx="436880" cy="39353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Oval 31">
            <a:hlinkClick r:id="rId10" action="ppaction://hlinksldjump"/>
            <a:extLst>
              <a:ext uri="{FF2B5EF4-FFF2-40B4-BE49-F238E27FC236}">
                <a16:creationId xmlns:a16="http://schemas.microsoft.com/office/drawing/2014/main" id="{BD200C43-F2EB-4980-8A51-8FC47F7C1E6A}"/>
              </a:ext>
            </a:extLst>
          </p:cNvPr>
          <p:cNvSpPr/>
          <p:nvPr/>
        </p:nvSpPr>
        <p:spPr>
          <a:xfrm>
            <a:off x="7762224" y="5935129"/>
            <a:ext cx="436880" cy="393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Action Button: Go Forward or Next 32">
            <a:hlinkClick r:id="rId11" action="ppaction://hlinksldjump"/>
            <a:extLst>
              <a:ext uri="{FF2B5EF4-FFF2-40B4-BE49-F238E27FC236}">
                <a16:creationId xmlns:a16="http://schemas.microsoft.com/office/drawing/2014/main" id="{D0FB9459-F87A-4139-9179-DD9A0B089DFE}"/>
              </a:ext>
            </a:extLst>
          </p:cNvPr>
          <p:cNvSpPr/>
          <p:nvPr/>
        </p:nvSpPr>
        <p:spPr>
          <a:xfrm>
            <a:off x="11704311" y="6229726"/>
            <a:ext cx="477538" cy="529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2611099" y="4087363"/>
            <a:ext cx="1219200" cy="1799815"/>
          </a:xfrm>
          <a:prstGeom prst="rect">
            <a:avLst/>
          </a:prstGeom>
        </p:spPr>
      </p:pic>
      <p:sp>
        <p:nvSpPr>
          <p:cNvPr id="34" name="Oval 33">
            <a:hlinkClick r:id="rId11" action="ppaction://hlinksldjump"/>
            <a:extLst>
              <a:ext uri="{FF2B5EF4-FFF2-40B4-BE49-F238E27FC236}">
                <a16:creationId xmlns:a16="http://schemas.microsoft.com/office/drawing/2014/main" id="{74C1EEE5-2BF0-446D-8EC3-EF2C1F7EFD57}"/>
              </a:ext>
            </a:extLst>
          </p:cNvPr>
          <p:cNvSpPr/>
          <p:nvPr/>
        </p:nvSpPr>
        <p:spPr>
          <a:xfrm>
            <a:off x="11557001" y="5622510"/>
            <a:ext cx="681074" cy="5293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47E704-F5D6-459C-A1A2-7A92F8E00C28}"/>
              </a:ext>
            </a:extLst>
          </p:cNvPr>
          <p:cNvSpPr txBox="1">
            <a:spLocks/>
          </p:cNvSpPr>
          <p:nvPr/>
        </p:nvSpPr>
        <p:spPr>
          <a:xfrm>
            <a:off x="3820160" y="192238"/>
            <a:ext cx="4470400" cy="546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cs typeface="Arial" panose="020B0604020202020204" pitchFamily="34" charset="0"/>
              </a:rPr>
              <a:t>TRÒ CHƠI: RÙA VÀ THỎ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6720" y="5283820"/>
            <a:ext cx="1219200" cy="16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19935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5 0.00903 L 0.34922 0.0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22 0.01088 L 0.42058 0.06782 C 0.43607 0.08102 0.45222 0.08009 0.46563 0.06736 C 0.48034 0.05162 0.48868 0.02685 0.48959 -0.00324 L 0.49818 -0.14236 " pathEditMode="relative" rAng="1980000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13008 0.019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8 0.01967 L 0.2638 0.048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67 0.02593 L 0.31302 0.05186 C 0.32318 0.05834 0.33646 0.05648 0.34844 0.04723 C 0.36198 0.03704 0.37123 0.02246 0.37409 0.0051 L 0.39974 -0.07662 " pathEditMode="relative" rAng="20220000" ptsTypes="A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848E71A9-680C-4C37-B20E-646651A40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D7ED57-2F98-44EF-93A1-BB9B6A35A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4104640" y="2661921"/>
            <a:ext cx="6146800" cy="1894840"/>
          </a:xfrm>
          <a:prstGeom prst="cloudCallout">
            <a:avLst>
              <a:gd name="adj1" fmla="val -36547"/>
              <a:gd name="adj2" fmla="val 70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Câu 1.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OK.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D8B76A-494F-4B41-859F-36C91F12B333}"/>
              </a:ext>
            </a:extLst>
          </p:cNvPr>
          <p:cNvSpPr/>
          <p:nvPr/>
        </p:nvSpPr>
        <p:spPr>
          <a:xfrm>
            <a:off x="5758182" y="4653915"/>
            <a:ext cx="2352038" cy="4267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cs typeface="Arial" panose="020B0604020202020204" pitchFamily="34" charset="0"/>
              </a:rPr>
              <a:t>A. Tam </a:t>
            </a:r>
            <a:r>
              <a:rPr lang="en-US" dirty="0" err="1">
                <a:cs typeface="Arial" panose="020B0604020202020204" pitchFamily="34" charset="0"/>
              </a:rPr>
              <a:t>giác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vuông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D143A-9880-4018-A9FB-0151560419F2}"/>
              </a:ext>
            </a:extLst>
          </p:cNvPr>
          <p:cNvSpPr/>
          <p:nvPr/>
        </p:nvSpPr>
        <p:spPr>
          <a:xfrm>
            <a:off x="5754372" y="5351864"/>
            <a:ext cx="2352038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cs typeface="Arial" panose="020B0604020202020204" pitchFamily="34" charset="0"/>
              </a:rPr>
              <a:t>B. Tam </a:t>
            </a:r>
            <a:r>
              <a:rPr lang="en-US" dirty="0" err="1">
                <a:cs typeface="Arial" panose="020B0604020202020204" pitchFamily="34" charset="0"/>
              </a:rPr>
              <a:t>giác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đều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5756276" y="5351864"/>
            <a:ext cx="2336164" cy="42672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i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B. Tam </a:t>
            </a:r>
            <a:r>
              <a:rPr lang="en-US" b="0" i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giác</a:t>
            </a:r>
            <a:r>
              <a:rPr lang="en-US" b="0" i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đều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5754372" y="4646140"/>
            <a:ext cx="2352038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A. Tam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giác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vuông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on Button: Go Home 1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E58DA32-B483-46D6-8FCC-6949D961D0C5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6A4FDB-B6F8-4084-9D8E-DAEEBEDC7093}"/>
              </a:ext>
            </a:extLst>
          </p:cNvPr>
          <p:cNvSpPr/>
          <p:nvPr/>
        </p:nvSpPr>
        <p:spPr>
          <a:xfrm>
            <a:off x="8331199" y="5351864"/>
            <a:ext cx="2352037" cy="4267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cs typeface="Arial" panose="020B0604020202020204" pitchFamily="34" charset="0"/>
              </a:rPr>
              <a:t>D. </a:t>
            </a:r>
            <a:r>
              <a:rPr lang="en-US" dirty="0" err="1">
                <a:cs typeface="Arial" panose="020B0604020202020204" pitchFamily="34" charset="0"/>
              </a:rPr>
              <a:t>Hình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chữ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nhật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F1C2C9-5A9C-49D3-876A-CF50761FD8D3}"/>
              </a:ext>
            </a:extLst>
          </p:cNvPr>
          <p:cNvSpPr/>
          <p:nvPr/>
        </p:nvSpPr>
        <p:spPr>
          <a:xfrm>
            <a:off x="8326754" y="5351864"/>
            <a:ext cx="2352038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D.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nhật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72181C1-7035-4501-A896-F5D8130519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237753"/>
            <a:ext cx="6216199" cy="222948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46978-AE1C-425B-97BF-C31660A730A7}"/>
              </a:ext>
            </a:extLst>
          </p:cNvPr>
          <p:cNvSpPr/>
          <p:nvPr/>
        </p:nvSpPr>
        <p:spPr>
          <a:xfrm>
            <a:off x="8322944" y="4646295"/>
            <a:ext cx="2351852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C.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 panose="020B0604020202020204" pitchFamily="34" charset="0"/>
              </a:rPr>
              <a:t>vuông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8326754" y="4653915"/>
            <a:ext cx="2352036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cs typeface="Arial" panose="020B0604020202020204" pitchFamily="34" charset="0"/>
              </a:rPr>
              <a:t>C. </a:t>
            </a:r>
            <a:r>
              <a:rPr lang="en-US" dirty="0" err="1">
                <a:cs typeface="Arial" panose="020B0604020202020204" pitchFamily="34" charset="0"/>
              </a:rPr>
              <a:t>Hình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vuông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2" animBg="1"/>
      <p:bldP spid="20" grpId="0" animBg="1"/>
      <p:bldP spid="20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AE01752A-981E-4F37-9CCF-8BDD75D7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5380D2-7FED-4FB3-92EE-37318CBC8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D8B76A-494F-4B41-859F-36C91F12B333}"/>
              </a:ext>
            </a:extLst>
          </p:cNvPr>
          <p:cNvSpPr/>
          <p:nvPr/>
        </p:nvSpPr>
        <p:spPr>
          <a:xfrm>
            <a:off x="4160520" y="3960156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D143A-9880-4018-A9FB-0151560419F2}"/>
              </a:ext>
            </a:extLst>
          </p:cNvPr>
          <p:cNvSpPr/>
          <p:nvPr/>
        </p:nvSpPr>
        <p:spPr>
          <a:xfrm>
            <a:off x="6559550" y="301767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46978-AE1C-425B-97BF-C31660A730A7}"/>
              </a:ext>
            </a:extLst>
          </p:cNvPr>
          <p:cNvSpPr/>
          <p:nvPr/>
        </p:nvSpPr>
        <p:spPr>
          <a:xfrm>
            <a:off x="4160520" y="301767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4BC762-2E1B-413D-AB7B-0B93A0A65612}"/>
              </a:ext>
            </a:extLst>
          </p:cNvPr>
          <p:cNvSpPr/>
          <p:nvPr/>
        </p:nvSpPr>
        <p:spPr>
          <a:xfrm>
            <a:off x="6605268" y="3950023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6559550" y="302274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4176396" y="395955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4178300" y="301244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6605268" y="394786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Action Button: Go Home 1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9EE3BC1-5959-490E-B861-48039D0A7F29}"/>
              </a:ext>
            </a:extLst>
          </p:cNvPr>
          <p:cNvSpPr/>
          <p:nvPr/>
        </p:nvSpPr>
        <p:spPr>
          <a:xfrm>
            <a:off x="1018858" y="133256"/>
            <a:ext cx="10430192" cy="2630263"/>
          </a:xfrm>
          <a:prstGeom prst="cloudCallout">
            <a:avLst>
              <a:gd name="adj1" fmla="val -30116"/>
              <a:gd name="adj2" fmla="val 667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2. Cho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các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sau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nào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tâm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đối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xứng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1)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Đoạn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thẳng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              2) Tam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giác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đều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3)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tròn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tâm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O              5)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thoi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ABCD  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4)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thang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cân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ABCD (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đáy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lớn</a:t>
            </a:r>
            <a:r>
              <a:rPr lang="en-US" sz="20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CD)</a:t>
            </a:r>
          </a:p>
        </p:txBody>
      </p:sp>
    </p:spTree>
    <p:extLst>
      <p:ext uri="{BB962C8B-B14F-4D97-AF65-F5344CB8AC3E}">
        <p14:creationId xmlns:p14="http://schemas.microsoft.com/office/powerpoint/2010/main" val="4015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B60A06F5-03B0-4FB5-B54F-5C053415D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65337A-BD93-4B1D-B319-47910CBFA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4104640" y="2661921"/>
            <a:ext cx="5577840" cy="1894840"/>
          </a:xfrm>
          <a:prstGeom prst="cloudCallout">
            <a:avLst>
              <a:gd name="adj1" fmla="val -36547"/>
              <a:gd name="adj2" fmla="val 70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3.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bao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nhiêu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trục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đối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xứng</a:t>
            </a:r>
            <a:r>
              <a:rPr lang="en-US" sz="2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OK.</a:t>
            </a:r>
          </a:p>
        </p:txBody>
      </p:sp>
      <p:sp>
        <p:nvSpPr>
          <p:cNvPr id="18" name="Action Button: Go Home 1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C749602-C32C-4F17-A02E-298A5833E87C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0F70A36-4A18-4A33-BE5F-522CD9740B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451804"/>
            <a:ext cx="2159000" cy="2105025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24A57F3F-4389-46BB-A50C-0F9E8DB034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72" y="423077"/>
            <a:ext cx="2162175" cy="2038350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E14E912D-BFE9-469D-8432-3E9242624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85" y="462592"/>
            <a:ext cx="2003877" cy="196711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234ABE-E90F-4923-9201-060C449ACB30}"/>
              </a:ext>
            </a:extLst>
          </p:cNvPr>
          <p:cNvSpPr/>
          <p:nvPr/>
        </p:nvSpPr>
        <p:spPr>
          <a:xfrm>
            <a:off x="5896614" y="5945731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2A93262-AB5F-4085-B985-A59A4BE1673E}"/>
              </a:ext>
            </a:extLst>
          </p:cNvPr>
          <p:cNvSpPr/>
          <p:nvPr/>
        </p:nvSpPr>
        <p:spPr>
          <a:xfrm>
            <a:off x="8295644" y="5003253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08E9E9-FC63-43E7-A877-FB52B697A70C}"/>
              </a:ext>
            </a:extLst>
          </p:cNvPr>
          <p:cNvSpPr/>
          <p:nvPr/>
        </p:nvSpPr>
        <p:spPr>
          <a:xfrm>
            <a:off x="5896614" y="5003253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BE249E-394C-4363-A652-FC0DDCBD9C1A}"/>
              </a:ext>
            </a:extLst>
          </p:cNvPr>
          <p:cNvSpPr/>
          <p:nvPr/>
        </p:nvSpPr>
        <p:spPr>
          <a:xfrm>
            <a:off x="8341362" y="593559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3B0CCEE-E069-4AE9-B7A2-43B84638C6CB}"/>
              </a:ext>
            </a:extLst>
          </p:cNvPr>
          <p:cNvSpPr/>
          <p:nvPr/>
        </p:nvSpPr>
        <p:spPr>
          <a:xfrm>
            <a:off x="8295644" y="499801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3E3F0-9B1F-4716-9287-8F537C9CB438}"/>
              </a:ext>
            </a:extLst>
          </p:cNvPr>
          <p:cNvSpPr/>
          <p:nvPr/>
        </p:nvSpPr>
        <p:spPr>
          <a:xfrm>
            <a:off x="5912490" y="594512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ED4DD7-9AC4-49E5-B702-9DB76F779EB6}"/>
              </a:ext>
            </a:extLst>
          </p:cNvPr>
          <p:cNvSpPr/>
          <p:nvPr/>
        </p:nvSpPr>
        <p:spPr>
          <a:xfrm>
            <a:off x="5914394" y="499801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78478F6-2A12-4007-ABC1-9B04BA743B91}"/>
              </a:ext>
            </a:extLst>
          </p:cNvPr>
          <p:cNvSpPr/>
          <p:nvPr/>
        </p:nvSpPr>
        <p:spPr>
          <a:xfrm>
            <a:off x="8341362" y="593344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77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35AD1936-7298-4F61-9BBE-BF715AD60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4104640" y="2661921"/>
            <a:ext cx="5862320" cy="1894840"/>
          </a:xfrm>
          <a:prstGeom prst="cloudCallout">
            <a:avLst>
              <a:gd name="adj1" fmla="val -36547"/>
              <a:gd name="adj2" fmla="val 701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1.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Trong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các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trên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bao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nhiêu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dạng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thoi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DDF22CB-13F1-42BD-BA31-FA5BB7C5B3BA}"/>
              </a:ext>
            </a:extLst>
          </p:cNvPr>
          <p:cNvSpPr/>
          <p:nvPr/>
        </p:nvSpPr>
        <p:spPr>
          <a:xfrm>
            <a:off x="2042160" y="4114801"/>
            <a:ext cx="1219200" cy="924560"/>
          </a:xfrm>
          <a:prstGeom prst="cloudCallout">
            <a:avLst>
              <a:gd name="adj1" fmla="val 30000"/>
              <a:gd name="adj2" fmla="val 592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OK.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D8B76A-494F-4B41-859F-36C91F12B333}"/>
              </a:ext>
            </a:extLst>
          </p:cNvPr>
          <p:cNvSpPr/>
          <p:nvPr/>
        </p:nvSpPr>
        <p:spPr>
          <a:xfrm>
            <a:off x="5852160" y="568960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D143A-9880-4018-A9FB-0151560419F2}"/>
              </a:ext>
            </a:extLst>
          </p:cNvPr>
          <p:cNvSpPr/>
          <p:nvPr/>
        </p:nvSpPr>
        <p:spPr>
          <a:xfrm>
            <a:off x="5853431" y="468407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46978-AE1C-425B-97BF-C31660A730A7}"/>
              </a:ext>
            </a:extLst>
          </p:cNvPr>
          <p:cNvSpPr/>
          <p:nvPr/>
        </p:nvSpPr>
        <p:spPr>
          <a:xfrm>
            <a:off x="8341362" y="4698999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4BC762-2E1B-413D-AB7B-0B93A0A65612}"/>
              </a:ext>
            </a:extLst>
          </p:cNvPr>
          <p:cNvSpPr/>
          <p:nvPr/>
        </p:nvSpPr>
        <p:spPr>
          <a:xfrm>
            <a:off x="8387080" y="568960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5853431" y="468083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5852160" y="5686365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8341362" y="4698691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8394700" y="568652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Action Button: Go Home 1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C01488B-E5CF-409A-8FDC-6A7E028B3794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C2EFAB-3B63-4F8E-924A-C9A4D4865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350005"/>
            <a:ext cx="1823720" cy="1823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B566F8-2AD3-4D55-859A-5E569C7FAC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0720" y="380041"/>
            <a:ext cx="2270760" cy="1703070"/>
          </a:xfrm>
          <a:prstGeom prst="rect">
            <a:avLst/>
          </a:prstGeom>
        </p:spPr>
      </p:pic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5B86C1-30D8-497B-920A-AADE5CBF089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45927" r="35124" b="31481"/>
          <a:stretch/>
        </p:blipFill>
        <p:spPr>
          <a:xfrm>
            <a:off x="8262620" y="363534"/>
            <a:ext cx="2184399" cy="16909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894FDA-0FBC-4928-ACA9-7AB8EDDACC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BA3A4DAE-4BCC-4C45-BA0D-C9E2F9E15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0F74CA-4AE7-45DA-8097-C3C5D528C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1018858" y="133256"/>
            <a:ext cx="10500042" cy="2630263"/>
          </a:xfrm>
          <a:prstGeom prst="cloudCallout">
            <a:avLst>
              <a:gd name="adj1" fmla="val -28168"/>
              <a:gd name="adj2" fmla="val 166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2. Cho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các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sau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,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nào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trục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đối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xứng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1)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Đoạn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thẳng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               2) Tam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giác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đều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3)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tròn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tâm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O              5)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thoi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ABCD  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4)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thang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ABCD (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đáy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lớn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CD)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D8B76A-494F-4B41-859F-36C91F12B333}"/>
              </a:ext>
            </a:extLst>
          </p:cNvPr>
          <p:cNvSpPr/>
          <p:nvPr/>
        </p:nvSpPr>
        <p:spPr>
          <a:xfrm>
            <a:off x="4160520" y="3960156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D143A-9880-4018-A9FB-0151560419F2}"/>
              </a:ext>
            </a:extLst>
          </p:cNvPr>
          <p:cNvSpPr/>
          <p:nvPr/>
        </p:nvSpPr>
        <p:spPr>
          <a:xfrm>
            <a:off x="6559550" y="301767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346978-AE1C-425B-97BF-C31660A730A7}"/>
              </a:ext>
            </a:extLst>
          </p:cNvPr>
          <p:cNvSpPr/>
          <p:nvPr/>
        </p:nvSpPr>
        <p:spPr>
          <a:xfrm>
            <a:off x="4160520" y="301767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4BC762-2E1B-413D-AB7B-0B93A0A65612}"/>
              </a:ext>
            </a:extLst>
          </p:cNvPr>
          <p:cNvSpPr/>
          <p:nvPr/>
        </p:nvSpPr>
        <p:spPr>
          <a:xfrm>
            <a:off x="6605268" y="3950023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6559550" y="300228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4160520" y="3964207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75ED3-E2C4-4305-AF43-8548A07ED2BF}"/>
              </a:ext>
            </a:extLst>
          </p:cNvPr>
          <p:cNvSpPr/>
          <p:nvPr/>
        </p:nvSpPr>
        <p:spPr>
          <a:xfrm>
            <a:off x="4160520" y="3018331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6615428" y="3950023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Action Button: Go Home 1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ree, grass, nature, plant&#10;&#10;Description automatically generated">
            <a:extLst>
              <a:ext uri="{FF2B5EF4-FFF2-40B4-BE49-F238E27FC236}">
                <a16:creationId xmlns:a16="http://schemas.microsoft.com/office/drawing/2014/main" id="{E84C725D-C1D8-41E3-B827-8118E7D64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CC603-13A7-4AC2-AFD9-357033DA6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24" cy="48541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4D101D43-FBB8-41BA-A31E-CE02F18B7FF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0" b="98700" l="2500" r="98000">
                        <a14:foregroundMark x1="71167" y1="10300" x2="63833" y2="21600"/>
                        <a14:foregroundMark x1="63833" y1="21600" x2="63333" y2="8300"/>
                        <a14:foregroundMark x1="63333" y1="8300" x2="76167" y2="13300"/>
                        <a14:foregroundMark x1="64667" y1="6100" x2="52000" y2="6100"/>
                        <a14:foregroundMark x1="59667" y1="4700" x2="78167" y2="17100"/>
                        <a14:foregroundMark x1="78167" y1="17100" x2="56667" y2="35500"/>
                        <a14:foregroundMark x1="56667" y1="35500" x2="32667" y2="26800"/>
                        <a14:foregroundMark x1="32667" y1="26800" x2="41333" y2="9300"/>
                        <a14:foregroundMark x1="41333" y1="9300" x2="61333" y2="3900"/>
                        <a14:foregroundMark x1="61333" y1="3900" x2="62500" y2="3900"/>
                        <a14:foregroundMark x1="5000" y1="34300" x2="6833" y2="40100"/>
                        <a14:foregroundMark x1="15833" y1="32900" x2="15833" y2="32900"/>
                        <a14:foregroundMark x1="15833" y1="32900" x2="15833" y2="32900"/>
                        <a14:foregroundMark x1="15833" y1="32400" x2="15833" y2="32400"/>
                        <a14:foregroundMark x1="16500" y1="32400" x2="16500" y2="32400"/>
                        <a14:foregroundMark x1="17167" y1="32900" x2="15000" y2="33500"/>
                        <a14:foregroundMark x1="19000" y1="32400" x2="2500" y2="35100"/>
                        <a14:foregroundMark x1="18333" y1="32900" x2="14667" y2="32200"/>
                        <a14:foregroundMark x1="17667" y1="32200" x2="13667" y2="32700"/>
                        <a14:foregroundMark x1="7500" y1="32200" x2="6167" y2="34000"/>
                        <a14:foregroundMark x1="91167" y1="53200" x2="95667" y2="66600"/>
                        <a14:foregroundMark x1="95667" y1="66600" x2="95500" y2="66700"/>
                        <a14:foregroundMark x1="83000" y1="63300" x2="82667" y2="65400"/>
                        <a14:foregroundMark x1="97333" y1="68300" x2="97333" y2="68900"/>
                        <a14:foregroundMark x1="98000" y1="56100" x2="93500" y2="68700"/>
                        <a14:foregroundMark x1="93500" y1="68700" x2="86167" y2="68900"/>
                        <a14:foregroundMark x1="97667" y1="64900" x2="98000" y2="68900"/>
                        <a14:foregroundMark x1="9333" y1="76300" x2="18000" y2="80800"/>
                        <a14:foregroundMark x1="9333" y1="75800" x2="14333" y2="79200"/>
                        <a14:foregroundMark x1="10000" y1="75300" x2="8333" y2="77900"/>
                        <a14:foregroundMark x1="11167" y1="74700" x2="10333" y2="75300"/>
                        <a14:foregroundMark x1="10833" y1="74700" x2="7167" y2="77400"/>
                        <a14:foregroundMark x1="9333" y1="75000" x2="6500" y2="76300"/>
                        <a14:foregroundMark x1="60000" y1="90400" x2="59167" y2="98100"/>
                        <a14:foregroundMark x1="52500" y1="96800" x2="52500" y2="9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2720" y="5110790"/>
            <a:ext cx="1219200" cy="1645300"/>
          </a:xfrm>
          <a:prstGeom prst="rect">
            <a:avLst/>
          </a:prstGeom>
        </p:spPr>
      </p:pic>
      <p:pic>
        <p:nvPicPr>
          <p:cNvPr id="7" name="Picture 6" descr="A toy figurine on a white surface&#10;&#10;Description automatically generated with low confidence">
            <a:extLst>
              <a:ext uri="{FF2B5EF4-FFF2-40B4-BE49-F238E27FC236}">
                <a16:creationId xmlns:a16="http://schemas.microsoft.com/office/drawing/2014/main" id="{342175BD-760E-4FC2-88C9-46971DEF7C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00" b="97200" l="10000" r="90000">
                        <a14:foregroundMark x1="41778" y1="6600" x2="41111" y2="29200"/>
                        <a14:foregroundMark x1="41111" y1="29200" x2="44778" y2="38400"/>
                        <a14:foregroundMark x1="44778" y1="38400" x2="45222" y2="38800"/>
                        <a14:foregroundMark x1="46667" y1="14800" x2="46111" y2="35600"/>
                        <a14:foregroundMark x1="46111" y1="35600" x2="46222" y2="35800"/>
                        <a14:foregroundMark x1="52111" y1="30000" x2="55889" y2="21200"/>
                        <a14:foregroundMark x1="55889" y1="21200" x2="60778" y2="18400"/>
                        <a14:foregroundMark x1="60778" y1="18400" x2="61000" y2="28400"/>
                        <a14:foregroundMark x1="61000" y1="28400" x2="54333" y2="32200"/>
                        <a14:foregroundMark x1="54333" y1="32200" x2="50556" y2="39400"/>
                        <a14:foregroundMark x1="50556" y1="39400" x2="51556" y2="46600"/>
                        <a14:foregroundMark x1="60889" y1="60000" x2="56444" y2="66200"/>
                        <a14:foregroundMark x1="44000" y1="66000" x2="38333" y2="87600"/>
                        <a14:foregroundMark x1="33556" y1="92400" x2="37111" y2="95800"/>
                        <a14:foregroundMark x1="48000" y1="85000" x2="51222" y2="68200"/>
                        <a14:foregroundMark x1="51222" y1="68200" x2="52444" y2="65800"/>
                        <a14:foregroundMark x1="53222" y1="96800" x2="56444" y2="95400"/>
                        <a14:foregroundMark x1="32889" y1="97200" x2="37444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-480" r="32489" b="1750"/>
          <a:stretch/>
        </p:blipFill>
        <p:spPr>
          <a:xfrm>
            <a:off x="4160520" y="4556761"/>
            <a:ext cx="1219200" cy="179981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A873279-CF61-440E-B8BD-0B4AD41A7B5A}"/>
              </a:ext>
            </a:extLst>
          </p:cNvPr>
          <p:cNvSpPr/>
          <p:nvPr/>
        </p:nvSpPr>
        <p:spPr>
          <a:xfrm>
            <a:off x="1940560" y="915978"/>
            <a:ext cx="5201920" cy="1894840"/>
          </a:xfrm>
          <a:prstGeom prst="cloudCallout">
            <a:avLst>
              <a:gd name="adj1" fmla="val -28168"/>
              <a:gd name="adj2" fmla="val 1666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3.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Một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hình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thoi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cạnh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bằng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4cm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thì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chu vi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của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nó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bằng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bao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nhiêu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D8B76A-494F-4B41-859F-36C91F12B333}"/>
              </a:ext>
            </a:extLst>
          </p:cNvPr>
          <p:cNvSpPr/>
          <p:nvPr/>
        </p:nvSpPr>
        <p:spPr>
          <a:xfrm>
            <a:off x="5974080" y="4447934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8cm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0D143A-9880-4018-A9FB-0151560419F2}"/>
              </a:ext>
            </a:extLst>
          </p:cNvPr>
          <p:cNvSpPr/>
          <p:nvPr/>
        </p:nvSpPr>
        <p:spPr>
          <a:xfrm>
            <a:off x="5974080" y="3727536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16cm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4BC762-2E1B-413D-AB7B-0B93A0A65612}"/>
              </a:ext>
            </a:extLst>
          </p:cNvPr>
          <p:cNvSpPr/>
          <p:nvPr/>
        </p:nvSpPr>
        <p:spPr>
          <a:xfrm>
            <a:off x="5974080" y="5110790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F5B62-6C16-411F-8100-D8CD3EBAD020}"/>
              </a:ext>
            </a:extLst>
          </p:cNvPr>
          <p:cNvSpPr/>
          <p:nvPr/>
        </p:nvSpPr>
        <p:spPr>
          <a:xfrm>
            <a:off x="5974080" y="3720588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16cm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D39E7F-C4AB-4F1E-80A9-45A7ED9CF153}"/>
              </a:ext>
            </a:extLst>
          </p:cNvPr>
          <p:cNvSpPr/>
          <p:nvPr/>
        </p:nvSpPr>
        <p:spPr>
          <a:xfrm>
            <a:off x="5974080" y="4454881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8cm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193664A-4331-4B57-96EF-5B24B20ED751}"/>
              </a:ext>
            </a:extLst>
          </p:cNvPr>
          <p:cNvSpPr/>
          <p:nvPr/>
        </p:nvSpPr>
        <p:spPr>
          <a:xfrm>
            <a:off x="5974080" y="5102626"/>
            <a:ext cx="2184400" cy="4267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18" name="Action Button: Go Home 1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3CB9A86-4CFF-46AE-B7F5-DC8D88BF7EA1}"/>
              </a:ext>
            </a:extLst>
          </p:cNvPr>
          <p:cNvSpPr/>
          <p:nvPr/>
        </p:nvSpPr>
        <p:spPr>
          <a:xfrm>
            <a:off x="11704320" y="6146800"/>
            <a:ext cx="543560" cy="711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1099</Words>
  <Application>Microsoft Office PowerPoint</Application>
  <PresentationFormat>Widescreen</PresentationFormat>
  <Paragraphs>181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Wingdings</vt:lpstr>
      <vt:lpstr>Calibri</vt:lpstr>
      <vt:lpstr>Fira Sans Extra Condensed</vt:lpstr>
      <vt:lpstr>Roboto</vt:lpstr>
      <vt:lpstr>UTM Avo</vt:lpstr>
      <vt:lpstr>Cambria Math</vt:lpstr>
      <vt:lpstr>Office Theme</vt:lpstr>
      <vt:lpstr>Tuần 18 Bài tập cuối chương III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321</cp:revision>
  <dcterms:created xsi:type="dcterms:W3CDTF">2021-11-01T08:16:43Z</dcterms:created>
  <dcterms:modified xsi:type="dcterms:W3CDTF">2022-01-04T09:22:34Z</dcterms:modified>
</cp:coreProperties>
</file>