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83" r:id="rId2"/>
    <p:sldId id="287" r:id="rId3"/>
    <p:sldId id="256" r:id="rId4"/>
    <p:sldId id="272" r:id="rId5"/>
    <p:sldId id="274" r:id="rId6"/>
    <p:sldId id="275" r:id="rId7"/>
    <p:sldId id="271" r:id="rId8"/>
    <p:sldId id="309" r:id="rId9"/>
    <p:sldId id="312" r:id="rId10"/>
    <p:sldId id="305" r:id="rId11"/>
    <p:sldId id="310" r:id="rId12"/>
    <p:sldId id="314" r:id="rId13"/>
    <p:sldId id="315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Fira Sans Extra Condensed" panose="020B0503050000020004" pitchFamily="3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FF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2B6-EF5C-4A95-BBCC-848547D0CB1E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114-8A8F-4341-BB72-18F68570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93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35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3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09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11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5" r:id="rId7"/>
    <p:sldLayoutId id="2147483653" r:id="rId8"/>
    <p:sldLayoutId id="2147483686" r:id="rId9"/>
    <p:sldLayoutId id="214748369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image" Target="../media/image14.jpg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image" Target="../media/image20.jpg"/><Relationship Id="rId15" Type="http://schemas.openxmlformats.org/officeDocument/2006/relationships/slide" Target="slide3.xml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g"/><Relationship Id="rId11" Type="http://schemas.openxmlformats.org/officeDocument/2006/relationships/image" Target="../media/image26.GIF"/><Relationship Id="rId5" Type="http://schemas.openxmlformats.org/officeDocument/2006/relationships/image" Target="../media/image21.png"/><Relationship Id="rId15" Type="http://schemas.openxmlformats.org/officeDocument/2006/relationships/slide" Target="slide3.xml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18" Type="http://schemas.openxmlformats.org/officeDocument/2006/relationships/image" Target="../media/image33.tmp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g"/><Relationship Id="rId11" Type="http://schemas.openxmlformats.org/officeDocument/2006/relationships/image" Target="../media/image26.GIF"/><Relationship Id="rId5" Type="http://schemas.openxmlformats.org/officeDocument/2006/relationships/image" Target="../media/image21.png"/><Relationship Id="rId15" Type="http://schemas.openxmlformats.org/officeDocument/2006/relationships/slide" Target="slide3.xml"/><Relationship Id="rId10" Type="http://schemas.openxmlformats.org/officeDocument/2006/relationships/image" Target="../media/image25.GIF"/><Relationship Id="rId19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1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8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11" Type="http://schemas.openxmlformats.org/officeDocument/2006/relationships/image" Target="../media/image26.GIF"/><Relationship Id="rId5" Type="http://schemas.openxmlformats.org/officeDocument/2006/relationships/image" Target="../media/image21.png"/><Relationship Id="rId15" Type="http://schemas.openxmlformats.org/officeDocument/2006/relationships/slide" Target="slide3.xml"/><Relationship Id="rId10" Type="http://schemas.openxmlformats.org/officeDocument/2006/relationships/image" Target="../media/image25.GIF"/><Relationship Id="rId19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microsoft.com/office/2007/relationships/hdphoto" Target="../media/hdphoto9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27338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5188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III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A059E-5313-4C90-8C3E-C5942623E2FB}"/>
              </a:ext>
            </a:extLst>
          </p:cNvPr>
          <p:cNvSpPr/>
          <p:nvPr/>
        </p:nvSpPr>
        <p:spPr>
          <a:xfrm>
            <a:off x="10265641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CACE1FA-ED13-4411-AFA0-39B03F5813AE}"/>
              </a:ext>
            </a:extLst>
          </p:cNvPr>
          <p:cNvSpPr/>
          <p:nvPr/>
        </p:nvSpPr>
        <p:spPr>
          <a:xfrm>
            <a:off x="1422400" y="-81281"/>
            <a:ext cx="910336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Bài</a:t>
            </a:r>
            <a:r>
              <a:rPr lang="en-US" b="1" dirty="0"/>
              <a:t> 3: THẢO LUẬN NHÓM</a:t>
            </a:r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503F8E5F-794C-4676-AFAB-657905313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17881" r="45499" b="40869"/>
          <a:stretch/>
        </p:blipFill>
        <p:spPr>
          <a:xfrm>
            <a:off x="4907666" y="528319"/>
            <a:ext cx="4180003" cy="14255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52CB6E3-465F-48BD-B1DD-B466582DF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00451"/>
              </p:ext>
            </p:extLst>
          </p:nvPr>
        </p:nvGraphicFramePr>
        <p:xfrm>
          <a:off x="536665" y="2086253"/>
          <a:ext cx="9426118" cy="4571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059">
                  <a:extLst>
                    <a:ext uri="{9D8B030D-6E8A-4147-A177-3AD203B41FA5}">
                      <a16:colId xmlns:a16="http://schemas.microsoft.com/office/drawing/2014/main" val="1362625734"/>
                    </a:ext>
                  </a:extLst>
                </a:gridCol>
                <a:gridCol w="4713059">
                  <a:extLst>
                    <a:ext uri="{9D8B030D-6E8A-4147-A177-3AD203B41FA5}">
                      <a16:colId xmlns:a16="http://schemas.microsoft.com/office/drawing/2014/main" val="2916449539"/>
                    </a:ext>
                  </a:extLst>
                </a:gridCol>
              </a:tblGrid>
              <a:tr h="467184">
                <a:tc>
                  <a:txBody>
                    <a:bodyPr/>
                    <a:lstStyle/>
                    <a:p>
                      <a:pPr algn="ctr">
                        <a:tabLst>
                          <a:tab pos="3997325" algn="l"/>
                        </a:tabLst>
                      </a:pPr>
                      <a:r>
                        <a:rPr lang="en-US" dirty="0" err="1"/>
                        <a:t>Nội</a:t>
                      </a:r>
                      <a:r>
                        <a:rPr lang="en-US" dirty="0"/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thực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71856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Diện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miếng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bìa</a:t>
                      </a:r>
                      <a:r>
                        <a:rPr lang="en-US" dirty="0"/>
                        <a:t>:…….?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170498"/>
                  </a:ext>
                </a:extLst>
              </a:tr>
              <a:tr h="487897">
                <a:tc>
                  <a:txBody>
                    <a:bodyPr/>
                    <a:lstStyle/>
                    <a:p>
                      <a:r>
                        <a:rPr lang="en-US" dirty="0"/>
                        <a:t>2. Chu vi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vuông</a:t>
                      </a:r>
                      <a:r>
                        <a:rPr lang="en-US" dirty="0"/>
                        <a:t>: …..?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461754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Độ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dài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cạnh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vuông</a:t>
                      </a:r>
                      <a:r>
                        <a:rPr lang="en-US" dirty="0"/>
                        <a:t>: ….?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802132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Diện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vuông</a:t>
                      </a:r>
                      <a:r>
                        <a:rPr lang="en-US" dirty="0"/>
                        <a:t>: ….?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62160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dirty="0" err="1"/>
                        <a:t>Tổng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còn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miếng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bìa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màu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xanh</a:t>
                      </a:r>
                      <a:r>
                        <a:rPr lang="en-US" dirty="0"/>
                        <a:t>:……?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02468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r>
                        <a:rPr lang="en-US" dirty="0"/>
                        <a:t>6. </a:t>
                      </a:r>
                      <a:r>
                        <a:rPr lang="en-US" dirty="0" err="1"/>
                        <a:t>Diện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thang </a:t>
                      </a:r>
                      <a:r>
                        <a:rPr lang="en-US" dirty="0" err="1"/>
                        <a:t>cân</a:t>
                      </a:r>
                      <a:r>
                        <a:rPr lang="en-US" dirty="0"/>
                        <a:t> AEGB: …?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587195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r>
                        <a:rPr lang="en-US" dirty="0"/>
                        <a:t>7. </a:t>
                      </a:r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thang </a:t>
                      </a:r>
                      <a:r>
                        <a:rPr lang="en-US" dirty="0" err="1"/>
                        <a:t>cân</a:t>
                      </a:r>
                      <a:r>
                        <a:rPr lang="en-US" dirty="0"/>
                        <a:t> AEGB:………….?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641304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r>
                        <a:rPr lang="en-US" dirty="0"/>
                        <a:t>8. </a:t>
                      </a:r>
                      <a:r>
                        <a:rPr lang="en-US" dirty="0" err="1"/>
                        <a:t>Độ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dài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cạnh</a:t>
                      </a:r>
                      <a:r>
                        <a:rPr lang="en-US" dirty="0"/>
                        <a:t> EG:…………?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78613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E1B1DE3F-3EB9-4B2C-87D3-8D3B57B50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5145" r="3110" b="7652"/>
          <a:stretch/>
        </p:blipFill>
        <p:spPr>
          <a:xfrm>
            <a:off x="9382687" y="628306"/>
            <a:ext cx="2767387" cy="253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E11B1FE9-BDA6-430E-9B69-AB5EF5DE0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6" b="83628" l="63611" r="93193">
                        <a14:foregroundMark x1="65707" y1="50000" x2="65707" y2="59766"/>
                        <a14:foregroundMark x1="65253" y1="48307" x2="65606" y2="60677"/>
                        <a14:foregroundMark x1="65505" y1="39193" x2="65808" y2="57682"/>
                        <a14:foregroundMark x1="65707" y1="39193" x2="74242" y2="17969"/>
                        <a14:foregroundMark x1="74242" y1="17969" x2="74444" y2="17839"/>
                        <a14:foregroundMark x1="65808" y1="58594" x2="65808" y2="58594"/>
                        <a14:foregroundMark x1="65808" y1="58594" x2="65808" y2="58594"/>
                        <a14:foregroundMark x1="66162" y1="37630" x2="66162" y2="37630"/>
                        <a14:foregroundMark x1="66162" y1="37630" x2="66162" y2="37630"/>
                        <a14:foregroundMark x1="66162" y1="37630" x2="66162" y2="37630"/>
                        <a14:foregroundMark x1="66162" y1="37630" x2="66162" y2="37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5145" r="3110" b="7652"/>
          <a:stretch/>
        </p:blipFill>
        <p:spPr>
          <a:xfrm>
            <a:off x="9382687" y="619540"/>
            <a:ext cx="2767388" cy="253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6141122A-9267-49C2-8B93-BC5B82B90890}"/>
              </a:ext>
            </a:extLst>
          </p:cNvPr>
          <p:cNvSpPr/>
          <p:nvPr/>
        </p:nvSpPr>
        <p:spPr>
          <a:xfrm>
            <a:off x="41924" y="528318"/>
            <a:ext cx="4428476" cy="14579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Chia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nhóm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bên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279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CACE1FA-ED13-4411-AFA0-39B03F5813AE}"/>
              </a:ext>
            </a:extLst>
          </p:cNvPr>
          <p:cNvSpPr/>
          <p:nvPr/>
        </p:nvSpPr>
        <p:spPr>
          <a:xfrm>
            <a:off x="1422400" y="-81281"/>
            <a:ext cx="910336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Bài</a:t>
            </a:r>
            <a:r>
              <a:rPr lang="en-US" b="1" dirty="0"/>
              <a:t> 3 THẢO LUẬN NHÓM</a:t>
            </a:r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503F8E5F-794C-4676-AFAB-657905313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17881" r="45499" b="40869"/>
          <a:stretch/>
        </p:blipFill>
        <p:spPr>
          <a:xfrm>
            <a:off x="4907666" y="528319"/>
            <a:ext cx="4180003" cy="14255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752CB6E3-465F-48BD-B1DD-B466582DF5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5586914"/>
                  </p:ext>
                </p:extLst>
              </p:nvPr>
            </p:nvGraphicFramePr>
            <p:xfrm>
              <a:off x="536665" y="2086253"/>
              <a:ext cx="9426118" cy="4602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13059">
                      <a:extLst>
                        <a:ext uri="{9D8B030D-6E8A-4147-A177-3AD203B41FA5}">
                          <a16:colId xmlns:a16="http://schemas.microsoft.com/office/drawing/2014/main" val="1362625734"/>
                        </a:ext>
                      </a:extLst>
                    </a:gridCol>
                    <a:gridCol w="4713059">
                      <a:extLst>
                        <a:ext uri="{9D8B030D-6E8A-4147-A177-3AD203B41FA5}">
                          <a16:colId xmlns:a16="http://schemas.microsoft.com/office/drawing/2014/main" val="2916449539"/>
                        </a:ext>
                      </a:extLst>
                    </a:gridCol>
                  </a:tblGrid>
                  <a:tr h="467184"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3997325" algn="l"/>
                            </a:tabLst>
                          </a:pPr>
                          <a:r>
                            <a:rPr lang="en-US" dirty="0" err="1"/>
                            <a:t>Nội</a:t>
                          </a:r>
                          <a:r>
                            <a:rPr lang="en-US" dirty="0"/>
                            <a:t> dung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Cá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nhân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thực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và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kết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quả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4871856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miếng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bìa</a:t>
                          </a:r>
                          <a:r>
                            <a:rPr lang="en-US" dirty="0"/>
                            <a:t>:…….?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28 cm</a:t>
                          </a:r>
                          <a:r>
                            <a:rPr lang="en-US" baseline="30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5170498"/>
                      </a:ext>
                    </a:extLst>
                  </a:tr>
                  <a:tr h="48789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Chu vi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vuông</a:t>
                          </a:r>
                          <a:r>
                            <a:rPr lang="en-US" dirty="0"/>
                            <a:t>: …..?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/>
                          <a:r>
                            <a:rPr lang="en-US" dirty="0"/>
                            <a:t>16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3461754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r>
                            <a:rPr lang="en-US" dirty="0" err="1"/>
                            <a:t>Độ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dài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cạnh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của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vuông</a:t>
                          </a:r>
                          <a:r>
                            <a:rPr lang="en-US" dirty="0"/>
                            <a:t>: 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16:4 = 4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8802132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của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vuông</a:t>
                          </a:r>
                          <a:r>
                            <a:rPr lang="en-US" dirty="0"/>
                            <a:t>: 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4.4 = 16 cm</a:t>
                          </a:r>
                          <a:r>
                            <a:rPr lang="en-US" baseline="30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1862160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r>
                            <a:rPr lang="en-US" dirty="0" err="1"/>
                            <a:t>Tổng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phần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còn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lại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của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miếng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bìa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màu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xanh</a:t>
                          </a:r>
                          <a:r>
                            <a:rPr lang="en-US" dirty="0"/>
                            <a:t>:……?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28 – 16 = 12 cm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6402468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thang </a:t>
                          </a:r>
                          <a:r>
                            <a:rPr lang="en-US" dirty="0" err="1"/>
                            <a:t>cân</a:t>
                          </a:r>
                          <a:r>
                            <a:rPr lang="en-US" dirty="0"/>
                            <a:t> AEGB: …?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 : 4 = 3 cm</a:t>
                          </a:r>
                          <a:r>
                            <a:rPr lang="en-US" baseline="30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587195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 </a:t>
                          </a:r>
                          <a:r>
                            <a:rPr lang="en-US" dirty="0" err="1"/>
                            <a:t>Công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thức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thang </a:t>
                          </a:r>
                          <a:r>
                            <a:rPr lang="en-US" dirty="0" err="1"/>
                            <a:t>cân</a:t>
                          </a:r>
                          <a:r>
                            <a:rPr lang="en-US" dirty="0"/>
                            <a:t> AEGB:………….?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𝐴𝐵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𝐸𝐺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6641304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 </a:t>
                          </a:r>
                          <a:r>
                            <a:rPr lang="en-US" dirty="0" err="1"/>
                            <a:t>Độ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dài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cạnh</a:t>
                          </a:r>
                          <a:r>
                            <a:rPr lang="en-US" dirty="0"/>
                            <a:t> EG:…………?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𝐸𝐺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US" dirty="0"/>
                            <a:t> =&gt; EG = 3.2 – 4 = 2 cm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578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752CB6E3-465F-48BD-B1DD-B466582DF5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5586914"/>
                  </p:ext>
                </p:extLst>
              </p:nvPr>
            </p:nvGraphicFramePr>
            <p:xfrm>
              <a:off x="536665" y="2086253"/>
              <a:ext cx="9426118" cy="4602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13059">
                      <a:extLst>
                        <a:ext uri="{9D8B030D-6E8A-4147-A177-3AD203B41FA5}">
                          <a16:colId xmlns:a16="http://schemas.microsoft.com/office/drawing/2014/main" val="1362625734"/>
                        </a:ext>
                      </a:extLst>
                    </a:gridCol>
                    <a:gridCol w="4713059">
                      <a:extLst>
                        <a:ext uri="{9D8B030D-6E8A-4147-A177-3AD203B41FA5}">
                          <a16:colId xmlns:a16="http://schemas.microsoft.com/office/drawing/2014/main" val="2916449539"/>
                        </a:ext>
                      </a:extLst>
                    </a:gridCol>
                  </a:tblGrid>
                  <a:tr h="467184"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3997325" algn="l"/>
                            </a:tabLst>
                          </a:pPr>
                          <a:r>
                            <a:rPr lang="en-US" dirty="0" err="1"/>
                            <a:t>Nội</a:t>
                          </a:r>
                          <a:r>
                            <a:rPr lang="en-US" dirty="0"/>
                            <a:t> dung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Cá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nhân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thực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và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kết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quả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4871856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miếng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bìa</a:t>
                          </a:r>
                          <a:r>
                            <a:rPr lang="en-US" dirty="0"/>
                            <a:t>:…….?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28 cm</a:t>
                          </a:r>
                          <a:r>
                            <a:rPr lang="en-US" baseline="30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5170498"/>
                      </a:ext>
                    </a:extLst>
                  </a:tr>
                  <a:tr h="48789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Chu vi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vuông</a:t>
                          </a:r>
                          <a:r>
                            <a:rPr lang="en-US" dirty="0"/>
                            <a:t>: …..?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/>
                          <a:r>
                            <a:rPr lang="en-US" dirty="0"/>
                            <a:t>16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3461754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r>
                            <a:rPr lang="en-US" dirty="0" err="1"/>
                            <a:t>Độ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dài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cạnh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của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vuông</a:t>
                          </a:r>
                          <a:r>
                            <a:rPr lang="en-US" dirty="0"/>
                            <a:t>: 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16:4 = 4 cm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8802132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của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vuông</a:t>
                          </a:r>
                          <a:r>
                            <a:rPr lang="en-US" dirty="0"/>
                            <a:t>: 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4.4 = 16 cm</a:t>
                          </a:r>
                          <a:r>
                            <a:rPr lang="en-US" baseline="30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18621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r>
                            <a:rPr lang="en-US" dirty="0" err="1"/>
                            <a:t>Tổng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phần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còn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lại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của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miếng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bìa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màu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xanh</a:t>
                          </a:r>
                          <a:r>
                            <a:rPr lang="en-US" dirty="0"/>
                            <a:t>:……?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28 – 16 = 12 cm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6402468"/>
                      </a:ext>
                    </a:extLst>
                  </a:tr>
                  <a:tr h="467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thang </a:t>
                          </a:r>
                          <a:r>
                            <a:rPr lang="en-US" dirty="0" err="1"/>
                            <a:t>cân</a:t>
                          </a:r>
                          <a:r>
                            <a:rPr lang="en-US" dirty="0"/>
                            <a:t> AEGB: …?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 : 4 = 3 cm</a:t>
                          </a:r>
                          <a:r>
                            <a:rPr lang="en-US" baseline="30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5871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 </a:t>
                          </a:r>
                          <a:r>
                            <a:rPr lang="en-US" dirty="0" err="1"/>
                            <a:t>Công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thức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tính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diện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tích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hình</a:t>
                          </a:r>
                          <a:r>
                            <a:rPr lang="en-US" dirty="0"/>
                            <a:t> thang </a:t>
                          </a:r>
                          <a:r>
                            <a:rPr lang="en-US" dirty="0" err="1"/>
                            <a:t>cân</a:t>
                          </a:r>
                          <a:r>
                            <a:rPr lang="en-US" dirty="0"/>
                            <a:t> AEGB:………….?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88" t="-546667" r="-517" b="-8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641304"/>
                      </a:ext>
                    </a:extLst>
                  </a:tr>
                  <a:tr h="49860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 </a:t>
                          </a:r>
                          <a:r>
                            <a:rPr lang="en-US" dirty="0" err="1"/>
                            <a:t>Độ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dài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cạnh</a:t>
                          </a:r>
                          <a:r>
                            <a:rPr lang="en-US" dirty="0"/>
                            <a:t> EG:…………?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88" t="-828049" r="-517" b="-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7578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E1B1DE3F-3EB9-4B2C-87D3-8D3B57B50D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5145" r="3110" b="7652"/>
          <a:stretch/>
        </p:blipFill>
        <p:spPr>
          <a:xfrm>
            <a:off x="9382687" y="628306"/>
            <a:ext cx="2767387" cy="253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E11B1FE9-BDA6-430E-9B69-AB5EF5DE0F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66" b="83628" l="63611" r="93193">
                        <a14:foregroundMark x1="65707" y1="50000" x2="65707" y2="59766"/>
                        <a14:foregroundMark x1="65253" y1="48307" x2="65606" y2="60677"/>
                        <a14:foregroundMark x1="65505" y1="39193" x2="65808" y2="57682"/>
                        <a14:foregroundMark x1="65707" y1="39193" x2="74242" y2="17969"/>
                        <a14:foregroundMark x1="74242" y1="17969" x2="74444" y2="17839"/>
                        <a14:foregroundMark x1="65808" y1="58594" x2="65808" y2="58594"/>
                        <a14:foregroundMark x1="65808" y1="58594" x2="65808" y2="58594"/>
                        <a14:foregroundMark x1="66162" y1="37630" x2="66162" y2="37630"/>
                        <a14:foregroundMark x1="66162" y1="37630" x2="66162" y2="37630"/>
                        <a14:foregroundMark x1="66162" y1="37630" x2="66162" y2="37630"/>
                        <a14:foregroundMark x1="66162" y1="37630" x2="66162" y2="37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5145" r="3110" b="7652"/>
          <a:stretch/>
        </p:blipFill>
        <p:spPr>
          <a:xfrm>
            <a:off x="9382687" y="619540"/>
            <a:ext cx="2767388" cy="253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141122A-9267-49C2-8B93-BC5B82B90890}"/>
              </a:ext>
            </a:extLst>
          </p:cNvPr>
          <p:cNvSpPr/>
          <p:nvPr/>
        </p:nvSpPr>
        <p:spPr>
          <a:xfrm>
            <a:off x="41924" y="528318"/>
            <a:ext cx="4287007" cy="1425507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Các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hoàn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thiện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bài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giải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vào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tập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theo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bảng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án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dưới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80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6;p19">
            <a:extLst>
              <a:ext uri="{FF2B5EF4-FFF2-40B4-BE49-F238E27FC236}">
                <a16:creationId xmlns:a16="http://schemas.microsoft.com/office/drawing/2014/main" id="{C78A05B7-20C5-4E59-949C-366DCCD3CE4A}"/>
              </a:ext>
            </a:extLst>
          </p:cNvPr>
          <p:cNvSpPr/>
          <p:nvPr/>
        </p:nvSpPr>
        <p:spPr>
          <a:xfrm>
            <a:off x="7508643" y="902723"/>
            <a:ext cx="46774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" name="Google Shape;338;p19">
            <a:extLst>
              <a:ext uri="{FF2B5EF4-FFF2-40B4-BE49-F238E27FC236}">
                <a16:creationId xmlns:a16="http://schemas.microsoft.com/office/drawing/2014/main" id="{254F3021-ADF6-4D42-9179-FB983AB279FF}"/>
              </a:ext>
            </a:extLst>
          </p:cNvPr>
          <p:cNvGrpSpPr/>
          <p:nvPr/>
        </p:nvGrpSpPr>
        <p:grpSpPr>
          <a:xfrm>
            <a:off x="7290777" y="4771412"/>
            <a:ext cx="3977167" cy="1652872"/>
            <a:chOff x="2723278" y="3623609"/>
            <a:chExt cx="2078594" cy="979497"/>
          </a:xfrm>
        </p:grpSpPr>
        <p:sp>
          <p:nvSpPr>
            <p:cNvPr id="4" name="Google Shape;339;p19">
              <a:extLst>
                <a:ext uri="{FF2B5EF4-FFF2-40B4-BE49-F238E27FC236}">
                  <a16:creationId xmlns:a16="http://schemas.microsoft.com/office/drawing/2014/main" id="{D8EF3E16-1894-4774-A4B9-544D806EA86D}"/>
                </a:ext>
              </a:extLst>
            </p:cNvPr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" name="Google Shape;340;p19">
              <a:extLst>
                <a:ext uri="{FF2B5EF4-FFF2-40B4-BE49-F238E27FC236}">
                  <a16:creationId xmlns:a16="http://schemas.microsoft.com/office/drawing/2014/main" id="{A5CF937C-8622-43E7-97BF-3A0987A8ACB0}"/>
                </a:ext>
              </a:extLst>
            </p:cNvPr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" name="Google Shape;341;p19">
              <a:extLst>
                <a:ext uri="{FF2B5EF4-FFF2-40B4-BE49-F238E27FC236}">
                  <a16:creationId xmlns:a16="http://schemas.microsoft.com/office/drawing/2014/main" id="{9DCDA4A7-947C-44F8-A07E-81EB9BDE1D51}"/>
                </a:ext>
              </a:extLst>
            </p:cNvPr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" name="Google Shape;342;p19">
              <a:extLst>
                <a:ext uri="{FF2B5EF4-FFF2-40B4-BE49-F238E27FC236}">
                  <a16:creationId xmlns:a16="http://schemas.microsoft.com/office/drawing/2014/main" id="{08C9480E-0F2E-451E-8FB6-CDB68B594CED}"/>
                </a:ext>
              </a:extLst>
            </p:cNvPr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" name="Google Shape;343;p19">
              <a:extLst>
                <a:ext uri="{FF2B5EF4-FFF2-40B4-BE49-F238E27FC236}">
                  <a16:creationId xmlns:a16="http://schemas.microsoft.com/office/drawing/2014/main" id="{453A7EA9-A877-4572-A970-F2CF296ED7EF}"/>
                </a:ext>
              </a:extLst>
            </p:cNvPr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344;p19">
              <a:extLst>
                <a:ext uri="{FF2B5EF4-FFF2-40B4-BE49-F238E27FC236}">
                  <a16:creationId xmlns:a16="http://schemas.microsoft.com/office/drawing/2014/main" id="{EAE5BB6A-1557-4495-B63A-866BB0EBF41A}"/>
                </a:ext>
              </a:extLst>
            </p:cNvPr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345;p19">
              <a:extLst>
                <a:ext uri="{FF2B5EF4-FFF2-40B4-BE49-F238E27FC236}">
                  <a16:creationId xmlns:a16="http://schemas.microsoft.com/office/drawing/2014/main" id="{2FEE7AF3-2280-463E-9B3F-94A7089D7C9D}"/>
                </a:ext>
              </a:extLst>
            </p:cNvPr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tự nhiên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kiến trúc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nghệ thuật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công nghệ</a:t>
              </a:r>
              <a:endParaRPr sz="14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346;p19">
              <a:extLst>
                <a:ext uri="{FF2B5EF4-FFF2-40B4-BE49-F238E27FC236}">
                  <a16:creationId xmlns:a16="http://schemas.microsoft.com/office/drawing/2014/main" id="{F461B4EC-5BDE-4F80-BF77-00A390852ECC}"/>
                </a:ext>
              </a:extLst>
            </p:cNvPr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ĐỐI XỨNG TRONG THỰC TIỄN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347;p19">
            <a:extLst>
              <a:ext uri="{FF2B5EF4-FFF2-40B4-BE49-F238E27FC236}">
                <a16:creationId xmlns:a16="http://schemas.microsoft.com/office/drawing/2014/main" id="{EC60D0EB-5EDC-448F-856F-0624F5E54CC6}"/>
              </a:ext>
            </a:extLst>
          </p:cNvPr>
          <p:cNvGrpSpPr/>
          <p:nvPr/>
        </p:nvGrpSpPr>
        <p:grpSpPr>
          <a:xfrm>
            <a:off x="7290777" y="2701416"/>
            <a:ext cx="4048287" cy="1799751"/>
            <a:chOff x="2723278" y="2387425"/>
            <a:chExt cx="2078594" cy="979041"/>
          </a:xfrm>
        </p:grpSpPr>
        <p:sp>
          <p:nvSpPr>
            <p:cNvPr id="13" name="Google Shape;348;p19">
              <a:extLst>
                <a:ext uri="{FF2B5EF4-FFF2-40B4-BE49-F238E27FC236}">
                  <a16:creationId xmlns:a16="http://schemas.microsoft.com/office/drawing/2014/main" id="{6DF82802-2486-4D89-A94B-F50F6B5BAF6D}"/>
                </a:ext>
              </a:extLst>
            </p:cNvPr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349;p19">
              <a:extLst>
                <a:ext uri="{FF2B5EF4-FFF2-40B4-BE49-F238E27FC236}">
                  <a16:creationId xmlns:a16="http://schemas.microsoft.com/office/drawing/2014/main" id="{50CC6837-7C7B-42E2-862A-24B09E66CDFE}"/>
                </a:ext>
              </a:extLst>
            </p:cNvPr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" name="Google Shape;350;p19">
              <a:extLst>
                <a:ext uri="{FF2B5EF4-FFF2-40B4-BE49-F238E27FC236}">
                  <a16:creationId xmlns:a16="http://schemas.microsoft.com/office/drawing/2014/main" id="{35FEAB9E-C869-45F6-A495-97614C5ACD7B}"/>
                </a:ext>
              </a:extLst>
            </p:cNvPr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351;p19">
              <a:extLst>
                <a:ext uri="{FF2B5EF4-FFF2-40B4-BE49-F238E27FC236}">
                  <a16:creationId xmlns:a16="http://schemas.microsoft.com/office/drawing/2014/main" id="{62996543-59EE-461A-8AD0-B0826F1AB1E2}"/>
                </a:ext>
              </a:extLst>
            </p:cNvPr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" name="Google Shape;352;p19">
              <a:extLst>
                <a:ext uri="{FF2B5EF4-FFF2-40B4-BE49-F238E27FC236}">
                  <a16:creationId xmlns:a16="http://schemas.microsoft.com/office/drawing/2014/main" id="{65780060-A647-422A-8E96-E2DF167528BE}"/>
                </a:ext>
              </a:extLst>
            </p:cNvPr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" name="Google Shape;353;p19">
              <a:extLst>
                <a:ext uri="{FF2B5EF4-FFF2-40B4-BE49-F238E27FC236}">
                  <a16:creationId xmlns:a16="http://schemas.microsoft.com/office/drawing/2014/main" id="{23A3A877-AE21-4370-9523-20F48824C99B}"/>
                </a:ext>
              </a:extLst>
            </p:cNvPr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354;p19">
              <a:extLst>
                <a:ext uri="{FF2B5EF4-FFF2-40B4-BE49-F238E27FC236}">
                  <a16:creationId xmlns:a16="http://schemas.microsoft.com/office/drawing/2014/main" id="{801A4053-E960-49E6-A434-CDF1CCACB98D}"/>
                </a:ext>
              </a:extLst>
            </p:cNvPr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bình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hành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thang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cân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chữ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nhật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thoi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355;p19">
              <a:extLst>
                <a:ext uri="{FF2B5EF4-FFF2-40B4-BE49-F238E27FC236}">
                  <a16:creationId xmlns:a16="http://schemas.microsoft.com/office/drawing/2014/main" id="{C46B202B-E670-4F23-9301-439AF6885B7E}"/>
                </a:ext>
              </a:extLst>
            </p:cNvPr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TỨ GIÁC ĐẶC BIỆT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1" name="Google Shape;356;p19">
            <a:extLst>
              <a:ext uri="{FF2B5EF4-FFF2-40B4-BE49-F238E27FC236}">
                <a16:creationId xmlns:a16="http://schemas.microsoft.com/office/drawing/2014/main" id="{C74FCF02-F4DE-4295-9F4F-C9096642E45D}"/>
              </a:ext>
            </a:extLst>
          </p:cNvPr>
          <p:cNvGrpSpPr/>
          <p:nvPr/>
        </p:nvGrpSpPr>
        <p:grpSpPr>
          <a:xfrm>
            <a:off x="7272075" y="598151"/>
            <a:ext cx="4193373" cy="1911170"/>
            <a:chOff x="2723278" y="1150750"/>
            <a:chExt cx="2078594" cy="979497"/>
          </a:xfrm>
        </p:grpSpPr>
        <p:sp>
          <p:nvSpPr>
            <p:cNvPr id="22" name="Google Shape;357;p19">
              <a:extLst>
                <a:ext uri="{FF2B5EF4-FFF2-40B4-BE49-F238E27FC236}">
                  <a16:creationId xmlns:a16="http://schemas.microsoft.com/office/drawing/2014/main" id="{DCB761CC-AF14-4189-914C-5F2A6799EE12}"/>
                </a:ext>
              </a:extLst>
            </p:cNvPr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358;p19">
              <a:extLst>
                <a:ext uri="{FF2B5EF4-FFF2-40B4-BE49-F238E27FC236}">
                  <a16:creationId xmlns:a16="http://schemas.microsoft.com/office/drawing/2014/main" id="{E0E4BEB7-AA09-43C2-81FE-066A08CE9D92}"/>
                </a:ext>
              </a:extLst>
            </p:cNvPr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359;p19">
              <a:extLst>
                <a:ext uri="{FF2B5EF4-FFF2-40B4-BE49-F238E27FC236}">
                  <a16:creationId xmlns:a16="http://schemas.microsoft.com/office/drawing/2014/main" id="{4DDB4BCC-AF66-4C21-8357-B1C85704C0CF}"/>
                </a:ext>
              </a:extLst>
            </p:cNvPr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" name="Google Shape;360;p19">
              <a:extLst>
                <a:ext uri="{FF2B5EF4-FFF2-40B4-BE49-F238E27FC236}">
                  <a16:creationId xmlns:a16="http://schemas.microsoft.com/office/drawing/2014/main" id="{697F9356-2BBA-48EC-B94D-45DD0D2F244C}"/>
                </a:ext>
              </a:extLst>
            </p:cNvPr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" name="Google Shape;361;p19">
              <a:extLst>
                <a:ext uri="{FF2B5EF4-FFF2-40B4-BE49-F238E27FC236}">
                  <a16:creationId xmlns:a16="http://schemas.microsoft.com/office/drawing/2014/main" id="{A4BE9E5B-AD0A-43D8-AD9A-01CAF3351CEC}"/>
                </a:ext>
              </a:extLst>
            </p:cNvPr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362;p19">
              <a:extLst>
                <a:ext uri="{FF2B5EF4-FFF2-40B4-BE49-F238E27FC236}">
                  <a16:creationId xmlns:a16="http://schemas.microsoft.com/office/drawing/2014/main" id="{ACADD864-70C0-476D-A13D-0EE131E351C1}"/>
                </a:ext>
              </a:extLst>
            </p:cNvPr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363;p19">
              <a:extLst>
                <a:ext uri="{FF2B5EF4-FFF2-40B4-BE49-F238E27FC236}">
                  <a16:creationId xmlns:a16="http://schemas.microsoft.com/office/drawing/2014/main" id="{7E623DA5-1B4E-4822-B013-7A85CA7DD8BE}"/>
                </a:ext>
              </a:extLst>
            </p:cNvPr>
            <p:cNvSpPr txBox="1"/>
            <p:nvPr/>
          </p:nvSpPr>
          <p:spPr>
            <a:xfrm>
              <a:off x="3243905" y="1474870"/>
              <a:ext cx="1454332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364;p19">
              <a:extLst>
                <a:ext uri="{FF2B5EF4-FFF2-40B4-BE49-F238E27FC236}">
                  <a16:creationId xmlns:a16="http://schemas.microsoft.com/office/drawing/2014/main" id="{A9134FC7-DAAA-4812-84D5-AA9E4D843383}"/>
                </a:ext>
              </a:extLst>
            </p:cNvPr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HÌNH VUÔNG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0" name="Google Shape;365;p19">
            <a:extLst>
              <a:ext uri="{FF2B5EF4-FFF2-40B4-BE49-F238E27FC236}">
                <a16:creationId xmlns:a16="http://schemas.microsoft.com/office/drawing/2014/main" id="{8A8FB539-0996-4D67-AB0F-D7665756D5E4}"/>
              </a:ext>
            </a:extLst>
          </p:cNvPr>
          <p:cNvGrpSpPr/>
          <p:nvPr/>
        </p:nvGrpSpPr>
        <p:grpSpPr>
          <a:xfrm>
            <a:off x="3953465" y="160308"/>
            <a:ext cx="3873300" cy="1729382"/>
            <a:chOff x="933838" y="532900"/>
            <a:chExt cx="2079971" cy="979046"/>
          </a:xfrm>
        </p:grpSpPr>
        <p:sp>
          <p:nvSpPr>
            <p:cNvPr id="31" name="Google Shape;366;p19">
              <a:extLst>
                <a:ext uri="{FF2B5EF4-FFF2-40B4-BE49-F238E27FC236}">
                  <a16:creationId xmlns:a16="http://schemas.microsoft.com/office/drawing/2014/main" id="{4650DD1F-A011-4967-BCF2-BD9242C4B77D}"/>
                </a:ext>
              </a:extLst>
            </p:cNvPr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" name="Google Shape;367;p19">
              <a:extLst>
                <a:ext uri="{FF2B5EF4-FFF2-40B4-BE49-F238E27FC236}">
                  <a16:creationId xmlns:a16="http://schemas.microsoft.com/office/drawing/2014/main" id="{9AC2F3C6-D7A3-4869-8CF0-6CB6D1AC815A}"/>
                </a:ext>
              </a:extLst>
            </p:cNvPr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" name="Google Shape;368;p19">
              <a:extLst>
                <a:ext uri="{FF2B5EF4-FFF2-40B4-BE49-F238E27FC236}">
                  <a16:creationId xmlns:a16="http://schemas.microsoft.com/office/drawing/2014/main" id="{4231A3D2-F3FC-4A1E-80F2-8309C21E1ACA}"/>
                </a:ext>
              </a:extLst>
            </p:cNvPr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" name="Google Shape;369;p19">
              <a:extLst>
                <a:ext uri="{FF2B5EF4-FFF2-40B4-BE49-F238E27FC236}">
                  <a16:creationId xmlns:a16="http://schemas.microsoft.com/office/drawing/2014/main" id="{EED72931-709E-43B7-82DC-DA3B1072030B}"/>
                </a:ext>
              </a:extLst>
            </p:cNvPr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" name="Google Shape;370;p19">
              <a:extLst>
                <a:ext uri="{FF2B5EF4-FFF2-40B4-BE49-F238E27FC236}">
                  <a16:creationId xmlns:a16="http://schemas.microsoft.com/office/drawing/2014/main" id="{65F6F5A7-306B-4A5D-ADC2-0E84BD835133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" name="Google Shape;371;p19">
              <a:extLst>
                <a:ext uri="{FF2B5EF4-FFF2-40B4-BE49-F238E27FC236}">
                  <a16:creationId xmlns:a16="http://schemas.microsoft.com/office/drawing/2014/main" id="{45FC464B-4596-4F73-9035-86D67D960C97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" name="Google Shape;372;p19">
              <a:extLst>
                <a:ext uri="{FF2B5EF4-FFF2-40B4-BE49-F238E27FC236}">
                  <a16:creationId xmlns:a16="http://schemas.microsoft.com/office/drawing/2014/main" id="{68317C60-CB4F-4CA7-A37C-ED2BAEF0C21B}"/>
                </a:ext>
              </a:extLst>
            </p:cNvPr>
            <p:cNvSpPr txBox="1"/>
            <p:nvPr/>
          </p:nvSpPr>
          <p:spPr>
            <a:xfrm>
              <a:off x="1053892" y="857225"/>
              <a:ext cx="1460353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373;p19">
              <a:extLst>
                <a:ext uri="{FF2B5EF4-FFF2-40B4-BE49-F238E27FC236}">
                  <a16:creationId xmlns:a16="http://schemas.microsoft.com/office/drawing/2014/main" id="{42F8234E-B4F0-4A55-9C7D-A9B20AF67689}"/>
                </a:ext>
              </a:extLst>
            </p:cNvPr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TAM GIÁC ĐỀU</a:t>
              </a:r>
            </a:p>
          </p:txBody>
        </p:sp>
      </p:grpSp>
      <p:grpSp>
        <p:nvGrpSpPr>
          <p:cNvPr id="39" name="Google Shape;374;p19">
            <a:extLst>
              <a:ext uri="{FF2B5EF4-FFF2-40B4-BE49-F238E27FC236}">
                <a16:creationId xmlns:a16="http://schemas.microsoft.com/office/drawing/2014/main" id="{770F794B-9B9A-4A33-8262-6BC7087A966F}"/>
              </a:ext>
            </a:extLst>
          </p:cNvPr>
          <p:cNvGrpSpPr/>
          <p:nvPr/>
        </p:nvGrpSpPr>
        <p:grpSpPr>
          <a:xfrm>
            <a:off x="4024585" y="2108080"/>
            <a:ext cx="3772684" cy="1643104"/>
            <a:chOff x="933838" y="1769089"/>
            <a:chExt cx="2079971" cy="979077"/>
          </a:xfrm>
        </p:grpSpPr>
        <p:sp>
          <p:nvSpPr>
            <p:cNvPr id="40" name="Google Shape;375;p19">
              <a:extLst>
                <a:ext uri="{FF2B5EF4-FFF2-40B4-BE49-F238E27FC236}">
                  <a16:creationId xmlns:a16="http://schemas.microsoft.com/office/drawing/2014/main" id="{52D28A39-A2E9-4287-92EF-A3DB35EDA9AA}"/>
                </a:ext>
              </a:extLst>
            </p:cNvPr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" name="Google Shape;376;p19">
              <a:extLst>
                <a:ext uri="{FF2B5EF4-FFF2-40B4-BE49-F238E27FC236}">
                  <a16:creationId xmlns:a16="http://schemas.microsoft.com/office/drawing/2014/main" id="{E9DE0977-B957-4666-B70A-4C34CF660416}"/>
                </a:ext>
              </a:extLst>
            </p:cNvPr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" name="Google Shape;377;p19">
              <a:extLst>
                <a:ext uri="{FF2B5EF4-FFF2-40B4-BE49-F238E27FC236}">
                  <a16:creationId xmlns:a16="http://schemas.microsoft.com/office/drawing/2014/main" id="{1ED87A32-308F-426C-8C1A-1298F0EB8429}"/>
                </a:ext>
              </a:extLst>
            </p:cNvPr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" name="Google Shape;378;p19">
              <a:extLst>
                <a:ext uri="{FF2B5EF4-FFF2-40B4-BE49-F238E27FC236}">
                  <a16:creationId xmlns:a16="http://schemas.microsoft.com/office/drawing/2014/main" id="{5B8E89EF-EB93-45F1-BCE6-902607F2978D}"/>
                </a:ext>
              </a:extLst>
            </p:cNvPr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" name="Google Shape;379;p19">
              <a:extLst>
                <a:ext uri="{FF2B5EF4-FFF2-40B4-BE49-F238E27FC236}">
                  <a16:creationId xmlns:a16="http://schemas.microsoft.com/office/drawing/2014/main" id="{ABF4D75D-DD0B-4222-9DA8-B62C6984DA07}"/>
                </a:ext>
              </a:extLst>
            </p:cNvPr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" name="Google Shape;380;p19">
              <a:extLst>
                <a:ext uri="{FF2B5EF4-FFF2-40B4-BE49-F238E27FC236}">
                  <a16:creationId xmlns:a16="http://schemas.microsoft.com/office/drawing/2014/main" id="{79300633-9E27-4658-813E-AFC5A6DF51A7}"/>
                </a:ext>
              </a:extLst>
            </p:cNvPr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" name="Google Shape;381;p19">
              <a:extLst>
                <a:ext uri="{FF2B5EF4-FFF2-40B4-BE49-F238E27FC236}">
                  <a16:creationId xmlns:a16="http://schemas.microsoft.com/office/drawing/2014/main" id="{E0195122-0CCC-44D2-A972-47D21C1E5E7C}"/>
                </a:ext>
              </a:extLst>
            </p:cNvPr>
            <p:cNvSpPr txBox="1"/>
            <p:nvPr/>
          </p:nvSpPr>
          <p:spPr>
            <a:xfrm>
              <a:off x="1050541" y="2100018"/>
              <a:ext cx="1440929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382;p19">
              <a:extLst>
                <a:ext uri="{FF2B5EF4-FFF2-40B4-BE49-F238E27FC236}">
                  <a16:creationId xmlns:a16="http://schemas.microsoft.com/office/drawing/2014/main" id="{D7E01E38-988A-4E28-BCFF-973E2C9D23DD}"/>
                </a:ext>
              </a:extLst>
            </p:cNvPr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LỤC GIÁC ĐỀU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" name="Google Shape;383;p19">
            <a:extLst>
              <a:ext uri="{FF2B5EF4-FFF2-40B4-BE49-F238E27FC236}">
                <a16:creationId xmlns:a16="http://schemas.microsoft.com/office/drawing/2014/main" id="{A2241818-FEF9-47C7-A7B3-5213FEC7F472}"/>
              </a:ext>
            </a:extLst>
          </p:cNvPr>
          <p:cNvGrpSpPr/>
          <p:nvPr/>
        </p:nvGrpSpPr>
        <p:grpSpPr>
          <a:xfrm>
            <a:off x="4024585" y="4173417"/>
            <a:ext cx="3735822" cy="1540801"/>
            <a:chOff x="933838" y="3005721"/>
            <a:chExt cx="2079971" cy="979046"/>
          </a:xfrm>
        </p:grpSpPr>
        <p:sp>
          <p:nvSpPr>
            <p:cNvPr id="49" name="Google Shape;384;p19">
              <a:extLst>
                <a:ext uri="{FF2B5EF4-FFF2-40B4-BE49-F238E27FC236}">
                  <a16:creationId xmlns:a16="http://schemas.microsoft.com/office/drawing/2014/main" id="{B4DB2B0F-03AD-4FEC-B834-BA19E9051CDD}"/>
                </a:ext>
              </a:extLst>
            </p:cNvPr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385;p19">
              <a:extLst>
                <a:ext uri="{FF2B5EF4-FFF2-40B4-BE49-F238E27FC236}">
                  <a16:creationId xmlns:a16="http://schemas.microsoft.com/office/drawing/2014/main" id="{45DF04DE-B45C-4229-8E8C-36A952156D46}"/>
                </a:ext>
              </a:extLst>
            </p:cNvPr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" name="Google Shape;386;p19">
              <a:extLst>
                <a:ext uri="{FF2B5EF4-FFF2-40B4-BE49-F238E27FC236}">
                  <a16:creationId xmlns:a16="http://schemas.microsoft.com/office/drawing/2014/main" id="{FECF6852-8D87-485E-BF87-9E55B08EC1B9}"/>
                </a:ext>
              </a:extLst>
            </p:cNvPr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387;p19">
              <a:extLst>
                <a:ext uri="{FF2B5EF4-FFF2-40B4-BE49-F238E27FC236}">
                  <a16:creationId xmlns:a16="http://schemas.microsoft.com/office/drawing/2014/main" id="{74E885CD-8B95-489B-A33F-B5E97FA9511B}"/>
                </a:ext>
              </a:extLst>
            </p:cNvPr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" name="Google Shape;388;p19">
              <a:extLst>
                <a:ext uri="{FF2B5EF4-FFF2-40B4-BE49-F238E27FC236}">
                  <a16:creationId xmlns:a16="http://schemas.microsoft.com/office/drawing/2014/main" id="{1D1E648F-D02A-4471-B80D-7134DA562BD8}"/>
                </a:ext>
              </a:extLst>
            </p:cNvPr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" name="Google Shape;389;p19">
              <a:extLst>
                <a:ext uri="{FF2B5EF4-FFF2-40B4-BE49-F238E27FC236}">
                  <a16:creationId xmlns:a16="http://schemas.microsoft.com/office/drawing/2014/main" id="{90E3ADD7-FEF4-41D4-8467-8543C77FDB91}"/>
                </a:ext>
              </a:extLst>
            </p:cNvPr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" name="Google Shape;390;p19">
              <a:extLst>
                <a:ext uri="{FF2B5EF4-FFF2-40B4-BE49-F238E27FC236}">
                  <a16:creationId xmlns:a16="http://schemas.microsoft.com/office/drawing/2014/main" id="{9A7AD8D8-A3F4-433B-AFF6-7D0335E124B0}"/>
                </a:ext>
              </a:extLst>
            </p:cNvPr>
            <p:cNvSpPr txBox="1"/>
            <p:nvPr/>
          </p:nvSpPr>
          <p:spPr>
            <a:xfrm>
              <a:off x="1081172" y="3338113"/>
              <a:ext cx="1542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đối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xứng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trục</a:t>
              </a:r>
              <a:endParaRPr lang="en-US" sz="14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đối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xứng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tâm</a:t>
              </a:r>
              <a:endParaRPr sz="14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391;p19">
              <a:extLst>
                <a:ext uri="{FF2B5EF4-FFF2-40B4-BE49-F238E27FC236}">
                  <a16:creationId xmlns:a16="http://schemas.microsoft.com/office/drawing/2014/main" id="{7B34737B-3CC5-4857-953E-4A28992A319B}"/>
                </a:ext>
              </a:extLst>
            </p:cNvPr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HÌNH ĐỐI XỨNG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2C7AD99-F327-4D10-B411-7C81FAC87054}"/>
              </a:ext>
            </a:extLst>
          </p:cNvPr>
          <p:cNvSpPr txBox="1"/>
          <p:nvPr/>
        </p:nvSpPr>
        <p:spPr>
          <a:xfrm>
            <a:off x="-127189" y="3022520"/>
            <a:ext cx="3688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SƠ ĐỒ TÓM TẮT CHƯƠNG III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C635385E-E8B8-4F0D-991F-E7115186467D}"/>
              </a:ext>
            </a:extLst>
          </p:cNvPr>
          <p:cNvSpPr/>
          <p:nvPr/>
        </p:nvSpPr>
        <p:spPr>
          <a:xfrm>
            <a:off x="4892562" y="704109"/>
            <a:ext cx="1176074" cy="10138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52E11-A7DC-4B62-AEC9-81668EB7B8EB}"/>
              </a:ext>
            </a:extLst>
          </p:cNvPr>
          <p:cNvSpPr/>
          <p:nvPr/>
        </p:nvSpPr>
        <p:spPr>
          <a:xfrm>
            <a:off x="9120948" y="1213619"/>
            <a:ext cx="1120596" cy="11205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C6812D23-E950-43E7-BA4C-2FCFC913AC47}"/>
              </a:ext>
            </a:extLst>
          </p:cNvPr>
          <p:cNvSpPr/>
          <p:nvPr/>
        </p:nvSpPr>
        <p:spPr>
          <a:xfrm>
            <a:off x="4933202" y="2631371"/>
            <a:ext cx="1067827" cy="920541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Data 60">
            <a:extLst>
              <a:ext uri="{FF2B5EF4-FFF2-40B4-BE49-F238E27FC236}">
                <a16:creationId xmlns:a16="http://schemas.microsoft.com/office/drawing/2014/main" id="{BAE87020-BF7E-4694-8AB5-FD3138F80F71}"/>
              </a:ext>
            </a:extLst>
          </p:cNvPr>
          <p:cNvSpPr/>
          <p:nvPr/>
        </p:nvSpPr>
        <p:spPr>
          <a:xfrm>
            <a:off x="10000079" y="3263454"/>
            <a:ext cx="1059240" cy="463813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anual Operation 61">
            <a:extLst>
              <a:ext uri="{FF2B5EF4-FFF2-40B4-BE49-F238E27FC236}">
                <a16:creationId xmlns:a16="http://schemas.microsoft.com/office/drawing/2014/main" id="{8A8FE07F-3DC8-42D4-B7BB-631A948B98AA}"/>
              </a:ext>
            </a:extLst>
          </p:cNvPr>
          <p:cNvSpPr/>
          <p:nvPr/>
        </p:nvSpPr>
        <p:spPr>
          <a:xfrm rot="10800000">
            <a:off x="9774473" y="3997512"/>
            <a:ext cx="1269053" cy="49227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>
            <a:extLst>
              <a:ext uri="{FF2B5EF4-FFF2-40B4-BE49-F238E27FC236}">
                <a16:creationId xmlns:a16="http://schemas.microsoft.com/office/drawing/2014/main" id="{CF781277-2335-4BAE-8798-B4CFB91D307C}"/>
              </a:ext>
            </a:extLst>
          </p:cNvPr>
          <p:cNvSpPr/>
          <p:nvPr/>
        </p:nvSpPr>
        <p:spPr>
          <a:xfrm>
            <a:off x="11231922" y="3232144"/>
            <a:ext cx="888796" cy="52068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F213CF74-6C70-4832-9C23-5B9E357313E6}"/>
              </a:ext>
            </a:extLst>
          </p:cNvPr>
          <p:cNvSpPr/>
          <p:nvPr/>
        </p:nvSpPr>
        <p:spPr>
          <a:xfrm>
            <a:off x="10963902" y="3812969"/>
            <a:ext cx="1269053" cy="850266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AA175AA-A7AD-487A-84B4-5D5E0DF7D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030" y="5344450"/>
            <a:ext cx="1084666" cy="983065"/>
          </a:xfrm>
          <a:prstGeom prst="rect">
            <a:avLst/>
          </a:prstGeom>
        </p:spPr>
      </p:pic>
      <p:pic>
        <p:nvPicPr>
          <p:cNvPr id="68" name="Picture 67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FE7FFE55-3F6F-4C96-AB6C-20A989BE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68" y="5461880"/>
            <a:ext cx="958147" cy="9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2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D1DE44C1-2FA6-417C-B2F3-CCFCD51687EA}"/>
              </a:ext>
            </a:extLst>
          </p:cNvPr>
          <p:cNvSpPr/>
          <p:nvPr/>
        </p:nvSpPr>
        <p:spPr>
          <a:xfrm>
            <a:off x="1422400" y="-81281"/>
            <a:ext cx="910336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BÀI TẬP VỀ NHÀ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C903C-3CA9-4826-9BAB-F76002B8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79" y="3150572"/>
            <a:ext cx="7404441" cy="3707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505EA-FA59-45FE-925D-E2986372C9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0612" y="528319"/>
            <a:ext cx="9266936" cy="296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14665DA9-04F3-4E1F-A6BE-47ABE9D1E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96222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4383" y="-61292"/>
            <a:ext cx="410817" cy="4108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C79A6E-55B5-438A-89E5-5CEE87EC3CDB}"/>
              </a:ext>
            </a:extLst>
          </p:cNvPr>
          <p:cNvSpPr/>
          <p:nvPr/>
        </p:nvSpPr>
        <p:spPr>
          <a:xfrm>
            <a:off x="0" y="4716579"/>
            <a:ext cx="4914900" cy="1865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/>
              <a:t>Hướng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:</a:t>
            </a:r>
          </a:p>
          <a:p>
            <a:pPr marL="285750" indent="-52388">
              <a:buFontTx/>
              <a:buChar char="-"/>
            </a:pPr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chú</a:t>
            </a:r>
            <a:r>
              <a:rPr lang="en-US" sz="1600" dirty="0"/>
              <a:t> </a:t>
            </a:r>
            <a:r>
              <a:rPr lang="en-US" sz="1600" dirty="0" err="1"/>
              <a:t>ếch</a:t>
            </a:r>
            <a:r>
              <a:rPr lang="en-US" sz="1600" dirty="0"/>
              <a:t>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ứng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endParaRPr lang="en-US" sz="1600" dirty="0"/>
          </a:p>
          <a:p>
            <a:pPr marL="285750" indent="-52388">
              <a:buFontTx/>
              <a:buChar char="-"/>
            </a:pPr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chú</a:t>
            </a:r>
            <a:r>
              <a:rPr lang="en-US" sz="1600" dirty="0"/>
              <a:t> </a:t>
            </a:r>
            <a:r>
              <a:rPr lang="en-US" sz="1600" dirty="0" err="1"/>
              <a:t>ếch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quay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trqng</a:t>
            </a:r>
            <a:r>
              <a:rPr lang="en-US" sz="1600" dirty="0"/>
              <a:t> ban </a:t>
            </a:r>
            <a:r>
              <a:rPr lang="en-US" sz="1600" dirty="0" err="1"/>
              <a:t>đầu</a:t>
            </a:r>
            <a:endParaRPr lang="en-US" sz="1600" dirty="0"/>
          </a:p>
          <a:p>
            <a:pPr marL="285750" indent="-52388">
              <a:buFontTx/>
              <a:buChar char="-"/>
            </a:pPr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ô </a:t>
            </a:r>
            <a:r>
              <a:rPr lang="en-US" sz="1600" dirty="0" err="1"/>
              <a:t>vuông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đáp</a:t>
            </a:r>
            <a:r>
              <a:rPr lang="en-US" sz="1600" dirty="0"/>
              <a:t> </a:t>
            </a:r>
            <a:r>
              <a:rPr lang="en-US" sz="1600" dirty="0" err="1"/>
              <a:t>án</a:t>
            </a:r>
            <a:r>
              <a:rPr lang="en-US" sz="1600" dirty="0"/>
              <a:t> </a:t>
            </a:r>
            <a:r>
              <a:rPr lang="en-US" sz="1600" dirty="0" err="1"/>
              <a:t>đung</a:t>
            </a:r>
            <a:r>
              <a:rPr lang="en-US" sz="1600" dirty="0"/>
              <a:t>/</a:t>
            </a:r>
            <a:r>
              <a:rPr lang="en-US" sz="1600" dirty="0" err="1"/>
              <a:t>sai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3B68A-717B-42B9-84E7-8EFAB38E4D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D218D6C-F293-43D5-8D1E-3285011D3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54" y="-88900"/>
            <a:ext cx="12605553" cy="70787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90" y="4816051"/>
            <a:ext cx="1893401" cy="6370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36" y="371456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  <p:sp>
        <p:nvSpPr>
          <p:cNvPr id="35" name="Rounded Rectangle 34">
            <a:hlinkClick r:id="rId20" action="ppaction://hlinksldjump"/>
          </p:cNvPr>
          <p:cNvSpPr/>
          <p:nvPr/>
        </p:nvSpPr>
        <p:spPr>
          <a:xfrm>
            <a:off x="10883900" y="28213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BÀI MỚI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D9CB8A-032F-44F7-B1C8-0DB9D9659A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AF671BA-E76F-4C7E-89D4-0FAAE7885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841" name="Picture 205840" descr="D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228" y="421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37" name="Picture 205836" descr="D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863" y="2300289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39" name="Picture 205838" descr="D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863" y="3605214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05826" descr="V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86385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28" name="Picture 205827" descr="D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513" y="294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0" name="Group 205829"/>
          <p:cNvGrpSpPr/>
          <p:nvPr/>
        </p:nvGrpSpPr>
        <p:grpSpPr>
          <a:xfrm>
            <a:off x="7856115" y="5809935"/>
            <a:ext cx="1295400" cy="841375"/>
            <a:chOff x="3832" y="3312"/>
            <a:chExt cx="908" cy="843"/>
          </a:xfrm>
        </p:grpSpPr>
        <p:pic>
          <p:nvPicPr>
            <p:cNvPr id="4101" name="Picture 205830" descr="Laml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2" name="Text Box 205831"/>
            <p:cNvSpPr txBox="1"/>
            <p:nvPr/>
          </p:nvSpPr>
          <p:spPr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Làm</a:t>
              </a:r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lại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103" name="Group 205832"/>
          <p:cNvGrpSpPr/>
          <p:nvPr/>
        </p:nvGrpSpPr>
        <p:grpSpPr>
          <a:xfrm>
            <a:off x="9022927" y="5503546"/>
            <a:ext cx="1295400" cy="1169988"/>
            <a:chOff x="4875" y="3187"/>
            <a:chExt cx="885" cy="784"/>
          </a:xfrm>
        </p:grpSpPr>
        <p:pic>
          <p:nvPicPr>
            <p:cNvPr id="4104" name="Picture 205833" descr="Ketqu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Text Box 205834"/>
            <p:cNvSpPr txBox="1"/>
            <p:nvPr/>
          </p:nvSpPr>
          <p:spPr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Đáp</a:t>
              </a:r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án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pic>
        <p:nvPicPr>
          <p:cNvPr id="4106" name="Picture 205835" descr="V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24790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05837" descr="V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3514725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05839" descr="V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4129089"/>
            <a:ext cx="452437" cy="452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842" name="Group 205841"/>
          <p:cNvGrpSpPr/>
          <p:nvPr/>
        </p:nvGrpSpPr>
        <p:grpSpPr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4113" name="Picture 205842" descr="Hoabuon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4" name="Text Box 205843"/>
            <p:cNvSpPr txBox="1"/>
            <p:nvPr/>
          </p:nvSpPr>
          <p:spPr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Tiếc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quá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…!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Bạn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chọn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sai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rồi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!</a:t>
              </a:r>
            </a:p>
          </p:txBody>
        </p:sp>
      </p:grpSp>
      <p:grpSp>
        <p:nvGrpSpPr>
          <p:cNvPr id="205845" name="Group 205844" descr="D"/>
          <p:cNvGrpSpPr/>
          <p:nvPr/>
        </p:nvGrpSpPr>
        <p:grpSpPr>
          <a:xfrm>
            <a:off x="1992314" y="5248272"/>
            <a:ext cx="6522802" cy="1193800"/>
            <a:chOff x="240" y="3531"/>
            <a:chExt cx="3573" cy="752"/>
          </a:xfrm>
        </p:grpSpPr>
        <p:pic>
          <p:nvPicPr>
            <p:cNvPr id="4116" name="Picture 205845" descr="Hoacuoi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7" name="Text Box 205846"/>
            <p:cNvSpPr txBox="1"/>
            <p:nvPr/>
          </p:nvSpPr>
          <p:spPr>
            <a:xfrm>
              <a:off x="865" y="3760"/>
              <a:ext cx="2948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Hoan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hô . Bạn chọn</a:t>
              </a:r>
              <a:r>
                <a:rPr lang="en-US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đúng rồi !</a:t>
              </a:r>
            </a:p>
          </p:txBody>
        </p:sp>
      </p:grpSp>
      <p:sp>
        <p:nvSpPr>
          <p:cNvPr id="4118" name="Rectangles 205848"/>
          <p:cNvSpPr/>
          <p:nvPr/>
        </p:nvSpPr>
        <p:spPr>
          <a:xfrm>
            <a:off x="3209925" y="2200276"/>
            <a:ext cx="6419850" cy="25320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pic>
        <p:nvPicPr>
          <p:cNvPr id="205850" name="Picture 205849" descr="tn_t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8050" y="5272089"/>
            <a:ext cx="865188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1" name="Picture 205852" descr="Bellcoll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5976" y="1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3" name="Picture 56" descr="Picture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0"/>
            <a:ext cx="693738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>
            <a:hlinkClick r:id="rId15" action="ppaction://hlinksldjump"/>
            <a:extLst>
              <a:ext uri="{FF2B5EF4-FFF2-40B4-BE49-F238E27FC236}">
                <a16:creationId xmlns:a16="http://schemas.microsoft.com/office/drawing/2014/main" id="{987C83FF-DADD-4DC9-BC13-B6B0496BD7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8" y="5282479"/>
            <a:ext cx="1623806" cy="162845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F0BE8F1-DE37-4116-9402-8C9212F9791A}"/>
              </a:ext>
            </a:extLst>
          </p:cNvPr>
          <p:cNvSpPr txBox="1"/>
          <p:nvPr/>
        </p:nvSpPr>
        <p:spPr>
          <a:xfrm>
            <a:off x="1523999" y="437485"/>
            <a:ext cx="8978712" cy="1452384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kern="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?</a:t>
            </a:r>
            <a:endParaRPr lang="vi-VN" altLang="en-US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3F831-135B-477B-A178-24A73741C9EB}"/>
              </a:ext>
            </a:extLst>
          </p:cNvPr>
          <p:cNvSpPr/>
          <p:nvPr/>
        </p:nvSpPr>
        <p:spPr>
          <a:xfrm>
            <a:off x="7020560" y="2700337"/>
            <a:ext cx="1999614" cy="1985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B9A10-CDC9-4D77-AF3C-2F700D69CC03}"/>
              </a:ext>
            </a:extLst>
          </p:cNvPr>
          <p:cNvSpPr/>
          <p:nvPr/>
        </p:nvSpPr>
        <p:spPr>
          <a:xfrm>
            <a:off x="7020560" y="2700338"/>
            <a:ext cx="989967" cy="9899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9B7878-D668-453D-9BE9-FA3FC80BCD0F}"/>
              </a:ext>
            </a:extLst>
          </p:cNvPr>
          <p:cNvSpPr/>
          <p:nvPr/>
        </p:nvSpPr>
        <p:spPr>
          <a:xfrm>
            <a:off x="8020047" y="2699703"/>
            <a:ext cx="989967" cy="9899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AF4BC8-1823-4816-AA67-4ECB156ED981}"/>
              </a:ext>
            </a:extLst>
          </p:cNvPr>
          <p:cNvSpPr/>
          <p:nvPr/>
        </p:nvSpPr>
        <p:spPr>
          <a:xfrm>
            <a:off x="7020560" y="3696020"/>
            <a:ext cx="989967" cy="9899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6B731E-18E3-42EF-8777-4D8BD7AFA333}"/>
              </a:ext>
            </a:extLst>
          </p:cNvPr>
          <p:cNvSpPr/>
          <p:nvPr/>
        </p:nvSpPr>
        <p:spPr>
          <a:xfrm>
            <a:off x="8030847" y="3698560"/>
            <a:ext cx="989967" cy="9899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934D5F-234E-43C3-BEF6-809D5027D15B}"/>
              </a:ext>
            </a:extLst>
          </p:cNvPr>
          <p:cNvSpPr/>
          <p:nvPr/>
        </p:nvSpPr>
        <p:spPr>
          <a:xfrm>
            <a:off x="10942320" y="3429000"/>
            <a:ext cx="878842" cy="433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ĐẾM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6F5BC8-6158-4174-86FD-FF86223603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09636 -0.0622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0859 -0.0835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10183 0.1194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1497 0.1574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5" name="Picture 207884" descr="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63" y="2300289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76" name="Picture 207875" descr="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513" y="294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7" name="Picture 207886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63" y="3605214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AAA346-A01C-4368-AD67-59F6F398F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39" y="-98426"/>
            <a:ext cx="12543452" cy="6956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46" name="Picture 207874" descr="V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86385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Group 207877"/>
          <p:cNvGrpSpPr/>
          <p:nvPr/>
        </p:nvGrpSpPr>
        <p:grpSpPr>
          <a:xfrm>
            <a:off x="8199437" y="4846338"/>
            <a:ext cx="1295400" cy="841375"/>
            <a:chOff x="3832" y="3312"/>
            <a:chExt cx="908" cy="843"/>
          </a:xfrm>
        </p:grpSpPr>
        <p:pic>
          <p:nvPicPr>
            <p:cNvPr id="6149" name="Picture 207878" descr="Laml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Text Box 207879"/>
            <p:cNvSpPr txBox="1"/>
            <p:nvPr/>
          </p:nvSpPr>
          <p:spPr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FF"/>
                  </a:solidFill>
                  <a:latin typeface="+mj-lt"/>
                </a:rPr>
                <a:t>Làm</a:t>
              </a: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+mj-lt"/>
                </a:rPr>
                <a:t>lại</a:t>
              </a:r>
              <a:endParaRPr 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6151" name="Group 207880"/>
          <p:cNvGrpSpPr/>
          <p:nvPr/>
        </p:nvGrpSpPr>
        <p:grpSpPr>
          <a:xfrm>
            <a:off x="9366249" y="4539949"/>
            <a:ext cx="1295400" cy="1169988"/>
            <a:chOff x="4875" y="3187"/>
            <a:chExt cx="885" cy="784"/>
          </a:xfrm>
        </p:grpSpPr>
        <p:pic>
          <p:nvPicPr>
            <p:cNvPr id="6152" name="Picture 207881" descr="Ketqu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Text Box 207882"/>
            <p:cNvSpPr txBox="1"/>
            <p:nvPr/>
          </p:nvSpPr>
          <p:spPr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FF"/>
                  </a:solidFill>
                  <a:latin typeface="+mj-lt"/>
                </a:rPr>
                <a:t>Đáp</a:t>
              </a: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+mj-lt"/>
                </a:rPr>
                <a:t>án</a:t>
              </a:r>
              <a:endParaRPr 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pic>
        <p:nvPicPr>
          <p:cNvPr id="6154" name="Picture 207883" descr="V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24790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207885" descr="V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3514725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207887" descr="V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4129089"/>
            <a:ext cx="452437" cy="45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9" name="Picture 207888" descr="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388" y="421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7890" name="Group 207889"/>
          <p:cNvGrpSpPr/>
          <p:nvPr/>
        </p:nvGrpSpPr>
        <p:grpSpPr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6161" name="Picture 207890" descr="Hoabuon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2" name="Text Box 207891"/>
            <p:cNvSpPr txBox="1"/>
            <p:nvPr/>
          </p:nvSpPr>
          <p:spPr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Tiếc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quá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…!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Bạn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chọn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sai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rồi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!</a:t>
              </a:r>
            </a:p>
          </p:txBody>
        </p:sp>
      </p:grpSp>
      <p:grpSp>
        <p:nvGrpSpPr>
          <p:cNvPr id="207893" name="Group 207892" descr="D"/>
          <p:cNvGrpSpPr/>
          <p:nvPr/>
        </p:nvGrpSpPr>
        <p:grpSpPr>
          <a:xfrm>
            <a:off x="1992314" y="5248275"/>
            <a:ext cx="6184142" cy="1201738"/>
            <a:chOff x="240" y="3531"/>
            <a:chExt cx="3551" cy="757"/>
          </a:xfrm>
        </p:grpSpPr>
        <p:pic>
          <p:nvPicPr>
            <p:cNvPr id="6164" name="Picture 207893" descr="Hoacuoi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Text Box 207894"/>
            <p:cNvSpPr txBox="1"/>
            <p:nvPr/>
          </p:nvSpPr>
          <p:spPr>
            <a:xfrm>
              <a:off x="843" y="3765"/>
              <a:ext cx="2948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Hoan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hô . Bạn chọn</a:t>
              </a:r>
              <a:r>
                <a:rPr lang="en-US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đúng rồi !</a:t>
              </a:r>
            </a:p>
          </p:txBody>
        </p:sp>
      </p:grpSp>
      <p:sp>
        <p:nvSpPr>
          <p:cNvPr id="6167" name="Rectangles 207896"/>
          <p:cNvSpPr/>
          <p:nvPr/>
        </p:nvSpPr>
        <p:spPr>
          <a:xfrm>
            <a:off x="3209925" y="2200276"/>
            <a:ext cx="6419850" cy="25320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207898" name="Picture 207897" descr="tn_t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8050" y="5272089"/>
            <a:ext cx="865188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207898" descr="Bellcoll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5976" y="1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Picture 56" descr="Picture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0"/>
            <a:ext cx="693738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>
            <a:hlinkClick r:id="rId15" action="ppaction://hlinksldjump"/>
            <a:extLst>
              <a:ext uri="{FF2B5EF4-FFF2-40B4-BE49-F238E27FC236}">
                <a16:creationId xmlns:a16="http://schemas.microsoft.com/office/drawing/2014/main" id="{1065A4DB-EC01-4301-A35A-0EDE25AE85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51" y="4853464"/>
            <a:ext cx="2020013" cy="14679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8625F4-AB95-4A99-A5D2-D47B2EE68E0D}"/>
              </a:ext>
            </a:extLst>
          </p:cNvPr>
          <p:cNvSpPr txBox="1"/>
          <p:nvPr/>
        </p:nvSpPr>
        <p:spPr>
          <a:xfrm>
            <a:off x="2772829" y="470240"/>
            <a:ext cx="6840070" cy="126498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đều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C7AA4D7-4F35-431F-A5A7-FC8655D646DB}"/>
              </a:ext>
            </a:extLst>
          </p:cNvPr>
          <p:cNvSpPr/>
          <p:nvPr/>
        </p:nvSpPr>
        <p:spPr>
          <a:xfrm>
            <a:off x="8874133" y="4720676"/>
            <a:ext cx="10170" cy="8768"/>
          </a:xfrm>
          <a:custGeom>
            <a:avLst/>
            <a:gdLst>
              <a:gd name="connsiteX0" fmla="*/ 0 w 10170"/>
              <a:gd name="connsiteY0" fmla="*/ 0 h 8768"/>
              <a:gd name="connsiteX1" fmla="*/ 10170 w 10170"/>
              <a:gd name="connsiteY1" fmla="*/ 0 h 8768"/>
              <a:gd name="connsiteX2" fmla="*/ 5085 w 10170"/>
              <a:gd name="connsiteY2" fmla="*/ 8768 h 8768"/>
              <a:gd name="connsiteX3" fmla="*/ 0 w 10170"/>
              <a:gd name="connsiteY3" fmla="*/ 0 h 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0" h="8768">
                <a:moveTo>
                  <a:pt x="0" y="0"/>
                </a:moveTo>
                <a:lnTo>
                  <a:pt x="10170" y="0"/>
                </a:lnTo>
                <a:lnTo>
                  <a:pt x="5085" y="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CACCF3D-A081-4CCF-B409-56F7ADA21E7E}"/>
              </a:ext>
            </a:extLst>
          </p:cNvPr>
          <p:cNvSpPr/>
          <p:nvPr/>
        </p:nvSpPr>
        <p:spPr>
          <a:xfrm rot="3635183">
            <a:off x="7132193" y="2859326"/>
            <a:ext cx="269" cy="230"/>
          </a:xfrm>
          <a:custGeom>
            <a:avLst/>
            <a:gdLst>
              <a:gd name="connsiteX0" fmla="*/ 0 w 269"/>
              <a:gd name="connsiteY0" fmla="*/ 0 h 230"/>
              <a:gd name="connsiteX1" fmla="*/ 269 w 269"/>
              <a:gd name="connsiteY1" fmla="*/ 1 h 230"/>
              <a:gd name="connsiteX2" fmla="*/ 140 w 269"/>
              <a:gd name="connsiteY2" fmla="*/ 230 h 230"/>
              <a:gd name="connsiteX3" fmla="*/ 0 w 269"/>
              <a:gd name="connsiteY3" fmla="*/ 0 h 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" h="230">
                <a:moveTo>
                  <a:pt x="0" y="0"/>
                </a:moveTo>
                <a:lnTo>
                  <a:pt x="269" y="1"/>
                </a:lnTo>
                <a:lnTo>
                  <a:pt x="140" y="2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2D695E2-3EE4-42EE-90B9-CA8A79DFFF6C}"/>
              </a:ext>
            </a:extLst>
          </p:cNvPr>
          <p:cNvSpPr/>
          <p:nvPr/>
        </p:nvSpPr>
        <p:spPr>
          <a:xfrm rot="3635183">
            <a:off x="7134968" y="2855263"/>
            <a:ext cx="21280" cy="18116"/>
          </a:xfrm>
          <a:custGeom>
            <a:avLst/>
            <a:gdLst>
              <a:gd name="connsiteX0" fmla="*/ 0 w 21280"/>
              <a:gd name="connsiteY0" fmla="*/ 18116 h 18116"/>
              <a:gd name="connsiteX1" fmla="*/ 10213 w 21280"/>
              <a:gd name="connsiteY1" fmla="*/ 0 h 18116"/>
              <a:gd name="connsiteX2" fmla="*/ 21280 w 21280"/>
              <a:gd name="connsiteY2" fmla="*/ 18116 h 18116"/>
              <a:gd name="connsiteX3" fmla="*/ 0 w 21280"/>
              <a:gd name="connsiteY3" fmla="*/ 18116 h 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0" h="18116">
                <a:moveTo>
                  <a:pt x="0" y="18116"/>
                </a:moveTo>
                <a:lnTo>
                  <a:pt x="10213" y="0"/>
                </a:lnTo>
                <a:lnTo>
                  <a:pt x="21280" y="18116"/>
                </a:lnTo>
                <a:lnTo>
                  <a:pt x="0" y="1811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CDB3FE-C28D-4363-8C8B-73979A779A15}"/>
              </a:ext>
            </a:extLst>
          </p:cNvPr>
          <p:cNvGrpSpPr/>
          <p:nvPr/>
        </p:nvGrpSpPr>
        <p:grpSpPr>
          <a:xfrm>
            <a:off x="6960460" y="1938609"/>
            <a:ext cx="2744633" cy="2724136"/>
            <a:chOff x="6960460" y="1938609"/>
            <a:chExt cx="2744633" cy="272413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6BD450A-9C06-4F6D-AF4B-CF2ABBD3D853}"/>
                </a:ext>
              </a:extLst>
            </p:cNvPr>
            <p:cNvSpPr/>
            <p:nvPr/>
          </p:nvSpPr>
          <p:spPr>
            <a:xfrm rot="3617079">
              <a:off x="7588770" y="2025990"/>
              <a:ext cx="1453935" cy="1279174"/>
            </a:xfrm>
            <a:custGeom>
              <a:avLst/>
              <a:gdLst>
                <a:gd name="connsiteX0" fmla="*/ 0 w 1443482"/>
                <a:gd name="connsiteY0" fmla="*/ 10037 h 1247975"/>
                <a:gd name="connsiteX1" fmla="*/ 1443482 w 1443482"/>
                <a:gd name="connsiteY1" fmla="*/ 0 h 1247975"/>
                <a:gd name="connsiteX2" fmla="*/ 719656 w 1443482"/>
                <a:gd name="connsiteY2" fmla="*/ 1247975 h 1247975"/>
                <a:gd name="connsiteX3" fmla="*/ 0 w 1443482"/>
                <a:gd name="connsiteY3" fmla="*/ 10037 h 12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482" h="1247975">
                  <a:moveTo>
                    <a:pt x="0" y="10037"/>
                  </a:moveTo>
                  <a:lnTo>
                    <a:pt x="1443482" y="0"/>
                  </a:lnTo>
                  <a:lnTo>
                    <a:pt x="719656" y="1247975"/>
                  </a:lnTo>
                  <a:lnTo>
                    <a:pt x="0" y="10037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609E16-3BC3-4096-AEC4-FBEC5489D491}"/>
                </a:ext>
              </a:extLst>
            </p:cNvPr>
            <p:cNvSpPr/>
            <p:nvPr/>
          </p:nvSpPr>
          <p:spPr>
            <a:xfrm rot="3617079">
              <a:off x="8333945" y="3291596"/>
              <a:ext cx="1464506" cy="1277791"/>
            </a:xfrm>
            <a:custGeom>
              <a:avLst/>
              <a:gdLst>
                <a:gd name="connsiteX0" fmla="*/ 0 w 1464506"/>
                <a:gd name="connsiteY0" fmla="*/ 10183 h 1277791"/>
                <a:gd name="connsiteX1" fmla="*/ 1464506 w 1464506"/>
                <a:gd name="connsiteY1" fmla="*/ 0 h 1277791"/>
                <a:gd name="connsiteX2" fmla="*/ 735213 w 1464506"/>
                <a:gd name="connsiteY2" fmla="*/ 1277791 h 1277791"/>
                <a:gd name="connsiteX3" fmla="*/ 0 w 1464506"/>
                <a:gd name="connsiteY3" fmla="*/ 10183 h 127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506" h="1277791">
                  <a:moveTo>
                    <a:pt x="0" y="10183"/>
                  </a:moveTo>
                  <a:lnTo>
                    <a:pt x="1464506" y="0"/>
                  </a:lnTo>
                  <a:lnTo>
                    <a:pt x="735213" y="1277791"/>
                  </a:lnTo>
                  <a:lnTo>
                    <a:pt x="0" y="10183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EB3AD1A-46D1-4993-9E8A-8E78384E7A9F}"/>
                </a:ext>
              </a:extLst>
            </p:cNvPr>
            <p:cNvSpPr/>
            <p:nvPr/>
          </p:nvSpPr>
          <p:spPr>
            <a:xfrm rot="3617079">
              <a:off x="6847521" y="3312190"/>
              <a:ext cx="1453921" cy="1228044"/>
            </a:xfrm>
            <a:custGeom>
              <a:avLst/>
              <a:gdLst>
                <a:gd name="connsiteX0" fmla="*/ 0 w 1414804"/>
                <a:gd name="connsiteY0" fmla="*/ 1 h 1228044"/>
                <a:gd name="connsiteX1" fmla="*/ 1414804 w 1414804"/>
                <a:gd name="connsiteY1" fmla="*/ 0 h 1228044"/>
                <a:gd name="connsiteX2" fmla="*/ 713904 w 1414804"/>
                <a:gd name="connsiteY2" fmla="*/ 1228044 h 1228044"/>
                <a:gd name="connsiteX3" fmla="*/ 0 w 1414804"/>
                <a:gd name="connsiteY3" fmla="*/ 1 h 12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804" h="1228044">
                  <a:moveTo>
                    <a:pt x="0" y="1"/>
                  </a:moveTo>
                  <a:lnTo>
                    <a:pt x="1414804" y="0"/>
                  </a:lnTo>
                  <a:lnTo>
                    <a:pt x="713904" y="1228044"/>
                  </a:lnTo>
                  <a:lnTo>
                    <a:pt x="0" y="1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4CA8F43-2C1A-488D-AF8A-11B611E6B9BC}"/>
                </a:ext>
              </a:extLst>
            </p:cNvPr>
            <p:cNvSpPr/>
            <p:nvPr/>
          </p:nvSpPr>
          <p:spPr>
            <a:xfrm rot="14431572">
              <a:off x="7937943" y="2674416"/>
              <a:ext cx="1464506" cy="1277791"/>
            </a:xfrm>
            <a:custGeom>
              <a:avLst/>
              <a:gdLst>
                <a:gd name="connsiteX0" fmla="*/ 0 w 1464506"/>
                <a:gd name="connsiteY0" fmla="*/ 10183 h 1277791"/>
                <a:gd name="connsiteX1" fmla="*/ 1464506 w 1464506"/>
                <a:gd name="connsiteY1" fmla="*/ 0 h 1277791"/>
                <a:gd name="connsiteX2" fmla="*/ 735213 w 1464506"/>
                <a:gd name="connsiteY2" fmla="*/ 1277791 h 1277791"/>
                <a:gd name="connsiteX3" fmla="*/ 0 w 1464506"/>
                <a:gd name="connsiteY3" fmla="*/ 10183 h 127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506" h="1277791">
                  <a:moveTo>
                    <a:pt x="0" y="10183"/>
                  </a:moveTo>
                  <a:lnTo>
                    <a:pt x="1464506" y="0"/>
                  </a:lnTo>
                  <a:lnTo>
                    <a:pt x="735213" y="1277791"/>
                  </a:lnTo>
                  <a:lnTo>
                    <a:pt x="0" y="10183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CE38E8A8-6008-4625-8D6E-520680E85DF2}"/>
              </a:ext>
            </a:extLst>
          </p:cNvPr>
          <p:cNvSpPr/>
          <p:nvPr/>
        </p:nvSpPr>
        <p:spPr>
          <a:xfrm rot="3617079">
            <a:off x="7593710" y="2020683"/>
            <a:ext cx="1453935" cy="1279174"/>
          </a:xfrm>
          <a:custGeom>
            <a:avLst/>
            <a:gdLst>
              <a:gd name="connsiteX0" fmla="*/ 0 w 1443482"/>
              <a:gd name="connsiteY0" fmla="*/ 10037 h 1247975"/>
              <a:gd name="connsiteX1" fmla="*/ 1443482 w 1443482"/>
              <a:gd name="connsiteY1" fmla="*/ 0 h 1247975"/>
              <a:gd name="connsiteX2" fmla="*/ 719656 w 1443482"/>
              <a:gd name="connsiteY2" fmla="*/ 1247975 h 1247975"/>
              <a:gd name="connsiteX3" fmla="*/ 0 w 1443482"/>
              <a:gd name="connsiteY3" fmla="*/ 10037 h 12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482" h="1247975">
                <a:moveTo>
                  <a:pt x="0" y="10037"/>
                </a:moveTo>
                <a:lnTo>
                  <a:pt x="1443482" y="0"/>
                </a:lnTo>
                <a:lnTo>
                  <a:pt x="719656" y="1247975"/>
                </a:lnTo>
                <a:lnTo>
                  <a:pt x="0" y="1003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663315B-A507-43CD-9A9E-550186492BC6}"/>
              </a:ext>
            </a:extLst>
          </p:cNvPr>
          <p:cNvSpPr/>
          <p:nvPr/>
        </p:nvSpPr>
        <p:spPr>
          <a:xfrm rot="3617079">
            <a:off x="8338885" y="3286289"/>
            <a:ext cx="1464506" cy="1277791"/>
          </a:xfrm>
          <a:custGeom>
            <a:avLst/>
            <a:gdLst>
              <a:gd name="connsiteX0" fmla="*/ 0 w 1464506"/>
              <a:gd name="connsiteY0" fmla="*/ 10183 h 1277791"/>
              <a:gd name="connsiteX1" fmla="*/ 1464506 w 1464506"/>
              <a:gd name="connsiteY1" fmla="*/ 0 h 1277791"/>
              <a:gd name="connsiteX2" fmla="*/ 735213 w 1464506"/>
              <a:gd name="connsiteY2" fmla="*/ 1277791 h 1277791"/>
              <a:gd name="connsiteX3" fmla="*/ 0 w 1464506"/>
              <a:gd name="connsiteY3" fmla="*/ 10183 h 127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506" h="1277791">
                <a:moveTo>
                  <a:pt x="0" y="10183"/>
                </a:moveTo>
                <a:lnTo>
                  <a:pt x="1464506" y="0"/>
                </a:lnTo>
                <a:lnTo>
                  <a:pt x="735213" y="1277791"/>
                </a:lnTo>
                <a:lnTo>
                  <a:pt x="0" y="10183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24A868AE-38CB-446A-AF98-06E0AF5D6AFA}"/>
              </a:ext>
            </a:extLst>
          </p:cNvPr>
          <p:cNvSpPr/>
          <p:nvPr/>
        </p:nvSpPr>
        <p:spPr>
          <a:xfrm rot="3617079">
            <a:off x="6852461" y="3306883"/>
            <a:ext cx="1453921" cy="1228044"/>
          </a:xfrm>
          <a:custGeom>
            <a:avLst/>
            <a:gdLst>
              <a:gd name="connsiteX0" fmla="*/ 0 w 1414804"/>
              <a:gd name="connsiteY0" fmla="*/ 1 h 1228044"/>
              <a:gd name="connsiteX1" fmla="*/ 1414804 w 1414804"/>
              <a:gd name="connsiteY1" fmla="*/ 0 h 1228044"/>
              <a:gd name="connsiteX2" fmla="*/ 713904 w 1414804"/>
              <a:gd name="connsiteY2" fmla="*/ 1228044 h 1228044"/>
              <a:gd name="connsiteX3" fmla="*/ 0 w 1414804"/>
              <a:gd name="connsiteY3" fmla="*/ 1 h 122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804" h="1228044">
                <a:moveTo>
                  <a:pt x="0" y="1"/>
                </a:moveTo>
                <a:lnTo>
                  <a:pt x="1414804" y="0"/>
                </a:lnTo>
                <a:lnTo>
                  <a:pt x="713904" y="1228044"/>
                </a:lnTo>
                <a:lnTo>
                  <a:pt x="0" y="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DD528FA-6CBD-4993-8BD1-B86BE4BA1416}"/>
              </a:ext>
            </a:extLst>
          </p:cNvPr>
          <p:cNvSpPr/>
          <p:nvPr/>
        </p:nvSpPr>
        <p:spPr>
          <a:xfrm rot="14431572">
            <a:off x="7942883" y="2669109"/>
            <a:ext cx="1464506" cy="1277791"/>
          </a:xfrm>
          <a:custGeom>
            <a:avLst/>
            <a:gdLst>
              <a:gd name="connsiteX0" fmla="*/ 0 w 1464506"/>
              <a:gd name="connsiteY0" fmla="*/ 10183 h 1277791"/>
              <a:gd name="connsiteX1" fmla="*/ 1464506 w 1464506"/>
              <a:gd name="connsiteY1" fmla="*/ 0 h 1277791"/>
              <a:gd name="connsiteX2" fmla="*/ 735213 w 1464506"/>
              <a:gd name="connsiteY2" fmla="*/ 1277791 h 1277791"/>
              <a:gd name="connsiteX3" fmla="*/ 0 w 1464506"/>
              <a:gd name="connsiteY3" fmla="*/ 10183 h 127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506" h="1277791">
                <a:moveTo>
                  <a:pt x="0" y="10183"/>
                </a:moveTo>
                <a:lnTo>
                  <a:pt x="1464506" y="0"/>
                </a:lnTo>
                <a:lnTo>
                  <a:pt x="735213" y="1277791"/>
                </a:lnTo>
                <a:lnTo>
                  <a:pt x="0" y="101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2A241-2551-4060-B3D0-0BD1AF9DA418}"/>
              </a:ext>
            </a:extLst>
          </p:cNvPr>
          <p:cNvSpPr txBox="1"/>
          <p:nvPr/>
        </p:nvSpPr>
        <p:spPr>
          <a:xfrm>
            <a:off x="11010945" y="3333751"/>
            <a:ext cx="7873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ĐẾM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8B75046-F8AA-4EEF-8306-CBC2209E5B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7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7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7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7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7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15065 0.0120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12122 0.0687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10625 -0.1377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664 0.2064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7" name="Picture 207886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63" y="3605214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76" name="Picture 207875" descr="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513" y="294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5" name="Picture 207884" descr="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63" y="2300289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4DE710CF-58A9-4575-AA7D-8EE3D187E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4" y="-5873"/>
            <a:ext cx="12274643" cy="6899518"/>
          </a:xfrm>
          <a:prstGeom prst="rect">
            <a:avLst/>
          </a:prstGeom>
        </p:spPr>
      </p:pic>
      <p:pic>
        <p:nvPicPr>
          <p:cNvPr id="6146" name="Picture 207874" descr="V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86385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Group 207877"/>
          <p:cNvGrpSpPr/>
          <p:nvPr/>
        </p:nvGrpSpPr>
        <p:grpSpPr>
          <a:xfrm>
            <a:off x="7933198" y="5321251"/>
            <a:ext cx="1295400" cy="841375"/>
            <a:chOff x="3832" y="3312"/>
            <a:chExt cx="908" cy="843"/>
          </a:xfrm>
        </p:grpSpPr>
        <p:pic>
          <p:nvPicPr>
            <p:cNvPr id="6149" name="Picture 207878" descr="Laml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Text Box 207879"/>
            <p:cNvSpPr txBox="1"/>
            <p:nvPr/>
          </p:nvSpPr>
          <p:spPr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</a:rPr>
                <a:t>Làm</a:t>
              </a: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</a:rPr>
                <a:t>lại</a:t>
              </a:r>
              <a:endPara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151" name="Group 207880"/>
          <p:cNvGrpSpPr/>
          <p:nvPr/>
        </p:nvGrpSpPr>
        <p:grpSpPr>
          <a:xfrm>
            <a:off x="9100010" y="5014862"/>
            <a:ext cx="1295400" cy="1169988"/>
            <a:chOff x="4875" y="3187"/>
            <a:chExt cx="885" cy="784"/>
          </a:xfrm>
        </p:grpSpPr>
        <p:pic>
          <p:nvPicPr>
            <p:cNvPr id="6152" name="Picture 207881" descr="Ketqu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Text Box 207882"/>
            <p:cNvSpPr txBox="1"/>
            <p:nvPr/>
          </p:nvSpPr>
          <p:spPr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</a:rPr>
                <a:t>Đáp</a:t>
              </a: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</a:rPr>
                <a:t>án</a:t>
              </a:r>
              <a:endPara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pic>
        <p:nvPicPr>
          <p:cNvPr id="6154" name="Picture 207883" descr="V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24790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207885" descr="V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3514725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207887" descr="V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4129089"/>
            <a:ext cx="452437" cy="45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9" name="Picture 207888" descr="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388" y="421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7890" name="Group 207889"/>
          <p:cNvGrpSpPr/>
          <p:nvPr/>
        </p:nvGrpSpPr>
        <p:grpSpPr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6161" name="Picture 207890" descr="Hoabuon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2" name="Text Box 207891"/>
            <p:cNvSpPr txBox="1"/>
            <p:nvPr/>
          </p:nvSpPr>
          <p:spPr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Tiếc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quá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…!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Bạn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chọn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sai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rồi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!</a:t>
              </a:r>
            </a:p>
          </p:txBody>
        </p:sp>
      </p:grpSp>
      <p:grpSp>
        <p:nvGrpSpPr>
          <p:cNvPr id="207893" name="Group 207892" descr="D"/>
          <p:cNvGrpSpPr/>
          <p:nvPr/>
        </p:nvGrpSpPr>
        <p:grpSpPr>
          <a:xfrm>
            <a:off x="1992314" y="5248275"/>
            <a:ext cx="6051551" cy="1176338"/>
            <a:chOff x="240" y="3531"/>
            <a:chExt cx="3812" cy="741"/>
          </a:xfrm>
        </p:grpSpPr>
        <p:pic>
          <p:nvPicPr>
            <p:cNvPr id="6164" name="Picture 207893" descr="Hoacuoi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Text Box 207894"/>
            <p:cNvSpPr txBox="1"/>
            <p:nvPr/>
          </p:nvSpPr>
          <p:spPr>
            <a:xfrm>
              <a:off x="946" y="3787"/>
              <a:ext cx="310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Hoan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hô . Bạn chọn</a:t>
              </a:r>
              <a:r>
                <a:rPr lang="en-US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đúng rồi !</a:t>
              </a:r>
            </a:p>
          </p:txBody>
        </p:sp>
      </p:grpSp>
      <p:sp>
        <p:nvSpPr>
          <p:cNvPr id="6167" name="Rectangles 207896"/>
          <p:cNvSpPr/>
          <p:nvPr/>
        </p:nvSpPr>
        <p:spPr>
          <a:xfrm>
            <a:off x="3209925" y="2200276"/>
            <a:ext cx="6419850" cy="25320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d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d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c</a:t>
            </a:r>
          </a:p>
          <a:p>
            <a:pPr marL="533400" indent="-533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AutoNum type="alphaUcPeriod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e</a:t>
            </a:r>
          </a:p>
        </p:txBody>
      </p:sp>
      <p:pic>
        <p:nvPicPr>
          <p:cNvPr id="207898" name="Picture 207897" descr="tn_t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8050" y="5272089"/>
            <a:ext cx="865188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207898" descr="Bellcoll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5976" y="1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Picture 56" descr="Picture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0"/>
            <a:ext cx="693738" cy="693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8625F4-AB95-4A99-A5D2-D47B2EE68E0D}"/>
              </a:ext>
            </a:extLst>
          </p:cNvPr>
          <p:cNvSpPr txBox="1"/>
          <p:nvPr/>
        </p:nvSpPr>
        <p:spPr>
          <a:xfrm>
            <a:off x="366073" y="34827"/>
            <a:ext cx="7755614" cy="2108299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trục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xứng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>
            <a:hlinkClick r:id="rId15" action="ppaction://hlinksldjump"/>
            <a:extLst>
              <a:ext uri="{FF2B5EF4-FFF2-40B4-BE49-F238E27FC236}">
                <a16:creationId xmlns:a16="http://schemas.microsoft.com/office/drawing/2014/main" id="{701B7A2F-6292-4479-9F4F-3F818C5CB5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8" y="5014862"/>
            <a:ext cx="1495043" cy="1611414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3ECFC2F-53BA-4C59-88E8-1D8AB3604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6" y="2262635"/>
            <a:ext cx="6285186" cy="14516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FA6346-C91C-4216-A78E-C5C9F3ECF1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8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7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7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7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7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7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3" name="Picture 30832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63" y="3605214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5" name="Picture 30834" descr="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388" y="421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1" name="Picture 30830" descr="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513" y="2940051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19A97-6323-41C2-A993-609491FA9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30817" descr="V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86385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Group 30822"/>
          <p:cNvGrpSpPr/>
          <p:nvPr/>
        </p:nvGrpSpPr>
        <p:grpSpPr>
          <a:xfrm>
            <a:off x="8085646" y="5876925"/>
            <a:ext cx="1295400" cy="841375"/>
            <a:chOff x="3832" y="3312"/>
            <a:chExt cx="908" cy="843"/>
          </a:xfrm>
        </p:grpSpPr>
        <p:pic>
          <p:nvPicPr>
            <p:cNvPr id="3077" name="Picture 30823" descr="Laml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8" name="Text Box 30824"/>
            <p:cNvSpPr txBox="1"/>
            <p:nvPr/>
          </p:nvSpPr>
          <p:spPr>
            <a:xfrm>
              <a:off x="3832" y="3757"/>
              <a:ext cx="908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Làm</a:t>
              </a:r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lại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079" name="Group 30825"/>
          <p:cNvGrpSpPr/>
          <p:nvPr/>
        </p:nvGrpSpPr>
        <p:grpSpPr>
          <a:xfrm>
            <a:off x="9252458" y="5570536"/>
            <a:ext cx="1295400" cy="1169988"/>
            <a:chOff x="4875" y="3187"/>
            <a:chExt cx="885" cy="784"/>
          </a:xfrm>
        </p:grpSpPr>
        <p:pic>
          <p:nvPicPr>
            <p:cNvPr id="3080" name="Picture 30826" descr="Ketqu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1" name="Text Box 30827"/>
            <p:cNvSpPr txBox="1"/>
            <p:nvPr/>
          </p:nvSpPr>
          <p:spPr>
            <a:xfrm>
              <a:off x="4875" y="3705"/>
              <a:ext cx="885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Đáp</a:t>
              </a:r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</a:rPr>
                <a:t>án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pic>
        <p:nvPicPr>
          <p:cNvPr id="3082" name="Picture 30828" descr="V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2247900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0" name="Picture 30829" descr="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63" y="2300289"/>
            <a:ext cx="2270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30831" descr="V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3514725"/>
            <a:ext cx="452437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30833" descr="V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14" y="4129089"/>
            <a:ext cx="452437" cy="452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39" name="Group 30838"/>
          <p:cNvGrpSpPr/>
          <p:nvPr/>
        </p:nvGrpSpPr>
        <p:grpSpPr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3089" name="Picture 30839" descr="Hoabuon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90" name="Text Box 30840"/>
            <p:cNvSpPr txBox="1"/>
            <p:nvPr/>
          </p:nvSpPr>
          <p:spPr>
            <a:xfrm>
              <a:off x="793" y="3702"/>
              <a:ext cx="308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Tiếc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quá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…!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Bạn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chọn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sai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rồi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!</a:t>
              </a:r>
            </a:p>
          </p:txBody>
        </p:sp>
      </p:grpSp>
      <p:grpSp>
        <p:nvGrpSpPr>
          <p:cNvPr id="30842" name="Group 30841" descr="D"/>
          <p:cNvGrpSpPr/>
          <p:nvPr/>
        </p:nvGrpSpPr>
        <p:grpSpPr>
          <a:xfrm>
            <a:off x="1992314" y="5248275"/>
            <a:ext cx="6175375" cy="1176338"/>
            <a:chOff x="240" y="3531"/>
            <a:chExt cx="3890" cy="741"/>
          </a:xfrm>
        </p:grpSpPr>
        <p:pic>
          <p:nvPicPr>
            <p:cNvPr id="3092" name="Picture 30836" descr="Hoacuoi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93" name="Text Box 30837"/>
            <p:cNvSpPr txBox="1"/>
            <p:nvPr/>
          </p:nvSpPr>
          <p:spPr>
            <a:xfrm>
              <a:off x="957" y="3795"/>
              <a:ext cx="3173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66"/>
                  </a:solidFill>
                  <a:latin typeface="+mj-lt"/>
                </a:rPr>
                <a:t>Hoan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 hô . Bạn chọn</a:t>
              </a:r>
              <a:r>
                <a:rPr lang="en-US" b="1" dirty="0">
                  <a:latin typeface="+mj-lt"/>
                </a:rPr>
                <a:t> </a:t>
              </a:r>
              <a:r>
                <a:rPr lang="en-US" sz="2400" b="1" dirty="0">
                  <a:solidFill>
                    <a:srgbClr val="FF0066"/>
                  </a:solidFill>
                  <a:latin typeface="+mj-lt"/>
                </a:rPr>
                <a:t>đúng rồi !</a:t>
              </a:r>
            </a:p>
          </p:txBody>
        </p:sp>
      </p:grpSp>
      <p:sp>
        <p:nvSpPr>
          <p:cNvPr id="3094" name="Rectangles 30882"/>
          <p:cNvSpPr/>
          <p:nvPr/>
        </p:nvSpPr>
        <p:spPr>
          <a:xfrm>
            <a:off x="3209925" y="2200276"/>
            <a:ext cx="6419850" cy="25320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latin typeface="Arial" panose="020B0604020202020204" pitchFamily="34" charset="0"/>
              </a:rPr>
              <a:t>a, b, c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latin typeface="Arial" panose="020B0604020202020204" pitchFamily="34" charset="0"/>
              </a:rPr>
              <a:t>a, b, e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latin typeface="Arial" panose="020B0604020202020204" pitchFamily="34" charset="0"/>
              </a:rPr>
              <a:t>a, e</a:t>
            </a:r>
          </a:p>
          <a:p>
            <a:pPr marL="533400" indent="-533400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800" dirty="0">
                <a:latin typeface="Arial" panose="020B0604020202020204" pitchFamily="34" charset="0"/>
              </a:rPr>
              <a:t>b, d</a:t>
            </a:r>
          </a:p>
        </p:txBody>
      </p:sp>
      <p:pic>
        <p:nvPicPr>
          <p:cNvPr id="30886" name="Picture 30885" descr="tn_t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8050" y="5272089"/>
            <a:ext cx="865188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Picture 30892" descr="Bellcoll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5976" y="1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9" name="Picture 56" descr="Picture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0"/>
            <a:ext cx="693738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>
            <a:hlinkClick r:id="rId15" action="ppaction://hlinksldjump"/>
            <a:extLst>
              <a:ext uri="{FF2B5EF4-FFF2-40B4-BE49-F238E27FC236}">
                <a16:creationId xmlns:a16="http://schemas.microsoft.com/office/drawing/2014/main" id="{EDCE7CA2-DB8D-47B4-A46B-E0D125E1F2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58583A-76B6-4403-90DA-EF4369128FCF}"/>
              </a:ext>
            </a:extLst>
          </p:cNvPr>
          <p:cNvSpPr txBox="1"/>
          <p:nvPr/>
        </p:nvSpPr>
        <p:spPr>
          <a:xfrm>
            <a:off x="907351" y="239615"/>
            <a:ext cx="8208962" cy="2108299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4.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xứng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/>
            <a:endParaRPr lang="vi-VN" sz="28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0AFB9-BFBC-49F6-B44D-173A138062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337" y="2428876"/>
            <a:ext cx="6729043" cy="1079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9A8CD1-A864-48B0-8BE7-B2B03C4490B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0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5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98D485-B104-4A3E-8FBE-9B7753876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1452"/>
          <a:stretch/>
        </p:blipFill>
        <p:spPr>
          <a:xfrm>
            <a:off x="330200" y="1338803"/>
            <a:ext cx="8051800" cy="1967391"/>
          </a:xfrm>
          <a:prstGeom prst="rect">
            <a:avLst/>
          </a:prstGeom>
        </p:spPr>
      </p:pic>
      <p:pic>
        <p:nvPicPr>
          <p:cNvPr id="12" name="Picture 11" descr="Shape, polygon&#10;&#10;Description automatically generated">
            <a:extLst>
              <a:ext uri="{FF2B5EF4-FFF2-40B4-BE49-F238E27FC236}">
                <a16:creationId xmlns:a16="http://schemas.microsoft.com/office/drawing/2014/main" id="{56DC0DC3-D35C-45A3-8923-28ED22EDF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791357"/>
            <a:ext cx="3157003" cy="29062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91116495-1E1B-491E-BB28-D03855F42428}"/>
              </a:ext>
            </a:extLst>
          </p:cNvPr>
          <p:cNvSpPr/>
          <p:nvPr/>
        </p:nvSpPr>
        <p:spPr>
          <a:xfrm>
            <a:off x="36303" y="486557"/>
            <a:ext cx="1603793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1: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71930-21D8-4EC0-A9D4-6F70010BEF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2245"/>
          <a:stretch/>
        </p:blipFill>
        <p:spPr>
          <a:xfrm>
            <a:off x="838200" y="3871825"/>
            <a:ext cx="9687560" cy="219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907BA25-4CB2-4FFF-AD20-1CEB6CAF7159}"/>
              </a:ext>
            </a:extLst>
          </p:cNvPr>
          <p:cNvSpPr txBox="1"/>
          <p:nvPr/>
        </p:nvSpPr>
        <p:spPr>
          <a:xfrm>
            <a:off x="1213972" y="528319"/>
            <a:ext cx="10175516" cy="248310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Để l</a:t>
            </a:r>
            <a:r>
              <a:rPr lang="en-US" altLang="en-US" sz="2000" dirty="0">
                <a:latin typeface="+mj-lt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m một con diều, bạn Nam lấy một tờ giấy hình chữ nhật có chiều d</a:t>
            </a:r>
            <a:r>
              <a:rPr lang="en-US" altLang="en-US" sz="2000" dirty="0">
                <a:latin typeface="+mj-lt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en-US" sz="2000" i="1" dirty="0">
                <a:latin typeface="+mj-lt"/>
                <a:cs typeface="Times New Roman" panose="02020603050405020304" pitchFamily="18" charset="0"/>
                <a:sym typeface="+mn-ea"/>
              </a:rPr>
              <a:t>60cm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, chiều rộng </a:t>
            </a:r>
            <a:r>
              <a:rPr lang="en-US" altLang="en-US" sz="2000" i="1" dirty="0">
                <a:latin typeface="+mj-lt"/>
                <a:cs typeface="Times New Roman" panose="02020603050405020304" pitchFamily="18" charset="0"/>
                <a:sym typeface="+mn-ea"/>
              </a:rPr>
              <a:t>40cm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 để cắt th</a:t>
            </a:r>
            <a:r>
              <a:rPr lang="en-US" altLang="en-US" sz="2000" dirty="0">
                <a:latin typeface="+mj-lt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nh một hình thoi như hình bên dưới. Hãy tính: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algn="just">
              <a:buAutoNum type="alphaLcParenR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 tích của tờ giấy hình chữ nhật.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algn="just">
              <a:buAutoNum type="alphaLcParenR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 diện tích giấy còn lại sau khi l</a:t>
            </a:r>
            <a:r>
              <a:rPr lang="en-US" altLang="en-US" sz="2000" dirty="0">
                <a:latin typeface="+mj-lt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m con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  <a:sym typeface="+mn-ea"/>
              </a:rPr>
              <a:t>.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 descr="con dieu">
            <a:extLst>
              <a:ext uri="{FF2B5EF4-FFF2-40B4-BE49-F238E27FC236}">
                <a16:creationId xmlns:a16="http://schemas.microsoft.com/office/drawing/2014/main" id="{C4D0BA13-1B27-44A9-B889-F08842F7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7" y="3429000"/>
            <a:ext cx="4994910" cy="3063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7605AD8-0A30-44F5-B7B5-72C93DE522C3}"/>
              </a:ext>
            </a:extLst>
          </p:cNvPr>
          <p:cNvSpPr/>
          <p:nvPr/>
        </p:nvSpPr>
        <p:spPr>
          <a:xfrm>
            <a:off x="0" y="496662"/>
            <a:ext cx="14351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7D8F5-1A7C-4F3E-BF24-A8DC6BD0F076}"/>
              </a:ext>
            </a:extLst>
          </p:cNvPr>
          <p:cNvSpPr txBox="1"/>
          <p:nvPr/>
        </p:nvSpPr>
        <p:spPr>
          <a:xfrm>
            <a:off x="7086600" y="3251769"/>
            <a:ext cx="589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tờ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giấy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</a:t>
            </a:r>
            <a:r>
              <a:rPr lang="en-US" altLang="en-US" sz="2000" dirty="0" err="1">
                <a:latin typeface="+mj-lt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5A80D-14C8-4099-9935-8E28CE95E2D7}"/>
              </a:ext>
            </a:extLst>
          </p:cNvPr>
          <p:cNvSpPr txBox="1"/>
          <p:nvPr/>
        </p:nvSpPr>
        <p:spPr>
          <a:xfrm>
            <a:off x="9769033" y="2673752"/>
            <a:ext cx="12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43CD1-54F4-4DE0-8795-7CD3AD35A183}"/>
              </a:ext>
            </a:extLst>
          </p:cNvPr>
          <p:cNvSpPr txBox="1"/>
          <p:nvPr/>
        </p:nvSpPr>
        <p:spPr>
          <a:xfrm>
            <a:off x="6940161" y="3846574"/>
            <a:ext cx="499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thoi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49EEE-D065-44AD-B935-3FDFF0E00720}"/>
              </a:ext>
            </a:extLst>
          </p:cNvPr>
          <p:cNvSpPr txBox="1"/>
          <p:nvPr/>
        </p:nvSpPr>
        <p:spPr>
          <a:xfrm>
            <a:off x="7012112" y="4459785"/>
            <a:ext cx="551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thoi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F8A93-3508-4CA3-AA7D-648AE806FF33}"/>
              </a:ext>
            </a:extLst>
          </p:cNvPr>
          <p:cNvSpPr txBox="1"/>
          <p:nvPr/>
        </p:nvSpPr>
        <p:spPr>
          <a:xfrm>
            <a:off x="6680695" y="5008423"/>
            <a:ext cx="551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giấy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diều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4702B-6602-4CFE-B0A1-76C74651ACC5}"/>
              </a:ext>
            </a:extLst>
          </p:cNvPr>
          <p:cNvSpPr txBox="1"/>
          <p:nvPr/>
        </p:nvSpPr>
        <p:spPr>
          <a:xfrm>
            <a:off x="7086600" y="3251412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tờ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giấy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</a:t>
            </a:r>
            <a:r>
              <a:rPr lang="en-US" altLang="en-US" sz="2000" dirty="0" err="1">
                <a:latin typeface="+mj-lt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	60.40 = 2 400 cm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A8AB0-F19A-4AFA-93C1-99E3FCF54A54}"/>
              </a:ext>
            </a:extLst>
          </p:cNvPr>
          <p:cNvSpPr txBox="1"/>
          <p:nvPr/>
        </p:nvSpPr>
        <p:spPr>
          <a:xfrm>
            <a:off x="6940161" y="3846574"/>
            <a:ext cx="499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thoi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: 60cm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40 cm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704C-3F04-4679-833C-96FFD5F39304}"/>
              </a:ext>
            </a:extLst>
          </p:cNvPr>
          <p:cNvSpPr txBox="1"/>
          <p:nvPr/>
        </p:nvSpPr>
        <p:spPr>
          <a:xfrm>
            <a:off x="5773508" y="4452788"/>
            <a:ext cx="551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thoi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		60.40:2 = 1 200 cm</a:t>
            </a:r>
            <a:r>
              <a:rPr lang="en-US" alt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E3841-D114-45B1-909B-45BF2926BDB5}"/>
              </a:ext>
            </a:extLst>
          </p:cNvPr>
          <p:cNvSpPr txBox="1"/>
          <p:nvPr/>
        </p:nvSpPr>
        <p:spPr>
          <a:xfrm>
            <a:off x="6680695" y="5035664"/>
            <a:ext cx="551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giấy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diều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: 2 400 – 1 200 = 1 200 cm</a:t>
            </a:r>
            <a:r>
              <a:rPr lang="en-US" altLang="en-US" sz="2000" baseline="30000" dirty="0">
                <a:latin typeface="+mj-lt"/>
                <a:cs typeface="Times New Roman" panose="02020603050405020304" pitchFamily="18" charset="0"/>
              </a:rPr>
              <a:t>2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54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853</Words>
  <Application>Microsoft Office PowerPoint</Application>
  <PresentationFormat>Widescreen</PresentationFormat>
  <Paragraphs>136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Fira Sans Extra Condensed</vt:lpstr>
      <vt:lpstr>Roboto</vt:lpstr>
      <vt:lpstr>UTM Avo</vt:lpstr>
      <vt:lpstr>Cambria Math</vt:lpstr>
      <vt:lpstr>Office Theme</vt:lpstr>
      <vt:lpstr>Tuần 18 Bài tập cuối chương III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395</cp:revision>
  <dcterms:created xsi:type="dcterms:W3CDTF">2021-11-01T08:16:43Z</dcterms:created>
  <dcterms:modified xsi:type="dcterms:W3CDTF">2022-01-04T09:38:26Z</dcterms:modified>
</cp:coreProperties>
</file>