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8" r:id="rId3"/>
    <p:sldId id="259" r:id="rId4"/>
    <p:sldId id="260" r:id="rId5"/>
    <p:sldId id="261" r:id="rId6"/>
    <p:sldId id="262" r:id="rId7"/>
    <p:sldId id="263" r:id="rId8"/>
    <p:sldId id="270" r:id="rId9"/>
    <p:sldId id="264" r:id="rId10"/>
    <p:sldId id="272" r:id="rId11"/>
    <p:sldId id="273" r:id="rId12"/>
    <p:sldId id="265" r:id="rId13"/>
    <p:sldId id="266" r:id="rId14"/>
    <p:sldId id="267" r:id="rId15"/>
    <p:sldId id="268" r:id="rId16"/>
    <p:sldId id="27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22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8" y="756"/>
      </p:cViewPr>
      <p:guideLst>
        <p:guide orient="horz" pos="2160"/>
        <p:guide pos="35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2DFF2-04BC-4A69-9574-B7262BCE63B8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96E5B-ABB9-4C66-8FA7-BB4D97046B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566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2772" name="Date Placeholder 3"/>
          <p:cNvSpPr txBox="1">
            <a:spLocks noGrp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B60F762A-0BD6-4A72-95B3-5E18ECE9125B}" type="datetime2">
              <a:rPr lang="en-US" altLang="en-US" sz="1200" b="0">
                <a:latin typeface="Arial" panose="020B0604020202020204" pitchFamily="34" charset="0"/>
              </a:rPr>
              <a:pPr algn="r" eaLnBrk="1" hangingPunct="1"/>
              <a:t>Sunday, February 20, 2022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32773" name="Slide Number Placehold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479B6BFB-21D2-4C71-97F9-CDCF3AD0D0E0}" type="slidenum">
              <a:rPr lang="en-US" altLang="en-US" sz="1200" b="0">
                <a:latin typeface="Arial" panose="020B0604020202020204" pitchFamily="34" charset="0"/>
              </a:rPr>
              <a:pPr algn="r" eaLnBrk="1" hangingPunct="1"/>
              <a:t>10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6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72036" name="Date Placeholder 3"/>
          <p:cNvSpPr txBox="1">
            <a:spLocks noGrp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FC7565F-BAD3-4810-A6CE-64E033219E31}" type="datetime2">
              <a:rPr lang="en-US" altLang="en-US" sz="1200" b="0">
                <a:latin typeface="Arial" charset="0"/>
              </a:rPr>
              <a:pPr algn="r" eaLnBrk="1" hangingPunct="1"/>
              <a:t>Sunday, February 20, 2022</a:t>
            </a:fld>
            <a:endParaRPr lang="en-US" altLang="en-US" sz="1200" b="0">
              <a:latin typeface="Arial" charset="0"/>
            </a:endParaRPr>
          </a:p>
        </p:txBody>
      </p:sp>
      <p:sp>
        <p:nvSpPr>
          <p:cNvPr id="172037" name="Slide Number Placehold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0BF1BAD-DB9D-4EAE-AAE7-3C7CF849DF37}" type="slidenum">
              <a:rPr lang="en-US" altLang="en-US" sz="1200" b="0">
                <a:latin typeface="Arial" charset="0"/>
              </a:rPr>
              <a:pPr algn="r" eaLnBrk="1" hangingPunct="1"/>
              <a:t>12</a:t>
            </a:fld>
            <a:endParaRPr lang="en-US" altLang="en-US" sz="1200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9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73060" name="Date Placeholder 3"/>
          <p:cNvSpPr txBox="1">
            <a:spLocks noGrp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CF3A9D3-27CE-443A-9A15-A52F5662927B}" type="datetime2">
              <a:rPr lang="en-US" altLang="en-US" sz="1200" b="0">
                <a:latin typeface="Arial" charset="0"/>
              </a:rPr>
              <a:pPr algn="r" eaLnBrk="1" hangingPunct="1"/>
              <a:t>Sunday, February 20, 2022</a:t>
            </a:fld>
            <a:endParaRPr lang="en-US" altLang="en-US" sz="1200" b="0">
              <a:latin typeface="Arial" charset="0"/>
            </a:endParaRPr>
          </a:p>
        </p:txBody>
      </p:sp>
      <p:sp>
        <p:nvSpPr>
          <p:cNvPr id="173061" name="Slide Number Placehold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94B4257-34A9-430A-9114-2656CCEEE357}" type="slidenum">
              <a:rPr lang="en-US" altLang="en-US" sz="1200" b="0">
                <a:latin typeface="Arial" charset="0"/>
              </a:rPr>
              <a:pPr algn="r" eaLnBrk="1" hangingPunct="1"/>
              <a:t>13</a:t>
            </a:fld>
            <a:endParaRPr lang="en-US" altLang="en-US" sz="1200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4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47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34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226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EF2AA-6E1E-4500-8DF7-69CFBB3D770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2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613A45-E9F2-4B13-8BE2-FFDDCEF813D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1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C74BEE-4E47-4417-87F6-C1C554DAF31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36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B55904-1D1E-448C-98BD-87B0BAE7366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38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2B3C5E-5C62-456F-BD17-711662E0AF1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79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B12AC5-9E8D-41C3-A1FA-A5E864E1934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93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1BCE80-D9DF-4038-8FB8-D2E58C85F0F9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71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A7A1E7-7F13-4581-A2EA-338564BF30A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1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080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368993-7285-4EFA-989A-474F1A32F49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2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D427AD-C972-4F3C-BE9C-1FBF1D923BC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99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E39CE3-EC88-465E-B648-CEBDDC9A59E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18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34FE36-A81F-443F-AB16-0D628A7E7A6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7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06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12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613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79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82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97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176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93E7D-2366-4F7A-97DE-894F2B4F9342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20421-05F1-4F3E-A619-309CA4CF0A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053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931B25-4F4E-480E-BA94-315B6FF6A2F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4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4341" y="12277"/>
            <a:ext cx="17907000" cy="1193482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03528" y="377203"/>
            <a:ext cx="9903004" cy="21327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22: </a:t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TRÀO CÁCH MẠNG TIẾN TỚI TỔNG KHỞI NGHĨA THÁNG TÁM NĂM 1945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786" y="2969099"/>
            <a:ext cx="6591123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800" dirty="0" smtClean="0"/>
              <a:t>  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 Mặt trận Việt minh ra đời (19-5-1941)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786" y="4813852"/>
            <a:ext cx="6457560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II/ Cao trào kháng Nhật cứu nước tiến tới Tổng khởi nghĩa tháng Tám 1945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5754" y="2318690"/>
            <a:ext cx="3063413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HOÀN CẢNH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5754" y="2876766"/>
            <a:ext cx="306341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CHỦ TRƯƠNG MỚI CỦA ĐẢNG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5754" y="3736096"/>
            <a:ext cx="306341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HOẠT ĐỘNG CỦA MẶT TRẬN VIỆT MINH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>
            <a:stCxn id="4" idx="3"/>
            <a:endCxn id="6" idx="1"/>
          </p:cNvCxnSpPr>
          <p:nvPr/>
        </p:nvCxnSpPr>
        <p:spPr>
          <a:xfrm flipV="1">
            <a:off x="7191909" y="2518745"/>
            <a:ext cx="643845" cy="7119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3"/>
            <a:endCxn id="7" idx="1"/>
          </p:cNvCxnSpPr>
          <p:nvPr/>
        </p:nvCxnSpPr>
        <p:spPr>
          <a:xfrm>
            <a:off x="7191909" y="3230709"/>
            <a:ext cx="6438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3"/>
            <a:endCxn id="8" idx="1"/>
          </p:cNvCxnSpPr>
          <p:nvPr/>
        </p:nvCxnSpPr>
        <p:spPr>
          <a:xfrm>
            <a:off x="7191909" y="3230709"/>
            <a:ext cx="643845" cy="8593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74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Luoc do khu giai phong Viet B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-69850"/>
            <a:ext cx="9132887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781801" y="1143000"/>
            <a:ext cx="1527175" cy="7683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H="1">
            <a:off x="7010400" y="1752600"/>
            <a:ext cx="762000" cy="990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auto">
          <a:xfrm flipH="1" flipV="1">
            <a:off x="7848600" y="1752600"/>
            <a:ext cx="533400" cy="1219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7010400" y="2743200"/>
            <a:ext cx="1371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 flipH="1">
            <a:off x="7086600" y="2743200"/>
            <a:ext cx="533400" cy="990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72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92086" y="869608"/>
            <a:ext cx="434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1.3.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vi-VN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0" y="345989"/>
            <a:ext cx="5560542" cy="430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25" y="4841830"/>
            <a:ext cx="2828925" cy="1739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05" y="2819401"/>
            <a:ext cx="2057400" cy="11953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751207"/>
            <a:ext cx="2238632" cy="11953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79" y="3810001"/>
            <a:ext cx="304626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06" y="2774563"/>
            <a:ext cx="2420894" cy="223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9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91"/>
          <p:cNvSpPr>
            <a:spLocks noChangeArrowheads="1"/>
          </p:cNvSpPr>
          <p:nvPr/>
        </p:nvSpPr>
        <p:spPr bwMode="auto">
          <a:xfrm>
            <a:off x="1524000" y="3657600"/>
            <a:ext cx="2286000" cy="1371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đội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Sơn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1940)</a:t>
            </a:r>
          </a:p>
        </p:txBody>
      </p:sp>
      <p:sp>
        <p:nvSpPr>
          <p:cNvPr id="140291" name="AutoShape 95"/>
          <p:cNvSpPr>
            <a:spLocks noChangeArrowheads="1"/>
          </p:cNvSpPr>
          <p:nvPr/>
        </p:nvSpPr>
        <p:spPr bwMode="auto">
          <a:xfrm>
            <a:off x="1828800" y="914400"/>
            <a:ext cx="2667000" cy="167640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ở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Nhai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Oval 76"/>
          <p:cNvSpPr>
            <a:spLocks noChangeArrowheads="1"/>
          </p:cNvSpPr>
          <p:nvPr/>
        </p:nvSpPr>
        <p:spPr bwMode="auto">
          <a:xfrm>
            <a:off x="5106552" y="3657600"/>
            <a:ext cx="2132448" cy="1524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alt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1941) </a:t>
            </a:r>
          </a:p>
        </p:txBody>
      </p:sp>
      <p:sp>
        <p:nvSpPr>
          <p:cNvPr id="2" name="AutoShape 95"/>
          <p:cNvSpPr>
            <a:spLocks noChangeArrowheads="1"/>
          </p:cNvSpPr>
          <p:nvPr/>
        </p:nvSpPr>
        <p:spPr bwMode="auto">
          <a:xfrm>
            <a:off x="5410200" y="304800"/>
            <a:ext cx="3048000" cy="2362200"/>
          </a:xfrm>
          <a:prstGeom prst="roundRect">
            <a:avLst>
              <a:gd name="adj" fmla="val 16014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ở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Chấn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 flipV="1">
            <a:off x="6553200" y="26670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5" name="Line 9"/>
          <p:cNvSpPr>
            <a:spLocks noChangeShapeType="1"/>
          </p:cNvSpPr>
          <p:nvPr/>
        </p:nvSpPr>
        <p:spPr bwMode="auto">
          <a:xfrm flipH="1" flipV="1">
            <a:off x="2819400" y="25908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AutoShape 81"/>
          <p:cNvSpPr>
            <a:spLocks noChangeArrowheads="1"/>
          </p:cNvSpPr>
          <p:nvPr/>
        </p:nvSpPr>
        <p:spPr bwMode="auto">
          <a:xfrm rot="16186124" flipV="1">
            <a:off x="4205540" y="3635688"/>
            <a:ext cx="578885" cy="1220814"/>
          </a:xfrm>
          <a:prstGeom prst="upArrow">
            <a:avLst>
              <a:gd name="adj1" fmla="val 50000"/>
              <a:gd name="adj2" fmla="val 60000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5" name="AutoShape 81"/>
          <p:cNvSpPr>
            <a:spLocks noChangeArrowheads="1"/>
          </p:cNvSpPr>
          <p:nvPr/>
        </p:nvSpPr>
        <p:spPr bwMode="auto">
          <a:xfrm rot="16186124" flipV="1">
            <a:off x="7602093" y="3848107"/>
            <a:ext cx="571500" cy="990587"/>
          </a:xfrm>
          <a:prstGeom prst="upArrow">
            <a:avLst>
              <a:gd name="adj1" fmla="val 50000"/>
              <a:gd name="adj2" fmla="val 49931"/>
            </a:avLst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384287" y="3561266"/>
            <a:ext cx="2283713" cy="14679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5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Oval 33"/>
          <p:cNvSpPr>
            <a:spLocks noChangeArrowheads="1"/>
          </p:cNvSpPr>
          <p:nvPr/>
        </p:nvSpPr>
        <p:spPr bwMode="auto">
          <a:xfrm>
            <a:off x="1524000" y="4114800"/>
            <a:ext cx="3733800" cy="27432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000000"/>
                </a:solidFill>
              </a:rPr>
              <a:t>Đội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Việt</a:t>
            </a:r>
            <a:r>
              <a:rPr lang="en-US" altLang="en-US" sz="3200" dirty="0">
                <a:solidFill>
                  <a:srgbClr val="000000"/>
                </a:solidFill>
              </a:rPr>
              <a:t> Nam</a:t>
            </a:r>
          </a:p>
          <a:p>
            <a:pPr algn="ctr"/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tuyên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truyền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altLang="en-US" sz="3200" dirty="0" err="1">
                <a:solidFill>
                  <a:srgbClr val="000000"/>
                </a:solidFill>
              </a:rPr>
              <a:t>giải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phóng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quân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V="1">
            <a:off x="3048000" y="1295400"/>
            <a:ext cx="1752600" cy="2819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flipV="1">
            <a:off x="3048000" y="990600"/>
            <a:ext cx="4191000" cy="3124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Oval 76"/>
          <p:cNvSpPr>
            <a:spLocks noChangeArrowheads="1"/>
          </p:cNvSpPr>
          <p:nvPr/>
        </p:nvSpPr>
        <p:spPr bwMode="auto">
          <a:xfrm>
            <a:off x="1524000" y="1295400"/>
            <a:ext cx="2590800" cy="838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 err="1"/>
              <a:t>N</a:t>
            </a:r>
            <a:r>
              <a:rPr lang="en-US" altLang="en-US" sz="2800" dirty="0" err="1">
                <a:solidFill>
                  <a:srgbClr val="000000"/>
                </a:solidFill>
              </a:rPr>
              <a:t>gày</a:t>
            </a:r>
            <a:r>
              <a:rPr lang="en-US" altLang="en-US" sz="2800" dirty="0">
                <a:solidFill>
                  <a:srgbClr val="000000"/>
                </a:solidFill>
              </a:rPr>
              <a:t> 22/12/1944</a:t>
            </a:r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auto">
          <a:xfrm flipH="1" flipV="1">
            <a:off x="2895600" y="2133600"/>
            <a:ext cx="152400" cy="1981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Oval 76"/>
          <p:cNvSpPr>
            <a:spLocks noChangeArrowheads="1"/>
          </p:cNvSpPr>
          <p:nvPr/>
        </p:nvSpPr>
        <p:spPr bwMode="auto">
          <a:xfrm>
            <a:off x="3429000" y="228600"/>
            <a:ext cx="3200400" cy="108743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 err="1"/>
              <a:t>Có</a:t>
            </a:r>
            <a:r>
              <a:rPr lang="en-US" altLang="en-US" sz="2800" dirty="0"/>
              <a:t> 34 </a:t>
            </a:r>
            <a:r>
              <a:rPr lang="en-US" altLang="en-US" sz="2800" dirty="0" err="1"/>
              <a:t>chiến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sĩ</a:t>
            </a:r>
            <a:r>
              <a:rPr lang="en-US" altLang="en-US" sz="2800" dirty="0"/>
              <a:t> </a:t>
            </a:r>
          </a:p>
          <a:p>
            <a:pPr algn="ctr"/>
            <a:r>
              <a:rPr lang="en-US" altLang="en-US" sz="2800" dirty="0" err="1"/>
              <a:t>và</a:t>
            </a:r>
            <a:r>
              <a:rPr lang="en-US" altLang="en-US" sz="2800" dirty="0"/>
              <a:t> 34 </a:t>
            </a:r>
            <a:r>
              <a:rPr lang="en-US" altLang="en-US" sz="2800" dirty="0" err="1"/>
              <a:t>khẩu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súng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sp>
        <p:nvSpPr>
          <p:cNvPr id="4" name="Oval 76"/>
          <p:cNvSpPr>
            <a:spLocks noChangeArrowheads="1"/>
          </p:cNvSpPr>
          <p:nvPr/>
        </p:nvSpPr>
        <p:spPr bwMode="auto">
          <a:xfrm>
            <a:off x="7086600" y="0"/>
            <a:ext cx="3048000" cy="12954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000000"/>
                </a:solidFill>
              </a:rPr>
              <a:t>Võ Nguyên Giáp</a:t>
            </a:r>
          </a:p>
        </p:txBody>
      </p:sp>
      <p:pic>
        <p:nvPicPr>
          <p:cNvPr id="143369" name="Picture 4" descr="Imag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533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3048000" y="2362200"/>
            <a:ext cx="3048000" cy="1752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Oval 76"/>
          <p:cNvSpPr>
            <a:spLocks noChangeArrowheads="1"/>
          </p:cNvSpPr>
          <p:nvPr/>
        </p:nvSpPr>
        <p:spPr bwMode="auto">
          <a:xfrm>
            <a:off x="6096000" y="1905000"/>
            <a:ext cx="4572000" cy="76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/>
              <a:t>Ở </a:t>
            </a:r>
            <a:r>
              <a:rPr lang="en-US" altLang="en-US" sz="2800" dirty="0" err="1"/>
              <a:t>khu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rừng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Trần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Hưng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Đạo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776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15" grpId="0" animBg="1"/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Point Star 1"/>
          <p:cNvSpPr/>
          <p:nvPr/>
        </p:nvSpPr>
        <p:spPr>
          <a:xfrm>
            <a:off x="119450" y="3749630"/>
            <a:ext cx="4770638" cy="2562613"/>
          </a:xfrm>
          <a:prstGeom prst="star3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 </a:t>
            </a:r>
            <a:r>
              <a:rPr lang="vi-V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 NAM TUYÊN TRUYỀN GIẢI PHÓNG </a:t>
            </a:r>
            <a:r>
              <a:rPr lang="vi-V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(Tiền </a:t>
            </a:r>
            <a:r>
              <a:rPr lang="vi-VN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 của Quân đội nhân dân Việt Nam hiện nay)</a:t>
            </a:r>
          </a:p>
          <a:p>
            <a:pPr algn="ctr"/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427" y="85267"/>
            <a:ext cx="5993027" cy="3278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93" y="3429000"/>
            <a:ext cx="5915697" cy="3472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manhh\Desktop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104387"/>
            <a:ext cx="5461786" cy="3240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91633" y="6312243"/>
            <a:ext cx="399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ĐẠI TƯỚNG VÕ NGUYÊN GIÁP</a:t>
            </a:r>
            <a:endParaRPr lang="vi-V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8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8227" y="6240162"/>
            <a:ext cx="714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QUÂN ĐỘI NHÂN DÂN VIỆT NAM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26791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07" y="122109"/>
            <a:ext cx="12076386" cy="430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22: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 CÁCH MẠNG TIẾN TỚI TỔNG KHỞI NGHĨA THÁNG TÁM NĂM 1945</a:t>
            </a: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>
            <a:off x="6096000" y="552996"/>
            <a:ext cx="0" cy="6305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70641" y="834148"/>
            <a:ext cx="2735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1. Hoàn cảnh.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6558" y="552996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I. MẶT TRẬN VIỆT MINH RA ĐỜI (19/5/1941).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8116" y="1195965"/>
            <a:ext cx="18997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Thế giới: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400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70640" y="1591252"/>
            <a:ext cx="571003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xít Đức tấn công Liên Xô.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 hình thành 2 trận tuyến 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phe đồng minh và phe phát xít.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88116" y="2596111"/>
            <a:ext cx="2102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b.Trong nước:</a:t>
            </a:r>
            <a:r>
              <a:rPr lang="en-US" alt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6558" y="3042088"/>
            <a:ext cx="5794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vào Đông Dương, Pháp-Nhật cấu kết để áp bức 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nhân dân Đông Dương </a:t>
            </a:r>
            <a:r>
              <a:rPr lang="en-US" altLang="vi-VN" sz="20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867" y="571598"/>
            <a:ext cx="5775576" cy="6248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44" y="571598"/>
            <a:ext cx="5972432" cy="34910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58" y="4016709"/>
            <a:ext cx="5980318" cy="284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9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07" y="122109"/>
            <a:ext cx="12076386" cy="430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22: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 CÁCH MẠNG TIẾN TỚI TỔNG KHỞI NGHĨA THÁNG TÁM NĂM 1945</a:t>
            </a: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>
            <a:off x="6096000" y="552996"/>
            <a:ext cx="0" cy="6305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70641" y="834148"/>
            <a:ext cx="2735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1. Hoàn cảnh.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6558" y="552996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I. MẶT TRẬN VIỆT MINH RA ĐỜI (19/5/1941).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8116" y="1195965"/>
            <a:ext cx="18997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Thế giới: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400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70640" y="1591252"/>
            <a:ext cx="571003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xít Đức tấn công Liên Xô.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 hình thành 2 trận tuyến 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phe đồng minh và phe phát xít.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88116" y="2596111"/>
            <a:ext cx="2102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b.Trong nước:</a:t>
            </a:r>
            <a:r>
              <a:rPr lang="en-US" alt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6558" y="3042088"/>
            <a:ext cx="5794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vào Đông Dương, Pháp-Nhật cấu kết để áp bức 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nhân dân Đông Dương .</a:t>
            </a:r>
          </a:p>
        </p:txBody>
      </p:sp>
      <p:sp>
        <p:nvSpPr>
          <p:cNvPr id="3" name="Rectangle 2"/>
          <p:cNvSpPr/>
          <p:nvPr/>
        </p:nvSpPr>
        <p:spPr>
          <a:xfrm>
            <a:off x="77655" y="3772180"/>
            <a:ext cx="6018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- 28-1-1941 Nguyễn Ái Quốc về nước trực tiếp lãnh đạo cách mạng Việt Nam, triệu tập hội nghị trung ương lần 8 ( 5-1941)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350" y="581305"/>
            <a:ext cx="6000166" cy="3190875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820930" y="3921463"/>
            <a:ext cx="4744993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bờ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suối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tối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hang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Cháo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bẹ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rau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măng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vẫn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sẵn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sàng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Bàn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đá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chông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chênh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dịch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sử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Đảng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Cuộc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đời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cách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mạng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thật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sang.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Tức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cảnh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Pác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Pó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Hồ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Chí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Minh)</a:t>
            </a:r>
          </a:p>
        </p:txBody>
      </p:sp>
      <p:sp>
        <p:nvSpPr>
          <p:cNvPr id="6" name="Rectangle 5"/>
          <p:cNvSpPr/>
          <p:nvPr/>
        </p:nvSpPr>
        <p:spPr>
          <a:xfrm>
            <a:off x="90776" y="4910624"/>
            <a:ext cx="4011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Chủ trương mới của đảng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07" y="122109"/>
            <a:ext cx="12076386" cy="430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22: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 CÁCH MẠNG TIẾN TỚI TỔNG KHỞI NGHĨA THÁNG TÁM NĂM 1945</a:t>
            </a: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>
            <a:off x="6096000" y="552996"/>
            <a:ext cx="0" cy="6305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70641" y="834148"/>
            <a:ext cx="2735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1. Hoàn cảnh.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6558" y="552996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I. MẶT TRẬN VIỆT MINH RA ĐỜI (19/5/1941).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8116" y="1195965"/>
            <a:ext cx="18997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Thế giới: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400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70640" y="1591252"/>
            <a:ext cx="571003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xít Đức tấn công Liên Xô.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 hình thành 2 trận tuyến 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phe đồng minh và phe phát xít.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88116" y="2596111"/>
            <a:ext cx="2102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b.Trong nước:</a:t>
            </a:r>
            <a:r>
              <a:rPr lang="en-US" alt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6558" y="3042088"/>
            <a:ext cx="5794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vào Đông Dương, Pháp-Nhật cấu kết để áp bức 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nhân dân Đông Dương .</a:t>
            </a:r>
          </a:p>
        </p:txBody>
      </p:sp>
      <p:sp>
        <p:nvSpPr>
          <p:cNvPr id="3" name="Rectangle 2"/>
          <p:cNvSpPr/>
          <p:nvPr/>
        </p:nvSpPr>
        <p:spPr>
          <a:xfrm>
            <a:off x="77655" y="3772180"/>
            <a:ext cx="6018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- 28-1-1941 Nguyễn Ái Quốc về nước trực tiếp lãnh đạo cách mạng Việt Nam, triệu tập hội nghị trung ương lần 8 ( 5-1941)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776" y="4910624"/>
            <a:ext cx="4011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Chủ trương mới của đảng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38042" y="857411"/>
            <a:ext cx="54155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Đặt nhiệm vụ giải phóng dân tộc lên hàng đầu , đánh đuổi Pháp- Nhật</a:t>
            </a:r>
            <a:endParaRPr lang="vi-VN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+thực hiện “tịch thu ruộng đất của đế quốc và việt gian chia cho dân cày nghèo..”</a:t>
            </a:r>
            <a:endParaRPr lang="vi-VN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 lập mặt trận Việt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 (19/5/1941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nhằm tập hợp quần chúng trong các tổ chức Hội cứu quốc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+Xây dựng lực lượng vũ trang cách mạng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5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1" name="Rectangle 35"/>
          <p:cNvSpPr>
            <a:spLocks noChangeArrowheads="1"/>
          </p:cNvSpPr>
          <p:nvPr/>
        </p:nvSpPr>
        <p:spPr bwMode="gray">
          <a:xfrm>
            <a:off x="5219700" y="280035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M1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10001" y="2209800"/>
            <a:ext cx="4953000" cy="2514600"/>
            <a:chOff x="1587" y="1680"/>
            <a:chExt cx="2562" cy="1854"/>
          </a:xfrm>
        </p:grpSpPr>
        <p:sp>
          <p:nvSpPr>
            <p:cNvPr id="18" name="Freeform 8"/>
            <p:cNvSpPr>
              <a:spLocks/>
            </p:cNvSpPr>
            <p:nvPr/>
          </p:nvSpPr>
          <p:spPr bwMode="gray">
            <a:xfrm>
              <a:off x="1851" y="2634"/>
              <a:ext cx="2298" cy="900"/>
            </a:xfrm>
            <a:custGeom>
              <a:avLst/>
              <a:gdLst>
                <a:gd name="T0" fmla="*/ 531 w 2298"/>
                <a:gd name="T1" fmla="*/ 361 h 900"/>
                <a:gd name="T2" fmla="*/ 999 w 2298"/>
                <a:gd name="T3" fmla="*/ 406 h 900"/>
                <a:gd name="T4" fmla="*/ 1547 w 2298"/>
                <a:gd name="T5" fmla="*/ 188 h 900"/>
                <a:gd name="T6" fmla="*/ 1325 w 2298"/>
                <a:gd name="T7" fmla="*/ 131 h 900"/>
                <a:gd name="T8" fmla="*/ 2005 w 2298"/>
                <a:gd name="T9" fmla="*/ 0 h 900"/>
                <a:gd name="T10" fmla="*/ 2298 w 2298"/>
                <a:gd name="T11" fmla="*/ 425 h 900"/>
                <a:gd name="T12" fmla="*/ 2054 w 2298"/>
                <a:gd name="T13" fmla="*/ 340 h 900"/>
                <a:gd name="T14" fmla="*/ 1120 w 2298"/>
                <a:gd name="T15" fmla="*/ 816 h 900"/>
                <a:gd name="T16" fmla="*/ 0 w 2298"/>
                <a:gd name="T17" fmla="*/ 608 h 900"/>
                <a:gd name="T18" fmla="*/ 401 w 2298"/>
                <a:gd name="T19" fmla="*/ 633 h 900"/>
                <a:gd name="T20" fmla="*/ 531 w 2298"/>
                <a:gd name="T21" fmla="*/ 361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98" h="900">
                  <a:moveTo>
                    <a:pt x="531" y="361"/>
                  </a:moveTo>
                  <a:cubicBezTo>
                    <a:pt x="623" y="386"/>
                    <a:pt x="670" y="427"/>
                    <a:pt x="999" y="406"/>
                  </a:cubicBezTo>
                  <a:cubicBezTo>
                    <a:pt x="1329" y="385"/>
                    <a:pt x="1493" y="233"/>
                    <a:pt x="1547" y="188"/>
                  </a:cubicBezTo>
                  <a:lnTo>
                    <a:pt x="1325" y="131"/>
                  </a:lnTo>
                  <a:lnTo>
                    <a:pt x="2005" y="0"/>
                  </a:lnTo>
                  <a:lnTo>
                    <a:pt x="2298" y="425"/>
                  </a:lnTo>
                  <a:lnTo>
                    <a:pt x="2054" y="340"/>
                  </a:lnTo>
                  <a:cubicBezTo>
                    <a:pt x="1934" y="456"/>
                    <a:pt x="1774" y="732"/>
                    <a:pt x="1120" y="816"/>
                  </a:cubicBezTo>
                  <a:cubicBezTo>
                    <a:pt x="466" y="900"/>
                    <a:pt x="119" y="633"/>
                    <a:pt x="0" y="608"/>
                  </a:cubicBezTo>
                  <a:lnTo>
                    <a:pt x="401" y="633"/>
                  </a:lnTo>
                  <a:lnTo>
                    <a:pt x="531" y="361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0161" dir="20493903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gray">
            <a:xfrm>
              <a:off x="2261" y="1680"/>
              <a:ext cx="1883" cy="1144"/>
            </a:xfrm>
            <a:custGeom>
              <a:avLst/>
              <a:gdLst>
                <a:gd name="T0" fmla="*/ 474 w 1863"/>
                <a:gd name="T1" fmla="*/ 211 h 1144"/>
                <a:gd name="T2" fmla="*/ 463 w 1863"/>
                <a:gd name="T3" fmla="*/ 0 h 1144"/>
                <a:gd name="T4" fmla="*/ 0 w 1863"/>
                <a:gd name="T5" fmla="*/ 404 h 1144"/>
                <a:gd name="T6" fmla="*/ 498 w 1863"/>
                <a:gd name="T7" fmla="*/ 815 h 1144"/>
                <a:gd name="T8" fmla="*/ 490 w 1863"/>
                <a:gd name="T9" fmla="*/ 580 h 1144"/>
                <a:gd name="T10" fmla="*/ 1020 w 1863"/>
                <a:gd name="T11" fmla="*/ 663 h 1144"/>
                <a:gd name="T12" fmla="*/ 1200 w 1863"/>
                <a:gd name="T13" fmla="*/ 982 h 1144"/>
                <a:gd name="T14" fmla="*/ 1608 w 1863"/>
                <a:gd name="T15" fmla="*/ 911 h 1144"/>
                <a:gd name="T16" fmla="*/ 1762 w 1863"/>
                <a:gd name="T17" fmla="*/ 1144 h 1144"/>
                <a:gd name="T18" fmla="*/ 1739 w 1863"/>
                <a:gd name="T19" fmla="*/ 701 h 1144"/>
                <a:gd name="T20" fmla="*/ 1196 w 1863"/>
                <a:gd name="T21" fmla="*/ 296 h 1144"/>
                <a:gd name="T22" fmla="*/ 474 w 1863"/>
                <a:gd name="T23" fmla="*/ 211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3" h="1144">
                  <a:moveTo>
                    <a:pt x="474" y="211"/>
                  </a:moveTo>
                  <a:lnTo>
                    <a:pt x="463" y="0"/>
                  </a:lnTo>
                  <a:lnTo>
                    <a:pt x="0" y="404"/>
                  </a:lnTo>
                  <a:lnTo>
                    <a:pt x="498" y="815"/>
                  </a:lnTo>
                  <a:lnTo>
                    <a:pt x="490" y="580"/>
                  </a:lnTo>
                  <a:cubicBezTo>
                    <a:pt x="577" y="555"/>
                    <a:pt x="902" y="596"/>
                    <a:pt x="1020" y="663"/>
                  </a:cubicBezTo>
                  <a:cubicBezTo>
                    <a:pt x="1239" y="776"/>
                    <a:pt x="1189" y="964"/>
                    <a:pt x="1200" y="982"/>
                  </a:cubicBezTo>
                  <a:lnTo>
                    <a:pt x="1608" y="911"/>
                  </a:lnTo>
                  <a:lnTo>
                    <a:pt x="1762" y="1144"/>
                  </a:lnTo>
                  <a:cubicBezTo>
                    <a:pt x="1783" y="1109"/>
                    <a:pt x="1863" y="914"/>
                    <a:pt x="1739" y="701"/>
                  </a:cubicBezTo>
                  <a:cubicBezTo>
                    <a:pt x="1615" y="488"/>
                    <a:pt x="1492" y="406"/>
                    <a:pt x="1196" y="296"/>
                  </a:cubicBezTo>
                  <a:cubicBezTo>
                    <a:pt x="900" y="186"/>
                    <a:pt x="474" y="211"/>
                    <a:pt x="474" y="21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0161" dir="20493903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gray">
            <a:xfrm>
              <a:off x="1587" y="1927"/>
              <a:ext cx="1018" cy="1289"/>
            </a:xfrm>
            <a:custGeom>
              <a:avLst/>
              <a:gdLst>
                <a:gd name="T0" fmla="*/ 0 w 1018"/>
                <a:gd name="T1" fmla="*/ 1220 h 1289"/>
                <a:gd name="T2" fmla="*/ 774 w 1018"/>
                <a:gd name="T3" fmla="*/ 1289 h 1289"/>
                <a:gd name="T4" fmla="*/ 966 w 1018"/>
                <a:gd name="T5" fmla="*/ 866 h 1289"/>
                <a:gd name="T6" fmla="*/ 733 w 1018"/>
                <a:gd name="T7" fmla="*/ 935 h 1289"/>
                <a:gd name="T8" fmla="*/ 602 w 1018"/>
                <a:gd name="T9" fmla="*/ 629 h 1289"/>
                <a:gd name="T10" fmla="*/ 1018 w 1018"/>
                <a:gd name="T11" fmla="*/ 346 h 1289"/>
                <a:gd name="T12" fmla="*/ 777 w 1018"/>
                <a:gd name="T13" fmla="*/ 156 h 1289"/>
                <a:gd name="T14" fmla="*/ 976 w 1018"/>
                <a:gd name="T15" fmla="*/ 0 h 1289"/>
                <a:gd name="T16" fmla="*/ 346 w 1018"/>
                <a:gd name="T17" fmla="*/ 233 h 1289"/>
                <a:gd name="T18" fmla="*/ 21 w 1018"/>
                <a:gd name="T19" fmla="*/ 669 h 1289"/>
                <a:gd name="T20" fmla="*/ 209 w 1018"/>
                <a:gd name="T21" fmla="*/ 1139 h 1289"/>
                <a:gd name="T22" fmla="*/ 0 w 1018"/>
                <a:gd name="T23" fmla="*/ 122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8" h="1289">
                  <a:moveTo>
                    <a:pt x="0" y="1220"/>
                  </a:moveTo>
                  <a:lnTo>
                    <a:pt x="774" y="1289"/>
                  </a:lnTo>
                  <a:lnTo>
                    <a:pt x="966" y="866"/>
                  </a:lnTo>
                  <a:lnTo>
                    <a:pt x="733" y="935"/>
                  </a:lnTo>
                  <a:cubicBezTo>
                    <a:pt x="672" y="896"/>
                    <a:pt x="552" y="799"/>
                    <a:pt x="602" y="629"/>
                  </a:cubicBezTo>
                  <a:cubicBezTo>
                    <a:pt x="653" y="458"/>
                    <a:pt x="984" y="345"/>
                    <a:pt x="1018" y="346"/>
                  </a:cubicBezTo>
                  <a:lnTo>
                    <a:pt x="777" y="156"/>
                  </a:lnTo>
                  <a:lnTo>
                    <a:pt x="976" y="0"/>
                  </a:lnTo>
                  <a:cubicBezTo>
                    <a:pt x="727" y="41"/>
                    <a:pt x="502" y="123"/>
                    <a:pt x="346" y="233"/>
                  </a:cubicBezTo>
                  <a:cubicBezTo>
                    <a:pt x="189" y="343"/>
                    <a:pt x="44" y="517"/>
                    <a:pt x="21" y="669"/>
                  </a:cubicBezTo>
                  <a:cubicBezTo>
                    <a:pt x="7" y="814"/>
                    <a:pt x="62" y="1010"/>
                    <a:pt x="209" y="1139"/>
                  </a:cubicBezTo>
                  <a:lnTo>
                    <a:pt x="0" y="12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72549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0161" dir="20493903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2"/>
          <p:cNvGrpSpPr>
            <a:grpSpLocks/>
          </p:cNvGrpSpPr>
          <p:nvPr/>
        </p:nvGrpSpPr>
        <p:grpSpPr bwMode="auto">
          <a:xfrm>
            <a:off x="1523143" y="4249779"/>
            <a:ext cx="4511577" cy="1905000"/>
            <a:chOff x="819" y="1243"/>
            <a:chExt cx="480" cy="518"/>
          </a:xfrm>
        </p:grpSpPr>
        <p:grpSp>
          <p:nvGrpSpPr>
            <p:cNvPr id="4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24" name="Picture 144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145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42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55000"/>
                    </a:schemeClr>
                  </a:gs>
                  <a:gs pos="50000">
                    <a:schemeClr val="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hlink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vi-VN" sz="2000" b="1" dirty="0">
                    <a:latin typeface="Times New Roman" pitchFamily="18" charset="0"/>
                    <a:cs typeface="Times New Roman" pitchFamily="18" charset="0"/>
                  </a:rPr>
                  <a:t>Đặt lên </a:t>
                </a:r>
              </a:p>
              <a:p>
                <a:pPr algn="ctr"/>
                <a:r>
                  <a:rPr lang="vi-VN" sz="2000" b="1" dirty="0">
                    <a:latin typeface="Times New Roman" pitchFamily="18" charset="0"/>
                    <a:cs typeface="Times New Roman" pitchFamily="18" charset="0"/>
                  </a:rPr>
                  <a:t>nhiệm vụ </a:t>
                </a:r>
              </a:p>
              <a:p>
                <a:pPr algn="ctr"/>
                <a:r>
                  <a:rPr lang="vi-VN" sz="2000" b="1" dirty="0">
                    <a:latin typeface="Times New Roman" pitchFamily="18" charset="0"/>
                    <a:cs typeface="Times New Roman" pitchFamily="18" charset="0"/>
                  </a:rPr>
                  <a:t>hàng đầu</a:t>
                </a:r>
              </a:p>
              <a:p>
                <a:pPr algn="ctr"/>
                <a:r>
                  <a:rPr lang="vi-VN" sz="2000" b="1" dirty="0">
                    <a:latin typeface="Times New Roman" pitchFamily="18" charset="0"/>
                    <a:cs typeface="Times New Roman" pitchFamily="18" charset="0"/>
                  </a:rPr>
                  <a:t> giải phóng</a:t>
                </a:r>
              </a:p>
              <a:p>
                <a:pPr algn="ctr"/>
                <a:r>
                  <a:rPr lang="vi-VN" sz="2000" b="1" dirty="0">
                    <a:latin typeface="Times New Roman" pitchFamily="18" charset="0"/>
                    <a:cs typeface="Times New Roman" pitchFamily="18" charset="0"/>
                  </a:rPr>
                  <a:t> dân tộc</a:t>
                </a:r>
              </a:p>
            </p:txBody>
          </p:sp>
        </p:grpSp>
        <p:pic>
          <p:nvPicPr>
            <p:cNvPr id="23" name="Picture 147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864" y="1248"/>
              <a:ext cx="435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36"/>
          <p:cNvGrpSpPr>
            <a:grpSpLocks/>
          </p:cNvGrpSpPr>
          <p:nvPr/>
        </p:nvGrpSpPr>
        <p:grpSpPr bwMode="auto">
          <a:xfrm>
            <a:off x="6248400" y="4267200"/>
            <a:ext cx="4419600" cy="1828800"/>
            <a:chOff x="819" y="1243"/>
            <a:chExt cx="454" cy="518"/>
          </a:xfrm>
        </p:grpSpPr>
        <p:grpSp>
          <p:nvGrpSpPr>
            <p:cNvPr id="6" name="Group 137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31" name="Picture 138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32" name="Picture 139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33" name="Oval 140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55000"/>
                    </a:schemeClr>
                  </a:gs>
                  <a:gs pos="50000">
                    <a:schemeClr val="accent1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accent1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0" name="Picture 141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889" y="1288"/>
              <a:ext cx="359" cy="169"/>
            </a:xfrm>
            <a:prstGeom prst="rect">
              <a:avLst/>
            </a:prstGeom>
            <a:noFill/>
          </p:spPr>
        </p:pic>
      </p:grpSp>
      <p:grpSp>
        <p:nvGrpSpPr>
          <p:cNvPr id="7" name="Group 124"/>
          <p:cNvGrpSpPr>
            <a:grpSpLocks/>
          </p:cNvGrpSpPr>
          <p:nvPr/>
        </p:nvGrpSpPr>
        <p:grpSpPr bwMode="auto">
          <a:xfrm>
            <a:off x="3992101" y="689534"/>
            <a:ext cx="4114800" cy="1905000"/>
            <a:chOff x="819" y="1243"/>
            <a:chExt cx="454" cy="518"/>
          </a:xfrm>
        </p:grpSpPr>
        <p:grpSp>
          <p:nvGrpSpPr>
            <p:cNvPr id="8" name="Group 125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37" name="Picture 126" descr="light_shadow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38" name="Picture 127" descr="circuler_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39" name="Oval 128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55000"/>
                    </a:schemeClr>
                  </a:gs>
                  <a:gs pos="50000">
                    <a:schemeClr val="fol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folHlink">
                      <a:alpha val="55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28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Chủ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trương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Đảng</a:t>
                </a:r>
                <a:endPara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6" name="Picture 129" descr="Pictur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10" name="Rectangle 9"/>
          <p:cNvSpPr/>
          <p:nvPr/>
        </p:nvSpPr>
        <p:spPr>
          <a:xfrm>
            <a:off x="4794029" y="3105835"/>
            <a:ext cx="290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Đảng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6123642" y="4293093"/>
            <a:ext cx="46967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Thành lập</a:t>
            </a:r>
          </a:p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Mặt trận</a:t>
            </a:r>
          </a:p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Việt Nam</a:t>
            </a:r>
          </a:p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độc lập</a:t>
            </a:r>
          </a:p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đồng minh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807" y="122109"/>
            <a:ext cx="12076386" cy="430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22: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 CÁCH MẠNG TIẾN TỚI TỔNG KHỞI NGHĨA THÁNG TÁM NĂM 1945</a:t>
            </a:r>
          </a:p>
        </p:txBody>
      </p:sp>
    </p:spTree>
    <p:extLst>
      <p:ext uri="{BB962C8B-B14F-4D97-AF65-F5344CB8AC3E}">
        <p14:creationId xmlns:p14="http://schemas.microsoft.com/office/powerpoint/2010/main" val="37715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7467600" y="625392"/>
            <a:ext cx="2819400" cy="2575009"/>
          </a:xfrm>
          <a:prstGeom prst="cloudCallout">
            <a:avLst>
              <a:gd name="adj1" fmla="val -34979"/>
              <a:gd name="adj2" fmla="val 103941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?.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5410201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807" y="122109"/>
            <a:ext cx="12076386" cy="430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22: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 CÁCH MẠNG TIẾN TỚI TỔNG KHỞI NGHĨA THÁNG TÁM NĂM 1945</a:t>
            </a:r>
          </a:p>
        </p:txBody>
      </p:sp>
    </p:spTree>
    <p:extLst>
      <p:ext uri="{BB962C8B-B14F-4D97-AF65-F5344CB8AC3E}">
        <p14:creationId xmlns:p14="http://schemas.microsoft.com/office/powerpoint/2010/main" val="36486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huong trinh Viet Minh thang 5-19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996"/>
            <a:ext cx="5700713" cy="619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3870325" y="6284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07" y="122109"/>
            <a:ext cx="12076386" cy="430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22: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 CÁCH MẠNG TIẾN TỚI TỔNG KHỞI NGHĨA THÁNG TÁM NĂM 1945</a:t>
            </a:r>
          </a:p>
        </p:txBody>
      </p:sp>
      <p:sp>
        <p:nvSpPr>
          <p:cNvPr id="2" name="Rectangle 1"/>
          <p:cNvSpPr/>
          <p:nvPr/>
        </p:nvSpPr>
        <p:spPr>
          <a:xfrm>
            <a:off x="5953890" y="802959"/>
            <a:ext cx="592712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i="1" dirty="0">
                <a:solidFill>
                  <a:srgbClr val="FF0000"/>
                </a:solidFill>
                <a:latin typeface="Arial" panose="020B0604020202020204" pitchFamily="34" charset="0"/>
              </a:rPr>
              <a:t>“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chính sách của Việt Minh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độc lập đồng minh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bản chương trình đánh Nhật, đánh Tây.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 làm cho nước non này,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treo độc lập, nền xây bình quyền: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cho con cháu Rồng, Tiên,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ta giữ lấy lợi quyền của ta.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mười chính sách bày ra,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là ích nước, hai là lợi dân.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thuế ruộng, thuế thân,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đem bỏ hết cho dân khỏi phiền….</a:t>
            </a:r>
            <a:r>
              <a:rPr lang="en-US" altLang="vi-VN" sz="28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807" y="122109"/>
            <a:ext cx="12076386" cy="430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22: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 CÁCH MẠNG TIẾN TỚI TỔNG KHỞI NGHĨA THÁNG TÁM NĂM 1945</a:t>
            </a: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>
            <a:off x="6096000" y="552996"/>
            <a:ext cx="0" cy="6305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70641" y="834148"/>
            <a:ext cx="2735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1. Hoàn cảnh.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6558" y="552996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I. MẶT TRẬN VIỆT MINH RA ĐỜI (19/5/1941).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8116" y="1195965"/>
            <a:ext cx="18997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Thế giới: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400" u="sng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70640" y="1591252"/>
            <a:ext cx="571003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xít Đức tấn công Liên Xô.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 hình thành 2 trận tuyến 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phe đồng minh và phe phát xít.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88116" y="2596111"/>
            <a:ext cx="2102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b.Trong nước:</a:t>
            </a:r>
            <a:r>
              <a:rPr lang="en-US" alt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6558" y="3042088"/>
            <a:ext cx="5794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vào Đông Dương, Pháp-Nhật cấu kết để áp bức </a:t>
            </a:r>
            <a:r>
              <a:rPr lang="en-US" alt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nhân dân Đông Dương .</a:t>
            </a:r>
          </a:p>
        </p:txBody>
      </p:sp>
      <p:sp>
        <p:nvSpPr>
          <p:cNvPr id="3" name="Rectangle 2"/>
          <p:cNvSpPr/>
          <p:nvPr/>
        </p:nvSpPr>
        <p:spPr>
          <a:xfrm>
            <a:off x="77655" y="3772180"/>
            <a:ext cx="6018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- 28-1-1941 Nguyễn Ái Quốc về nước trực tiếp lãnh đạo cách mạng Việt Nam, triệu tập hội nghị trung ương lần 8 ( 5-1941)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776" y="4910624"/>
            <a:ext cx="4011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Chủ trương mới của đảng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73654" y="569413"/>
            <a:ext cx="54155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Thành lập mặt trận Việt Minh (19/5/1941) nhằm tập hợp quần chúng trong các tổ chức Hội cứu quốc</a:t>
            </a:r>
            <a:endParaRPr lang="vi-VN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 dựng lực lượng vũ trang cách mạng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3654" y="2044962"/>
            <a:ext cx="5007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Hoạt động của mặt trận Việt minh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1330" y="2428655"/>
            <a:ext cx="58189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Lực lượng chính trị :Mặt trận Việt Minh được thành lập 19-5-1941 bao gồm các đoàn thế cứu quốc ở khắp cả nước </a:t>
            </a: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+Báo chí của Đảng và của Mặt trận Việt Minh thu hút đông đảo quần chúng theo cách mạng …</a:t>
            </a: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Lực lượng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 :</a:t>
            </a: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-Khôi phục căn cứ Bắc sơn – võ nhai. Phát triển đội du kích Bắc sơn thành đội Cứu quốc quân, đẩy mạnh hoạt động du kích và tuyên truyền.</a:t>
            </a: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-22-12-1944 thành lập Việt Nam tuyên truyền giải phóng quân  đẩy mạnh hơn nữa các hoạt động vũ trang kết hợp với tuyên truyền=&gt; </a:t>
            </a: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 thôn xã được giải phóng, hành lang Bắc – Nam được khai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5" name="Rectangle 4"/>
          <p:cNvSpPr/>
          <p:nvPr/>
        </p:nvSpPr>
        <p:spPr>
          <a:xfrm>
            <a:off x="77655" y="532203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Đặt nhiệm vụ giải phóng dân tộc lên hàng đầu , đánh đuổi Pháp- Nhật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+thực hiện “tịch thu ruộng đất của đế quốc và việt gian chia cho dân cày nghèo..”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3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4495800" y="2057400"/>
            <a:ext cx="0" cy="2895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7391400" y="2133600"/>
            <a:ext cx="0" cy="2895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524000" y="32766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/>
              <a:t>Hội Công nhân cứu quốc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524000" y="36576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/>
              <a:t>Hội Nông nhân cứu quốc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1524000" y="40386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/>
              <a:t>Hội Học sinh, Sinh viên cứu quốc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4419600" y="30480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/>
              <a:t>  Hội Phụ lão cứu quốc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1524000" y="4724401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/>
              <a:t>Hội Văn hoá cứu quốc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495800" y="3429001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1800" i="1"/>
              <a:t> </a:t>
            </a:r>
            <a:r>
              <a:rPr lang="en-US" altLang="en-US" sz="1800" i="1"/>
              <a:t>Hội Phụ nữ cứu quốc 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4419600" y="38100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1800" i="1"/>
              <a:t> </a:t>
            </a:r>
            <a:r>
              <a:rPr lang="en-US" altLang="en-US" sz="1800" i="1"/>
              <a:t>Hội Thanh niên cứu quốc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4495800" y="41910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/>
              <a:t>Hội Nhi đồng cứu quốc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7467600" y="3581400"/>
            <a:ext cx="32004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700" i="1"/>
              <a:t>Đảng Cộng sản</a:t>
            </a:r>
            <a:r>
              <a:rPr lang="vi-VN" altLang="en-US" sz="1700" i="1"/>
              <a:t> </a:t>
            </a:r>
            <a:r>
              <a:rPr lang="en-US" altLang="en-US" sz="1700" i="1"/>
              <a:t>Đông Dương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7391400" y="3962400"/>
            <a:ext cx="28194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700" i="1"/>
              <a:t>  Đảng Dân chủ Việt Nam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1524000" y="5257800"/>
            <a:ext cx="8610600" cy="7112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    </a:t>
            </a:r>
            <a:r>
              <a:rPr lang="en-US" altLang="en-US" sz="2000" i="1"/>
              <a:t>Ngoài ra còn có những đoàn thể khác: Hội cứu tế thất nghiệp, Hội tương tế, Hội hiếu hỉ, nhóm học chữ quốc ngữ…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391400" y="2133600"/>
            <a:ext cx="3276600" cy="1168400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(Hội cứu quốc)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Theo tổ chức Đảng phái chính trị</a:t>
            </a: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>
            <a:off x="3657600" y="1371600"/>
            <a:ext cx="22098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>
            <a:off x="5867400" y="1295400"/>
            <a:ext cx="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4495800" y="1828800"/>
            <a:ext cx="2895600" cy="861774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(Hội cứu quốc)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Theo lứa tuổi, giới tính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524000" y="2057400"/>
            <a:ext cx="2971800" cy="1168400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(Hội cứu quốc)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Theo thành phần giai cấp, nghề nghiệp</a:t>
            </a:r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>
            <a:off x="5943600" y="1371600"/>
            <a:ext cx="2743200" cy="762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717" name="Text Box 4"/>
          <p:cNvSpPr txBox="1">
            <a:spLocks noChangeArrowheads="1"/>
          </p:cNvSpPr>
          <p:nvPr/>
        </p:nvSpPr>
        <p:spPr bwMode="auto">
          <a:xfrm>
            <a:off x="3276600" y="304801"/>
            <a:ext cx="5791200" cy="1046163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LƯỢNG CHÍNH TRỊ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(Các hội cứu quốc)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3962400" y="5943601"/>
            <a:ext cx="4876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000">
                <a:solidFill>
                  <a:srgbClr val="FF0000"/>
                </a:solidFill>
                <a:latin typeface="Times New Roman" panose="02020603050405020304" pitchFamily="18" charset="0"/>
              </a:rPr>
              <a:t>Tập hợp các tầng lớp nhân </a:t>
            </a:r>
            <a:endParaRPr lang="en-US" altLang="en-US" sz="30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000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000">
                <a:solidFill>
                  <a:srgbClr val="FF0000"/>
                </a:solidFill>
                <a:latin typeface="Times New Roman" panose="02020603050405020304" pitchFamily="18" charset="0"/>
              </a:rPr>
              <a:t>vào tổ chức cứu quốc.</a:t>
            </a:r>
            <a:endParaRPr lang="en-US" altLang="en-US" sz="3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AutoShape 81"/>
          <p:cNvSpPr>
            <a:spLocks noChangeArrowheads="1"/>
          </p:cNvSpPr>
          <p:nvPr/>
        </p:nvSpPr>
        <p:spPr bwMode="auto">
          <a:xfrm rot="16200000" flipV="1">
            <a:off x="2393950" y="5302250"/>
            <a:ext cx="393700" cy="2133600"/>
          </a:xfrm>
          <a:prstGeom prst="upArrow">
            <a:avLst>
              <a:gd name="adj1" fmla="val 65546"/>
              <a:gd name="adj2" fmla="val 23245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20144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6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4" grpId="0"/>
      <p:bldP spid="5135" grpId="0"/>
      <p:bldP spid="5136" grpId="0"/>
      <p:bldP spid="5137" grpId="0"/>
      <p:bldP spid="5138" grpId="0"/>
      <p:bldP spid="5139" grpId="0"/>
      <p:bldP spid="5140" grpId="0"/>
      <p:bldP spid="5141" grpId="0"/>
      <p:bldP spid="5142" grpId="0"/>
      <p:bldP spid="5143" grpId="0" animBg="1"/>
      <p:bldP spid="28" grpId="0" animBg="1"/>
      <p:bldP spid="31" grpId="0" animBg="1"/>
      <p:bldP spid="32" grpId="0" animBg="1"/>
      <p:bldP spid="56344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1278</Words>
  <Application>Microsoft Office PowerPoint</Application>
  <PresentationFormat>Widescreen</PresentationFormat>
  <Paragraphs>149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18</cp:revision>
  <dcterms:created xsi:type="dcterms:W3CDTF">2022-02-19T21:56:11Z</dcterms:created>
  <dcterms:modified xsi:type="dcterms:W3CDTF">2022-02-20T01:27:14Z</dcterms:modified>
</cp:coreProperties>
</file>