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98" r:id="rId4"/>
    <p:sldMasterId id="2147483723" r:id="rId5"/>
    <p:sldMasterId id="2147483748" r:id="rId6"/>
  </p:sldMasterIdLst>
  <p:notesMasterIdLst>
    <p:notesMasterId r:id="rId36"/>
  </p:notesMasterIdLst>
  <p:sldIdLst>
    <p:sldId id="331" r:id="rId7"/>
    <p:sldId id="256" r:id="rId8"/>
    <p:sldId id="270" r:id="rId9"/>
    <p:sldId id="271" r:id="rId10"/>
    <p:sldId id="340" r:id="rId11"/>
    <p:sldId id="327" r:id="rId12"/>
    <p:sldId id="277" r:id="rId13"/>
    <p:sldId id="457" r:id="rId14"/>
    <p:sldId id="459" r:id="rId15"/>
    <p:sldId id="458" r:id="rId16"/>
    <p:sldId id="460" r:id="rId17"/>
    <p:sldId id="461" r:id="rId18"/>
    <p:sldId id="329" r:id="rId19"/>
    <p:sldId id="332" r:id="rId20"/>
    <p:sldId id="463" r:id="rId21"/>
    <p:sldId id="464" r:id="rId22"/>
    <p:sldId id="455" r:id="rId23"/>
    <p:sldId id="444" r:id="rId24"/>
    <p:sldId id="445" r:id="rId25"/>
    <p:sldId id="446" r:id="rId26"/>
    <p:sldId id="447" r:id="rId27"/>
    <p:sldId id="448" r:id="rId28"/>
    <p:sldId id="449" r:id="rId29"/>
    <p:sldId id="450" r:id="rId30"/>
    <p:sldId id="337" r:id="rId31"/>
    <p:sldId id="338" r:id="rId32"/>
    <p:sldId id="451" r:id="rId33"/>
    <p:sldId id="281" r:id="rId34"/>
    <p:sldId id="32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7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C233F9-F025-32DE-DA89-2AE0495586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B5F75C-033C-284A-2D7C-7A1A311D01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7BEE9F-810A-AE8E-85D8-A9E892E266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A02D2-1062-4D8B-A847-9035363D37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6081215"/>
      </p:ext>
    </p:extLst>
  </p:cSld>
  <p:clrMapOvr>
    <a:masterClrMapping/>
  </p:clrMapOvr>
  <p:transition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ED73D8-5107-93B4-A67B-D7523A29A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3BA011-4D00-A40D-980D-1C14B683D0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02E407-72DA-FDF6-7AF6-CD0708BA18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50B4D-BCC5-4989-B21E-EC79BF7D36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134669"/>
      </p:ext>
    </p:extLst>
  </p:cSld>
  <p:clrMapOvr>
    <a:masterClrMapping/>
  </p:clrMapOvr>
  <p:transition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6CD21D-B2DF-6C63-7D08-1A3F42A44D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7B59CF-1393-A876-20C2-1A9F29A71B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D33775-92AE-5EAB-9656-E774B2D0CB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35A84-FF91-4F9C-A9A8-EF90BFC26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506923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FEEB5A-5670-AFF6-62C6-071990A27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96A3F4-E068-ECC2-2C53-29F16F4238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47D815-C01A-606D-AB78-DC4455214C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B2A43-D4EF-49DD-946C-8CB8B78A57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135677"/>
      </p:ext>
    </p:extLst>
  </p:cSld>
  <p:clrMapOvr>
    <a:masterClrMapping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7B38EC-86AC-7C2A-5A81-AE7B03D54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E8AD762-52CC-CD50-6000-21D013E8E4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AEFDDD6-5784-B242-B674-088D1CC4B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61AC-CD30-470D-8E4E-7EB10CF818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764826"/>
      </p:ext>
    </p:extLst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8165CF-9D33-5AA9-E3A3-D5C88000D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4CEDCB-C4C0-E0E8-C888-DA9CF167F8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C81348-B6C2-7091-ADD3-20DB907912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978DF-0C1C-4AFE-B658-90E32346D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413085"/>
      </p:ext>
    </p:extLst>
  </p:cSld>
  <p:clrMapOvr>
    <a:masterClrMapping/>
  </p:clrMapOvr>
  <p:transition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981B713-4C0E-3FF7-63A0-1CC2359140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FB5F0E-21CB-0031-8CB7-1CD44EF3BB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441FCED-E561-6E2B-408A-BC36CFA60B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ED7E2-0482-4533-8E89-ED4191BC93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553768"/>
      </p:ext>
    </p:extLst>
  </p:cSld>
  <p:clrMapOvr>
    <a:masterClrMapping/>
  </p:clrMapOvr>
  <p:transition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44D016-38AD-3C90-CAC0-BDB9D8941A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9C47A4-E93F-DAC8-6C23-0FF60C88D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785531-6A5B-35AB-1612-D95A85D67E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CEA30-87F6-48F7-9635-7372F9A4F9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528163"/>
      </p:ext>
    </p:extLst>
  </p:cSld>
  <p:clrMapOvr>
    <a:masterClrMapping/>
  </p:clrMapOvr>
  <p:transition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539D6F-43E4-6047-9535-FE38B0CBA0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9D4416-AA12-5559-AF85-C8DBFAC0B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29815D-768A-FAB3-05C1-65138EBC8F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35B3F-2170-4F53-91E0-864B637CDF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66979"/>
      </p:ext>
    </p:extLst>
  </p:cSld>
  <p:clrMapOvr>
    <a:masterClrMapping/>
  </p:clrMapOvr>
  <p:transition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66B77A-0D51-B837-60BE-77EC3C22DC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537A25-0C0A-E35B-F635-F2E042DDA2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18EA2D-8941-1F6F-4733-FA106BDDB8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A316A-2547-4F55-B06F-96E727FE62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169015"/>
      </p:ext>
    </p:extLst>
  </p:cSld>
  <p:clrMapOvr>
    <a:masterClrMapping/>
  </p:clrMapOvr>
  <p:transition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B0D4EC-0EA1-44EE-1940-CE9C07955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1FA669-A44A-4118-DCA8-6EA06DCA76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4B6EE3-2795-4ED5-E885-6A78DDCB36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17277-7C84-4FA2-A660-D648B2DF0A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950163"/>
      </p:ext>
    </p:extLst>
  </p:cSld>
  <p:clrMapOvr>
    <a:masterClrMapping/>
  </p:clrMapOvr>
  <p:transition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50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2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0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70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74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42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2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079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06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15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511E9-775E-4DD7-BB1A-F7DF47A76693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55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1"/>
        </a:solid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34"/>
          <p:cNvSpPr txBox="1">
            <a:spLocks noGrp="1"/>
          </p:cNvSpPr>
          <p:nvPr>
            <p:ph type="title"/>
          </p:nvPr>
        </p:nvSpPr>
        <p:spPr>
          <a:xfrm>
            <a:off x="1384700" y="553804"/>
            <a:ext cx="9422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18" name="Google Shape;1018;p34"/>
          <p:cNvSpPr txBox="1">
            <a:spLocks noGrp="1"/>
          </p:cNvSpPr>
          <p:nvPr>
            <p:ph type="subTitle" idx="1"/>
          </p:nvPr>
        </p:nvSpPr>
        <p:spPr>
          <a:xfrm>
            <a:off x="6808733" y="3718867"/>
            <a:ext cx="3960400" cy="3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933" b="1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9" name="Google Shape;1019;p34"/>
          <p:cNvSpPr txBox="1">
            <a:spLocks noGrp="1"/>
          </p:cNvSpPr>
          <p:nvPr>
            <p:ph type="subTitle" idx="2"/>
          </p:nvPr>
        </p:nvSpPr>
        <p:spPr>
          <a:xfrm>
            <a:off x="6811800" y="3958800"/>
            <a:ext cx="4711600" cy="18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20" name="Google Shape;1020;p34"/>
          <p:cNvSpPr txBox="1">
            <a:spLocks noGrp="1"/>
          </p:cNvSpPr>
          <p:nvPr>
            <p:ph type="subTitle" idx="3"/>
          </p:nvPr>
        </p:nvSpPr>
        <p:spPr>
          <a:xfrm>
            <a:off x="950800" y="1776867"/>
            <a:ext cx="4322000" cy="3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933" b="1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1" name="Google Shape;1021;p34"/>
          <p:cNvSpPr txBox="1">
            <a:spLocks noGrp="1"/>
          </p:cNvSpPr>
          <p:nvPr>
            <p:ph type="subTitle" idx="4"/>
          </p:nvPr>
        </p:nvSpPr>
        <p:spPr>
          <a:xfrm>
            <a:off x="954133" y="2016800"/>
            <a:ext cx="5518000" cy="28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22" name="Google Shape;1022;p34"/>
          <p:cNvSpPr txBox="1">
            <a:spLocks noGrp="1"/>
          </p:cNvSpPr>
          <p:nvPr>
            <p:ph type="subTitle" idx="5"/>
          </p:nvPr>
        </p:nvSpPr>
        <p:spPr>
          <a:xfrm>
            <a:off x="6807200" y="1776867"/>
            <a:ext cx="3960400" cy="34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933" b="1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ebas Neue"/>
              <a:buNone/>
              <a:defRPr sz="2133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3" name="Google Shape;1023;p34"/>
          <p:cNvSpPr txBox="1">
            <a:spLocks noGrp="1"/>
          </p:cNvSpPr>
          <p:nvPr>
            <p:ph type="subTitle" idx="6"/>
          </p:nvPr>
        </p:nvSpPr>
        <p:spPr>
          <a:xfrm>
            <a:off x="6810267" y="2016800"/>
            <a:ext cx="4711600" cy="10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177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1AA868D-12EF-49F8-B9BB-CDFE01E4A073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890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879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96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043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846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154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66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433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1AA868D-12EF-49F8-B9BB-CDFE01E4A073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09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1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868D-12EF-49F8-B9BB-CDFE01E4A073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054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extLst>
              <a:ext uri="{FF2B5EF4-FFF2-40B4-BE49-F238E27FC236}">
                <a16:creationId xmlns:a16="http://schemas.microsoft.com/office/drawing/2014/main" id="{2E8ADEFE-6E46-6A11-8F1A-6ABF013A9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393950"/>
            <a:ext cx="10363200" cy="109538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9A4D7-0BA4-BA23-C72A-5CB54B5BE7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C54E4-3A4B-52D3-0842-D52E9FACD8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1E312-A932-21C2-2A33-FCEAA96F8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A3280-FEA3-4ABA-9B26-791D8B6E2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64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A67500E-D602-2925-AB21-8B61E0DA78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40855E0-5BB7-B6AD-95AF-D7B6CE9AE9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DD67E8EB-CD9C-1916-0E82-E6CCBD09C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0856B-DA82-4554-A5EA-ECF62B82C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2159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4E5671-4981-C6F6-E507-044056E6EA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321A944-BCC5-7019-627F-97316178B4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DEF83C3-3E25-F530-7178-C4BAAEEE82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E12C2-C2EE-4B8C-A910-EF53188C6E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019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1D1C79-21D3-E813-2F64-F33C2E0F15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D254E86-90E6-880A-8A5A-D4658A3325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2F3A382-8DD7-DDFD-B2D7-A87E658652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21DE4-D639-487C-93FD-87298215D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323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CD886B-3276-106D-A786-18DCB12CD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9D6CF4-FFA9-A27A-06B6-CC99CF436B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9C898C-EE83-A511-00E9-2A46B2EA88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EF914-0D49-4CBC-85D5-5C81FDD4EF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2022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EEAA146-7C23-0B6C-13A3-1707364B06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1FECED1-6EFD-B0D0-B113-7D3A6D2953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F540EE1-D630-7DF3-B136-7BA41845E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BB47-7968-468F-9417-5132FCDCC8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1772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3403CCD-3104-3893-96FD-A4BEE131DA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A76A0DD-A52C-A49D-E7FA-380206AE2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2BBBFAA5-0CC2-F137-31E8-70087E2B42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F46C-5C21-4C1D-8D50-FF18E6829E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1729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EDC0E1-A9AB-B2C9-BFB9-26ABA32545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167448A-176A-741E-99BF-621EBE24B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015B7EF-6828-51EF-5EDA-0FCDD4D14F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AAC7B-0BE0-457F-AE4B-F0FDA1C5F2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3124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47BDFB-A7CC-BDC3-1375-544E788244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F30B62E-61E6-7A15-2B0C-206D83B760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CCA3D33-74EF-4259-130F-5F74FAE069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61762-665A-4F13-8498-AFFA9008BD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89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5FA04D-6F4E-A500-0FB8-D1161E6401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2BFBDD0-265B-09EA-10A1-1629A8FD8D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C6C3D0E-5F5E-1CF7-7C71-C3C1C852DE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6D38F-99DA-428C-8BFC-A2020FBC1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1231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5118" y="304800"/>
            <a:ext cx="2669116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1" y="304800"/>
            <a:ext cx="7806267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5A46788-C738-7FD9-23E0-467A0BFE77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E124A29-A044-C9B2-2FC8-367AA675D2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0D3E841-2482-1165-0746-B103C20642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73F5F-1184-4ED7-B705-560B6E2D2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95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A126ABC-FCEA-5224-B782-3FED8D1D5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8AB217F-6FDE-9689-6B07-85C0BDE01C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0C20800D-D0A5-2AD3-E710-C1BB60FDBB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58393720-FFCE-6CEC-AB8E-FC2DA97642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9A8B1421-C6E4-F516-F061-66E7C8C010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A96D9F-A7AB-4504-8C4A-933472CD1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86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511E9-775E-4DD7-BB1A-F7DF47A76693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ECC72-39A6-42C6-B26C-7FD86D9F2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8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1AA868D-12EF-49F8-B9BB-CDFE01E4A073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313D660-134E-45FD-A15A-043C8BE45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0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FAABF9F-FB97-94FC-6CEF-14DAB3E65B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6233" y="304801"/>
            <a:ext cx="10668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63D4EF8-0548-AA6D-3E8B-599C05035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1" y="1752600"/>
            <a:ext cx="1066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AutoShape 4">
            <a:extLst>
              <a:ext uri="{FF2B5EF4-FFF2-40B4-BE49-F238E27FC236}">
                <a16:creationId xmlns:a16="http://schemas.microsoft.com/office/drawing/2014/main" id="{EBD23BE3-4E5E-14E4-F679-FE921D06D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1566864"/>
            <a:ext cx="10610851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6149" name="Line 5">
            <a:extLst>
              <a:ext uri="{FF2B5EF4-FFF2-40B4-BE49-F238E27FC236}">
                <a16:creationId xmlns:a16="http://schemas.microsoft.com/office/drawing/2014/main" id="{92BFB4C8-A829-1D4B-99EF-7105CFCFE5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2800" y="6172200"/>
            <a:ext cx="105664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C5C1628C-E99C-669B-6B8C-76BC6AF25C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28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C795DC02-6124-1619-1EBE-CEDFDB4662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6" name="Rectangle 8">
            <a:extLst>
              <a:ext uri="{FF2B5EF4-FFF2-40B4-BE49-F238E27FC236}">
                <a16:creationId xmlns:a16="http://schemas.microsoft.com/office/drawing/2014/main" id="{9E04D1A5-2839-7A9D-EE7A-DAEE4003797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641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FC48369-0085-4551-8A56-7A73162690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98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15.gif"/><Relationship Id="rId3" Type="http://schemas.openxmlformats.org/officeDocument/2006/relationships/slideLayout" Target="../slideLayouts/slideLayout41.xml"/><Relationship Id="rId7" Type="http://schemas.openxmlformats.org/officeDocument/2006/relationships/slide" Target="slide21.xml"/><Relationship Id="rId12" Type="http://schemas.openxmlformats.org/officeDocument/2006/relationships/image" Target="../media/image14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0.xml"/><Relationship Id="rId11" Type="http://schemas.openxmlformats.org/officeDocument/2006/relationships/image" Target="../media/image13.gif"/><Relationship Id="rId5" Type="http://schemas.openxmlformats.org/officeDocument/2006/relationships/slide" Target="slide19.xml"/><Relationship Id="rId10" Type="http://schemas.openxmlformats.org/officeDocument/2006/relationships/slide" Target="slide24.xml"/><Relationship Id="rId4" Type="http://schemas.openxmlformats.org/officeDocument/2006/relationships/image" Target="../media/image12.png"/><Relationship Id="rId9" Type="http://schemas.openxmlformats.org/officeDocument/2006/relationships/slide" Target="slide23.xml"/><Relationship Id="rId1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9.png"/><Relationship Id="rId1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microsoft.com/office/2007/relationships/hdphoto" Target="../media/hdphoto1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9.png"/><Relationship Id="rId1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8.xml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8.xml"/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003186-F96B-28C6-A329-04B97277D42C}"/>
              </a:ext>
            </a:extLst>
          </p:cNvPr>
          <p:cNvSpPr/>
          <p:nvPr/>
        </p:nvSpPr>
        <p:spPr>
          <a:xfrm>
            <a:off x="2843212" y="221498"/>
            <a:ext cx="5729288" cy="771525"/>
          </a:xfrm>
          <a:prstGeom prst="rect">
            <a:avLst/>
          </a:prstGeom>
          <a:solidFill>
            <a:srgbClr val="5077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3FC1A2-F58E-992D-CFE2-F1B5B3A923FF}"/>
              </a:ext>
            </a:extLst>
          </p:cNvPr>
          <p:cNvSpPr/>
          <p:nvPr/>
        </p:nvSpPr>
        <p:spPr>
          <a:xfrm>
            <a:off x="1123950" y="1382662"/>
            <a:ext cx="9944100" cy="121766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83174A-D5AF-BDF2-CD53-A4A8CC683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047104"/>
              </p:ext>
            </p:extLst>
          </p:nvPr>
        </p:nvGraphicFramePr>
        <p:xfrm>
          <a:off x="1123950" y="3104263"/>
          <a:ext cx="9944100" cy="2696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430722727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3885977007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2698076820"/>
                    </a:ext>
                  </a:extLst>
                </a:gridCol>
              </a:tblGrid>
              <a:tr h="2045602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Nêu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em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đã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biết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Đinh</a:t>
                      </a:r>
                      <a:r>
                        <a:rPr lang="fr-FR" sz="2400" dirty="0">
                          <a:effectLst/>
                        </a:rPr>
                        <a:t> – </a:t>
                      </a:r>
                      <a:r>
                        <a:rPr lang="fr-FR" sz="2400" dirty="0" err="1">
                          <a:effectLst/>
                        </a:rPr>
                        <a:t>Tiền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Lê</a:t>
                      </a:r>
                      <a:r>
                        <a:rPr lang="fr-FR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Nêu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em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muốn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biết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Đinh</a:t>
                      </a:r>
                      <a:r>
                        <a:rPr lang="fr-FR" sz="2400" dirty="0">
                          <a:effectLst/>
                        </a:rPr>
                        <a:t> – </a:t>
                      </a:r>
                      <a:r>
                        <a:rPr lang="fr-FR" sz="2400" dirty="0" err="1">
                          <a:effectLst/>
                        </a:rPr>
                        <a:t>Tiền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Lê</a:t>
                      </a:r>
                      <a:r>
                        <a:rPr lang="fr-FR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em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rút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được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sau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học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Đinh</a:t>
                      </a:r>
                      <a:r>
                        <a:rPr lang="fr-FR" sz="2400" dirty="0">
                          <a:effectLst/>
                        </a:rPr>
                        <a:t> – </a:t>
                      </a:r>
                      <a:r>
                        <a:rPr lang="fr-FR" sz="2400" dirty="0" err="1">
                          <a:effectLst/>
                        </a:rPr>
                        <a:t>Tiền</a:t>
                      </a:r>
                      <a:r>
                        <a:rPr lang="fr-FR" sz="2400" dirty="0">
                          <a:effectLst/>
                        </a:rPr>
                        <a:t> </a:t>
                      </a:r>
                      <a:r>
                        <a:rPr lang="fr-FR" sz="2400" dirty="0" err="1">
                          <a:effectLst/>
                        </a:rPr>
                        <a:t>Lê</a:t>
                      </a:r>
                      <a:r>
                        <a:rPr lang="fr-FR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5285385"/>
                  </a:ext>
                </a:extLst>
              </a:tr>
              <a:tr h="65086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0960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77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441433" y="1213811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10F6BE3-BCEF-7405-0840-22750566EEDD}"/>
              </a:ext>
            </a:extLst>
          </p:cNvPr>
          <p:cNvSpPr txBox="1"/>
          <p:nvPr/>
        </p:nvSpPr>
        <p:spPr>
          <a:xfrm>
            <a:off x="112153" y="187688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5832" y="2921202"/>
            <a:ext cx="11656562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33C1E2-56C9-EE55-4EBC-DE45D9EC8389}"/>
              </a:ext>
            </a:extLst>
          </p:cNvPr>
          <p:cNvSpPr txBox="1"/>
          <p:nvPr/>
        </p:nvSpPr>
        <p:spPr>
          <a:xfrm>
            <a:off x="112153" y="2746157"/>
            <a:ext cx="58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Chính quyền thời Tiền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FE0B19-075F-83FB-2A38-C586D88A5DCE}"/>
              </a:ext>
            </a:extLst>
          </p:cNvPr>
          <p:cNvSpPr txBox="1"/>
          <p:nvPr/>
        </p:nvSpPr>
        <p:spPr>
          <a:xfrm>
            <a:off x="173979" y="3198167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Đời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sống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xã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hội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và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văn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hóa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thời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Đinh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- </a:t>
            </a:r>
            <a:r>
              <a:rPr lang="en-US" sz="2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Tiền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83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441433" y="1213811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10F6BE3-BCEF-7405-0840-22750566EEDD}"/>
              </a:ext>
            </a:extLst>
          </p:cNvPr>
          <p:cNvSpPr txBox="1"/>
          <p:nvPr/>
        </p:nvSpPr>
        <p:spPr>
          <a:xfrm>
            <a:off x="112153" y="187688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33C1E2-56C9-EE55-4EBC-DE45D9EC8389}"/>
              </a:ext>
            </a:extLst>
          </p:cNvPr>
          <p:cNvSpPr txBox="1"/>
          <p:nvPr/>
        </p:nvSpPr>
        <p:spPr>
          <a:xfrm>
            <a:off x="267719" y="2719530"/>
            <a:ext cx="58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Chính quyền thời Tiền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A379CF-4173-5FE0-0F6B-C0F966F56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86" y="4145045"/>
            <a:ext cx="4426080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6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441433" y="1213811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10F6BE3-BCEF-7405-0840-22750566EEDD}"/>
              </a:ext>
            </a:extLst>
          </p:cNvPr>
          <p:cNvSpPr txBox="1"/>
          <p:nvPr/>
        </p:nvSpPr>
        <p:spPr>
          <a:xfrm>
            <a:off x="112153" y="187688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33C1E2-56C9-EE55-4EBC-DE45D9EC8389}"/>
              </a:ext>
            </a:extLst>
          </p:cNvPr>
          <p:cNvSpPr txBox="1"/>
          <p:nvPr/>
        </p:nvSpPr>
        <p:spPr>
          <a:xfrm>
            <a:off x="173979" y="2748508"/>
            <a:ext cx="58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Chính quyền thời Tiền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FE0B19-075F-83FB-2A38-C586D88A5DCE}"/>
              </a:ext>
            </a:extLst>
          </p:cNvPr>
          <p:cNvSpPr txBox="1"/>
          <p:nvPr/>
        </p:nvSpPr>
        <p:spPr>
          <a:xfrm>
            <a:off x="173979" y="3198167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hóa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7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7134225" y="1090803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4BE762A-5901-1F1D-5592-E4668D598B69}"/>
              </a:ext>
            </a:extLst>
          </p:cNvPr>
          <p:cNvSpPr/>
          <p:nvPr/>
        </p:nvSpPr>
        <p:spPr>
          <a:xfrm>
            <a:off x="7398225" y="1090803"/>
            <a:ext cx="4641925" cy="49504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3</a:t>
            </a:r>
          </a:p>
          <a:p>
            <a:pPr algn="ctr"/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Đời sống xã hội thời Ngô – Đinh – Tiền Lê có điểm gì nổi bật?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Đời sống văn hóa thời Ngô – Đinh – Tiền Lê có điểm gì nổi bật?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A89A0D-8FD6-B8E7-04C9-3C7EDFAD78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9" t="3226" r="9732"/>
          <a:stretch/>
        </p:blipFill>
        <p:spPr>
          <a:xfrm>
            <a:off x="258674" y="2504689"/>
            <a:ext cx="6613613" cy="42583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0461EC-9B6E-5055-0852-846DF5421C21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85945-8C4C-15BD-1EE0-ACE4C5E70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9164C8-DBCE-DBB1-7B82-4195EF13DD82}"/>
              </a:ext>
            </a:extLst>
          </p:cNvPr>
          <p:cNvSpPr txBox="1"/>
          <p:nvPr/>
        </p:nvSpPr>
        <p:spPr>
          <a:xfrm>
            <a:off x="206288" y="167369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hóa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94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7777162" y="822325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4BE762A-5901-1F1D-5592-E4668D598B69}"/>
              </a:ext>
            </a:extLst>
          </p:cNvPr>
          <p:cNvSpPr/>
          <p:nvPr/>
        </p:nvSpPr>
        <p:spPr>
          <a:xfrm>
            <a:off x="8086724" y="1178864"/>
            <a:ext cx="3951365" cy="43218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PHIẾU HỌC TẬP SỐ 3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Đời sống xã hội thời Ngô – Đinh – Tiền Lê có điểm gì nổi bật?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Đời sống văn hóa thời Ngô – Đinh – Tiền Lê có điểm gì nổi bật?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863CC7-424D-3E43-065A-A60ADDC199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42"/>
          <a:stretch/>
        </p:blipFill>
        <p:spPr>
          <a:xfrm>
            <a:off x="173979" y="2266646"/>
            <a:ext cx="7313698" cy="45220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BBE65E-53B6-29BD-73FA-7EAEC29D2785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D8D338-B40E-ED19-BDAF-643A20FEE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97A38F-5C46-6CD9-C41F-DEC499B2CED3}"/>
              </a:ext>
            </a:extLst>
          </p:cNvPr>
          <p:cNvSpPr txBox="1"/>
          <p:nvPr/>
        </p:nvSpPr>
        <p:spPr>
          <a:xfrm>
            <a:off x="206288" y="167369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2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sống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xã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hóa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843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65A451-EF8E-5088-7881-659C7057A884}"/>
              </a:ext>
            </a:extLst>
          </p:cNvPr>
          <p:cNvSpPr/>
          <p:nvPr/>
        </p:nvSpPr>
        <p:spPr>
          <a:xfrm>
            <a:off x="1428750" y="1028701"/>
            <a:ext cx="9186863" cy="134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422541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F15DF5-60B7-4E60-2584-10BFDD412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330808"/>
            <a:ext cx="11087100" cy="619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85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>
            <a:extLst>
              <a:ext uri="{FF2B5EF4-FFF2-40B4-BE49-F238E27FC236}">
                <a16:creationId xmlns:a16="http://schemas.microsoft.com/office/drawing/2014/main" id="{F3872AE3-CDB2-0C1B-C5F5-E37D447B5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985" y="1233577"/>
            <a:ext cx="1063477" cy="7848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ƯƠNG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79030ADE-98D5-F1F5-DBE3-79B50DEDD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7909" y="783017"/>
            <a:ext cx="1701074" cy="55509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VUA</a:t>
            </a:r>
          </a:p>
        </p:txBody>
      </p:sp>
      <p:sp>
        <p:nvSpPr>
          <p:cNvPr id="14342" name="Rectangle 5">
            <a:extLst>
              <a:ext uri="{FF2B5EF4-FFF2-40B4-BE49-F238E27FC236}">
                <a16:creationId xmlns:a16="http://schemas.microsoft.com/office/drawing/2014/main" id="{8BF58FF1-495A-B4A6-7068-0B0999374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8914" y="4472883"/>
            <a:ext cx="1092192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LỘ</a:t>
            </a:r>
          </a:p>
        </p:txBody>
      </p:sp>
      <p:sp>
        <p:nvSpPr>
          <p:cNvPr id="14343" name="Rectangle 6">
            <a:extLst>
              <a:ext uri="{FF2B5EF4-FFF2-40B4-BE49-F238E27FC236}">
                <a16:creationId xmlns:a16="http://schemas.microsoft.com/office/drawing/2014/main" id="{7E815D9A-B0DB-BAB6-4E9C-98DC137B9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4577" y="1721557"/>
            <a:ext cx="2794621" cy="474508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QUAN ĐẠI THẦN</a:t>
            </a:r>
          </a:p>
        </p:txBody>
      </p:sp>
      <p:sp>
        <p:nvSpPr>
          <p:cNvPr id="14344" name="Rectangle 7">
            <a:extLst>
              <a:ext uri="{FF2B5EF4-FFF2-40B4-BE49-F238E27FC236}">
                <a16:creationId xmlns:a16="http://schemas.microsoft.com/office/drawing/2014/main" id="{7B0EA5E5-D9FE-84D7-FFE1-7193C8387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9831" y="2761621"/>
            <a:ext cx="1318078" cy="648488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 VĂN</a:t>
            </a:r>
          </a:p>
        </p:txBody>
      </p:sp>
      <p:sp>
        <p:nvSpPr>
          <p:cNvPr id="14345" name="Rectangle 8">
            <a:extLst>
              <a:ext uri="{FF2B5EF4-FFF2-40B4-BE49-F238E27FC236}">
                <a16:creationId xmlns:a16="http://schemas.microsoft.com/office/drawing/2014/main" id="{86B6CD39-102B-B7CA-BE7E-AB827E0B6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9593" y="2730640"/>
            <a:ext cx="1482113" cy="70543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 VÕ</a:t>
            </a:r>
          </a:p>
        </p:txBody>
      </p:sp>
      <p:sp>
        <p:nvSpPr>
          <p:cNvPr id="14347" name="Text Box 10">
            <a:extLst>
              <a:ext uri="{FF2B5EF4-FFF2-40B4-BE49-F238E27FC236}">
                <a16:creationId xmlns:a16="http://schemas.microsoft.com/office/drawing/2014/main" id="{92E7BFE2-441B-8730-4CB7-5C05BE0E5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3069" y="3883728"/>
            <a:ext cx="1181970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PHƯƠNG</a:t>
            </a:r>
          </a:p>
        </p:txBody>
      </p:sp>
      <p:sp>
        <p:nvSpPr>
          <p:cNvPr id="14348" name="Line 11">
            <a:extLst>
              <a:ext uri="{FF2B5EF4-FFF2-40B4-BE49-F238E27FC236}">
                <a16:creationId xmlns:a16="http://schemas.microsoft.com/office/drawing/2014/main" id="{0B731130-B1BD-255A-B80F-8DD5FAB41B60}"/>
              </a:ext>
            </a:extLst>
          </p:cNvPr>
          <p:cNvSpPr>
            <a:spLocks noChangeShapeType="1"/>
          </p:cNvSpPr>
          <p:nvPr/>
        </p:nvSpPr>
        <p:spPr bwMode="auto">
          <a:xfrm>
            <a:off x="9428653" y="1338107"/>
            <a:ext cx="0" cy="40672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50" name="Line 13">
            <a:extLst>
              <a:ext uri="{FF2B5EF4-FFF2-40B4-BE49-F238E27FC236}">
                <a16:creationId xmlns:a16="http://schemas.microsoft.com/office/drawing/2014/main" id="{76BEECE6-6331-29B1-2BAA-2EA7CC4B3B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096735" y="2419960"/>
            <a:ext cx="8800" cy="34550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51" name="Line 14">
            <a:extLst>
              <a:ext uri="{FF2B5EF4-FFF2-40B4-BE49-F238E27FC236}">
                <a16:creationId xmlns:a16="http://schemas.microsoft.com/office/drawing/2014/main" id="{9CFAC2AC-A8C3-29E3-4EA3-88D1D0C11E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70995" y="2433584"/>
            <a:ext cx="10990" cy="36192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C92E34-EF6F-262C-5511-3B07AC8FF22D}"/>
              </a:ext>
            </a:extLst>
          </p:cNvPr>
          <p:cNvSpPr txBox="1"/>
          <p:nvPr/>
        </p:nvSpPr>
        <p:spPr>
          <a:xfrm>
            <a:off x="1011020" y="117052"/>
            <a:ext cx="359806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B22C20A9-1B2F-B3F5-084D-9514373E0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9" y="1564908"/>
            <a:ext cx="1157964" cy="7848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ƯƠNG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560433E1-B17E-F4C5-1463-CD90F6642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664" y="1233577"/>
            <a:ext cx="1582965" cy="539894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HOÀNG ĐẾ</a:t>
            </a: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531985A5-B511-8B6E-A397-C3746485E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13" y="2355930"/>
            <a:ext cx="1042448" cy="72742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VÕ</a:t>
            </a: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id="{1875C963-BD4C-0432-2723-38E9E6836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086" y="2409546"/>
            <a:ext cx="1010230" cy="67381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VĂN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351F0A65-AED0-AD73-97F4-4A11EDB55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418" y="3880914"/>
            <a:ext cx="1097957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PHƯƠNG</a:t>
            </a:r>
          </a:p>
        </p:txBody>
      </p:sp>
      <p:sp>
        <p:nvSpPr>
          <p:cNvPr id="41" name="Line 13">
            <a:extLst>
              <a:ext uri="{FF2B5EF4-FFF2-40B4-BE49-F238E27FC236}">
                <a16:creationId xmlns:a16="http://schemas.microsoft.com/office/drawing/2014/main" id="{EF4BE007-754E-2D17-F109-5123B1970B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7454" y="1850394"/>
            <a:ext cx="1179330" cy="51399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" name="Line 14">
            <a:extLst>
              <a:ext uri="{FF2B5EF4-FFF2-40B4-BE49-F238E27FC236}">
                <a16:creationId xmlns:a16="http://schemas.microsoft.com/office/drawing/2014/main" id="{F74EF2A6-2BEF-A695-F00D-EDB70EA269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4432" y="1794843"/>
            <a:ext cx="1" cy="55489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FEFE7D4-90BB-7C89-633A-E77236268CE0}"/>
              </a:ext>
            </a:extLst>
          </p:cNvPr>
          <p:cNvSpPr txBox="1"/>
          <p:nvPr/>
        </p:nvSpPr>
        <p:spPr>
          <a:xfrm>
            <a:off x="6876487" y="170463"/>
            <a:ext cx="4596375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</a:p>
        </p:txBody>
      </p:sp>
      <p:sp>
        <p:nvSpPr>
          <p:cNvPr id="56" name="Line 14">
            <a:extLst>
              <a:ext uri="{FF2B5EF4-FFF2-40B4-BE49-F238E27FC236}">
                <a16:creationId xmlns:a16="http://schemas.microsoft.com/office/drawing/2014/main" id="{4ED3232B-6509-E034-7F76-6A88B919A0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2461" y="1794844"/>
            <a:ext cx="1123188" cy="63874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8" name="Rectangle 7">
            <a:extLst>
              <a:ext uri="{FF2B5EF4-FFF2-40B4-BE49-F238E27FC236}">
                <a16:creationId xmlns:a16="http://schemas.microsoft.com/office/drawing/2014/main" id="{324CE93F-33C0-3958-2253-C79EDC53C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058" y="2373613"/>
            <a:ext cx="934019" cy="72742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TĂNG</a:t>
            </a:r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D28F993B-4136-DD7C-C504-04561BDA0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04" y="4218575"/>
            <a:ext cx="1139722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ĐẠO</a:t>
            </a:r>
          </a:p>
        </p:txBody>
      </p:sp>
      <p:sp>
        <p:nvSpPr>
          <p:cNvPr id="64" name="Rectangle 5">
            <a:extLst>
              <a:ext uri="{FF2B5EF4-FFF2-40B4-BE49-F238E27FC236}">
                <a16:creationId xmlns:a16="http://schemas.microsoft.com/office/drawing/2014/main" id="{C016623A-4C58-4C61-2D00-B6C139909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0567" y="4428168"/>
            <a:ext cx="1174742" cy="430437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PHỦ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738B6F-6452-8302-7946-FDAA52F763C0}"/>
              </a:ext>
            </a:extLst>
          </p:cNvPr>
          <p:cNvCxnSpPr>
            <a:cxnSpLocks/>
          </p:cNvCxnSpPr>
          <p:nvPr/>
        </p:nvCxnSpPr>
        <p:spPr>
          <a:xfrm>
            <a:off x="5701120" y="-65113"/>
            <a:ext cx="102865" cy="49237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ectangle 8">
            <a:extLst>
              <a:ext uri="{FF2B5EF4-FFF2-40B4-BE49-F238E27FC236}">
                <a16:creationId xmlns:a16="http://schemas.microsoft.com/office/drawing/2014/main" id="{AFBA94EA-8364-74DE-A97B-C093316F0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0881" y="2729563"/>
            <a:ext cx="1435284" cy="6629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TĂNG QUAN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ĐẠO QUAN</a:t>
            </a:r>
          </a:p>
        </p:txBody>
      </p:sp>
      <p:sp>
        <p:nvSpPr>
          <p:cNvPr id="72" name="Rectangle 5">
            <a:extLst>
              <a:ext uri="{FF2B5EF4-FFF2-40B4-BE49-F238E27FC236}">
                <a16:creationId xmlns:a16="http://schemas.microsoft.com/office/drawing/2014/main" id="{7463C956-71C3-8B20-5A27-D735B652F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84770" y="4409692"/>
            <a:ext cx="1102234" cy="405873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CHÂU</a:t>
            </a:r>
          </a:p>
        </p:txBody>
      </p:sp>
      <p:sp>
        <p:nvSpPr>
          <p:cNvPr id="76" name="Line 11">
            <a:extLst>
              <a:ext uri="{FF2B5EF4-FFF2-40B4-BE49-F238E27FC236}">
                <a16:creationId xmlns:a16="http://schemas.microsoft.com/office/drawing/2014/main" id="{270C5B8A-781B-87BF-8EB2-CD297D8BA4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82093" y="2143239"/>
            <a:ext cx="2369" cy="6522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Rectangle 5">
            <a:extLst>
              <a:ext uri="{FF2B5EF4-FFF2-40B4-BE49-F238E27FC236}">
                <a16:creationId xmlns:a16="http://schemas.microsoft.com/office/drawing/2014/main" id="{DC41CA50-C4E4-000C-96C7-344313B7F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659" y="4235307"/>
            <a:ext cx="1399680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CHÂU</a:t>
            </a:r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id="{64588BDD-C22A-F530-EA25-E47E31FEEB59}"/>
              </a:ext>
            </a:extLst>
          </p:cNvPr>
          <p:cNvSpPr/>
          <p:nvPr/>
        </p:nvSpPr>
        <p:spPr>
          <a:xfrm>
            <a:off x="7516509" y="2364386"/>
            <a:ext cx="4135730" cy="9841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Line 14">
            <a:extLst>
              <a:ext uri="{FF2B5EF4-FFF2-40B4-BE49-F238E27FC236}">
                <a16:creationId xmlns:a16="http://schemas.microsoft.com/office/drawing/2014/main" id="{19DC4A5F-C86A-0571-6242-1B7681051D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0250" y="3906077"/>
            <a:ext cx="11568" cy="34812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Line 11">
            <a:extLst>
              <a:ext uri="{FF2B5EF4-FFF2-40B4-BE49-F238E27FC236}">
                <a16:creationId xmlns:a16="http://schemas.microsoft.com/office/drawing/2014/main" id="{BEFF6612-0C7D-D3DB-7F8F-E77AB4A6F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9344" y="3875780"/>
            <a:ext cx="1420" cy="4705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Minus Sign 81">
            <a:extLst>
              <a:ext uri="{FF2B5EF4-FFF2-40B4-BE49-F238E27FC236}">
                <a16:creationId xmlns:a16="http://schemas.microsoft.com/office/drawing/2014/main" id="{4434B312-1842-4591-677F-8284368B68CC}"/>
              </a:ext>
            </a:extLst>
          </p:cNvPr>
          <p:cNvSpPr/>
          <p:nvPr/>
        </p:nvSpPr>
        <p:spPr>
          <a:xfrm>
            <a:off x="2587742" y="3875779"/>
            <a:ext cx="1910685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Line 15">
            <a:extLst>
              <a:ext uri="{FF2B5EF4-FFF2-40B4-BE49-F238E27FC236}">
                <a16:creationId xmlns:a16="http://schemas.microsoft.com/office/drawing/2014/main" id="{94819DB9-851C-6E92-5FFC-375E1F5622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25649" y="3101039"/>
            <a:ext cx="11177" cy="77473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7" name="Line 13">
            <a:extLst>
              <a:ext uri="{FF2B5EF4-FFF2-40B4-BE49-F238E27FC236}">
                <a16:creationId xmlns:a16="http://schemas.microsoft.com/office/drawing/2014/main" id="{FF9B777E-58D9-DE27-E95F-597D3A9C6A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57934" y="3786812"/>
            <a:ext cx="15469" cy="68607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8" name="Line 14">
            <a:extLst>
              <a:ext uri="{FF2B5EF4-FFF2-40B4-BE49-F238E27FC236}">
                <a16:creationId xmlns:a16="http://schemas.microsoft.com/office/drawing/2014/main" id="{3216E016-0AAE-4BF9-B771-03B3EB136EB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34385" y="3800436"/>
            <a:ext cx="12508" cy="730306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Line 11">
            <a:extLst>
              <a:ext uri="{FF2B5EF4-FFF2-40B4-BE49-F238E27FC236}">
                <a16:creationId xmlns:a16="http://schemas.microsoft.com/office/drawing/2014/main" id="{FE158484-8422-F61A-25F8-AA3799CE3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9586913" y="3486150"/>
            <a:ext cx="17345" cy="98673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Minus Sign 89">
            <a:extLst>
              <a:ext uri="{FF2B5EF4-FFF2-40B4-BE49-F238E27FC236}">
                <a16:creationId xmlns:a16="http://schemas.microsoft.com/office/drawing/2014/main" id="{C4C1BF32-5F33-F061-DFEF-153EC0E68BB2}"/>
              </a:ext>
            </a:extLst>
          </p:cNvPr>
          <p:cNvSpPr/>
          <p:nvPr/>
        </p:nvSpPr>
        <p:spPr>
          <a:xfrm>
            <a:off x="7668909" y="3731238"/>
            <a:ext cx="4135730" cy="9841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E654E9-E8C3-5454-203C-F64814E466A1}"/>
              </a:ext>
            </a:extLst>
          </p:cNvPr>
          <p:cNvCxnSpPr>
            <a:cxnSpLocks/>
          </p:cNvCxnSpPr>
          <p:nvPr/>
        </p:nvCxnSpPr>
        <p:spPr>
          <a:xfrm flipH="1">
            <a:off x="1228045" y="1203648"/>
            <a:ext cx="13282" cy="1695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8D58EB-A16D-906C-8AA3-4EAD8EABCF9D}"/>
              </a:ext>
            </a:extLst>
          </p:cNvPr>
          <p:cNvCxnSpPr>
            <a:cxnSpLocks/>
          </p:cNvCxnSpPr>
          <p:nvPr/>
        </p:nvCxnSpPr>
        <p:spPr>
          <a:xfrm>
            <a:off x="1250152" y="1233577"/>
            <a:ext cx="3930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3ACEF81-AA16-3A76-854F-45FDB3EE8A97}"/>
              </a:ext>
            </a:extLst>
          </p:cNvPr>
          <p:cNvCxnSpPr>
            <a:cxnSpLocks/>
          </p:cNvCxnSpPr>
          <p:nvPr/>
        </p:nvCxnSpPr>
        <p:spPr>
          <a:xfrm>
            <a:off x="1256521" y="2899009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64E28D6E-73B4-0EAC-36F8-2980FFCB4ECA}"/>
              </a:ext>
            </a:extLst>
          </p:cNvPr>
          <p:cNvCxnSpPr>
            <a:cxnSpLocks/>
          </p:cNvCxnSpPr>
          <p:nvPr/>
        </p:nvCxnSpPr>
        <p:spPr>
          <a:xfrm flipH="1">
            <a:off x="6924964" y="1216048"/>
            <a:ext cx="13282" cy="1695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992E4118-A471-12C0-5892-F60BE4888C91}"/>
              </a:ext>
            </a:extLst>
          </p:cNvPr>
          <p:cNvCxnSpPr>
            <a:cxnSpLocks/>
          </p:cNvCxnSpPr>
          <p:nvPr/>
        </p:nvCxnSpPr>
        <p:spPr>
          <a:xfrm>
            <a:off x="6947071" y="1216048"/>
            <a:ext cx="2569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55D4050-15CD-4A92-13B5-B0F1CD3E9D3E}"/>
              </a:ext>
            </a:extLst>
          </p:cNvPr>
          <p:cNvCxnSpPr>
            <a:cxnSpLocks/>
          </p:cNvCxnSpPr>
          <p:nvPr/>
        </p:nvCxnSpPr>
        <p:spPr>
          <a:xfrm>
            <a:off x="6910576" y="2911409"/>
            <a:ext cx="2371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93A7688-C8C9-BACE-8383-380106F0CA63}"/>
              </a:ext>
            </a:extLst>
          </p:cNvPr>
          <p:cNvCxnSpPr>
            <a:cxnSpLocks/>
          </p:cNvCxnSpPr>
          <p:nvPr/>
        </p:nvCxnSpPr>
        <p:spPr>
          <a:xfrm flipH="1">
            <a:off x="1241327" y="3884955"/>
            <a:ext cx="9522" cy="7448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459DFADA-213C-AC94-B515-EF118D513826}"/>
              </a:ext>
            </a:extLst>
          </p:cNvPr>
          <p:cNvCxnSpPr>
            <a:cxnSpLocks/>
          </p:cNvCxnSpPr>
          <p:nvPr/>
        </p:nvCxnSpPr>
        <p:spPr>
          <a:xfrm>
            <a:off x="1259674" y="3914884"/>
            <a:ext cx="316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5FD329C-DFCC-1D19-C28F-255E6BDD598D}"/>
              </a:ext>
            </a:extLst>
          </p:cNvPr>
          <p:cNvCxnSpPr>
            <a:cxnSpLocks/>
          </p:cNvCxnSpPr>
          <p:nvPr/>
        </p:nvCxnSpPr>
        <p:spPr>
          <a:xfrm>
            <a:off x="1228045" y="4629776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DA59C2A-5011-E986-4A5A-C1AB08761CFF}"/>
              </a:ext>
            </a:extLst>
          </p:cNvPr>
          <p:cNvCxnSpPr>
            <a:cxnSpLocks/>
          </p:cNvCxnSpPr>
          <p:nvPr/>
        </p:nvCxnSpPr>
        <p:spPr>
          <a:xfrm flipH="1">
            <a:off x="7008723" y="3837323"/>
            <a:ext cx="9522" cy="7448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0808307-C9C0-9CB5-ECDE-F7185DBDDDFB}"/>
              </a:ext>
            </a:extLst>
          </p:cNvPr>
          <p:cNvCxnSpPr>
            <a:cxnSpLocks/>
          </p:cNvCxnSpPr>
          <p:nvPr/>
        </p:nvCxnSpPr>
        <p:spPr>
          <a:xfrm>
            <a:off x="7027070" y="3867252"/>
            <a:ext cx="2884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5339159D-4A07-862D-1A32-B66D948FBD47}"/>
              </a:ext>
            </a:extLst>
          </p:cNvPr>
          <p:cNvCxnSpPr>
            <a:cxnSpLocks/>
          </p:cNvCxnSpPr>
          <p:nvPr/>
        </p:nvCxnSpPr>
        <p:spPr>
          <a:xfrm>
            <a:off x="6995441" y="4582144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FB36411-2494-AFA2-A216-7BD323F89DE4}"/>
              </a:ext>
            </a:extLst>
          </p:cNvPr>
          <p:cNvSpPr/>
          <p:nvPr/>
        </p:nvSpPr>
        <p:spPr>
          <a:xfrm>
            <a:off x="2971034" y="5532104"/>
            <a:ext cx="7715309" cy="1072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</a:t>
            </a:r>
          </a:p>
        </p:txBody>
      </p:sp>
    </p:spTree>
    <p:extLst>
      <p:ext uri="{BB962C8B-B14F-4D97-AF65-F5344CB8AC3E}">
        <p14:creationId xmlns:p14="http://schemas.microsoft.com/office/powerpoint/2010/main" val="129344821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0" grpId="0" animBg="1"/>
      <p:bldP spid="14342" grpId="0" animBg="1"/>
      <p:bldP spid="14343" grpId="0" animBg="1"/>
      <p:bldP spid="14344" grpId="0" animBg="1"/>
      <p:bldP spid="14345" grpId="0" animBg="1"/>
      <p:bldP spid="14347" grpId="0" animBg="1"/>
      <p:bldP spid="14348" grpId="0" animBg="1"/>
      <p:bldP spid="14350" grpId="0" animBg="1"/>
      <p:bldP spid="14351" grpId="0" animBg="1"/>
      <p:bldP spid="28" grpId="0" animBg="1"/>
      <p:bldP spid="30" grpId="0" animBg="1"/>
      <p:bldP spid="31" grpId="0" animBg="1"/>
      <p:bldP spid="35" grpId="0" animBg="1"/>
      <p:bldP spid="36" grpId="0" animBg="1"/>
      <p:bldP spid="38" grpId="0" animBg="1"/>
      <p:bldP spid="41" grpId="0" animBg="1"/>
      <p:bldP spid="42" grpId="0" animBg="1"/>
      <p:bldP spid="55" grpId="0" animBg="1"/>
      <p:bldP spid="56" grpId="0" animBg="1"/>
      <p:bldP spid="58" grpId="0" animBg="1"/>
      <p:bldP spid="59" grpId="0" animBg="1"/>
      <p:bldP spid="64" grpId="0" animBg="1"/>
      <p:bldP spid="71" grpId="0" animBg="1"/>
      <p:bldP spid="72" grpId="0" animBg="1"/>
      <p:bldP spid="76" grpId="0" animBg="1"/>
      <p:bldP spid="77" grpId="0" animBg="1"/>
      <p:bldP spid="11" grpId="0" animBg="1"/>
      <p:bldP spid="80" grpId="0" animBg="1"/>
      <p:bldP spid="81" grpId="0" animBg="1"/>
      <p:bldP spid="82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93488" y="1080903"/>
            <a:ext cx="3781594" cy="3777641"/>
            <a:chOff x="5425622" y="84148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84148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51479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8" y="2167064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5" y="1248554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71668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2" y="3506858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7" y="4475189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467285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38368"/>
              <a:ext cx="2025648" cy="712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772555" y="5069559"/>
            <a:ext cx="2028009" cy="636814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PLAY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2167354" y="3910004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3290792" y="3910004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4414229" y="3910004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2167922" y="5069559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3291360" y="5069559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0" action="ppaction://hlinksldjump"/>
          </p:cNvPr>
          <p:cNvSpPr/>
          <p:nvPr/>
        </p:nvSpPr>
        <p:spPr>
          <a:xfrm>
            <a:off x="4414797" y="5069559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2715" y="1831325"/>
            <a:ext cx="5519909" cy="14542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1. </a:t>
            </a:r>
            <a:r>
              <a:rPr kumimoji="0" lang="en-US" sz="45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VÒNG QUAY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06" y="1491399"/>
            <a:ext cx="371475" cy="32861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05" y="1762855"/>
            <a:ext cx="371475" cy="3286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64" y="1367459"/>
            <a:ext cx="371475" cy="3286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12" y="907036"/>
            <a:ext cx="1106633" cy="11355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965" y="2529689"/>
            <a:ext cx="1015661" cy="866298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809614" y="-520300"/>
            <a:ext cx="457200" cy="4572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9654404" y="2605236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0037717" y="2797087"/>
            <a:ext cx="587829" cy="587828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41" y="4945971"/>
            <a:ext cx="931535" cy="79454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425974" y="4910094"/>
            <a:ext cx="906469" cy="86629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STOP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C23A9-1DB5-2045-A7E4-5A9E2AA29CD6}"/>
              </a:ext>
            </a:extLst>
          </p:cNvPr>
          <p:cNvSpPr txBox="1"/>
          <p:nvPr/>
        </p:nvSpPr>
        <p:spPr>
          <a:xfrm>
            <a:off x="2741375" y="275585"/>
            <a:ext cx="68760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pple Chancery" panose="03020702040506060504" pitchFamily="66" charset="-79"/>
                <a:ea typeface="+mn-ea"/>
                <a:cs typeface="Apple Chancery" panose="03020702040506060504" pitchFamily="66" charset="-79"/>
              </a:rPr>
              <a:t>HOẠT ĐỘNG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pple Chancery" panose="03020702040506060504" pitchFamily="66" charset="-79"/>
                <a:ea typeface="+mn-ea"/>
                <a:cs typeface="Apple Chancery" panose="03020702040506060504" pitchFamily="66" charset="-79"/>
              </a:rPr>
              <a:t>LUYỆN TẬP</a:t>
            </a:r>
            <a:endParaRPr kumimoji="0" lang="en-VN" sz="4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pple Chancery" panose="03020702040506060504" pitchFamily="66" charset="-79"/>
              <a:ea typeface="+mn-ea"/>
              <a:cs typeface="Apple Chancery" panose="03020702040506060504" pitchFamily="66" charset="-79"/>
            </a:endParaRPr>
          </a:p>
        </p:txBody>
      </p:sp>
      <p:sp>
        <p:nvSpPr>
          <p:cNvPr id="63" name="TextBox 62">
            <a:hlinkClick r:id="" action="ppaction://noaction"/>
            <a:extLst>
              <a:ext uri="{FF2B5EF4-FFF2-40B4-BE49-F238E27FC236}">
                <a16:creationId xmlns:a16="http://schemas.microsoft.com/office/drawing/2014/main" id="{F291307A-C29E-A040-BB3D-51708B1BB747}"/>
              </a:ext>
            </a:extLst>
          </p:cNvPr>
          <p:cNvSpPr txBox="1"/>
          <p:nvPr/>
        </p:nvSpPr>
        <p:spPr>
          <a:xfrm>
            <a:off x="10072228" y="5950964"/>
            <a:ext cx="1295196" cy="3000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1.85185E-6 L -3.33333E-6 -0.0240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089241" y="318049"/>
            <a:ext cx="7895046" cy="1203448"/>
          </a:xfrm>
          <a:prstGeom prst="snip2DiagRect">
            <a:avLst/>
          </a:prstGeom>
          <a:solidFill>
            <a:schemeClr val="bg2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13370" y="2053163"/>
            <a:ext cx="3564867" cy="81501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960" y="2034557"/>
            <a:ext cx="3563817" cy="7833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vua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25159" y="3249396"/>
            <a:ext cx="3799462" cy="68588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quan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Arial"/>
                <a:cs typeface="Times New Roman"/>
                <a:sym typeface="Times New Roman"/>
              </a:rPr>
              <a:t>văn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1960" y="3238702"/>
            <a:ext cx="3972227" cy="7833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quan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433362" y="2282690"/>
            <a:ext cx="603402" cy="531044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492598" y="3368808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648" y="3259828"/>
            <a:ext cx="603557" cy="57811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631" y="2298924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5024621" y="4507828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C10036-0465-BBCC-EA72-016AD6D524CF}"/>
              </a:ext>
            </a:extLst>
          </p:cNvPr>
          <p:cNvSpPr txBox="1"/>
          <p:nvPr/>
        </p:nvSpPr>
        <p:spPr>
          <a:xfrm>
            <a:off x="285750" y="242888"/>
            <a:ext cx="11623382" cy="1443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nl-NL" sz="36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BÀI 10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nl-NL" sz="36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ĐẠI CỒ VIỆT THỜI ĐINH VÀ TIỀN LÊ (968 – 1009)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824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779282" y="556659"/>
            <a:ext cx="8602650" cy="1203448"/>
          </a:xfrm>
          <a:prstGeom prst="snip2DiagRect">
            <a:avLst/>
          </a:prstGeom>
          <a:solidFill>
            <a:schemeClr val="bg2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’’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56666" y="231926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itchFamily="18" charset="0"/>
              </a:rPr>
              <a:t> 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tế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sụp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962" y="2319260"/>
            <a:ext cx="3680099" cy="58125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Ngoại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xâm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dọa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6666" y="298613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Nhân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đói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Arial"/>
                <a:cs typeface="Arial"/>
                <a:sym typeface="Arial"/>
              </a:rPr>
              <a:t>khổ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1962" y="298928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bất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/>
                <a:sym typeface="Arial"/>
              </a:rPr>
              <a:t>ổn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72" y="2338366"/>
            <a:ext cx="604292" cy="53104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433362" y="3011162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3019860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2377121"/>
            <a:ext cx="603557" cy="482845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024621" y="4384125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685778" y="4622589"/>
            <a:ext cx="814875" cy="8047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527958" y="96008"/>
            <a:ext cx="7445395" cy="2017227"/>
          </a:xfrm>
          <a:prstGeom prst="snip2DiagRect">
            <a:avLst/>
          </a:prstGeom>
          <a:solidFill>
            <a:schemeClr val="bg2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Đố ai trên Bạch Đằng giang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Làm cho cọc nhọn dọc ngang sáng ngời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Phá quân Nam Hán tơi bời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Gươm thần độc lập giữa trời vang lê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78885" y="3546219"/>
            <a:ext cx="5155638" cy="126554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Ngô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Quyền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14410" y="2067897"/>
            <a:ext cx="5155637" cy="1215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Hoàn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59162" y="3571483"/>
            <a:ext cx="4984705" cy="1215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Quốc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Tuấn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59162" y="2087022"/>
            <a:ext cx="4982184" cy="1215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Lợi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1166139" y="4058921"/>
            <a:ext cx="603402" cy="531044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397363" y="3914959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580" y="2113235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406" y="1996642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5015880" y="4917508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905223" y="155970"/>
            <a:ext cx="8533008" cy="1192094"/>
          </a:xfrm>
          <a:prstGeom prst="snip2DiagRect">
            <a:avLst/>
          </a:prstGeom>
          <a:solidFill>
            <a:schemeClr val="bg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tỏ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8562" y="1888363"/>
            <a:ext cx="4752287" cy="79157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Xưng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sứ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453887" y="1788481"/>
            <a:ext cx="4863122" cy="791579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 Light" panose="020F0302020204030204"/>
              <a:ea typeface="+mn-ea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10265" y="3503201"/>
            <a:ext cx="4752287" cy="880924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chủ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481778" y="3419942"/>
            <a:ext cx="4749851" cy="88719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Đóng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đô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ở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Cổ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Loa.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42" y="1951225"/>
            <a:ext cx="604292" cy="53104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325" y="3989244"/>
            <a:ext cx="603402" cy="482721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134" y="3724045"/>
            <a:ext cx="549444" cy="53039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176" y="2191001"/>
            <a:ext cx="604862" cy="531546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814583" y="5035150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497688" y="198783"/>
            <a:ext cx="7445395" cy="1831144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Vua nào thưở bé chăn trâu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Trường Yên một ngọn cờ lau tập tành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Sứ quân dẹp loạn phân tranh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Dựng nền thống nhất sử xanh còn truyền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           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6666" y="2574977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Tổ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62984" y="2563716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Lĩnh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56666" y="3241856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Thánh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Tông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21962" y="3244997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Lê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Lợi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72" y="2594083"/>
            <a:ext cx="604292" cy="53104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433362" y="3266879"/>
            <a:ext cx="603402" cy="528066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3275577"/>
            <a:ext cx="603557" cy="53039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2632838"/>
            <a:ext cx="603557" cy="482845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5024621" y="4384125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Sile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23" y="3684099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04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485" y="4705043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356666" y="1007152"/>
            <a:ext cx="7445395" cy="1203448"/>
          </a:xfrm>
          <a:prstGeom prst="snip2DiagRect">
            <a:avLst/>
          </a:prstGeom>
          <a:solidFill>
            <a:schemeClr val="bg2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6.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Đinh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Lĩnh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lập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căn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cứ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đâu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dẹp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loạn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12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sứ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quân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vi-VN" sz="2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356666" y="231926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5763" marR="0" lvl="0" indent="-38576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Loa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272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21961" y="2322401"/>
            <a:ext cx="3713374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Châu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27642" y="3307991"/>
            <a:ext cx="3680098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Hạc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8598" y="3106645"/>
            <a:ext cx="3680099" cy="77880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Linh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462" y="2338366"/>
            <a:ext cx="549303" cy="531044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37" y="3336264"/>
            <a:ext cx="549303" cy="482721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804" y="3307993"/>
            <a:ext cx="603557" cy="482845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04" y="2377121"/>
            <a:ext cx="603557" cy="482845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5024621" y="4384125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DCADCB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DCADCB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B4823C-3DF6-D57F-194A-212516755255}"/>
              </a:ext>
            </a:extLst>
          </p:cNvPr>
          <p:cNvSpPr txBox="1"/>
          <p:nvPr/>
        </p:nvSpPr>
        <p:spPr>
          <a:xfrm>
            <a:off x="1543050" y="542927"/>
            <a:ext cx="9886949" cy="95410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tin ở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(A) (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Ngô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Lê)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(B)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F8BDAE6-0393-5168-1389-68BB1F802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353999"/>
              </p:ext>
            </p:extLst>
          </p:nvPr>
        </p:nvGraphicFramePr>
        <p:xfrm>
          <a:off x="1295399" y="1828799"/>
          <a:ext cx="10134599" cy="4600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296">
                  <a:extLst>
                    <a:ext uri="{9D8B030D-6E8A-4147-A177-3AD203B41FA5}">
                      <a16:colId xmlns:a16="http://schemas.microsoft.com/office/drawing/2014/main" val="4258508360"/>
                    </a:ext>
                  </a:extLst>
                </a:gridCol>
                <a:gridCol w="3007034">
                  <a:extLst>
                    <a:ext uri="{9D8B030D-6E8A-4147-A177-3AD203B41FA5}">
                      <a16:colId xmlns:a16="http://schemas.microsoft.com/office/drawing/2014/main" val="4013498563"/>
                    </a:ext>
                  </a:extLst>
                </a:gridCol>
                <a:gridCol w="6068269">
                  <a:extLst>
                    <a:ext uri="{9D8B030D-6E8A-4147-A177-3AD203B41FA5}">
                      <a16:colId xmlns:a16="http://schemas.microsoft.com/office/drawing/2014/main" val="605708105"/>
                    </a:ext>
                  </a:extLst>
                </a:gridCol>
              </a:tblGrid>
              <a:tr h="1150144">
                <a:tc>
                  <a:txBody>
                    <a:bodyPr/>
                    <a:lstStyle/>
                    <a:p>
                      <a:pPr indent="2311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 (B)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7224441"/>
                  </a:ext>
                </a:extLst>
              </a:tr>
              <a:tr h="115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 thời kì dựng nền độc lập.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6422977"/>
                  </a:ext>
                </a:extLst>
              </a:tr>
              <a:tr h="115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xướng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43360"/>
                  </a:ext>
                </a:extLst>
              </a:tr>
              <a:tr h="1150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438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08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4A7DF0-A525-9DBC-922F-A344FDE7D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63124"/>
              </p:ext>
            </p:extLst>
          </p:nvPr>
        </p:nvGraphicFramePr>
        <p:xfrm>
          <a:off x="471488" y="693515"/>
          <a:ext cx="11301412" cy="50643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1255">
                  <a:extLst>
                    <a:ext uri="{9D8B030D-6E8A-4147-A177-3AD203B41FA5}">
                      <a16:colId xmlns:a16="http://schemas.microsoft.com/office/drawing/2014/main" val="1277753639"/>
                    </a:ext>
                  </a:extLst>
                </a:gridCol>
                <a:gridCol w="4843274">
                  <a:extLst>
                    <a:ext uri="{9D8B030D-6E8A-4147-A177-3AD203B41FA5}">
                      <a16:colId xmlns:a16="http://schemas.microsoft.com/office/drawing/2014/main" val="1633565741"/>
                    </a:ext>
                  </a:extLst>
                </a:gridCol>
                <a:gridCol w="5276883">
                  <a:extLst>
                    <a:ext uri="{9D8B030D-6E8A-4147-A177-3AD203B41FA5}">
                      <a16:colId xmlns:a16="http://schemas.microsoft.com/office/drawing/2014/main" val="3432915903"/>
                    </a:ext>
                  </a:extLst>
                </a:gridCol>
              </a:tblGrid>
              <a:tr h="60658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 (A)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 (B)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1909191"/>
                  </a:ext>
                </a:extLst>
              </a:tr>
              <a:tr h="1925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939,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Loa.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 thời kì dựng nền độc lập.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5234094"/>
                  </a:ext>
                </a:extLst>
              </a:tr>
              <a:tr h="126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Đinh Bộ Lĩnh dẹp loạn 12 sứ quân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Khởi xướng quá trình thống nhất đất nước.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9324056"/>
                  </a:ext>
                </a:extLst>
              </a:tr>
              <a:tr h="1266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 981, Lê Hoàn đánh thắng quân Tống.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8047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30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B801D8-327B-100A-439B-86A918A56CCB}"/>
              </a:ext>
            </a:extLst>
          </p:cNvPr>
          <p:cNvSpPr/>
          <p:nvPr/>
        </p:nvSpPr>
        <p:spPr>
          <a:xfrm>
            <a:off x="2857500" y="285750"/>
            <a:ext cx="5657850" cy="7715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HOẠT ĐỘNG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VẬN DỤNG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66F429-84FC-72C8-FD36-7B7F1B4DA1D3}"/>
              </a:ext>
            </a:extLst>
          </p:cNvPr>
          <p:cNvSpPr/>
          <p:nvPr/>
        </p:nvSpPr>
        <p:spPr>
          <a:xfrm>
            <a:off x="1100138" y="1657350"/>
            <a:ext cx="10944225" cy="2400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Lê.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khâm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noi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6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3" name="Text Box 37">
            <a:extLst>
              <a:ext uri="{FF2B5EF4-FFF2-40B4-BE49-F238E27FC236}">
                <a16:creationId xmlns:a16="http://schemas.microsoft.com/office/drawing/2014/main" id="{13660B70-54E5-67EE-1F10-161CDA4CA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6" y="857251"/>
            <a:ext cx="7720012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 theo câu hỏi cuối SGK.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bài trong vở bài tập.</a:t>
            </a:r>
          </a:p>
          <a:p>
            <a:pPr marL="571500" indent="-571500"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 tầm tranh ảnh,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liệu về thời Đinh-Tiền 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Lê.</a:t>
            </a:r>
          </a:p>
          <a:p>
            <a:pPr marL="571500" indent="-571500"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vi-V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 fontAlgn="base">
              <a:spcBef>
                <a:spcPct val="50000"/>
              </a:spcBef>
              <a:spcAft>
                <a:spcPct val="0"/>
              </a:spcAft>
              <a:buClrTx/>
              <a:buFontTx/>
              <a:buChar char="-"/>
            </a:pPr>
            <a:endParaRPr lang="vi-VN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751" y="-174171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198751" y="1340757"/>
            <a:ext cx="7469552" cy="4648200"/>
            <a:chOff x="1584" y="1776"/>
            <a:chExt cx="4309" cy="2304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584" y="1776"/>
              <a:ext cx="4176" cy="2304"/>
              <a:chOff x="204" y="0"/>
              <a:chExt cx="2457" cy="2087"/>
            </a:xfrm>
          </p:grpSpPr>
          <p:grpSp>
            <p:nvGrpSpPr>
              <p:cNvPr id="6" name="Group 21"/>
              <p:cNvGrpSpPr>
                <a:grpSpLocks/>
              </p:cNvGrpSpPr>
              <p:nvPr/>
            </p:nvGrpSpPr>
            <p:grpSpPr bwMode="auto">
              <a:xfrm>
                <a:off x="247" y="0"/>
                <a:ext cx="2414" cy="2073"/>
                <a:chOff x="1644" y="2382"/>
                <a:chExt cx="2346" cy="1774"/>
              </a:xfrm>
            </p:grpSpPr>
            <p:pic>
              <p:nvPicPr>
                <p:cNvPr id="8" name="Picture 22" descr="BIRTHD~3"/>
                <p:cNvPicPr>
                  <a:picLocks noChangeAspect="1" noChangeArrowheads="1" noCrop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47" y="2476"/>
                  <a:ext cx="2322" cy="16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>
                  <a:off x="1644" y="2382"/>
                  <a:ext cx="2346" cy="504"/>
                  <a:chOff x="1644" y="2406"/>
                  <a:chExt cx="2346" cy="504"/>
                </a:xfrm>
              </p:grpSpPr>
              <p:sp>
                <p:nvSpPr>
                  <p:cNvPr id="10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1668" y="2475"/>
                    <a:ext cx="2322" cy="435"/>
                  </a:xfrm>
                  <a:prstGeom prst="flowChartTerminator">
                    <a:avLst/>
                  </a:prstGeom>
                  <a:solidFill>
                    <a:srgbClr val="FFFF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en-US" sz="2400" b="1">
                      <a:solidFill>
                        <a:srgbClr val="C0504D"/>
                      </a:solidFill>
                      <a:latin typeface=".VnArial" panose="020B7200000000000000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" name="Freeform 25"/>
                  <p:cNvSpPr>
                    <a:spLocks/>
                  </p:cNvSpPr>
                  <p:nvPr/>
                </p:nvSpPr>
                <p:spPr bwMode="auto">
                  <a:xfrm>
                    <a:off x="1644" y="2406"/>
                    <a:ext cx="2340" cy="492"/>
                  </a:xfrm>
                  <a:custGeom>
                    <a:avLst/>
                    <a:gdLst>
                      <a:gd name="T0" fmla="*/ 192 w 2340"/>
                      <a:gd name="T1" fmla="*/ 492 h 492"/>
                      <a:gd name="T2" fmla="*/ 156 w 2340"/>
                      <a:gd name="T3" fmla="*/ 456 h 492"/>
                      <a:gd name="T4" fmla="*/ 84 w 2340"/>
                      <a:gd name="T5" fmla="*/ 432 h 492"/>
                      <a:gd name="T6" fmla="*/ 48 w 2340"/>
                      <a:gd name="T7" fmla="*/ 408 h 492"/>
                      <a:gd name="T8" fmla="*/ 24 w 2340"/>
                      <a:gd name="T9" fmla="*/ 372 h 492"/>
                      <a:gd name="T10" fmla="*/ 0 w 2340"/>
                      <a:gd name="T11" fmla="*/ 300 h 492"/>
                      <a:gd name="T12" fmla="*/ 12 w 2340"/>
                      <a:gd name="T13" fmla="*/ 240 h 492"/>
                      <a:gd name="T14" fmla="*/ 144 w 2340"/>
                      <a:gd name="T15" fmla="*/ 132 h 492"/>
                      <a:gd name="T16" fmla="*/ 936 w 2340"/>
                      <a:gd name="T17" fmla="*/ 72 h 492"/>
                      <a:gd name="T18" fmla="*/ 1248 w 2340"/>
                      <a:gd name="T19" fmla="*/ 84 h 492"/>
                      <a:gd name="T20" fmla="*/ 1944 w 2340"/>
                      <a:gd name="T21" fmla="*/ 96 h 492"/>
                      <a:gd name="T22" fmla="*/ 2292 w 2340"/>
                      <a:gd name="T23" fmla="*/ 168 h 492"/>
                      <a:gd name="T24" fmla="*/ 2316 w 2340"/>
                      <a:gd name="T25" fmla="*/ 204 h 492"/>
                      <a:gd name="T26" fmla="*/ 2340 w 2340"/>
                      <a:gd name="T27" fmla="*/ 276 h 492"/>
                      <a:gd name="T28" fmla="*/ 2316 w 2340"/>
                      <a:gd name="T29" fmla="*/ 372 h 492"/>
                      <a:gd name="T30" fmla="*/ 2208 w 2340"/>
                      <a:gd name="T31" fmla="*/ 432 h 492"/>
                      <a:gd name="T32" fmla="*/ 2160 w 2340"/>
                      <a:gd name="T33" fmla="*/ 492 h 4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340" h="492">
                        <a:moveTo>
                          <a:pt x="192" y="492"/>
                        </a:moveTo>
                        <a:cubicBezTo>
                          <a:pt x="180" y="480"/>
                          <a:pt x="171" y="464"/>
                          <a:pt x="156" y="456"/>
                        </a:cubicBezTo>
                        <a:cubicBezTo>
                          <a:pt x="134" y="444"/>
                          <a:pt x="105" y="446"/>
                          <a:pt x="84" y="432"/>
                        </a:cubicBezTo>
                        <a:cubicBezTo>
                          <a:pt x="72" y="424"/>
                          <a:pt x="60" y="416"/>
                          <a:pt x="48" y="408"/>
                        </a:cubicBezTo>
                        <a:cubicBezTo>
                          <a:pt x="40" y="396"/>
                          <a:pt x="30" y="385"/>
                          <a:pt x="24" y="372"/>
                        </a:cubicBezTo>
                        <a:cubicBezTo>
                          <a:pt x="14" y="349"/>
                          <a:pt x="0" y="300"/>
                          <a:pt x="0" y="300"/>
                        </a:cubicBezTo>
                        <a:cubicBezTo>
                          <a:pt x="4" y="280"/>
                          <a:pt x="7" y="260"/>
                          <a:pt x="12" y="240"/>
                        </a:cubicBezTo>
                        <a:cubicBezTo>
                          <a:pt x="39" y="142"/>
                          <a:pt x="40" y="149"/>
                          <a:pt x="144" y="132"/>
                        </a:cubicBezTo>
                        <a:cubicBezTo>
                          <a:pt x="343" y="0"/>
                          <a:pt x="893" y="73"/>
                          <a:pt x="936" y="72"/>
                        </a:cubicBezTo>
                        <a:cubicBezTo>
                          <a:pt x="1041" y="51"/>
                          <a:pt x="1146" y="81"/>
                          <a:pt x="1248" y="84"/>
                        </a:cubicBezTo>
                        <a:cubicBezTo>
                          <a:pt x="1480" y="92"/>
                          <a:pt x="1712" y="92"/>
                          <a:pt x="1944" y="96"/>
                        </a:cubicBezTo>
                        <a:cubicBezTo>
                          <a:pt x="2062" y="106"/>
                          <a:pt x="2190" y="100"/>
                          <a:pt x="2292" y="168"/>
                        </a:cubicBezTo>
                        <a:cubicBezTo>
                          <a:pt x="2300" y="180"/>
                          <a:pt x="2310" y="191"/>
                          <a:pt x="2316" y="204"/>
                        </a:cubicBezTo>
                        <a:cubicBezTo>
                          <a:pt x="2326" y="227"/>
                          <a:pt x="2340" y="276"/>
                          <a:pt x="2340" y="276"/>
                        </a:cubicBezTo>
                        <a:cubicBezTo>
                          <a:pt x="2339" y="279"/>
                          <a:pt x="2326" y="360"/>
                          <a:pt x="2316" y="372"/>
                        </a:cubicBezTo>
                        <a:cubicBezTo>
                          <a:pt x="2293" y="400"/>
                          <a:pt x="2238" y="412"/>
                          <a:pt x="2208" y="432"/>
                        </a:cubicBezTo>
                        <a:cubicBezTo>
                          <a:pt x="2178" y="477"/>
                          <a:pt x="2194" y="458"/>
                          <a:pt x="2160" y="492"/>
                        </a:cubicBezTo>
                      </a:path>
                    </a:pathLst>
                  </a:custGeom>
                  <a:noFill/>
                  <a:ln w="28575" cap="flat" cmpd="sng">
                    <a:solidFill>
                      <a:schemeClr val="bg2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  <p:sp>
            <p:nvSpPr>
              <p:cNvPr id="7" name="Rectangle 26"/>
              <p:cNvSpPr>
                <a:spLocks noChangeArrowheads="1"/>
              </p:cNvSpPr>
              <p:nvPr/>
            </p:nvSpPr>
            <p:spPr bwMode="auto">
              <a:xfrm>
                <a:off x="204" y="1762"/>
                <a:ext cx="2449" cy="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" name="Text Box 27"/>
            <p:cNvSpPr txBox="1">
              <a:spLocks noChangeArrowheads="1"/>
            </p:cNvSpPr>
            <p:nvPr/>
          </p:nvSpPr>
          <p:spPr bwMode="auto">
            <a:xfrm>
              <a:off x="1861" y="1961"/>
              <a:ext cx="4032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CHÀO CÁC EM, HẸN GẶP LẠI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245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4A8718-884E-D39C-9960-21D2072A749D}"/>
              </a:ext>
            </a:extLst>
          </p:cNvPr>
          <p:cNvSpPr txBox="1"/>
          <p:nvPr/>
        </p:nvSpPr>
        <p:spPr>
          <a:xfrm>
            <a:off x="282867" y="89942"/>
            <a:ext cx="11626265" cy="13077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45021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BÀI 10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ĐẠI CỒ VIỆT THỜI ĐINH VÀ TIỀN LÊ (968 – 1009)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15F680-5B6A-8812-1514-002BF1D9218A}"/>
              </a:ext>
            </a:extLst>
          </p:cNvPr>
          <p:cNvSpPr txBox="1"/>
          <p:nvPr/>
        </p:nvSpPr>
        <p:spPr>
          <a:xfrm>
            <a:off x="266263" y="3063415"/>
            <a:ext cx="2214563" cy="3005951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indent="450215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nl-NL" sz="2800" b="1" dirty="0">
                <a:solidFill>
                  <a:schemeClr val="bg1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ĐẠI CỒ VIỆT THỜI ĐINH VÀ TIỀN LÊ (968 – 1009)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2C854F-FA82-6289-A417-612BF1AF38E6}"/>
              </a:ext>
            </a:extLst>
          </p:cNvPr>
          <p:cNvSpPr txBox="1"/>
          <p:nvPr/>
        </p:nvSpPr>
        <p:spPr>
          <a:xfrm>
            <a:off x="4631545" y="2951946"/>
            <a:ext cx="628649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347C66-9DF4-84C1-C5A1-05C98195469D}"/>
              </a:ext>
            </a:extLst>
          </p:cNvPr>
          <p:cNvSpPr txBox="1"/>
          <p:nvPr/>
        </p:nvSpPr>
        <p:spPr>
          <a:xfrm>
            <a:off x="4631544" y="5051223"/>
            <a:ext cx="6286499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97F5FFD-9AB5-7886-BA3A-9122A2C43F46}"/>
              </a:ext>
            </a:extLst>
          </p:cNvPr>
          <p:cNvSpPr/>
          <p:nvPr/>
        </p:nvSpPr>
        <p:spPr>
          <a:xfrm rot="20550271" flipV="1">
            <a:off x="2326472" y="4168095"/>
            <a:ext cx="2352615" cy="45719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2A0AE9F-12C3-815A-A855-F7EF9C7FCB64}"/>
              </a:ext>
            </a:extLst>
          </p:cNvPr>
          <p:cNvSpPr/>
          <p:nvPr/>
        </p:nvSpPr>
        <p:spPr>
          <a:xfrm rot="906375" flipV="1">
            <a:off x="2437534" y="4851088"/>
            <a:ext cx="2219908" cy="45719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84989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0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148387" y="1178864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6653B4D-0D69-6A04-BA65-76A273D009F1}"/>
              </a:ext>
            </a:extLst>
          </p:cNvPr>
          <p:cNvSpPr/>
          <p:nvPr/>
        </p:nvSpPr>
        <p:spPr>
          <a:xfrm>
            <a:off x="6544390" y="1365152"/>
            <a:ext cx="5543327" cy="346402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SỐ 1</a:t>
            </a: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HS đọc nội dung mục 1 SGK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Dựa vào thông tin mục 1 SGK, em hãy vẽ sơ đồ tổ chức chính quyền thời Đinh và rút ra nhận xét?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3CF262-26AD-F3EF-0ED3-F714B6E63494}"/>
              </a:ext>
            </a:extLst>
          </p:cNvPr>
          <p:cNvSpPr txBox="1"/>
          <p:nvPr/>
        </p:nvSpPr>
        <p:spPr>
          <a:xfrm>
            <a:off x="146949" y="3336577"/>
            <a:ext cx="5949051" cy="2042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Năm 968, Đinh Bộ Lĩnh lên ngôi Hoàng đế, đặt tên nước là Đại Cồ Việt, đóng dô ở Hoa Lư, Ninh Bình, đúc tiền đồng.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ext, wheel&#10;&#10;Description automatically generated">
            <a:extLst>
              <a:ext uri="{FF2B5EF4-FFF2-40B4-BE49-F238E27FC236}">
                <a16:creationId xmlns:a16="http://schemas.microsoft.com/office/drawing/2014/main" id="{78BBCECC-F1FF-64D1-569B-3CDC98073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87" y="1647844"/>
            <a:ext cx="5515985" cy="32947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BE6426F-3230-5A4D-2D7F-EBAF26A792A8}"/>
              </a:ext>
            </a:extLst>
          </p:cNvPr>
          <p:cNvGrpSpPr/>
          <p:nvPr/>
        </p:nvGrpSpPr>
        <p:grpSpPr>
          <a:xfrm>
            <a:off x="6416305" y="1308387"/>
            <a:ext cx="5582962" cy="4232217"/>
            <a:chOff x="595339" y="2807797"/>
            <a:chExt cx="5582962" cy="4232217"/>
          </a:xfrm>
        </p:grpSpPr>
        <p:pic>
          <p:nvPicPr>
            <p:cNvPr id="12" name="Content Placeholder 1" descr="teppi-151304011304-11-trang-an">
              <a:extLst>
                <a:ext uri="{FF2B5EF4-FFF2-40B4-BE49-F238E27FC236}">
                  <a16:creationId xmlns:a16="http://schemas.microsoft.com/office/drawing/2014/main" id="{64753910-639D-5820-BB54-C4EBD26ED6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95339" y="2807797"/>
              <a:ext cx="5582962" cy="4232217"/>
            </a:xfrm>
            <a:prstGeom prst="rect">
              <a:avLst/>
            </a:prstGeom>
          </p:spPr>
        </p:pic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F68B9C48-BEDE-72DA-6FE8-CCA036619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3817" y="6144669"/>
              <a:ext cx="4527139" cy="707886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Toàn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cảnh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Hoa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SimSun" pitchFamily="2" charset="-122"/>
                </a:rPr>
                <a:t>Lư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SimSun" pitchFamily="2" charset="-122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4E591D5-DD82-F752-3ECB-DB130AFABA07}"/>
              </a:ext>
            </a:extLst>
          </p:cNvPr>
          <p:cNvSpPr txBox="1"/>
          <p:nvPr/>
        </p:nvSpPr>
        <p:spPr>
          <a:xfrm>
            <a:off x="283803" y="1221521"/>
            <a:ext cx="626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7ADBBA-CF86-A57E-E038-08C4844187FB}"/>
              </a:ext>
            </a:extLst>
          </p:cNvPr>
          <p:cNvSpPr txBox="1"/>
          <p:nvPr/>
        </p:nvSpPr>
        <p:spPr>
          <a:xfrm>
            <a:off x="182854" y="142875"/>
            <a:ext cx="11626265" cy="10359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45021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BÀI 10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ĐẠI CỒ VIỆT THỜI ĐINH VÀ TIỀN LÊ (968 – 1009)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CAB8E1-554C-7583-A11B-363A7C79A266}"/>
              </a:ext>
            </a:extLst>
          </p:cNvPr>
          <p:cNvSpPr txBox="1"/>
          <p:nvPr/>
        </p:nvSpPr>
        <p:spPr>
          <a:xfrm>
            <a:off x="283803" y="2357234"/>
            <a:ext cx="6093618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a. Chính quyền thời Đinh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5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9FA635-1409-61DE-B57B-28DF13AB597D}"/>
              </a:ext>
            </a:extLst>
          </p:cNvPr>
          <p:cNvSpPr txBox="1"/>
          <p:nvPr/>
        </p:nvSpPr>
        <p:spPr>
          <a:xfrm>
            <a:off x="7147288" y="1085858"/>
            <a:ext cx="50447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“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nghé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trâu</a:t>
            </a:r>
            <a:endParaRPr lang="en-US" altLang="en-US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cờ</a:t>
            </a:r>
            <a:endParaRPr lang="en-US" altLang="en-US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alt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202267-E48F-1929-00E7-3ECC38851F7D}"/>
              </a:ext>
            </a:extLst>
          </p:cNvPr>
          <p:cNvGrpSpPr/>
          <p:nvPr/>
        </p:nvGrpSpPr>
        <p:grpSpPr>
          <a:xfrm>
            <a:off x="472679" y="243448"/>
            <a:ext cx="6562302" cy="6019800"/>
            <a:chOff x="0" y="39216"/>
            <a:chExt cx="5724128" cy="6019800"/>
          </a:xfrm>
        </p:grpSpPr>
        <p:pic>
          <p:nvPicPr>
            <p:cNvPr id="4" name="Picture 8" descr="http://charlieheng.files.wordpress.com/2012/11/232v.jpg?w=300&amp;h=225">
              <a:extLst>
                <a:ext uri="{FF2B5EF4-FFF2-40B4-BE49-F238E27FC236}">
                  <a16:creationId xmlns:a16="http://schemas.microsoft.com/office/drawing/2014/main" id="{86881186-5128-19C1-BC06-2B2CB8545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9216"/>
              <a:ext cx="5724128" cy="601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Hộp_Văn_Bản 5">
              <a:extLst>
                <a:ext uri="{FF2B5EF4-FFF2-40B4-BE49-F238E27FC236}">
                  <a16:creationId xmlns:a16="http://schemas.microsoft.com/office/drawing/2014/main" id="{AF32BE35-D787-E769-D519-489A8A00FF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" y="5373216"/>
              <a:ext cx="5321796" cy="523220"/>
            </a:xfrm>
            <a:prstGeom prst="rect">
              <a:avLst/>
            </a:prstGeom>
            <a:solidFill>
              <a:sysClr val="window" lastClr="FFFF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</a:rPr>
                <a:t>Đền thờ vua Đinh ( Ninh Bình)</a:t>
              </a:r>
              <a:endPara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715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22C92E34-EF6F-262C-5511-3B07AC8FF22D}"/>
              </a:ext>
            </a:extLst>
          </p:cNvPr>
          <p:cNvSpPr txBox="1"/>
          <p:nvPr/>
        </p:nvSpPr>
        <p:spPr>
          <a:xfrm>
            <a:off x="1011020" y="117052"/>
            <a:ext cx="359806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B22C20A9-1B2F-B3F5-084D-9514373E0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99" y="1564908"/>
            <a:ext cx="1157964" cy="7848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ƯƠNG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560433E1-B17E-F4C5-1463-CD90F6642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0664" y="1233577"/>
            <a:ext cx="1582965" cy="539894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HOÀNG ĐẾ</a:t>
            </a: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531985A5-B511-8B6E-A397-C3746485E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13" y="2355930"/>
            <a:ext cx="1042448" cy="72742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VÕ</a:t>
            </a: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id="{1875C963-BD4C-0432-2723-38E9E6836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9086" y="2409546"/>
            <a:ext cx="1010230" cy="67381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VĂN</a:t>
            </a: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351F0A65-AED0-AD73-97F4-4A11EDB55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6418" y="3880914"/>
            <a:ext cx="1097957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ĐỊA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PHƯƠNG</a:t>
            </a:r>
          </a:p>
        </p:txBody>
      </p:sp>
      <p:sp>
        <p:nvSpPr>
          <p:cNvPr id="41" name="Line 13">
            <a:extLst>
              <a:ext uri="{FF2B5EF4-FFF2-40B4-BE49-F238E27FC236}">
                <a16:creationId xmlns:a16="http://schemas.microsoft.com/office/drawing/2014/main" id="{EF4BE007-754E-2D17-F109-5123B1970B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7454" y="1850394"/>
            <a:ext cx="1179330" cy="51399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" name="Line 14">
            <a:extLst>
              <a:ext uri="{FF2B5EF4-FFF2-40B4-BE49-F238E27FC236}">
                <a16:creationId xmlns:a16="http://schemas.microsoft.com/office/drawing/2014/main" id="{F74EF2A6-2BEF-A695-F00D-EDB70EA269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4432" y="1794843"/>
            <a:ext cx="1" cy="55489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6" name="Line 14">
            <a:extLst>
              <a:ext uri="{FF2B5EF4-FFF2-40B4-BE49-F238E27FC236}">
                <a16:creationId xmlns:a16="http://schemas.microsoft.com/office/drawing/2014/main" id="{4ED3232B-6509-E034-7F76-6A88B919A0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2461" y="1794844"/>
            <a:ext cx="1123188" cy="63874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8" name="Rectangle 7">
            <a:extLst>
              <a:ext uri="{FF2B5EF4-FFF2-40B4-BE49-F238E27FC236}">
                <a16:creationId xmlns:a16="http://schemas.microsoft.com/office/drawing/2014/main" id="{324CE93F-33C0-3958-2253-C79EDC53C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6058" y="2373613"/>
            <a:ext cx="934019" cy="727426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TĂNG</a:t>
            </a:r>
          </a:p>
        </p:txBody>
      </p:sp>
      <p:sp>
        <p:nvSpPr>
          <p:cNvPr id="59" name="Rectangle 5">
            <a:extLst>
              <a:ext uri="{FF2B5EF4-FFF2-40B4-BE49-F238E27FC236}">
                <a16:creationId xmlns:a16="http://schemas.microsoft.com/office/drawing/2014/main" id="{D28F993B-4136-DD7C-C504-04561BDA0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804" y="4218575"/>
            <a:ext cx="1139722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ĐẠO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738B6F-6452-8302-7946-FDAA52F763C0}"/>
              </a:ext>
            </a:extLst>
          </p:cNvPr>
          <p:cNvCxnSpPr>
            <a:cxnSpLocks/>
          </p:cNvCxnSpPr>
          <p:nvPr/>
        </p:nvCxnSpPr>
        <p:spPr>
          <a:xfrm>
            <a:off x="5701120" y="-65113"/>
            <a:ext cx="72508" cy="685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Rectangle 5">
            <a:extLst>
              <a:ext uri="{FF2B5EF4-FFF2-40B4-BE49-F238E27FC236}">
                <a16:creationId xmlns:a16="http://schemas.microsoft.com/office/drawing/2014/main" id="{DC41CA50-C4E4-000C-96C7-344313B7F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9659" y="4235307"/>
            <a:ext cx="1399680" cy="385722"/>
          </a:xfrm>
          <a:prstGeom prst="rect">
            <a:avLst/>
          </a:prstGeom>
          <a:gradFill rotWithShape="1">
            <a:gsLst>
              <a:gs pos="0">
                <a:srgbClr val="9966FF"/>
              </a:gs>
              <a:gs pos="50000">
                <a:srgbClr val="FFFFFF"/>
              </a:gs>
              <a:gs pos="100000">
                <a:srgbClr val="99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CHÂU</a:t>
            </a:r>
          </a:p>
        </p:txBody>
      </p:sp>
      <p:sp>
        <p:nvSpPr>
          <p:cNvPr id="80" name="Line 14">
            <a:extLst>
              <a:ext uri="{FF2B5EF4-FFF2-40B4-BE49-F238E27FC236}">
                <a16:creationId xmlns:a16="http://schemas.microsoft.com/office/drawing/2014/main" id="{19DC4A5F-C86A-0571-6242-1B7681051D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0250" y="3906077"/>
            <a:ext cx="11568" cy="348121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Line 11">
            <a:extLst>
              <a:ext uri="{FF2B5EF4-FFF2-40B4-BE49-F238E27FC236}">
                <a16:creationId xmlns:a16="http://schemas.microsoft.com/office/drawing/2014/main" id="{BEFF6612-0C7D-D3DB-7F8F-E77AB4A6F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9344" y="3875780"/>
            <a:ext cx="1420" cy="470562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Minus Sign 81">
            <a:extLst>
              <a:ext uri="{FF2B5EF4-FFF2-40B4-BE49-F238E27FC236}">
                <a16:creationId xmlns:a16="http://schemas.microsoft.com/office/drawing/2014/main" id="{4434B312-1842-4591-677F-8284368B68CC}"/>
              </a:ext>
            </a:extLst>
          </p:cNvPr>
          <p:cNvSpPr/>
          <p:nvPr/>
        </p:nvSpPr>
        <p:spPr>
          <a:xfrm>
            <a:off x="2587742" y="3875779"/>
            <a:ext cx="1910685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Line 15">
            <a:extLst>
              <a:ext uri="{FF2B5EF4-FFF2-40B4-BE49-F238E27FC236}">
                <a16:creationId xmlns:a16="http://schemas.microsoft.com/office/drawing/2014/main" id="{94819DB9-851C-6E92-5FFC-375E1F5622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25649" y="3101039"/>
            <a:ext cx="11177" cy="77473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E654E9-E8C3-5454-203C-F64814E466A1}"/>
              </a:ext>
            </a:extLst>
          </p:cNvPr>
          <p:cNvCxnSpPr>
            <a:cxnSpLocks/>
          </p:cNvCxnSpPr>
          <p:nvPr/>
        </p:nvCxnSpPr>
        <p:spPr>
          <a:xfrm flipH="1">
            <a:off x="1228045" y="1203648"/>
            <a:ext cx="13282" cy="1695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68D58EB-A16D-906C-8AA3-4EAD8EABCF9D}"/>
              </a:ext>
            </a:extLst>
          </p:cNvPr>
          <p:cNvCxnSpPr>
            <a:cxnSpLocks/>
          </p:cNvCxnSpPr>
          <p:nvPr/>
        </p:nvCxnSpPr>
        <p:spPr>
          <a:xfrm>
            <a:off x="1250152" y="1233577"/>
            <a:ext cx="3930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3ACEF81-AA16-3A76-854F-45FDB3EE8A97}"/>
              </a:ext>
            </a:extLst>
          </p:cNvPr>
          <p:cNvCxnSpPr>
            <a:cxnSpLocks/>
          </p:cNvCxnSpPr>
          <p:nvPr/>
        </p:nvCxnSpPr>
        <p:spPr>
          <a:xfrm>
            <a:off x="1256521" y="2899009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A93A7688-C8C9-BACE-8383-380106F0CA63}"/>
              </a:ext>
            </a:extLst>
          </p:cNvPr>
          <p:cNvCxnSpPr>
            <a:cxnSpLocks/>
          </p:cNvCxnSpPr>
          <p:nvPr/>
        </p:nvCxnSpPr>
        <p:spPr>
          <a:xfrm flipH="1">
            <a:off x="1241327" y="3884955"/>
            <a:ext cx="9522" cy="7448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459DFADA-213C-AC94-B515-EF118D513826}"/>
              </a:ext>
            </a:extLst>
          </p:cNvPr>
          <p:cNvCxnSpPr>
            <a:cxnSpLocks/>
          </p:cNvCxnSpPr>
          <p:nvPr/>
        </p:nvCxnSpPr>
        <p:spPr>
          <a:xfrm>
            <a:off x="1259674" y="3914884"/>
            <a:ext cx="316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5FD329C-DFCC-1D19-C28F-255E6BDD598D}"/>
              </a:ext>
            </a:extLst>
          </p:cNvPr>
          <p:cNvCxnSpPr>
            <a:cxnSpLocks/>
          </p:cNvCxnSpPr>
          <p:nvPr/>
        </p:nvCxnSpPr>
        <p:spPr>
          <a:xfrm>
            <a:off x="1228045" y="4629776"/>
            <a:ext cx="3200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65844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5" grpId="0" animBg="1"/>
      <p:bldP spid="36" grpId="0" animBg="1"/>
      <p:bldP spid="38" grpId="0" animBg="1"/>
      <p:bldP spid="41" grpId="0" animBg="1"/>
      <p:bldP spid="42" grpId="0" animBg="1"/>
      <p:bldP spid="56" grpId="0" animBg="1"/>
      <p:bldP spid="58" grpId="0" animBg="1"/>
      <p:bldP spid="59" grpId="0" animBg="1"/>
      <p:bldP spid="77" grpId="0" animBg="1"/>
      <p:bldP spid="80" grpId="0" animBg="1"/>
      <p:bldP spid="81" grpId="0" animBg="1"/>
      <p:bldP spid="82" grpId="0" animBg="1"/>
      <p:bldP spid="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6148387" y="1178864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10F6BE3-BCEF-7405-0840-22750566EEDD}"/>
              </a:ext>
            </a:extLst>
          </p:cNvPr>
          <p:cNvSpPr txBox="1"/>
          <p:nvPr/>
        </p:nvSpPr>
        <p:spPr>
          <a:xfrm>
            <a:off x="112153" y="166256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848A2A-8EBD-D2E9-310B-4134FE60D7C2}"/>
              </a:ext>
            </a:extLst>
          </p:cNvPr>
          <p:cNvSpPr/>
          <p:nvPr/>
        </p:nvSpPr>
        <p:spPr>
          <a:xfrm>
            <a:off x="6323060" y="1831485"/>
            <a:ext cx="5756787" cy="2581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PHIẾU HỌC TẬP SỐ 2</a:t>
            </a:r>
          </a:p>
          <a:p>
            <a:pPr algn="ctr"/>
            <a:r>
              <a:rPr lang="nl-NL" sz="28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 Dựa vào lược đồ 14.8, em hãy mô tả nét chính về cuộc kháng chiến chống Tống thời Tiền Lê (năm 981).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B5E290CD-9DD1-55B7-1601-260E215AC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7"/>
          <a:stretch/>
        </p:blipFill>
        <p:spPr>
          <a:xfrm>
            <a:off x="6359391" y="1133317"/>
            <a:ext cx="5832609" cy="490142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74A487-CD41-D5EB-DF47-1C0CACACC272}"/>
              </a:ext>
            </a:extLst>
          </p:cNvPr>
          <p:cNvSpPr txBox="1"/>
          <p:nvPr/>
        </p:nvSpPr>
        <p:spPr>
          <a:xfrm>
            <a:off x="173979" y="2493559"/>
            <a:ext cx="5994486" cy="408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2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Hoàn cảnh: </a:t>
            </a:r>
            <a:r>
              <a:rPr lang="nl-NL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Nhà Đinh rối loạn, nhà Tống lăm le xâm lược, Lê Hoàn được suy tôn làm vua.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2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Diễn biến</a:t>
            </a:r>
            <a:r>
              <a:rPr lang="nl-NL" sz="2200" b="1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</a:t>
            </a:r>
            <a:r>
              <a:rPr lang="nl-NL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Năm 981 quân Tống xâm lược nước ta bằng 2 đường thuỷ và bộ. Lê Hoàn trực tiếp chỉ huy cuộc kháng chiến.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2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Kết quả: </a:t>
            </a:r>
            <a:r>
              <a:rPr lang="vi-VN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Cuộc kháng chiến thắng lợi</a:t>
            </a:r>
            <a:r>
              <a:rPr lang="en-US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200" b="1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Ý nghĩa:</a:t>
            </a:r>
            <a:r>
              <a:rPr lang="en-US" sz="2200" b="1" dirty="0">
                <a:latin typeface="Calibri" panose="020F050202020403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ea typeface="Courier New" panose="02070309020205020404" pitchFamily="49" charset="0"/>
                <a:cs typeface="Times New Roman" panose="02020603050405020304" pitchFamily="18" charset="0"/>
              </a:rPr>
              <a:t>- </a:t>
            </a:r>
            <a:r>
              <a:rPr lang="nl-NL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Khẳng định quyền làm chủ đất nước.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2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              - Đánh bại âm mưu xâm lược của nhà Tống.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8EF8F6-B5FD-FBC1-0077-C140A6894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19" y="69303"/>
            <a:ext cx="11656562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B8AD24D-49A6-8910-2C09-A9937F8E71A4}"/>
              </a:ext>
            </a:extLst>
          </p:cNvPr>
          <p:cNvCxnSpPr>
            <a:cxnSpLocks/>
          </p:cNvCxnSpPr>
          <p:nvPr/>
        </p:nvCxnSpPr>
        <p:spPr>
          <a:xfrm>
            <a:off x="5755630" y="1264223"/>
            <a:ext cx="0" cy="5584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10F6BE3-BCEF-7405-0840-22750566EEDD}"/>
              </a:ext>
            </a:extLst>
          </p:cNvPr>
          <p:cNvSpPr txBox="1"/>
          <p:nvPr/>
        </p:nvSpPr>
        <p:spPr>
          <a:xfrm>
            <a:off x="112153" y="1662562"/>
            <a:ext cx="5889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b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Cuộc kháng chiến chống Tống thời Tiền Lê (năm 981)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9A7E8-99C9-91E6-0372-36CFB0453CE4}"/>
              </a:ext>
            </a:extLst>
          </p:cNvPr>
          <p:cNvSpPr txBox="1"/>
          <p:nvPr/>
        </p:nvSpPr>
        <p:spPr>
          <a:xfrm>
            <a:off x="173979" y="1000488"/>
            <a:ext cx="626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33C1E2-56C9-EE55-4EBC-DE45D9EC8389}"/>
              </a:ext>
            </a:extLst>
          </p:cNvPr>
          <p:cNvSpPr txBox="1"/>
          <p:nvPr/>
        </p:nvSpPr>
        <p:spPr>
          <a:xfrm>
            <a:off x="112153" y="2559972"/>
            <a:ext cx="588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ourier New" panose="02070309020205020404" pitchFamily="49" charset="0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+mn-cs"/>
              </a:rPr>
              <a:t>. </a:t>
            </a:r>
            <a:r>
              <a:rPr lang="pt-BR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Wingdings" panose="05000000000000000000" pitchFamily="2" charset="2"/>
              </a:rPr>
              <a:t>Chính quyền thời Tiền Lê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832C2A-F882-4411-AF43-68293CC86EA6}"/>
              </a:ext>
            </a:extLst>
          </p:cNvPr>
          <p:cNvSpPr txBox="1"/>
          <p:nvPr/>
        </p:nvSpPr>
        <p:spPr>
          <a:xfrm>
            <a:off x="182854" y="142875"/>
            <a:ext cx="11626265" cy="10359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45021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BÀI 10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Times New Roman" panose="02020603050405020304" pitchFamily="18" charset="0"/>
                <a:ea typeface="Courier New" panose="02070309020205020404" pitchFamily="49" charset="0"/>
                <a:cs typeface="Wingdings" panose="05000000000000000000" pitchFamily="2" charset="2"/>
              </a:rPr>
              <a:t>ĐẠI CỒ VIỆT THỜI ĐINH VÀ TIỀN LÊ (968 – 1009)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02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146D47B-8E32-2C6A-C7F8-A4EB770E37E8}"/>
              </a:ext>
            </a:extLst>
          </p:cNvPr>
          <p:cNvGrpSpPr/>
          <p:nvPr/>
        </p:nvGrpSpPr>
        <p:grpSpPr>
          <a:xfrm>
            <a:off x="128572" y="299681"/>
            <a:ext cx="6286877" cy="4558924"/>
            <a:chOff x="128572" y="299681"/>
            <a:chExt cx="6286877" cy="4558924"/>
          </a:xfrm>
        </p:grpSpPr>
        <p:sp>
          <p:nvSpPr>
            <p:cNvPr id="14339" name="Text Box 2">
              <a:extLst>
                <a:ext uri="{FF2B5EF4-FFF2-40B4-BE49-F238E27FC236}">
                  <a16:creationId xmlns:a16="http://schemas.microsoft.com/office/drawing/2014/main" id="{F3872AE3-CDB2-0C1B-C5F5-E37D447B5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75" y="1405885"/>
              <a:ext cx="1093871" cy="78483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TRUNG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ƯƠNG</a:t>
              </a:r>
            </a:p>
          </p:txBody>
        </p:sp>
        <p:sp>
          <p:nvSpPr>
            <p:cNvPr id="14340" name="Rectangle 3">
              <a:extLst>
                <a:ext uri="{FF2B5EF4-FFF2-40B4-BE49-F238E27FC236}">
                  <a16:creationId xmlns:a16="http://schemas.microsoft.com/office/drawing/2014/main" id="{79030ADE-98D5-F1F5-DBE3-79B50DEDD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8576" y="917485"/>
              <a:ext cx="1749691" cy="463662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VUA</a:t>
              </a:r>
            </a:p>
          </p:txBody>
        </p:sp>
        <p:sp>
          <p:nvSpPr>
            <p:cNvPr id="14342" name="Rectangle 5">
              <a:extLst>
                <a:ext uri="{FF2B5EF4-FFF2-40B4-BE49-F238E27FC236}">
                  <a16:creationId xmlns:a16="http://schemas.microsoft.com/office/drawing/2014/main" id="{8BF58FF1-495A-B4A6-7068-0B0999374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983" y="4536415"/>
              <a:ext cx="1123407" cy="322190"/>
            </a:xfrm>
            <a:prstGeom prst="rect">
              <a:avLst/>
            </a:prstGeom>
            <a:gradFill rotWithShape="1">
              <a:gsLst>
                <a:gs pos="0">
                  <a:srgbClr val="9966FF"/>
                </a:gs>
                <a:gs pos="50000">
                  <a:srgbClr val="FFFFFF"/>
                </a:gs>
                <a:gs pos="100000">
                  <a:srgbClr val="99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LỘ</a:t>
              </a:r>
            </a:p>
          </p:txBody>
        </p:sp>
        <p:sp>
          <p:nvSpPr>
            <p:cNvPr id="14343" name="Rectangle 6">
              <a:extLst>
                <a:ext uri="{FF2B5EF4-FFF2-40B4-BE49-F238E27FC236}">
                  <a16:creationId xmlns:a16="http://schemas.microsoft.com/office/drawing/2014/main" id="{7E815D9A-B0DB-BAB6-4E9C-98DC137B9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3991" y="1842753"/>
              <a:ext cx="2874492" cy="396352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QUAN ĐẠI THẦN</a:t>
              </a:r>
            </a:p>
          </p:txBody>
        </p:sp>
        <p:sp>
          <p:nvSpPr>
            <p:cNvPr id="14344" name="Rectangle 7">
              <a:extLst>
                <a:ext uri="{FF2B5EF4-FFF2-40B4-BE49-F238E27FC236}">
                  <a16:creationId xmlns:a16="http://schemas.microsoft.com/office/drawing/2014/main" id="{7B0EA5E5-D9FE-84D7-FFE1-7193C8387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1444" y="2911473"/>
              <a:ext cx="1355749" cy="541676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BAN VĂN</a:t>
              </a:r>
            </a:p>
          </p:txBody>
        </p:sp>
        <p:sp>
          <p:nvSpPr>
            <p:cNvPr id="14345" name="Rectangle 8">
              <a:extLst>
                <a:ext uri="{FF2B5EF4-FFF2-40B4-BE49-F238E27FC236}">
                  <a16:creationId xmlns:a16="http://schemas.microsoft.com/office/drawing/2014/main" id="{86B6CD39-102B-B7CA-BE7E-AB827E0B6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519" y="2889870"/>
              <a:ext cx="1524472" cy="589240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BAN VÕ</a:t>
              </a:r>
            </a:p>
          </p:txBody>
        </p:sp>
        <p:sp>
          <p:nvSpPr>
            <p:cNvPr id="14347" name="Text Box 10">
              <a:extLst>
                <a:ext uri="{FF2B5EF4-FFF2-40B4-BE49-F238E27FC236}">
                  <a16:creationId xmlns:a16="http://schemas.microsoft.com/office/drawing/2014/main" id="{92E7BFE2-441B-8730-4CB7-5C05BE0E52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572" y="4043362"/>
              <a:ext cx="1215751" cy="7078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ĐỊA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PHƯƠNG</a:t>
              </a:r>
            </a:p>
          </p:txBody>
        </p:sp>
        <p:sp>
          <p:nvSpPr>
            <p:cNvPr id="14348" name="Line 11">
              <a:extLst>
                <a:ext uri="{FF2B5EF4-FFF2-40B4-BE49-F238E27FC236}">
                  <a16:creationId xmlns:a16="http://schemas.microsoft.com/office/drawing/2014/main" id="{0B731130-B1BD-255A-B80F-8DD5FAB41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7937" y="1448137"/>
              <a:ext cx="0" cy="3397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50" name="Line 13">
              <a:extLst>
                <a:ext uri="{FF2B5EF4-FFF2-40B4-BE49-F238E27FC236}">
                  <a16:creationId xmlns:a16="http://schemas.microsoft.com/office/drawing/2014/main" id="{76BEECE6-6331-29B1-2BAA-2EA7CC4B3B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95767" y="2519908"/>
              <a:ext cx="9052" cy="28859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51" name="Line 14">
              <a:extLst>
                <a:ext uri="{FF2B5EF4-FFF2-40B4-BE49-F238E27FC236}">
                  <a16:creationId xmlns:a16="http://schemas.microsoft.com/office/drawing/2014/main" id="{9CFAC2AC-A8C3-29E3-4EA3-88D1D0C11E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9965" y="2536234"/>
              <a:ext cx="11304" cy="30230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FEFE7D4-90BB-7C89-633A-E77236268CE0}"/>
                </a:ext>
              </a:extLst>
            </p:cNvPr>
            <p:cNvSpPr txBox="1"/>
            <p:nvPr/>
          </p:nvSpPr>
          <p:spPr>
            <a:xfrm>
              <a:off x="1144405" y="299681"/>
              <a:ext cx="4727741" cy="52322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quyền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Tiền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Lê</a:t>
              </a:r>
            </a:p>
          </p:txBody>
        </p:sp>
        <p:sp>
          <p:nvSpPr>
            <p:cNvPr id="64" name="Rectangle 5">
              <a:extLst>
                <a:ext uri="{FF2B5EF4-FFF2-40B4-BE49-F238E27FC236}">
                  <a16:creationId xmlns:a16="http://schemas.microsoft.com/office/drawing/2014/main" id="{C016623A-4C58-4C61-2D00-B6C139909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6277" y="4499065"/>
              <a:ext cx="1208316" cy="359540"/>
            </a:xfrm>
            <a:prstGeom prst="rect">
              <a:avLst/>
            </a:prstGeom>
            <a:gradFill rotWithShape="1">
              <a:gsLst>
                <a:gs pos="0">
                  <a:srgbClr val="9966FF"/>
                </a:gs>
                <a:gs pos="50000">
                  <a:srgbClr val="FFFFFF"/>
                </a:gs>
                <a:gs pos="100000">
                  <a:srgbClr val="99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PHỦ</a:t>
              </a:r>
            </a:p>
          </p:txBody>
        </p:sp>
        <p:sp>
          <p:nvSpPr>
            <p:cNvPr id="71" name="Rectangle 8">
              <a:extLst>
                <a:ext uri="{FF2B5EF4-FFF2-40B4-BE49-F238E27FC236}">
                  <a16:creationId xmlns:a16="http://schemas.microsoft.com/office/drawing/2014/main" id="{AFBA94EA-8364-74DE-A97B-C093316F0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144" y="2881787"/>
              <a:ext cx="1476305" cy="553715"/>
            </a:xfrm>
            <a:prstGeom prst="rect">
              <a:avLst/>
            </a:prstGeom>
            <a:gradFill rotWithShape="1">
              <a:gsLst>
                <a:gs pos="0">
                  <a:srgbClr val="00FFFF"/>
                </a:gs>
                <a:gs pos="5000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TĂNG QUAN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ĐẠO QUAN</a:t>
              </a:r>
            </a:p>
          </p:txBody>
        </p:sp>
        <p:sp>
          <p:nvSpPr>
            <p:cNvPr id="72" name="Rectangle 5">
              <a:extLst>
                <a:ext uri="{FF2B5EF4-FFF2-40B4-BE49-F238E27FC236}">
                  <a16:creationId xmlns:a16="http://schemas.microsoft.com/office/drawing/2014/main" id="{7463C956-71C3-8B20-5A27-D735B652FE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552" y="4519583"/>
              <a:ext cx="1133736" cy="339022"/>
            </a:xfrm>
            <a:prstGeom prst="rect">
              <a:avLst/>
            </a:prstGeom>
            <a:gradFill rotWithShape="1">
              <a:gsLst>
                <a:gs pos="0">
                  <a:srgbClr val="9966FF"/>
                </a:gs>
                <a:gs pos="50000">
                  <a:srgbClr val="FFFFFF"/>
                </a:gs>
                <a:gs pos="100000">
                  <a:srgbClr val="99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CHÂU</a:t>
              </a:r>
            </a:p>
          </p:txBody>
        </p:sp>
        <p:sp>
          <p:nvSpPr>
            <p:cNvPr id="76" name="Line 11">
              <a:extLst>
                <a:ext uri="{FF2B5EF4-FFF2-40B4-BE49-F238E27FC236}">
                  <a16:creationId xmlns:a16="http://schemas.microsoft.com/office/drawing/2014/main" id="{270C5B8A-781B-87BF-8EB2-CD297D8BA4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1308" y="2293712"/>
              <a:ext cx="2437" cy="54483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Minus Sign 10">
              <a:extLst>
                <a:ext uri="{FF2B5EF4-FFF2-40B4-BE49-F238E27FC236}">
                  <a16:creationId xmlns:a16="http://schemas.microsoft.com/office/drawing/2014/main" id="{64588BDD-C22A-F530-EA25-E47E31FEEB59}"/>
                </a:ext>
              </a:extLst>
            </p:cNvPr>
            <p:cNvSpPr/>
            <p:nvPr/>
          </p:nvSpPr>
          <p:spPr>
            <a:xfrm>
              <a:off x="1797593" y="2423636"/>
              <a:ext cx="4253930" cy="82208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Line 13">
              <a:extLst>
                <a:ext uri="{FF2B5EF4-FFF2-40B4-BE49-F238E27FC236}">
                  <a16:creationId xmlns:a16="http://schemas.microsoft.com/office/drawing/2014/main" id="{FF9B777E-58D9-DE27-E95F-597D3A9C6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6776" y="3942854"/>
              <a:ext cx="15911" cy="57306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88" name="Line 14">
              <a:extLst>
                <a:ext uri="{FF2B5EF4-FFF2-40B4-BE49-F238E27FC236}">
                  <a16:creationId xmlns:a16="http://schemas.microsoft.com/office/drawing/2014/main" id="{3216E016-0AAE-4BF9-B771-03B3EB136E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3312" y="3963764"/>
              <a:ext cx="12865" cy="61001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Line 11">
              <a:extLst>
                <a:ext uri="{FF2B5EF4-FFF2-40B4-BE49-F238E27FC236}">
                  <a16:creationId xmlns:a16="http://schemas.microsoft.com/office/drawing/2014/main" id="{FE158484-8422-F61A-25F8-AA3799CE3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5701" y="3691714"/>
              <a:ext cx="17841" cy="824209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Minus Sign 89">
              <a:extLst>
                <a:ext uri="{FF2B5EF4-FFF2-40B4-BE49-F238E27FC236}">
                  <a16:creationId xmlns:a16="http://schemas.microsoft.com/office/drawing/2014/main" id="{C4C1BF32-5F33-F061-DFEF-153EC0E68BB2}"/>
                </a:ext>
              </a:extLst>
            </p:cNvPr>
            <p:cNvSpPr/>
            <p:nvPr/>
          </p:nvSpPr>
          <p:spPr>
            <a:xfrm>
              <a:off x="1949993" y="3790488"/>
              <a:ext cx="4253930" cy="82208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4E28D6E-73B4-0EAC-36F8-2980FFCB4ECA}"/>
                </a:ext>
              </a:extLst>
            </p:cNvPr>
            <p:cNvCxnSpPr>
              <a:cxnSpLocks/>
            </p:cNvCxnSpPr>
            <p:nvPr/>
          </p:nvCxnSpPr>
          <p:spPr>
            <a:xfrm>
              <a:off x="1323868" y="1538329"/>
              <a:ext cx="380" cy="14161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92E4118-A471-12C0-5892-F60BE4888C91}"/>
                </a:ext>
              </a:extLst>
            </p:cNvPr>
            <p:cNvCxnSpPr>
              <a:cxnSpLocks/>
            </p:cNvCxnSpPr>
            <p:nvPr/>
          </p:nvCxnSpPr>
          <p:spPr>
            <a:xfrm>
              <a:off x="1339012" y="1259088"/>
              <a:ext cx="26425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55D4050-15CD-4A92-13B5-B0F1CD3E9D3E}"/>
                </a:ext>
              </a:extLst>
            </p:cNvPr>
            <p:cNvCxnSpPr>
              <a:cxnSpLocks/>
            </p:cNvCxnSpPr>
            <p:nvPr/>
          </p:nvCxnSpPr>
          <p:spPr>
            <a:xfrm>
              <a:off x="1303082" y="2954449"/>
              <a:ext cx="24392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DA59C2A-5011-E986-4A5A-C1AB08761CFF}"/>
                </a:ext>
              </a:extLst>
            </p:cNvPr>
            <p:cNvCxnSpPr>
              <a:cxnSpLocks/>
            </p:cNvCxnSpPr>
            <p:nvPr/>
          </p:nvCxnSpPr>
          <p:spPr>
            <a:xfrm>
              <a:off x="1407735" y="4003042"/>
              <a:ext cx="272" cy="62214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0808307-C9C0-9CB5-ECDE-F7185DBDDDFB}"/>
                </a:ext>
              </a:extLst>
            </p:cNvPr>
            <p:cNvCxnSpPr>
              <a:cxnSpLocks/>
            </p:cNvCxnSpPr>
            <p:nvPr/>
          </p:nvCxnSpPr>
          <p:spPr>
            <a:xfrm>
              <a:off x="1418110" y="3910292"/>
              <a:ext cx="2966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339159D-4A07-862D-1A32-B66D948FBD47}"/>
                </a:ext>
              </a:extLst>
            </p:cNvPr>
            <p:cNvCxnSpPr>
              <a:cxnSpLocks/>
            </p:cNvCxnSpPr>
            <p:nvPr/>
          </p:nvCxnSpPr>
          <p:spPr>
            <a:xfrm>
              <a:off x="1385578" y="4625184"/>
              <a:ext cx="32921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9491245"/>
      </p:ext>
    </p:extLst>
  </p:cSld>
  <p:clrMapOvr>
    <a:masterClrMapping/>
  </p:clrMapOvr>
  <p:transition>
    <p:comb/>
  </p:transition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71101"/>
      </a:dk2>
      <a:lt2>
        <a:srgbClr val="E7E8E2"/>
      </a:lt2>
      <a:accent1>
        <a:srgbClr val="A6B727"/>
      </a:accent1>
      <a:accent2>
        <a:srgbClr val="F04304"/>
      </a:accent2>
      <a:accent3>
        <a:srgbClr val="EF8606"/>
      </a:accent3>
      <a:accent4>
        <a:srgbClr val="F2C100"/>
      </a:accent4>
      <a:accent5>
        <a:srgbClr val="A65001"/>
      </a:accent5>
      <a:accent6>
        <a:srgbClr val="BA9585"/>
      </a:accent6>
      <a:hlink>
        <a:srgbClr val="00B0F0"/>
      </a:hlink>
      <a:folHlink>
        <a:srgbClr val="7F7F7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A8A2BB7-7C5E-4EB2-B1F1-CFFF0F57E773}"/>
    </a:ext>
  </a:extLst>
</a:theme>
</file>

<file path=ppt/theme/theme6.xml><?xml version="1.0" encoding="utf-8"?>
<a:theme xmlns:a="http://schemas.openxmlformats.org/drawingml/2006/main" name="1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3223</TotalTime>
  <Words>1450</Words>
  <Application>Microsoft Office PowerPoint</Application>
  <PresentationFormat>Widescreen</PresentationFormat>
  <Paragraphs>218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47" baseType="lpstr">
      <vt:lpstr>.VnArial</vt:lpstr>
      <vt:lpstr>A3.OpenSansBold-San</vt:lpstr>
      <vt:lpstr>A3.OpenSans-San</vt:lpstr>
      <vt:lpstr>Apple Chancery</vt:lpstr>
      <vt:lpstr>Arial</vt:lpstr>
      <vt:lpstr>Bebas Neue</vt:lpstr>
      <vt:lpstr>Calibri</vt:lpstr>
      <vt:lpstr>Calibri Light</vt:lpstr>
      <vt:lpstr>Tahoma</vt:lpstr>
      <vt:lpstr>Times New Roman</vt:lpstr>
      <vt:lpstr>Verdana</vt:lpstr>
      <vt:lpstr>Wingdings</vt:lpstr>
      <vt:lpstr>Office Theme</vt:lpstr>
      <vt:lpstr>Custom Design</vt:lpstr>
      <vt:lpstr>1_Default Design</vt:lpstr>
      <vt:lpstr>1_Office Theme</vt:lpstr>
      <vt:lpstr>Metropolitan</vt:lpstr>
      <vt:lpstr>1_Profile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Hương Hồ Thị</cp:lastModifiedBy>
  <cp:revision>69</cp:revision>
  <dcterms:created xsi:type="dcterms:W3CDTF">2022-07-07T14:06:49Z</dcterms:created>
  <dcterms:modified xsi:type="dcterms:W3CDTF">2023-12-21T13:11:56Z</dcterms:modified>
</cp:coreProperties>
</file>