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55B828-913F-49F0-A6A9-F59C115A6B3B}" type="datetimeFigureOut">
              <a:rPr lang="en-US" smtClean="0"/>
              <a:t>10/29/2018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BCFEF5-24A3-48E5-AC08-7DACD89B2796}" type="slidenum">
              <a:rPr lang="en-US" smtClean="0"/>
              <a:t>‹#›</a:t>
            </a:fld>
            <a:endParaRPr lang="en-US"/>
          </a:p>
        </p:txBody>
      </p:sp>
    </p:spTree>
    <p:extLst>
      <p:ext uri="{BB962C8B-B14F-4D97-AF65-F5344CB8AC3E}">
        <p14:creationId xmlns:p14="http://schemas.microsoft.com/office/powerpoint/2010/main" val="200768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C7B739-E0A4-4C8A-AED0-C63917C30041}" type="slidenum">
              <a:rPr lang="en-US" altLang="en-US" smtClean="0"/>
              <a:pPr eaLnBrk="1" hangingPunct="1"/>
              <a:t>8</a:t>
            </a:fld>
            <a:endParaRPr lang="en-US" altLang="en-US" smtClean="0"/>
          </a:p>
        </p:txBody>
      </p:sp>
      <p:sp>
        <p:nvSpPr>
          <p:cNvPr id="225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3C2D37B-496C-4995-A24E-96A11A7A9039}" type="slidenum">
              <a:rPr lang="en-US" altLang="en-US" sz="1200"/>
              <a:pPr algn="r" eaLnBrk="1" hangingPunct="1"/>
              <a:t>8</a:t>
            </a:fld>
            <a:endParaRPr lang="en-US" altLang="en-US" sz="120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04F555-F30F-4D29-8614-C5D75A8078E3}" type="slidenum">
              <a:rPr lang="en-GB" smtClean="0"/>
              <a:pPr eaLnBrk="1" hangingPunct="1"/>
              <a:t>11</a:t>
            </a:fld>
            <a:endParaRPr lang="en-GB" smtClean="0"/>
          </a:p>
        </p:txBody>
      </p:sp>
      <p:sp>
        <p:nvSpPr>
          <p:cNvPr id="23555" name="Rectangle 2"/>
          <p:cNvSpPr>
            <a:spLocks noChangeArrowheads="1" noTextEdit="1"/>
          </p:cNvSpPr>
          <p:nvPr>
            <p:ph type="sldImg"/>
          </p:nvPr>
        </p:nvSpPr>
        <p:spPr>
          <a:ln/>
        </p:spPr>
      </p:sp>
      <p:sp>
        <p:nvSpPr>
          <p:cNvPr id="23556" name="Text Box 3"/>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4B918A-CA41-4A50-9422-FB4C4C98F34E}" type="slidenum">
              <a:rPr lang="en-GB" smtClean="0"/>
              <a:pPr eaLnBrk="1" hangingPunct="1"/>
              <a:t>17</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2D60FF-5095-44E2-8FAE-AA840B959DCF}" type="slidenum">
              <a:rPr lang="en-US" smtClean="0"/>
              <a:pPr eaLnBrk="1" hangingPunct="1"/>
              <a:t>19</a:t>
            </a:fld>
            <a:endParaRPr lang="en-US" smtClean="0"/>
          </a:p>
        </p:txBody>
      </p:sp>
      <p:sp>
        <p:nvSpPr>
          <p:cNvPr id="25603"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BB0C2CF-D256-4CA7-BEAF-5D8154000A78}" type="slidenum">
              <a:rPr lang="en-US" altLang="en-US" sz="1200"/>
              <a:pPr algn="r" eaLnBrk="1" hangingPunct="1"/>
              <a:t>19</a:t>
            </a:fld>
            <a:endParaRPr lang="en-US" altLang="en-US" sz="1200"/>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99F7A1-05FF-4D0E-A60E-A6DDB5AF3694}"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0FC15-9525-4F1F-A15B-5D769C726743}" type="slidenum">
              <a:rPr lang="en-US" smtClean="0"/>
              <a:t>‹#›</a:t>
            </a:fld>
            <a:endParaRPr lang="en-US"/>
          </a:p>
        </p:txBody>
      </p:sp>
    </p:spTree>
    <p:extLst>
      <p:ext uri="{BB962C8B-B14F-4D97-AF65-F5344CB8AC3E}">
        <p14:creationId xmlns:p14="http://schemas.microsoft.com/office/powerpoint/2010/main" val="319905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9F7A1-05FF-4D0E-A60E-A6DDB5AF3694}"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0FC15-9525-4F1F-A15B-5D769C726743}" type="slidenum">
              <a:rPr lang="en-US" smtClean="0"/>
              <a:t>‹#›</a:t>
            </a:fld>
            <a:endParaRPr lang="en-US"/>
          </a:p>
        </p:txBody>
      </p:sp>
    </p:spTree>
    <p:extLst>
      <p:ext uri="{BB962C8B-B14F-4D97-AF65-F5344CB8AC3E}">
        <p14:creationId xmlns:p14="http://schemas.microsoft.com/office/powerpoint/2010/main" val="3344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9F7A1-05FF-4D0E-A60E-A6DDB5AF3694}"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0FC15-9525-4F1F-A15B-5D769C726743}" type="slidenum">
              <a:rPr lang="en-US" smtClean="0"/>
              <a:t>‹#›</a:t>
            </a:fld>
            <a:endParaRPr lang="en-US"/>
          </a:p>
        </p:txBody>
      </p:sp>
    </p:spTree>
    <p:extLst>
      <p:ext uri="{BB962C8B-B14F-4D97-AF65-F5344CB8AC3E}">
        <p14:creationId xmlns:p14="http://schemas.microsoft.com/office/powerpoint/2010/main" val="90906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E3797F7-66CD-4EDF-86D7-B4E24DD2B914}" type="slidenum">
              <a:rPr lang="en-GB"/>
              <a:pPr>
                <a:defRPr/>
              </a:pPr>
              <a:t>‹#›</a:t>
            </a:fld>
            <a:endParaRPr lang="en-GB"/>
          </a:p>
        </p:txBody>
      </p:sp>
    </p:spTree>
    <p:extLst>
      <p:ext uri="{BB962C8B-B14F-4D97-AF65-F5344CB8AC3E}">
        <p14:creationId xmlns:p14="http://schemas.microsoft.com/office/powerpoint/2010/main" val="60737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9F7A1-05FF-4D0E-A60E-A6DDB5AF3694}"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0FC15-9525-4F1F-A15B-5D769C726743}" type="slidenum">
              <a:rPr lang="en-US" smtClean="0"/>
              <a:t>‹#›</a:t>
            </a:fld>
            <a:endParaRPr lang="en-US"/>
          </a:p>
        </p:txBody>
      </p:sp>
    </p:spTree>
    <p:extLst>
      <p:ext uri="{BB962C8B-B14F-4D97-AF65-F5344CB8AC3E}">
        <p14:creationId xmlns:p14="http://schemas.microsoft.com/office/powerpoint/2010/main" val="843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9F7A1-05FF-4D0E-A60E-A6DDB5AF3694}"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0FC15-9525-4F1F-A15B-5D769C726743}" type="slidenum">
              <a:rPr lang="en-US" smtClean="0"/>
              <a:t>‹#›</a:t>
            </a:fld>
            <a:endParaRPr lang="en-US"/>
          </a:p>
        </p:txBody>
      </p:sp>
    </p:spTree>
    <p:extLst>
      <p:ext uri="{BB962C8B-B14F-4D97-AF65-F5344CB8AC3E}">
        <p14:creationId xmlns:p14="http://schemas.microsoft.com/office/powerpoint/2010/main" val="311796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99F7A1-05FF-4D0E-A60E-A6DDB5AF3694}"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0FC15-9525-4F1F-A15B-5D769C726743}" type="slidenum">
              <a:rPr lang="en-US" smtClean="0"/>
              <a:t>‹#›</a:t>
            </a:fld>
            <a:endParaRPr lang="en-US"/>
          </a:p>
        </p:txBody>
      </p:sp>
    </p:spTree>
    <p:extLst>
      <p:ext uri="{BB962C8B-B14F-4D97-AF65-F5344CB8AC3E}">
        <p14:creationId xmlns:p14="http://schemas.microsoft.com/office/powerpoint/2010/main" val="24526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99F7A1-05FF-4D0E-A60E-A6DDB5AF3694}" type="datetimeFigureOut">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10FC15-9525-4F1F-A15B-5D769C726743}" type="slidenum">
              <a:rPr lang="en-US" smtClean="0"/>
              <a:t>‹#›</a:t>
            </a:fld>
            <a:endParaRPr lang="en-US"/>
          </a:p>
        </p:txBody>
      </p:sp>
    </p:spTree>
    <p:extLst>
      <p:ext uri="{BB962C8B-B14F-4D97-AF65-F5344CB8AC3E}">
        <p14:creationId xmlns:p14="http://schemas.microsoft.com/office/powerpoint/2010/main" val="195836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99F7A1-05FF-4D0E-A60E-A6DDB5AF3694}" type="datetimeFigureOut">
              <a:rPr lang="en-US" smtClean="0"/>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0FC15-9525-4F1F-A15B-5D769C726743}" type="slidenum">
              <a:rPr lang="en-US" smtClean="0"/>
              <a:t>‹#›</a:t>
            </a:fld>
            <a:endParaRPr lang="en-US"/>
          </a:p>
        </p:txBody>
      </p:sp>
    </p:spTree>
    <p:extLst>
      <p:ext uri="{BB962C8B-B14F-4D97-AF65-F5344CB8AC3E}">
        <p14:creationId xmlns:p14="http://schemas.microsoft.com/office/powerpoint/2010/main" val="124126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9F7A1-05FF-4D0E-A60E-A6DDB5AF3694}" type="datetimeFigureOut">
              <a:rPr lang="en-US" smtClean="0"/>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10FC15-9525-4F1F-A15B-5D769C726743}" type="slidenum">
              <a:rPr lang="en-US" smtClean="0"/>
              <a:t>‹#›</a:t>
            </a:fld>
            <a:endParaRPr lang="en-US"/>
          </a:p>
        </p:txBody>
      </p:sp>
    </p:spTree>
    <p:extLst>
      <p:ext uri="{BB962C8B-B14F-4D97-AF65-F5344CB8AC3E}">
        <p14:creationId xmlns:p14="http://schemas.microsoft.com/office/powerpoint/2010/main" val="385805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9F7A1-05FF-4D0E-A60E-A6DDB5AF3694}"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0FC15-9525-4F1F-A15B-5D769C726743}" type="slidenum">
              <a:rPr lang="en-US" smtClean="0"/>
              <a:t>‹#›</a:t>
            </a:fld>
            <a:endParaRPr lang="en-US"/>
          </a:p>
        </p:txBody>
      </p:sp>
    </p:spTree>
    <p:extLst>
      <p:ext uri="{BB962C8B-B14F-4D97-AF65-F5344CB8AC3E}">
        <p14:creationId xmlns:p14="http://schemas.microsoft.com/office/powerpoint/2010/main" val="40252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9F7A1-05FF-4D0E-A60E-A6DDB5AF3694}"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0FC15-9525-4F1F-A15B-5D769C726743}" type="slidenum">
              <a:rPr lang="en-US" smtClean="0"/>
              <a:t>‹#›</a:t>
            </a:fld>
            <a:endParaRPr lang="en-US"/>
          </a:p>
        </p:txBody>
      </p:sp>
    </p:spTree>
    <p:extLst>
      <p:ext uri="{BB962C8B-B14F-4D97-AF65-F5344CB8AC3E}">
        <p14:creationId xmlns:p14="http://schemas.microsoft.com/office/powerpoint/2010/main" val="150633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9F7A1-05FF-4D0E-A60E-A6DDB5AF3694}" type="datetimeFigureOut">
              <a:rPr lang="en-US" smtClean="0"/>
              <a:t>10/29/2018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0FC15-9525-4F1F-A15B-5D769C726743}" type="slidenum">
              <a:rPr lang="en-US" smtClean="0"/>
              <a:t>‹#›</a:t>
            </a:fld>
            <a:endParaRPr lang="en-US"/>
          </a:p>
        </p:txBody>
      </p:sp>
    </p:spTree>
    <p:extLst>
      <p:ext uri="{BB962C8B-B14F-4D97-AF65-F5344CB8AC3E}">
        <p14:creationId xmlns:p14="http://schemas.microsoft.com/office/powerpoint/2010/main" val="3604646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vi.wikipedia.org/wiki/George_Marshal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jpeg"/><Relationship Id="rId10" Type="http://schemas.openxmlformats.org/officeDocument/2006/relationships/image" Target="../media/image7.png"/><Relationship Id="rId4" Type="http://schemas.openxmlformats.org/officeDocument/2006/relationships/hyperlink" Target="http://upload.wikimedia.org/wikipedia/commons/d/d8/European_Central_Bank_041107.jpg" TargetMode="External"/><Relationship Id="rId9" Type="http://schemas.openxmlformats.org/officeDocument/2006/relationships/hyperlink" Target="http://vi.wikipedia.org/wiki/H%C3%ACnh:EiserneVorhang.p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a/a4/Flag_of_the_United_States.svg"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vi.wikipedia.org/wiki/H%C3%ACnh:EiserneVorhang.pn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xml"/><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emf"/><Relationship Id="rId4" Type="http://schemas.openxmlformats.org/officeDocument/2006/relationships/oleObject" Target="../embeddings/oleObject1.bin"/><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73017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57200" y="1381125"/>
            <a:ext cx="8686800" cy="5248275"/>
            <a:chOff x="630" y="912"/>
            <a:chExt cx="4416" cy="3150"/>
          </a:xfrm>
        </p:grpSpPr>
        <p:pic>
          <p:nvPicPr>
            <p:cNvPr id="10243" name="Picture 6" descr="Picture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 y="912"/>
              <a:ext cx="4416"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7"/>
            <p:cNvSpPr txBox="1">
              <a:spLocks noChangeArrowheads="1"/>
            </p:cNvSpPr>
            <p:nvPr/>
          </p:nvSpPr>
          <p:spPr bwMode="auto">
            <a:xfrm>
              <a:off x="1057" y="3819"/>
              <a:ext cx="3744" cy="243"/>
            </a:xfrm>
            <a:prstGeom prst="rect">
              <a:avLst/>
            </a:prstGeom>
            <a:solidFill>
              <a:schemeClr val="bg1">
                <a:alpha val="38039"/>
              </a:schemeClr>
            </a:solidFill>
            <a:ln w="9525">
              <a:solidFill>
                <a:schemeClr val="bg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latin typeface=".VnArial" pitchFamily="34" charset="0"/>
                </a:rPr>
                <a:t>         NhËt ®Çu hµng ®ång minh v« ®iÒu kiÖn 15/8/1945</a:t>
              </a:r>
            </a:p>
          </p:txBody>
        </p:sp>
      </p:grpSp>
    </p:spTree>
    <p:extLst>
      <p:ext uri="{BB962C8B-B14F-4D97-AF65-F5344CB8AC3E}">
        <p14:creationId xmlns:p14="http://schemas.microsoft.com/office/powerpoint/2010/main" val="3316896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gn="ctr" eaLnBrk="1" hangingPunct="1">
              <a:buSzPct val="100000"/>
            </a:pPr>
            <a:r>
              <a:rPr lang="en-US" sz="1000">
                <a:solidFill>
                  <a:srgbClr val="000000"/>
                </a:solidFill>
                <a:ea typeface="Lucida Sans Unicode" pitchFamily="34" charset="0"/>
                <a:cs typeface="Lucida Sans Unicode" pitchFamily="34" charset="0"/>
              </a:rPr>
              <a:t>GVBM : NGUYỄN THANH PHƯƠNG</a:t>
            </a:r>
          </a:p>
        </p:txBody>
      </p:sp>
      <p:sp>
        <p:nvSpPr>
          <p:cNvPr id="11267" name="Text Box 3"/>
          <p:cNvSpPr txBox="1">
            <a:spLocks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lgn="r" eaLnBrk="1" hangingPunct="1">
              <a:buSzPct val="100000"/>
            </a:pPr>
            <a:fld id="{3ABF9FBB-11CC-44E3-A585-9413C020B7A4}" type="slidenum">
              <a:rPr lang="en-US" sz="1000">
                <a:solidFill>
                  <a:srgbClr val="000000"/>
                </a:solidFill>
                <a:ea typeface="Lucida Sans Unicode" pitchFamily="34" charset="0"/>
                <a:cs typeface="Lucida Sans Unicode" pitchFamily="34" charset="0"/>
              </a:rPr>
              <a:pPr algn="r" eaLnBrk="1" hangingPunct="1">
                <a:buSzPct val="100000"/>
              </a:pPr>
              <a:t>11</a:t>
            </a:fld>
            <a:endParaRPr lang="en-US" sz="1000">
              <a:solidFill>
                <a:srgbClr val="000000"/>
              </a:solidFill>
              <a:ea typeface="Lucida Sans Unicode" pitchFamily="34" charset="0"/>
              <a:cs typeface="Lucida Sans Unicode" pitchFamily="34" charset="0"/>
            </a:endParaRPr>
          </a:p>
        </p:txBody>
      </p:sp>
      <p:sp>
        <p:nvSpPr>
          <p:cNvPr id="11268" name="Text Box 4"/>
          <p:cNvSpPr txBox="1">
            <a:spLocks noChangeArrowheads="1"/>
          </p:cNvSpPr>
          <p:nvPr/>
        </p:nvSpPr>
        <p:spPr bwMode="auto">
          <a:xfrm>
            <a:off x="228600" y="152400"/>
            <a:ext cx="8686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457200" indent="-447675" defTabSz="449263"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charset="0"/>
              </a:defRPr>
            </a:lvl1pPr>
            <a:lvl2pPr marL="742950" indent="-285750" defTabSz="449263"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charset="0"/>
              </a:defRPr>
            </a:lvl2pPr>
            <a:lvl3pPr marL="1143000" indent="-228600" defTabSz="449263"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charset="0"/>
              </a:defRPr>
            </a:lvl3pPr>
            <a:lvl4pPr marL="1600200" indent="-228600" defTabSz="449263"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charset="0"/>
              </a:defRPr>
            </a:lvl4pPr>
            <a:lvl5pPr marL="2057400" indent="-228600" defTabSz="449263"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charset="0"/>
              </a:defRPr>
            </a:lvl5pPr>
            <a:lvl6pPr marL="2514600" indent="-228600" defTabSz="449263"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charset="0"/>
              </a:defRPr>
            </a:lvl6pPr>
            <a:lvl7pPr marL="2971800" indent="-228600" defTabSz="449263"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charset="0"/>
              </a:defRPr>
            </a:lvl7pPr>
            <a:lvl8pPr marL="3429000" indent="-228600" defTabSz="449263"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charset="0"/>
              </a:defRPr>
            </a:lvl8pPr>
            <a:lvl9pPr marL="3886200" indent="-228600" defTabSz="449263"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tx1"/>
                </a:solidFill>
                <a:latin typeface="Arial" charset="0"/>
              </a:defRPr>
            </a:lvl9pPr>
          </a:lstStyle>
          <a:p>
            <a:pPr eaLnBrk="1" hangingPunct="1">
              <a:spcBef>
                <a:spcPts val="2000"/>
              </a:spcBef>
              <a:buSzPct val="100000"/>
            </a:pPr>
            <a:r>
              <a:rPr lang="en-US" sz="3200" b="1">
                <a:solidFill>
                  <a:srgbClr val="000000"/>
                </a:solidFill>
                <a:latin typeface=".VnArial Narrow" pitchFamily="34" charset="0"/>
                <a:ea typeface="Lucida Sans Unicode" pitchFamily="34" charset="0"/>
                <a:cs typeface="Lucida Sans Unicode" pitchFamily="34" charset="0"/>
              </a:rPr>
              <a:t> </a:t>
            </a: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788" y="1357313"/>
            <a:ext cx="500221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1439863"/>
            <a:ext cx="37242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71" name="Text Box 7"/>
          <p:cNvSpPr txBox="1">
            <a:spLocks noChangeArrowheads="1"/>
          </p:cNvSpPr>
          <p:nvPr/>
        </p:nvSpPr>
        <p:spPr bwMode="auto">
          <a:xfrm>
            <a:off x="457200" y="2667000"/>
            <a:ext cx="777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defRPr>
            </a:lvl9pPr>
          </a:lstStyle>
          <a:p>
            <a:pPr>
              <a:spcBef>
                <a:spcPts val="1500"/>
              </a:spcBef>
              <a:buSzPct val="100000"/>
            </a:pPr>
            <a:r>
              <a:rPr lang="en-US" sz="2400">
                <a:solidFill>
                  <a:srgbClr val="000000"/>
                </a:solidFill>
                <a:ea typeface="Lucida Sans Unicode" pitchFamily="34" charset="0"/>
                <a:cs typeface="Lucida Sans Unicode" pitchFamily="34" charset="0"/>
              </a:rPr>
              <a:t>  </a:t>
            </a:r>
          </a:p>
        </p:txBody>
      </p:sp>
      <p:sp>
        <p:nvSpPr>
          <p:cNvPr id="11272" name="AutoShape 9"/>
          <p:cNvSpPr>
            <a:spLocks noChangeArrowheads="1"/>
          </p:cNvSpPr>
          <p:nvPr/>
        </p:nvSpPr>
        <p:spPr bwMode="auto">
          <a:xfrm>
            <a:off x="1008063" y="792163"/>
            <a:ext cx="6911975" cy="503237"/>
          </a:xfrm>
          <a:prstGeom prst="roundRect">
            <a:avLst>
              <a:gd name="adj" fmla="val 16667"/>
            </a:avLst>
          </a:prstGeom>
          <a:solidFill>
            <a:srgbClr val="729FCF"/>
          </a:solidFill>
          <a:ln w="9360">
            <a:solidFill>
              <a:srgbClr val="3465AF"/>
            </a:solidFill>
            <a:round/>
            <a:headEnd/>
            <a:tailEnd/>
          </a:ln>
        </p:spPr>
        <p:txBody>
          <a:bodyPr wrap="none" lIns="90000" tIns="45000" rIns="90000" bIns="45000" anchor="ctr"/>
          <a:lstStyle/>
          <a:p>
            <a:pPr algn="ct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200" b="1">
                <a:solidFill>
                  <a:srgbClr val="000000"/>
                </a:solidFill>
                <a:ea typeface="Lucida Sans Unicode" pitchFamily="34" charset="0"/>
                <a:cs typeface="Lucida Sans Unicode" pitchFamily="34" charset="0"/>
              </a:rPr>
              <a:t>MĨ NÉM BOM NGUYÊN TỬ VÀO NHẬT BẢN</a:t>
            </a:r>
          </a:p>
        </p:txBody>
      </p:sp>
    </p:spTree>
    <p:extLst>
      <p:ext uri="{BB962C8B-B14F-4D97-AF65-F5344CB8AC3E}">
        <p14:creationId xmlns:p14="http://schemas.microsoft.com/office/powerpoint/2010/main" val="128684426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clickEffect">
                                  <p:stCondLst>
                                    <p:cond delay="0"/>
                                  </p:stCondLst>
                                  <p:childTnLst>
                                    <p:set>
                                      <p:cBhvr additive="repl">
                                        <p:cTn id="6" dur="1" fill="hold">
                                          <p:stCondLst>
                                            <p:cond delay="0"/>
                                          </p:stCondLst>
                                        </p:cTn>
                                        <p:tgtEl>
                                          <p:spTgt spid="7173"/>
                                        </p:tgtEl>
                                        <p:attrNameLst>
                                          <p:attrName>style.visibility</p:attrName>
                                        </p:attrNameLst>
                                      </p:cBhvr>
                                      <p:to>
                                        <p:strVal val="visible"/>
                                      </p:to>
                                    </p:set>
                                    <p:animEffect transition="in" filter="wedge">
                                      <p:cBhvr additive="repl">
                                        <p:cTn id="7"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
            <a:ext cx="4191000" cy="663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46482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131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304800" y="304800"/>
            <a:ext cx="4038600" cy="4953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2"/>
          <p:cNvSpPr>
            <a:spLocks noGrp="1" noChangeArrowheads="1"/>
          </p:cNvSpPr>
          <p:nvPr>
            <p:ph idx="1"/>
          </p:nvPr>
        </p:nvSpPr>
        <p:spPr>
          <a:xfrm>
            <a:off x="0" y="4191000"/>
            <a:ext cx="3962400" cy="685800"/>
          </a:xfrm>
        </p:spPr>
        <p:txBody>
          <a:bodyPr/>
          <a:lstStyle/>
          <a:p>
            <a:pPr>
              <a:buFontTx/>
              <a:buNone/>
            </a:pPr>
            <a:r>
              <a:rPr lang="en-US" smtClean="0"/>
              <a:t>	  </a:t>
            </a:r>
          </a:p>
        </p:txBody>
      </p:sp>
      <p:pic>
        <p:nvPicPr>
          <p:cNvPr id="15364" name="Picture 4" descr="plakatERPMarshallPlan200x2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0"/>
            <a:ext cx="5029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AutoShape 5"/>
          <p:cNvSpPr>
            <a:spLocks noChangeArrowheads="1"/>
          </p:cNvSpPr>
          <p:nvPr/>
        </p:nvSpPr>
        <p:spPr bwMode="auto">
          <a:xfrm>
            <a:off x="1066800" y="5791200"/>
            <a:ext cx="2971800" cy="762000"/>
          </a:xfrm>
          <a:prstGeom prst="rightArrow">
            <a:avLst>
              <a:gd name="adj1" fmla="val 50000"/>
              <a:gd name="adj2" fmla="val 9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FF0000"/>
                </a:solidFill>
              </a:rPr>
              <a:t>KẾ HOẠCH MÁC-SAN</a:t>
            </a:r>
          </a:p>
        </p:txBody>
      </p:sp>
      <p:sp>
        <p:nvSpPr>
          <p:cNvPr id="13318" name="Rectangle 6"/>
          <p:cNvSpPr>
            <a:spLocks noChangeArrowheads="1"/>
          </p:cNvSpPr>
          <p:nvPr/>
        </p:nvSpPr>
        <p:spPr bwMode="auto">
          <a:xfrm rot="10800000" flipV="1">
            <a:off x="114300" y="5207000"/>
            <a:ext cx="415290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Times New Roman" pitchFamily="18" charset="0"/>
                <a:cs typeface="Arial" charset="0"/>
              </a:rPr>
              <a:t>Ngoại trưởng Mỹ </a:t>
            </a:r>
            <a:r>
              <a:rPr lang="en-US" sz="2000" b="1">
                <a:latin typeface="Times New Roman" pitchFamily="18" charset="0"/>
                <a:cs typeface="Arial" charset="0"/>
                <a:hlinkClick r:id="rId4" tooltip="George Marshall"/>
              </a:rPr>
              <a:t>George Mar-shall</a:t>
            </a:r>
            <a:endParaRPr lang="en-US" sz="2000" b="1">
              <a:latin typeface="Times New Roman" pitchFamily="18" charset="0"/>
              <a:cs typeface="Arial" charset="0"/>
            </a:endParaRPr>
          </a:p>
        </p:txBody>
      </p:sp>
    </p:spTree>
    <p:extLst>
      <p:ext uri="{BB962C8B-B14F-4D97-AF65-F5344CB8AC3E}">
        <p14:creationId xmlns:p14="http://schemas.microsoft.com/office/powerpoint/2010/main" val="703003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amond(in)">
                                      <p:cBhvr>
                                        <p:cTn id="7" dur="500"/>
                                        <p:tgtEl>
                                          <p:spTgt spid="15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additive="base">
                                        <p:cTn id="12" dur="500" fill="hold"/>
                                        <p:tgtEl>
                                          <p:spTgt spid="15364"/>
                                        </p:tgtEl>
                                        <p:attrNameLst>
                                          <p:attrName>ppt_x</p:attrName>
                                        </p:attrNameLst>
                                      </p:cBhvr>
                                      <p:tavLst>
                                        <p:tav tm="0">
                                          <p:val>
                                            <p:strVal val="#ppt_x"/>
                                          </p:val>
                                        </p:tav>
                                        <p:tav tm="100000">
                                          <p:val>
                                            <p:strVal val="#ppt_x"/>
                                          </p:val>
                                        </p:tav>
                                      </p:tavLst>
                                    </p:anim>
                                    <p:anim calcmode="lin" valueType="num">
                                      <p:cBhvr additive="base">
                                        <p:cTn id="13" dur="500" fill="hold"/>
                                        <p:tgtEl>
                                          <p:spTgt spid="15364"/>
                                        </p:tgtEl>
                                        <p:attrNameLst>
                                          <p:attrName>ppt_y</p:attrName>
                                        </p:attrNameLst>
                                      </p:cBhvr>
                                      <p:tavLst>
                                        <p:tav tm="0">
                                          <p:val>
                                            <p:strVal val="1+#ppt_h/2"/>
                                          </p:val>
                                        </p:tav>
                                        <p:tav tm="100000">
                                          <p:val>
                                            <p:strVal val="#ppt_y"/>
                                          </p:val>
                                        </p:tav>
                                      </p:tavLst>
                                    </p:anim>
                                  </p:childTnLst>
                                </p:cTn>
                              </p:par>
                              <p:par>
                                <p:cTn id="14" presetID="8" presetClass="entr" presetSubtype="16" fill="hold" grpId="0" nodeType="withEffect">
                                  <p:stCondLst>
                                    <p:cond delay="0"/>
                                  </p:stCondLst>
                                  <p:childTnLst>
                                    <p:set>
                                      <p:cBhvr>
                                        <p:cTn id="15" dur="1" fill="hold">
                                          <p:stCondLst>
                                            <p:cond delay="0"/>
                                          </p:stCondLst>
                                        </p:cTn>
                                        <p:tgtEl>
                                          <p:spTgt spid="15365"/>
                                        </p:tgtEl>
                                        <p:attrNameLst>
                                          <p:attrName>style.visibility</p:attrName>
                                        </p:attrNameLst>
                                      </p:cBhvr>
                                      <p:to>
                                        <p:strVal val="visible"/>
                                      </p:to>
                                    </p:set>
                                    <p:animEffect transition="in" filter="diamond(in)">
                                      <p:cBhvr>
                                        <p:cTn id="16"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7396480"/>
        </p:xfrm>
        <a:graphic>
          <a:graphicData uri="http://schemas.openxmlformats.org/drawingml/2006/table">
            <a:tbl>
              <a:tblPr/>
              <a:tblGrid>
                <a:gridCol w="3048000"/>
                <a:gridCol w="3276600"/>
                <a:gridCol w="2819400"/>
              </a:tblGrid>
              <a:tr h="7396163">
                <a:tc>
                  <a:txBody>
                    <a:bodyPr/>
                    <a:lstStyle/>
                    <a:p>
                      <a:pPr marL="0" marR="0" lvl="0" indent="114300" algn="ctr" defTabSz="914400" rtl="0" eaLnBrk="1" fontAlgn="base" latinLnBrk="0" hangingPunct="1">
                        <a:lnSpc>
                          <a:spcPct val="100000"/>
                        </a:lnSpc>
                        <a:spcBef>
                          <a:spcPct val="0"/>
                        </a:spcBef>
                        <a:spcAft>
                          <a:spcPts val="838"/>
                        </a:spcAft>
                        <a:buClrTx/>
                        <a:buSzTx/>
                        <a:buFontTx/>
                        <a:buNone/>
                        <a:tabLst/>
                      </a:pPr>
                      <a:r>
                        <a:rPr kumimoji="0" lang="es-VE" sz="1800" b="1" i="0" u="none" strike="noStrike" cap="none" normalizeH="0" baseline="0" smtClean="0">
                          <a:ln>
                            <a:noFill/>
                          </a:ln>
                          <a:solidFill>
                            <a:srgbClr val="000000"/>
                          </a:solidFill>
                          <a:effectLst/>
                          <a:latin typeface="Times New Roman" pitchFamily="18" charset="0"/>
                          <a:cs typeface="Times New Roman" pitchFamily="18" charset="0"/>
                        </a:rPr>
                        <a:t>1. Mỹ.</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p>
                      <a:pPr marL="0" marR="0" lvl="0" indent="114300" algn="just" defTabSz="914400" rtl="0" eaLnBrk="1" fontAlgn="base" latinLnBrk="0" hangingPunct="1">
                        <a:lnSpc>
                          <a:spcPct val="100000"/>
                        </a:lnSpc>
                        <a:spcBef>
                          <a:spcPct val="0"/>
                        </a:spcBef>
                        <a:spcAft>
                          <a:spcPts val="838"/>
                        </a:spcAft>
                        <a:buClrTx/>
                        <a:buSzTx/>
                        <a:buFontTx/>
                        <a:buNone/>
                        <a:tabLst/>
                      </a:pPr>
                      <a:r>
                        <a:rPr kumimoji="0" lang="es-VE" sz="1800" b="0" i="0" u="none" strike="noStrike" cap="none" normalizeH="0" baseline="0" smtClean="0">
                          <a:ln>
                            <a:noFill/>
                          </a:ln>
                          <a:solidFill>
                            <a:srgbClr val="000000"/>
                          </a:solidFill>
                          <a:effectLst/>
                          <a:latin typeface="Times New Roman" pitchFamily="18" charset="0"/>
                          <a:cs typeface="Times New Roman" pitchFamily="18" charset="0"/>
                        </a:rPr>
                        <a:t>- Sản lượng công nghiệp trung bình hàng năm tăng 24% (vào cuối thế kỉ XIX chỉ tăng 4 %).</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p>
                      <a:pPr marL="0" marR="0" lvl="0" indent="114300" algn="just" defTabSz="914400" rtl="0" eaLnBrk="1" fontAlgn="base" latinLnBrk="0" hangingPunct="1">
                        <a:lnSpc>
                          <a:spcPct val="100000"/>
                        </a:lnSpc>
                        <a:spcBef>
                          <a:spcPct val="0"/>
                        </a:spcBef>
                        <a:spcAft>
                          <a:spcPts val="838"/>
                        </a:spcAft>
                        <a:buClrTx/>
                        <a:buSzTx/>
                        <a:buFontTx/>
                        <a:buNone/>
                        <a:tabLst/>
                      </a:pPr>
                      <a:r>
                        <a:rPr kumimoji="0" lang="es-VE" sz="1800" b="0" i="0" u="none" strike="noStrike" cap="none" normalizeH="0" baseline="0" smtClean="0">
                          <a:ln>
                            <a:noFill/>
                          </a:ln>
                          <a:solidFill>
                            <a:srgbClr val="000000"/>
                          </a:solidFill>
                          <a:effectLst/>
                          <a:latin typeface="Times New Roman" pitchFamily="18" charset="0"/>
                          <a:cs typeface="Times New Roman" pitchFamily="18" charset="0"/>
                        </a:rPr>
                        <a:t>- Sản lượng nông nghiệp tăng 27% so với thời kì 1935 – 1939.</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p>
                      <a:pPr marL="0" marR="0" lvl="0" indent="114300" algn="just" defTabSz="914400" rtl="0" eaLnBrk="1" fontAlgn="base" latinLnBrk="0" hangingPunct="1">
                        <a:lnSpc>
                          <a:spcPct val="100000"/>
                        </a:lnSpc>
                        <a:spcBef>
                          <a:spcPct val="0"/>
                        </a:spcBef>
                        <a:spcAft>
                          <a:spcPts val="838"/>
                        </a:spcAft>
                        <a:buClrTx/>
                        <a:buSzTx/>
                        <a:buFontTx/>
                        <a:buNone/>
                        <a:tabLst/>
                      </a:pPr>
                      <a:r>
                        <a:rPr kumimoji="0" lang="es-VE" sz="1800" b="0" i="0" u="none" strike="noStrike" cap="none" normalizeH="0" baseline="0" smtClean="0">
                          <a:ln>
                            <a:noFill/>
                          </a:ln>
                          <a:solidFill>
                            <a:srgbClr val="000000"/>
                          </a:solidFill>
                          <a:effectLst/>
                          <a:latin typeface="Times New Roman" pitchFamily="18" charset="0"/>
                          <a:cs typeface="Times New Roman" pitchFamily="18" charset="0"/>
                        </a:rPr>
                        <a:t>- Năm 1950, tổng sản phẩm quốc dân (GNP) đạt 340 tỉ USD, năm 1968 tăng đến 833 tỉ USD.</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p>
                      <a:pPr marL="0" marR="0" lvl="0" indent="114300" algn="just" defTabSz="914400" rtl="0" eaLnBrk="1" fontAlgn="base" latinLnBrk="0" hangingPunct="1">
                        <a:lnSpc>
                          <a:spcPct val="100000"/>
                        </a:lnSpc>
                        <a:spcBef>
                          <a:spcPct val="0"/>
                        </a:spcBef>
                        <a:spcAft>
                          <a:spcPts val="838"/>
                        </a:spcAft>
                        <a:buClrTx/>
                        <a:buSzTx/>
                        <a:buFontTx/>
                        <a:buNone/>
                        <a:tabLst/>
                      </a:pPr>
                      <a:r>
                        <a:rPr kumimoji="0" lang="es-VE" sz="1800" b="0" i="0" u="none" strike="noStrike" cap="none" normalizeH="0" baseline="0" smtClean="0">
                          <a:ln>
                            <a:noFill/>
                          </a:ln>
                          <a:solidFill>
                            <a:srgbClr val="000000"/>
                          </a:solidFill>
                          <a:effectLst/>
                          <a:latin typeface="Times New Roman" pitchFamily="18" charset="0"/>
                          <a:cs typeface="Times New Roman" pitchFamily="18" charset="0"/>
                        </a:rPr>
                        <a:t>- Trong 20 năm đầu sau chiến tranh, nhờ các ưu thế ban đầu, Mỹ đã vươn lên trở thành trung tâm kinh tế, tài chính duy nhất của thế giới.</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p>
                      <a:pPr marL="0" marR="0" lvl="0" indent="114300" algn="just" defTabSz="914400" rtl="0" eaLnBrk="1" fontAlgn="base" latinLnBrk="0" hangingPunct="1">
                        <a:lnSpc>
                          <a:spcPct val="100000"/>
                        </a:lnSpc>
                        <a:spcBef>
                          <a:spcPct val="0"/>
                        </a:spcBef>
                        <a:spcAft>
                          <a:spcPts val="838"/>
                        </a:spcAft>
                        <a:buClrTx/>
                        <a:buSzTx/>
                        <a:buFontTx/>
                        <a:buNone/>
                        <a:tabLst/>
                      </a:pPr>
                      <a:r>
                        <a:rPr kumimoji="0" lang="es-VE" sz="1800" b="0" i="0" u="none" strike="noStrike" cap="none" normalizeH="0" baseline="0" smtClean="0">
                          <a:ln>
                            <a:noFill/>
                          </a:ln>
                          <a:solidFill>
                            <a:srgbClr val="000000"/>
                          </a:solidFill>
                          <a:effectLst/>
                          <a:latin typeface="Times New Roman" pitchFamily="18" charset="0"/>
                          <a:cs typeface="Times New Roman" pitchFamily="18" charset="0"/>
                        </a:rPr>
                        <a:t>+ Chiếm trên 56% sản lượng công nghiệp thế giới.</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p>
                      <a:pPr marL="0" marR="0" lvl="0" indent="114300" algn="just" defTabSz="914400" rtl="0" eaLnBrk="1" fontAlgn="base" latinLnBrk="0" hangingPunct="1">
                        <a:lnSpc>
                          <a:spcPct val="100000"/>
                        </a:lnSpc>
                        <a:spcBef>
                          <a:spcPct val="0"/>
                        </a:spcBef>
                        <a:spcAft>
                          <a:spcPts val="838"/>
                        </a:spcAft>
                        <a:buClrTx/>
                        <a:buSzTx/>
                        <a:buFontTx/>
                        <a:buNone/>
                        <a:tabLst/>
                      </a:pPr>
                      <a:r>
                        <a:rPr kumimoji="0" lang="es-VE" sz="1800" b="0" i="0" u="none" strike="noStrike" cap="none" normalizeH="0" baseline="0" smtClean="0">
                          <a:ln>
                            <a:noFill/>
                          </a:ln>
                          <a:solidFill>
                            <a:srgbClr val="000000"/>
                          </a:solidFill>
                          <a:effectLst/>
                          <a:latin typeface="Times New Roman" pitchFamily="18" charset="0"/>
                          <a:cs typeface="Times New Roman" pitchFamily="18" charset="0"/>
                        </a:rPr>
                        <a:t>+ Sản xuất nông nghiệp bằng 2 lần Anh, Pháp, Liên bang Đức, Ý và Nhật cộng lại.</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p>
                      <a:pPr marL="0" marR="0" lvl="0" indent="114300" algn="just" defTabSz="914400" rtl="0" eaLnBrk="1" fontAlgn="base" latinLnBrk="0" hangingPunct="1">
                        <a:lnSpc>
                          <a:spcPct val="100000"/>
                        </a:lnSpc>
                        <a:spcBef>
                          <a:spcPct val="0"/>
                        </a:spcBef>
                        <a:spcAft>
                          <a:spcPts val="838"/>
                        </a:spcAft>
                        <a:buClrTx/>
                        <a:buSzTx/>
                        <a:buFontTx/>
                        <a:buNone/>
                        <a:tabLst/>
                      </a:pPr>
                      <a:r>
                        <a:rPr kumimoji="0" lang="es-VE" sz="1800" b="0" i="0" u="none" strike="noStrike" cap="none" normalizeH="0" baseline="0" smtClean="0">
                          <a:ln>
                            <a:noFill/>
                          </a:ln>
                          <a:solidFill>
                            <a:srgbClr val="000000"/>
                          </a:solidFill>
                          <a:effectLst/>
                          <a:latin typeface="Times New Roman" pitchFamily="18" charset="0"/>
                          <a:cs typeface="Times New Roman" pitchFamily="18" charset="0"/>
                        </a:rPr>
                        <a:t>+ Chiếm ¾ dự trữ vàng trên TG.</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p>
                      <a:pPr marL="0" marR="0" lvl="0" indent="114300" algn="just" defTabSz="914400" rtl="0" eaLnBrk="1" fontAlgn="base" latinLnBrk="0" hangingPunct="1">
                        <a:lnSpc>
                          <a:spcPct val="100000"/>
                        </a:lnSpc>
                        <a:spcBef>
                          <a:spcPct val="0"/>
                        </a:spcBef>
                        <a:spcAft>
                          <a:spcPts val="838"/>
                        </a:spcAft>
                        <a:buClrTx/>
                        <a:buSzTx/>
                        <a:buFontTx/>
                        <a:buNone/>
                        <a:tabLst/>
                      </a:pPr>
                      <a:r>
                        <a:rPr kumimoji="0" lang="es-VE" sz="1800" b="0" i="0" u="none" strike="noStrike" cap="none" normalizeH="0" baseline="0" smtClean="0">
                          <a:ln>
                            <a:noFill/>
                          </a:ln>
                          <a:solidFill>
                            <a:srgbClr val="000000"/>
                          </a:solidFill>
                          <a:effectLst/>
                          <a:latin typeface="Times New Roman" pitchFamily="18" charset="0"/>
                          <a:cs typeface="Times New Roman" pitchFamily="18" charset="0"/>
                        </a:rPr>
                        <a:t>+ Có trên 50 % tàu bè đi lại trên biển.</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txBody>
                  <a:tcPr marL="33251" marR="3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14300" algn="ctr" defTabSz="914400" rtl="0" eaLnBrk="1" fontAlgn="base" latinLnBrk="0" hangingPunct="1">
                        <a:lnSpc>
                          <a:spcPct val="100000"/>
                        </a:lnSpc>
                        <a:spcBef>
                          <a:spcPct val="0"/>
                        </a:spcBef>
                        <a:spcAft>
                          <a:spcPts val="838"/>
                        </a:spcAft>
                        <a:buClrTx/>
                        <a:buSzTx/>
                        <a:buFontTx/>
                        <a:buNone/>
                        <a:tabLst/>
                      </a:pPr>
                      <a:r>
                        <a:rPr kumimoji="0" lang="es-VE" sz="1800" b="1" i="0" u="none" strike="noStrike" cap="none" normalizeH="0" baseline="0" smtClean="0">
                          <a:ln>
                            <a:noFill/>
                          </a:ln>
                          <a:solidFill>
                            <a:srgbClr val="000000"/>
                          </a:solidFill>
                          <a:effectLst/>
                          <a:latin typeface="Times New Roman" pitchFamily="18" charset="0"/>
                          <a:cs typeface="Times New Roman" pitchFamily="18" charset="0"/>
                        </a:rPr>
                        <a:t>2. Nhật Bản</a:t>
                      </a:r>
                      <a:endParaRPr kumimoji="0" lang="en-US" sz="1800" b="1" i="0" u="none" strike="noStrike" cap="none" normalizeH="0" baseline="0" smtClean="0">
                        <a:ln>
                          <a:noFill/>
                        </a:ln>
                        <a:solidFill>
                          <a:srgbClr val="000000"/>
                        </a:solidFill>
                        <a:effectLst/>
                        <a:latin typeface=".VnTime" pitchFamily="34" charset="0"/>
                        <a:cs typeface="Times New Roman" pitchFamily="18" charset="0"/>
                      </a:endParaRPr>
                    </a:p>
                    <a:p>
                      <a:pPr marL="0" marR="0" lvl="0" indent="114300" algn="l" defTabSz="914400" rtl="0" eaLnBrk="1" fontAlgn="base" latinLnBrk="0" hangingPunct="1">
                        <a:lnSpc>
                          <a:spcPct val="100000"/>
                        </a:lnSpc>
                        <a:spcBef>
                          <a:spcPct val="0"/>
                        </a:spcBef>
                        <a:spcAft>
                          <a:spcPts val="838"/>
                        </a:spcAft>
                        <a:buClrTx/>
                        <a:buSzTx/>
                        <a:buFontTx/>
                        <a:buNone/>
                        <a:tabLst/>
                      </a:pPr>
                      <a:r>
                        <a:rPr kumimoji="0" lang="es-VE" sz="1800" b="0" i="0" u="none" strike="noStrike" cap="none" normalizeH="0" baseline="0" smtClean="0">
                          <a:ln>
                            <a:noFill/>
                          </a:ln>
                          <a:solidFill>
                            <a:schemeClr val="tx1"/>
                          </a:solidFill>
                          <a:effectLst/>
                          <a:latin typeface="Times New Roman" pitchFamily="18" charset="0"/>
                          <a:cs typeface="Times New Roman" pitchFamily="18" charset="0"/>
                        </a:rPr>
                        <a:t>- Từ những năm 50, 60 của thế kỉ XX trở đi, nền kinh tế Nhật tăng trưởng một cách "thần kì", vượt qua các nước Tây Âu, Nhật Bản trở thành nền kinh tế lớn thứ hai trong thế giới tư bản chủ nghĩa:</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p>
                      <a:pPr marL="0" marR="0" lvl="0" indent="114300" algn="l" defTabSz="914400" rtl="0" eaLnBrk="1" fontAlgn="base" latinLnBrk="0" hangingPunct="1">
                        <a:lnSpc>
                          <a:spcPct val="100000"/>
                        </a:lnSpc>
                        <a:spcBef>
                          <a:spcPts val="200"/>
                        </a:spcBef>
                        <a:spcAft>
                          <a:spcPct val="0"/>
                        </a:spcAft>
                        <a:buClrTx/>
                        <a:buSzTx/>
                        <a:buFontTx/>
                        <a:buNone/>
                        <a:tabLst/>
                      </a:pPr>
                      <a:r>
                        <a:rPr kumimoji="0" lang="es-VE" sz="1800" b="0" i="0" u="none" strike="noStrike" cap="none" normalizeH="0" baseline="0" smtClean="0">
                          <a:ln>
                            <a:noFill/>
                          </a:ln>
                          <a:solidFill>
                            <a:schemeClr val="tx1"/>
                          </a:solidFill>
                          <a:effectLst/>
                          <a:latin typeface="Times New Roman" pitchFamily="18" charset="0"/>
                          <a:cs typeface="Times New Roman" pitchFamily="18" charset="0"/>
                        </a:rPr>
                        <a:t>+ Về tổng sản phẩm quốc dân: năm 1950 chỉ đạt được 20 tỉ USD, nhưng đến năm 1968 đó đạt tới 183 tỉ USD, vươn lên đứng thứ hai thế giới sau Mĩ. Năm 1990, thu nhập bình quân đầu người đạt 23.796 USD, vượt Mĩ đứng thứ hai thế giới sau Thuỵ Sĩ (29.850 USD)</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p>
                      <a:pPr marL="0" marR="0" lvl="0" indent="114300" algn="just" defTabSz="914400" rtl="0" eaLnBrk="1" fontAlgn="base" latinLnBrk="0" hangingPunct="1">
                        <a:lnSpc>
                          <a:spcPct val="100000"/>
                        </a:lnSpc>
                        <a:spcBef>
                          <a:spcPts val="200"/>
                        </a:spcBef>
                        <a:spcAft>
                          <a:spcPct val="0"/>
                        </a:spcAft>
                        <a:buClrTx/>
                        <a:buSzTx/>
                        <a:buFontTx/>
                        <a:buNone/>
                        <a:tabLst/>
                      </a:pPr>
                      <a:r>
                        <a:rPr kumimoji="0" lang="es-VE" sz="1800" b="0" i="0" u="none" strike="noStrike" cap="none" normalizeH="0" baseline="0" smtClean="0">
                          <a:ln>
                            <a:noFill/>
                          </a:ln>
                          <a:solidFill>
                            <a:schemeClr val="tx1"/>
                          </a:solidFill>
                          <a:effectLst/>
                          <a:latin typeface="Times New Roman" pitchFamily="18" charset="0"/>
                          <a:cs typeface="Times New Roman" pitchFamily="18" charset="0"/>
                        </a:rPr>
                        <a:t>+ Về công nghiệp, trong những năm 1950-1960, tốc độ tăng trưởng bình quân hằng năm là 15%, những năm  1961-1970 là 13,5%.</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p>
                      <a:pPr marL="0" marR="0" lvl="0" indent="114300" algn="just" defTabSz="914400" rtl="0" eaLnBrk="1" fontAlgn="base" latinLnBrk="0" hangingPunct="1">
                        <a:lnSpc>
                          <a:spcPct val="100000"/>
                        </a:lnSpc>
                        <a:spcBef>
                          <a:spcPts val="200"/>
                        </a:spcBef>
                        <a:spcAft>
                          <a:spcPct val="0"/>
                        </a:spcAft>
                        <a:buClrTx/>
                        <a:buSzTx/>
                        <a:buFontTx/>
                        <a:buNone/>
                        <a:tabLst/>
                      </a:pPr>
                      <a:r>
                        <a:rPr kumimoji="0" lang="es-VE" sz="1800" b="0" i="0" u="none" strike="noStrike" cap="none" normalizeH="0" baseline="0" smtClean="0">
                          <a:ln>
                            <a:noFill/>
                          </a:ln>
                          <a:solidFill>
                            <a:schemeClr val="tx1"/>
                          </a:solidFill>
                          <a:effectLst/>
                          <a:latin typeface="Times New Roman" pitchFamily="18" charset="0"/>
                          <a:cs typeface="Times New Roman" pitchFamily="18" charset="0"/>
                        </a:rPr>
                        <a:t>+ Về nông nghiệp, những năm 1967-1969, Nhật tự cung cấp được hơn 80% nhu cầu lương thực trong nước...</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txBody>
                  <a:tcPr marL="33251" marR="3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14300" algn="ctr" defTabSz="914400" rtl="0" eaLnBrk="1" fontAlgn="base" latinLnBrk="0" hangingPunct="1">
                        <a:lnSpc>
                          <a:spcPct val="100000"/>
                        </a:lnSpc>
                        <a:spcBef>
                          <a:spcPct val="0"/>
                        </a:spcBef>
                        <a:spcAft>
                          <a:spcPts val="838"/>
                        </a:spcAft>
                        <a:buClrTx/>
                        <a:buSzTx/>
                        <a:buFontTx/>
                        <a:buNone/>
                        <a:tabLst/>
                      </a:pPr>
                      <a:r>
                        <a:rPr kumimoji="0" lang="es-VE" sz="1800" b="1" i="0" u="none" strike="noStrike" cap="none" normalizeH="0" baseline="0" smtClean="0">
                          <a:ln>
                            <a:noFill/>
                          </a:ln>
                          <a:solidFill>
                            <a:srgbClr val="000000"/>
                          </a:solidFill>
                          <a:effectLst/>
                          <a:latin typeface="Times New Roman" pitchFamily="18" charset="0"/>
                          <a:cs typeface="Times New Roman" pitchFamily="18" charset="0"/>
                        </a:rPr>
                        <a:t>3. Các nước Tây Âu</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p>
                      <a:pPr marL="0" marR="0" lvl="0" indent="114300" algn="just" defTabSz="914400" rtl="0" eaLnBrk="1" fontAlgn="base" latinLnBrk="0" hangingPunct="1">
                        <a:lnSpc>
                          <a:spcPct val="100000"/>
                        </a:lnSpc>
                        <a:spcBef>
                          <a:spcPct val="0"/>
                        </a:spcBef>
                        <a:spcAft>
                          <a:spcPts val="838"/>
                        </a:spcAft>
                        <a:buClrTx/>
                        <a:buSzTx/>
                        <a:buFontTx/>
                        <a:buNone/>
                        <a:tabLst/>
                      </a:pPr>
                      <a:r>
                        <a:rPr kumimoji="0" lang="es-VE" sz="1800" b="0" i="0" u="none" strike="noStrike" cap="none" normalizeH="0" baseline="0" smtClean="0">
                          <a:ln>
                            <a:noFill/>
                          </a:ln>
                          <a:solidFill>
                            <a:srgbClr val="000000"/>
                          </a:solidFill>
                          <a:effectLst/>
                          <a:latin typeface="Times New Roman" pitchFamily="18" charset="0"/>
                          <a:cs typeface="Times New Roman" pitchFamily="18" charset="0"/>
                        </a:rPr>
                        <a:t>- Các nước Anh, Pháp, Nhật Bản, Đức sau thời kì khó khăn sau chiến tranh đã đạt được tốc độ tăng trưởng kinh tế mạnh, trở thành những trung tâm kinh tế, tài chính của thế giới, cạnh tranh gay gắt với Mỹ.</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p>
                      <a:pPr marL="0" marR="0" lvl="0" indent="114300" algn="just" defTabSz="914400" rtl="0" eaLnBrk="1" fontAlgn="base" latinLnBrk="0" hangingPunct="1">
                        <a:lnSpc>
                          <a:spcPct val="100000"/>
                        </a:lnSpc>
                        <a:spcBef>
                          <a:spcPct val="0"/>
                        </a:spcBef>
                        <a:spcAft>
                          <a:spcPts val="838"/>
                        </a:spcAft>
                        <a:buClrTx/>
                        <a:buSzTx/>
                        <a:buFontTx/>
                        <a:buNone/>
                        <a:tabLst/>
                      </a:pPr>
                      <a:r>
                        <a:rPr kumimoji="0" lang="vi-VN" sz="1800" b="0" i="0" u="none" strike="noStrike" cap="none" normalizeH="0" baseline="0" smtClean="0">
                          <a:ln>
                            <a:noFill/>
                          </a:ln>
                          <a:solidFill>
                            <a:srgbClr val="000000"/>
                          </a:solidFill>
                          <a:effectLst/>
                          <a:latin typeface="Times New Roman" pitchFamily="18" charset="0"/>
                          <a:cs typeface="Times New Roman" pitchFamily="18" charset="0"/>
                        </a:rPr>
                        <a:t>- Trong những năm 1950 – 1975 :</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p>
                      <a:pPr marL="0" marR="0" lvl="0" indent="114300" algn="just" defTabSz="914400" rtl="0" eaLnBrk="1" fontAlgn="base" latinLnBrk="0" hangingPunct="1">
                        <a:lnSpc>
                          <a:spcPct val="100000"/>
                        </a:lnSpc>
                        <a:spcBef>
                          <a:spcPct val="0"/>
                        </a:spcBef>
                        <a:spcAft>
                          <a:spcPts val="838"/>
                        </a:spcAft>
                        <a:buClrTx/>
                        <a:buSzTx/>
                        <a:buFontTx/>
                        <a:buNone/>
                        <a:tabLst/>
                      </a:pPr>
                      <a:r>
                        <a:rPr kumimoji="0" lang="vi-VN" sz="1800" b="0" i="0" u="none" strike="noStrike" cap="none" normalizeH="0" baseline="0" smtClean="0">
                          <a:ln>
                            <a:noFill/>
                          </a:ln>
                          <a:solidFill>
                            <a:srgbClr val="000000"/>
                          </a:solidFill>
                          <a:effectLst/>
                          <a:latin typeface="Times New Roman" pitchFamily="18" charset="0"/>
                          <a:cs typeface="Times New Roman" pitchFamily="18" charset="0"/>
                        </a:rPr>
                        <a:t>+ Sản lượng công nghiệp tăng nhanh : Ý tăng 5 lần, Tây Đức tăng 4,4 lần, Pháp tăng 3,3 lần.</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p>
                      <a:pPr marL="0" marR="0" lvl="0" indent="114300" algn="just" defTabSz="914400" rtl="0" eaLnBrk="1" fontAlgn="base" latinLnBrk="0" hangingPunct="1">
                        <a:lnSpc>
                          <a:spcPct val="100000"/>
                        </a:lnSpc>
                        <a:spcBef>
                          <a:spcPct val="0"/>
                        </a:spcBef>
                        <a:spcAft>
                          <a:spcPts val="838"/>
                        </a:spcAft>
                        <a:buClrTx/>
                        <a:buSzTx/>
                        <a:buFontTx/>
                        <a:buNone/>
                        <a:tabLst/>
                      </a:pPr>
                      <a:r>
                        <a:rPr kumimoji="0" lang="vi-VN" sz="1800" b="0" i="0" u="none" strike="noStrike" cap="none" normalizeH="0" baseline="0" smtClean="0">
                          <a:ln>
                            <a:noFill/>
                          </a:ln>
                          <a:solidFill>
                            <a:srgbClr val="000000"/>
                          </a:solidFill>
                          <a:effectLst/>
                          <a:latin typeface="Times New Roman" pitchFamily="18" charset="0"/>
                          <a:cs typeface="Times New Roman" pitchFamily="18" charset="0"/>
                        </a:rPr>
                        <a:t>+ Chiếm tỉ lệ cao trong tổng sản lượng công nghiệp thế giới : 1948 chiếm 28,8 %, năm 1973 tăng lên 31 %.</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p>
                      <a:pPr marL="0" marR="0" lvl="0" indent="114300" algn="just" defTabSz="914400" rtl="0" eaLnBrk="1" fontAlgn="base" latinLnBrk="0" hangingPunct="1">
                        <a:lnSpc>
                          <a:spcPct val="100000"/>
                        </a:lnSpc>
                        <a:spcBef>
                          <a:spcPct val="0"/>
                        </a:spcBef>
                        <a:spcAft>
                          <a:spcPts val="838"/>
                        </a:spcAft>
                        <a:buClrTx/>
                        <a:buSzTx/>
                        <a:buFontTx/>
                        <a:buNone/>
                        <a:tabLst/>
                      </a:pPr>
                      <a:r>
                        <a:rPr kumimoji="0" lang="vi-VN" sz="1800" b="0" i="0" u="none" strike="noStrike" cap="none" normalizeH="0" baseline="0" smtClean="0">
                          <a:ln>
                            <a:noFill/>
                          </a:ln>
                          <a:solidFill>
                            <a:srgbClr val="000000"/>
                          </a:solidFill>
                          <a:effectLst/>
                          <a:latin typeface="Times New Roman" pitchFamily="18" charset="0"/>
                          <a:cs typeface="Times New Roman" pitchFamily="18" charset="0"/>
                        </a:rPr>
                        <a:t>+ Trở thành một trung tâm kinh tế, tài chính (cùng với Nhật) cạnh tranh với Mỹ.</a:t>
                      </a:r>
                      <a:endParaRPr kumimoji="0" lang="en-US" sz="1800" b="0" i="0" u="none" strike="noStrike" cap="none" normalizeH="0" baseline="0" smtClean="0">
                        <a:ln>
                          <a:noFill/>
                        </a:ln>
                        <a:solidFill>
                          <a:schemeClr val="tx1"/>
                        </a:solidFill>
                        <a:effectLst/>
                        <a:latin typeface=".VnTime" pitchFamily="34" charset="0"/>
                        <a:cs typeface="Times New Roman" pitchFamily="18" charset="0"/>
                      </a:endParaRPr>
                    </a:p>
                  </a:txBody>
                  <a:tcPr marL="33251" marR="332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89238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66675" y="2089150"/>
            <a:ext cx="93202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s-VE" sz="2800" b="1">
                <a:solidFill>
                  <a:srgbClr val="0000FF"/>
                </a:solidFill>
                <a:latin typeface="Times New Roman" pitchFamily="18" charset="0"/>
                <a:cs typeface="Times New Roman" pitchFamily="18" charset="0"/>
              </a:rPr>
              <a:t>? Nhận xét đúng nhất về biểu hiện phát triển kinh tế của </a:t>
            </a:r>
          </a:p>
          <a:p>
            <a:pPr algn="just"/>
            <a:r>
              <a:rPr lang="es-VE" sz="2800" b="1">
                <a:solidFill>
                  <a:srgbClr val="0000FF"/>
                </a:solidFill>
                <a:latin typeface="Times New Roman" pitchFamily="18" charset="0"/>
                <a:cs typeface="Times New Roman" pitchFamily="18" charset="0"/>
              </a:rPr>
              <a:t>Mĩ, Nhật Bản và các nước Tây Âu sau năm 1950 đến những</a:t>
            </a:r>
          </a:p>
          <a:p>
            <a:pPr algn="just"/>
            <a:r>
              <a:rPr lang="es-VE" sz="2800" b="1">
                <a:solidFill>
                  <a:srgbClr val="0000FF"/>
                </a:solidFill>
                <a:latin typeface="Times New Roman" pitchFamily="18" charset="0"/>
                <a:cs typeface="Times New Roman" pitchFamily="18" charset="0"/>
              </a:rPr>
              <a:t> năm 70 của thế kỉ XX? </a:t>
            </a:r>
            <a:endParaRPr lang="es-VE" sz="2800" b="1">
              <a:solidFill>
                <a:srgbClr val="0000FF"/>
              </a:solidFill>
            </a:endParaRPr>
          </a:p>
        </p:txBody>
      </p:sp>
      <p:sp>
        <p:nvSpPr>
          <p:cNvPr id="15363" name="TextBox 1"/>
          <p:cNvSpPr txBox="1">
            <a:spLocks noChangeArrowheads="1"/>
          </p:cNvSpPr>
          <p:nvPr/>
        </p:nvSpPr>
        <p:spPr bwMode="auto">
          <a:xfrm>
            <a:off x="1295400" y="457200"/>
            <a:ext cx="5867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a:solidFill>
                  <a:schemeClr val="accent2"/>
                </a:solidFill>
              </a:rPr>
              <a:t>Thảo luận nhóm</a:t>
            </a:r>
          </a:p>
          <a:p>
            <a:pPr algn="ctr" eaLnBrk="1" hangingPunct="1"/>
            <a:r>
              <a:rPr lang="en-US" sz="2400">
                <a:solidFill>
                  <a:schemeClr val="accent2"/>
                </a:solidFill>
              </a:rPr>
              <a:t>Hình thức: Nhóm bàn</a:t>
            </a:r>
          </a:p>
          <a:p>
            <a:pPr algn="ctr" eaLnBrk="1" hangingPunct="1"/>
            <a:r>
              <a:rPr lang="en-US" sz="2400">
                <a:solidFill>
                  <a:schemeClr val="accent2"/>
                </a:solidFill>
              </a:rPr>
              <a:t>Thời gian: 5 phút</a:t>
            </a:r>
          </a:p>
        </p:txBody>
      </p:sp>
    </p:spTree>
    <p:extLst>
      <p:ext uri="{BB962C8B-B14F-4D97-AF65-F5344CB8AC3E}">
        <p14:creationId xmlns:p14="http://schemas.microsoft.com/office/powerpoint/2010/main" val="3346364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0" y="381000"/>
            <a:ext cx="9144000" cy="6477000"/>
            <a:chOff x="0" y="240"/>
            <a:chExt cx="5760" cy="4080"/>
          </a:xfrm>
        </p:grpSpPr>
        <p:grpSp>
          <p:nvGrpSpPr>
            <p:cNvPr id="16388" name="Group 2"/>
            <p:cNvGrpSpPr>
              <a:grpSpLocks/>
            </p:cNvGrpSpPr>
            <p:nvPr/>
          </p:nvGrpSpPr>
          <p:grpSpPr bwMode="auto">
            <a:xfrm>
              <a:off x="0" y="288"/>
              <a:ext cx="3168" cy="1961"/>
              <a:chOff x="492" y="480"/>
              <a:chExt cx="2496" cy="1873"/>
            </a:xfrm>
          </p:grpSpPr>
          <p:sp>
            <p:nvSpPr>
              <p:cNvPr id="16397" name="Rectangle 3"/>
              <p:cNvSpPr>
                <a:spLocks noChangeArrowheads="1"/>
              </p:cNvSpPr>
              <p:nvPr/>
            </p:nvSpPr>
            <p:spPr bwMode="auto">
              <a:xfrm>
                <a:off x="492" y="480"/>
                <a:ext cx="2496" cy="1824"/>
              </a:xfrm>
              <a:prstGeom prst="rect">
                <a:avLst/>
              </a:prstGeom>
              <a:solidFill>
                <a:schemeClr val="tx2"/>
              </a:solidFill>
              <a:ln w="9525" algn="ctr">
                <a:solidFill>
                  <a:schemeClr val="tx1"/>
                </a:solidFill>
                <a:miter lim="800000"/>
                <a:headEnd/>
                <a:tailEnd/>
              </a:ln>
            </p:spPr>
            <p:txBody>
              <a:bodyPr anchor="ctr">
                <a:spAutoFit/>
              </a:bodyPr>
              <a:lstStyle/>
              <a:p>
                <a:endParaRPr lang="en-US">
                  <a:latin typeface="Times New Roman" pitchFamily="18" charset="0"/>
                </a:endParaRPr>
              </a:p>
            </p:txBody>
          </p:sp>
          <p:pic>
            <p:nvPicPr>
              <p:cNvPr id="16398" name="Picture 4" descr="250px-Liberty-statue-with-manhattan"/>
              <p:cNvPicPr>
                <a:picLocks noChangeAspect="1" noChangeArrowheads="1"/>
              </p:cNvPicPr>
              <p:nvPr/>
            </p:nvPicPr>
            <p:blipFill>
              <a:blip r:embed="rId2">
                <a:lum contrast="12000"/>
                <a:extLst>
                  <a:ext uri="{28A0092B-C50C-407E-A947-70E740481C1C}">
                    <a14:useLocalDpi xmlns:a14="http://schemas.microsoft.com/office/drawing/2010/main" val="0"/>
                  </a:ext>
                </a:extLst>
              </a:blip>
              <a:srcRect r="14000" b="11765"/>
              <a:stretch>
                <a:fillRect/>
              </a:stretch>
            </p:blipFill>
            <p:spPr bwMode="auto">
              <a:xfrm>
                <a:off x="528" y="504"/>
                <a:ext cx="2400" cy="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Text Box 5"/>
              <p:cNvSpPr txBox="1">
                <a:spLocks noChangeArrowheads="1"/>
              </p:cNvSpPr>
              <p:nvPr/>
            </p:nvSpPr>
            <p:spPr bwMode="auto">
              <a:xfrm>
                <a:off x="828" y="2078"/>
                <a:ext cx="1729" cy="275"/>
              </a:xfrm>
              <a:prstGeom prst="rect">
                <a:avLst/>
              </a:prstGeom>
              <a:noFill/>
              <a:ln w="9525" algn="ctr">
                <a:noFill/>
                <a:miter lim="800000"/>
                <a:headEnd/>
                <a:tailEnd/>
              </a:ln>
              <a:effectLst/>
            </p:spPr>
            <p:txBody>
              <a:bodyPr>
                <a:spAutoFit/>
              </a:bodyPr>
              <a:lstStyle/>
              <a:p>
                <a:pPr algn="ctr">
                  <a:spcBef>
                    <a:spcPct val="50000"/>
                  </a:spcBef>
                  <a:defRPr/>
                </a:pPr>
                <a:r>
                  <a:rPr lang="en-US" sz="2400" b="1">
                    <a:solidFill>
                      <a:schemeClr val="bg1"/>
                    </a:solidFill>
                    <a:effectLst>
                      <a:outerShdw blurRad="38100" dist="38100" dir="2700000" algn="tl">
                        <a:srgbClr val="C0C0C0"/>
                      </a:outerShdw>
                    </a:effectLst>
                    <a:latin typeface="Times New Roman" pitchFamily="18" charset="0"/>
                  </a:rPr>
                  <a:t>Mỹ</a:t>
                </a:r>
              </a:p>
            </p:txBody>
          </p:sp>
        </p:grpSp>
        <p:grpSp>
          <p:nvGrpSpPr>
            <p:cNvPr id="16389" name="Group 6"/>
            <p:cNvGrpSpPr>
              <a:grpSpLocks/>
            </p:cNvGrpSpPr>
            <p:nvPr/>
          </p:nvGrpSpPr>
          <p:grpSpPr bwMode="auto">
            <a:xfrm>
              <a:off x="0" y="2362"/>
              <a:ext cx="3168" cy="1958"/>
              <a:chOff x="480" y="2364"/>
              <a:chExt cx="2496" cy="1873"/>
            </a:xfrm>
          </p:grpSpPr>
          <p:sp>
            <p:nvSpPr>
              <p:cNvPr id="16394" name="Rectangle 7"/>
              <p:cNvSpPr>
                <a:spLocks noChangeArrowheads="1"/>
              </p:cNvSpPr>
              <p:nvPr/>
            </p:nvSpPr>
            <p:spPr bwMode="auto">
              <a:xfrm>
                <a:off x="480" y="2364"/>
                <a:ext cx="2496" cy="1824"/>
              </a:xfrm>
              <a:prstGeom prst="rect">
                <a:avLst/>
              </a:prstGeom>
              <a:solidFill>
                <a:srgbClr val="3366FF"/>
              </a:solidFill>
              <a:ln w="9525" algn="ctr">
                <a:solidFill>
                  <a:schemeClr val="tx1"/>
                </a:solidFill>
                <a:miter lim="800000"/>
                <a:headEnd/>
                <a:tailEnd/>
              </a:ln>
            </p:spPr>
            <p:txBody>
              <a:bodyPr anchor="ctr">
                <a:spAutoFit/>
              </a:bodyPr>
              <a:lstStyle/>
              <a:p>
                <a:endParaRPr lang="en-US">
                  <a:latin typeface="Times New Roman" pitchFamily="18" charset="0"/>
                </a:endParaRPr>
              </a:p>
            </p:txBody>
          </p:sp>
          <p:sp>
            <p:nvSpPr>
              <p:cNvPr id="144392" name="Text Box 8"/>
              <p:cNvSpPr txBox="1">
                <a:spLocks noChangeArrowheads="1"/>
              </p:cNvSpPr>
              <p:nvPr/>
            </p:nvSpPr>
            <p:spPr bwMode="auto">
              <a:xfrm>
                <a:off x="816" y="3962"/>
                <a:ext cx="1729" cy="275"/>
              </a:xfrm>
              <a:prstGeom prst="rect">
                <a:avLst/>
              </a:prstGeom>
              <a:noFill/>
              <a:ln w="9525" algn="ctr">
                <a:noFill/>
                <a:miter lim="800000"/>
                <a:headEnd/>
                <a:tailEnd/>
              </a:ln>
              <a:effectLst/>
            </p:spPr>
            <p:txBody>
              <a:bodyPr>
                <a:spAutoFit/>
              </a:bodyPr>
              <a:lstStyle/>
              <a:p>
                <a:pPr algn="ctr">
                  <a:spcBef>
                    <a:spcPct val="50000"/>
                  </a:spcBef>
                  <a:defRPr/>
                </a:pPr>
                <a:r>
                  <a:rPr lang="en-US" sz="2400" b="1">
                    <a:solidFill>
                      <a:srgbClr val="FFFF00"/>
                    </a:solidFill>
                    <a:effectLst>
                      <a:outerShdw blurRad="38100" dist="38100" dir="2700000" algn="tl">
                        <a:srgbClr val="C0C0C0"/>
                      </a:outerShdw>
                    </a:effectLst>
                    <a:latin typeface="Times New Roman" pitchFamily="18" charset="0"/>
                  </a:rPr>
                  <a:t>Tây Âu</a:t>
                </a:r>
              </a:p>
            </p:txBody>
          </p:sp>
          <p:pic>
            <p:nvPicPr>
              <p:cNvPr id="16396" name="Picture 9"/>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528" y="2402"/>
                <a:ext cx="2400" cy="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16390" name="Group 10"/>
            <p:cNvGrpSpPr>
              <a:grpSpLocks/>
            </p:cNvGrpSpPr>
            <p:nvPr/>
          </p:nvGrpSpPr>
          <p:grpSpPr bwMode="auto">
            <a:xfrm>
              <a:off x="3168" y="240"/>
              <a:ext cx="2592" cy="4080"/>
              <a:chOff x="3120" y="480"/>
              <a:chExt cx="2304" cy="3696"/>
            </a:xfrm>
          </p:grpSpPr>
          <p:sp>
            <p:nvSpPr>
              <p:cNvPr id="16391" name="Rectangle 11"/>
              <p:cNvSpPr>
                <a:spLocks noChangeArrowheads="1"/>
              </p:cNvSpPr>
              <p:nvPr/>
            </p:nvSpPr>
            <p:spPr bwMode="auto">
              <a:xfrm>
                <a:off x="3120" y="480"/>
                <a:ext cx="2304" cy="3696"/>
              </a:xfrm>
              <a:prstGeom prst="rect">
                <a:avLst/>
              </a:prstGeom>
              <a:solidFill>
                <a:srgbClr val="AFCFDB"/>
              </a:solidFill>
              <a:ln w="9525" algn="ctr">
                <a:solidFill>
                  <a:schemeClr val="tx1"/>
                </a:solidFill>
                <a:miter lim="800000"/>
                <a:headEnd/>
                <a:tailEnd/>
              </a:ln>
            </p:spPr>
            <p:txBody>
              <a:bodyPr anchor="ctr">
                <a:spAutoFit/>
              </a:bodyPr>
              <a:lstStyle/>
              <a:p>
                <a:endParaRPr lang="en-US">
                  <a:latin typeface="Times New Roman" pitchFamily="18" charset="0"/>
                </a:endParaRPr>
              </a:p>
            </p:txBody>
          </p:sp>
          <p:sp>
            <p:nvSpPr>
              <p:cNvPr id="144396" name="Text Box 12"/>
              <p:cNvSpPr txBox="1">
                <a:spLocks noChangeArrowheads="1"/>
              </p:cNvSpPr>
              <p:nvPr/>
            </p:nvSpPr>
            <p:spPr bwMode="auto">
              <a:xfrm>
                <a:off x="3408" y="3687"/>
                <a:ext cx="1728" cy="261"/>
              </a:xfrm>
              <a:prstGeom prst="rect">
                <a:avLst/>
              </a:prstGeom>
              <a:noFill/>
              <a:ln w="9525" algn="ctr">
                <a:noFill/>
                <a:miter lim="800000"/>
                <a:headEnd/>
                <a:tailEnd/>
              </a:ln>
              <a:effectLst/>
            </p:spPr>
            <p:txBody>
              <a:bodyPr>
                <a:spAutoFit/>
              </a:bodyPr>
              <a:lstStyle/>
              <a:p>
                <a:pPr algn="ctr">
                  <a:spcBef>
                    <a:spcPct val="50000"/>
                  </a:spcBef>
                  <a:defRPr/>
                </a:pPr>
                <a:r>
                  <a:rPr lang="en-US" sz="2400" b="1">
                    <a:solidFill>
                      <a:srgbClr val="0000FF"/>
                    </a:solidFill>
                    <a:effectLst>
                      <a:outerShdw blurRad="38100" dist="38100" dir="2700000" algn="tl">
                        <a:srgbClr val="C0C0C0"/>
                      </a:outerShdw>
                    </a:effectLst>
                    <a:latin typeface="Times New Roman" pitchFamily="18" charset="0"/>
                  </a:rPr>
                  <a:t>Nhật Bản</a:t>
                </a:r>
              </a:p>
            </p:txBody>
          </p:sp>
          <p:pic>
            <p:nvPicPr>
              <p:cNvPr id="16393" name="Picture 13" descr="Tokyo, thành phố không ngủ đêm."/>
              <p:cNvPicPr>
                <a:picLocks noChangeAspect="1" noChangeArrowheads="1"/>
              </p:cNvPicPr>
              <p:nvPr/>
            </p:nvPicPr>
            <p:blipFill>
              <a:blip r:embed="rId4">
                <a:lum contrast="36000"/>
                <a:extLst>
                  <a:ext uri="{28A0092B-C50C-407E-A947-70E740481C1C}">
                    <a14:useLocalDpi xmlns:a14="http://schemas.microsoft.com/office/drawing/2010/main" val="0"/>
                  </a:ext>
                </a:extLst>
              </a:blip>
              <a:srcRect/>
              <a:stretch>
                <a:fillRect/>
              </a:stretch>
            </p:blipFill>
            <p:spPr bwMode="auto">
              <a:xfrm>
                <a:off x="3192" y="882"/>
                <a:ext cx="2172" cy="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4398" name="AutoShape 14"/>
          <p:cNvSpPr>
            <a:spLocks noChangeArrowheads="1"/>
          </p:cNvSpPr>
          <p:nvPr/>
        </p:nvSpPr>
        <p:spPr bwMode="auto">
          <a:xfrm>
            <a:off x="2490788" y="1600200"/>
            <a:ext cx="5129212" cy="3352800"/>
          </a:xfrm>
          <a:prstGeom prst="irregularSeal2">
            <a:avLst/>
          </a:prstGeom>
          <a:solidFill>
            <a:srgbClr val="FFFF00"/>
          </a:solidFill>
          <a:ln w="19050" cap="sq" algn="ctr">
            <a:solidFill>
              <a:schemeClr val="tx1"/>
            </a:solidFill>
            <a:miter lim="800000"/>
            <a:headEnd/>
            <a:tailEnd/>
          </a:ln>
          <a:effectLst>
            <a:outerShdw dist="35921" dir="2700000" algn="ctr" rotWithShape="0">
              <a:schemeClr val="bg2"/>
            </a:outerShdw>
          </a:effectLst>
        </p:spPr>
        <p:txBody>
          <a:bodyPr wrap="none" anchor="ctr"/>
          <a:lstStyle/>
          <a:p>
            <a:pPr algn="ctr" eaLnBrk="0" hangingPunct="0"/>
            <a:r>
              <a:rPr lang="en-US" sz="2400" b="1">
                <a:solidFill>
                  <a:srgbClr val="000099"/>
                </a:solidFill>
                <a:latin typeface="Times New Roman" pitchFamily="18" charset="0"/>
              </a:rPr>
              <a:t>Ba trung tâm kinh </a:t>
            </a:r>
          </a:p>
          <a:p>
            <a:pPr algn="ctr" eaLnBrk="0" hangingPunct="0"/>
            <a:r>
              <a:rPr lang="en-US" sz="2400" b="1">
                <a:solidFill>
                  <a:srgbClr val="000099"/>
                </a:solidFill>
                <a:latin typeface="Times New Roman" pitchFamily="18" charset="0"/>
              </a:rPr>
              <a:t>tế lớn NHẤT của thế giới</a:t>
            </a:r>
          </a:p>
        </p:txBody>
      </p:sp>
    </p:spTree>
    <p:extLst>
      <p:ext uri="{BB962C8B-B14F-4D97-AF65-F5344CB8AC3E}">
        <p14:creationId xmlns:p14="http://schemas.microsoft.com/office/powerpoint/2010/main" val="29702067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iterate type="lt">
                                    <p:tmPct val="0"/>
                                  </p:iterate>
                                  <p:childTnLst>
                                    <p:set>
                                      <p:cBhvr>
                                        <p:cTn id="11" dur="1" fill="hold">
                                          <p:stCondLst>
                                            <p:cond delay="0"/>
                                          </p:stCondLst>
                                        </p:cTn>
                                        <p:tgtEl>
                                          <p:spTgt spid="144398"/>
                                        </p:tgtEl>
                                        <p:attrNameLst>
                                          <p:attrName>style.visibility</p:attrName>
                                        </p:attrNameLst>
                                      </p:cBhvr>
                                      <p:to>
                                        <p:strVal val="visible"/>
                                      </p:to>
                                    </p:set>
                                    <p:animEffect transition="in" filter="wheel(4)">
                                      <p:cBhvr>
                                        <p:cTn id="12" dur="2000"/>
                                        <p:tgtEl>
                                          <p:spTgt spid="144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xit" presetSubtype="12" fill="hold" grpId="1" nodeType="clickEffect">
                                  <p:stCondLst>
                                    <p:cond delay="0"/>
                                  </p:stCondLst>
                                  <p:iterate type="lt">
                                    <p:tmPct val="0"/>
                                  </p:iterate>
                                  <p:childTnLst>
                                    <p:animEffect transition="out" filter="strips(downLeft)">
                                      <p:cBhvr>
                                        <p:cTn id="16" dur="500"/>
                                        <p:tgtEl>
                                          <p:spTgt spid="144398"/>
                                        </p:tgtEl>
                                      </p:cBhvr>
                                    </p:animEffect>
                                    <p:set>
                                      <p:cBhvr>
                                        <p:cTn id="17" dur="1" fill="hold">
                                          <p:stCondLst>
                                            <p:cond delay="499"/>
                                          </p:stCondLst>
                                        </p:cTn>
                                        <p:tgtEl>
                                          <p:spTgt spid="1443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8" grpId="0" animBg="1"/>
      <p:bldP spid="14439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31750"/>
          <a:ext cx="9144000" cy="6624828"/>
        </p:xfrm>
        <a:graphic>
          <a:graphicData uri="http://schemas.openxmlformats.org/drawingml/2006/table">
            <a:tbl>
              <a:tblPr firstRow="1" firstCol="1" lastRow="1" lastCol="1" bandRow="1" bandCol="1">
                <a:tableStyleId>{5C22544A-7EE6-4342-B048-85BDC9FD1C3A}</a:tableStyleId>
              </a:tblPr>
              <a:tblGrid>
                <a:gridCol w="1066800"/>
                <a:gridCol w="2908575"/>
                <a:gridCol w="2958825"/>
                <a:gridCol w="2209800"/>
              </a:tblGrid>
              <a:tr h="630918">
                <a:tc>
                  <a:txBody>
                    <a:bodyPr/>
                    <a:lstStyle/>
                    <a:p>
                      <a:pPr algn="just">
                        <a:lnSpc>
                          <a:spcPct val="115000"/>
                        </a:lnSpc>
                      </a:pPr>
                      <a:r>
                        <a:rPr lang="es-VE" sz="1800">
                          <a:effectLst/>
                        </a:rPr>
                        <a:t>     Các </a:t>
                      </a:r>
                      <a:r>
                        <a:rPr lang="es-VE" sz="1800" smtClean="0">
                          <a:effectLst/>
                        </a:rPr>
                        <a:t>nước</a:t>
                      </a:r>
                      <a:endParaRPr lang="en-US" sz="1800">
                        <a:effectLst/>
                      </a:endParaRPr>
                    </a:p>
                  </a:txBody>
                  <a:tcPr marL="37206" marR="37206" marT="0" marB="0"/>
                </a:tc>
                <a:tc>
                  <a:txBody>
                    <a:bodyPr/>
                    <a:lstStyle/>
                    <a:p>
                      <a:pPr algn="ctr">
                        <a:lnSpc>
                          <a:spcPct val="115000"/>
                        </a:lnSpc>
                      </a:pPr>
                      <a:r>
                        <a:rPr lang="es-VE" sz="1800">
                          <a:effectLst/>
                        </a:rPr>
                        <a:t>MĨ</a:t>
                      </a:r>
                      <a:endParaRPr lang="en-US" sz="1800">
                        <a:effectLst/>
                        <a:latin typeface="Times New Roman"/>
                        <a:cs typeface="Times New Roman"/>
                      </a:endParaRPr>
                    </a:p>
                  </a:txBody>
                  <a:tcPr marL="37206" marR="37206" marT="0" marB="0"/>
                </a:tc>
                <a:tc>
                  <a:txBody>
                    <a:bodyPr/>
                    <a:lstStyle/>
                    <a:p>
                      <a:pPr algn="ctr">
                        <a:lnSpc>
                          <a:spcPct val="115000"/>
                        </a:lnSpc>
                      </a:pPr>
                      <a:r>
                        <a:rPr lang="es-VE" sz="1800">
                          <a:effectLst/>
                        </a:rPr>
                        <a:t>NHẬT BẢN</a:t>
                      </a:r>
                      <a:endParaRPr lang="en-US" sz="1800">
                        <a:effectLst/>
                        <a:latin typeface="Times New Roman"/>
                        <a:cs typeface="Times New Roman"/>
                      </a:endParaRPr>
                    </a:p>
                  </a:txBody>
                  <a:tcPr marL="37206" marR="37206" marT="0" marB="0"/>
                </a:tc>
                <a:tc>
                  <a:txBody>
                    <a:bodyPr/>
                    <a:lstStyle/>
                    <a:p>
                      <a:pPr algn="ctr">
                        <a:lnSpc>
                          <a:spcPct val="115000"/>
                        </a:lnSpc>
                      </a:pPr>
                      <a:r>
                        <a:rPr lang="es-VE" sz="1800">
                          <a:effectLst/>
                        </a:rPr>
                        <a:t>TÂY ÂU</a:t>
                      </a:r>
                      <a:endParaRPr lang="en-US" sz="1800">
                        <a:effectLst/>
                        <a:latin typeface="Times New Roman"/>
                        <a:cs typeface="Times New Roman"/>
                      </a:endParaRPr>
                    </a:p>
                  </a:txBody>
                  <a:tcPr marL="37206" marR="37206" marT="0" marB="0"/>
                </a:tc>
              </a:tr>
              <a:tr h="1892754">
                <a:tc>
                  <a:txBody>
                    <a:bodyPr/>
                    <a:lstStyle/>
                    <a:p>
                      <a:pPr algn="just">
                        <a:lnSpc>
                          <a:spcPct val="115000"/>
                        </a:lnSpc>
                      </a:pPr>
                      <a:r>
                        <a:rPr lang="es-VE" sz="1800" smtClean="0">
                          <a:effectLst/>
                        </a:rPr>
                        <a:t>Nguyên nhân Khách </a:t>
                      </a:r>
                      <a:r>
                        <a:rPr lang="es-VE" sz="1800">
                          <a:effectLst/>
                        </a:rPr>
                        <a:t>quan</a:t>
                      </a:r>
                      <a:endParaRPr lang="en-US" sz="1800">
                        <a:effectLst/>
                        <a:latin typeface="Times New Roman"/>
                        <a:cs typeface="Times New Roman"/>
                      </a:endParaRPr>
                    </a:p>
                  </a:txBody>
                  <a:tcPr marL="37206" marR="37206" marT="0" marB="0"/>
                </a:tc>
                <a:tc>
                  <a:txBody>
                    <a:bodyPr/>
                    <a:lstStyle/>
                    <a:p>
                      <a:pPr algn="just">
                        <a:lnSpc>
                          <a:spcPct val="115000"/>
                        </a:lnSpc>
                      </a:pPr>
                      <a:r>
                        <a:rPr lang="es-VE" sz="1800">
                          <a:effectLst/>
                        </a:rPr>
                        <a:t>- Thu đươc lợi nhuận khổng lồ từ việc buôn bán vũ khi trong cuộc chiến tranh thê giới thứ hai</a:t>
                      </a:r>
                      <a:endParaRPr lang="en-US" sz="1800">
                        <a:effectLst/>
                      </a:endParaRPr>
                    </a:p>
                    <a:p>
                      <a:pPr algn="just">
                        <a:lnSpc>
                          <a:spcPct val="115000"/>
                        </a:lnSpc>
                      </a:pPr>
                      <a:r>
                        <a:rPr lang="es-VE" sz="1800">
                          <a:effectLst/>
                        </a:rPr>
                        <a:t>- Không bị chiến tranh tàn phá</a:t>
                      </a:r>
                      <a:endParaRPr lang="en-US" sz="1800">
                        <a:effectLst/>
                      </a:endParaRPr>
                    </a:p>
                    <a:p>
                      <a:pPr algn="just">
                        <a:lnSpc>
                          <a:spcPct val="115000"/>
                        </a:lnSpc>
                      </a:pPr>
                      <a:r>
                        <a:rPr lang="es-VE" sz="1800">
                          <a:effectLst/>
                        </a:rPr>
                        <a:t>- Điều kiện tự nhiên thuận </a:t>
                      </a:r>
                      <a:r>
                        <a:rPr lang="es-VE" sz="1800" smtClean="0">
                          <a:effectLst/>
                        </a:rPr>
                        <a:t>lợi</a:t>
                      </a:r>
                      <a:endParaRPr lang="en-US" sz="1800">
                        <a:effectLst/>
                      </a:endParaRPr>
                    </a:p>
                  </a:txBody>
                  <a:tcPr marL="37206" marR="37206" marT="0" marB="0"/>
                </a:tc>
                <a:tc>
                  <a:txBody>
                    <a:bodyPr/>
                    <a:lstStyle/>
                    <a:p>
                      <a:pPr algn="just">
                        <a:lnSpc>
                          <a:spcPct val="115000"/>
                        </a:lnSpc>
                      </a:pPr>
                      <a:r>
                        <a:rPr lang="es-VE" sz="1800">
                          <a:effectLst/>
                        </a:rPr>
                        <a:t>- Những đơn đặt hàng béo bở của Mĩ</a:t>
                      </a:r>
                      <a:endParaRPr lang="en-US" sz="1800">
                        <a:effectLst/>
                      </a:endParaRPr>
                    </a:p>
                    <a:p>
                      <a:pPr algn="just">
                        <a:lnSpc>
                          <a:spcPct val="115000"/>
                        </a:lnSpc>
                      </a:pPr>
                      <a:r>
                        <a:rPr lang="es-VE" sz="1800">
                          <a:effectLst/>
                        </a:rPr>
                        <a:t>- Xu thế phát triển chung của thế giới.</a:t>
                      </a:r>
                      <a:endParaRPr lang="en-US" sz="1800">
                        <a:effectLst/>
                        <a:latin typeface="Times New Roman"/>
                        <a:cs typeface="Times New Roman"/>
                      </a:endParaRPr>
                    </a:p>
                  </a:txBody>
                  <a:tcPr marL="37206" marR="37206" marT="0" marB="0"/>
                </a:tc>
                <a:tc>
                  <a:txBody>
                    <a:bodyPr/>
                    <a:lstStyle/>
                    <a:p>
                      <a:pPr algn="just">
                        <a:lnSpc>
                          <a:spcPct val="115000"/>
                        </a:lnSpc>
                        <a:spcAft>
                          <a:spcPts val="835"/>
                        </a:spcAft>
                      </a:pPr>
                      <a:r>
                        <a:rPr lang="es-VE" sz="1800">
                          <a:effectLst/>
                        </a:rPr>
                        <a:t>Nhờ sự viện trợ của Mĩ qua kế hoạch Macsan  </a:t>
                      </a:r>
                      <a:endParaRPr lang="en-US" sz="1800">
                        <a:effectLst/>
                      </a:endParaRPr>
                    </a:p>
                    <a:p>
                      <a:pPr algn="just">
                        <a:lnSpc>
                          <a:spcPct val="115000"/>
                        </a:lnSpc>
                      </a:pPr>
                      <a:r>
                        <a:rPr lang="es-VE" sz="1800">
                          <a:effectLst/>
                        </a:rPr>
                        <a:t> </a:t>
                      </a:r>
                      <a:endParaRPr lang="en-US" sz="1800">
                        <a:effectLst/>
                        <a:latin typeface="Times New Roman"/>
                        <a:cs typeface="Times New Roman"/>
                      </a:endParaRPr>
                    </a:p>
                  </a:txBody>
                  <a:tcPr marL="37206" marR="37206" marT="0" marB="0"/>
                </a:tc>
              </a:tr>
              <a:tr h="2523672">
                <a:tc>
                  <a:txBody>
                    <a:bodyPr/>
                    <a:lstStyle/>
                    <a:p>
                      <a:pPr algn="just">
                        <a:lnSpc>
                          <a:spcPct val="115000"/>
                        </a:lnSpc>
                      </a:pPr>
                      <a:r>
                        <a:rPr lang="es-VE" sz="1800" smtClean="0">
                          <a:effectLst/>
                        </a:rPr>
                        <a:t>Nguyên nhân Chủ </a:t>
                      </a:r>
                      <a:r>
                        <a:rPr lang="es-VE" sz="1800">
                          <a:effectLst/>
                        </a:rPr>
                        <a:t>quan</a:t>
                      </a:r>
                      <a:endParaRPr lang="en-US" sz="1800">
                        <a:effectLst/>
                        <a:latin typeface="Times New Roman"/>
                        <a:cs typeface="Times New Roman"/>
                      </a:endParaRPr>
                    </a:p>
                  </a:txBody>
                  <a:tcPr marL="37206" marR="37206" marT="0" marB="0"/>
                </a:tc>
                <a:tc>
                  <a:txBody>
                    <a:bodyPr/>
                    <a:lstStyle/>
                    <a:p>
                      <a:pPr algn="just">
                        <a:lnSpc>
                          <a:spcPct val="115000"/>
                        </a:lnSpc>
                      </a:pPr>
                      <a:r>
                        <a:rPr lang="es-VE" sz="1800">
                          <a:effectLst/>
                        </a:rPr>
                        <a:t>Đi đầu thế giới trong việc ứng dụng khoa học kĩ thuật vào sản xuất</a:t>
                      </a:r>
                      <a:endParaRPr lang="en-US" sz="1800">
                        <a:effectLst/>
                      </a:endParaRPr>
                    </a:p>
                    <a:p>
                      <a:pPr algn="just">
                        <a:lnSpc>
                          <a:spcPct val="115000"/>
                        </a:lnSpc>
                      </a:pPr>
                      <a:r>
                        <a:rPr lang="es-VE" sz="1800">
                          <a:effectLst/>
                        </a:rPr>
                        <a:t> </a:t>
                      </a:r>
                      <a:endParaRPr lang="en-US" sz="1800">
                        <a:effectLst/>
                      </a:endParaRPr>
                    </a:p>
                    <a:p>
                      <a:pPr algn="just">
                        <a:lnSpc>
                          <a:spcPct val="115000"/>
                        </a:lnSpc>
                      </a:pPr>
                      <a:r>
                        <a:rPr lang="es-VE" sz="1800">
                          <a:effectLst/>
                        </a:rPr>
                        <a:t> </a:t>
                      </a:r>
                      <a:endParaRPr lang="en-US" sz="1800">
                        <a:effectLst/>
                        <a:latin typeface="Times New Roman"/>
                        <a:cs typeface="Times New Roman"/>
                      </a:endParaRPr>
                    </a:p>
                  </a:txBody>
                  <a:tcPr marL="37206" marR="37206" marT="0" marB="0"/>
                </a:tc>
                <a:tc>
                  <a:txBody>
                    <a:bodyPr/>
                    <a:lstStyle/>
                    <a:p>
                      <a:pPr algn="just">
                        <a:lnSpc>
                          <a:spcPct val="115000"/>
                        </a:lnSpc>
                        <a:spcAft>
                          <a:spcPts val="835"/>
                        </a:spcAft>
                      </a:pPr>
                      <a:r>
                        <a:rPr lang="es-VE" sz="1800">
                          <a:effectLst/>
                        </a:rPr>
                        <a:t>Giữ gìn và phát triển truyền thống dân tộc, biết tiếp thu những tinh hoa của thế giới. Nền giáo dục được đặc biệt coi </a:t>
                      </a:r>
                      <a:r>
                        <a:rPr lang="es-VE" sz="1800" smtClean="0">
                          <a:effectLst/>
                        </a:rPr>
                        <a:t>trọng. </a:t>
                      </a:r>
                      <a:r>
                        <a:rPr lang="es-VE" sz="1800">
                          <a:effectLst/>
                        </a:rPr>
                        <a:t>Các công ty tổ chức hệ thống quản lí. Con người Nhật cần cù, kỉ luật, Nhà nước giữ vai trò quan </a:t>
                      </a:r>
                      <a:r>
                        <a:rPr lang="es-VE" sz="1800" smtClean="0">
                          <a:effectLst/>
                        </a:rPr>
                        <a:t>trọng</a:t>
                      </a:r>
                      <a:endParaRPr lang="en-US" sz="1800">
                        <a:effectLst/>
                        <a:latin typeface=".VnTime"/>
                        <a:ea typeface="Times New Roman"/>
                        <a:cs typeface="Times New Roman"/>
                      </a:endParaRPr>
                    </a:p>
                  </a:txBody>
                  <a:tcPr marL="37206" marR="37206" marT="0" marB="0"/>
                </a:tc>
                <a:tc>
                  <a:txBody>
                    <a:bodyPr/>
                    <a:lstStyle/>
                    <a:p>
                      <a:pPr algn="just">
                        <a:lnSpc>
                          <a:spcPct val="115000"/>
                        </a:lnSpc>
                      </a:pPr>
                      <a:r>
                        <a:rPr lang="es-VE" sz="1800">
                          <a:effectLst/>
                        </a:rPr>
                        <a:t>- Ứng dụng các thành tựu khoa học, kĩ thuật</a:t>
                      </a:r>
                      <a:endParaRPr lang="en-US" sz="1800">
                        <a:effectLst/>
                      </a:endParaRPr>
                    </a:p>
                    <a:p>
                      <a:pPr algn="just">
                        <a:lnSpc>
                          <a:spcPct val="115000"/>
                        </a:lnSpc>
                      </a:pPr>
                      <a:r>
                        <a:rPr lang="es-VE" sz="1800">
                          <a:effectLst/>
                        </a:rPr>
                        <a:t>- Sự liên kết khu vực Tây Âu giúp kinh tế các nước này phát triển mạnh mẽ.</a:t>
                      </a:r>
                      <a:endParaRPr lang="en-US" sz="1800">
                        <a:effectLst/>
                        <a:latin typeface="Times New Roman"/>
                        <a:cs typeface="Times New Roman"/>
                      </a:endParaRPr>
                    </a:p>
                  </a:txBody>
                  <a:tcPr marL="37206" marR="37206" marT="0" marB="0"/>
                </a:tc>
              </a:tr>
              <a:tr h="1577295">
                <a:tc>
                  <a:txBody>
                    <a:bodyPr/>
                    <a:lstStyle/>
                    <a:p>
                      <a:pPr algn="just">
                        <a:lnSpc>
                          <a:spcPct val="115000"/>
                        </a:lnSpc>
                      </a:pPr>
                      <a:r>
                        <a:rPr lang="es-VE" sz="1800" smtClean="0">
                          <a:effectLst/>
                        </a:rPr>
                        <a:t>Nguyên nhân Quan </a:t>
                      </a:r>
                      <a:r>
                        <a:rPr lang="es-VE" sz="1800">
                          <a:effectLst/>
                        </a:rPr>
                        <a:t>trọng nhất</a:t>
                      </a:r>
                      <a:endParaRPr lang="en-US" sz="1800">
                        <a:effectLst/>
                        <a:latin typeface="Times New Roman"/>
                        <a:cs typeface="Times New Roman"/>
                      </a:endParaRPr>
                    </a:p>
                  </a:txBody>
                  <a:tcPr marL="37206" marR="37206" marT="0" marB="0"/>
                </a:tc>
                <a:tc>
                  <a:txBody>
                    <a:bodyPr/>
                    <a:lstStyle/>
                    <a:p>
                      <a:pPr algn="just">
                        <a:lnSpc>
                          <a:spcPct val="115000"/>
                        </a:lnSpc>
                      </a:pPr>
                      <a:r>
                        <a:rPr lang="es-VE" sz="1800" smtClean="0">
                          <a:effectLst/>
                        </a:rPr>
                        <a:t>Ứng </a:t>
                      </a:r>
                      <a:r>
                        <a:rPr lang="es-VE" sz="1800">
                          <a:effectLst/>
                        </a:rPr>
                        <a:t>dụng khoa học kĩ thuật vào sản xuất</a:t>
                      </a:r>
                      <a:endParaRPr lang="en-US" sz="1800">
                        <a:effectLst/>
                      </a:endParaRPr>
                    </a:p>
                    <a:p>
                      <a:pPr algn="just">
                        <a:lnSpc>
                          <a:spcPct val="115000"/>
                        </a:lnSpc>
                      </a:pPr>
                      <a:r>
                        <a:rPr lang="es-VE" sz="1800">
                          <a:effectLst/>
                        </a:rPr>
                        <a:t> </a:t>
                      </a:r>
                      <a:endParaRPr lang="en-US" sz="1800">
                        <a:effectLst/>
                      </a:endParaRPr>
                    </a:p>
                    <a:p>
                      <a:pPr algn="just">
                        <a:lnSpc>
                          <a:spcPct val="115000"/>
                        </a:lnSpc>
                      </a:pPr>
                      <a:r>
                        <a:rPr lang="es-VE" sz="1800">
                          <a:effectLst/>
                        </a:rPr>
                        <a:t> </a:t>
                      </a:r>
                      <a:endParaRPr lang="en-US" sz="1800">
                        <a:effectLst/>
                        <a:latin typeface="Times New Roman"/>
                        <a:cs typeface="Times New Roman"/>
                      </a:endParaRPr>
                    </a:p>
                  </a:txBody>
                  <a:tcPr marL="37206" marR="37206" marT="0" marB="0"/>
                </a:tc>
                <a:tc>
                  <a:txBody>
                    <a:bodyPr/>
                    <a:lstStyle/>
                    <a:p>
                      <a:pPr algn="just">
                        <a:lnSpc>
                          <a:spcPct val="115000"/>
                        </a:lnSpc>
                      </a:pPr>
                      <a:r>
                        <a:rPr lang="es-VE" sz="1800">
                          <a:effectLst/>
                        </a:rPr>
                        <a:t>Nguyên nhân chủ quan</a:t>
                      </a:r>
                      <a:endParaRPr lang="en-US" sz="1800">
                        <a:effectLst/>
                        <a:latin typeface="Times New Roman"/>
                        <a:cs typeface="Times New Roman"/>
                      </a:endParaRPr>
                    </a:p>
                  </a:txBody>
                  <a:tcPr marL="37206" marR="37206" marT="0" marB="0"/>
                </a:tc>
                <a:tc>
                  <a:txBody>
                    <a:bodyPr/>
                    <a:lstStyle/>
                    <a:p>
                      <a:pPr algn="just">
                        <a:lnSpc>
                          <a:spcPct val="115000"/>
                        </a:lnSpc>
                      </a:pPr>
                      <a:r>
                        <a:rPr lang="es-VE" sz="1800">
                          <a:effectLst/>
                        </a:rPr>
                        <a:t>- Ứng dụng các thành tựu khoa học, kĩ thuật</a:t>
                      </a:r>
                      <a:endParaRPr lang="en-US" sz="1800">
                        <a:effectLst/>
                      </a:endParaRPr>
                    </a:p>
                    <a:p>
                      <a:pPr algn="just">
                        <a:lnSpc>
                          <a:spcPct val="115000"/>
                        </a:lnSpc>
                      </a:pPr>
                      <a:r>
                        <a:rPr lang="es-VE" sz="1800">
                          <a:effectLst/>
                        </a:rPr>
                        <a:t>- Sự liên kết khu vực </a:t>
                      </a:r>
                      <a:endParaRPr lang="en-US" sz="1800">
                        <a:effectLst/>
                        <a:latin typeface="Times New Roman"/>
                        <a:cs typeface="Times New Roman"/>
                      </a:endParaRPr>
                    </a:p>
                  </a:txBody>
                  <a:tcPr marL="37206" marR="37206" marT="0" marB="0"/>
                </a:tc>
              </a:tr>
            </a:tbl>
          </a:graphicData>
        </a:graphic>
      </p:graphicFrame>
    </p:spTree>
    <p:extLst>
      <p:ext uri="{BB962C8B-B14F-4D97-AF65-F5344CB8AC3E}">
        <p14:creationId xmlns:p14="http://schemas.microsoft.com/office/powerpoint/2010/main" val="1696264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94" name="Text Box 18"/>
          <p:cNvSpPr>
            <a:spLocks noGrp="1" noChangeArrowheads="1"/>
          </p:cNvSpPr>
          <p:nvPr>
            <p:ph idx="1"/>
          </p:nvPr>
        </p:nvSpPr>
        <p:spPr>
          <a:solidFill>
            <a:schemeClr val="bg1"/>
          </a:solidFill>
        </p:spPr>
        <p:txBody>
          <a:bodyPr/>
          <a:lstStyle/>
          <a:p>
            <a:pPr>
              <a:buFont typeface="Arial" charset="0"/>
              <a:buNone/>
            </a:pPr>
            <a:r>
              <a:rPr lang="en-US" smtClean="0">
                <a:latin typeface=".VnArial" pitchFamily="34" charset="0"/>
              </a:rPr>
              <a:t>- Chó träng yÕu tè con ng­</a:t>
            </a:r>
            <a:r>
              <a:rPr lang="vi-VN" smtClean="0">
                <a:latin typeface=".VnArial" pitchFamily="34" charset="0"/>
              </a:rPr>
              <a:t>ư</a:t>
            </a:r>
            <a:r>
              <a:rPr lang="en-US" smtClean="0">
                <a:latin typeface=".VnArial" pitchFamily="34" charset="0"/>
              </a:rPr>
              <a:t>êi </a:t>
            </a:r>
            <a:r>
              <a:rPr lang="en-US" smtClean="0">
                <a:latin typeface=".VnArial" pitchFamily="34" charset="0"/>
                <a:sym typeface="Wingdings 3" pitchFamily="18" charset="2"/>
              </a:rPr>
              <a:t></a:t>
            </a:r>
            <a:r>
              <a:rPr lang="en-US" smtClean="0">
                <a:latin typeface=".VnArial" pitchFamily="34" charset="0"/>
              </a:rPr>
              <a:t> t¨ng c­</a:t>
            </a:r>
            <a:r>
              <a:rPr lang="vi-VN" smtClean="0">
                <a:latin typeface=".VnArial" pitchFamily="34" charset="0"/>
              </a:rPr>
              <a:t>ư</a:t>
            </a:r>
            <a:r>
              <a:rPr lang="en-US" smtClean="0">
                <a:latin typeface=".VnArial" pitchFamily="34" charset="0"/>
              </a:rPr>
              <a:t>êng ®Çu tu­ cho gi¸o dôc.</a:t>
            </a:r>
          </a:p>
          <a:p>
            <a:pPr>
              <a:buFontTx/>
              <a:buNone/>
            </a:pPr>
            <a:r>
              <a:rPr lang="en-US" smtClean="0">
                <a:latin typeface=".VnArial" pitchFamily="34" charset="0"/>
              </a:rPr>
              <a:t>- Ứng dông nh÷ng thµnh tùu khoa häc kÜ thuËt tiªn tiÕn vµo s¶n xuÊt</a:t>
            </a:r>
          </a:p>
          <a:p>
            <a:pPr>
              <a:buFont typeface="Arial" charset="0"/>
              <a:buNone/>
            </a:pPr>
            <a:r>
              <a:rPr lang="en-US" smtClean="0">
                <a:latin typeface=".VnArial" pitchFamily="34" charset="0"/>
              </a:rPr>
              <a:t>- Nhµ n</a:t>
            </a:r>
            <a:r>
              <a:rPr lang="vi-VN" smtClean="0">
                <a:latin typeface=".VnArial" pitchFamily="34" charset="0"/>
              </a:rPr>
              <a:t>ư</a:t>
            </a:r>
            <a:r>
              <a:rPr lang="en-US" smtClean="0">
                <a:latin typeface=".VnArial" pitchFamily="34" charset="0"/>
              </a:rPr>
              <a:t>­íc ph¶i n¾m b¾t thêi c¬, ®Ò ra chiÕn l­îc hîp lÝ ®ư­a ®Êt n</a:t>
            </a:r>
            <a:r>
              <a:rPr lang="vi-VN" smtClean="0">
                <a:latin typeface=".VnArial" pitchFamily="34" charset="0"/>
              </a:rPr>
              <a:t>ư</a:t>
            </a:r>
            <a:r>
              <a:rPr lang="en-US" smtClean="0">
                <a:latin typeface=".VnArial" pitchFamily="34" charset="0"/>
              </a:rPr>
              <a:t>­íc ph¸t triÓn.</a:t>
            </a:r>
          </a:p>
          <a:p>
            <a:pPr>
              <a:buFontTx/>
              <a:buNone/>
            </a:pPr>
            <a:r>
              <a:rPr lang="en-US" smtClean="0">
                <a:latin typeface=".VnArial" pitchFamily="34" charset="0"/>
              </a:rPr>
              <a:t>- Gi÷ g×n b¶n s¾c v¨n ho¸ d©n téc ®Ó t¹o ra sù ph¸t triÓn æn ®Þnh, bÒn v÷ng.</a:t>
            </a:r>
          </a:p>
          <a:p>
            <a:pPr>
              <a:buFontTx/>
              <a:buNone/>
            </a:pPr>
            <a:endParaRPr lang="en-US" smtClean="0">
              <a:latin typeface=".VnArial" pitchFamily="34" charset="0"/>
            </a:endParaRPr>
          </a:p>
          <a:p>
            <a:pPr>
              <a:spcBef>
                <a:spcPct val="50000"/>
              </a:spcBef>
              <a:buFontTx/>
              <a:buChar char="-"/>
            </a:pPr>
            <a:endParaRPr lang="en-US" sz="1800" smtClean="0">
              <a:latin typeface=".VnArial" pitchFamily="34" charset="0"/>
            </a:endParaRPr>
          </a:p>
        </p:txBody>
      </p:sp>
      <p:sp>
        <p:nvSpPr>
          <p:cNvPr id="536598" name="Text Box 22"/>
          <p:cNvSpPr txBox="1">
            <a:spLocks noChangeArrowheads="1"/>
          </p:cNvSpPr>
          <p:nvPr/>
        </p:nvSpPr>
        <p:spPr bwMode="auto">
          <a:xfrm>
            <a:off x="2514600" y="8382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a:solidFill>
                  <a:srgbClr val="CC0000"/>
                </a:solidFill>
                <a:latin typeface=".VnArial" pitchFamily="34" charset="0"/>
              </a:rPr>
              <a:t>Bµi häc cho ViÖt Nam</a:t>
            </a:r>
          </a:p>
        </p:txBody>
      </p:sp>
    </p:spTree>
    <p:extLst>
      <p:ext uri="{BB962C8B-B14F-4D97-AF65-F5344CB8AC3E}">
        <p14:creationId xmlns:p14="http://schemas.microsoft.com/office/powerpoint/2010/main" val="909520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36594"/>
                                        </p:tgtEl>
                                        <p:attrNameLst>
                                          <p:attrName>style.visibility</p:attrName>
                                        </p:attrNameLst>
                                      </p:cBhvr>
                                      <p:to>
                                        <p:strVal val="visible"/>
                                      </p:to>
                                    </p:set>
                                    <p:animEffect transition="in" filter="box(in)">
                                      <p:cBhvr>
                                        <p:cTn id="7" dur="2000"/>
                                        <p:tgtEl>
                                          <p:spTgt spid="53659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36598"/>
                                        </p:tgtEl>
                                        <p:attrNameLst>
                                          <p:attrName>style.visibility</p:attrName>
                                        </p:attrNameLst>
                                      </p:cBhvr>
                                      <p:to>
                                        <p:strVal val="visible"/>
                                      </p:to>
                                    </p:set>
                                    <p:animEffect transition="in" filter="box(in)">
                                      <p:cBhvr>
                                        <p:cTn id="10" dur="500"/>
                                        <p:tgtEl>
                                          <p:spTgt spid="536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94" grpId="0" animBg="1"/>
      <p:bldP spid="53659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6" name="AutoShape 8"/>
          <p:cNvSpPr>
            <a:spLocks noChangeArrowheads="1"/>
          </p:cNvSpPr>
          <p:nvPr/>
        </p:nvSpPr>
        <p:spPr bwMode="auto">
          <a:xfrm>
            <a:off x="0" y="1828800"/>
            <a:ext cx="2514600" cy="388620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2777" name="Text Box 9"/>
          <p:cNvSpPr txBox="1">
            <a:spLocks noChangeArrowheads="1"/>
          </p:cNvSpPr>
          <p:nvPr/>
        </p:nvSpPr>
        <p:spPr bwMode="auto">
          <a:xfrm>
            <a:off x="419100" y="2133600"/>
            <a:ext cx="17907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solidFill>
                  <a:srgbClr val="FF0000"/>
                </a:solidFill>
              </a:rPr>
              <a:t>4/1951 (6 nước)</a:t>
            </a:r>
          </a:p>
          <a:p>
            <a:pPr eaLnBrk="1" hangingPunct="1">
              <a:spcBef>
                <a:spcPct val="50000"/>
              </a:spcBef>
            </a:pPr>
            <a:r>
              <a:rPr lang="en-US" altLang="en-US" sz="2400" b="1">
                <a:solidFill>
                  <a:schemeClr val="tx2"/>
                </a:solidFill>
              </a:rPr>
              <a:t>Pháp, </a:t>
            </a:r>
          </a:p>
          <a:p>
            <a:pPr eaLnBrk="1" hangingPunct="1">
              <a:spcBef>
                <a:spcPct val="50000"/>
              </a:spcBef>
            </a:pPr>
            <a:r>
              <a:rPr lang="en-US" altLang="en-US" sz="2400" b="1">
                <a:solidFill>
                  <a:schemeClr val="tx2"/>
                </a:solidFill>
              </a:rPr>
              <a:t>CHLB Đức, Bỉ, I-ta-li-a, Hà Lan, Lúc-xăm-bua</a:t>
            </a:r>
          </a:p>
        </p:txBody>
      </p:sp>
      <p:sp>
        <p:nvSpPr>
          <p:cNvPr id="32778" name="Line 10"/>
          <p:cNvSpPr>
            <a:spLocks noChangeShapeType="1"/>
          </p:cNvSpPr>
          <p:nvPr/>
        </p:nvSpPr>
        <p:spPr bwMode="auto">
          <a:xfrm flipV="1">
            <a:off x="2209800" y="1600200"/>
            <a:ext cx="609600" cy="165100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Rectangle 11"/>
          <p:cNvSpPr>
            <a:spLocks noChangeArrowheads="1"/>
          </p:cNvSpPr>
          <p:nvPr/>
        </p:nvSpPr>
        <p:spPr bwMode="auto">
          <a:xfrm>
            <a:off x="2819400" y="838200"/>
            <a:ext cx="1828800" cy="160020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2780" name="Text Box 12"/>
          <p:cNvSpPr txBox="1">
            <a:spLocks noChangeArrowheads="1"/>
          </p:cNvSpPr>
          <p:nvPr/>
        </p:nvSpPr>
        <p:spPr bwMode="auto">
          <a:xfrm>
            <a:off x="2857500" y="922338"/>
            <a:ext cx="17526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b="1">
                <a:solidFill>
                  <a:srgbClr val="FFFFCC"/>
                </a:solidFill>
              </a:rPr>
              <a:t>4/1951</a:t>
            </a:r>
          </a:p>
          <a:p>
            <a:pPr algn="ctr" eaLnBrk="1" hangingPunct="1">
              <a:spcBef>
                <a:spcPct val="50000"/>
              </a:spcBef>
            </a:pPr>
            <a:r>
              <a:rPr lang="en-US" altLang="en-US" sz="2000" b="1">
                <a:solidFill>
                  <a:srgbClr val="FFFFCC"/>
                </a:solidFill>
              </a:rPr>
              <a:t>Cộng đồng than, thép châu Âu</a:t>
            </a:r>
          </a:p>
        </p:txBody>
      </p:sp>
      <p:sp>
        <p:nvSpPr>
          <p:cNvPr id="32781" name="Line 13"/>
          <p:cNvSpPr>
            <a:spLocks noChangeShapeType="1"/>
          </p:cNvSpPr>
          <p:nvPr/>
        </p:nvSpPr>
        <p:spPr bwMode="auto">
          <a:xfrm flipH="1" flipV="1">
            <a:off x="2209800" y="3276600"/>
            <a:ext cx="609600" cy="0"/>
          </a:xfrm>
          <a:prstGeom prst="line">
            <a:avLst/>
          </a:prstGeom>
          <a:noFill/>
          <a:ln w="38100">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2" name="Rectangle 14"/>
          <p:cNvSpPr>
            <a:spLocks noChangeArrowheads="1"/>
          </p:cNvSpPr>
          <p:nvPr/>
        </p:nvSpPr>
        <p:spPr bwMode="auto">
          <a:xfrm>
            <a:off x="2819400" y="2590800"/>
            <a:ext cx="1828800" cy="1752600"/>
          </a:xfrm>
          <a:prstGeom prst="rect">
            <a:avLst/>
          </a:prstGeom>
          <a:solidFill>
            <a:srgbClr val="66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2783" name="Text Box 15"/>
          <p:cNvSpPr txBox="1">
            <a:spLocks noChangeArrowheads="1"/>
          </p:cNvSpPr>
          <p:nvPr/>
        </p:nvSpPr>
        <p:spPr bwMode="auto">
          <a:xfrm>
            <a:off x="2819400" y="2590800"/>
            <a:ext cx="1752600" cy="17780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b="1">
                <a:solidFill>
                  <a:srgbClr val="FF0000"/>
                </a:solidFill>
              </a:rPr>
              <a:t>3/1957</a:t>
            </a:r>
          </a:p>
          <a:p>
            <a:pPr algn="ctr" eaLnBrk="1" hangingPunct="1">
              <a:spcBef>
                <a:spcPct val="50000"/>
              </a:spcBef>
            </a:pPr>
            <a:r>
              <a:rPr lang="en-US" altLang="en-US" sz="2000" b="1">
                <a:solidFill>
                  <a:schemeClr val="tx2"/>
                </a:solidFill>
              </a:rPr>
              <a:t>Cộng đồng năng lượng nguyên tử châu Âu</a:t>
            </a:r>
          </a:p>
        </p:txBody>
      </p:sp>
      <p:sp>
        <p:nvSpPr>
          <p:cNvPr id="32784" name="Line 16"/>
          <p:cNvSpPr>
            <a:spLocks noChangeShapeType="1"/>
          </p:cNvSpPr>
          <p:nvPr/>
        </p:nvSpPr>
        <p:spPr bwMode="auto">
          <a:xfrm flipH="1" flipV="1">
            <a:off x="2209800" y="3276600"/>
            <a:ext cx="609600" cy="1828800"/>
          </a:xfrm>
          <a:prstGeom prst="line">
            <a:avLst/>
          </a:prstGeom>
          <a:noFill/>
          <a:ln w="38100">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5" name="Rectangle 17"/>
          <p:cNvSpPr>
            <a:spLocks noChangeArrowheads="1"/>
          </p:cNvSpPr>
          <p:nvPr/>
        </p:nvSpPr>
        <p:spPr bwMode="auto">
          <a:xfrm>
            <a:off x="2819400" y="4495800"/>
            <a:ext cx="1828800" cy="1371600"/>
          </a:xfrm>
          <a:prstGeom prst="rect">
            <a:avLst/>
          </a:prstGeom>
          <a:solidFill>
            <a:srgbClr val="66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2786" name="Text Box 18"/>
          <p:cNvSpPr txBox="1">
            <a:spLocks noChangeArrowheads="1"/>
          </p:cNvSpPr>
          <p:nvPr/>
        </p:nvSpPr>
        <p:spPr bwMode="auto">
          <a:xfrm>
            <a:off x="2895600" y="4419600"/>
            <a:ext cx="1752600" cy="14732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b="1">
                <a:solidFill>
                  <a:srgbClr val="FF0000"/>
                </a:solidFill>
              </a:rPr>
              <a:t>3/1957</a:t>
            </a:r>
          </a:p>
          <a:p>
            <a:pPr algn="ctr" eaLnBrk="1" hangingPunct="1">
              <a:spcBef>
                <a:spcPct val="50000"/>
              </a:spcBef>
            </a:pPr>
            <a:r>
              <a:rPr lang="en-US" altLang="en-US" sz="2000" b="1"/>
              <a:t>Cộng đồng kinh tế châu Âu (EEC)</a:t>
            </a:r>
          </a:p>
        </p:txBody>
      </p:sp>
      <p:sp>
        <p:nvSpPr>
          <p:cNvPr id="32787" name="Line 19"/>
          <p:cNvSpPr>
            <a:spLocks noChangeShapeType="1"/>
          </p:cNvSpPr>
          <p:nvPr/>
        </p:nvSpPr>
        <p:spPr bwMode="auto">
          <a:xfrm flipH="1" flipV="1">
            <a:off x="4648200" y="1524000"/>
            <a:ext cx="685800" cy="1828800"/>
          </a:xfrm>
          <a:prstGeom prst="line">
            <a:avLst/>
          </a:prstGeom>
          <a:noFill/>
          <a:ln w="38100">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8" name="Line 20"/>
          <p:cNvSpPr>
            <a:spLocks noChangeShapeType="1"/>
          </p:cNvSpPr>
          <p:nvPr/>
        </p:nvSpPr>
        <p:spPr bwMode="auto">
          <a:xfrm flipH="1" flipV="1">
            <a:off x="4648200" y="3352800"/>
            <a:ext cx="685800" cy="0"/>
          </a:xfrm>
          <a:prstGeom prst="line">
            <a:avLst/>
          </a:prstGeom>
          <a:noFill/>
          <a:ln w="38100">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9" name="Line 21"/>
          <p:cNvSpPr>
            <a:spLocks noChangeShapeType="1"/>
          </p:cNvSpPr>
          <p:nvPr/>
        </p:nvSpPr>
        <p:spPr bwMode="auto">
          <a:xfrm flipH="1">
            <a:off x="4648200" y="3352800"/>
            <a:ext cx="685800" cy="1828800"/>
          </a:xfrm>
          <a:prstGeom prst="line">
            <a:avLst/>
          </a:prstGeom>
          <a:noFill/>
          <a:ln w="38100">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0" name="Rectangle 22"/>
          <p:cNvSpPr>
            <a:spLocks noChangeArrowheads="1"/>
          </p:cNvSpPr>
          <p:nvPr/>
        </p:nvSpPr>
        <p:spPr bwMode="auto">
          <a:xfrm>
            <a:off x="5334000" y="2514600"/>
            <a:ext cx="1600200" cy="1676400"/>
          </a:xfrm>
          <a:prstGeom prst="rect">
            <a:avLst/>
          </a:prstGeom>
          <a:solidFill>
            <a:srgbClr val="11111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2791" name="Text Box 23"/>
          <p:cNvSpPr txBox="1">
            <a:spLocks noChangeArrowheads="1"/>
          </p:cNvSpPr>
          <p:nvPr/>
        </p:nvSpPr>
        <p:spPr bwMode="auto">
          <a:xfrm>
            <a:off x="5334000" y="2590800"/>
            <a:ext cx="1600200" cy="14732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00" b="1">
                <a:solidFill>
                  <a:srgbClr val="FF0000"/>
                </a:solidFill>
              </a:rPr>
              <a:t>7/1967</a:t>
            </a:r>
          </a:p>
          <a:p>
            <a:pPr algn="ctr" eaLnBrk="1" hangingPunct="1">
              <a:spcBef>
                <a:spcPct val="50000"/>
              </a:spcBef>
            </a:pPr>
            <a:r>
              <a:rPr lang="en-US" altLang="en-US" sz="2000" b="1">
                <a:solidFill>
                  <a:srgbClr val="FF0000"/>
                </a:solidFill>
              </a:rPr>
              <a:t>Cộng đồng châu Âu (EC)</a:t>
            </a:r>
            <a:endParaRPr lang="en-US" altLang="en-US" sz="2000" b="1">
              <a:solidFill>
                <a:srgbClr val="FF0000"/>
              </a:solidFill>
              <a:latin typeface="VNI-Times" pitchFamily="2" charset="0"/>
            </a:endParaRPr>
          </a:p>
        </p:txBody>
      </p:sp>
      <p:sp>
        <p:nvSpPr>
          <p:cNvPr id="32792" name="Line 24"/>
          <p:cNvSpPr>
            <a:spLocks noChangeShapeType="1"/>
          </p:cNvSpPr>
          <p:nvPr/>
        </p:nvSpPr>
        <p:spPr bwMode="auto">
          <a:xfrm flipH="1">
            <a:off x="6934200" y="3276600"/>
            <a:ext cx="304800" cy="0"/>
          </a:xfrm>
          <a:prstGeom prst="line">
            <a:avLst/>
          </a:prstGeom>
          <a:noFill/>
          <a:ln w="38100">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3" name="Rectangle 25"/>
          <p:cNvSpPr>
            <a:spLocks noChangeArrowheads="1"/>
          </p:cNvSpPr>
          <p:nvPr/>
        </p:nvSpPr>
        <p:spPr bwMode="auto">
          <a:xfrm>
            <a:off x="7239000" y="2514600"/>
            <a:ext cx="1752600" cy="1676400"/>
          </a:xfrm>
          <a:prstGeom prst="rect">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32794" name="Text Box 26"/>
          <p:cNvSpPr txBox="1">
            <a:spLocks noChangeArrowheads="1"/>
          </p:cNvSpPr>
          <p:nvPr/>
        </p:nvSpPr>
        <p:spPr bwMode="auto">
          <a:xfrm>
            <a:off x="7162800" y="2590800"/>
            <a:ext cx="1981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000" b="1" dirty="0" smtClean="0">
                <a:latin typeface="+mj-lt"/>
                <a:cs typeface="Arial" charset="0"/>
              </a:rPr>
              <a:t>12/1991</a:t>
            </a:r>
          </a:p>
          <a:p>
            <a:pPr algn="ctr" eaLnBrk="1" hangingPunct="1">
              <a:spcBef>
                <a:spcPct val="50000"/>
              </a:spcBef>
              <a:defRPr/>
            </a:pPr>
            <a:r>
              <a:rPr lang="en-US" altLang="en-US" sz="2000" b="1" dirty="0" err="1" smtClean="0">
                <a:latin typeface="+mj-lt"/>
                <a:cs typeface="Arial" charset="0"/>
              </a:rPr>
              <a:t>Liên</a:t>
            </a:r>
            <a:r>
              <a:rPr lang="en-US" altLang="en-US" sz="2000" b="1" dirty="0" smtClean="0">
                <a:latin typeface="+mj-lt"/>
                <a:cs typeface="Arial" charset="0"/>
              </a:rPr>
              <a:t> minh </a:t>
            </a:r>
            <a:r>
              <a:rPr lang="en-US" altLang="en-US" sz="2000" b="1" dirty="0" err="1" smtClean="0">
                <a:latin typeface="+mj-lt"/>
                <a:cs typeface="Arial" charset="0"/>
              </a:rPr>
              <a:t>châu</a:t>
            </a:r>
            <a:r>
              <a:rPr lang="en-US" altLang="en-US" sz="2000" b="1" dirty="0" smtClean="0">
                <a:latin typeface="+mj-lt"/>
                <a:cs typeface="Arial" charset="0"/>
              </a:rPr>
              <a:t> </a:t>
            </a:r>
            <a:r>
              <a:rPr lang="en-US" altLang="en-US" sz="2000" b="1" dirty="0" err="1" smtClean="0">
                <a:latin typeface="+mj-lt"/>
                <a:cs typeface="Arial" charset="0"/>
              </a:rPr>
              <a:t>Âu</a:t>
            </a:r>
            <a:endParaRPr lang="en-US" altLang="en-US" sz="2000" b="1" dirty="0" smtClean="0">
              <a:latin typeface="+mj-lt"/>
              <a:cs typeface="Arial" charset="0"/>
            </a:endParaRPr>
          </a:p>
          <a:p>
            <a:pPr algn="ctr" eaLnBrk="1" hangingPunct="1">
              <a:spcBef>
                <a:spcPct val="50000"/>
              </a:spcBef>
              <a:defRPr/>
            </a:pPr>
            <a:r>
              <a:rPr lang="en-US" altLang="en-US" sz="2000" b="1" dirty="0" smtClean="0">
                <a:latin typeface="+mj-lt"/>
                <a:cs typeface="Arial" charset="0"/>
              </a:rPr>
              <a:t>(EU)</a:t>
            </a:r>
          </a:p>
        </p:txBody>
      </p:sp>
      <p:sp>
        <p:nvSpPr>
          <p:cNvPr id="16411" name="Text Box 27"/>
          <p:cNvSpPr txBox="1">
            <a:spLocks noChangeArrowheads="1"/>
          </p:cNvSpPr>
          <p:nvPr/>
        </p:nvSpPr>
        <p:spPr bwMode="auto">
          <a:xfrm>
            <a:off x="1244600" y="6019800"/>
            <a:ext cx="70866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a:solidFill>
                  <a:srgbClr val="CC0000"/>
                </a:solidFill>
              </a:rPr>
              <a:t>Sơ đồ: Quá trình liên kết của các nước Tây Âu</a:t>
            </a:r>
            <a:endParaRPr lang="en-US" altLang="en-US" sz="2800" b="1"/>
          </a:p>
        </p:txBody>
      </p:sp>
    </p:spTree>
    <p:extLst>
      <p:ext uri="{BB962C8B-B14F-4D97-AF65-F5344CB8AC3E}">
        <p14:creationId xmlns:p14="http://schemas.microsoft.com/office/powerpoint/2010/main" val="4121742125"/>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wheel(4)">
                                      <p:cBhvr>
                                        <p:cTn id="7" dur="2000"/>
                                        <p:tgtEl>
                                          <p:spTgt spid="3277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2777"/>
                                        </p:tgtEl>
                                        <p:attrNameLst>
                                          <p:attrName>style.visibility</p:attrName>
                                        </p:attrNameLst>
                                      </p:cBhvr>
                                      <p:to>
                                        <p:strVal val="visible"/>
                                      </p:to>
                                    </p:set>
                                    <p:animEffect transition="in" filter="wedge">
                                      <p:cBhvr>
                                        <p:cTn id="10" dur="3000"/>
                                        <p:tgtEl>
                                          <p:spTgt spid="327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2778"/>
                                        </p:tgtEl>
                                        <p:attrNameLst>
                                          <p:attrName>style.visibility</p:attrName>
                                        </p:attrNameLst>
                                      </p:cBhvr>
                                      <p:to>
                                        <p:strVal val="visible"/>
                                      </p:to>
                                    </p:set>
                                    <p:animEffect transition="in" filter="blinds(horizontal)">
                                      <p:cBhvr>
                                        <p:cTn id="15" dur="500"/>
                                        <p:tgtEl>
                                          <p:spTgt spid="32778"/>
                                        </p:tgtEl>
                                      </p:cBhvr>
                                    </p:animEffect>
                                  </p:childTnLst>
                                </p:cTn>
                              </p:par>
                            </p:childTnLst>
                          </p:cTn>
                        </p:par>
                        <p:par>
                          <p:cTn id="16" fill="hold" nodeType="afterGroup">
                            <p:stCondLst>
                              <p:cond delay="500"/>
                            </p:stCondLst>
                            <p:childTnLst>
                              <p:par>
                                <p:cTn id="17" presetID="21" presetClass="entr" presetSubtype="4" fill="hold" grpId="0" nodeType="afterEffect">
                                  <p:stCondLst>
                                    <p:cond delay="0"/>
                                  </p:stCondLst>
                                  <p:childTnLst>
                                    <p:set>
                                      <p:cBhvr>
                                        <p:cTn id="18" dur="1" fill="hold">
                                          <p:stCondLst>
                                            <p:cond delay="0"/>
                                          </p:stCondLst>
                                        </p:cTn>
                                        <p:tgtEl>
                                          <p:spTgt spid="32779"/>
                                        </p:tgtEl>
                                        <p:attrNameLst>
                                          <p:attrName>style.visibility</p:attrName>
                                        </p:attrNameLst>
                                      </p:cBhvr>
                                      <p:to>
                                        <p:strVal val="visible"/>
                                      </p:to>
                                    </p:set>
                                    <p:animEffect transition="in" filter="wheel(4)">
                                      <p:cBhvr>
                                        <p:cTn id="19" dur="2000"/>
                                        <p:tgtEl>
                                          <p:spTgt spid="32779"/>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32780"/>
                                        </p:tgtEl>
                                        <p:attrNameLst>
                                          <p:attrName>style.visibility</p:attrName>
                                        </p:attrNameLst>
                                      </p:cBhvr>
                                      <p:to>
                                        <p:strVal val="visible"/>
                                      </p:to>
                                    </p:set>
                                    <p:animEffect transition="in" filter="wheel(4)">
                                      <p:cBhvr>
                                        <p:cTn id="22" dur="2000"/>
                                        <p:tgtEl>
                                          <p:spTgt spid="327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2781"/>
                                        </p:tgtEl>
                                        <p:attrNameLst>
                                          <p:attrName>style.visibility</p:attrName>
                                        </p:attrNameLst>
                                      </p:cBhvr>
                                      <p:to>
                                        <p:strVal val="visible"/>
                                      </p:to>
                                    </p:set>
                                    <p:animEffect transition="in" filter="blinds(horizontal)">
                                      <p:cBhvr>
                                        <p:cTn id="27" dur="500"/>
                                        <p:tgtEl>
                                          <p:spTgt spid="32781"/>
                                        </p:tgtEl>
                                      </p:cBhvr>
                                    </p:animEffect>
                                  </p:childTnLst>
                                </p:cTn>
                              </p:par>
                            </p:childTnLst>
                          </p:cTn>
                        </p:par>
                        <p:par>
                          <p:cTn id="28" fill="hold" nodeType="afterGroup">
                            <p:stCondLst>
                              <p:cond delay="500"/>
                            </p:stCondLst>
                            <p:childTnLst>
                              <p:par>
                                <p:cTn id="29" presetID="21" presetClass="entr" presetSubtype="4" fill="hold" grpId="0" nodeType="afterEffect">
                                  <p:stCondLst>
                                    <p:cond delay="0"/>
                                  </p:stCondLst>
                                  <p:childTnLst>
                                    <p:set>
                                      <p:cBhvr>
                                        <p:cTn id="30" dur="1" fill="hold">
                                          <p:stCondLst>
                                            <p:cond delay="0"/>
                                          </p:stCondLst>
                                        </p:cTn>
                                        <p:tgtEl>
                                          <p:spTgt spid="32782"/>
                                        </p:tgtEl>
                                        <p:attrNameLst>
                                          <p:attrName>style.visibility</p:attrName>
                                        </p:attrNameLst>
                                      </p:cBhvr>
                                      <p:to>
                                        <p:strVal val="visible"/>
                                      </p:to>
                                    </p:set>
                                    <p:animEffect transition="in" filter="wheel(4)">
                                      <p:cBhvr>
                                        <p:cTn id="31" dur="2000"/>
                                        <p:tgtEl>
                                          <p:spTgt spid="32782"/>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32783"/>
                                        </p:tgtEl>
                                        <p:attrNameLst>
                                          <p:attrName>style.visibility</p:attrName>
                                        </p:attrNameLst>
                                      </p:cBhvr>
                                      <p:to>
                                        <p:strVal val="visible"/>
                                      </p:to>
                                    </p:set>
                                    <p:animEffect transition="in" filter="wheel(4)">
                                      <p:cBhvr>
                                        <p:cTn id="34" dur="2000"/>
                                        <p:tgtEl>
                                          <p:spTgt spid="3278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2784"/>
                                        </p:tgtEl>
                                        <p:attrNameLst>
                                          <p:attrName>style.visibility</p:attrName>
                                        </p:attrNameLst>
                                      </p:cBhvr>
                                      <p:to>
                                        <p:strVal val="visible"/>
                                      </p:to>
                                    </p:set>
                                    <p:animEffect transition="in" filter="blinds(horizontal)">
                                      <p:cBhvr>
                                        <p:cTn id="39" dur="500"/>
                                        <p:tgtEl>
                                          <p:spTgt spid="32784"/>
                                        </p:tgtEl>
                                      </p:cBhvr>
                                    </p:animEffect>
                                  </p:childTnLst>
                                </p:cTn>
                              </p:par>
                            </p:childTnLst>
                          </p:cTn>
                        </p:par>
                        <p:par>
                          <p:cTn id="40" fill="hold" nodeType="afterGroup">
                            <p:stCondLst>
                              <p:cond delay="500"/>
                            </p:stCondLst>
                            <p:childTnLst>
                              <p:par>
                                <p:cTn id="41" presetID="21" presetClass="entr" presetSubtype="4" fill="hold" grpId="0" nodeType="afterEffect">
                                  <p:stCondLst>
                                    <p:cond delay="0"/>
                                  </p:stCondLst>
                                  <p:childTnLst>
                                    <p:set>
                                      <p:cBhvr>
                                        <p:cTn id="42" dur="1" fill="hold">
                                          <p:stCondLst>
                                            <p:cond delay="0"/>
                                          </p:stCondLst>
                                        </p:cTn>
                                        <p:tgtEl>
                                          <p:spTgt spid="32785"/>
                                        </p:tgtEl>
                                        <p:attrNameLst>
                                          <p:attrName>style.visibility</p:attrName>
                                        </p:attrNameLst>
                                      </p:cBhvr>
                                      <p:to>
                                        <p:strVal val="visible"/>
                                      </p:to>
                                    </p:set>
                                    <p:animEffect transition="in" filter="wheel(4)">
                                      <p:cBhvr>
                                        <p:cTn id="43" dur="2000"/>
                                        <p:tgtEl>
                                          <p:spTgt spid="32785"/>
                                        </p:tgtEl>
                                      </p:cBhvr>
                                    </p:animEffect>
                                  </p:childTnLst>
                                </p:cTn>
                              </p:par>
                              <p:par>
                                <p:cTn id="44" presetID="21" presetClass="entr" presetSubtype="4" fill="hold" grpId="0" nodeType="withEffect">
                                  <p:stCondLst>
                                    <p:cond delay="0"/>
                                  </p:stCondLst>
                                  <p:childTnLst>
                                    <p:set>
                                      <p:cBhvr>
                                        <p:cTn id="45" dur="1" fill="hold">
                                          <p:stCondLst>
                                            <p:cond delay="0"/>
                                          </p:stCondLst>
                                        </p:cTn>
                                        <p:tgtEl>
                                          <p:spTgt spid="32786"/>
                                        </p:tgtEl>
                                        <p:attrNameLst>
                                          <p:attrName>style.visibility</p:attrName>
                                        </p:attrNameLst>
                                      </p:cBhvr>
                                      <p:to>
                                        <p:strVal val="visible"/>
                                      </p:to>
                                    </p:set>
                                    <p:animEffect transition="in" filter="wheel(4)">
                                      <p:cBhvr>
                                        <p:cTn id="46" dur="2000"/>
                                        <p:tgtEl>
                                          <p:spTgt spid="3278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2787"/>
                                        </p:tgtEl>
                                        <p:attrNameLst>
                                          <p:attrName>style.visibility</p:attrName>
                                        </p:attrNameLst>
                                      </p:cBhvr>
                                      <p:to>
                                        <p:strVal val="visible"/>
                                      </p:to>
                                    </p:set>
                                    <p:animEffect transition="in" filter="blinds(horizontal)">
                                      <p:cBhvr>
                                        <p:cTn id="51" dur="500"/>
                                        <p:tgtEl>
                                          <p:spTgt spid="3278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2788"/>
                                        </p:tgtEl>
                                        <p:attrNameLst>
                                          <p:attrName>style.visibility</p:attrName>
                                        </p:attrNameLst>
                                      </p:cBhvr>
                                      <p:to>
                                        <p:strVal val="visible"/>
                                      </p:to>
                                    </p:set>
                                    <p:animEffect transition="in" filter="blinds(horizontal)">
                                      <p:cBhvr>
                                        <p:cTn id="54" dur="500"/>
                                        <p:tgtEl>
                                          <p:spTgt spid="3278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2789"/>
                                        </p:tgtEl>
                                        <p:attrNameLst>
                                          <p:attrName>style.visibility</p:attrName>
                                        </p:attrNameLst>
                                      </p:cBhvr>
                                      <p:to>
                                        <p:strVal val="visible"/>
                                      </p:to>
                                    </p:set>
                                    <p:animEffect transition="in" filter="blinds(horizontal)">
                                      <p:cBhvr>
                                        <p:cTn id="57" dur="500"/>
                                        <p:tgtEl>
                                          <p:spTgt spid="32789"/>
                                        </p:tgtEl>
                                      </p:cBhvr>
                                    </p:animEffect>
                                  </p:childTnLst>
                                </p:cTn>
                              </p:par>
                            </p:childTnLst>
                          </p:cTn>
                        </p:par>
                        <p:par>
                          <p:cTn id="58" fill="hold" nodeType="afterGroup">
                            <p:stCondLst>
                              <p:cond delay="500"/>
                            </p:stCondLst>
                            <p:childTnLst>
                              <p:par>
                                <p:cTn id="59" presetID="21" presetClass="entr" presetSubtype="4" fill="hold" grpId="0" nodeType="afterEffect">
                                  <p:stCondLst>
                                    <p:cond delay="0"/>
                                  </p:stCondLst>
                                  <p:childTnLst>
                                    <p:set>
                                      <p:cBhvr>
                                        <p:cTn id="60" dur="1" fill="hold">
                                          <p:stCondLst>
                                            <p:cond delay="0"/>
                                          </p:stCondLst>
                                        </p:cTn>
                                        <p:tgtEl>
                                          <p:spTgt spid="32790"/>
                                        </p:tgtEl>
                                        <p:attrNameLst>
                                          <p:attrName>style.visibility</p:attrName>
                                        </p:attrNameLst>
                                      </p:cBhvr>
                                      <p:to>
                                        <p:strVal val="visible"/>
                                      </p:to>
                                    </p:set>
                                    <p:animEffect transition="in" filter="wheel(4)">
                                      <p:cBhvr>
                                        <p:cTn id="61" dur="2000"/>
                                        <p:tgtEl>
                                          <p:spTgt spid="32790"/>
                                        </p:tgtEl>
                                      </p:cBhvr>
                                    </p:animEffect>
                                  </p:childTnLst>
                                </p:cTn>
                              </p:par>
                              <p:par>
                                <p:cTn id="62" presetID="21" presetClass="entr" presetSubtype="4" fill="hold" grpId="0" nodeType="withEffect">
                                  <p:stCondLst>
                                    <p:cond delay="0"/>
                                  </p:stCondLst>
                                  <p:childTnLst>
                                    <p:set>
                                      <p:cBhvr>
                                        <p:cTn id="63" dur="1" fill="hold">
                                          <p:stCondLst>
                                            <p:cond delay="0"/>
                                          </p:stCondLst>
                                        </p:cTn>
                                        <p:tgtEl>
                                          <p:spTgt spid="32791"/>
                                        </p:tgtEl>
                                        <p:attrNameLst>
                                          <p:attrName>style.visibility</p:attrName>
                                        </p:attrNameLst>
                                      </p:cBhvr>
                                      <p:to>
                                        <p:strVal val="visible"/>
                                      </p:to>
                                    </p:set>
                                    <p:animEffect transition="in" filter="wheel(4)">
                                      <p:cBhvr>
                                        <p:cTn id="64" dur="2000"/>
                                        <p:tgtEl>
                                          <p:spTgt spid="3279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2792"/>
                                        </p:tgtEl>
                                        <p:attrNameLst>
                                          <p:attrName>style.visibility</p:attrName>
                                        </p:attrNameLst>
                                      </p:cBhvr>
                                      <p:to>
                                        <p:strVal val="visible"/>
                                      </p:to>
                                    </p:set>
                                    <p:animEffect transition="in" filter="blinds(horizontal)">
                                      <p:cBhvr>
                                        <p:cTn id="69" dur="500"/>
                                        <p:tgtEl>
                                          <p:spTgt spid="32792"/>
                                        </p:tgtEl>
                                      </p:cBhvr>
                                    </p:animEffect>
                                  </p:childTnLst>
                                </p:cTn>
                              </p:par>
                            </p:childTnLst>
                          </p:cTn>
                        </p:par>
                        <p:par>
                          <p:cTn id="70" fill="hold" nodeType="afterGroup">
                            <p:stCondLst>
                              <p:cond delay="500"/>
                            </p:stCondLst>
                            <p:childTnLst>
                              <p:par>
                                <p:cTn id="71" presetID="21" presetClass="entr" presetSubtype="4" fill="hold" grpId="0" nodeType="afterEffect">
                                  <p:stCondLst>
                                    <p:cond delay="0"/>
                                  </p:stCondLst>
                                  <p:childTnLst>
                                    <p:set>
                                      <p:cBhvr>
                                        <p:cTn id="72" dur="1" fill="hold">
                                          <p:stCondLst>
                                            <p:cond delay="0"/>
                                          </p:stCondLst>
                                        </p:cTn>
                                        <p:tgtEl>
                                          <p:spTgt spid="32793"/>
                                        </p:tgtEl>
                                        <p:attrNameLst>
                                          <p:attrName>style.visibility</p:attrName>
                                        </p:attrNameLst>
                                      </p:cBhvr>
                                      <p:to>
                                        <p:strVal val="visible"/>
                                      </p:to>
                                    </p:set>
                                    <p:animEffect transition="in" filter="wheel(4)">
                                      <p:cBhvr>
                                        <p:cTn id="73" dur="2000"/>
                                        <p:tgtEl>
                                          <p:spTgt spid="32793"/>
                                        </p:tgtEl>
                                      </p:cBhvr>
                                    </p:animEffect>
                                  </p:childTnLst>
                                </p:cTn>
                              </p:par>
                              <p:par>
                                <p:cTn id="74" presetID="21" presetClass="entr" presetSubtype="4" fill="hold" grpId="0" nodeType="withEffect">
                                  <p:stCondLst>
                                    <p:cond delay="0"/>
                                  </p:stCondLst>
                                  <p:childTnLst>
                                    <p:set>
                                      <p:cBhvr>
                                        <p:cTn id="75" dur="1" fill="hold">
                                          <p:stCondLst>
                                            <p:cond delay="0"/>
                                          </p:stCondLst>
                                        </p:cTn>
                                        <p:tgtEl>
                                          <p:spTgt spid="32794"/>
                                        </p:tgtEl>
                                        <p:attrNameLst>
                                          <p:attrName>style.visibility</p:attrName>
                                        </p:attrNameLst>
                                      </p:cBhvr>
                                      <p:to>
                                        <p:strVal val="visible"/>
                                      </p:to>
                                    </p:set>
                                    <p:animEffect transition="in" filter="wheel(4)">
                                      <p:cBhvr>
                                        <p:cTn id="76" dur="2000"/>
                                        <p:tgtEl>
                                          <p:spTgt spid="3279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6411"/>
                                        </p:tgtEl>
                                        <p:attrNameLst>
                                          <p:attrName>style.visibility</p:attrName>
                                        </p:attrNameLst>
                                      </p:cBhvr>
                                      <p:to>
                                        <p:strVal val="visible"/>
                                      </p:to>
                                    </p:set>
                                    <p:anim calcmode="lin" valueType="num">
                                      <p:cBhvr additive="base">
                                        <p:cTn id="81" dur="500" fill="hold"/>
                                        <p:tgtEl>
                                          <p:spTgt spid="16411"/>
                                        </p:tgtEl>
                                        <p:attrNameLst>
                                          <p:attrName>ppt_x</p:attrName>
                                        </p:attrNameLst>
                                      </p:cBhvr>
                                      <p:tavLst>
                                        <p:tav tm="0">
                                          <p:val>
                                            <p:strVal val="#ppt_x"/>
                                          </p:val>
                                        </p:tav>
                                        <p:tav tm="100000">
                                          <p:val>
                                            <p:strVal val="#ppt_x"/>
                                          </p:val>
                                        </p:tav>
                                      </p:tavLst>
                                    </p:anim>
                                    <p:anim calcmode="lin" valueType="num">
                                      <p:cBhvr additive="base">
                                        <p:cTn id="82" dur="500" fill="hold"/>
                                        <p:tgtEl>
                                          <p:spTgt spid="16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P spid="32777" grpId="0"/>
      <p:bldP spid="32778" grpId="0" animBg="1"/>
      <p:bldP spid="32779" grpId="0" animBg="1"/>
      <p:bldP spid="32780" grpId="0"/>
      <p:bldP spid="32781" grpId="0" animBg="1"/>
      <p:bldP spid="32782" grpId="0" animBg="1"/>
      <p:bldP spid="32783" grpId="0" animBg="1"/>
      <p:bldP spid="32784" grpId="0" animBg="1"/>
      <p:bldP spid="32785" grpId="0" animBg="1"/>
      <p:bldP spid="32786" grpId="0" animBg="1"/>
      <p:bldP spid="32787" grpId="0" animBg="1"/>
      <p:bldP spid="32788" grpId="0" animBg="1"/>
      <p:bldP spid="32789" grpId="0" animBg="1"/>
      <p:bldP spid="32790" grpId="0" animBg="1"/>
      <p:bldP spid="32791" grpId="0" animBg="1"/>
      <p:bldP spid="32792" grpId="0" animBg="1"/>
      <p:bldP spid="32793" grpId="0" animBg="1"/>
      <p:bldP spid="32794" grpId="0"/>
      <p:bldP spid="164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5875"/>
            <a:ext cx="19796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2"/>
          <p:cNvSpPr txBox="1">
            <a:spLocks noChangeArrowheads="1"/>
          </p:cNvSpPr>
          <p:nvPr/>
        </p:nvSpPr>
        <p:spPr bwMode="auto">
          <a:xfrm>
            <a:off x="455613" y="3111500"/>
            <a:ext cx="917575" cy="3810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100">
                <a:latin typeface="Times New Roman" pitchFamily="18" charset="0"/>
              </a:rPr>
              <a:t>Hình 1</a:t>
            </a:r>
            <a:endParaRPr lang="en-US"/>
          </a:p>
        </p:txBody>
      </p:sp>
      <p:sp>
        <p:nvSpPr>
          <p:cNvPr id="205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5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054" name="Text Box 7"/>
          <p:cNvSpPr txBox="1">
            <a:spLocks noChangeArrowheads="1"/>
          </p:cNvSpPr>
          <p:nvPr/>
        </p:nvSpPr>
        <p:spPr bwMode="auto">
          <a:xfrm>
            <a:off x="914400" y="3857625"/>
            <a:ext cx="915988" cy="34925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100">
                <a:latin typeface="Times New Roman" pitchFamily="18" charset="0"/>
              </a:rPr>
              <a:t>Hình 2</a:t>
            </a:r>
            <a:endParaRPr lang="en-US"/>
          </a:p>
        </p:txBody>
      </p:sp>
      <p:sp>
        <p:nvSpPr>
          <p:cNvPr id="2055" name="Text Box 8"/>
          <p:cNvSpPr txBox="1">
            <a:spLocks noChangeArrowheads="1"/>
          </p:cNvSpPr>
          <p:nvPr/>
        </p:nvSpPr>
        <p:spPr bwMode="auto">
          <a:xfrm>
            <a:off x="4572000" y="3052763"/>
            <a:ext cx="914400" cy="34925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100">
                <a:latin typeface="Times New Roman" pitchFamily="18" charset="0"/>
              </a:rPr>
              <a:t>Hình 3</a:t>
            </a:r>
            <a:endParaRPr lang="en-US"/>
          </a:p>
        </p:txBody>
      </p:sp>
      <p:sp>
        <p:nvSpPr>
          <p:cNvPr id="2056"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3611563"/>
            <a:ext cx="1958975"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059" name="Picture 11" descr="Tập tin:European Central Bank 041107.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0738" y="3648075"/>
            <a:ext cx="19050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061" name="Picture 13" descr="japa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687763"/>
            <a:ext cx="2033588"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5"/>
          <p:cNvSpPr txBox="1">
            <a:spLocks noChangeArrowheads="1"/>
          </p:cNvSpPr>
          <p:nvPr/>
        </p:nvSpPr>
        <p:spPr bwMode="auto">
          <a:xfrm>
            <a:off x="2705100" y="6435725"/>
            <a:ext cx="914400" cy="3429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100">
                <a:latin typeface="Times New Roman" pitchFamily="18" charset="0"/>
              </a:rPr>
              <a:t>Hình 5</a:t>
            </a:r>
            <a:endParaRPr lang="en-US"/>
          </a:p>
        </p:txBody>
      </p:sp>
      <p:sp>
        <p:nvSpPr>
          <p:cNvPr id="2063" name="Text Box 16"/>
          <p:cNvSpPr txBox="1">
            <a:spLocks noChangeArrowheads="1"/>
          </p:cNvSpPr>
          <p:nvPr/>
        </p:nvSpPr>
        <p:spPr bwMode="auto">
          <a:xfrm>
            <a:off x="4489450" y="6477000"/>
            <a:ext cx="914400" cy="3429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100">
                <a:latin typeface="Times New Roman" pitchFamily="18" charset="0"/>
              </a:rPr>
              <a:t>Hình 6</a:t>
            </a:r>
            <a:endParaRPr lang="en-US"/>
          </a:p>
        </p:txBody>
      </p:sp>
      <p:sp>
        <p:nvSpPr>
          <p:cNvPr id="2064" name="Text Box 17"/>
          <p:cNvSpPr txBox="1">
            <a:spLocks noChangeArrowheads="1"/>
          </p:cNvSpPr>
          <p:nvPr/>
        </p:nvSpPr>
        <p:spPr bwMode="auto">
          <a:xfrm>
            <a:off x="579438" y="6477000"/>
            <a:ext cx="914400" cy="3429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100">
                <a:latin typeface="Times New Roman" pitchFamily="18" charset="0"/>
              </a:rPr>
              <a:t>Hình 4</a:t>
            </a:r>
            <a:endParaRPr lang="en-US"/>
          </a:p>
        </p:txBody>
      </p:sp>
      <p:pic>
        <p:nvPicPr>
          <p:cNvPr id="19" name="Picture 2" descr="Picture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06363"/>
            <a:ext cx="2971800" cy="2255837"/>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066" name="Picture 2" descr="Hoaki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0125" y="4724400"/>
            <a:ext cx="30495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20" descr="Hai hệ tư tưởng - Đỏ: Cộng sản, Xanh: Tư bản">
            <a:hlinkClick r:id="rId9" tooltip="Hai hệ tư tưởng - Đỏ: Cộng sản, Xanh: Tư bả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0125" y="2420938"/>
            <a:ext cx="3049588" cy="2168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8" name="Rectangle 22"/>
          <p:cNvSpPr>
            <a:spLocks noChangeArrowheads="1"/>
          </p:cNvSpPr>
          <p:nvPr/>
        </p:nvSpPr>
        <p:spPr bwMode="auto">
          <a:xfrm>
            <a:off x="6324600" y="3765550"/>
            <a:ext cx="1373188"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latin typeface="Times New Roman" pitchFamily="18" charset="0"/>
                <a:cs typeface="Arial" charset="0"/>
              </a:rPr>
              <a:t>TÂY ÂU</a:t>
            </a:r>
            <a:endParaRPr lang="en-US" sz="2800" b="1">
              <a:cs typeface="Arial" charset="0"/>
            </a:endParaRPr>
          </a:p>
        </p:txBody>
      </p:sp>
      <p:pic>
        <p:nvPicPr>
          <p:cNvPr id="2069" name="Picture 7" descr="honda-asimowalk">
            <a:hlinkClick r:id="" action="ppaction://noaction"/>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52638" y="17463"/>
            <a:ext cx="1979612"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8"/>
          <p:cNvSpPr txBox="1">
            <a:spLocks noChangeArrowheads="1"/>
          </p:cNvSpPr>
          <p:nvPr/>
        </p:nvSpPr>
        <p:spPr bwMode="auto">
          <a:xfrm>
            <a:off x="2247900" y="3127375"/>
            <a:ext cx="914400" cy="34925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100">
                <a:latin typeface="Times New Roman" pitchFamily="18" charset="0"/>
              </a:rPr>
              <a:t>Hình 2</a:t>
            </a:r>
            <a:endParaRPr lang="en-US"/>
          </a:p>
        </p:txBody>
      </p:sp>
      <p:pic>
        <p:nvPicPr>
          <p:cNvPr id="2071" name="Picture 25" descr="M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54488" y="47625"/>
            <a:ext cx="1954212"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2" name="Text Box 8"/>
          <p:cNvSpPr txBox="1">
            <a:spLocks noChangeArrowheads="1"/>
          </p:cNvSpPr>
          <p:nvPr/>
        </p:nvSpPr>
        <p:spPr bwMode="auto">
          <a:xfrm>
            <a:off x="4675188" y="3116263"/>
            <a:ext cx="914400" cy="34925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100">
                <a:latin typeface="Times New Roman" pitchFamily="18" charset="0"/>
              </a:rPr>
              <a:t>Hình 3</a:t>
            </a:r>
            <a:endParaRPr lang="en-US"/>
          </a:p>
        </p:txBody>
      </p:sp>
    </p:spTree>
    <p:extLst>
      <p:ext uri="{BB962C8B-B14F-4D97-AF65-F5344CB8AC3E}">
        <p14:creationId xmlns:p14="http://schemas.microsoft.com/office/powerpoint/2010/main" val="1562833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0" y="0"/>
            <a:ext cx="9144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b="1">
                <a:solidFill>
                  <a:srgbClr val="6B6BCF"/>
                </a:solidFill>
                <a:latin typeface="Times New Roman" pitchFamily="18" charset="0"/>
                <a:cs typeface="Times New Roman" pitchFamily="18" charset="0"/>
              </a:rPr>
              <a:t>Hoàn thành các nhận định lịch sử sau về sự phát triển kinh tế của Mĩ, Nhật, Tây Âu từ sau năm 1945 đến đầu những năm 70 của thế kỉ XX</a:t>
            </a:r>
          </a:p>
          <a:p>
            <a:endParaRPr lang="en-US" sz="2800"/>
          </a:p>
          <a:p>
            <a:pPr eaLnBrk="0" hangingPunct="0">
              <a:buFontTx/>
              <a:buChar char="•"/>
            </a:pPr>
            <a:r>
              <a:rPr lang="en-US" sz="2800">
                <a:solidFill>
                  <a:srgbClr val="000000"/>
                </a:solidFill>
                <a:latin typeface="Times New Roman" pitchFamily="18" charset="0"/>
                <a:cs typeface="Times New Roman" pitchFamily="18" charset="0"/>
              </a:rPr>
              <a:t>Từ năm 1945, Mĩ trở thành nước .......(</a:t>
            </a:r>
            <a:r>
              <a:rPr lang="en-US" sz="2800">
                <a:solidFill>
                  <a:srgbClr val="CC3300"/>
                </a:solidFill>
                <a:latin typeface="Times New Roman" pitchFamily="18" charset="0"/>
                <a:cs typeface="Times New Roman" pitchFamily="18" charset="0"/>
              </a:rPr>
              <a:t>1</a:t>
            </a:r>
            <a:r>
              <a:rPr lang="en-US" sz="2800">
                <a:solidFill>
                  <a:srgbClr val="000000"/>
                </a:solidFill>
                <a:latin typeface="Times New Roman" pitchFamily="18" charset="0"/>
                <a:cs typeface="Times New Roman" pitchFamily="18" charset="0"/>
              </a:rPr>
              <a:t>)................, chiếm ưu thế .............................(</a:t>
            </a:r>
            <a:r>
              <a:rPr lang="en-US" sz="2800">
                <a:solidFill>
                  <a:srgbClr val="CC3300"/>
                </a:solidFill>
                <a:latin typeface="Times New Roman" pitchFamily="18" charset="0"/>
                <a:cs typeface="Times New Roman" pitchFamily="18" charset="0"/>
              </a:rPr>
              <a:t>2</a:t>
            </a:r>
            <a:r>
              <a:rPr lang="en-US" sz="2800">
                <a:solidFill>
                  <a:srgbClr val="000000"/>
                </a:solidFill>
                <a:latin typeface="Times New Roman" pitchFamily="18" charset="0"/>
                <a:cs typeface="Times New Roman" pitchFamily="18" charset="0"/>
              </a:rPr>
              <a:t>)..............trong thế giới tư bản.</a:t>
            </a:r>
          </a:p>
          <a:p>
            <a:pPr eaLnBrk="0" hangingPunct="0">
              <a:buFontTx/>
              <a:buChar char="•"/>
            </a:pPr>
            <a:endParaRPr lang="en-US" sz="2800"/>
          </a:p>
          <a:p>
            <a:pPr eaLnBrk="0" hangingPunct="0">
              <a:buFontTx/>
              <a:buChar char="•"/>
            </a:pPr>
            <a:r>
              <a:rPr lang="en-US" sz="2800">
                <a:solidFill>
                  <a:srgbClr val="000000"/>
                </a:solidFill>
                <a:latin typeface="Times New Roman" pitchFamily="18" charset="0"/>
                <a:cs typeface="Times New Roman" pitchFamily="18" charset="0"/>
              </a:rPr>
              <a:t>Từ năm 1950 đến đầu những năm 70(thế kỉ XX) kinh tế .....(</a:t>
            </a:r>
            <a:r>
              <a:rPr lang="en-US" sz="2800">
                <a:solidFill>
                  <a:srgbClr val="CC3300"/>
                </a:solidFill>
                <a:latin typeface="Times New Roman" pitchFamily="18" charset="0"/>
                <a:cs typeface="Times New Roman" pitchFamily="18" charset="0"/>
              </a:rPr>
              <a:t>3</a:t>
            </a:r>
            <a:r>
              <a:rPr lang="en-US" sz="2800">
                <a:solidFill>
                  <a:srgbClr val="000000"/>
                </a:solidFill>
                <a:latin typeface="Times New Roman" pitchFamily="18" charset="0"/>
                <a:cs typeface="Times New Roman" pitchFamily="18" charset="0"/>
              </a:rPr>
              <a:t>) ......tăng trưởng mạnh mẽ, “thần kì” trở thành trung tâm</a:t>
            </a:r>
          </a:p>
          <a:p>
            <a:pPr eaLnBrk="0" hangingPunct="0"/>
            <a:r>
              <a:rPr lang="en-US" sz="2800">
                <a:solidFill>
                  <a:srgbClr val="000000"/>
                </a:solidFill>
                <a:latin typeface="Times New Roman" pitchFamily="18" charset="0"/>
                <a:cs typeface="Times New Roman" pitchFamily="18" charset="0"/>
              </a:rPr>
              <a:t>kinh tế- tài chính..................(</a:t>
            </a:r>
            <a:r>
              <a:rPr lang="en-US" sz="2800">
                <a:solidFill>
                  <a:srgbClr val="CC3300"/>
                </a:solidFill>
                <a:latin typeface="Times New Roman" pitchFamily="18" charset="0"/>
                <a:cs typeface="Times New Roman" pitchFamily="18" charset="0"/>
              </a:rPr>
              <a:t>4</a:t>
            </a:r>
            <a:r>
              <a:rPr lang="en-US" sz="2800">
                <a:solidFill>
                  <a:srgbClr val="000000"/>
                </a:solidFill>
                <a:latin typeface="Times New Roman" pitchFamily="18" charset="0"/>
                <a:cs typeface="Times New Roman" pitchFamily="18" charset="0"/>
              </a:rPr>
              <a:t>)............thế giới, sau Mĩ.</a:t>
            </a:r>
          </a:p>
          <a:p>
            <a:pPr eaLnBrk="0" hangingPunct="0"/>
            <a:endParaRPr lang="en-US" sz="2800"/>
          </a:p>
          <a:p>
            <a:pPr eaLnBrk="0" hangingPunct="0">
              <a:buFontTx/>
              <a:buChar char="•"/>
            </a:pPr>
            <a:r>
              <a:rPr lang="en-US" sz="2800">
                <a:solidFill>
                  <a:srgbClr val="000000"/>
                </a:solidFill>
                <a:latin typeface="Times New Roman" pitchFamily="18" charset="0"/>
                <a:cs typeface="Times New Roman" pitchFamily="18" charset="0"/>
              </a:rPr>
              <a:t>Tây Âu từ năm 1950, kinh tế phát triển mạnh trở thành trung</a:t>
            </a:r>
          </a:p>
          <a:p>
            <a:pPr eaLnBrk="0" hangingPunct="0"/>
            <a:r>
              <a:rPr lang="en-US" sz="2800">
                <a:solidFill>
                  <a:srgbClr val="000000"/>
                </a:solidFill>
                <a:latin typeface="Times New Roman" pitchFamily="18" charset="0"/>
                <a:cs typeface="Times New Roman" pitchFamily="18" charset="0"/>
              </a:rPr>
              <a:t>tâm kinh tế tài chính ................(</a:t>
            </a:r>
            <a:r>
              <a:rPr lang="en-US" sz="2800">
                <a:solidFill>
                  <a:srgbClr val="CC3300"/>
                </a:solidFill>
                <a:latin typeface="Times New Roman" pitchFamily="18" charset="0"/>
                <a:cs typeface="Times New Roman" pitchFamily="18" charset="0"/>
              </a:rPr>
              <a:t>3</a:t>
            </a:r>
            <a:r>
              <a:rPr lang="en-US" sz="2800">
                <a:solidFill>
                  <a:srgbClr val="000000"/>
                </a:solidFill>
                <a:latin typeface="Times New Roman" pitchFamily="18" charset="0"/>
                <a:cs typeface="Times New Roman" pitchFamily="18" charset="0"/>
              </a:rPr>
              <a:t>)............, cạnh tranh gay gắt </a:t>
            </a:r>
          </a:p>
          <a:p>
            <a:pPr eaLnBrk="0" hangingPunct="0"/>
            <a:r>
              <a:rPr lang="en-US" sz="2800">
                <a:solidFill>
                  <a:srgbClr val="000000"/>
                </a:solidFill>
                <a:latin typeface="Times New Roman" pitchFamily="18" charset="0"/>
                <a:cs typeface="Times New Roman" pitchFamily="18" charset="0"/>
              </a:rPr>
              <a:t>với Mĩ, Nhật Bản.</a:t>
            </a:r>
            <a:endParaRPr lang="en-US" sz="2800"/>
          </a:p>
        </p:txBody>
      </p:sp>
    </p:spTree>
    <p:extLst>
      <p:ext uri="{BB962C8B-B14F-4D97-AF65-F5344CB8AC3E}">
        <p14:creationId xmlns:p14="http://schemas.microsoft.com/office/powerpoint/2010/main" val="1711159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Hoak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7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5105400" y="5451475"/>
            <a:ext cx="4038600" cy="1322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97" tIns="45697" rIns="91397" bIns="45697">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cs typeface="Arial" charset="0"/>
              </a:rPr>
              <a:t>- Diện tích: 9.360.000 km2</a:t>
            </a:r>
          </a:p>
          <a:p>
            <a:pPr>
              <a:spcBef>
                <a:spcPct val="50000"/>
              </a:spcBef>
            </a:pPr>
            <a:endParaRPr lang="en-US" altLang="en-US" sz="2000">
              <a:cs typeface="Arial" charset="0"/>
            </a:endParaRPr>
          </a:p>
          <a:p>
            <a:pPr>
              <a:spcBef>
                <a:spcPct val="50000"/>
              </a:spcBef>
            </a:pPr>
            <a:r>
              <a:rPr lang="en-US" altLang="en-US" sz="2000">
                <a:cs typeface="Arial" charset="0"/>
              </a:rPr>
              <a:t>- Thủ đô: Oasinhtơn</a:t>
            </a:r>
          </a:p>
        </p:txBody>
      </p:sp>
      <p:pic>
        <p:nvPicPr>
          <p:cNvPr id="3076" name="Picture 6" descr="Hình:Flag of the United States.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5334000"/>
            <a:ext cx="190341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AutoShape 7"/>
          <p:cNvSpPr>
            <a:spLocks noChangeArrowheads="1"/>
          </p:cNvSpPr>
          <p:nvPr/>
        </p:nvSpPr>
        <p:spPr bwMode="auto">
          <a:xfrm>
            <a:off x="6096000" y="3429000"/>
            <a:ext cx="230188" cy="230188"/>
          </a:xfrm>
          <a:custGeom>
            <a:avLst/>
            <a:gdLst>
              <a:gd name="T0" fmla="*/ 88457 w 228600"/>
              <a:gd name="T1" fmla="*/ 0 h 228600"/>
              <a:gd name="T2" fmla="*/ 0 w 228600"/>
              <a:gd name="T3" fmla="*/ 51421 h 228600"/>
              <a:gd name="T4" fmla="*/ 33786 w 228600"/>
              <a:gd name="T5" fmla="*/ 134622 h 228600"/>
              <a:gd name="T6" fmla="*/ 143125 w 228600"/>
              <a:gd name="T7" fmla="*/ 134622 h 228600"/>
              <a:gd name="T8" fmla="*/ 176912 w 228600"/>
              <a:gd name="T9" fmla="*/ 51421 h 228600"/>
              <a:gd name="T10" fmla="*/ 17694720 60000 65536"/>
              <a:gd name="T11" fmla="*/ 11796480 60000 65536"/>
              <a:gd name="T12" fmla="*/ 5898240 60000 65536"/>
              <a:gd name="T13" fmla="*/ 5898240 60000 65536"/>
              <a:gd name="T14" fmla="*/ 0 60000 65536"/>
              <a:gd name="T15" fmla="*/ 70642 w 228600"/>
              <a:gd name="T16" fmla="*/ 87319 h 228600"/>
              <a:gd name="T17" fmla="*/ 157958 w 228600"/>
              <a:gd name="T18" fmla="*/ 174635 h 228600"/>
            </a:gdLst>
            <a:ahLst/>
            <a:cxnLst>
              <a:cxn ang="T10">
                <a:pos x="T0" y="T1"/>
              </a:cxn>
              <a:cxn ang="T11">
                <a:pos x="T2" y="T3"/>
              </a:cxn>
              <a:cxn ang="T12">
                <a:pos x="T4" y="T5"/>
              </a:cxn>
              <a:cxn ang="T13">
                <a:pos x="T6" y="T7"/>
              </a:cxn>
              <a:cxn ang="T14">
                <a:pos x="T8" y="T9"/>
              </a:cxn>
            </a:cxnLst>
            <a:rect l="T15" t="T16" r="T17" b="T18"/>
            <a:pathLst>
              <a:path w="228600" h="228600">
                <a:moveTo>
                  <a:pt x="0" y="87317"/>
                </a:moveTo>
                <a:lnTo>
                  <a:pt x="87318" y="87318"/>
                </a:lnTo>
                <a:lnTo>
                  <a:pt x="114300" y="0"/>
                </a:lnTo>
                <a:lnTo>
                  <a:pt x="141282" y="87318"/>
                </a:lnTo>
                <a:lnTo>
                  <a:pt x="228600" y="87317"/>
                </a:lnTo>
                <a:lnTo>
                  <a:pt x="157958" y="141282"/>
                </a:lnTo>
                <a:lnTo>
                  <a:pt x="184941" y="228599"/>
                </a:lnTo>
                <a:lnTo>
                  <a:pt x="114300" y="174634"/>
                </a:lnTo>
                <a:lnTo>
                  <a:pt x="43659" y="228599"/>
                </a:lnTo>
                <a:lnTo>
                  <a:pt x="70642" y="141282"/>
                </a:lnTo>
                <a:lnTo>
                  <a:pt x="0" y="87317"/>
                </a:lnTo>
                <a:close/>
              </a:path>
            </a:pathLst>
          </a:custGeom>
          <a:solidFill>
            <a:schemeClr val="bg1"/>
          </a:solidFill>
          <a:ln w="9525">
            <a:solidFill>
              <a:schemeClr val="tx1"/>
            </a:solidFill>
            <a:miter lim="800000"/>
            <a:headEnd/>
            <a:tailEnd/>
          </a:ln>
        </p:spPr>
        <p:txBody>
          <a:bodyPr wrap="none" lIns="91397" tIns="45697" rIns="91397" bIns="45697" anchor="ctr"/>
          <a:lstStyle/>
          <a:p>
            <a:endParaRPr lang="en-US"/>
          </a:p>
        </p:txBody>
      </p:sp>
      <p:sp>
        <p:nvSpPr>
          <p:cNvPr id="3078" name="Text Box 8"/>
          <p:cNvSpPr txBox="1">
            <a:spLocks noChangeArrowheads="1"/>
          </p:cNvSpPr>
          <p:nvPr/>
        </p:nvSpPr>
        <p:spPr bwMode="auto">
          <a:xfrm>
            <a:off x="6326188" y="3505200"/>
            <a:ext cx="1141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7" rIns="91397" bIns="45697">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400">
                <a:cs typeface="Arial" charset="0"/>
              </a:rPr>
              <a:t>Oasinhtơn</a:t>
            </a:r>
          </a:p>
        </p:txBody>
      </p:sp>
      <p:sp>
        <p:nvSpPr>
          <p:cNvPr id="311304" name="Text Box 8"/>
          <p:cNvSpPr txBox="1">
            <a:spLocks noChangeArrowheads="1"/>
          </p:cNvSpPr>
          <p:nvPr/>
        </p:nvSpPr>
        <p:spPr bwMode="auto">
          <a:xfrm>
            <a:off x="5103813" y="5878513"/>
            <a:ext cx="37338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4" tIns="45598" rIns="91204" bIns="4559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solidFill>
                  <a:srgbClr val="0000FF"/>
                </a:solidFill>
              </a:rPr>
              <a:t>- Dân số: 280.562.489 ng</a:t>
            </a:r>
            <a:r>
              <a:rPr lang="vi-VN" altLang="en-US" sz="2000">
                <a:solidFill>
                  <a:srgbClr val="0000FF"/>
                </a:solidFill>
              </a:rPr>
              <a:t>ư</a:t>
            </a:r>
            <a:r>
              <a:rPr lang="en-US" altLang="en-US" sz="2000">
                <a:solidFill>
                  <a:srgbClr val="0000FF"/>
                </a:solidFill>
              </a:rPr>
              <a:t>ời.( 2002)</a:t>
            </a:r>
          </a:p>
        </p:txBody>
      </p:sp>
    </p:spTree>
    <p:extLst>
      <p:ext uri="{BB962C8B-B14F-4D97-AF65-F5344CB8AC3E}">
        <p14:creationId xmlns:p14="http://schemas.microsoft.com/office/powerpoint/2010/main" val="3010530373"/>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blinds(horizontal)">
                                      <p:cBhvr>
                                        <p:cTn id="7" dur="500"/>
                                        <p:tgtEl>
                                          <p:spTgt spid="36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1000" fill="hold"/>
                                        <p:tgtEl>
                                          <p:spTgt spid="36871"/>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11304"/>
                                        </p:tgtEl>
                                        <p:attrNameLst>
                                          <p:attrName>style.visibility</p:attrName>
                                        </p:attrNameLst>
                                      </p:cBhvr>
                                      <p:to>
                                        <p:strVal val="visible"/>
                                      </p:to>
                                    </p:set>
                                    <p:animEffect transition="in" filter="wipe(left)">
                                      <p:cBhvr>
                                        <p:cTn id="16" dur="500"/>
                                        <p:tgtEl>
                                          <p:spTgt spid="311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585200" cy="6402388"/>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099" name="Text Box 4"/>
          <p:cNvSpPr txBox="1">
            <a:spLocks noChangeArrowheads="1"/>
          </p:cNvSpPr>
          <p:nvPr/>
        </p:nvSpPr>
        <p:spPr bwMode="auto">
          <a:xfrm>
            <a:off x="0" y="6338888"/>
            <a:ext cx="9144000" cy="528637"/>
          </a:xfrm>
          <a:prstGeom prst="rect">
            <a:avLst/>
          </a:prstGeom>
          <a:solidFill>
            <a:srgbClr val="FFFF99"/>
          </a:solidFill>
          <a:ln w="9525">
            <a:solidFill>
              <a:srgbClr val="00FF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800" b="1">
                <a:solidFill>
                  <a:srgbClr val="FF00FF"/>
                </a:solidFill>
                <a:latin typeface="Times New Roman" pitchFamily="18" charset="0"/>
              </a:rPr>
              <a:t>LƯỢC ĐỒ TỰ NHIÊN NHẬT BẢN</a:t>
            </a:r>
          </a:p>
        </p:txBody>
      </p:sp>
      <p:pic>
        <p:nvPicPr>
          <p:cNvPr id="4100" name="Picture 15" descr="Japan-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797050"/>
            <a:ext cx="2184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426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box(in)">
                                      <p:cBhvr>
                                        <p:cTn id="7" dur="5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Hai hệ tư tưởng - Đỏ: Cộng sản, Xanh: Tư bản">
            <a:hlinkClick r:id="rId2" tooltip="Hai hệ tư tưởng - Đỏ: Cộng sản, Xanh: Tư bả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8332788" cy="662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22"/>
          <p:cNvSpPr>
            <a:spLocks noChangeArrowheads="1"/>
          </p:cNvSpPr>
          <p:nvPr/>
        </p:nvSpPr>
        <p:spPr bwMode="auto">
          <a:xfrm>
            <a:off x="2667000" y="4419600"/>
            <a:ext cx="1373188"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latin typeface="Times New Roman" pitchFamily="18" charset="0"/>
                <a:cs typeface="Arial" charset="0"/>
              </a:rPr>
              <a:t>TÂY ÂU</a:t>
            </a:r>
            <a:endParaRPr lang="en-US" sz="2800" b="1">
              <a:cs typeface="Arial" charset="0"/>
            </a:endParaRPr>
          </a:p>
        </p:txBody>
      </p:sp>
    </p:spTree>
    <p:extLst>
      <p:ext uri="{BB962C8B-B14F-4D97-AF65-F5344CB8AC3E}">
        <p14:creationId xmlns:p14="http://schemas.microsoft.com/office/powerpoint/2010/main" val="3983555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agasaki_003_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19600" cy="32004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 descr="hiroshima0608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32004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1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3359150"/>
            <a:ext cx="4305300" cy="3125788"/>
          </a:xfrm>
          <a:prstGeom prst="rect">
            <a:avLst/>
          </a:prstGeom>
          <a:noFill/>
          <a:ln w="76200" cap="sq">
            <a:solidFill>
              <a:srgbClr val="FF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359150"/>
            <a:ext cx="4194175"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961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53"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66800"/>
          <a:ext cx="8915400" cy="5548312"/>
        </p:xfrm>
        <a:graphic>
          <a:graphicData uri="http://schemas.openxmlformats.org/drawingml/2006/table">
            <a:tbl>
              <a:tblPr/>
              <a:tblGrid>
                <a:gridCol w="984083"/>
                <a:gridCol w="2295651"/>
                <a:gridCol w="2976687"/>
                <a:gridCol w="2658979"/>
              </a:tblGrid>
              <a:tr h="4268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VE" sz="2800" b="0" i="0" u="none" strike="noStrike" cap="none" normalizeH="0" baseline="0" smtClean="0">
                          <a:ln>
                            <a:noFill/>
                          </a:ln>
                          <a:solidFill>
                            <a:schemeClr val="tx1"/>
                          </a:solidFill>
                          <a:effectLst/>
                          <a:latin typeface="Times New Roman" pitchFamily="18" charset="0"/>
                          <a:cs typeface="Times New Roman" pitchFamily="18" charset="0"/>
                        </a:rPr>
                        <a:t>Nước</a:t>
                      </a:r>
                      <a:endParaRPr kumimoji="0" lang="en-US" sz="2800" b="0"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VE" sz="2800" b="0" i="0" u="none" strike="noStrike" cap="none" normalizeH="0" baseline="0" smtClean="0">
                          <a:ln>
                            <a:noFill/>
                          </a:ln>
                          <a:solidFill>
                            <a:schemeClr val="tx1"/>
                          </a:solidFill>
                          <a:effectLst/>
                          <a:latin typeface="Times New Roman" pitchFamily="18" charset="0"/>
                          <a:cs typeface="Times New Roman" pitchFamily="18" charset="0"/>
                        </a:rPr>
                        <a:t>Công nghiệp</a:t>
                      </a:r>
                      <a:endParaRPr kumimoji="0" lang="en-US" sz="2800" b="0"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VE" sz="2800" b="0" i="0" u="none" strike="noStrike" cap="none" normalizeH="0" baseline="0" smtClean="0">
                          <a:ln>
                            <a:noFill/>
                          </a:ln>
                          <a:solidFill>
                            <a:schemeClr val="tx1"/>
                          </a:solidFill>
                          <a:effectLst/>
                          <a:latin typeface="Times New Roman" pitchFamily="18" charset="0"/>
                          <a:cs typeface="Times New Roman" pitchFamily="18" charset="0"/>
                        </a:rPr>
                        <a:t>Nông nghiệp</a:t>
                      </a:r>
                      <a:endParaRPr kumimoji="0" lang="en-US" sz="2800" b="0"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VE" sz="2800" b="0" i="0" u="none" strike="noStrike" cap="none" normalizeH="0" baseline="0" smtClean="0">
                          <a:ln>
                            <a:noFill/>
                          </a:ln>
                          <a:solidFill>
                            <a:schemeClr val="tx1"/>
                          </a:solidFill>
                          <a:effectLst/>
                          <a:latin typeface="Times New Roman" pitchFamily="18" charset="0"/>
                          <a:cs typeface="Times New Roman" pitchFamily="18" charset="0"/>
                        </a:rPr>
                        <a:t>Tài chính</a:t>
                      </a:r>
                      <a:endParaRPr kumimoji="0" lang="en-US" sz="2800" b="0"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400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2800" b="1" i="0" u="none" strike="noStrike" cap="none" normalizeH="0" baseline="0" smtClean="0">
                          <a:ln>
                            <a:noFill/>
                          </a:ln>
                          <a:solidFill>
                            <a:schemeClr val="tx1"/>
                          </a:solidFill>
                          <a:effectLst/>
                          <a:latin typeface="Times New Roman" pitchFamily="18" charset="0"/>
                          <a:cs typeface="Times New Roman" pitchFamily="18" charset="0"/>
                        </a:rPr>
                        <a:t>Nhật</a:t>
                      </a:r>
                      <a:endParaRPr kumimoji="0" lang="en-US" sz="2800" b="1"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2800" b="0" i="0" u="none" strike="noStrike" cap="none" normalizeH="0" baseline="0" smtClean="0">
                          <a:ln>
                            <a:noFill/>
                          </a:ln>
                          <a:solidFill>
                            <a:schemeClr val="tx1"/>
                          </a:solidFill>
                          <a:effectLst/>
                          <a:latin typeface="Times New Roman" pitchFamily="18" charset="0"/>
                          <a:cs typeface="Times New Roman" pitchFamily="18" charset="0"/>
                        </a:rPr>
                        <a:t>Còn 10% so với trước chiến tranh(năm 1945)</a:t>
                      </a:r>
                      <a:endParaRPr kumimoji="0" lang="en-US" sz="2800" b="0"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2800" b="0" i="0" u="none" strike="noStrike" cap="none" normalizeH="0" baseline="0" smtClean="0">
                          <a:ln>
                            <a:noFill/>
                          </a:ln>
                          <a:solidFill>
                            <a:schemeClr val="tx1"/>
                          </a:solidFill>
                          <a:effectLst/>
                          <a:latin typeface="Times New Roman" pitchFamily="18" charset="0"/>
                          <a:cs typeface="Times New Roman" pitchFamily="18" charset="0"/>
                        </a:rPr>
                        <a:t>Năm 1945 sản lượng lúa =2/3 sản lượng những năm trước</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2800" b="0" i="0" u="none" strike="noStrike" cap="none" normalizeH="0" baseline="0" smtClean="0">
                          <a:ln>
                            <a:noFill/>
                          </a:ln>
                          <a:solidFill>
                            <a:schemeClr val="tx1"/>
                          </a:solidFill>
                          <a:effectLst/>
                          <a:latin typeface="Times New Roman" pitchFamily="18" charset="0"/>
                          <a:cs typeface="Times New Roman" pitchFamily="18" charset="0"/>
                        </a:rPr>
                        <a:t>Lạm phát phi mã (từ 1945-1949 tăng xấp xỉ 800%)</a:t>
                      </a:r>
                      <a:endParaRPr kumimoji="0" lang="en-US" sz="2800" b="0"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360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2800" b="1" i="0" u="none" strike="noStrike" cap="none" normalizeH="0" baseline="0" smtClean="0">
                          <a:ln>
                            <a:noFill/>
                          </a:ln>
                          <a:solidFill>
                            <a:schemeClr val="tx1"/>
                          </a:solidFill>
                          <a:effectLst/>
                          <a:latin typeface="Times New Roman" pitchFamily="18" charset="0"/>
                          <a:cs typeface="Times New Roman" pitchFamily="18" charset="0"/>
                        </a:rPr>
                        <a:t>Pháp</a:t>
                      </a:r>
                      <a:endParaRPr kumimoji="0" lang="en-US" sz="2800" b="1"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2800" b="0" i="0" u="none" strike="noStrike" cap="none" normalizeH="0" baseline="0" smtClean="0">
                          <a:ln>
                            <a:noFill/>
                          </a:ln>
                          <a:solidFill>
                            <a:schemeClr val="tx1"/>
                          </a:solidFill>
                          <a:effectLst/>
                          <a:latin typeface="Times New Roman" pitchFamily="18" charset="0"/>
                          <a:cs typeface="Times New Roman" pitchFamily="18" charset="0"/>
                        </a:rPr>
                        <a:t>Giảm 38%</a:t>
                      </a:r>
                      <a:endParaRPr kumimoji="0" lang="en-US" sz="2800" b="0"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2800" b="0" i="0" u="none" strike="noStrike" cap="none" normalizeH="0" baseline="0" smtClean="0">
                          <a:ln>
                            <a:noFill/>
                          </a:ln>
                          <a:solidFill>
                            <a:schemeClr val="tx1"/>
                          </a:solidFill>
                          <a:effectLst/>
                          <a:latin typeface="Times New Roman" pitchFamily="18" charset="0"/>
                          <a:cs typeface="Times New Roman" pitchFamily="18" charset="0"/>
                        </a:rPr>
                        <a:t>Giảm 60%</a:t>
                      </a:r>
                      <a:endParaRPr kumimoji="0" lang="en-US" sz="2800" b="0"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2800" b="0" i="0" u="none" strike="noStrike" cap="none" normalizeH="0" baseline="0" smtClean="0">
                          <a:ln>
                            <a:noFill/>
                          </a:ln>
                          <a:solidFill>
                            <a:schemeClr val="tx1"/>
                          </a:solidFill>
                          <a:effectLst/>
                          <a:latin typeface="Times New Roman" pitchFamily="18" charset="0"/>
                          <a:cs typeface="Times New Roman" pitchFamily="18" charset="0"/>
                        </a:rPr>
                        <a:t>Nợ nước ngoài</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040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2800" b="1" i="0" u="none" strike="noStrike" cap="none" normalizeH="0" baseline="0" smtClean="0">
                          <a:ln>
                            <a:noFill/>
                          </a:ln>
                          <a:solidFill>
                            <a:schemeClr val="tx1"/>
                          </a:solidFill>
                          <a:effectLst/>
                          <a:latin typeface="Times New Roman" pitchFamily="18" charset="0"/>
                          <a:cs typeface="Times New Roman" pitchFamily="18" charset="0"/>
                        </a:rPr>
                        <a:t>Anh</a:t>
                      </a: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2800" b="0" i="0" u="none" strike="noStrike" cap="none" normalizeH="0" baseline="0" smtClean="0">
                          <a:ln>
                            <a:noFill/>
                          </a:ln>
                          <a:solidFill>
                            <a:schemeClr val="tx1"/>
                          </a:solidFill>
                          <a:effectLst/>
                          <a:latin typeface="Times New Roman" pitchFamily="18" charset="0"/>
                          <a:cs typeface="Times New Roman" pitchFamily="18" charset="0"/>
                        </a:rPr>
                        <a:t>Giảm 380%</a:t>
                      </a:r>
                      <a:endParaRPr kumimoji="0" lang="en-US" sz="2800" b="0"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2800" b="0" i="0" u="none" strike="noStrike" cap="none" normalizeH="0" baseline="0" smtClean="0">
                          <a:ln>
                            <a:noFill/>
                          </a:ln>
                          <a:solidFill>
                            <a:schemeClr val="tx1"/>
                          </a:solidFill>
                          <a:effectLst/>
                          <a:latin typeface="Times New Roman" pitchFamily="18" charset="0"/>
                          <a:cs typeface="Times New Roman" pitchFamily="18" charset="0"/>
                        </a:rPr>
                        <a:t>Đảm bảo 1/3 nhu cầu lương thực</a:t>
                      </a:r>
                      <a:endParaRPr kumimoji="0" lang="en-US" sz="2800" b="0"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2800" b="0" i="0" u="none" strike="noStrike" cap="none" normalizeH="0" baseline="0" smtClean="0">
                          <a:ln>
                            <a:noFill/>
                          </a:ln>
                          <a:solidFill>
                            <a:schemeClr val="tx1"/>
                          </a:solidFill>
                          <a:effectLst/>
                          <a:latin typeface="Times New Roman" pitchFamily="18" charset="0"/>
                          <a:cs typeface="Times New Roman" pitchFamily="18" charset="0"/>
                        </a:rPr>
                        <a:t>Nợ nước ngoài</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VE" sz="2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349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2800" b="1" i="0" u="none" strike="noStrike" cap="none" normalizeH="0" baseline="0" smtClean="0">
                          <a:ln>
                            <a:noFill/>
                          </a:ln>
                          <a:solidFill>
                            <a:schemeClr val="tx1"/>
                          </a:solidFill>
                          <a:effectLst/>
                          <a:latin typeface="Times New Roman" pitchFamily="18" charset="0"/>
                          <a:cs typeface="Times New Roman" pitchFamily="18" charset="0"/>
                        </a:rPr>
                        <a:t>I talia</a:t>
                      </a: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2800" b="0" i="0" u="none" strike="noStrike" cap="none" normalizeH="0" baseline="0" smtClean="0">
                          <a:ln>
                            <a:noFill/>
                          </a:ln>
                          <a:solidFill>
                            <a:schemeClr val="tx1"/>
                          </a:solidFill>
                          <a:effectLst/>
                          <a:latin typeface="Times New Roman" pitchFamily="18" charset="0"/>
                          <a:cs typeface="Times New Roman" pitchFamily="18" charset="0"/>
                        </a:rPr>
                        <a:t>Giảm </a:t>
                      </a:r>
                      <a:endParaRPr kumimoji="0" lang="en-US" sz="2800" b="0"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2800" b="0" i="0" u="none" strike="noStrike" cap="none" normalizeH="0" baseline="0" smtClean="0">
                          <a:ln>
                            <a:noFill/>
                          </a:ln>
                          <a:solidFill>
                            <a:schemeClr val="tx1"/>
                          </a:solidFill>
                          <a:effectLst/>
                          <a:latin typeface="Times New Roman" pitchFamily="18" charset="0"/>
                          <a:cs typeface="Times New Roman" pitchFamily="18" charset="0"/>
                        </a:rPr>
                        <a:t>Giảm 38%</a:t>
                      </a:r>
                      <a:endParaRPr kumimoji="0" lang="en-US" sz="2800" b="0"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2800" b="0" i="0" u="none" strike="noStrike" cap="none" normalizeH="0" baseline="0" smtClean="0">
                          <a:ln>
                            <a:noFill/>
                          </a:ln>
                          <a:solidFill>
                            <a:schemeClr val="tx1"/>
                          </a:solidFill>
                          <a:effectLst/>
                          <a:latin typeface="Times New Roman" pitchFamily="18" charset="0"/>
                          <a:cs typeface="Times New Roman" pitchFamily="18" charset="0"/>
                        </a:rPr>
                        <a:t>Nợ nước ngoài</a:t>
                      </a:r>
                      <a:endParaRPr kumimoji="0" lang="en-US" sz="2800" b="0" i="0" u="none" strike="noStrike" cap="none" normalizeH="0" baseline="0" smtClean="0">
                        <a:ln>
                          <a:noFill/>
                        </a:ln>
                        <a:solidFill>
                          <a:schemeClr val="tx1"/>
                        </a:solidFill>
                        <a:effectLst/>
                        <a:latin typeface=".VnTime" pitchFamily="34" charset="0"/>
                        <a:cs typeface="Times New Roman" pitchFamily="18" charset="0"/>
                      </a:endParaRPr>
                    </a:p>
                  </a:txBody>
                  <a:tcPr marL="63802" marR="638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202" name="Rectangle 1"/>
          <p:cNvSpPr>
            <a:spLocks noChangeArrowheads="1"/>
          </p:cNvSpPr>
          <p:nvPr/>
        </p:nvSpPr>
        <p:spPr bwMode="auto">
          <a:xfrm>
            <a:off x="0" y="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s-VE" sz="2400" b="1">
                <a:latin typeface="Times New Roman" pitchFamily="18" charset="0"/>
                <a:cs typeface="Times New Roman" pitchFamily="18" charset="0"/>
              </a:rPr>
              <a:t>Bảng thông kê và một số hình ảnh về sự thiệt hại của Nhật Bản và các nước Tây Âu trong chiến tranh thế giới thứ hai </a:t>
            </a:r>
          </a:p>
          <a:p>
            <a:pPr algn="just"/>
            <a:endParaRPr lang="es-VE" sz="2400" b="1">
              <a:latin typeface="Times New Roman" pitchFamily="18" charset="0"/>
              <a:cs typeface="Times New Roman" pitchFamily="18" charset="0"/>
            </a:endParaRPr>
          </a:p>
        </p:txBody>
      </p:sp>
    </p:spTree>
    <p:extLst>
      <p:ext uri="{BB962C8B-B14F-4D97-AF65-F5344CB8AC3E}">
        <p14:creationId xmlns:p14="http://schemas.microsoft.com/office/powerpoint/2010/main" val="2997661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6339" name="Object 19"/>
          <p:cNvGraphicFramePr>
            <a:graphicFrameLocks noGrp="1" noChangeAspect="1"/>
          </p:cNvGraphicFramePr>
          <p:nvPr>
            <p:ph idx="4294967295"/>
          </p:nvPr>
        </p:nvGraphicFramePr>
        <p:xfrm>
          <a:off x="0" y="2714625"/>
          <a:ext cx="3300413" cy="3890963"/>
        </p:xfrm>
        <a:graphic>
          <a:graphicData uri="http://schemas.openxmlformats.org/presentationml/2006/ole">
            <mc:AlternateContent xmlns:mc="http://schemas.openxmlformats.org/markup-compatibility/2006">
              <mc:Choice xmlns:v="urn:schemas-microsoft-com:vml" Requires="v">
                <p:oleObj spid="_x0000_s1026" name="Chart" r:id="rId4" imgW="4200604" imgH="5153032" progId="MSGraph.Chart.8">
                  <p:embed followColorScheme="full"/>
                </p:oleObj>
              </mc:Choice>
              <mc:Fallback>
                <p:oleObj name="Chart" r:id="rId4" imgW="4200604" imgH="5153032" progId="MSGraph.Chart.8">
                  <p:embed followColorScheme="full"/>
                  <p:pic>
                    <p:nvPicPr>
                      <p:cNvPr id="0" name=""/>
                      <p:cNvPicPr>
                        <a:picLocks noGrp="1" noChangeAspect="1" noChangeArrowheads="1"/>
                      </p:cNvPicPr>
                      <p:nvPr/>
                    </p:nvPicPr>
                    <p:blipFill>
                      <a:blip r:embed="rId5"/>
                      <a:srcRect/>
                      <a:stretch>
                        <a:fillRect/>
                      </a:stretch>
                    </p:blipFill>
                    <p:spPr bwMode="auto">
                      <a:xfrm>
                        <a:off x="0" y="2714625"/>
                        <a:ext cx="3300413"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5" name="Text Box 10"/>
          <p:cNvSpPr txBox="1">
            <a:spLocks noChangeArrowheads="1"/>
          </p:cNvSpPr>
          <p:nvPr/>
        </p:nvSpPr>
        <p:spPr bwMode="auto">
          <a:xfrm>
            <a:off x="5989638" y="5775325"/>
            <a:ext cx="2270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2576" tIns="56288" rIns="112576" bIns="5628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endParaRPr lang="en-US" altLang="en-US">
              <a:latin typeface="Times New Roman" pitchFamily="18" charset="0"/>
            </a:endParaRPr>
          </a:p>
        </p:txBody>
      </p:sp>
      <p:sp>
        <p:nvSpPr>
          <p:cNvPr id="8196" name="Text Box 16"/>
          <p:cNvSpPr txBox="1">
            <a:spLocks noChangeArrowheads="1"/>
          </p:cNvSpPr>
          <p:nvPr/>
        </p:nvSpPr>
        <p:spPr bwMode="auto">
          <a:xfrm>
            <a:off x="2268538" y="2714625"/>
            <a:ext cx="7969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2616" tIns="56308" rIns="112616" bIns="5630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200">
              <a:solidFill>
                <a:srgbClr val="FF3300"/>
              </a:solidFill>
              <a:latin typeface="Times New Roman" pitchFamily="18" charset="0"/>
            </a:endParaRPr>
          </a:p>
        </p:txBody>
      </p:sp>
      <p:graphicFrame>
        <p:nvGraphicFramePr>
          <p:cNvPr id="56334" name="Object 14"/>
          <p:cNvGraphicFramePr>
            <a:graphicFrameLocks noChangeAspect="1"/>
          </p:cNvGraphicFramePr>
          <p:nvPr/>
        </p:nvGraphicFramePr>
        <p:xfrm>
          <a:off x="-215900" y="44450"/>
          <a:ext cx="2484438" cy="3508375"/>
        </p:xfrm>
        <a:graphic>
          <a:graphicData uri="http://schemas.openxmlformats.org/presentationml/2006/ole">
            <mc:AlternateContent xmlns:mc="http://schemas.openxmlformats.org/markup-compatibility/2006">
              <mc:Choice xmlns:v="urn:schemas-microsoft-com:vml" Requires="v">
                <p:oleObj spid="_x0000_s1027" name="Chart" r:id="rId6" imgW="3619564" imgH="3943460" progId="MSGraph.Chart.8">
                  <p:embed followColorScheme="full"/>
                </p:oleObj>
              </mc:Choice>
              <mc:Fallback>
                <p:oleObj name="Chart" r:id="rId6" imgW="3619564" imgH="3943460" progId="MSGraph.Chart.8">
                  <p:embed followColorScheme="full"/>
                  <p:pic>
                    <p:nvPicPr>
                      <p:cNvPr id="0" name=""/>
                      <p:cNvPicPr>
                        <a:picLocks noChangeAspect="1" noChangeArrowheads="1"/>
                      </p:cNvPicPr>
                      <p:nvPr/>
                    </p:nvPicPr>
                    <p:blipFill>
                      <a:blip r:embed="rId7"/>
                      <a:srcRect/>
                      <a:stretch>
                        <a:fillRect/>
                      </a:stretch>
                    </p:blipFill>
                    <p:spPr bwMode="auto">
                      <a:xfrm>
                        <a:off x="-215900" y="44450"/>
                        <a:ext cx="2484438"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35" name="Text Box 15"/>
          <p:cNvSpPr txBox="1">
            <a:spLocks noChangeArrowheads="1"/>
          </p:cNvSpPr>
          <p:nvPr/>
        </p:nvSpPr>
        <p:spPr bwMode="auto">
          <a:xfrm>
            <a:off x="2090738" y="0"/>
            <a:ext cx="11525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2600" tIns="56300" rIns="112600" bIns="5630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500" b="1">
                <a:solidFill>
                  <a:srgbClr val="0000CC"/>
                </a:solidFill>
                <a:latin typeface="Times New Roman" pitchFamily="18" charset="0"/>
              </a:rPr>
              <a:t>Sản lượng công nghiệp của Mĩ</a:t>
            </a:r>
            <a:endParaRPr lang="en-US" altLang="en-US" sz="2500" b="1">
              <a:solidFill>
                <a:srgbClr val="FF3300"/>
              </a:solidFill>
              <a:latin typeface="Times New Roman" pitchFamily="18" charset="0"/>
            </a:endParaRPr>
          </a:p>
        </p:txBody>
      </p:sp>
      <p:sp>
        <p:nvSpPr>
          <p:cNvPr id="56337" name="Text Box 17"/>
          <p:cNvSpPr txBox="1">
            <a:spLocks noChangeArrowheads="1"/>
          </p:cNvSpPr>
          <p:nvPr/>
        </p:nvSpPr>
        <p:spPr bwMode="auto">
          <a:xfrm>
            <a:off x="979488" y="1304925"/>
            <a:ext cx="120015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2616" tIns="56308" rIns="112616" bIns="5630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a:solidFill>
                  <a:srgbClr val="F6FC08"/>
                </a:solidFill>
                <a:latin typeface="Times New Roman" pitchFamily="18" charset="0"/>
              </a:rPr>
              <a:t>56.47%</a:t>
            </a:r>
          </a:p>
        </p:txBody>
      </p:sp>
      <p:sp>
        <p:nvSpPr>
          <p:cNvPr id="56338" name="Text Box 18"/>
          <p:cNvSpPr txBox="1">
            <a:spLocks noChangeArrowheads="1"/>
          </p:cNvSpPr>
          <p:nvPr/>
        </p:nvSpPr>
        <p:spPr bwMode="auto">
          <a:xfrm>
            <a:off x="142875" y="877888"/>
            <a:ext cx="123983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2616" tIns="56308" rIns="112616" bIns="5630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a:solidFill>
                  <a:srgbClr val="E123D8"/>
                </a:solidFill>
                <a:latin typeface="Times New Roman" pitchFamily="18" charset="0"/>
              </a:rPr>
              <a:t>43.53%</a:t>
            </a:r>
          </a:p>
        </p:txBody>
      </p:sp>
      <p:sp>
        <p:nvSpPr>
          <p:cNvPr id="56342" name="Text Box 22"/>
          <p:cNvSpPr txBox="1">
            <a:spLocks noChangeArrowheads="1"/>
          </p:cNvSpPr>
          <p:nvPr/>
        </p:nvSpPr>
        <p:spPr bwMode="auto">
          <a:xfrm>
            <a:off x="-123825" y="6388100"/>
            <a:ext cx="33670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2600" tIns="56300" rIns="112600" bIns="5630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500">
                <a:solidFill>
                  <a:srgbClr val="0000CC"/>
                </a:solidFill>
                <a:latin typeface="Times New Roman" pitchFamily="18" charset="0"/>
              </a:rPr>
              <a:t>Trữ lượng vàng của Mĩ</a:t>
            </a:r>
          </a:p>
        </p:txBody>
      </p:sp>
      <p:pic>
        <p:nvPicPr>
          <p:cNvPr id="56346"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1288" y="0"/>
            <a:ext cx="3455987"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6347" name="Text Box 27"/>
          <p:cNvSpPr txBox="1">
            <a:spLocks noChangeArrowheads="1"/>
          </p:cNvSpPr>
          <p:nvPr/>
        </p:nvSpPr>
        <p:spPr bwMode="auto">
          <a:xfrm>
            <a:off x="7672388" y="0"/>
            <a:ext cx="115252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2600" tIns="56300" rIns="112600" bIns="5630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500" b="1">
                <a:solidFill>
                  <a:srgbClr val="0000CC"/>
                </a:solidFill>
                <a:latin typeface="Times New Roman" pitchFamily="18" charset="0"/>
              </a:rPr>
              <a:t>Mĩ có lực  lượng quân sự mạnh nhất</a:t>
            </a:r>
          </a:p>
        </p:txBody>
      </p:sp>
      <p:pic>
        <p:nvPicPr>
          <p:cNvPr id="56348" name="Picture 28" descr="My_tha_bom_nguyen_tu_xuong_Hiroshim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1288" y="3224213"/>
            <a:ext cx="3455987"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9" name="Text Box 29"/>
          <p:cNvSpPr txBox="1">
            <a:spLocks noChangeArrowheads="1"/>
          </p:cNvSpPr>
          <p:nvPr/>
        </p:nvSpPr>
        <p:spPr bwMode="auto">
          <a:xfrm>
            <a:off x="7496175" y="3530600"/>
            <a:ext cx="1328738"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2616" tIns="56308" rIns="112616" bIns="5630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500" b="1">
                <a:solidFill>
                  <a:srgbClr val="0000CC"/>
                </a:solidFill>
                <a:latin typeface="Times New Roman" pitchFamily="18" charset="0"/>
              </a:rPr>
              <a:t>Độc quyền về vũ khí nguyên tử</a:t>
            </a:r>
          </a:p>
        </p:txBody>
      </p:sp>
    </p:spTree>
    <p:extLst>
      <p:ext uri="{BB962C8B-B14F-4D97-AF65-F5344CB8AC3E}">
        <p14:creationId xmlns:p14="http://schemas.microsoft.com/office/powerpoint/2010/main" val="3120745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6334"/>
                                        </p:tgtEl>
                                        <p:attrNameLst>
                                          <p:attrName>style.visibility</p:attrName>
                                        </p:attrNameLst>
                                      </p:cBhvr>
                                      <p:to>
                                        <p:strVal val="visible"/>
                                      </p:to>
                                    </p:set>
                                    <p:animEffect transition="in" filter="box(in)">
                                      <p:cBhvr>
                                        <p:cTn id="7" dur="500"/>
                                        <p:tgtEl>
                                          <p:spTgt spid="5633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6338"/>
                                        </p:tgtEl>
                                        <p:attrNameLst>
                                          <p:attrName>style.visibility</p:attrName>
                                        </p:attrNameLst>
                                      </p:cBhvr>
                                      <p:to>
                                        <p:strVal val="visible"/>
                                      </p:to>
                                    </p:set>
                                    <p:animEffect transition="in" filter="box(in)">
                                      <p:cBhvr>
                                        <p:cTn id="10" dur="500"/>
                                        <p:tgtEl>
                                          <p:spTgt spid="5633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6337"/>
                                        </p:tgtEl>
                                        <p:attrNameLst>
                                          <p:attrName>style.visibility</p:attrName>
                                        </p:attrNameLst>
                                      </p:cBhvr>
                                      <p:to>
                                        <p:strVal val="visible"/>
                                      </p:to>
                                    </p:set>
                                    <p:animEffect transition="in" filter="box(in)">
                                      <p:cBhvr>
                                        <p:cTn id="13" dur="500"/>
                                        <p:tgtEl>
                                          <p:spTgt spid="5633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6335"/>
                                        </p:tgtEl>
                                        <p:attrNameLst>
                                          <p:attrName>style.visibility</p:attrName>
                                        </p:attrNameLst>
                                      </p:cBhvr>
                                      <p:to>
                                        <p:strVal val="visible"/>
                                      </p:to>
                                    </p:set>
                                    <p:animEffect transition="in" filter="box(in)">
                                      <p:cBhvr>
                                        <p:cTn id="16" dur="500"/>
                                        <p:tgtEl>
                                          <p:spTgt spid="5633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6339"/>
                                        </p:tgtEl>
                                        <p:attrNameLst>
                                          <p:attrName>style.visibility</p:attrName>
                                        </p:attrNameLst>
                                      </p:cBhvr>
                                      <p:to>
                                        <p:strVal val="visible"/>
                                      </p:to>
                                    </p:set>
                                    <p:animEffect transition="in" filter="blinds(horizontal)">
                                      <p:cBhvr>
                                        <p:cTn id="19" dur="500"/>
                                        <p:tgtEl>
                                          <p:spTgt spid="5633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6342"/>
                                        </p:tgtEl>
                                        <p:attrNameLst>
                                          <p:attrName>style.visibility</p:attrName>
                                        </p:attrNameLst>
                                      </p:cBhvr>
                                      <p:to>
                                        <p:strVal val="visible"/>
                                      </p:to>
                                    </p:set>
                                    <p:animEffect transition="in" filter="blinds(horizontal)">
                                      <p:cBhvr>
                                        <p:cTn id="22" dur="500"/>
                                        <p:tgtEl>
                                          <p:spTgt spid="56342"/>
                                        </p:tgtEl>
                                      </p:cBhvr>
                                    </p:animEffect>
                                  </p:childTnLst>
                                </p:cTn>
                              </p:par>
                              <p:par>
                                <p:cTn id="23" presetID="4" presetClass="entr" presetSubtype="16" fill="hold" nodeType="withEffect">
                                  <p:stCondLst>
                                    <p:cond delay="0"/>
                                  </p:stCondLst>
                                  <p:childTnLst>
                                    <p:set>
                                      <p:cBhvr>
                                        <p:cTn id="24" dur="1" fill="hold">
                                          <p:stCondLst>
                                            <p:cond delay="0"/>
                                          </p:stCondLst>
                                        </p:cTn>
                                        <p:tgtEl>
                                          <p:spTgt spid="56346"/>
                                        </p:tgtEl>
                                        <p:attrNameLst>
                                          <p:attrName>style.visibility</p:attrName>
                                        </p:attrNameLst>
                                      </p:cBhvr>
                                      <p:to>
                                        <p:strVal val="visible"/>
                                      </p:to>
                                    </p:set>
                                    <p:animEffect transition="in" filter="box(in)">
                                      <p:cBhvr>
                                        <p:cTn id="25" dur="500"/>
                                        <p:tgtEl>
                                          <p:spTgt spid="5634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6347"/>
                                        </p:tgtEl>
                                        <p:attrNameLst>
                                          <p:attrName>style.visibility</p:attrName>
                                        </p:attrNameLst>
                                      </p:cBhvr>
                                      <p:to>
                                        <p:strVal val="visible"/>
                                      </p:to>
                                    </p:set>
                                    <p:animEffect transition="in" filter="box(in)">
                                      <p:cBhvr>
                                        <p:cTn id="28" dur="500"/>
                                        <p:tgtEl>
                                          <p:spTgt spid="56347"/>
                                        </p:tgtEl>
                                      </p:cBhvr>
                                    </p:animEffect>
                                  </p:childTnLst>
                                </p:cTn>
                              </p:par>
                              <p:par>
                                <p:cTn id="29" presetID="12" presetClass="entr" presetSubtype="4" fill="hold" nodeType="withEffect">
                                  <p:stCondLst>
                                    <p:cond delay="0"/>
                                  </p:stCondLst>
                                  <p:childTnLst>
                                    <p:set>
                                      <p:cBhvr>
                                        <p:cTn id="30" dur="1" fill="hold">
                                          <p:stCondLst>
                                            <p:cond delay="0"/>
                                          </p:stCondLst>
                                        </p:cTn>
                                        <p:tgtEl>
                                          <p:spTgt spid="56348"/>
                                        </p:tgtEl>
                                        <p:attrNameLst>
                                          <p:attrName>style.visibility</p:attrName>
                                        </p:attrNameLst>
                                      </p:cBhvr>
                                      <p:to>
                                        <p:strVal val="visible"/>
                                      </p:to>
                                    </p:set>
                                    <p:animEffect transition="in" filter="slide(fromBottom)">
                                      <p:cBhvr>
                                        <p:cTn id="31" dur="500"/>
                                        <p:tgtEl>
                                          <p:spTgt spid="56348"/>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56349"/>
                                        </p:tgtEl>
                                        <p:attrNameLst>
                                          <p:attrName>style.visibility</p:attrName>
                                        </p:attrNameLst>
                                      </p:cBhvr>
                                      <p:to>
                                        <p:strVal val="visible"/>
                                      </p:to>
                                    </p:set>
                                    <p:animEffect transition="in" filter="slide(fromBottom)">
                                      <p:cBhvr>
                                        <p:cTn id="34" dur="500"/>
                                        <p:tgtEl>
                                          <p:spTgt spid="56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6339" grpId="0"/>
      <p:bldOleChart spid="56334" grpId="0"/>
      <p:bldP spid="56335" grpId="0"/>
      <p:bldP spid="56337" grpId="0"/>
      <p:bldP spid="56338" grpId="0"/>
      <p:bldP spid="56342" grpId="0"/>
      <p:bldP spid="56347" grpId="0"/>
      <p:bldP spid="563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52400" y="2232025"/>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0000FF"/>
                </a:solidFill>
              </a:rPr>
              <a:t>H: Nhận xét tình hình các n</a:t>
            </a:r>
            <a:r>
              <a:rPr lang="vi-VN" sz="3200" b="1">
                <a:solidFill>
                  <a:srgbClr val="0000FF"/>
                </a:solidFill>
              </a:rPr>
              <a:t>ước</a:t>
            </a:r>
            <a:r>
              <a:rPr lang="en-US" sz="3200" b="1">
                <a:solidFill>
                  <a:srgbClr val="0000FF"/>
                </a:solidFill>
              </a:rPr>
              <a:t> Tây Âu và Nhật Bản ngay sau chiến tranh?So sánh với tình hình n</a:t>
            </a:r>
            <a:r>
              <a:rPr lang="vi-VN" sz="3200" b="1">
                <a:solidFill>
                  <a:srgbClr val="0000FF"/>
                </a:solidFill>
              </a:rPr>
              <a:t>ước</a:t>
            </a:r>
            <a:r>
              <a:rPr lang="en-US" sz="3200" b="1">
                <a:solidFill>
                  <a:srgbClr val="0000FF"/>
                </a:solidFill>
              </a:rPr>
              <a:t> Mĩ cùng thời  </a:t>
            </a:r>
            <a:r>
              <a:rPr lang="vi-VN" sz="3200" b="1">
                <a:solidFill>
                  <a:srgbClr val="0000FF"/>
                </a:solidFill>
              </a:rPr>
              <a:t>đ</a:t>
            </a:r>
            <a:r>
              <a:rPr lang="en-US" sz="3200" b="1">
                <a:solidFill>
                  <a:srgbClr val="0000FF"/>
                </a:solidFill>
              </a:rPr>
              <a:t>iểm ?</a:t>
            </a:r>
          </a:p>
        </p:txBody>
      </p:sp>
      <p:sp>
        <p:nvSpPr>
          <p:cNvPr id="9219" name="Rectangle 2"/>
          <p:cNvSpPr>
            <a:spLocks noChangeArrowheads="1"/>
          </p:cNvSpPr>
          <p:nvPr/>
        </p:nvSpPr>
        <p:spPr bwMode="auto">
          <a:xfrm>
            <a:off x="1752600" y="463550"/>
            <a:ext cx="4572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chemeClr val="accent2"/>
                </a:solidFill>
              </a:rPr>
              <a:t>Thảo luận nhóm</a:t>
            </a:r>
          </a:p>
          <a:p>
            <a:pPr algn="ctr"/>
            <a:r>
              <a:rPr lang="en-US" sz="3200">
                <a:solidFill>
                  <a:schemeClr val="accent2"/>
                </a:solidFill>
              </a:rPr>
              <a:t>Hình thức: Nhóm bàn</a:t>
            </a:r>
          </a:p>
          <a:p>
            <a:pPr algn="ctr"/>
            <a:r>
              <a:rPr lang="en-US" sz="3200">
                <a:solidFill>
                  <a:schemeClr val="accent2"/>
                </a:solidFill>
              </a:rPr>
              <a:t>Thời gian: 5 phút</a:t>
            </a:r>
          </a:p>
          <a:p>
            <a:pPr algn="ctr"/>
            <a:endParaRPr lang="en-US" sz="3200">
              <a:solidFill>
                <a:schemeClr val="accent2"/>
              </a:solidFill>
            </a:endParaRPr>
          </a:p>
          <a:p>
            <a:pPr algn="ctr"/>
            <a:endParaRPr lang="en-US" sz="3200">
              <a:solidFill>
                <a:schemeClr val="accent2"/>
              </a:solidFill>
            </a:endParaRPr>
          </a:p>
        </p:txBody>
      </p:sp>
    </p:spTree>
    <p:extLst>
      <p:ext uri="{BB962C8B-B14F-4D97-AF65-F5344CB8AC3E}">
        <p14:creationId xmlns:p14="http://schemas.microsoft.com/office/powerpoint/2010/main" val="3076913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1308</Words>
  <Application>Microsoft Office PowerPoint</Application>
  <PresentationFormat>On-screen Show (4:3)</PresentationFormat>
  <Paragraphs>149</Paragraphs>
  <Slides>20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2018-10-29T16:13:49Z</dcterms:created>
  <dcterms:modified xsi:type="dcterms:W3CDTF">2018-10-29T16:14:29Z</dcterms:modified>
</cp:coreProperties>
</file>