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wav" ContentType="audio/wav"/>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59" r:id="rId3"/>
    <p:sldId id="256" r:id="rId4"/>
    <p:sldId id="261" r:id="rId5"/>
    <p:sldId id="274" r:id="rId6"/>
    <p:sldId id="275" r:id="rId7"/>
    <p:sldId id="262" r:id="rId8"/>
    <p:sldId id="276" r:id="rId9"/>
    <p:sldId id="277" r:id="rId10"/>
    <p:sldId id="278" r:id="rId11"/>
    <p:sldId id="283" r:id="rId12"/>
    <p:sldId id="284" r:id="rId13"/>
    <p:sldId id="285" r:id="rId14"/>
    <p:sldId id="286" r:id="rId15"/>
    <p:sldId id="287" r:id="rId16"/>
    <p:sldId id="288" r:id="rId17"/>
    <p:sldId id="272" r:id="rId18"/>
    <p:sldId id="289" r:id="rId19"/>
    <p:sldId id="273" r:id="rId2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1"/>
  </p:normalViewPr>
  <p:slideViewPr>
    <p:cSldViewPr snapToGrid="0" snapToObjects="1">
      <p:cViewPr varScale="1">
        <p:scale>
          <a:sx n="64" d="100"/>
          <a:sy n="64" d="100"/>
        </p:scale>
        <p:origin x="9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2599-44C4-D643-876A-DCCD126CF9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865FBF85-8D17-B449-9364-6A610C840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t>12/1/2023</a:t>
            </a:fld>
            <a:endParaRPr lang="x-none"/>
          </a:p>
        </p:txBody>
      </p:sp>
      <p:sp>
        <p:nvSpPr>
          <p:cNvPr id="5" name="Footer Placeholder 4">
            <a:extLst>
              <a:ext uri="{FF2B5EF4-FFF2-40B4-BE49-F238E27FC236}">
                <a16:creationId xmlns:a16="http://schemas.microsoft.com/office/drawing/2014/main" id="{A79AA14D-2BF8-EF4B-95B1-5B46B7C79B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84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t>12/1/2023</a:t>
            </a:fld>
            <a:endParaRPr lang="x-none"/>
          </a:p>
        </p:txBody>
      </p:sp>
      <p:sp>
        <p:nvSpPr>
          <p:cNvPr id="5" name="Footer Placeholder 4">
            <a:extLst>
              <a:ext uri="{FF2B5EF4-FFF2-40B4-BE49-F238E27FC236}">
                <a16:creationId xmlns:a16="http://schemas.microsoft.com/office/drawing/2014/main" id="{9AF45A9F-2D64-774D-B5D2-47E7B8F92B9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59174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1CE6A-56C0-AB43-8E92-2AFBED7F96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2993075-B871-FC4E-A49E-FE858DF3BB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t>12/1/2023</a:t>
            </a:fld>
            <a:endParaRPr lang="x-none"/>
          </a:p>
        </p:txBody>
      </p:sp>
      <p:sp>
        <p:nvSpPr>
          <p:cNvPr id="5" name="Footer Placeholder 4">
            <a:extLst>
              <a:ext uri="{FF2B5EF4-FFF2-40B4-BE49-F238E27FC236}">
                <a16:creationId xmlns:a16="http://schemas.microsoft.com/office/drawing/2014/main" id="{F0D4929B-6707-7C47-80A0-7BE9DA1319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914664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t>12/1/2023</a:t>
            </a:fld>
            <a:endParaRPr lang="x-none"/>
          </a:p>
        </p:txBody>
      </p:sp>
      <p:sp>
        <p:nvSpPr>
          <p:cNvPr id="5" name="Footer Placeholder 4">
            <a:extLst>
              <a:ext uri="{FF2B5EF4-FFF2-40B4-BE49-F238E27FC236}">
                <a16:creationId xmlns:a16="http://schemas.microsoft.com/office/drawing/2014/main" id="{84D704E4-185E-3E4F-BEBC-2A76647B99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t>‹#›</a:t>
            </a:fld>
            <a:endParaRPr lang="x-none"/>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359096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388E-3BCF-1F47-84AC-D783E5EFE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1875079-0FC1-AC4E-B65E-9508171A7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t>12/1/2023</a:t>
            </a:fld>
            <a:endParaRPr lang="x-none"/>
          </a:p>
        </p:txBody>
      </p:sp>
      <p:sp>
        <p:nvSpPr>
          <p:cNvPr id="5" name="Footer Placeholder 4">
            <a:extLst>
              <a:ext uri="{FF2B5EF4-FFF2-40B4-BE49-F238E27FC236}">
                <a16:creationId xmlns:a16="http://schemas.microsoft.com/office/drawing/2014/main" id="{722B2FE8-8625-3C43-9014-5A431ABC03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27999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8F8868-5C82-8F44-843E-13ACC75C2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BFA4B59-2DF0-2D4D-81DC-4B5D1BEDA2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t>12/1/2023</a:t>
            </a:fld>
            <a:endParaRPr lang="x-none"/>
          </a:p>
        </p:txBody>
      </p:sp>
      <p:sp>
        <p:nvSpPr>
          <p:cNvPr id="6" name="Footer Placeholder 5">
            <a:extLst>
              <a:ext uri="{FF2B5EF4-FFF2-40B4-BE49-F238E27FC236}">
                <a16:creationId xmlns:a16="http://schemas.microsoft.com/office/drawing/2014/main" id="{D073ED2E-7511-8144-97D6-45497E29DA3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30671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8C6B-11E7-5347-901B-A4FA2A91888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B9ABDFF-3AD9-B94B-8D98-B4AED0796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D1E3-70D4-CB40-9DE6-D0C3E4827D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8D97218-4E18-C446-89E6-B367A43A0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BB46D-CB89-5A45-AC0F-37D1AF15F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t>12/1/2023</a:t>
            </a:fld>
            <a:endParaRPr lang="x-none"/>
          </a:p>
        </p:txBody>
      </p:sp>
      <p:sp>
        <p:nvSpPr>
          <p:cNvPr id="8" name="Footer Placeholder 7">
            <a:extLst>
              <a:ext uri="{FF2B5EF4-FFF2-40B4-BE49-F238E27FC236}">
                <a16:creationId xmlns:a16="http://schemas.microsoft.com/office/drawing/2014/main" id="{90BCC459-C0FB-5243-BDEF-C5C4A1DC27F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6647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t>12/1/2023</a:t>
            </a:fld>
            <a:endParaRPr lang="x-none"/>
          </a:p>
        </p:txBody>
      </p:sp>
      <p:sp>
        <p:nvSpPr>
          <p:cNvPr id="4" name="Footer Placeholder 3">
            <a:extLst>
              <a:ext uri="{FF2B5EF4-FFF2-40B4-BE49-F238E27FC236}">
                <a16:creationId xmlns:a16="http://schemas.microsoft.com/office/drawing/2014/main" id="{8566C06D-B3AF-4147-9D18-DD421936A67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2136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t>12/1/2023</a:t>
            </a:fld>
            <a:endParaRPr lang="x-none"/>
          </a:p>
        </p:txBody>
      </p:sp>
      <p:sp>
        <p:nvSpPr>
          <p:cNvPr id="3" name="Footer Placeholder 2">
            <a:extLst>
              <a:ext uri="{FF2B5EF4-FFF2-40B4-BE49-F238E27FC236}">
                <a16:creationId xmlns:a16="http://schemas.microsoft.com/office/drawing/2014/main" id="{3AE85E20-1072-844A-A4FB-EC5E6A4884C8}"/>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61136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024-E972-4641-BBDC-75D947E35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257420A-E054-FE40-AA4C-27C033670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37CE29-67C0-1740-AEE1-B4A33F436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t>12/1/2023</a:t>
            </a:fld>
            <a:endParaRPr lang="x-none"/>
          </a:p>
        </p:txBody>
      </p:sp>
      <p:sp>
        <p:nvSpPr>
          <p:cNvPr id="6" name="Footer Placeholder 5">
            <a:extLst>
              <a:ext uri="{FF2B5EF4-FFF2-40B4-BE49-F238E27FC236}">
                <a16:creationId xmlns:a16="http://schemas.microsoft.com/office/drawing/2014/main" id="{C10A42F0-05AB-3246-B134-957CE5ED795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8759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EA94-4E31-2440-8789-7CE2AEA2F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707E50E-4F25-CA48-8CFD-CFA9AB2571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05C266F-1DFC-EC43-8DB7-3F761E64C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t>12/1/2023</a:t>
            </a:fld>
            <a:endParaRPr lang="x-none"/>
          </a:p>
        </p:txBody>
      </p:sp>
      <p:sp>
        <p:nvSpPr>
          <p:cNvPr id="6" name="Footer Placeholder 5">
            <a:extLst>
              <a:ext uri="{FF2B5EF4-FFF2-40B4-BE49-F238E27FC236}">
                <a16:creationId xmlns:a16="http://schemas.microsoft.com/office/drawing/2014/main" id="{37FCD735-9E52-874D-94CA-8F326ADA2FE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059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4EA24-9EF0-7C42-A209-DF3B945D5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306266B-73D1-2C46-91BC-C9122C544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DD6082A-8886-654E-9F84-D814F579D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18BF-1DEF-AF45-856A-D94288752618}" type="datetimeFigureOut">
              <a:rPr lang="x-none" smtClean="0"/>
              <a:t>12/1/2023</a:t>
            </a:fld>
            <a:endParaRPr lang="x-none"/>
          </a:p>
        </p:txBody>
      </p:sp>
      <p:sp>
        <p:nvSpPr>
          <p:cNvPr id="5" name="Footer Placeholder 4">
            <a:extLst>
              <a:ext uri="{FF2B5EF4-FFF2-40B4-BE49-F238E27FC236}">
                <a16:creationId xmlns:a16="http://schemas.microsoft.com/office/drawing/2014/main" id="{08636F96-BFA6-7F4D-B33D-B6226CF3A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F72691A1-6AC7-844A-8F98-B580B30E2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0755-D1C8-6B46-AEDB-81690690640B}" type="slidenum">
              <a:rPr lang="x-none" smtClean="0"/>
              <a:t>‹#›</a:t>
            </a:fld>
            <a:endParaRPr lang="x-none"/>
          </a:p>
        </p:txBody>
      </p:sp>
    </p:spTree>
    <p:extLst>
      <p:ext uri="{BB962C8B-B14F-4D97-AF65-F5344CB8AC3E}">
        <p14:creationId xmlns:p14="http://schemas.microsoft.com/office/powerpoint/2010/main" val="366350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16.xml"/><Relationship Id="rId3" Type="http://schemas.openxmlformats.org/officeDocument/2006/relationships/slideLayout" Target="../slideLayouts/slideLayout2.xml"/><Relationship Id="rId7" Type="http://schemas.openxmlformats.org/officeDocument/2006/relationships/slide" Target="slide14.xml"/><Relationship Id="rId12"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3.xml"/><Relationship Id="rId11" Type="http://schemas.openxmlformats.org/officeDocument/2006/relationships/image" Target="../media/image14.gif"/><Relationship Id="rId5" Type="http://schemas.openxmlformats.org/officeDocument/2006/relationships/slide" Target="slide12.xml"/><Relationship Id="rId15" Type="http://schemas.openxmlformats.org/officeDocument/2006/relationships/slide" Target="slide17.xml"/><Relationship Id="rId10" Type="http://schemas.openxmlformats.org/officeDocument/2006/relationships/image" Target="../media/image13.gif"/><Relationship Id="rId4" Type="http://schemas.openxmlformats.org/officeDocument/2006/relationships/image" Target="../media/image11.png"/><Relationship Id="rId9" Type="http://schemas.openxmlformats.org/officeDocument/2006/relationships/image" Target="../media/image12.gif"/><Relationship Id="rId1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1.xml"/><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1.xml"/><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5.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slide" Target="slide11.xml"/><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1.xml"/><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6.png"/><Relationship Id="rId15" Type="http://schemas.openxmlformats.org/officeDocument/2006/relationships/image" Target="../media/image3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1.xml"/><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7601"/>
            <a:ext cx="12192000" cy="68580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971800" y="304801"/>
            <a:ext cx="6248400" cy="6151563"/>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a:off x="4267200" y="609600"/>
            <a:ext cx="4572000" cy="5638800"/>
            <a:chOff x="-144" y="240"/>
            <a:chExt cx="3274" cy="4080"/>
          </a:xfrm>
        </p:grpSpPr>
        <p:grpSp>
          <p:nvGrpSpPr>
            <p:cNvPr id="4102" name="Group 6"/>
            <p:cNvGrpSpPr>
              <a:grpSpLocks/>
            </p:cNvGrpSpPr>
            <p:nvPr/>
          </p:nvGrpSpPr>
          <p:grpSpPr bwMode="auto">
            <a:xfrm>
              <a:off x="-144" y="240"/>
              <a:ext cx="2784" cy="4080"/>
              <a:chOff x="-144" y="240"/>
              <a:chExt cx="2784" cy="4080"/>
            </a:xfrm>
          </p:grpSpPr>
          <p:grpSp>
            <p:nvGrpSpPr>
              <p:cNvPr id="4104" name="Group 7"/>
              <p:cNvGrpSpPr>
                <a:grpSpLocks/>
              </p:cNvGrpSpPr>
              <p:nvPr/>
            </p:nvGrpSpPr>
            <p:grpSpPr bwMode="auto">
              <a:xfrm>
                <a:off x="-144" y="240"/>
                <a:ext cx="2784" cy="4080"/>
                <a:chOff x="-144" y="240"/>
                <a:chExt cx="2784" cy="4080"/>
              </a:xfrm>
            </p:grpSpPr>
            <p:sp>
              <p:nvSpPr>
                <p:cNvPr id="4106" name="Text Box 8"/>
                <p:cNvSpPr txBox="1">
                  <a:spLocks noChangeArrowheads="1"/>
                </p:cNvSpPr>
                <p:nvPr/>
              </p:nvSpPr>
              <p:spPr bwMode="auto">
                <a:xfrm>
                  <a:off x="2113" y="2208"/>
                  <a:ext cx="49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ĐÀ NẴNG</a:t>
                  </a:r>
                </a:p>
              </p:txBody>
            </p:sp>
            <p:grpSp>
              <p:nvGrpSpPr>
                <p:cNvPr id="4107" name="Group 9"/>
                <p:cNvGrpSpPr>
                  <a:grpSpLocks/>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8" y="960"/>
                    <a:ext cx="60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a:solidFill>
                          <a:srgbClr val="FF3300"/>
                        </a:solidFill>
                        <a:latin typeface="Bodoni MT Black" panose="02070A03080606020203" pitchFamily="18" charset="0"/>
                      </a:rPr>
                      <a:t>HẢI PHÒNG</a:t>
                    </a:r>
                  </a:p>
                </p:txBody>
              </p:sp>
              <p:grpSp>
                <p:nvGrpSpPr>
                  <p:cNvPr id="4109" name="Group 11"/>
                  <p:cNvGrpSpPr>
                    <a:grpSpLocks/>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2" y="1440"/>
                      <a:ext cx="39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VINH</a:t>
                      </a:r>
                    </a:p>
                  </p:txBody>
                </p:sp>
                <p:grpSp>
                  <p:nvGrpSpPr>
                    <p:cNvPr id="4111" name="Group 13"/>
                    <p:cNvGrpSpPr>
                      <a:grpSpLocks/>
                    </p:cNvGrpSpPr>
                    <p:nvPr/>
                  </p:nvGrpSpPr>
                  <p:grpSpPr bwMode="auto">
                    <a:xfrm>
                      <a:off x="-144" y="240"/>
                      <a:ext cx="2784" cy="4080"/>
                      <a:chOff x="-144" y="240"/>
                      <a:chExt cx="2784" cy="4080"/>
                    </a:xfrm>
                  </p:grpSpPr>
                  <p:grpSp>
                    <p:nvGrpSpPr>
                      <p:cNvPr id="4112" name="Group 14"/>
                      <p:cNvGrpSpPr>
                        <a:grpSpLocks/>
                      </p:cNvGrpSpPr>
                      <p:nvPr/>
                    </p:nvGrpSpPr>
                    <p:grpSpPr bwMode="auto">
                      <a:xfrm>
                        <a:off x="-144" y="240"/>
                        <a:ext cx="2784" cy="4080"/>
                        <a:chOff x="480" y="240"/>
                        <a:chExt cx="2784" cy="4080"/>
                      </a:xfrm>
                    </p:grpSpPr>
                    <p:grpSp>
                      <p:nvGrpSpPr>
                        <p:cNvPr id="4114" name="Group 15"/>
                        <p:cNvGrpSpPr>
                          <a:grpSpLocks/>
                        </p:cNvGrpSpPr>
                        <p:nvPr/>
                      </p:nvGrpSpPr>
                      <p:grpSpPr bwMode="auto">
                        <a:xfrm>
                          <a:off x="480" y="240"/>
                          <a:ext cx="2784" cy="4080"/>
                          <a:chOff x="480" y="240"/>
                          <a:chExt cx="2784" cy="4080"/>
                        </a:xfrm>
                      </p:grpSpPr>
                      <p:grpSp>
                        <p:nvGrpSpPr>
                          <p:cNvPr id="4116" name="Group 16"/>
                          <p:cNvGrpSpPr>
                            <a:grpSpLocks/>
                          </p:cNvGrpSpPr>
                          <p:nvPr/>
                        </p:nvGrpSpPr>
                        <p:grpSpPr bwMode="auto">
                          <a:xfrm>
                            <a:off x="480" y="240"/>
                            <a:ext cx="2784" cy="4080"/>
                            <a:chOff x="480" y="240"/>
                            <a:chExt cx="2784" cy="4080"/>
                          </a:xfrm>
                        </p:grpSpPr>
                        <p:grpSp>
                          <p:nvGrpSpPr>
                            <p:cNvPr id="4118" name="Group 17"/>
                            <p:cNvGrpSpPr>
                              <a:grpSpLocks/>
                            </p:cNvGrpSpPr>
                            <p:nvPr/>
                          </p:nvGrpSpPr>
                          <p:grpSpPr bwMode="auto">
                            <a:xfrm>
                              <a:off x="480" y="240"/>
                              <a:ext cx="2784" cy="4080"/>
                              <a:chOff x="1248" y="240"/>
                              <a:chExt cx="2784" cy="4080"/>
                            </a:xfrm>
                          </p:grpSpPr>
                          <p:grpSp>
                            <p:nvGrpSpPr>
                              <p:cNvPr id="4120" name="Group 18"/>
                              <p:cNvGrpSpPr>
                                <a:grpSpLocks/>
                              </p:cNvGrpSpPr>
                              <p:nvPr/>
                            </p:nvGrpSpPr>
                            <p:grpSpPr bwMode="auto">
                              <a:xfrm>
                                <a:off x="1248" y="240"/>
                                <a:ext cx="2784" cy="4080"/>
                                <a:chOff x="1248" y="240"/>
                                <a:chExt cx="2784" cy="4080"/>
                              </a:xfrm>
                            </p:grpSpPr>
                            <p:grpSp>
                              <p:nvGrpSpPr>
                                <p:cNvPr id="4122" name="Group 19"/>
                                <p:cNvGrpSpPr>
                                  <a:grpSpLocks/>
                                </p:cNvGrpSpPr>
                                <p:nvPr/>
                              </p:nvGrpSpPr>
                              <p:grpSpPr bwMode="auto">
                                <a:xfrm>
                                  <a:off x="1248" y="240"/>
                                  <a:ext cx="2784" cy="4080"/>
                                  <a:chOff x="1248" y="240"/>
                                  <a:chExt cx="2784" cy="4080"/>
                                </a:xfrm>
                              </p:grpSpPr>
                              <p:grpSp>
                                <p:nvGrpSpPr>
                                  <p:cNvPr id="4124" name="Group 20"/>
                                  <p:cNvGrpSpPr>
                                    <a:grpSpLocks/>
                                  </p:cNvGrpSpPr>
                                  <p:nvPr/>
                                </p:nvGrpSpPr>
                                <p:grpSpPr bwMode="auto">
                                  <a:xfrm>
                                    <a:off x="1248" y="240"/>
                                    <a:ext cx="2784" cy="4080"/>
                                    <a:chOff x="1056" y="288"/>
                                    <a:chExt cx="2304" cy="3840"/>
                                  </a:xfrm>
                                </p:grpSpPr>
                                <p:grpSp>
                                  <p:nvGrpSpPr>
                                    <p:cNvPr id="4126" name="Group 21"/>
                                    <p:cNvGrpSpPr>
                                      <a:grpSpLocks/>
                                    </p:cNvGrpSpPr>
                                    <p:nvPr/>
                                  </p:nvGrpSpPr>
                                  <p:grpSpPr bwMode="auto">
                                    <a:xfrm>
                                      <a:off x="1056" y="288"/>
                                      <a:ext cx="2304" cy="3840"/>
                                      <a:chOff x="1056" y="288"/>
                                      <a:chExt cx="2304" cy="3840"/>
                                    </a:xfrm>
                                  </p:grpSpPr>
                                  <p:grpSp>
                                    <p:nvGrpSpPr>
                                      <p:cNvPr id="4128" name="Group 22"/>
                                      <p:cNvGrpSpPr>
                                        <a:grpSpLocks/>
                                      </p:cNvGrpSpPr>
                                      <p:nvPr/>
                                    </p:nvGrpSpPr>
                                    <p:grpSpPr bwMode="auto">
                                      <a:xfrm>
                                        <a:off x="1056" y="288"/>
                                        <a:ext cx="2304" cy="3840"/>
                                        <a:chOff x="1200" y="288"/>
                                        <a:chExt cx="2304" cy="3840"/>
                                      </a:xfrm>
                                    </p:grpSpPr>
                                    <p:grpSp>
                                      <p:nvGrpSpPr>
                                        <p:cNvPr id="4130" name="Group 23"/>
                                        <p:cNvGrpSpPr>
                                          <a:grpSpLocks/>
                                        </p:cNvGrpSpPr>
                                        <p:nvPr/>
                                      </p:nvGrpSpPr>
                                      <p:grpSpPr bwMode="auto">
                                        <a:xfrm>
                                          <a:off x="1200" y="288"/>
                                          <a:ext cx="2304" cy="3840"/>
                                          <a:chOff x="1200" y="288"/>
                                          <a:chExt cx="2304" cy="3840"/>
                                        </a:xfrm>
                                      </p:grpSpPr>
                                      <p:grpSp>
                                        <p:nvGrpSpPr>
                                          <p:cNvPr id="4132" name="Group 24"/>
                                          <p:cNvGrpSpPr>
                                            <a:grpSpLocks/>
                                          </p:cNvGrpSpPr>
                                          <p:nvPr/>
                                        </p:nvGrpSpPr>
                                        <p:grpSpPr bwMode="auto">
                                          <a:xfrm>
                                            <a:off x="1200" y="288"/>
                                            <a:ext cx="2304" cy="3840"/>
                                            <a:chOff x="1200" y="288"/>
                                            <a:chExt cx="2304" cy="3840"/>
                                          </a:xfrm>
                                        </p:grpSpPr>
                                        <p:grpSp>
                                          <p:nvGrpSpPr>
                                            <p:cNvPr id="4134" name="Group 25"/>
                                            <p:cNvGrpSpPr>
                                              <a:grpSpLocks/>
                                            </p:cNvGrpSpPr>
                                            <p:nvPr/>
                                          </p:nvGrpSpPr>
                                          <p:grpSpPr bwMode="auto">
                                            <a:xfrm>
                                              <a:off x="1200" y="288"/>
                                              <a:ext cx="2304" cy="3840"/>
                                              <a:chOff x="1200" y="288"/>
                                              <a:chExt cx="2304" cy="3840"/>
                                            </a:xfrm>
                                          </p:grpSpPr>
                                          <p:grpSp>
                                            <p:nvGrpSpPr>
                                              <p:cNvPr id="4136" name="Group 26"/>
                                              <p:cNvGrpSpPr>
                                                <a:grpSpLocks/>
                                              </p:cNvGrpSpPr>
                                              <p:nvPr/>
                                            </p:nvGrpSpPr>
                                            <p:grpSpPr bwMode="auto">
                                              <a:xfrm>
                                                <a:off x="1200" y="288"/>
                                                <a:ext cx="2304" cy="3840"/>
                                                <a:chOff x="1200" y="288"/>
                                                <a:chExt cx="2304" cy="3840"/>
                                              </a:xfrm>
                                            </p:grpSpPr>
                                            <p:grpSp>
                                              <p:nvGrpSpPr>
                                                <p:cNvPr id="4138" name="Group 27"/>
                                                <p:cNvGrpSpPr>
                                                  <a:grpSpLocks/>
                                                </p:cNvGrpSpPr>
                                                <p:nvPr/>
                                              </p:nvGrpSpPr>
                                              <p:grpSpPr bwMode="auto">
                                                <a:xfrm>
                                                  <a:off x="1200" y="288"/>
                                                  <a:ext cx="2304" cy="3840"/>
                                                  <a:chOff x="1200" y="288"/>
                                                  <a:chExt cx="2304" cy="3840"/>
                                                </a:xfrm>
                                              </p:grpSpPr>
                                              <p:grpSp>
                                                <p:nvGrpSpPr>
                                                  <p:cNvPr id="4140" name="Group 28"/>
                                                  <p:cNvGrpSpPr>
                                                    <a:grpSpLocks/>
                                                  </p:cNvGrpSpPr>
                                                  <p:nvPr/>
                                                </p:nvGrpSpPr>
                                                <p:grpSpPr bwMode="auto">
                                                  <a:xfrm>
                                                    <a:off x="1200" y="288"/>
                                                    <a:ext cx="2304" cy="3840"/>
                                                    <a:chOff x="1200" y="288"/>
                                                    <a:chExt cx="2304" cy="3840"/>
                                                  </a:xfrm>
                                                </p:grpSpPr>
                                                <p:grpSp>
                                                  <p:nvGrpSpPr>
                                                    <p:cNvPr id="4142" name="Group 29"/>
                                                    <p:cNvGrpSpPr>
                                                      <a:grpSpLocks/>
                                                    </p:cNvGrpSpPr>
                                                    <p:nvPr/>
                                                  </p:nvGrpSpPr>
                                                  <p:grpSpPr bwMode="auto">
                                                    <a:xfrm>
                                                      <a:off x="1200" y="288"/>
                                                      <a:ext cx="2304" cy="3840"/>
                                                      <a:chOff x="1200" y="288"/>
                                                      <a:chExt cx="2304" cy="3840"/>
                                                    </a:xfrm>
                                                  </p:grpSpPr>
                                                  <p:grpSp>
                                                    <p:nvGrpSpPr>
                                                      <p:cNvPr id="4144" name="Group 30"/>
                                                      <p:cNvGrpSpPr>
                                                        <a:grpSpLocks/>
                                                      </p:cNvGrpSpPr>
                                                      <p:nvPr/>
                                                    </p:nvGrpSpPr>
                                                    <p:grpSpPr bwMode="auto">
                                                      <a:xfrm>
                                                        <a:off x="1200" y="288"/>
                                                        <a:ext cx="2304" cy="3840"/>
                                                        <a:chOff x="1200" y="288"/>
                                                        <a:chExt cx="2304" cy="3840"/>
                                                      </a:xfrm>
                                                    </p:grpSpPr>
                                                    <p:sp>
                                                      <p:nvSpPr>
                                                        <p:cNvPr id="4146" name="Freeform 31"/>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endParaRPr lang="en-US"/>
                                                        </a:p>
                                                      </p:txBody>
                                                    </p:sp>
                                                    <p:sp>
                                                      <p:nvSpPr>
                                                        <p:cNvPr id="4147"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5"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3"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1"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9"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7"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5"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3"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1"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9"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7"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5"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23"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headEnd/>
                                <a:tailEnd/>
                              </a:ln>
                              <a:effectLst/>
                            </p:spPr>
                            <p:txBody>
                              <a:bodyPr wrap="none" anchor="ctr"/>
                              <a:lstStyle/>
                              <a:p>
                                <a:pPr eaLnBrk="1" hangingPunct="1">
                                  <a:defRPr/>
                                </a:pPr>
                                <a:endParaRPr lang="en-US"/>
                              </a:p>
                            </p:txBody>
                          </p:sp>
                        </p:grpSp>
                        <p:sp>
                          <p:nvSpPr>
                            <p:cNvPr id="4119"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7"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5"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3" name="Text Box 49"/>
                      <p:cNvSpPr txBox="1">
                        <a:spLocks noChangeArrowheads="1"/>
                      </p:cNvSpPr>
                      <p:nvPr/>
                    </p:nvSpPr>
                    <p:spPr bwMode="auto">
                      <a:xfrm>
                        <a:off x="960" y="960"/>
                        <a:ext cx="39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HÀ NỘI</a:t>
                        </a:r>
                      </a:p>
                    </p:txBody>
                  </p:sp>
                </p:grpSp>
              </p:grpSp>
            </p:grpSp>
          </p:grpSp>
          <p:sp>
            <p:nvSpPr>
              <p:cNvPr id="4105" name="Text Box 50"/>
              <p:cNvSpPr txBox="1">
                <a:spLocks noChangeArrowheads="1"/>
              </p:cNvSpPr>
              <p:nvPr/>
            </p:nvSpPr>
            <p:spPr bwMode="auto">
              <a:xfrm>
                <a:off x="1681" y="3600"/>
                <a:ext cx="49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TP HCM</a:t>
                </a:r>
              </a:p>
            </p:txBody>
          </p:sp>
        </p:grpSp>
        <p:sp>
          <p:nvSpPr>
            <p:cNvPr id="4103" name="Text Box 51"/>
            <p:cNvSpPr txBox="1">
              <a:spLocks noChangeArrowheads="1"/>
            </p:cNvSpPr>
            <p:nvPr/>
          </p:nvSpPr>
          <p:spPr bwMode="auto">
            <a:xfrm>
              <a:off x="2545" y="3073"/>
              <a:ext cx="58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NHA TRANG</a:t>
              </a:r>
            </a:p>
          </p:txBody>
        </p:sp>
      </p:grpSp>
      <p:sp>
        <p:nvSpPr>
          <p:cNvPr id="57396" name="Text Box 52"/>
          <p:cNvSpPr txBox="1">
            <a:spLocks noChangeArrowheads="1"/>
          </p:cNvSpPr>
          <p:nvPr/>
        </p:nvSpPr>
        <p:spPr bwMode="auto">
          <a:xfrm>
            <a:off x="0" y="225872"/>
            <a:ext cx="12192000" cy="6309420"/>
          </a:xfrm>
          <a:prstGeom prst="rect">
            <a:avLst/>
          </a:prstGeom>
          <a:noFill/>
          <a:ln w="9525">
            <a:noFill/>
            <a:miter lim="800000"/>
            <a:headEnd/>
            <a:tailEnd/>
          </a:ln>
          <a:effec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600"/>
              </a:spcBef>
              <a:defRPr/>
            </a:pPr>
            <a:r>
              <a:rPr lang="en-US" sz="4000" b="1" dirty="0">
                <a:solidFill>
                  <a:srgbClr val="FF0066"/>
                </a:solidFill>
                <a:effectLst>
                  <a:outerShdw blurRad="38100" dist="38100" dir="2700000" algn="tl">
                    <a:srgbClr val="C0C0C0"/>
                  </a:outerShdw>
                </a:effectLst>
              </a:rPr>
              <a:t>CHÀO MỪNG CÁC EM ĐẾN VỚI </a:t>
            </a:r>
          </a:p>
          <a:p>
            <a:pPr algn="ctr" eaLnBrk="1" hangingPunct="1">
              <a:spcBef>
                <a:spcPts val="600"/>
              </a:spcBef>
              <a:defRPr/>
            </a:pPr>
            <a:r>
              <a:rPr lang="en-US" sz="4000" b="1" dirty="0">
                <a:solidFill>
                  <a:srgbClr val="FF0066"/>
                </a:solidFill>
                <a:effectLst>
                  <a:outerShdw blurRad="38100" dist="38100" dir="2700000" algn="tl">
                    <a:srgbClr val="C0C0C0"/>
                  </a:outerShdw>
                </a:effectLst>
              </a:rPr>
              <a:t>BÀI HỌC LỊCH SỬ 7</a:t>
            </a:r>
            <a:endParaRPr lang="en-US" sz="3600" b="1" dirty="0">
              <a:solidFill>
                <a:srgbClr val="FF0066"/>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r" eaLnBrk="1" hangingPunct="1">
              <a:defRPr/>
            </a:pPr>
            <a:r>
              <a:rPr lang="en-US" sz="2800" b="1" dirty="0" err="1">
                <a:solidFill>
                  <a:srgbClr val="FF0000"/>
                </a:solidFill>
                <a:effectLst>
                  <a:outerShdw blurRad="38100" dist="38100" dir="2700000" algn="tl">
                    <a:srgbClr val="C0C0C0"/>
                  </a:outerShdw>
                </a:effectLst>
              </a:rPr>
              <a:t>Giáo</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viên</a:t>
            </a:r>
            <a:r>
              <a:rPr lang="en-US" sz="2800" b="1" dirty="0">
                <a:solidFill>
                  <a:srgbClr val="FF0000"/>
                </a:solidFill>
                <a:effectLst>
                  <a:outerShdw blurRad="38100" dist="38100" dir="2700000" algn="tl">
                    <a:srgbClr val="C0C0C0"/>
                  </a:outerShdw>
                </a:effectLst>
              </a:rPr>
              <a:t>: …</a:t>
            </a:r>
            <a:endParaRPr lang="en-US" b="1" dirty="0">
              <a:solidFill>
                <a:srgbClr val="0000CC"/>
              </a:solidFill>
              <a:effectLst>
                <a:outerShdw blurRad="38100" dist="38100" dir="2700000" algn="tl">
                  <a:srgbClr val="C0C0C0"/>
                </a:outerShdw>
              </a:effectLst>
            </a:endParaRPr>
          </a:p>
          <a:p>
            <a:pPr algn="r" eaLnBrk="1" hangingPunct="1">
              <a:defRPr/>
            </a:pPr>
            <a:endParaRPr lang="en-US" b="1" dirty="0">
              <a:solidFill>
                <a:srgbClr val="0000CC"/>
              </a:solidFill>
              <a:effectLst>
                <a:outerShdw blurRad="38100" dist="38100" dir="2700000" algn="tl">
                  <a:srgbClr val="C0C0C0"/>
                </a:outerShdw>
              </a:effectLst>
            </a:endParaRPr>
          </a:p>
        </p:txBody>
      </p:sp>
      <p:pic>
        <p:nvPicPr>
          <p:cNvPr id="53" name="Picture 52">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11410558" y="58576"/>
            <a:ext cx="683419" cy="683419"/>
          </a:xfrm>
          <a:prstGeom prst="rect">
            <a:avLst/>
          </a:prstGeom>
        </p:spPr>
      </p:pic>
    </p:spTree>
    <p:extLst>
      <p:ext uri="{BB962C8B-B14F-4D97-AF65-F5344CB8AC3E}">
        <p14:creationId xmlns:p14="http://schemas.microsoft.com/office/powerpoint/2010/main" val="3385032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LUYỆN TẬP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004646" y="1207510"/>
            <a:ext cx="8475784" cy="1189108"/>
          </a:xfrm>
          <a:prstGeom prst="rect">
            <a:avLst/>
          </a:prstGeom>
        </p:spPr>
        <p:txBody>
          <a:bodyPr wrap="square">
            <a:spAutoFit/>
          </a:bodyPr>
          <a:lstStyle/>
          <a:p>
            <a:pPr algn="just">
              <a:lnSpc>
                <a:spcPct val="115000"/>
              </a:lnSpc>
              <a:spcAft>
                <a:spcPts val="0"/>
              </a:spcAft>
              <a:tabLst>
                <a:tab pos="810133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N</a:t>
            </a:r>
            <a:r>
              <a:rPr lang="vi-VN" sz="3200" b="1" dirty="0">
                <a:latin typeface="Times New Roman" panose="02020603050405020304" pitchFamily="18" charset="0"/>
                <a:ea typeface="Calibri" panose="020F0502020204030204" pitchFamily="34" charset="0"/>
                <a:cs typeface="Times New Roman" panose="02020603050405020304" pitchFamily="18" charset="0"/>
              </a:rPr>
              <a:t>hiệm vụ </a:t>
            </a:r>
            <a:r>
              <a:rPr lang="vi-VN" sz="3200" b="1">
                <a:latin typeface="Times New Roman" panose="02020603050405020304" pitchFamily="18" charset="0"/>
                <a:ea typeface="Calibri" panose="020F0502020204030204" pitchFamily="34" charset="0"/>
                <a:cs typeface="Times New Roman" panose="02020603050405020304" pitchFamily="18" charset="0"/>
              </a:rPr>
              <a:t>học tập</a:t>
            </a: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en-US" sz="3200">
                <a:latin typeface="Times New Roman" panose="02020603050405020304" pitchFamily="18" charset="0"/>
                <a:ea typeface="Calibri" panose="020F0502020204030204" pitchFamily="34" charset="0"/>
                <a:cs typeface="Times New Roman" panose="02020603050405020304" pitchFamily="18" charset="0"/>
              </a:rPr>
              <a:t>Hoàn thành những bài tập trắc nghiệm sau (Vòng quay may mắn)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441723" y="-79024"/>
            <a:ext cx="750277" cy="750277"/>
          </a:xfrm>
          <a:prstGeom prst="rect">
            <a:avLst/>
          </a:prstGeom>
        </p:spPr>
      </p:pic>
      <p:pic>
        <p:nvPicPr>
          <p:cNvPr id="7" name="Picture 6">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443355" y="161140"/>
            <a:ext cx="683419" cy="683419"/>
          </a:xfrm>
          <a:prstGeom prst="rect">
            <a:avLst/>
          </a:prstGeom>
        </p:spPr>
      </p:pic>
    </p:spTree>
    <p:extLst>
      <p:ext uri="{BB962C8B-B14F-4D97-AF65-F5344CB8AC3E}">
        <p14:creationId xmlns:p14="http://schemas.microsoft.com/office/powerpoint/2010/main" val="375015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vong quay"/>
          <p:cNvGrpSpPr/>
          <p:nvPr/>
        </p:nvGrpSpPr>
        <p:grpSpPr>
          <a:xfrm>
            <a:off x="5825984" y="478510"/>
            <a:ext cx="5042125" cy="5036855"/>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9"/>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5" name="quay dung"/>
          <p:cNvSpPr/>
          <p:nvPr/>
        </p:nvSpPr>
        <p:spPr>
          <a:xfrm>
            <a:off x="9287691" y="587828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30813" y="221472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173320"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519728"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1492051" y="350321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680307" y="53951"/>
            <a:ext cx="5121915" cy="1938992"/>
          </a:xfrm>
          <a:prstGeom prst="rect">
            <a:avLst/>
          </a:prstGeom>
          <a:noFill/>
        </p:spPr>
        <p:txBody>
          <a:bodyPr wrap="none" lIns="91440" tIns="45720" rIns="91440" bIns="45720">
            <a:spAutoFit/>
          </a:bodyPr>
          <a:lstStyle/>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6194"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1" name="Isosceles Triangle 6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2" name="Rounded Rectangle 61">
            <a:hlinkClick r:id="rId13" action="ppaction://hlinksldjump"/>
          </p:cNvPr>
          <p:cNvSpPr/>
          <p:nvPr/>
        </p:nvSpPr>
        <p:spPr>
          <a:xfrm>
            <a:off x="2847717" y="35246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4" name="Picture 63">
            <a:extLst>
              <a:ext uri="{FF2B5EF4-FFF2-40B4-BE49-F238E27FC236}">
                <a16:creationId xmlns:a16="http://schemas.microsoft.com/office/drawing/2014/main" id="{EE82ACD1-580D-3D4F-981A-1725373A7B91}"/>
              </a:ext>
            </a:extLst>
          </p:cNvPr>
          <p:cNvPicPr>
            <a:picLocks noChangeAspect="1"/>
          </p:cNvPicPr>
          <p:nvPr/>
        </p:nvPicPr>
        <p:blipFill>
          <a:blip r:embed="rId14"/>
          <a:stretch>
            <a:fillRect/>
          </a:stretch>
        </p:blipFill>
        <p:spPr>
          <a:xfrm>
            <a:off x="443355" y="161140"/>
            <a:ext cx="683419" cy="683419"/>
          </a:xfrm>
          <a:prstGeom prst="rect">
            <a:avLst/>
          </a:prstGeom>
        </p:spPr>
      </p:pic>
      <p:sp>
        <p:nvSpPr>
          <p:cNvPr id="5" name="Right Arrow 4">
            <a:hlinkClick r:id="rId15" action="ppaction://hlinksldjump"/>
          </p:cNvPr>
          <p:cNvSpPr/>
          <p:nvPr/>
        </p:nvSpPr>
        <p:spPr>
          <a:xfrm>
            <a:off x="0" y="6316395"/>
            <a:ext cx="1220107" cy="5416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47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54167E-6 -4.07407E-6 L 3.541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2"/>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2"/>
                                        </p:tgtEl>
                                        <p:attrNameLst>
                                          <p:attrName>fillcolor</p:attrName>
                                        </p:attrNameLst>
                                      </p:cBhvr>
                                      <p:to>
                                        <a:srgbClr val="000000"/>
                                      </p:to>
                                    </p:animClr>
                                    <p:set>
                                      <p:cBhvr>
                                        <p:cTn id="192" dur="500" fill="hold"/>
                                        <p:tgtEl>
                                          <p:spTgt spid="62"/>
                                        </p:tgtEl>
                                        <p:attrNameLst>
                                          <p:attrName>fill.type</p:attrName>
                                        </p:attrNameLst>
                                      </p:cBhvr>
                                      <p:to>
                                        <p:strVal val="solid"/>
                                      </p:to>
                                    </p:set>
                                    <p:set>
                                      <p:cBhvr>
                                        <p:cTn id="19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557337" y="191810"/>
            <a:ext cx="9963685"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Câu 1. Từ thế kỉ XIII, người Thái di cư từ phía bắc xuống phía nam đã dẫn tới sự hình thành của hai quốc gia nào?</a:t>
            </a:r>
          </a:p>
        </p:txBody>
      </p:sp>
      <p:sp>
        <p:nvSpPr>
          <p:cNvPr id="26" name="Rectangle 25"/>
          <p:cNvSpPr/>
          <p:nvPr/>
        </p:nvSpPr>
        <p:spPr>
          <a:xfrm>
            <a:off x="173430" y="2439500"/>
            <a:ext cx="5994399" cy="11144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a:t>
            </a:r>
            <a:r>
              <a:rPr lang="vi-VN" sz="48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Su-khô-thay và Lan Xang.</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167828" y="2717473"/>
            <a:ext cx="5927469"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a:t>
            </a:r>
            <a:r>
              <a:rPr lang="en-US" sz="3200" b="1">
                <a:solidFill>
                  <a:srgbClr val="0070C0"/>
                </a:solidFill>
                <a:latin typeface="Times New Roman" panose="02020603050405020304" pitchFamily="18" charset="0"/>
                <a:cs typeface="Times New Roman" panose="02020603050405020304" pitchFamily="18" charset="0"/>
              </a:rPr>
              <a:t>. Cham-pa và Su-khô-thay.</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424510" y="3265435"/>
            <a:ext cx="569889" cy="45587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21023" y="3286158"/>
            <a:ext cx="604999" cy="531665"/>
          </a:xfrm>
          <a:prstGeom prst="rect">
            <a:avLst/>
          </a:prstGeom>
        </p:spPr>
      </p:pic>
      <p:sp>
        <p:nvSpPr>
          <p:cNvPr id="57" name="Cloud 56">
            <a:hlinkClick r:id="rId13"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2" y="4060497"/>
            <a:ext cx="5994397" cy="1069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Pa-gan và Cham-pa.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4510" y="4611011"/>
            <a:ext cx="605175" cy="531820"/>
          </a:xfrm>
          <a:prstGeom prst="rect">
            <a:avLst/>
          </a:prstGeom>
        </p:spPr>
      </p:pic>
      <p:sp>
        <p:nvSpPr>
          <p:cNvPr id="21" name="Rectangle 20"/>
          <p:cNvSpPr/>
          <p:nvPr/>
        </p:nvSpPr>
        <p:spPr>
          <a:xfrm>
            <a:off x="6167829" y="4091632"/>
            <a:ext cx="592746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Mô-giô-pa-hit và Gia-va.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70425" y="4639250"/>
            <a:ext cx="598431" cy="525893"/>
          </a:xfrm>
          <a:prstGeom prst="rect">
            <a:avLst/>
          </a:prstGeom>
        </p:spPr>
      </p:pic>
      <p:pic>
        <p:nvPicPr>
          <p:cNvPr id="23" name="Picture 22">
            <a:extLst>
              <a:ext uri="{FF2B5EF4-FFF2-40B4-BE49-F238E27FC236}">
                <a16:creationId xmlns:a16="http://schemas.microsoft.com/office/drawing/2014/main" id="{EE82ACD1-580D-3D4F-981A-1725373A7B91}"/>
              </a:ext>
            </a:extLst>
          </p:cNvPr>
          <p:cNvPicPr>
            <a:picLocks noChangeAspect="1"/>
          </p:cNvPicPr>
          <p:nvPr/>
        </p:nvPicPr>
        <p:blipFill>
          <a:blip r:embed="rId15"/>
          <a:stretch>
            <a:fillRect/>
          </a:stretch>
        </p:blipFill>
        <p:spPr>
          <a:xfrm>
            <a:off x="443355" y="161140"/>
            <a:ext cx="683419" cy="683419"/>
          </a:xfrm>
          <a:prstGeom prst="rect">
            <a:avLst/>
          </a:prstGeom>
        </p:spPr>
      </p:pic>
    </p:spTree>
    <p:extLst>
      <p:ext uri="{BB962C8B-B14F-4D97-AF65-F5344CB8AC3E}">
        <p14:creationId xmlns:p14="http://schemas.microsoft.com/office/powerpoint/2010/main" val="35767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9"/>
                                        </p:tgtEl>
                                        <p:attrNameLst>
                                          <p:attrName>fillcolor</p:attrName>
                                        </p:attrNameLst>
                                      </p:cBhvr>
                                      <p:to>
                                        <a:srgbClr val="FFF2CC"/>
                                      </p:to>
                                    </p:animClr>
                                    <p:set>
                                      <p:cBhvr>
                                        <p:cTn id="79" dur="250" fill="hold"/>
                                        <p:tgtEl>
                                          <p:spTgt spid="19"/>
                                        </p:tgtEl>
                                        <p:attrNameLst>
                                          <p:attrName>fill.type</p:attrName>
                                        </p:attrNameLst>
                                      </p:cBhvr>
                                      <p:to>
                                        <p:strVal val="solid"/>
                                      </p:to>
                                    </p:set>
                                    <p:set>
                                      <p:cBhvr>
                                        <p:cTn id="80" dur="250" fill="hold"/>
                                        <p:tgtEl>
                                          <p:spTgt spid="1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0"/>
                                        </p:tgtEl>
                                        <p:attrNameLst>
                                          <p:attrName>style.visibility</p:attrName>
                                        </p:attrNameLst>
                                      </p:cBhvr>
                                      <p:to>
                                        <p:strVal val="visible"/>
                                      </p:to>
                                    </p:set>
                                    <p:anim calcmode="lin" valueType="num">
                                      <p:cBhvr>
                                        <p:cTn id="83" dur="250" fill="hold"/>
                                        <p:tgtEl>
                                          <p:spTgt spid="20"/>
                                        </p:tgtEl>
                                        <p:attrNameLst>
                                          <p:attrName>ppt_w</p:attrName>
                                        </p:attrNameLst>
                                      </p:cBhvr>
                                      <p:tavLst>
                                        <p:tav tm="0">
                                          <p:val>
                                            <p:strVal val="4*#ppt_w"/>
                                          </p:val>
                                        </p:tav>
                                        <p:tav tm="100000">
                                          <p:val>
                                            <p:strVal val="#ppt_w"/>
                                          </p:val>
                                        </p:tav>
                                      </p:tavLst>
                                    </p:anim>
                                    <p:anim calcmode="lin" valueType="num">
                                      <p:cBhvr>
                                        <p:cTn id="8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9"/>
                                        </p:tgtEl>
                                        <p:attrNameLst>
                                          <p:attrName>fillcolor</p:attrName>
                                        </p:attrNameLst>
                                      </p:cBhvr>
                                      <p:to>
                                        <a:srgbClr val="FFFF00"/>
                                      </p:to>
                                    </p:animClr>
                                    <p:set>
                                      <p:cBhvr>
                                        <p:cTn id="87" dur="250" fill="hold"/>
                                        <p:tgtEl>
                                          <p:spTgt spid="19"/>
                                        </p:tgtEl>
                                        <p:attrNameLst>
                                          <p:attrName>fill.type</p:attrName>
                                        </p:attrNameLst>
                                      </p:cBhvr>
                                      <p:to>
                                        <p:strVal val="solid"/>
                                      </p:to>
                                    </p:set>
                                    <p:set>
                                      <p:cBhvr>
                                        <p:cTn id="8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1"/>
                                        </p:tgtEl>
                                        <p:attrNameLst>
                                          <p:attrName>fillcolor</p:attrName>
                                        </p:attrNameLst>
                                      </p:cBhvr>
                                      <p:to>
                                        <a:srgbClr val="FFF2CC"/>
                                      </p:to>
                                    </p:animClr>
                                    <p:set>
                                      <p:cBhvr>
                                        <p:cTn id="94" dur="250" fill="hold"/>
                                        <p:tgtEl>
                                          <p:spTgt spid="21"/>
                                        </p:tgtEl>
                                        <p:attrNameLst>
                                          <p:attrName>fill.type</p:attrName>
                                        </p:attrNameLst>
                                      </p:cBhvr>
                                      <p:to>
                                        <p:strVal val="solid"/>
                                      </p:to>
                                    </p:set>
                                    <p:set>
                                      <p:cBhvr>
                                        <p:cTn id="95" dur="250" fill="hold"/>
                                        <p:tgtEl>
                                          <p:spTgt spid="21"/>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2"/>
                                        </p:tgtEl>
                                        <p:attrNameLst>
                                          <p:attrName>style.visibility</p:attrName>
                                        </p:attrNameLst>
                                      </p:cBhvr>
                                      <p:to>
                                        <p:strVal val="visible"/>
                                      </p:to>
                                    </p:set>
                                    <p:anim calcmode="lin" valueType="num">
                                      <p:cBhvr>
                                        <p:cTn id="98" dur="250" fill="hold"/>
                                        <p:tgtEl>
                                          <p:spTgt spid="22"/>
                                        </p:tgtEl>
                                        <p:attrNameLst>
                                          <p:attrName>ppt_w</p:attrName>
                                        </p:attrNameLst>
                                      </p:cBhvr>
                                      <p:tavLst>
                                        <p:tav tm="0">
                                          <p:val>
                                            <p:strVal val="4*#ppt_w"/>
                                          </p:val>
                                        </p:tav>
                                        <p:tav tm="100000">
                                          <p:val>
                                            <p:strVal val="#ppt_w"/>
                                          </p:val>
                                        </p:tav>
                                      </p:tavLst>
                                    </p:anim>
                                    <p:anim calcmode="lin" valueType="num">
                                      <p:cBhvr>
                                        <p:cTn id="99"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1"/>
                                        </p:tgtEl>
                                        <p:attrNameLst>
                                          <p:attrName>fillcolor</p:attrName>
                                        </p:attrNameLst>
                                      </p:cBhvr>
                                      <p:to>
                                        <a:srgbClr val="FFFF00"/>
                                      </p:to>
                                    </p:animClr>
                                    <p:set>
                                      <p:cBhvr>
                                        <p:cTn id="102" dur="250" fill="hold"/>
                                        <p:tgtEl>
                                          <p:spTgt spid="21"/>
                                        </p:tgtEl>
                                        <p:attrNameLst>
                                          <p:attrName>fill.type</p:attrName>
                                        </p:attrNameLst>
                                      </p:cBhvr>
                                      <p:to>
                                        <p:strVal val="solid"/>
                                      </p:to>
                                    </p:set>
                                    <p:set>
                                      <p:cBhvr>
                                        <p:cTn id="103"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282704" y="396680"/>
            <a:ext cx="10018709" cy="13320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Câu 2. Vương quốc Su-khô-thay là tiền thân của quốc gia nào hiện nay?</a:t>
            </a:r>
          </a:p>
        </p:txBody>
      </p:sp>
      <p:sp>
        <p:nvSpPr>
          <p:cNvPr id="26" name="Rectangle 25"/>
          <p:cNvSpPr/>
          <p:nvPr/>
        </p:nvSpPr>
        <p:spPr>
          <a:xfrm>
            <a:off x="203200" y="3769829"/>
            <a:ext cx="53848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Thái Lan.</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5973707" y="2255623"/>
            <a:ext cx="611669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Ma-lai-xi-a.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16699" y="3950061"/>
            <a:ext cx="550780" cy="440592"/>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54565" y="2566766"/>
            <a:ext cx="509737" cy="447951"/>
          </a:xfrm>
          <a:prstGeom prst="rect">
            <a:avLst/>
          </a:prstGeom>
        </p:spPr>
      </p:pic>
      <p:sp>
        <p:nvSpPr>
          <p:cNvPr id="17" name="Cloud 16">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4" name="Rectangle 13"/>
          <p:cNvSpPr/>
          <p:nvPr/>
        </p:nvSpPr>
        <p:spPr>
          <a:xfrm>
            <a:off x="228258" y="2264440"/>
            <a:ext cx="535974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Mi-an-ma.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479" y="2413000"/>
            <a:ext cx="498805" cy="438344"/>
          </a:xfrm>
          <a:prstGeom prst="rect">
            <a:avLst/>
          </a:prstGeom>
        </p:spPr>
      </p:pic>
      <p:sp>
        <p:nvSpPr>
          <p:cNvPr id="18" name="Rectangle 17"/>
          <p:cNvSpPr/>
          <p:nvPr/>
        </p:nvSpPr>
        <p:spPr>
          <a:xfrm>
            <a:off x="6055416" y="3597979"/>
            <a:ext cx="60349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In-đô-nê-xi-a.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62361" y="3795065"/>
            <a:ext cx="494143" cy="434247"/>
          </a:xfrm>
          <a:prstGeom prst="rect">
            <a:avLst/>
          </a:prstGeom>
        </p:spPr>
      </p:pic>
      <p:pic>
        <p:nvPicPr>
          <p:cNvPr id="21" name="Picture 20">
            <a:extLst>
              <a:ext uri="{FF2B5EF4-FFF2-40B4-BE49-F238E27FC236}">
                <a16:creationId xmlns:a16="http://schemas.microsoft.com/office/drawing/2014/main"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8868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4"/>
                                        </p:tgtEl>
                                        <p:attrNameLst>
                                          <p:attrName>fillcolor</p:attrName>
                                        </p:attrNameLst>
                                      </p:cBhvr>
                                      <p:to>
                                        <a:srgbClr val="FFF2CC"/>
                                      </p:to>
                                    </p:animClr>
                                    <p:set>
                                      <p:cBhvr>
                                        <p:cTn id="79" dur="250" fill="hold"/>
                                        <p:tgtEl>
                                          <p:spTgt spid="14"/>
                                        </p:tgtEl>
                                        <p:attrNameLst>
                                          <p:attrName>fill.type</p:attrName>
                                        </p:attrNameLst>
                                      </p:cBhvr>
                                      <p:to>
                                        <p:strVal val="solid"/>
                                      </p:to>
                                    </p:set>
                                    <p:set>
                                      <p:cBhvr>
                                        <p:cTn id="80" dur="25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4"/>
                                        </p:tgtEl>
                                        <p:attrNameLst>
                                          <p:attrName>fillcolor</p:attrName>
                                        </p:attrNameLst>
                                      </p:cBhvr>
                                      <p:to>
                                        <a:srgbClr val="FFFF00"/>
                                      </p:to>
                                    </p:animClr>
                                    <p:set>
                                      <p:cBhvr>
                                        <p:cTn id="87" dur="250" fill="hold"/>
                                        <p:tgtEl>
                                          <p:spTgt spid="14"/>
                                        </p:tgtEl>
                                        <p:attrNameLst>
                                          <p:attrName>fill.type</p:attrName>
                                        </p:attrNameLst>
                                      </p:cBhvr>
                                      <p:to>
                                        <p:strVal val="solid"/>
                                      </p:to>
                                    </p:set>
                                    <p:set>
                                      <p:cBhvr>
                                        <p:cTn id="8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8"/>
                                        </p:tgtEl>
                                        <p:attrNameLst>
                                          <p:attrName>fillcolor</p:attrName>
                                        </p:attrNameLst>
                                      </p:cBhvr>
                                      <p:to>
                                        <a:srgbClr val="FFF2CC"/>
                                      </p:to>
                                    </p:animClr>
                                    <p:set>
                                      <p:cBhvr>
                                        <p:cTn id="94" dur="250" fill="hold"/>
                                        <p:tgtEl>
                                          <p:spTgt spid="18"/>
                                        </p:tgtEl>
                                        <p:attrNameLst>
                                          <p:attrName>fill.type</p:attrName>
                                        </p:attrNameLst>
                                      </p:cBhvr>
                                      <p:to>
                                        <p:strVal val="solid"/>
                                      </p:to>
                                    </p:set>
                                    <p:set>
                                      <p:cBhvr>
                                        <p:cTn id="95" dur="250" fill="hold"/>
                                        <p:tgtEl>
                                          <p:spTgt spid="1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8"/>
                                        </p:tgtEl>
                                        <p:attrNameLst>
                                          <p:attrName>fillcolor</p:attrName>
                                        </p:attrNameLst>
                                      </p:cBhvr>
                                      <p:to>
                                        <a:srgbClr val="FFFF00"/>
                                      </p:to>
                                    </p:animClr>
                                    <p:set>
                                      <p:cBhvr>
                                        <p:cTn id="102" dur="250" fill="hold"/>
                                        <p:tgtEl>
                                          <p:spTgt spid="18"/>
                                        </p:tgtEl>
                                        <p:attrNameLst>
                                          <p:attrName>fill.type</p:attrName>
                                        </p:attrNameLst>
                                      </p:cBhvr>
                                      <p:to>
                                        <p:strVal val="solid"/>
                                      </p:to>
                                    </p:set>
                                    <p:set>
                                      <p:cBhvr>
                                        <p:cTn id="103"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4" grpId="0" animBg="1"/>
      <p:bldP spid="26" grpId="0" animBg="1"/>
      <p:bldP spid="40" grpId="0" animBg="1"/>
      <p:bldP spid="41" grpId="0" animBg="1"/>
      <p:bldP spid="42" grpId="0" animBg="1"/>
      <p:bldP spid="14"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90150" y="26795"/>
            <a:ext cx="9478161" cy="14855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3. Vương quốc Pa-gan là tiền thân của quốc gia nào hiện nay?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040762" y="2056013"/>
            <a:ext cx="4906799" cy="1468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7"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Mi-an-ma.</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573498" y="3803761"/>
            <a:ext cx="4906799" cy="13266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Phi-lip-pin.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365897" y="2589609"/>
            <a:ext cx="603607" cy="482851"/>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48464" y="4245628"/>
            <a:ext cx="482321" cy="423857"/>
          </a:xfrm>
          <a:prstGeom prst="rect">
            <a:avLst/>
          </a:prstGeom>
        </p:spPr>
      </p:pic>
      <p:sp>
        <p:nvSpPr>
          <p:cNvPr id="15" name="Rectangle 14"/>
          <p:cNvSpPr/>
          <p:nvPr/>
        </p:nvSpPr>
        <p:spPr>
          <a:xfrm>
            <a:off x="573497" y="2056013"/>
            <a:ext cx="5155735" cy="1472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A</a:t>
            </a:r>
            <a:r>
              <a:rPr lang="vi-VN" sz="2667"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Cam-pu-chia.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56308" y="2619814"/>
            <a:ext cx="421477" cy="370389"/>
          </a:xfrm>
          <a:prstGeom prst="rect">
            <a:avLst/>
          </a:prstGeom>
        </p:spPr>
      </p:pic>
      <p:sp>
        <p:nvSpPr>
          <p:cNvPr id="17" name="Rectangle 16"/>
          <p:cNvSpPr/>
          <p:nvPr/>
        </p:nvSpPr>
        <p:spPr>
          <a:xfrm>
            <a:off x="5994401" y="3815881"/>
            <a:ext cx="4906799" cy="13145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D</a:t>
            </a:r>
            <a:r>
              <a:rPr lang="vi-VN" sz="2667" b="1">
                <a:solidFill>
                  <a:srgbClr val="0070C0"/>
                </a:solidFill>
                <a:latin typeface="Times New Roman" panose="02020603050405020304" pitchFamily="18" charset="0"/>
                <a:cs typeface="Times New Roman" panose="02020603050405020304" pitchFamily="18" charset="0"/>
              </a:rPr>
              <a:t>.</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Lào</a:t>
            </a:r>
            <a:r>
              <a:rPr lang="en-US"/>
              <a:t>.</a:t>
            </a:r>
            <a:endParaRPr lang="vi-VN" sz="2667" b="1" dirty="0">
              <a:solidFill>
                <a:srgbClr val="0070C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56483" y="4264664"/>
            <a:ext cx="460659" cy="404821"/>
          </a:xfrm>
          <a:prstGeom prst="rect">
            <a:avLst/>
          </a:prstGeom>
        </p:spPr>
      </p:pic>
      <p:sp>
        <p:nvSpPr>
          <p:cNvPr id="19" name="Cloud 18">
            <a:hlinkClick r:id="rId15" action="ppaction://hlinksldjump"/>
          </p:cNvPr>
          <p:cNvSpPr/>
          <p:nvPr/>
        </p:nvSpPr>
        <p:spPr>
          <a:xfrm>
            <a:off x="4688968" y="567823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pic>
        <p:nvPicPr>
          <p:cNvPr id="21" name="Picture 20">
            <a:extLst>
              <a:ext uri="{FF2B5EF4-FFF2-40B4-BE49-F238E27FC236}">
                <a16:creationId xmlns:a16="http://schemas.microsoft.com/office/drawing/2014/main"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275080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8"/>
                                        </p:tgtEl>
                                        <p:attrNameLst>
                                          <p:attrName>style.visibility</p:attrName>
                                        </p:attrNameLst>
                                      </p:cBhvr>
                                      <p:to>
                                        <p:strVal val="visible"/>
                                      </p:to>
                                    </p:set>
                                    <p:anim calcmode="lin" valueType="num">
                                      <p:cBhvr>
                                        <p:cTn id="98" dur="250" fill="hold"/>
                                        <p:tgtEl>
                                          <p:spTgt spid="18"/>
                                        </p:tgtEl>
                                        <p:attrNameLst>
                                          <p:attrName>ppt_w</p:attrName>
                                        </p:attrNameLst>
                                      </p:cBhvr>
                                      <p:tavLst>
                                        <p:tav tm="0">
                                          <p:val>
                                            <p:strVal val="4*#ppt_w"/>
                                          </p:val>
                                        </p:tav>
                                        <p:tav tm="100000">
                                          <p:val>
                                            <p:strVal val="#ppt_w"/>
                                          </p:val>
                                        </p:tav>
                                      </p:tavLst>
                                    </p:anim>
                                    <p:anim calcmode="lin" valueType="num">
                                      <p:cBhvr>
                                        <p:cTn id="9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76720" y="62469"/>
            <a:ext cx="9517443" cy="13345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4.</a:t>
            </a:r>
            <a:r>
              <a:rPr lang="en-US" sz="36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Vương triều nào đã thống nhất được In-đô-nê-xi-a</a:t>
            </a:r>
            <a:r>
              <a:rPr lang="en-US" sz="3600">
                <a:latin typeface="Times New Roman" panose="02020603050405020304" pitchFamily="18" charset="0"/>
                <a:cs typeface="Times New Roman" panose="02020603050405020304" pitchFamily="18" charset="0"/>
              </a:rPr>
              <a:t>?</a:t>
            </a:r>
          </a:p>
        </p:txBody>
      </p:sp>
      <p:sp>
        <p:nvSpPr>
          <p:cNvPr id="26" name="Rectangle 25"/>
          <p:cNvSpPr/>
          <p:nvPr/>
        </p:nvSpPr>
        <p:spPr>
          <a:xfrm>
            <a:off x="199218" y="3787225"/>
            <a:ext cx="5854633"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Xu-la-vê-di</a:t>
            </a:r>
            <a:r>
              <a:rPr lang="en-US"/>
              <a:t>.</a:t>
            </a:r>
            <a:r>
              <a:rPr lang="en-US" sz="3200" b="1">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195638" y="2098699"/>
            <a:ext cx="5308513" cy="13351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Gia-va (Mô-giô-pa-hít)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9251" y="4032482"/>
            <a:ext cx="550045" cy="483373"/>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1268" y="2790097"/>
            <a:ext cx="532883" cy="426305"/>
          </a:xfrm>
          <a:prstGeom prst="rect">
            <a:avLst/>
          </a:prstGeom>
        </p:spPr>
      </p:pic>
      <p:sp>
        <p:nvSpPr>
          <p:cNvPr id="18" name="Cloud 17">
            <a:hlinkClick r:id="rId13" action="ppaction://hlinksldjump"/>
          </p:cNvPr>
          <p:cNvSpPr/>
          <p:nvPr/>
        </p:nvSpPr>
        <p:spPr>
          <a:xfrm>
            <a:off x="4625152" y="569696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5" name="Rectangle 14"/>
          <p:cNvSpPr/>
          <p:nvPr/>
        </p:nvSpPr>
        <p:spPr>
          <a:xfrm>
            <a:off x="199218" y="2128044"/>
            <a:ext cx="5863373" cy="130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Xu-ma-tơ-ra.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95615" y="2650447"/>
            <a:ext cx="558236" cy="490571"/>
          </a:xfrm>
          <a:prstGeom prst="rect">
            <a:avLst/>
          </a:prstGeom>
        </p:spPr>
      </p:pic>
      <p:sp>
        <p:nvSpPr>
          <p:cNvPr id="17" name="Rectangle 16"/>
          <p:cNvSpPr/>
          <p:nvPr/>
        </p:nvSpPr>
        <p:spPr>
          <a:xfrm>
            <a:off x="6195638" y="3787225"/>
            <a:ext cx="5243239"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Ca-li-man-tan.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86848" y="4125287"/>
            <a:ext cx="592353" cy="520552"/>
          </a:xfrm>
          <a:prstGeom prst="rect">
            <a:avLst/>
          </a:prstGeom>
        </p:spPr>
      </p:pic>
      <p:pic>
        <p:nvPicPr>
          <p:cNvPr id="21" name="Picture 20">
            <a:extLst>
              <a:ext uri="{FF2B5EF4-FFF2-40B4-BE49-F238E27FC236}">
                <a16:creationId xmlns:a16="http://schemas.microsoft.com/office/drawing/2014/main"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407470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557337" y="191810"/>
            <a:ext cx="9963685"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5. Văn hóa Đông Nam Á chịu ảnh hưởng mạnh mẽ nhất từ nền văn hóa nào?</a:t>
            </a:r>
          </a:p>
        </p:txBody>
      </p:sp>
      <p:sp>
        <p:nvSpPr>
          <p:cNvPr id="26" name="Rectangle 25"/>
          <p:cNvSpPr/>
          <p:nvPr/>
        </p:nvSpPr>
        <p:spPr>
          <a:xfrm>
            <a:off x="173430" y="2439500"/>
            <a:ext cx="5994399" cy="11144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Ấn Độ.</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167828" y="2717473"/>
            <a:ext cx="5927469"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a:t>
            </a:r>
            <a:r>
              <a:rPr lang="en-US" sz="3200" b="1">
                <a:solidFill>
                  <a:srgbClr val="0070C0"/>
                </a:solidFill>
                <a:latin typeface="Times New Roman" panose="02020603050405020304" pitchFamily="18" charset="0"/>
                <a:cs typeface="Times New Roman" panose="02020603050405020304" pitchFamily="18" charset="0"/>
              </a:rPr>
              <a:t>. Trung Quốc.</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69454" y="2897955"/>
            <a:ext cx="569889" cy="45587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21023" y="3286158"/>
            <a:ext cx="604999" cy="531665"/>
          </a:xfrm>
          <a:prstGeom prst="rect">
            <a:avLst/>
          </a:prstGeom>
        </p:spPr>
      </p:pic>
      <p:sp>
        <p:nvSpPr>
          <p:cNvPr id="57" name="Cloud 56">
            <a:hlinkClick r:id="rId13"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2" y="4060497"/>
            <a:ext cx="5994397" cy="1069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Nhật Bản.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4510" y="4611011"/>
            <a:ext cx="605175" cy="531820"/>
          </a:xfrm>
          <a:prstGeom prst="rect">
            <a:avLst/>
          </a:prstGeom>
        </p:spPr>
      </p:pic>
      <p:sp>
        <p:nvSpPr>
          <p:cNvPr id="21" name="Rectangle 20"/>
          <p:cNvSpPr/>
          <p:nvPr/>
        </p:nvSpPr>
        <p:spPr>
          <a:xfrm>
            <a:off x="6167829" y="4091632"/>
            <a:ext cx="592746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Phương Tây.</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70425" y="4639250"/>
            <a:ext cx="598431" cy="525893"/>
          </a:xfrm>
          <a:prstGeom prst="rect">
            <a:avLst/>
          </a:prstGeom>
        </p:spPr>
      </p:pic>
      <p:pic>
        <p:nvPicPr>
          <p:cNvPr id="23" name="Picture 22">
            <a:extLst>
              <a:ext uri="{FF2B5EF4-FFF2-40B4-BE49-F238E27FC236}">
                <a16:creationId xmlns:a16="http://schemas.microsoft.com/office/drawing/2014/main" id="{EE82ACD1-580D-3D4F-981A-1725373A7B91}"/>
              </a:ext>
            </a:extLst>
          </p:cNvPr>
          <p:cNvPicPr>
            <a:picLocks noChangeAspect="1"/>
          </p:cNvPicPr>
          <p:nvPr/>
        </p:nvPicPr>
        <p:blipFill>
          <a:blip r:embed="rId15"/>
          <a:stretch>
            <a:fillRect/>
          </a:stretch>
        </p:blipFill>
        <p:spPr>
          <a:xfrm>
            <a:off x="443355" y="161140"/>
            <a:ext cx="683419" cy="683419"/>
          </a:xfrm>
          <a:prstGeom prst="rect">
            <a:avLst/>
          </a:prstGeom>
        </p:spPr>
      </p:pic>
    </p:spTree>
    <p:extLst>
      <p:ext uri="{BB962C8B-B14F-4D97-AF65-F5344CB8AC3E}">
        <p14:creationId xmlns:p14="http://schemas.microsoft.com/office/powerpoint/2010/main" val="11917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9"/>
                                        </p:tgtEl>
                                        <p:attrNameLst>
                                          <p:attrName>fillcolor</p:attrName>
                                        </p:attrNameLst>
                                      </p:cBhvr>
                                      <p:to>
                                        <a:srgbClr val="FFF2CC"/>
                                      </p:to>
                                    </p:animClr>
                                    <p:set>
                                      <p:cBhvr>
                                        <p:cTn id="79" dur="250" fill="hold"/>
                                        <p:tgtEl>
                                          <p:spTgt spid="19"/>
                                        </p:tgtEl>
                                        <p:attrNameLst>
                                          <p:attrName>fill.type</p:attrName>
                                        </p:attrNameLst>
                                      </p:cBhvr>
                                      <p:to>
                                        <p:strVal val="solid"/>
                                      </p:to>
                                    </p:set>
                                    <p:set>
                                      <p:cBhvr>
                                        <p:cTn id="80" dur="250" fill="hold"/>
                                        <p:tgtEl>
                                          <p:spTgt spid="1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0"/>
                                        </p:tgtEl>
                                        <p:attrNameLst>
                                          <p:attrName>style.visibility</p:attrName>
                                        </p:attrNameLst>
                                      </p:cBhvr>
                                      <p:to>
                                        <p:strVal val="visible"/>
                                      </p:to>
                                    </p:set>
                                    <p:anim calcmode="lin" valueType="num">
                                      <p:cBhvr>
                                        <p:cTn id="83" dur="250" fill="hold"/>
                                        <p:tgtEl>
                                          <p:spTgt spid="20"/>
                                        </p:tgtEl>
                                        <p:attrNameLst>
                                          <p:attrName>ppt_w</p:attrName>
                                        </p:attrNameLst>
                                      </p:cBhvr>
                                      <p:tavLst>
                                        <p:tav tm="0">
                                          <p:val>
                                            <p:strVal val="4*#ppt_w"/>
                                          </p:val>
                                        </p:tav>
                                        <p:tav tm="100000">
                                          <p:val>
                                            <p:strVal val="#ppt_w"/>
                                          </p:val>
                                        </p:tav>
                                      </p:tavLst>
                                    </p:anim>
                                    <p:anim calcmode="lin" valueType="num">
                                      <p:cBhvr>
                                        <p:cTn id="8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9"/>
                                        </p:tgtEl>
                                        <p:attrNameLst>
                                          <p:attrName>fillcolor</p:attrName>
                                        </p:attrNameLst>
                                      </p:cBhvr>
                                      <p:to>
                                        <a:srgbClr val="FFFF00"/>
                                      </p:to>
                                    </p:animClr>
                                    <p:set>
                                      <p:cBhvr>
                                        <p:cTn id="87" dur="250" fill="hold"/>
                                        <p:tgtEl>
                                          <p:spTgt spid="19"/>
                                        </p:tgtEl>
                                        <p:attrNameLst>
                                          <p:attrName>fill.type</p:attrName>
                                        </p:attrNameLst>
                                      </p:cBhvr>
                                      <p:to>
                                        <p:strVal val="solid"/>
                                      </p:to>
                                    </p:set>
                                    <p:set>
                                      <p:cBhvr>
                                        <p:cTn id="8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1"/>
                                        </p:tgtEl>
                                        <p:attrNameLst>
                                          <p:attrName>fillcolor</p:attrName>
                                        </p:attrNameLst>
                                      </p:cBhvr>
                                      <p:to>
                                        <a:srgbClr val="FFF2CC"/>
                                      </p:to>
                                    </p:animClr>
                                    <p:set>
                                      <p:cBhvr>
                                        <p:cTn id="94" dur="250" fill="hold"/>
                                        <p:tgtEl>
                                          <p:spTgt spid="21"/>
                                        </p:tgtEl>
                                        <p:attrNameLst>
                                          <p:attrName>fill.type</p:attrName>
                                        </p:attrNameLst>
                                      </p:cBhvr>
                                      <p:to>
                                        <p:strVal val="solid"/>
                                      </p:to>
                                    </p:set>
                                    <p:set>
                                      <p:cBhvr>
                                        <p:cTn id="95" dur="250" fill="hold"/>
                                        <p:tgtEl>
                                          <p:spTgt spid="21"/>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2"/>
                                        </p:tgtEl>
                                        <p:attrNameLst>
                                          <p:attrName>style.visibility</p:attrName>
                                        </p:attrNameLst>
                                      </p:cBhvr>
                                      <p:to>
                                        <p:strVal val="visible"/>
                                      </p:to>
                                    </p:set>
                                    <p:anim calcmode="lin" valueType="num">
                                      <p:cBhvr>
                                        <p:cTn id="98" dur="250" fill="hold"/>
                                        <p:tgtEl>
                                          <p:spTgt spid="22"/>
                                        </p:tgtEl>
                                        <p:attrNameLst>
                                          <p:attrName>ppt_w</p:attrName>
                                        </p:attrNameLst>
                                      </p:cBhvr>
                                      <p:tavLst>
                                        <p:tav tm="0">
                                          <p:val>
                                            <p:strVal val="4*#ppt_w"/>
                                          </p:val>
                                        </p:tav>
                                        <p:tav tm="100000">
                                          <p:val>
                                            <p:strVal val="#ppt_w"/>
                                          </p:val>
                                        </p:tav>
                                      </p:tavLst>
                                    </p:anim>
                                    <p:anim calcmode="lin" valueType="num">
                                      <p:cBhvr>
                                        <p:cTn id="99"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1"/>
                                        </p:tgtEl>
                                        <p:attrNameLst>
                                          <p:attrName>fillcolor</p:attrName>
                                        </p:attrNameLst>
                                      </p:cBhvr>
                                      <p:to>
                                        <a:srgbClr val="FFFF00"/>
                                      </p:to>
                                    </p:animClr>
                                    <p:set>
                                      <p:cBhvr>
                                        <p:cTn id="102" dur="250" fill="hold"/>
                                        <p:tgtEl>
                                          <p:spTgt spid="21"/>
                                        </p:tgtEl>
                                        <p:attrNameLst>
                                          <p:attrName>fill.type</p:attrName>
                                        </p:attrNameLst>
                                      </p:cBhvr>
                                      <p:to>
                                        <p:strVal val="solid"/>
                                      </p:to>
                                    </p:set>
                                    <p:set>
                                      <p:cBhvr>
                                        <p:cTn id="103"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VẬN DỤNG</a:t>
            </a:r>
          </a:p>
        </p:txBody>
      </p:sp>
      <p:sp>
        <p:nvSpPr>
          <p:cNvPr id="2" name="Rectangle 1"/>
          <p:cNvSpPr/>
          <p:nvPr/>
        </p:nvSpPr>
        <p:spPr>
          <a:xfrm>
            <a:off x="1320802" y="841750"/>
            <a:ext cx="9929089" cy="1189108"/>
          </a:xfrm>
          <a:prstGeom prst="rect">
            <a:avLst/>
          </a:prstGeom>
        </p:spPr>
        <p:txBody>
          <a:bodyPr wrap="square">
            <a:spAutoFit/>
          </a:bodyPr>
          <a:lstStyle/>
          <a:p>
            <a:pPr algn="ctr">
              <a:lnSpc>
                <a:spcPct val="115000"/>
              </a:lnSpc>
              <a:spcAft>
                <a:spcPts val="0"/>
              </a:spcAft>
              <a:tabLst>
                <a:tab pos="810133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N</a:t>
            </a:r>
            <a:r>
              <a:rPr lang="vi-VN" sz="3200" b="1" dirty="0">
                <a:latin typeface="Times New Roman" panose="02020603050405020304" pitchFamily="18" charset="0"/>
                <a:ea typeface="Calibri" panose="020F0502020204030204" pitchFamily="34" charset="0"/>
                <a:cs typeface="Times New Roman" panose="02020603050405020304" pitchFamily="18" charset="0"/>
              </a:rPr>
              <a:t>hiệm vụ </a:t>
            </a:r>
            <a:r>
              <a:rPr lang="vi-VN" sz="3200" b="1">
                <a:latin typeface="Times New Roman" panose="02020603050405020304" pitchFamily="18" charset="0"/>
                <a:ea typeface="Calibri" panose="020F0502020204030204" pitchFamily="34" charset="0"/>
                <a:cs typeface="Times New Roman" panose="02020603050405020304" pitchFamily="18" charset="0"/>
              </a:rPr>
              <a:t>học tập</a:t>
            </a: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vi-VN" sz="3200">
                <a:latin typeface="Times New Roman" panose="02020603050405020304" pitchFamily="18" charset="0"/>
                <a:ea typeface="Calibri" panose="020F0502020204030204" pitchFamily="34" charset="0"/>
                <a:cs typeface="Times New Roman" panose="02020603050405020304" pitchFamily="18" charset="0"/>
              </a:rPr>
              <a:t>Dựa </a:t>
            </a:r>
            <a:r>
              <a:rPr lang="vi-VN" sz="3200" dirty="0">
                <a:latin typeface="Times New Roman" panose="02020603050405020304" pitchFamily="18" charset="0"/>
                <a:ea typeface="Calibri" panose="020F0502020204030204" pitchFamily="34" charset="0"/>
                <a:cs typeface="Times New Roman" panose="02020603050405020304" pitchFamily="18" charset="0"/>
              </a:rPr>
              <a:t>vào kiến thức vừa học hãy hoàn thành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err="1">
                <a:latin typeface="Times New Roman" panose="02020603050405020304" pitchFamily="18" charset="0"/>
                <a:ea typeface="Calibri" panose="020F0502020204030204" pitchFamily="34" charset="0"/>
                <a:cs typeface="Times New Roman" panose="02020603050405020304" pitchFamily="18" charset="0"/>
              </a:rPr>
              <a:t>tập</a:t>
            </a:r>
            <a:r>
              <a:rPr lang="en-US" sz="3200">
                <a:latin typeface="Times New Roman" panose="02020603050405020304" pitchFamily="18" charset="0"/>
                <a:ea typeface="Calibri" panose="020F0502020204030204" pitchFamily="34" charset="0"/>
                <a:cs typeface="Times New Roman" panose="02020603050405020304" pitchFamily="18" charset="0"/>
              </a:rPr>
              <a:t> 2 SGK/38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441723" y="-79024"/>
            <a:ext cx="750277" cy="750277"/>
          </a:xfrm>
          <a:prstGeom prst="rect">
            <a:avLst/>
          </a:prstGeom>
        </p:spPr>
      </p:pic>
      <p:pic>
        <p:nvPicPr>
          <p:cNvPr id="7" name="Picture 6">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443355" y="161140"/>
            <a:ext cx="683419" cy="683419"/>
          </a:xfrm>
          <a:prstGeom prst="rect">
            <a:avLst/>
          </a:prstGeom>
        </p:spPr>
      </p:pic>
      <p:pic>
        <p:nvPicPr>
          <p:cNvPr id="9" name="Picture 8" descr="C:\Users\Admin\Pictures\Screenshots\Screenshot (538).png"/>
          <p:cNvPicPr/>
          <p:nvPr/>
        </p:nvPicPr>
        <p:blipFill rotWithShape="1">
          <a:blip r:embed="rId4">
            <a:extLst>
              <a:ext uri="{28A0092B-C50C-407E-A947-70E740481C1C}">
                <a14:useLocalDpi xmlns:a14="http://schemas.microsoft.com/office/drawing/2010/main" val="0"/>
              </a:ext>
            </a:extLst>
          </a:blip>
          <a:srcRect l="26901" t="69774" r="25617" b="18989"/>
          <a:stretch/>
        </p:blipFill>
        <p:spPr bwMode="auto">
          <a:xfrm>
            <a:off x="1457325" y="2095499"/>
            <a:ext cx="10387013" cy="15335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511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HƯỚNG DẪN HỌC SINH TỰ 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83602" y="1410079"/>
            <a:ext cx="8557727" cy="1569660"/>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1.Học bài</a:t>
            </a:r>
          </a:p>
          <a:p>
            <a:r>
              <a:rPr lang="en-US" sz="3200">
                <a:latin typeface="Times New Roman" panose="02020603050405020304" pitchFamily="18" charset="0"/>
                <a:cs typeface="Times New Roman" panose="02020603050405020304" pitchFamily="18" charset="0"/>
              </a:rPr>
              <a:t>2.Làm bài tập phần vận dụng</a:t>
            </a:r>
          </a:p>
          <a:p>
            <a:r>
              <a:rPr lang="en-US" sz="3200">
                <a:latin typeface="Times New Roman" panose="02020603050405020304" pitchFamily="18" charset="0"/>
                <a:cs typeface="Times New Roman" panose="02020603050405020304" pitchFamily="18" charset="0"/>
              </a:rPr>
              <a:t>3.Chuẩn bị bài mới: </a:t>
            </a:r>
            <a:r>
              <a:rPr lang="en-US" sz="3200">
                <a:solidFill>
                  <a:srgbClr val="0070C0"/>
                </a:solidFill>
                <a:latin typeface="Times New Roman" panose="02020603050405020304" pitchFamily="18" charset="0"/>
                <a:cs typeface="Times New Roman" panose="02020603050405020304" pitchFamily="18" charset="0"/>
              </a:rPr>
              <a:t>Bài 7 _ VƯƠNG QUỐC LÀO</a:t>
            </a:r>
          </a:p>
        </p:txBody>
      </p:sp>
    </p:spTree>
    <p:extLst>
      <p:ext uri="{BB962C8B-B14F-4D97-AF65-F5344CB8AC3E}">
        <p14:creationId xmlns:p14="http://schemas.microsoft.com/office/powerpoint/2010/main" val="536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6AC80C6-294F-3B45-B917-B056FD1E80CE}"/>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5" name="TextBox 4">
            <a:extLst>
              <a:ext uri="{FF2B5EF4-FFF2-40B4-BE49-F238E27FC236}">
                <a16:creationId xmlns:a16="http://schemas.microsoft.com/office/drawing/2014/main" id="{AB53C941-41C4-3145-B1AC-B6DC66719B98}"/>
              </a:ext>
            </a:extLst>
          </p:cNvPr>
          <p:cNvSpPr txBox="1"/>
          <p:nvPr/>
        </p:nvSpPr>
        <p:spPr>
          <a:xfrm>
            <a:off x="1623647" y="2062302"/>
            <a:ext cx="9931044" cy="1938992"/>
          </a:xfrm>
          <a:prstGeom prst="rect">
            <a:avLst/>
          </a:prstGeom>
          <a:noFill/>
        </p:spPr>
        <p:txBody>
          <a:bodyPr wrap="square" rtlCol="0">
            <a:spAutoFit/>
          </a:bodyPr>
          <a:lstStyle/>
          <a:p>
            <a:pPr algn="ctr"/>
            <a:r>
              <a:rPr lang="x-none" sz="6000" b="1" dirty="0">
                <a:solidFill>
                  <a:srgbClr val="7030A0"/>
                </a:solidFill>
                <a:latin typeface="Times New Roman" panose="02020603050405020304" pitchFamily="18" charset="0"/>
                <a:cs typeface="Times New Roman" panose="02020603050405020304" pitchFamily="18" charset="0"/>
              </a:rPr>
              <a:t>CẢM ƠN CÁC EM!</a:t>
            </a:r>
          </a:p>
          <a:p>
            <a:pPr algn="ctr"/>
            <a:r>
              <a:rPr lang="x-none" sz="6000" b="1" dirty="0">
                <a:solidFill>
                  <a:srgbClr val="7030A0"/>
                </a:solidFill>
                <a:latin typeface="Times New Roman" panose="02020603050405020304" pitchFamily="18" charset="0"/>
                <a:cs typeface="Times New Roman" panose="02020603050405020304" pitchFamily="18" charset="0"/>
              </a:rPr>
              <a:t>CHÚC CÁC EM HỌC TỐT!</a:t>
            </a:r>
          </a:p>
        </p:txBody>
      </p:sp>
    </p:spTree>
    <p:extLst>
      <p:ext uri="{BB962C8B-B14F-4D97-AF65-F5344CB8AC3E}">
        <p14:creationId xmlns:p14="http://schemas.microsoft.com/office/powerpoint/2010/main" val="2060593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549859" y="154721"/>
            <a:ext cx="9460603" cy="1323439"/>
          </a:xfrm>
          <a:prstGeom prst="rect">
            <a:avLst/>
          </a:prstGeom>
          <a:noFill/>
        </p:spPr>
        <p:txBody>
          <a:bodyPr wrap="none" rtlCol="0">
            <a:spAutoFit/>
          </a:bodyPr>
          <a:lstStyle/>
          <a:p>
            <a:pPr algn="ctr"/>
            <a:r>
              <a:rPr lang="en-US" sz="2400" b="1" u="sng" dirty="0">
                <a:solidFill>
                  <a:srgbClr val="002060"/>
                </a:solidFill>
                <a:latin typeface="Times New Roman" panose="02020603050405020304" pitchFamily="18" charset="0"/>
                <a:cs typeface="Times New Roman" panose="02020603050405020304" pitchFamily="18" charset="0"/>
              </a:rPr>
              <a:t>NHIỆM VỤ: </a:t>
            </a:r>
            <a:r>
              <a:rPr lang="en-US" sz="2400" b="1" dirty="0">
                <a:solidFill>
                  <a:srgbClr val="002060"/>
                </a:solidFill>
                <a:latin typeface="Times New Roman" panose="02020603050405020304" pitchFamily="18" charset="0"/>
                <a:cs typeface="Times New Roman" panose="02020603050405020304" pitchFamily="18" charset="0"/>
              </a:rPr>
              <a:t>QUAN SÁT TRANH VÀ TRẢ LỜI CÁC CÂU HỎI SAU</a:t>
            </a:r>
          </a:p>
          <a:p>
            <a:pPr lvl="0" algn="ctr"/>
            <a:r>
              <a:rPr lang="en-US" sz="2800" dirty="0">
                <a:solidFill>
                  <a:srgbClr val="FF0000"/>
                </a:solidFill>
                <a:latin typeface="Times New Roman" panose="02020603050405020304" pitchFamily="18" charset="0"/>
                <a:cs typeface="Times New Roman" panose="02020603050405020304" pitchFamily="18" charset="0"/>
              </a:rPr>
              <a:t>1.Hình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p>
          <a:p>
            <a:pPr lvl="0" algn="ctr"/>
            <a:r>
              <a:rPr lang="en-US" sz="2800" dirty="0">
                <a:solidFill>
                  <a:srgbClr val="FF0000"/>
                </a:solidFill>
                <a:latin typeface="Times New Roman" panose="02020603050405020304" pitchFamily="18" charset="0"/>
                <a:cs typeface="Times New Roman" panose="02020603050405020304" pitchFamily="18" charset="0"/>
              </a:rPr>
              <a:t>2.Nêu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433220" y="228600"/>
            <a:ext cx="683419" cy="683419"/>
          </a:xfrm>
          <a:prstGeom prst="rect">
            <a:avLst/>
          </a:prstGeom>
        </p:spPr>
      </p:pic>
      <p:pic>
        <p:nvPicPr>
          <p:cNvPr id="8195" name="Picture 13" descr="Screenshot (533)"/>
          <p:cNvPicPr>
            <a:picLocks noChangeAspect="1" noChangeArrowheads="1"/>
          </p:cNvPicPr>
          <p:nvPr/>
        </p:nvPicPr>
        <p:blipFill>
          <a:blip r:embed="rId3">
            <a:extLst>
              <a:ext uri="{28A0092B-C50C-407E-A947-70E740481C1C}">
                <a14:useLocalDpi xmlns:a14="http://schemas.microsoft.com/office/drawing/2010/main" val="0"/>
              </a:ext>
            </a:extLst>
          </a:blip>
          <a:srcRect l="11317" t="26134" r="37379" b="20035"/>
          <a:stretch>
            <a:fillRect/>
          </a:stretch>
        </p:blipFill>
        <p:spPr bwMode="auto">
          <a:xfrm>
            <a:off x="0" y="2047167"/>
            <a:ext cx="4416704" cy="313623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14" descr="Screenshot (535)"/>
          <p:cNvPicPr>
            <a:picLocks noChangeAspect="1" noChangeArrowheads="1"/>
          </p:cNvPicPr>
          <p:nvPr/>
        </p:nvPicPr>
        <p:blipFill>
          <a:blip r:embed="rId4">
            <a:extLst>
              <a:ext uri="{28A0092B-C50C-407E-A947-70E740481C1C}">
                <a14:useLocalDpi xmlns:a14="http://schemas.microsoft.com/office/drawing/2010/main" val="0"/>
              </a:ext>
            </a:extLst>
          </a:blip>
          <a:srcRect l="35278" t="36325" r="34000" b="26830"/>
          <a:stretch>
            <a:fillRect/>
          </a:stretch>
        </p:blipFill>
        <p:spPr bwMode="auto">
          <a:xfrm>
            <a:off x="3918464" y="2047168"/>
            <a:ext cx="4119224" cy="3195286"/>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15" descr="Screenshot (536)"/>
          <p:cNvPicPr>
            <a:picLocks noChangeAspect="1" noChangeArrowheads="1"/>
          </p:cNvPicPr>
          <p:nvPr/>
        </p:nvPicPr>
        <p:blipFill rotWithShape="1">
          <a:blip r:embed="rId5">
            <a:extLst>
              <a:ext uri="{28A0092B-C50C-407E-A947-70E740481C1C}">
                <a14:useLocalDpi xmlns:a14="http://schemas.microsoft.com/office/drawing/2010/main" val="0"/>
              </a:ext>
            </a:extLst>
          </a:blip>
          <a:srcRect l="35336" t="23140" r="33559" b="39635"/>
          <a:stretch/>
        </p:blipFill>
        <p:spPr bwMode="auto">
          <a:xfrm>
            <a:off x="8037688" y="2111022"/>
            <a:ext cx="4154311" cy="31391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5"/>
          <p:cNvSpPr>
            <a:spLocks noChangeArrowheads="1"/>
          </p:cNvSpPr>
          <p:nvPr/>
        </p:nvSpPr>
        <p:spPr bwMode="auto">
          <a:xfrm>
            <a:off x="0" y="51911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9904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circle(in)">
                                      <p:cBhvr>
                                        <p:cTn id="12" dur="20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circle(in)">
                                      <p:cBhvr>
                                        <p:cTn id="17" dur="20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193"/>
                                        </p:tgtEl>
                                        <p:attrNameLst>
                                          <p:attrName>style.visibility</p:attrName>
                                        </p:attrNameLst>
                                      </p:cBhvr>
                                      <p:to>
                                        <p:strVal val="visible"/>
                                      </p:to>
                                    </p:set>
                                    <p:animEffect transition="in" filter="circle(in)">
                                      <p:cBhvr>
                                        <p:cTn id="22" dur="20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AF896F-1712-3A44-A8E9-1C7E0BC74F78}"/>
              </a:ext>
            </a:extLst>
          </p:cNvPr>
          <p:cNvSpPr txBox="1"/>
          <p:nvPr/>
        </p:nvSpPr>
        <p:spPr>
          <a:xfrm>
            <a:off x="587022" y="483146"/>
            <a:ext cx="11017956"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CHƯƠNG 3. ĐÔNG NAM Á TỪ NỬA SAU </a:t>
            </a:r>
          </a:p>
          <a:p>
            <a:pPr algn="ctr"/>
            <a:r>
              <a:rPr lang="en-US" sz="4400" b="1" dirty="0">
                <a:solidFill>
                  <a:srgbClr val="FF0000"/>
                </a:solidFill>
                <a:latin typeface="Times New Roman" panose="02020603050405020304" pitchFamily="18" charset="0"/>
                <a:cs typeface="Times New Roman" panose="02020603050405020304" pitchFamily="18" charset="0"/>
              </a:rPr>
              <a:t>THẾ KỈ X ĐẾN NỬA ĐẦU THẾ KỈ XVI</a:t>
            </a:r>
            <a:endParaRPr lang="x-none" sz="4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33778" y="1783728"/>
            <a:ext cx="11347067" cy="1569660"/>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Tuần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Tiết</a:t>
            </a:r>
            <a:r>
              <a:rPr lang="en-US" sz="3200" b="1" dirty="0">
                <a:solidFill>
                  <a:srgbClr val="002060"/>
                </a:solidFill>
                <a:latin typeface="Times New Roman" panose="02020603050405020304" pitchFamily="18" charset="0"/>
                <a:cs typeface="Times New Roman" panose="02020603050405020304" pitchFamily="18" charset="0"/>
              </a:rPr>
              <a:t> </a:t>
            </a:r>
          </a:p>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999868" y="3735164"/>
            <a:ext cx="8927776"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
        <p:nvSpPr>
          <p:cNvPr id="11" name="Rounded Rectangle 10"/>
          <p:cNvSpPr/>
          <p:nvPr/>
        </p:nvSpPr>
        <p:spPr>
          <a:xfrm>
            <a:off x="1999867" y="4866851"/>
            <a:ext cx="8927777"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392068" y="145978"/>
            <a:ext cx="683419" cy="683419"/>
          </a:xfrm>
          <a:prstGeom prst="rect">
            <a:avLst/>
          </a:prstGeom>
        </p:spPr>
      </p:pic>
    </p:spTree>
    <p:extLst>
      <p:ext uri="{BB962C8B-B14F-4D97-AF65-F5344CB8AC3E}">
        <p14:creationId xmlns:p14="http://schemas.microsoft.com/office/powerpoint/2010/main" val="16391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443355" y="161140"/>
            <a:ext cx="683419" cy="683419"/>
          </a:xfrm>
          <a:prstGeom prst="rect">
            <a:avLst/>
          </a:prstGeom>
        </p:spPr>
      </p:pic>
      <p:sp>
        <p:nvSpPr>
          <p:cNvPr id="11" name="Rounded Rectangle 10"/>
          <p:cNvSpPr/>
          <p:nvPr/>
        </p:nvSpPr>
        <p:spPr>
          <a:xfrm>
            <a:off x="33864" y="1026183"/>
            <a:ext cx="6060399" cy="107311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quốc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XVI</a:t>
            </a:r>
          </a:p>
        </p:txBody>
      </p:sp>
      <p:sp>
        <p:nvSpPr>
          <p:cNvPr id="2" name="Rounded Rectangle 1"/>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88050" y="1103655"/>
            <a:ext cx="5862210" cy="1676741"/>
          </a:xfrm>
          <a:prstGeom prst="rect">
            <a:avLst/>
          </a:prstGeom>
        </p:spPr>
        <p:txBody>
          <a:bodyPr wrap="square">
            <a:spAutoFit/>
          </a:bodyPr>
          <a:lstStyle/>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1.Khai thác hình 2 và thông tin trong mục, trình bày sơ lược sự hình thành và phát triển của các vương quốc phong kiến ở Đông Nam Á nửa sau thế kỉ X đến nửa đầu TKXVI </a:t>
            </a:r>
            <a:endParaRPr lang="en-US"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Từ tư liệu trên, em có nhận xét gì về hoạt động kinh tế của vương quốc Ma-lắc-ca?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C:\Users\Admin\Pictures\Screenshots\Screenshot (534).png"/>
          <p:cNvPicPr/>
          <p:nvPr/>
        </p:nvPicPr>
        <p:blipFill rotWithShape="1">
          <a:blip r:embed="rId3">
            <a:extLst>
              <a:ext uri="{28A0092B-C50C-407E-A947-70E740481C1C}">
                <a14:useLocalDpi xmlns:a14="http://schemas.microsoft.com/office/drawing/2010/main" val="0"/>
              </a:ext>
            </a:extLst>
          </a:blip>
          <a:srcRect l="26223" t="18849" r="24533" b="7729"/>
          <a:stretch/>
        </p:blipFill>
        <p:spPr bwMode="auto">
          <a:xfrm>
            <a:off x="6442762" y="2810376"/>
            <a:ext cx="5352786" cy="40280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5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 y="-1"/>
            <a:ext cx="189026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648575419"/>
              </p:ext>
            </p:extLst>
          </p:nvPr>
        </p:nvGraphicFramePr>
        <p:xfrm>
          <a:off x="1162929" y="45718"/>
          <a:ext cx="11029071" cy="6852208"/>
        </p:xfrm>
        <a:graphic>
          <a:graphicData uri="http://schemas.openxmlformats.org/presentationml/2006/ole">
            <mc:AlternateContent xmlns:mc="http://schemas.openxmlformats.org/markup-compatibility/2006">
              <mc:Choice xmlns:v="urn:schemas-microsoft-com:vml" Requires="v">
                <p:oleObj spid="_x0000_s8207" name="Bitmap Image" r:id="rId3" imgW="5934903" imgH="4420217" progId="Paint.Picture">
                  <p:embed/>
                </p:oleObj>
              </mc:Choice>
              <mc:Fallback>
                <p:oleObj name="Bitmap Image" r:id="rId3" imgW="5934903" imgH="4420217"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929" y="45718"/>
                        <a:ext cx="11029071" cy="6852208"/>
                      </a:xfrm>
                      <a:prstGeom prst="rect">
                        <a:avLst/>
                      </a:prstGeom>
                      <a:noFill/>
                    </p:spPr>
                  </p:pic>
                </p:oleObj>
              </mc:Fallback>
            </mc:AlternateContent>
          </a:graphicData>
        </a:graphic>
      </p:graphicFrame>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5"/>
          <a:stretch>
            <a:fillRect/>
          </a:stretch>
        </p:blipFill>
        <p:spPr>
          <a:xfrm>
            <a:off x="339768" y="175427"/>
            <a:ext cx="683419" cy="683419"/>
          </a:xfrm>
          <a:prstGeom prst="rect">
            <a:avLst/>
          </a:prstGeom>
        </p:spPr>
      </p:pic>
    </p:spTree>
    <p:extLst>
      <p:ext uri="{BB962C8B-B14F-4D97-AF65-F5344CB8AC3E}">
        <p14:creationId xmlns:p14="http://schemas.microsoft.com/office/powerpoint/2010/main" val="2250906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443355" y="161140"/>
            <a:ext cx="683419" cy="683419"/>
          </a:xfrm>
          <a:prstGeom prst="rect">
            <a:avLst/>
          </a:prstGeom>
        </p:spPr>
      </p:pic>
      <p:sp>
        <p:nvSpPr>
          <p:cNvPr id="11" name="Rounded Rectangle 10"/>
          <p:cNvSpPr/>
          <p:nvPr/>
        </p:nvSpPr>
        <p:spPr>
          <a:xfrm>
            <a:off x="33864" y="1026183"/>
            <a:ext cx="6060399" cy="107311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quốc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XVI</a:t>
            </a:r>
          </a:p>
        </p:txBody>
      </p:sp>
      <p:sp>
        <p:nvSpPr>
          <p:cNvPr id="2" name="Rounded Rectangle 1"/>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88050" y="1103655"/>
            <a:ext cx="5862210" cy="1676741"/>
          </a:xfrm>
          <a:prstGeom prst="rect">
            <a:avLst/>
          </a:prstGeom>
        </p:spPr>
        <p:txBody>
          <a:bodyPr wrap="square">
            <a:spAutoFit/>
          </a:bodyPr>
          <a:lstStyle/>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1.Khai thác hình 2 và thông tin trong mục, trình bày sơ lược sự hình thành và phát triển của các vương quốc phong kiến ở Đông Nam Á nửa sau thế kỉ X đến nửa đầu TKXVI </a:t>
            </a:r>
            <a:endParaRPr lang="en-US"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Từ tư liệu trên, em có nhận xét gì về hoạt động kinh tế của vương quốc Ma-lắc-ca?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60203" y="2182280"/>
            <a:ext cx="5807719" cy="2350772"/>
          </a:xfrm>
          <a:prstGeom prst="rect">
            <a:avLst/>
          </a:prstGeom>
        </p:spPr>
        <p:txBody>
          <a:bodyPr wrap="square">
            <a:spAutoFit/>
          </a:bodyPr>
          <a:lstStyle/>
          <a:p>
            <a:pPr algn="just">
              <a:lnSpc>
                <a:spcPct val="107000"/>
              </a:lnSpc>
              <a:spcAft>
                <a:spcPts val="800"/>
              </a:spcAft>
            </a:pPr>
            <a:r>
              <a:rPr lang="en-US" sz="2200">
                <a:latin typeface="Times New Roman" panose="02020603050405020304" pitchFamily="18" charset="0"/>
                <a:ea typeface="Calibri" panose="020F0502020204030204" pitchFamily="34" charset="0"/>
                <a:cs typeface="Times New Roman" panose="02020603050405020304" pitchFamily="18" charset="0"/>
              </a:rPr>
              <a:t>-Thế kỉ X, thời kì thống nhất và phát triển của một số quốc gia như: Cam-pu-chia, Pa-gan, Sri Vi-giay-a.</a:t>
            </a:r>
            <a:endParaRPr lang="en-US" sz="22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200">
                <a:latin typeface="Times New Roman" panose="02020603050405020304" pitchFamily="18" charset="0"/>
                <a:ea typeface="Calibri" panose="020F0502020204030204" pitchFamily="34" charset="0"/>
                <a:cs typeface="Times New Roman" panose="02020603050405020304" pitchFamily="18" charset="0"/>
              </a:rPr>
              <a:t>-Thế kỉ XIII, đánh dấu mốc quan trọng trên con đường phát triển của các quốc gia phong kiến Đông Nam Á.</a:t>
            </a:r>
            <a:endParaRPr lang="en-US" sz="2200">
              <a:latin typeface="Calibri" panose="020F0502020204030204" pitchFamily="34" charset="0"/>
              <a:ea typeface="Calibri" panose="020F0502020204030204" pitchFamily="34" charset="0"/>
              <a:cs typeface="Times New Roman" panose="02020603050405020304" pitchFamily="18" charset="0"/>
            </a:endParaRPr>
          </a:p>
        </p:txBody>
      </p:sp>
      <p:sp>
        <p:nvSpPr>
          <p:cNvPr id="5" name="Down Arrow 4"/>
          <p:cNvSpPr/>
          <p:nvPr/>
        </p:nvSpPr>
        <p:spPr>
          <a:xfrm>
            <a:off x="8843963" y="2416065"/>
            <a:ext cx="671512" cy="5184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094263" y="2934482"/>
            <a:ext cx="6003949" cy="38739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a:solidFill>
                  <a:srgbClr val="0070C0"/>
                </a:solidFill>
                <a:latin typeface="Times New Roman" panose="02020603050405020304" pitchFamily="18" charset="0"/>
                <a:cs typeface="Times New Roman" panose="02020603050405020304" pitchFamily="18" charset="0"/>
              </a:rPr>
              <a:t>-</a:t>
            </a:r>
            <a:r>
              <a:rPr lang="vi-VN" sz="2000">
                <a:solidFill>
                  <a:srgbClr val="0070C0"/>
                </a:solidFill>
                <a:latin typeface="Times New Roman" panose="02020603050405020304" pitchFamily="18" charset="0"/>
                <a:cs typeface="Times New Roman" panose="02020603050405020304" pitchFamily="18" charset="0"/>
              </a:rPr>
              <a:t>Thế kỉ XV, Ma-lắc-ca </a:t>
            </a:r>
            <a:r>
              <a:rPr lang="en-US" sz="2000">
                <a:solidFill>
                  <a:srgbClr val="0070C0"/>
                </a:solidFill>
                <a:latin typeface="Times New Roman" panose="02020603050405020304" pitchFamily="18" charset="0"/>
                <a:cs typeface="Times New Roman" panose="02020603050405020304" pitchFamily="18" charset="0"/>
              </a:rPr>
              <a:t>c</a:t>
            </a:r>
            <a:r>
              <a:rPr lang="vi-VN" sz="2000">
                <a:solidFill>
                  <a:srgbClr val="0070C0"/>
                </a:solidFill>
                <a:latin typeface="Times New Roman" panose="02020603050405020304" pitchFamily="18" charset="0"/>
                <a:cs typeface="Times New Roman" panose="02020603050405020304" pitchFamily="18" charset="0"/>
              </a:rPr>
              <a:t>ó vị trí chiến lược trong tuyến đường thương mại quốc tế đặc biệt là thương mại trên biển. Nằm giữa In-đô-nê-xi-a, Ma-lai-xi-a và Xin-ga-po, nối liền Thái Bình Dương và Ấn Độ Dương.</a:t>
            </a:r>
            <a:endParaRPr lang="en-US" sz="2000">
              <a:solidFill>
                <a:srgbClr val="0070C0"/>
              </a:solidFill>
              <a:latin typeface="Times New Roman" panose="02020603050405020304" pitchFamily="18" charset="0"/>
              <a:cs typeface="Times New Roman" panose="02020603050405020304" pitchFamily="18" charset="0"/>
            </a:endParaRPr>
          </a:p>
          <a:p>
            <a:pPr lvl="0" algn="just"/>
            <a:r>
              <a:rPr lang="en-US" sz="2000">
                <a:solidFill>
                  <a:srgbClr val="0070C0"/>
                </a:solidFill>
                <a:latin typeface="Times New Roman" panose="02020603050405020304" pitchFamily="18" charset="0"/>
                <a:cs typeface="Times New Roman" panose="02020603050405020304" pitchFamily="18" charset="0"/>
              </a:rPr>
              <a:t>-</a:t>
            </a:r>
            <a:r>
              <a:rPr lang="vi-VN" sz="2000">
                <a:solidFill>
                  <a:srgbClr val="0070C0"/>
                </a:solidFill>
                <a:latin typeface="Times New Roman" panose="02020603050405020304" pitchFamily="18" charset="0"/>
                <a:cs typeface="Times New Roman" panose="02020603050405020304" pitchFamily="18" charset="0"/>
              </a:rPr>
              <a:t>Ma-lắc-ca chỗ dừng chân cho các thuyền buôn nước ngoài trên tuyến đường thương mại bằng đường biển quốc tế </a:t>
            </a:r>
            <a:r>
              <a:rPr lang="en-US" sz="200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vi-VN" sz="2000">
                <a:solidFill>
                  <a:srgbClr val="0070C0"/>
                </a:solidFill>
                <a:latin typeface="Times New Roman" panose="02020603050405020304" pitchFamily="18" charset="0"/>
                <a:cs typeface="Times New Roman" panose="02020603050405020304" pitchFamily="18" charset="0"/>
              </a:rPr>
              <a:t> thuận lợi cho việc mua bán hàng hóa. </a:t>
            </a:r>
            <a:endParaRPr lang="en-US" sz="2000">
              <a:solidFill>
                <a:srgbClr val="0070C0"/>
              </a:solidFill>
              <a:latin typeface="Times New Roman" panose="02020603050405020304" pitchFamily="18" charset="0"/>
              <a:cs typeface="Times New Roman" panose="02020603050405020304" pitchFamily="18" charset="0"/>
            </a:endParaRPr>
          </a:p>
          <a:p>
            <a:pPr lvl="0" algn="just"/>
            <a:r>
              <a:rPr lang="en-US" sz="2000">
                <a:solidFill>
                  <a:srgbClr val="0070C0"/>
                </a:solidFill>
                <a:latin typeface="Times New Roman" panose="02020603050405020304" pitchFamily="18" charset="0"/>
                <a:cs typeface="Times New Roman" panose="02020603050405020304" pitchFamily="18" charset="0"/>
              </a:rPr>
              <a:t>-</a:t>
            </a:r>
            <a:r>
              <a:rPr lang="vi-VN" sz="2000">
                <a:solidFill>
                  <a:srgbClr val="0070C0"/>
                </a:solidFill>
                <a:latin typeface="Times New Roman" panose="02020603050405020304" pitchFamily="18" charset="0"/>
                <a:cs typeface="Times New Roman" panose="02020603050405020304" pitchFamily="18" charset="0"/>
              </a:rPr>
              <a:t>Nơi đây là nơi chiếm ¼ lượng giao thông hàng hải thế giới hàng năm. Nhiều nền kinh tế lớn phụ thuộc rất lớn vào hoạt động thương mại thông qua eo biển này.</a:t>
            </a:r>
            <a:endParaRPr lang="en-US" sz="200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7610" y="4533052"/>
            <a:ext cx="5986653" cy="1935145"/>
          </a:xfrm>
          <a:prstGeom prst="rect">
            <a:avLst/>
          </a:prstGeom>
          <a:solidFill>
            <a:schemeClr val="bg1"/>
          </a:solidFill>
        </p:spPr>
        <p:txBody>
          <a:bodyPr wrap="square">
            <a:spAutoFit/>
          </a:bodyPr>
          <a:lstStyle/>
          <a:p>
            <a:pPr algn="just">
              <a:lnSpc>
                <a:spcPct val="107000"/>
              </a:lnSpc>
              <a:spcAft>
                <a:spcPts val="800"/>
              </a:spcAft>
            </a:pPr>
            <a:r>
              <a:rPr lang="en-US" sz="2200">
                <a:latin typeface="Times New Roman" panose="02020603050405020304" pitchFamily="18" charset="0"/>
                <a:ea typeface="Calibri" panose="020F0502020204030204" pitchFamily="34" charset="0"/>
                <a:cs typeface="Times New Roman" panose="02020603050405020304" pitchFamily="18" charset="0"/>
              </a:rPr>
              <a:t>-Thế kỉ XV, v</a:t>
            </a:r>
            <a:r>
              <a:rPr lang="en-US" sz="2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ương quốc Ma-lắc-ca được thành lập, nhanh chóng phát triển thịnh vượng.</a:t>
            </a:r>
            <a:endParaRPr lang="en-US" sz="2200">
              <a:latin typeface="Calibri" panose="020F0502020204030204" pitchFamily="34" charset="0"/>
              <a:ea typeface="Calibri" panose="020F0502020204030204" pitchFamily="34" charset="0"/>
              <a:cs typeface="Times New Roman" panose="02020603050405020304" pitchFamily="18" charset="0"/>
            </a:endParaRPr>
          </a:p>
          <a:p>
            <a:pPr algn="just"/>
            <a:r>
              <a:rPr lang="en-US" sz="22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200">
                <a:solidFill>
                  <a:srgbClr val="000000"/>
                </a:solidFill>
                <a:latin typeface="Times New Roman" panose="02020603050405020304" pitchFamily="18" charset="0"/>
                <a:ea typeface="Calibri" panose="020F0502020204030204" pitchFamily="34" charset="0"/>
              </a:rPr>
              <a:t> Từ nửa sau thế kỉ X đến nửa đầu thế kỉ XVI là thời kì phát triển thịnh vượng của nền kinh tế khu vực.</a:t>
            </a:r>
            <a:endParaRPr lang="en-US" sz="2200"/>
          </a:p>
        </p:txBody>
      </p:sp>
    </p:spTree>
    <p:extLst>
      <p:ext uri="{BB962C8B-B14F-4D97-AF65-F5344CB8AC3E}">
        <p14:creationId xmlns:p14="http://schemas.microsoft.com/office/powerpoint/2010/main" val="295922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6096000" y="644770"/>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348212" y="207534"/>
            <a:ext cx="683419" cy="683419"/>
          </a:xfrm>
          <a:prstGeom prst="rect">
            <a:avLst/>
          </a:prstGeom>
        </p:spPr>
      </p:pic>
      <p:sp>
        <p:nvSpPr>
          <p:cNvPr id="4" name="Rounded Rectangle 3"/>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8475" y="1082642"/>
            <a:ext cx="5852159" cy="969505"/>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2.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tựu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biểu</a:t>
            </a:r>
            <a:endParaRPr lang="en-US" sz="2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12695300"/>
              </p:ext>
            </p:extLst>
          </p:nvPr>
        </p:nvGraphicFramePr>
        <p:xfrm>
          <a:off x="6700872" y="3710363"/>
          <a:ext cx="4407377" cy="1944850"/>
        </p:xfrm>
        <a:graphic>
          <a:graphicData uri="http://schemas.openxmlformats.org/drawingml/2006/table">
            <a:tbl>
              <a:tblPr firstRow="1" firstCol="1" bandRow="1">
                <a:tableStyleId>{5940675A-B579-460E-94D1-54222C63F5DA}</a:tableStyleId>
              </a:tblPr>
              <a:tblGrid>
                <a:gridCol w="1282750">
                  <a:extLst>
                    <a:ext uri="{9D8B030D-6E8A-4147-A177-3AD203B41FA5}">
                      <a16:colId xmlns:a16="http://schemas.microsoft.com/office/drawing/2014/main" val="4111464126"/>
                    </a:ext>
                  </a:extLst>
                </a:gridCol>
                <a:gridCol w="3124627">
                  <a:extLst>
                    <a:ext uri="{9D8B030D-6E8A-4147-A177-3AD203B41FA5}">
                      <a16:colId xmlns:a16="http://schemas.microsoft.com/office/drawing/2014/main" val="2401645791"/>
                    </a:ext>
                  </a:extLst>
                </a:gridCol>
              </a:tblGrid>
              <a:tr h="989666">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Lĩnh vực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Thành tựu</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171152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706787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4036689"/>
                  </a:ext>
                </a:extLst>
              </a:tr>
            </a:tbl>
          </a:graphicData>
        </a:graphic>
      </p:graphicFrame>
      <p:sp>
        <p:nvSpPr>
          <p:cNvPr id="3" name="Rectangle 1"/>
          <p:cNvSpPr>
            <a:spLocks noChangeArrowheads="1"/>
          </p:cNvSpPr>
          <p:nvPr/>
        </p:nvSpPr>
        <p:spPr bwMode="auto">
          <a:xfrm>
            <a:off x="6286522" y="1239540"/>
            <a:ext cx="567101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Quan sát tranh ảnh (hình 11.5 và 11.6), đọc tài liệu (Kênh chữ SGK/44) em hãy:</a:t>
            </a:r>
            <a:endParaRPr kumimoji="0" lang="en-US" altLang="en-US" sz="24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Lập bảng thống kê các thành tựu văn hóa tiêu biểu của Đông Nam Á từ nửa sau thế kì X đến TKXVI theo mẫu</a:t>
            </a:r>
            <a:endParaRPr kumimoji="0" lang="en-US" altLang="en-US" sz="24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78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1485024"/>
              </p:ext>
            </p:extLst>
          </p:nvPr>
        </p:nvGraphicFramePr>
        <p:xfrm>
          <a:off x="342406" y="284015"/>
          <a:ext cx="11606707" cy="6373960"/>
        </p:xfrm>
        <a:graphic>
          <a:graphicData uri="http://schemas.openxmlformats.org/drawingml/2006/table">
            <a:tbl>
              <a:tblPr firstRow="1" firstCol="1" bandRow="1">
                <a:tableStyleId>{616DA210-FB5B-4158-B5E0-FEB733F419BA}</a:tableStyleId>
              </a:tblPr>
              <a:tblGrid>
                <a:gridCol w="2200769">
                  <a:extLst>
                    <a:ext uri="{9D8B030D-6E8A-4147-A177-3AD203B41FA5}">
                      <a16:colId xmlns:a16="http://schemas.microsoft.com/office/drawing/2014/main" val="4135467888"/>
                    </a:ext>
                  </a:extLst>
                </a:gridCol>
                <a:gridCol w="9405938">
                  <a:extLst>
                    <a:ext uri="{9D8B030D-6E8A-4147-A177-3AD203B41FA5}">
                      <a16:colId xmlns:a16="http://schemas.microsoft.com/office/drawing/2014/main" val="2114583046"/>
                    </a:ext>
                  </a:extLst>
                </a:gridCol>
              </a:tblGrid>
              <a:tr h="501788">
                <a:tc>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Lĩnh vực</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tc>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Thành tựu</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extLst>
                  <a:ext uri="{0D108BD9-81ED-4DB2-BD59-A6C34878D82A}">
                    <a16:rowId xmlns:a16="http://schemas.microsoft.com/office/drawing/2014/main" val="167962537"/>
                  </a:ext>
                </a:extLst>
              </a:tr>
              <a:tr h="1085860">
                <a:tc>
                  <a:txBody>
                    <a:bodyPr/>
                    <a:lstStyle/>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4">
                        <a:lumMod val="20000"/>
                        <a:lumOff val="80000"/>
                      </a:schemeClr>
                    </a:solidFill>
                  </a:tcPr>
                </a:tc>
                <a:tc>
                  <a:txBody>
                    <a:bodyPr/>
                    <a:lstStyle/>
                    <a:p>
                      <a:pPr algn="just">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4">
                        <a:lumMod val="20000"/>
                        <a:lumOff val="80000"/>
                      </a:schemeClr>
                    </a:solidFill>
                  </a:tcPr>
                </a:tc>
                <a:extLst>
                  <a:ext uri="{0D108BD9-81ED-4DB2-BD59-A6C34878D82A}">
                    <a16:rowId xmlns:a16="http://schemas.microsoft.com/office/drawing/2014/main" val="620480469"/>
                  </a:ext>
                </a:extLst>
              </a:tr>
              <a:tr h="2443163">
                <a:tc>
                  <a:txBody>
                    <a:bodyPr/>
                    <a:lstStyle/>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3">
                        <a:lumMod val="20000"/>
                        <a:lumOff val="80000"/>
                      </a:schemeClr>
                    </a:solidFill>
                  </a:tcPr>
                </a:tc>
                <a:tc>
                  <a:txBody>
                    <a:bodyPr/>
                    <a:lstStyle/>
                    <a:p>
                      <a:pPr algn="just">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extLst>
                  <a:ext uri="{0D108BD9-81ED-4DB2-BD59-A6C34878D82A}">
                    <a16:rowId xmlns:a16="http://schemas.microsoft.com/office/drawing/2014/main" val="654895449"/>
                  </a:ext>
                </a:extLst>
              </a:tr>
              <a:tr h="2343149">
                <a:tc>
                  <a:txBody>
                    <a:bodyPr/>
                    <a:lstStyle/>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4">
                        <a:lumMod val="20000"/>
                        <a:lumOff val="80000"/>
                      </a:schemeClr>
                    </a:solidFill>
                  </a:tcPr>
                </a:tc>
                <a:tc>
                  <a:txBody>
                    <a:bodyPr/>
                    <a:lstStyle/>
                    <a:p>
                      <a:pPr marL="30480" marR="30480" algn="just">
                        <a:spcAft>
                          <a:spcPts val="0"/>
                        </a:spcAf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74" marR="51574" marT="0" marB="0">
                    <a:solidFill>
                      <a:schemeClr val="accent4">
                        <a:lumMod val="20000"/>
                        <a:lumOff val="80000"/>
                      </a:schemeClr>
                    </a:solidFill>
                  </a:tcPr>
                </a:tc>
                <a:extLst>
                  <a:ext uri="{0D108BD9-81ED-4DB2-BD59-A6C34878D82A}">
                    <a16:rowId xmlns:a16="http://schemas.microsoft.com/office/drawing/2014/main" val="1713899644"/>
                  </a:ext>
                </a:extLst>
              </a:tr>
            </a:tbl>
          </a:graphicData>
        </a:graphic>
      </p:graphicFrame>
      <p:sp>
        <p:nvSpPr>
          <p:cNvPr id="5" name="Rectangle 4"/>
          <p:cNvSpPr/>
          <p:nvPr/>
        </p:nvSpPr>
        <p:spPr>
          <a:xfrm>
            <a:off x="467955" y="805244"/>
            <a:ext cx="2123295" cy="954107"/>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Tín ngưỡng </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Tôn giáo</a:t>
            </a:r>
          </a:p>
        </p:txBody>
      </p:sp>
      <p:sp>
        <p:nvSpPr>
          <p:cNvPr id="6" name="Rectangle 5"/>
          <p:cNvSpPr/>
          <p:nvPr/>
        </p:nvSpPr>
        <p:spPr>
          <a:xfrm>
            <a:off x="2591250" y="817241"/>
            <a:ext cx="9106765" cy="954107"/>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 Phật giáo phát triển rực rỡ.</a:t>
            </a:r>
          </a:p>
          <a:p>
            <a:r>
              <a:rPr lang="en-US" sz="2800">
                <a:latin typeface="Times New Roman" panose="02020603050405020304" pitchFamily="18" charset="0"/>
                <a:cs typeface="Times New Roman" panose="02020603050405020304" pitchFamily="18" charset="0"/>
              </a:rPr>
              <a:t>- Thế kỉ XIII, Hồi giáo bắt đầu du nhập vào Đông Nam Á.</a:t>
            </a:r>
          </a:p>
        </p:txBody>
      </p:sp>
      <p:sp>
        <p:nvSpPr>
          <p:cNvPr id="7" name="Rectangle 6"/>
          <p:cNvSpPr/>
          <p:nvPr/>
        </p:nvSpPr>
        <p:spPr>
          <a:xfrm>
            <a:off x="623199" y="2596228"/>
            <a:ext cx="1723549" cy="954107"/>
          </a:xfrm>
          <a:prstGeom prst="rect">
            <a:avLst/>
          </a:prstGeom>
        </p:spPr>
        <p:txBody>
          <a:bodyPr wrap="none">
            <a:spAutoFit/>
          </a:bodyPr>
          <a:lstStyle/>
          <a:p>
            <a:r>
              <a:rPr lang="en-US" sz="2800">
                <a:latin typeface="Times New Roman" panose="02020603050405020304" pitchFamily="18" charset="0"/>
                <a:cs typeface="Times New Roman" panose="02020603050405020304" pitchFamily="18" charset="0"/>
              </a:rPr>
              <a:t>Chữ viết  -</a:t>
            </a:r>
          </a:p>
          <a:p>
            <a:r>
              <a:rPr lang="en-US" sz="2800">
                <a:latin typeface="Times New Roman" panose="02020603050405020304" pitchFamily="18" charset="0"/>
                <a:cs typeface="Times New Roman" panose="02020603050405020304" pitchFamily="18" charset="0"/>
              </a:rPr>
              <a:t> văn học</a:t>
            </a:r>
          </a:p>
        </p:txBody>
      </p:sp>
      <p:sp>
        <p:nvSpPr>
          <p:cNvPr id="8" name="Rectangle 7"/>
          <p:cNvSpPr/>
          <p:nvPr/>
        </p:nvSpPr>
        <p:spPr>
          <a:xfrm>
            <a:off x="2591250" y="1949898"/>
            <a:ext cx="9259984" cy="2246769"/>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 Thế kỉ XIII-XIV, người Thái, người Lào sáng tạo ra chữ viết trên cơ sở chữ Phạn. Người Việt cải tạo chữ Hán tạo ra chữ Nôm.</a:t>
            </a:r>
          </a:p>
          <a:p>
            <a:r>
              <a:rPr lang="vi-VN" sz="2800">
                <a:latin typeface="Times New Roman" panose="02020603050405020304" pitchFamily="18" charset="0"/>
                <a:cs typeface="Times New Roman" panose="02020603050405020304" pitchFamily="18" charset="0"/>
              </a:rPr>
              <a:t>- Bên cạnh văn học dân gian, văn học viết cũng phát triển với niều tác phẩm nổi tiếng</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9" name="Rectangle 8"/>
          <p:cNvSpPr/>
          <p:nvPr/>
        </p:nvSpPr>
        <p:spPr>
          <a:xfrm>
            <a:off x="702591" y="4908443"/>
            <a:ext cx="1888659" cy="954107"/>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Kiến trúc - </a:t>
            </a:r>
          </a:p>
          <a:p>
            <a:r>
              <a:rPr lang="en-US" sz="2800">
                <a:latin typeface="Times New Roman" panose="02020603050405020304" pitchFamily="18" charset="0"/>
                <a:cs typeface="Times New Roman" panose="02020603050405020304" pitchFamily="18" charset="0"/>
              </a:rPr>
              <a:t>điêu khắc</a:t>
            </a:r>
          </a:p>
        </p:txBody>
      </p:sp>
      <p:sp>
        <p:nvSpPr>
          <p:cNvPr id="10" name="Rectangle 9"/>
          <p:cNvSpPr/>
          <p:nvPr/>
        </p:nvSpPr>
        <p:spPr>
          <a:xfrm>
            <a:off x="2591250" y="4590662"/>
            <a:ext cx="9259984" cy="1815882"/>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-Nhiều công trình kiến trúc nổi tiếng như: khu đền Ăng-co (Cam-pu-chia), chùa Vàng (Mi-an-ma), chùa Vàng (Thái Lan)</a:t>
            </a:r>
          </a:p>
          <a:p>
            <a:r>
              <a:rPr lang="vi-VN" sz="2800">
                <a:latin typeface="Times New Roman" panose="02020603050405020304" pitchFamily="18" charset="0"/>
                <a:cs typeface="Times New Roman" panose="02020603050405020304" pitchFamily="18" charset="0"/>
              </a:rPr>
              <a:t>-Nghệ thuật điêu khắc, tạc tượng ảnh hưởng của văn hóa Ấn Độ, </a:t>
            </a:r>
            <a:r>
              <a:rPr lang="en-US" sz="280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rung Quốc,…</a:t>
            </a:r>
          </a:p>
        </p:txBody>
      </p:sp>
    </p:spTree>
    <p:extLst>
      <p:ext uri="{BB962C8B-B14F-4D97-AF65-F5344CB8AC3E}">
        <p14:creationId xmlns:p14="http://schemas.microsoft.com/office/powerpoint/2010/main" val="20703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7368149" y="732107"/>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348212" y="207534"/>
            <a:ext cx="683419" cy="683419"/>
          </a:xfrm>
          <a:prstGeom prst="rect">
            <a:avLst/>
          </a:prstGeom>
        </p:spPr>
      </p:pic>
      <p:sp>
        <p:nvSpPr>
          <p:cNvPr id="4" name="Rounded Rectangle 3"/>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8475" y="1082643"/>
            <a:ext cx="5852159" cy="77781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2.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tựu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biểu</a:t>
            </a:r>
            <a:endParaRPr lang="en-US" sz="2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48395783"/>
              </p:ext>
            </p:extLst>
          </p:nvPr>
        </p:nvGraphicFramePr>
        <p:xfrm>
          <a:off x="7784623" y="4033920"/>
          <a:ext cx="4407377" cy="1944850"/>
        </p:xfrm>
        <a:graphic>
          <a:graphicData uri="http://schemas.openxmlformats.org/drawingml/2006/table">
            <a:tbl>
              <a:tblPr firstRow="1" firstCol="1" bandRow="1">
                <a:tableStyleId>{5940675A-B579-460E-94D1-54222C63F5DA}</a:tableStyleId>
              </a:tblPr>
              <a:tblGrid>
                <a:gridCol w="1282750">
                  <a:extLst>
                    <a:ext uri="{9D8B030D-6E8A-4147-A177-3AD203B41FA5}">
                      <a16:colId xmlns:a16="http://schemas.microsoft.com/office/drawing/2014/main" val="4111464126"/>
                    </a:ext>
                  </a:extLst>
                </a:gridCol>
                <a:gridCol w="3124627">
                  <a:extLst>
                    <a:ext uri="{9D8B030D-6E8A-4147-A177-3AD203B41FA5}">
                      <a16:colId xmlns:a16="http://schemas.microsoft.com/office/drawing/2014/main" val="2401645791"/>
                    </a:ext>
                  </a:extLst>
                </a:gridCol>
              </a:tblGrid>
              <a:tr h="989666">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Lĩnh vực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Thành tựu</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171152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706787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4036689"/>
                  </a:ext>
                </a:extLst>
              </a:tr>
            </a:tbl>
          </a:graphicData>
        </a:graphic>
      </p:graphicFrame>
      <p:sp>
        <p:nvSpPr>
          <p:cNvPr id="3" name="Rectangle 1"/>
          <p:cNvSpPr>
            <a:spLocks noChangeArrowheads="1"/>
          </p:cNvSpPr>
          <p:nvPr/>
        </p:nvSpPr>
        <p:spPr bwMode="auto">
          <a:xfrm>
            <a:off x="7390727" y="1082642"/>
            <a:ext cx="45709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Quan sát tranh ảnh (hình 11.5 và 11.6), đọc tài liệu (Kênh chữ SGK/44) em hãy:</a:t>
            </a:r>
            <a:endParaRPr kumimoji="0" lang="en-US" altLang="en-US" sz="24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Lập bảng thống kê các thành tựu văn hóa tiêu biểu của Đông Nam Á từ nửa sau thế kì X đến TKXVI theo mẫu</a:t>
            </a:r>
            <a:endParaRPr kumimoji="0" lang="en-US" altLang="en-US" sz="24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252949" y="1910132"/>
            <a:ext cx="7115199" cy="830997"/>
          </a:xfrm>
          <a:prstGeom prst="rect">
            <a:avLst/>
          </a:prstGeom>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Tín ngưỡng, Tôn giáo: </a:t>
            </a:r>
            <a:r>
              <a:rPr lang="en-US" sz="2400">
                <a:latin typeface="Times New Roman" panose="02020603050405020304" pitchFamily="18" charset="0"/>
                <a:cs typeface="Times New Roman" panose="02020603050405020304" pitchFamily="18" charset="0"/>
              </a:rPr>
              <a:t>Phật giáo phát triển rực rỡ. Thế kỉ XIII, Hồi giáo bắt đầu du nhập vào Đông Nam Á.</a:t>
            </a:r>
          </a:p>
        </p:txBody>
      </p:sp>
      <p:sp>
        <p:nvSpPr>
          <p:cNvPr id="8" name="Rectangle 7"/>
          <p:cNvSpPr/>
          <p:nvPr/>
        </p:nvSpPr>
        <p:spPr>
          <a:xfrm>
            <a:off x="275529" y="2790802"/>
            <a:ext cx="7019937" cy="1938992"/>
          </a:xfrm>
          <a:prstGeom prst="rect">
            <a:avLst/>
          </a:prstGeom>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Chữ viết, văn học: </a:t>
            </a:r>
            <a:r>
              <a:rPr lang="en-US" sz="2400">
                <a:latin typeface="Times New Roman" panose="02020603050405020304" pitchFamily="18" charset="0"/>
                <a:cs typeface="Times New Roman" panose="02020603050405020304" pitchFamily="18" charset="0"/>
              </a:rPr>
              <a:t>Thế kỉ XIII-XIV, người Thái, người Lào sáng tạo ra chữ viết trên cơ sở chữ Phạn. Người Việt cải tạo chữ Hán tạo ra chữ Nôm. Bên cạnh văn học dân gian, văn học viết cũng phát triển với niều tác phẩm nổi tiếng</a:t>
            </a:r>
          </a:p>
        </p:txBody>
      </p:sp>
      <p:sp>
        <p:nvSpPr>
          <p:cNvPr id="9" name="Rectangle 8"/>
          <p:cNvSpPr/>
          <p:nvPr/>
        </p:nvSpPr>
        <p:spPr>
          <a:xfrm>
            <a:off x="275529" y="4749801"/>
            <a:ext cx="7092619" cy="1938992"/>
          </a:xfrm>
          <a:prstGeom prst="rect">
            <a:avLst/>
          </a:prstGeom>
          <a:solidFill>
            <a:schemeClr val="bg1"/>
          </a:solidFill>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Kiến trúc - điêu khắc: </a:t>
            </a:r>
            <a:r>
              <a:rPr lang="en-US" sz="2400">
                <a:latin typeface="Times New Roman" panose="02020603050405020304" pitchFamily="18" charset="0"/>
                <a:cs typeface="Times New Roman" panose="02020603050405020304" pitchFamily="18" charset="0"/>
              </a:rPr>
              <a:t>Nhiều công trình kiến trúc nổi tiếng như: khu đền Ăng-co (Cam-pu-chia), chùa Vàng (Mi-an-ma), chùa Vàng (Thái Lan). Nghệ thuật điêu khắc, tạc tượng ảnh hưởng của văn hóa Ấn Độ, Trung Quốc,…</a:t>
            </a:r>
          </a:p>
        </p:txBody>
      </p:sp>
    </p:spTree>
    <p:extLst>
      <p:ext uri="{BB962C8B-B14F-4D97-AF65-F5344CB8AC3E}">
        <p14:creationId xmlns:p14="http://schemas.microsoft.com/office/powerpoint/2010/main" val="56270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1345</Words>
  <Application>Microsoft Office PowerPoint</Application>
  <PresentationFormat>Widescreen</PresentationFormat>
  <Paragraphs>137</Paragraphs>
  <Slides>19</Slides>
  <Notes>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Bodoni MT Black</vt:lpstr>
      <vt:lpstr>Calibri</vt:lpstr>
      <vt:lpstr>Calibri Light</vt:lpstr>
      <vt:lpstr>Tahoma</vt:lpstr>
      <vt:lpstr>Times New Roman</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Hương Hồ Thị</cp:lastModifiedBy>
  <cp:revision>79</cp:revision>
  <dcterms:created xsi:type="dcterms:W3CDTF">2021-07-16T03:19:13Z</dcterms:created>
  <dcterms:modified xsi:type="dcterms:W3CDTF">2023-12-01T01:59:08Z</dcterms:modified>
</cp:coreProperties>
</file>