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d2tOD4X/gx9iEF6lpDVescXQF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43A4F-535C-4534-9E5D-247593476CDB}">
  <a:tblStyle styleId="{96D43A4F-535C-4534-9E5D-247593476C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2402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16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752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53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24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628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266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842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768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89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19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477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75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92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90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780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62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875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58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0"/>
          <p:cNvCxnSpPr>
            <a:stCxn id="239" idx="3"/>
            <a:endCxn id="240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10"/>
          <p:cNvCxnSpPr>
            <a:stCxn id="240" idx="1"/>
            <a:endCxn id="241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7" name="Google Shape;247;p1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/>
          <p:nvPr/>
        </p:nvSpPr>
        <p:spPr>
          <a:xfrm>
            <a:off x="476600" y="1837044"/>
            <a:ext cx="1152186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members of the club clean the school playground ___ Saturday mornings.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have to sit for the final exam ___ June.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 Van An Lower Secondary School is one of the most famous schools ___ Ha Noi.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canteen is ___ the second floor.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subjects do you like to study ___ school?</a:t>
            </a:r>
            <a:endParaRPr/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746330" y="1222838"/>
            <a:ext cx="1127715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prepositions of place or time.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41740" y="120051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7781099" y="1864884"/>
            <a:ext cx="561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6322449" y="2575400"/>
            <a:ext cx="46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9965842" y="3273326"/>
            <a:ext cx="46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3771933" y="4007845"/>
            <a:ext cx="60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5518705" y="4756509"/>
            <a:ext cx="508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/>
          <p:nvPr/>
        </p:nvSpPr>
        <p:spPr>
          <a:xfrm>
            <a:off x="744346" y="2050035"/>
            <a:ext cx="1058405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Tom is a student (1) </a:t>
            </a:r>
            <a:r>
              <a:rPr lang="en-US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private school in the suburbs of Manchester. He lives with his parents (2) </a:t>
            </a:r>
            <a:r>
              <a:rPr lang="en-US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small house near his school. He usually studies at school (3) </a:t>
            </a:r>
            <a:r>
              <a:rPr lang="en-US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mornings. (4) </a:t>
            </a:r>
            <a:r>
              <a:rPr lang="en-US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and Thursday afternoons, he joins different outdoor activities with his schoolmates. He sings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 </a:t>
            </a:r>
            <a:r>
              <a:rPr lang="en-US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Bees’ Club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Tuesdays and Fridays. He goes to the cinema with his friends (6) </a:t>
            </a:r>
            <a:r>
              <a:rPr lang="en-US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weekend. He finds his studies and outdoor activities enjoyable. </a:t>
            </a:r>
            <a:endParaRPr dirty="0"/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746331" y="1239497"/>
            <a:ext cx="1127715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passage and fill in the gaps with prepositions of time or place.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241740" y="120051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4451070" y="2175227"/>
            <a:ext cx="627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 dirty="0"/>
          </a:p>
        </p:txBody>
      </p:sp>
      <p:sp>
        <p:nvSpPr>
          <p:cNvPr id="278" name="Google Shape;278;p12"/>
          <p:cNvSpPr txBox="1"/>
          <p:nvPr/>
        </p:nvSpPr>
        <p:spPr>
          <a:xfrm>
            <a:off x="4638570" y="2708722"/>
            <a:ext cx="439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 dirty="0"/>
          </a:p>
        </p:txBody>
      </p:sp>
      <p:sp>
        <p:nvSpPr>
          <p:cNvPr id="279" name="Google Shape;279;p12"/>
          <p:cNvSpPr txBox="1"/>
          <p:nvPr/>
        </p:nvSpPr>
        <p:spPr>
          <a:xfrm>
            <a:off x="3594780" y="3228761"/>
            <a:ext cx="498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 dirty="0"/>
          </a:p>
        </p:txBody>
      </p:sp>
      <p:sp>
        <p:nvSpPr>
          <p:cNvPr id="280" name="Google Shape;280;p12"/>
          <p:cNvSpPr txBox="1"/>
          <p:nvPr/>
        </p:nvSpPr>
        <p:spPr>
          <a:xfrm>
            <a:off x="6844865" y="3265997"/>
            <a:ext cx="67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 dirty="0"/>
          </a:p>
        </p:txBody>
      </p:sp>
      <p:sp>
        <p:nvSpPr>
          <p:cNvPr id="281" name="Google Shape;281;p12"/>
          <p:cNvSpPr txBox="1"/>
          <p:nvPr/>
        </p:nvSpPr>
        <p:spPr>
          <a:xfrm>
            <a:off x="1486950" y="4323829"/>
            <a:ext cx="51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 dirty="0"/>
          </a:p>
        </p:txBody>
      </p:sp>
      <p:sp>
        <p:nvSpPr>
          <p:cNvPr id="282" name="Google Shape;282;p12"/>
          <p:cNvSpPr txBox="1"/>
          <p:nvPr/>
        </p:nvSpPr>
        <p:spPr>
          <a:xfrm>
            <a:off x="3399921" y="4871491"/>
            <a:ext cx="486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13"/>
          <p:cNvCxnSpPr>
            <a:stCxn id="289" idx="3"/>
            <a:endCxn id="290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7" name="Google Shape;297;p13"/>
          <p:cNvCxnSpPr>
            <a:stCxn id="290" idx="1"/>
            <a:endCxn id="291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8" name="Google Shape;298;p13"/>
          <p:cNvCxnSpPr>
            <a:stCxn id="291" idx="3"/>
            <a:endCxn id="292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9" name="Google Shape;299;p13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3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9" name="Google Shape;3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11" name="Google Shape;311;p14"/>
          <p:cNvSpPr/>
          <p:nvPr/>
        </p:nvSpPr>
        <p:spPr>
          <a:xfrm>
            <a:off x="749350" y="1219675"/>
            <a:ext cx="103257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for a school you would like to study at. Then find information about that school to complete the table.</a:t>
            </a:r>
            <a:endParaRPr sz="2200">
              <a:solidFill>
                <a:srgbClr val="2420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240720" y="5617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293506" y="552835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314" name="Google Shape;314;p14"/>
          <p:cNvSpPr/>
          <p:nvPr/>
        </p:nvSpPr>
        <p:spPr>
          <a:xfrm>
            <a:off x="240721" y="468077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295491" y="45614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240721" y="13096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293506" y="12069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8" name="Google Shape;31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75" y="2214558"/>
            <a:ext cx="5826551" cy="194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3334" y="2099851"/>
            <a:ext cx="5093865" cy="34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/>
          <p:nvPr/>
        </p:nvSpPr>
        <p:spPr>
          <a:xfrm>
            <a:off x="756026" y="4688588"/>
            <a:ext cx="7941599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Look at the table and tell the class about that school.</a:t>
            </a: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762058" y="5626671"/>
            <a:ext cx="7111941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Vote for the best presentation.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334" name="Google Shape;334;p15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15"/>
          <p:cNvCxnSpPr>
            <a:stCxn id="328" idx="3"/>
            <a:endCxn id="329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6" name="Google Shape;336;p15"/>
          <p:cNvCxnSpPr>
            <a:stCxn id="329" idx="1"/>
            <a:endCxn id="330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7" name="Google Shape;337;p15"/>
          <p:cNvCxnSpPr>
            <a:stCxn id="330" idx="3"/>
            <a:endCxn id="331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8" name="Google Shape;338;p15"/>
          <p:cNvSpPr/>
          <p:nvPr/>
        </p:nvSpPr>
        <p:spPr>
          <a:xfrm>
            <a:off x="621475" y="5839963"/>
            <a:ext cx="1950733" cy="62443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15"/>
          <p:cNvCxnSpPr>
            <a:stCxn id="331" idx="1"/>
            <a:endCxn id="338" idx="0"/>
          </p:cNvCxnSpPr>
          <p:nvPr/>
        </p:nvCxnSpPr>
        <p:spPr>
          <a:xfrm flipH="1">
            <a:off x="1596720" y="5255415"/>
            <a:ext cx="1152300" cy="5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0" name="Google Shape;340;p15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342" name="Google Shape;342;p1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1" name="Google Shape;351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3" name="Google Shape;3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16"/>
          <p:cNvGrpSpPr/>
          <p:nvPr/>
        </p:nvGrpSpPr>
        <p:grpSpPr>
          <a:xfrm>
            <a:off x="3873645" y="1793578"/>
            <a:ext cx="5482921" cy="4344624"/>
            <a:chOff x="1022357" y="65"/>
            <a:chExt cx="5482921" cy="4344624"/>
          </a:xfrm>
        </p:grpSpPr>
        <p:sp>
          <p:nvSpPr>
            <p:cNvPr id="356" name="Google Shape;356;p16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My favourite school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95" name="Google Shape;39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97" name="Google Shape;3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7"/>
          <p:cNvSpPr txBox="1"/>
          <p:nvPr/>
        </p:nvSpPr>
        <p:spPr>
          <a:xfrm>
            <a:off x="827500" y="2272145"/>
            <a:ext cx="991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Review 2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2780" y="3371831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8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44275" y="237700"/>
            <a:ext cx="141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6855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My favourite school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754479" y="762953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5118937" y="882074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9697" y="320262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348674" y="2467808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6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4"/>
          <p:cNvCxnSpPr>
            <a:stCxn id="150" idx="3"/>
            <a:endCxn id="151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4"/>
          <p:cNvCxnSpPr>
            <a:stCxn id="151" idx="1"/>
            <a:endCxn id="152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9" name="Google Shape;159;p4"/>
          <p:cNvCxnSpPr>
            <a:stCxn id="152" idx="3"/>
            <a:endCxn id="153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0" name="Google Shape;160;p4"/>
          <p:cNvSpPr/>
          <p:nvPr/>
        </p:nvSpPr>
        <p:spPr>
          <a:xfrm>
            <a:off x="621475" y="5839963"/>
            <a:ext cx="1950733" cy="62443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4"/>
          <p:cNvCxnSpPr>
            <a:stCxn id="153" idx="1"/>
            <a:endCxn id="160" idx="0"/>
          </p:cNvCxnSpPr>
          <p:nvPr/>
        </p:nvCxnSpPr>
        <p:spPr>
          <a:xfrm flipH="1">
            <a:off x="1596720" y="5255415"/>
            <a:ext cx="1152300" cy="5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2" name="Google Shape;162;p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5282929" y="2805800"/>
            <a:ext cx="6638138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revise the vocabulary related to the topic and lead in the next part of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60" y="2805800"/>
            <a:ext cx="3972100" cy="287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316653" y="1073252"/>
            <a:ext cx="1084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BRAINSTORMING: SCHOOL FACILITIES</a:t>
            </a:r>
            <a:endParaRPr sz="32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804978" y="2584925"/>
            <a:ext cx="31257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as many school facilities as possible in 2 minutes.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6" descr="C:\Users\ADMIN\Desktop\3108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6525" y="1667509"/>
            <a:ext cx="7555476" cy="503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cxnSp>
        <p:nvCxnSpPr>
          <p:cNvPr id="198" name="Google Shape;198;p7"/>
          <p:cNvCxnSpPr>
            <a:stCxn id="194" idx="3"/>
            <a:endCxn id="195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9" name="Google Shape;199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graphicFrame>
        <p:nvGraphicFramePr>
          <p:cNvPr id="209" name="Google Shape;209;p8"/>
          <p:cNvGraphicFramePr/>
          <p:nvPr/>
        </p:nvGraphicFramePr>
        <p:xfrm>
          <a:off x="709352" y="2395508"/>
          <a:ext cx="10701250" cy="3421100"/>
        </p:xfrm>
        <a:graphic>
          <a:graphicData uri="http://schemas.openxmlformats.org/drawingml/2006/table">
            <a:tbl>
              <a:tblPr firstRow="1" bandRow="1">
                <a:noFill/>
                <a:tableStyleId>{96D43A4F-535C-4534-9E5D-247593476CDB}</a:tableStyleId>
              </a:tblPr>
              <a:tblGrid>
                <a:gridCol w="6659625"/>
                <a:gridCol w="4041625"/>
              </a:tblGrid>
              <a:tr h="6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known by many people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buildings, services, equipment, etc. at a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exam taken to enter a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intelligent and / or talented students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 activities that students do at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10" name="Google Shape;210;p8"/>
          <p:cNvSpPr txBox="1"/>
          <p:nvPr/>
        </p:nvSpPr>
        <p:spPr>
          <a:xfrm>
            <a:off x="995326" y="1385828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words and phrases from this unit that match these definitions.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7490470" y="2541017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well-known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7490470" y="3179073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(school) facilities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7490470" y="3894544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an entrance exam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7490468" y="4562162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gifted students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7490467" y="5233187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991658" y="1371170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the words and phrases in Task 1.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73270" y="2009023"/>
            <a:ext cx="1161873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is free for _____________ who pass some exams.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in the school find _______________ useful and enjoyable.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 Van An Lower Secondary School is famous for its intelligent students and modern ______________.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have to pass a difficult _______________ to attend that school.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____________ teacher of Van Mieu – Quoc Tu Giam was Chu Van An.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4051975" y="1962822"/>
            <a:ext cx="271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gifted students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5415527" y="2585434"/>
            <a:ext cx="269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2241366" y="3694341"/>
            <a:ext cx="309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(school) facilities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5511825" y="4376062"/>
            <a:ext cx="259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entrance exam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2622233" y="4914939"/>
            <a:ext cx="184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well-known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Widescreen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Open Sans</vt:lpstr>
      <vt:lpstr>Arial</vt:lpstr>
      <vt:lpstr>Courier New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AutoBVT</cp:lastModifiedBy>
  <cp:revision>1</cp:revision>
  <dcterms:created xsi:type="dcterms:W3CDTF">2020-12-09T02:04:09Z</dcterms:created>
  <dcterms:modified xsi:type="dcterms:W3CDTF">2009-05-06T17:31:38Z</dcterms:modified>
</cp:coreProperties>
</file>