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61" r:id="rId4"/>
    <p:sldId id="280" r:id="rId5"/>
    <p:sldId id="277" r:id="rId6"/>
    <p:sldId id="281" r:id="rId7"/>
    <p:sldId id="282" r:id="rId8"/>
    <p:sldId id="279" r:id="rId9"/>
    <p:sldId id="265" r:id="rId10"/>
    <p:sldId id="267" r:id="rId11"/>
    <p:sldId id="273" r:id="rId12"/>
    <p:sldId id="283" r:id="rId13"/>
    <p:sldId id="269" r:id="rId14"/>
    <p:sldId id="284" r:id="rId15"/>
    <p:sldId id="270" r:id="rId16"/>
    <p:sldId id="274" r:id="rId17"/>
    <p:sldId id="271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j/t9uJ0/fVG6bUVOsTXWcrDGyn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948D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5"/>
    <p:restoredTop sz="94648"/>
  </p:normalViewPr>
  <p:slideViewPr>
    <p:cSldViewPr snapToGrid="0">
      <p:cViewPr varScale="1">
        <p:scale>
          <a:sx n="66" d="100"/>
          <a:sy n="66" d="100"/>
        </p:scale>
        <p:origin x="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62986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2640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362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873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682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760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6527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" name="Google Shape;1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03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" name="Google Shape;1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07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" name="Google Shape;1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805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5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467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145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50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4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2"/>
          <p:cNvSpPr txBox="1"/>
          <p:nvPr/>
        </p:nvSpPr>
        <p:spPr>
          <a:xfrm>
            <a:off x="539774" y="172231"/>
            <a:ext cx="68130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1528601" y="1172575"/>
            <a:ext cx="99169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Fill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each blank with How many or How much. Answer the questions, using the pictures.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22;p12">
            <a:extLst>
              <a:ext uri="{FF2B5EF4-FFF2-40B4-BE49-F238E27FC236}">
                <a16:creationId xmlns="" xmlns:a16="http://schemas.microsoft.com/office/drawing/2014/main" id="{0257A821-CEB0-3447-AAEE-B10016E8D2A9}"/>
              </a:ext>
            </a:extLst>
          </p:cNvPr>
          <p:cNvSpPr/>
          <p:nvPr/>
        </p:nvSpPr>
        <p:spPr>
          <a:xfrm>
            <a:off x="2136722" y="1853367"/>
            <a:ext cx="8954954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300000"/>
              </a:lnSpc>
              <a:buSzPts val="1100"/>
            </a:pPr>
            <a:r>
              <a:rPr lang="en-US" sz="2000" b="1" dirty="0">
                <a:solidFill>
                  <a:schemeClr val="accent2"/>
                </a:solidFill>
              </a:rPr>
              <a:t>1</a:t>
            </a:r>
            <a:r>
              <a:rPr lang="en-US" sz="2000" dirty="0"/>
              <a:t>.  </a:t>
            </a:r>
            <a:r>
              <a:rPr lang="en-US" sz="2000" dirty="0">
                <a:solidFill>
                  <a:schemeClr val="dk1"/>
                </a:solidFill>
              </a:rPr>
              <a:t>__________ </a:t>
            </a:r>
            <a:r>
              <a:rPr lang="en-US" sz="2000" dirty="0"/>
              <a:t>water do you drink every day? 	</a:t>
            </a:r>
            <a:r>
              <a:rPr lang="en-US" sz="2000" dirty="0">
                <a:solidFill>
                  <a:schemeClr val="dk1"/>
                </a:solidFill>
              </a:rPr>
              <a:t> _________</a:t>
            </a:r>
            <a:endParaRPr lang="en-US" sz="20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chemeClr val="accent2"/>
                </a:solidFill>
              </a:rPr>
              <a:t>2</a:t>
            </a:r>
            <a:r>
              <a:rPr lang="en-US" sz="2000" dirty="0"/>
              <a:t>. </a:t>
            </a:r>
            <a:r>
              <a:rPr lang="en-US" sz="2000" dirty="0">
                <a:solidFill>
                  <a:schemeClr val="dk1"/>
                </a:solidFill>
              </a:rPr>
              <a:t>___________ </a:t>
            </a:r>
            <a:r>
              <a:rPr lang="en-US" sz="2000" dirty="0"/>
              <a:t>books did you read last month?	 </a:t>
            </a:r>
            <a:r>
              <a:rPr lang="en-US" sz="2000" dirty="0">
                <a:solidFill>
                  <a:schemeClr val="dk1"/>
                </a:solidFill>
              </a:rPr>
              <a:t>_________</a:t>
            </a:r>
            <a:endParaRPr lang="en-US" sz="20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chemeClr val="accent2"/>
                </a:solidFill>
              </a:rPr>
              <a:t>3</a:t>
            </a:r>
            <a:r>
              <a:rPr lang="en-US" sz="2000" dirty="0"/>
              <a:t>. </a:t>
            </a:r>
            <a:r>
              <a:rPr lang="en-US" sz="2000" dirty="0">
                <a:solidFill>
                  <a:schemeClr val="dk1"/>
                </a:solidFill>
              </a:rPr>
              <a:t>___________ </a:t>
            </a:r>
            <a:r>
              <a:rPr lang="en-US" sz="2000" dirty="0"/>
              <a:t>films did you watch last year? 	</a:t>
            </a:r>
            <a:r>
              <a:rPr lang="en-US" sz="2000" dirty="0">
                <a:solidFill>
                  <a:schemeClr val="dk1"/>
                </a:solidFill>
              </a:rPr>
              <a:t> ________</a:t>
            </a:r>
            <a:endParaRPr sz="20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chemeClr val="accent2"/>
                </a:solidFill>
              </a:rPr>
              <a:t>4</a:t>
            </a:r>
            <a:r>
              <a:rPr lang="en-US" sz="2000" dirty="0"/>
              <a:t>. </a:t>
            </a:r>
            <a:r>
              <a:rPr lang="en-US" sz="2000" dirty="0">
                <a:solidFill>
                  <a:schemeClr val="dk1"/>
                </a:solidFill>
              </a:rPr>
              <a:t>___________ </a:t>
            </a:r>
            <a:r>
              <a:rPr lang="en-US" sz="2000" dirty="0"/>
              <a:t>bananas do you eat every week? </a:t>
            </a:r>
            <a:r>
              <a:rPr lang="en-US" sz="2000" dirty="0">
                <a:solidFill>
                  <a:schemeClr val="dk1"/>
                </a:solidFill>
              </a:rPr>
              <a:t>___________</a:t>
            </a:r>
            <a:endParaRPr sz="20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chemeClr val="accent2"/>
                </a:solidFill>
              </a:rPr>
              <a:t>5</a:t>
            </a:r>
            <a:r>
              <a:rPr lang="en-US" sz="2000" dirty="0"/>
              <a:t>. </a:t>
            </a:r>
            <a:r>
              <a:rPr lang="en-US" sz="2000" dirty="0">
                <a:solidFill>
                  <a:schemeClr val="dk1"/>
                </a:solidFill>
              </a:rPr>
              <a:t>___________ </a:t>
            </a:r>
            <a:r>
              <a:rPr lang="en-US" sz="2000" dirty="0"/>
              <a:t>spring rolls did your mother cook last month?   </a:t>
            </a:r>
            <a:r>
              <a:rPr lang="en-US" sz="2000" dirty="0">
                <a:solidFill>
                  <a:schemeClr val="dk1"/>
                </a:solidFill>
              </a:rPr>
              <a:t>___________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68E302C-7E57-9941-A46F-C3C62BA62E48}"/>
              </a:ext>
            </a:extLst>
          </p:cNvPr>
          <p:cNvSpPr/>
          <p:nvPr/>
        </p:nvSpPr>
        <p:spPr>
          <a:xfrm>
            <a:off x="2550541" y="2256849"/>
            <a:ext cx="1849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How much</a:t>
            </a:r>
            <a:endParaRPr lang="x-none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707EE0-73DC-4D45-96B3-C26E1F8CE7AB}"/>
              </a:ext>
            </a:extLst>
          </p:cNvPr>
          <p:cNvSpPr/>
          <p:nvPr/>
        </p:nvSpPr>
        <p:spPr>
          <a:xfrm>
            <a:off x="2550541" y="3159495"/>
            <a:ext cx="1796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How many</a:t>
            </a:r>
            <a:endParaRPr lang="x-none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86E2A0B-53CD-9347-9094-460C4E0B7E35}"/>
              </a:ext>
            </a:extLst>
          </p:cNvPr>
          <p:cNvSpPr/>
          <p:nvPr/>
        </p:nvSpPr>
        <p:spPr>
          <a:xfrm>
            <a:off x="2556720" y="4000987"/>
            <a:ext cx="1796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How many</a:t>
            </a:r>
            <a:endParaRPr lang="x-none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E2C6CA9-5879-8C47-9825-013DB4BEB0D2}"/>
              </a:ext>
            </a:extLst>
          </p:cNvPr>
          <p:cNvSpPr/>
          <p:nvPr/>
        </p:nvSpPr>
        <p:spPr>
          <a:xfrm>
            <a:off x="2550541" y="4881537"/>
            <a:ext cx="1796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How many</a:t>
            </a:r>
            <a:endParaRPr lang="x-none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240CC6D-6455-7847-9EAC-27826F039528}"/>
              </a:ext>
            </a:extLst>
          </p:cNvPr>
          <p:cNvSpPr/>
          <p:nvPr/>
        </p:nvSpPr>
        <p:spPr>
          <a:xfrm>
            <a:off x="2488485" y="5823195"/>
            <a:ext cx="1796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How many</a:t>
            </a:r>
            <a:endParaRPr lang="x-none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D8CBEF-36A6-274B-B245-654BC47E2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0038">
            <a:off x="531903" y="4529571"/>
            <a:ext cx="1313147" cy="883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4A2F586-B05A-124D-80C0-3C12DB7FA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44" y="3019472"/>
            <a:ext cx="1018664" cy="625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AAEC39C-E9F4-C846-9EBC-BD9484C31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01" y="3641181"/>
            <a:ext cx="1311742" cy="826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65232EA-5F03-8F41-8AEF-4F3F1DBE4D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161" y="5485324"/>
            <a:ext cx="1415348" cy="82672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BEFEE1-ED8E-0E4A-B57C-34D6225CF818}"/>
              </a:ext>
            </a:extLst>
          </p:cNvPr>
          <p:cNvGrpSpPr/>
          <p:nvPr/>
        </p:nvGrpSpPr>
        <p:grpSpPr>
          <a:xfrm>
            <a:off x="831217" y="1849931"/>
            <a:ext cx="732397" cy="1153712"/>
            <a:chOff x="818670" y="1958094"/>
            <a:chExt cx="732397" cy="1153712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800FB29-B6D1-004D-96DD-B53A24D90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670" y="1958094"/>
              <a:ext cx="732397" cy="115371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1CB46611-CC1F-494A-8333-20E404090C3D}"/>
                </a:ext>
              </a:extLst>
            </p:cNvPr>
            <p:cNvSpPr/>
            <p:nvPr/>
          </p:nvSpPr>
          <p:spPr>
            <a:xfrm>
              <a:off x="1002983" y="2150044"/>
              <a:ext cx="51307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2L</a:t>
              </a:r>
              <a:endParaRPr lang="x-none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1563FF4-BC06-9E49-8185-2B398BDAB033}"/>
              </a:ext>
            </a:extLst>
          </p:cNvPr>
          <p:cNvSpPr/>
          <p:nvPr/>
        </p:nvSpPr>
        <p:spPr>
          <a:xfrm>
            <a:off x="7854413" y="2237547"/>
            <a:ext cx="1849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2 litters</a:t>
            </a:r>
            <a:endParaRPr lang="x-none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FDCFB3E8-104A-5D44-BF13-F5A33B4AD83D}"/>
              </a:ext>
            </a:extLst>
          </p:cNvPr>
          <p:cNvSpPr/>
          <p:nvPr/>
        </p:nvSpPr>
        <p:spPr>
          <a:xfrm>
            <a:off x="7854413" y="3188867"/>
            <a:ext cx="1796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2 books</a:t>
            </a:r>
            <a:endParaRPr lang="x-none" sz="20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743C802-E4AA-6640-8212-10219B2C7439}"/>
              </a:ext>
            </a:extLst>
          </p:cNvPr>
          <p:cNvSpPr/>
          <p:nvPr/>
        </p:nvSpPr>
        <p:spPr>
          <a:xfrm>
            <a:off x="7860592" y="4099971"/>
            <a:ext cx="1145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2 </a:t>
            </a:r>
            <a:r>
              <a:rPr lang="en-US" sz="2000" b="1" dirty="0">
                <a:solidFill>
                  <a:srgbClr val="C00000"/>
                </a:solidFill>
              </a:rPr>
              <a:t>films</a:t>
            </a:r>
            <a:endParaRPr lang="x-none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7D621FE-4003-AE41-BF50-DD5C3351C817}"/>
              </a:ext>
            </a:extLst>
          </p:cNvPr>
          <p:cNvSpPr/>
          <p:nvPr/>
        </p:nvSpPr>
        <p:spPr>
          <a:xfrm>
            <a:off x="7945287" y="4991591"/>
            <a:ext cx="1796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3 bananas</a:t>
            </a:r>
            <a:endParaRPr lang="x-none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C9CA2F1-DA0C-E548-BD6F-31C2006729C0}"/>
              </a:ext>
            </a:extLst>
          </p:cNvPr>
          <p:cNvSpPr/>
          <p:nvPr/>
        </p:nvSpPr>
        <p:spPr>
          <a:xfrm>
            <a:off x="9294698" y="5869970"/>
            <a:ext cx="1796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5 spring rolls</a:t>
            </a:r>
            <a:endParaRPr lang="x-none" sz="2000" dirty="0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831217" y="1079699"/>
            <a:ext cx="592469" cy="646331"/>
            <a:chOff x="487066" y="1230973"/>
            <a:chExt cx="582963" cy="771343"/>
          </a:xfrm>
          <a:solidFill>
            <a:srgbClr val="009FA5"/>
          </a:solidFill>
        </p:grpSpPr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68422" y="1230973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487067" y="199630"/>
            <a:ext cx="48655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 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1496709" y="1166806"/>
            <a:ext cx="100548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pairs. Ask and answer, using the questions in </a:t>
            </a:r>
            <a:r>
              <a:rPr lang="en-US" sz="2800" b="1" i="0" u="none" strike="noStrike" cap="none" dirty="0">
                <a:solidFill>
                  <a:srgbClr val="37948D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50;p14">
            <a:extLst>
              <a:ext uri="{FF2B5EF4-FFF2-40B4-BE49-F238E27FC236}">
                <a16:creationId xmlns="" xmlns:a16="http://schemas.microsoft.com/office/drawing/2014/main" id="{4D0130AF-BB90-494C-BADC-D4AECDB83EEE}"/>
              </a:ext>
            </a:extLst>
          </p:cNvPr>
          <p:cNvSpPr/>
          <p:nvPr/>
        </p:nvSpPr>
        <p:spPr>
          <a:xfrm>
            <a:off x="936887" y="1897671"/>
            <a:ext cx="1011868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</a:rPr>
              <a:t>1. </a:t>
            </a:r>
            <a:r>
              <a:rPr lang="en-US" sz="2800" dirty="0" smtClean="0">
                <a:solidFill>
                  <a:schemeClr val="dk1"/>
                </a:solidFill>
              </a:rPr>
              <a:t>How much water do you drink everyday?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</a:rPr>
              <a:t>2. </a:t>
            </a:r>
            <a:r>
              <a:rPr lang="en-US" sz="2800" dirty="0" smtClean="0">
                <a:solidFill>
                  <a:schemeClr val="dk1"/>
                </a:solidFill>
              </a:rPr>
              <a:t>How many books did you read last month?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</a:rPr>
              <a:t>3. </a:t>
            </a:r>
            <a:r>
              <a:rPr lang="en-US" sz="2800" dirty="0" smtClean="0">
                <a:solidFill>
                  <a:schemeClr val="dk1"/>
                </a:solidFill>
              </a:rPr>
              <a:t>How many films did you watch last year?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</a:rPr>
              <a:t>4. </a:t>
            </a:r>
            <a:r>
              <a:rPr lang="en-US" sz="2800" dirty="0" smtClean="0">
                <a:solidFill>
                  <a:schemeClr val="dk1"/>
                </a:solidFill>
              </a:rPr>
              <a:t>How many bananas do you eat every week?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</a:rPr>
              <a:t>5. </a:t>
            </a:r>
            <a:r>
              <a:rPr lang="en-US" sz="2800" dirty="0" smtClean="0">
                <a:solidFill>
                  <a:schemeClr val="dk1"/>
                </a:solidFill>
              </a:rPr>
              <a:t>How many spring rolls did your mother cook last month?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…</a:t>
            </a:r>
            <a:endParaRPr sz="2800" dirty="0">
              <a:solidFill>
                <a:schemeClr val="dk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831217" y="1079699"/>
            <a:ext cx="592469" cy="646331"/>
            <a:chOff x="487066" y="1230973"/>
            <a:chExt cx="582963" cy="771343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68422" y="1230973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2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0A535416-E6D9-6547-A90D-BBFCD820E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r="49850"/>
          <a:stretch/>
        </p:blipFill>
        <p:spPr>
          <a:xfrm>
            <a:off x="-41110" y="98414"/>
            <a:ext cx="4608949" cy="6858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75218" y="1229379"/>
            <a:ext cx="1950733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71471" y="208826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75218" y="3346237"/>
            <a:ext cx="1950733" cy="58915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177220" y="4766940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09503" y="1251075"/>
            <a:ext cx="6685099" cy="62506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 smtClean="0">
                <a:solidFill>
                  <a:schemeClr val="tx1"/>
                </a:solidFill>
              </a:rPr>
              <a:t>Mini game</a:t>
            </a:r>
            <a:endParaRPr lang="en-GB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04853" y="2085016"/>
            <a:ext cx="6689749" cy="57424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500" dirty="0" smtClean="0">
                <a:solidFill>
                  <a:srgbClr val="000000"/>
                </a:solidFill>
                <a:ea typeface="Arial"/>
                <a:cs typeface="Arial"/>
              </a:rPr>
              <a:t>Measurement words/phrases: </a:t>
            </a:r>
            <a:r>
              <a:rPr lang="en-GB" sz="1500" i="1" dirty="0" smtClean="0">
                <a:solidFill>
                  <a:srgbClr val="000000"/>
                </a:solidFill>
                <a:ea typeface="Arial"/>
                <a:cs typeface="Arial"/>
              </a:rPr>
              <a:t>some, a lot of / lots of</a:t>
            </a:r>
            <a:endParaRPr lang="en-GB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16427" y="2815150"/>
            <a:ext cx="6678176" cy="17436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indent="-115888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tx1"/>
              </a:solidFill>
            </a:endParaRPr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Task </a:t>
            </a:r>
            <a:r>
              <a:rPr lang="en-US" sz="1500" dirty="0">
                <a:solidFill>
                  <a:schemeClr val="tx1"/>
                </a:solidFill>
              </a:rPr>
              <a:t>1: </a:t>
            </a:r>
            <a:r>
              <a:rPr lang="en-GB" sz="1500" dirty="0">
                <a:solidFill>
                  <a:srgbClr val="000000"/>
                </a:solidFill>
                <a:ea typeface="Arial"/>
                <a:cs typeface="Arial"/>
              </a:rPr>
              <a:t>Circle the correct words or phrases to complete the sentences.</a:t>
            </a:r>
            <a:endParaRPr lang="en-GB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Task 2: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Look at the pictures and complete each sentence. Write some, any or a lot of/lots of in the 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blanks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Task 3: Fill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each blank with How many or How much. Answer the questions, using the pictures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Task 4: Work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pairs. Ask and answer, using the questions in 3.</a:t>
            </a:r>
          </a:p>
          <a:p>
            <a:endParaRPr lang="en-US" sz="1500" dirty="0"/>
          </a:p>
          <a:p>
            <a:pPr lvl="0"/>
            <a:endParaRPr lang="en-US" sz="15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16427" y="4695580"/>
            <a:ext cx="6678175" cy="766205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Task 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5: Work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pairs. Take turns to ask and answer about the 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recipes.</a:t>
            </a:r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725951" y="1556916"/>
            <a:ext cx="820887" cy="531346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50585" y="2415963"/>
            <a:ext cx="820886" cy="93027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502157" y="260303"/>
            <a:ext cx="5972258" cy="916490"/>
            <a:chOff x="3502157" y="260303"/>
            <a:chExt cx="5972258" cy="916490"/>
          </a:xfrm>
        </p:grpSpPr>
        <p:sp>
          <p:nvSpPr>
            <p:cNvPr id="44" name="Rounded Rectangle 43"/>
            <p:cNvSpPr/>
            <p:nvPr/>
          </p:nvSpPr>
          <p:spPr>
            <a:xfrm>
              <a:off x="4111050" y="405824"/>
              <a:ext cx="5276014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157" y="260303"/>
              <a:ext cx="964452" cy="91649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550489" y="474406"/>
              <a:ext cx="4923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LESSON 3: A CLOSER LOOK 2</a:t>
              </a:r>
            </a:p>
          </p:txBody>
        </p:sp>
      </p:grpSp>
      <p:cxnSp>
        <p:nvCxnSpPr>
          <p:cNvPr id="30" name="Curved Connector 29"/>
          <p:cNvCxnSpPr>
            <a:stCxn id="18" idx="3"/>
            <a:endCxn id="19" idx="0"/>
          </p:cNvCxnSpPr>
          <p:nvPr/>
        </p:nvCxnSpPr>
        <p:spPr>
          <a:xfrm>
            <a:off x="2725951" y="3640815"/>
            <a:ext cx="537130" cy="124187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59EDADD8-6F5F-5D4E-96CC-ACC951EB8648}"/>
              </a:ext>
            </a:extLst>
          </p:cNvPr>
          <p:cNvSpPr/>
          <p:nvPr/>
        </p:nvSpPr>
        <p:spPr>
          <a:xfrm>
            <a:off x="5104853" y="5573604"/>
            <a:ext cx="64344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Stage </a:t>
            </a:r>
            <a:r>
              <a:rPr lang="en-US" sz="1800" b="1" dirty="0" smtClean="0"/>
              <a:t>aim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To get </a:t>
            </a:r>
            <a:r>
              <a:rPr lang="en-GB" sz="1600" dirty="0" err="1"/>
              <a:t>Ss</a:t>
            </a:r>
            <a:r>
              <a:rPr lang="en-GB" sz="1600" dirty="0"/>
              <a:t> to practise using measurement words and phrases, words of dishes and ingredients, </a:t>
            </a:r>
            <a:r>
              <a:rPr lang="en-GB" sz="1600" i="1" dirty="0"/>
              <a:t>How many </a:t>
            </a:r>
            <a:r>
              <a:rPr lang="en-GB" sz="1600" dirty="0"/>
              <a:t>and </a:t>
            </a:r>
            <a:r>
              <a:rPr lang="en-GB" sz="1600" i="1" dirty="0"/>
              <a:t>How much</a:t>
            </a:r>
            <a:r>
              <a:rPr lang="en-GB" sz="1600" dirty="0"/>
              <a:t> in context.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0550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 txBox="1"/>
          <p:nvPr/>
        </p:nvSpPr>
        <p:spPr>
          <a:xfrm>
            <a:off x="682727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487067" y="199630"/>
            <a:ext cx="48655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PRODUCTION 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682728" y="1202712"/>
            <a:ext cx="555614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pairs. Take turns to ask and answer about the recipes.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827F05A-6B2A-F042-B128-B9C7624CDB6B}"/>
              </a:ext>
            </a:extLst>
          </p:cNvPr>
          <p:cNvSpPr/>
          <p:nvPr/>
        </p:nvSpPr>
        <p:spPr>
          <a:xfrm>
            <a:off x="6238875" y="104364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1800" i="1" dirty="0">
                <a:solidFill>
                  <a:srgbClr val="37948D"/>
                </a:solidFill>
              </a:rPr>
              <a:t>Example: </a:t>
            </a:r>
          </a:p>
          <a:p>
            <a:r>
              <a:rPr lang="x-none" sz="1800" dirty="0"/>
              <a:t>A: What do we need to make pancakes? </a:t>
            </a:r>
          </a:p>
          <a:p>
            <a:r>
              <a:rPr lang="x-none" sz="1800" dirty="0"/>
              <a:t>B: We need eggs, sugar, flour, milk, and butter. </a:t>
            </a:r>
          </a:p>
          <a:p>
            <a:r>
              <a:rPr lang="x-none" sz="1800" dirty="0"/>
              <a:t>A: How many eggs do we need? </a:t>
            </a:r>
          </a:p>
          <a:p>
            <a:r>
              <a:rPr lang="x-none" sz="1800" dirty="0"/>
              <a:t>B: Two.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76" y="2043897"/>
            <a:ext cx="4152900" cy="4505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425" y="2289481"/>
            <a:ext cx="4152900" cy="45339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173621" y="1166932"/>
            <a:ext cx="532255" cy="580643"/>
            <a:chOff x="487066" y="1230962"/>
            <a:chExt cx="582963" cy="771343"/>
          </a:xfrm>
          <a:solidFill>
            <a:srgbClr val="009FA5"/>
          </a:solidFill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599470" y="1230962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0A535416-E6D9-6547-A90D-BBFCD820E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r="49850"/>
          <a:stretch/>
        </p:blipFill>
        <p:spPr>
          <a:xfrm>
            <a:off x="-41110" y="98414"/>
            <a:ext cx="4608949" cy="6858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75218" y="1229379"/>
            <a:ext cx="1950733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71471" y="208826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75218" y="3346237"/>
            <a:ext cx="1950733" cy="58915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177220" y="4882690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09503" y="1251075"/>
            <a:ext cx="6685099" cy="62506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 smtClean="0">
                <a:solidFill>
                  <a:schemeClr val="tx1"/>
                </a:solidFill>
              </a:rPr>
              <a:t>Mini game</a:t>
            </a:r>
            <a:endParaRPr lang="en-GB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04853" y="2085016"/>
            <a:ext cx="6689749" cy="57424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500" dirty="0" smtClean="0">
                <a:solidFill>
                  <a:srgbClr val="000000"/>
                </a:solidFill>
                <a:ea typeface="Arial"/>
                <a:cs typeface="Arial"/>
              </a:rPr>
              <a:t>Measurement words/phrases: </a:t>
            </a:r>
            <a:r>
              <a:rPr lang="en-GB" sz="1500" i="1" dirty="0" smtClean="0">
                <a:solidFill>
                  <a:srgbClr val="000000"/>
                </a:solidFill>
                <a:ea typeface="Arial"/>
                <a:cs typeface="Arial"/>
              </a:rPr>
              <a:t>some, a lot of / lots of</a:t>
            </a:r>
            <a:endParaRPr lang="en-GB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16427" y="2861450"/>
            <a:ext cx="6678176" cy="17436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indent="-115888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tx1"/>
              </a:solidFill>
            </a:endParaRPr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Task </a:t>
            </a:r>
            <a:r>
              <a:rPr lang="en-US" sz="1500" dirty="0">
                <a:solidFill>
                  <a:schemeClr val="tx1"/>
                </a:solidFill>
              </a:rPr>
              <a:t>1: </a:t>
            </a:r>
            <a:r>
              <a:rPr lang="en-GB" sz="1500" dirty="0">
                <a:solidFill>
                  <a:srgbClr val="000000"/>
                </a:solidFill>
                <a:ea typeface="Arial"/>
                <a:cs typeface="Arial"/>
              </a:rPr>
              <a:t>Circle the correct words or phrases to complete the sentences.</a:t>
            </a:r>
            <a:endParaRPr lang="en-GB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Task 2: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Look at the pictures and complete each sentence. Write some, any or a lot of/lots of in the 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blanks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Task 3: Fill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each blank with How many or How much. Answer the questions, using the pictures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Task 4: Work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pairs. Ask and answer, using the questions in 3.</a:t>
            </a:r>
          </a:p>
          <a:p>
            <a:endParaRPr lang="en-US" sz="1500" dirty="0"/>
          </a:p>
          <a:p>
            <a:pPr lvl="0"/>
            <a:endParaRPr lang="en-US" sz="15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16427" y="4799755"/>
            <a:ext cx="6678175" cy="766205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Task 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5: Work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pairs. Take turns to ask and answer about the 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recipes.</a:t>
            </a:r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725951" y="1556916"/>
            <a:ext cx="820887" cy="531346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50585" y="2415963"/>
            <a:ext cx="820886" cy="93027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502157" y="260303"/>
            <a:ext cx="5972258" cy="916490"/>
            <a:chOff x="3502157" y="260303"/>
            <a:chExt cx="5972258" cy="916490"/>
          </a:xfrm>
        </p:grpSpPr>
        <p:sp>
          <p:nvSpPr>
            <p:cNvPr id="44" name="Rounded Rectangle 43"/>
            <p:cNvSpPr/>
            <p:nvPr/>
          </p:nvSpPr>
          <p:spPr>
            <a:xfrm>
              <a:off x="4111050" y="405824"/>
              <a:ext cx="5276014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157" y="260303"/>
              <a:ext cx="964452" cy="91649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550489" y="474406"/>
              <a:ext cx="4923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LESSON 3: A CLOSER LOOK 2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843755" y="5894141"/>
            <a:ext cx="1950733" cy="622407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819122" y="5194431"/>
            <a:ext cx="358098" cy="69970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116427" y="5787674"/>
            <a:ext cx="6678175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Wrap-up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Homework</a:t>
            </a:r>
            <a:endParaRPr lang="en-GB" sz="1500" dirty="0">
              <a:solidFill>
                <a:schemeClr val="tx1"/>
              </a:solidFill>
            </a:endParaRPr>
          </a:p>
        </p:txBody>
      </p:sp>
      <p:cxnSp>
        <p:nvCxnSpPr>
          <p:cNvPr id="30" name="Curved Connector 29"/>
          <p:cNvCxnSpPr>
            <a:stCxn id="18" idx="3"/>
            <a:endCxn id="19" idx="0"/>
          </p:cNvCxnSpPr>
          <p:nvPr/>
        </p:nvCxnSpPr>
        <p:spPr>
          <a:xfrm>
            <a:off x="2725951" y="3640815"/>
            <a:ext cx="537130" cy="124187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8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149944" y="1331913"/>
            <a:ext cx="95347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 smtClean="0">
                <a:solidFill>
                  <a:schemeClr val="dk1"/>
                </a:solidFill>
              </a:rPr>
              <a:t>WRAP-UP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681769" y="1219129"/>
            <a:ext cx="3970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36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3600"/>
            </a:pP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32FA51A-296F-9B4D-A9FC-E1F730DA07CD}"/>
              </a:ext>
            </a:extLst>
          </p:cNvPr>
          <p:cNvSpPr/>
          <p:nvPr/>
        </p:nvSpPr>
        <p:spPr>
          <a:xfrm>
            <a:off x="561221" y="1998857"/>
            <a:ext cx="110855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ea typeface="Cutive"/>
                <a:cs typeface="Cutive"/>
                <a:sym typeface="Cutive"/>
              </a:rPr>
              <a:t>- Review the measurement words and phrases such as </a:t>
            </a:r>
            <a:r>
              <a:rPr lang="en-US" sz="2800" b="1" i="1" dirty="0">
                <a:ea typeface="Cutive"/>
                <a:cs typeface="Cutive"/>
                <a:sym typeface="Cutive"/>
              </a:rPr>
              <a:t>some</a:t>
            </a:r>
            <a:r>
              <a:rPr lang="en-US" sz="2800" dirty="0">
                <a:ea typeface="Cutive"/>
                <a:cs typeface="Cutive"/>
                <a:sym typeface="Cutive"/>
              </a:rPr>
              <a:t> and </a:t>
            </a:r>
            <a:r>
              <a:rPr lang="en-US" sz="2800" dirty="0" smtClean="0">
                <a:ea typeface="Cutive"/>
                <a:cs typeface="Cutive"/>
                <a:sym typeface="Cutive"/>
              </a:rPr>
              <a:t/>
            </a:r>
            <a:br>
              <a:rPr lang="en-US" sz="2800" dirty="0" smtClean="0">
                <a:ea typeface="Cutive"/>
                <a:cs typeface="Cutive"/>
                <a:sym typeface="Cutive"/>
              </a:rPr>
            </a:br>
            <a:r>
              <a:rPr lang="en-US" sz="2800" b="1" i="1" dirty="0" smtClean="0">
                <a:ea typeface="Cutive"/>
                <a:cs typeface="Cutive"/>
                <a:sym typeface="Cutive"/>
              </a:rPr>
              <a:t>a </a:t>
            </a:r>
            <a:r>
              <a:rPr lang="en-US" sz="2800" b="1" i="1" dirty="0">
                <a:ea typeface="Cutive"/>
                <a:cs typeface="Cutive"/>
                <a:sym typeface="Cutive"/>
              </a:rPr>
              <a:t>lot of / lots of</a:t>
            </a:r>
            <a:r>
              <a:rPr lang="en-US" sz="2800" i="1" dirty="0">
                <a:ea typeface="Cutive"/>
                <a:cs typeface="Cutive"/>
                <a:sym typeface="Cutive"/>
              </a:rPr>
              <a:t> </a:t>
            </a:r>
            <a:r>
              <a:rPr lang="en-US" sz="2800" dirty="0">
                <a:ea typeface="Cutive"/>
                <a:cs typeface="Cutive"/>
                <a:sym typeface="Cutive"/>
              </a:rPr>
              <a:t>used with countable and uncountable </a:t>
            </a:r>
            <a:r>
              <a:rPr lang="en-US" sz="2800" dirty="0" smtClean="0">
                <a:ea typeface="Cutive"/>
                <a:cs typeface="Cutive"/>
                <a:sym typeface="Cutive"/>
              </a:rPr>
              <a:t>nouns.</a:t>
            </a:r>
            <a:r>
              <a:rPr lang="en-US" sz="2800" dirty="0">
                <a:ea typeface="Cutive"/>
                <a:cs typeface="Cutive"/>
                <a:sym typeface="Cutive"/>
              </a:rPr>
              <a:t> </a:t>
            </a:r>
            <a:endParaRPr lang="en-US" sz="2800" dirty="0"/>
          </a:p>
          <a:p>
            <a:pPr lvl="0">
              <a:lnSpc>
                <a:spcPct val="150000"/>
              </a:lnSpc>
            </a:pPr>
            <a:r>
              <a:rPr lang="en-US" sz="2800" dirty="0">
                <a:ea typeface="Cutive"/>
                <a:cs typeface="Cutive"/>
                <a:sym typeface="Cutive"/>
              </a:rPr>
              <a:t>- Understand and use the </a:t>
            </a:r>
            <a:r>
              <a:rPr lang="en-US" sz="2800" b="1" i="1" dirty="0">
                <a:ea typeface="Cutive"/>
                <a:cs typeface="Cutive"/>
                <a:sym typeface="Cutive"/>
              </a:rPr>
              <a:t>How many/ How much </a:t>
            </a:r>
            <a:r>
              <a:rPr lang="en-US" sz="2800" dirty="0">
                <a:ea typeface="Cutive"/>
                <a:cs typeface="Cutive"/>
                <a:sym typeface="Cutive"/>
              </a:rPr>
              <a:t>to ask and answer about </a:t>
            </a:r>
            <a:r>
              <a:rPr lang="en-US" sz="2800" dirty="0" smtClean="0">
                <a:ea typeface="Cutive"/>
                <a:cs typeface="Cutive"/>
                <a:sym typeface="Cutive"/>
              </a:rPr>
              <a:t>quantities.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149944" y="1331913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3600"/>
            </a:pP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32FA51A-296F-9B4D-A9FC-E1F730DA07CD}"/>
              </a:ext>
            </a:extLst>
          </p:cNvPr>
          <p:cNvSpPr/>
          <p:nvPr/>
        </p:nvSpPr>
        <p:spPr>
          <a:xfrm>
            <a:off x="561221" y="1998857"/>
            <a:ext cx="110855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Tx/>
              <a:buChar char="-"/>
            </a:pP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</a:rPr>
              <a:t>Make 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</a:rPr>
              <a:t>questions and sentences about quantities, using </a:t>
            </a:r>
            <a:r>
              <a:rPr lang="en-US" sz="2400" b="1" dirty="0">
                <a:solidFill>
                  <a:srgbClr val="231F20"/>
                </a:solidFill>
                <a:latin typeface="Arial" panose="020B0604020202020204" pitchFamily="34" charset="0"/>
              </a:rPr>
              <a:t>some, a lot of / lots of, any, How much and How many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r>
              <a:rPr lang="en-US" sz="2400" b="1" dirty="0">
                <a:solidFill>
                  <a:srgbClr val="37948D"/>
                </a:solidFill>
                <a:latin typeface="Arial" panose="020B0604020202020204" pitchFamily="34" charset="0"/>
              </a:rPr>
              <a:t>Preparation for Unit 5 project</a:t>
            </a:r>
            <a:endParaRPr lang="en-US" sz="2400" dirty="0">
              <a:solidFill>
                <a:srgbClr val="37948D"/>
              </a:solidFill>
            </a:endParaRPr>
          </a:p>
          <a:p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</a:rPr>
              <a:t>- Prepare for the project (the eating habits, pictures or photos and responsibilities of each member)</a:t>
            </a:r>
            <a:endParaRPr lang="en-US" sz="2400" dirty="0"/>
          </a:p>
          <a:p>
            <a:r>
              <a:rPr lang="en-US" sz="2800" dirty="0"/>
              <a:t/>
            </a:r>
            <a:br>
              <a:rPr lang="en-US" sz="2800" dirty="0"/>
            </a:b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403841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4683" y="6088284"/>
            <a:ext cx="42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Website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sachmem.vn</a:t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Fanpage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www.facebook.com/sachmem.vn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/>
          <p:nvPr/>
        </p:nvSpPr>
        <p:spPr>
          <a:xfrm>
            <a:off x="2243582" y="1635501"/>
            <a:ext cx="1861222" cy="54054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WARM-UP</a:t>
            </a:r>
            <a:endParaRPr sz="20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4980586" y="1635501"/>
            <a:ext cx="2751303" cy="54054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6126480" y="2601723"/>
            <a:ext cx="5638800" cy="182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Stage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aims: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+mn-lt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To activate students’ knowledge using 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some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 and 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+mn-lt"/>
                <a:sym typeface="Arial"/>
              </a:rPr>
              <a:t>a lot of / lots of </a:t>
            </a:r>
            <a:endParaRPr sz="2400" i="1" dirty="0">
              <a:latin typeface="+mn-lt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To get students interested in the topic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</a:br>
            <a:endParaRPr sz="2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3FD10DA-BE6A-9442-B4B3-FE30B077A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68" y="2444882"/>
            <a:ext cx="5101907" cy="352561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40351" y="428643"/>
            <a:ext cx="5972258" cy="916490"/>
            <a:chOff x="3502157" y="260303"/>
            <a:chExt cx="5972258" cy="916490"/>
          </a:xfrm>
        </p:grpSpPr>
        <p:sp>
          <p:nvSpPr>
            <p:cNvPr id="14" name="Rounded Rectangle 13"/>
            <p:cNvSpPr/>
            <p:nvPr/>
          </p:nvSpPr>
          <p:spPr>
            <a:xfrm>
              <a:off x="4111050" y="405824"/>
              <a:ext cx="5276014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157" y="260303"/>
              <a:ext cx="964452" cy="91649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50489" y="474406"/>
              <a:ext cx="4923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LESSON 3: A CLOSER LOOK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7397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 txBox="1"/>
          <p:nvPr/>
        </p:nvSpPr>
        <p:spPr>
          <a:xfrm>
            <a:off x="663572" y="191091"/>
            <a:ext cx="3059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MINI GAME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6576F6B-9D7F-9349-B025-72579F8548E8}"/>
              </a:ext>
            </a:extLst>
          </p:cNvPr>
          <p:cNvSpPr/>
          <p:nvPr/>
        </p:nvSpPr>
        <p:spPr>
          <a:xfrm>
            <a:off x="3064829" y="1081346"/>
            <a:ext cx="8696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  <a:latin typeface="+mn-lt"/>
              </a:rPr>
              <a:t> groups: Mango 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&amp; </a:t>
            </a:r>
            <a:r>
              <a:rPr lang="en-US" sz="2400" b="1" dirty="0" smtClean="0">
                <a:solidFill>
                  <a:srgbClr val="0070C0"/>
                </a:solidFill>
                <a:latin typeface="+mn-lt"/>
              </a:rPr>
              <a:t>Orange</a:t>
            </a:r>
            <a:endParaRPr lang="en-US" sz="2400" b="1" dirty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Listen to the words the teacher says</a:t>
            </a:r>
            <a:endParaRPr lang="en-US" sz="24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0ED90C8-DFCF-6E48-92E6-9C8B8E931F7B}"/>
              </a:ext>
            </a:extLst>
          </p:cNvPr>
          <p:cNvSpPr/>
          <p:nvPr/>
        </p:nvSpPr>
        <p:spPr>
          <a:xfrm>
            <a:off x="9421440" y="4984193"/>
            <a:ext cx="145905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sugar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C0E8F09-CDCA-654B-9E98-91EE9A03DA42}"/>
              </a:ext>
            </a:extLst>
          </p:cNvPr>
          <p:cNvSpPr/>
          <p:nvPr/>
        </p:nvSpPr>
        <p:spPr>
          <a:xfrm>
            <a:off x="7039207" y="4632547"/>
            <a:ext cx="155042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pepper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AE5FFBA-73DA-134A-AC97-3E81E1B5F2B3}"/>
              </a:ext>
            </a:extLst>
          </p:cNvPr>
          <p:cNvSpPr/>
          <p:nvPr/>
        </p:nvSpPr>
        <p:spPr>
          <a:xfrm>
            <a:off x="7783608" y="5483526"/>
            <a:ext cx="114165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meat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E6B11A1-6A53-164B-BA29-CE62B6069271}"/>
              </a:ext>
            </a:extLst>
          </p:cNvPr>
          <p:cNvSpPr/>
          <p:nvPr/>
        </p:nvSpPr>
        <p:spPr>
          <a:xfrm>
            <a:off x="10043953" y="3986500"/>
            <a:ext cx="88998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salt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5DFBC5-48D6-4E43-A0F7-B24010BAC86C}"/>
              </a:ext>
            </a:extLst>
          </p:cNvPr>
          <p:cNvSpPr/>
          <p:nvPr/>
        </p:nvSpPr>
        <p:spPr>
          <a:xfrm>
            <a:off x="3049150" y="4778888"/>
            <a:ext cx="93647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4738C44-5978-D34A-8843-0C1DFA8B1C52}"/>
              </a:ext>
            </a:extLst>
          </p:cNvPr>
          <p:cNvSpPr/>
          <p:nvPr/>
        </p:nvSpPr>
        <p:spPr>
          <a:xfrm>
            <a:off x="1343072" y="4500280"/>
            <a:ext cx="111921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meal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F319AEF-09D2-9D49-879C-86F5CCCD831B}"/>
              </a:ext>
            </a:extLst>
          </p:cNvPr>
          <p:cNvSpPr/>
          <p:nvPr/>
        </p:nvSpPr>
        <p:spPr>
          <a:xfrm>
            <a:off x="3874524" y="3883658"/>
            <a:ext cx="134684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carrot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7428C65-8A60-084F-B11A-C42257F35599}"/>
              </a:ext>
            </a:extLst>
          </p:cNvPr>
          <p:cNvSpPr/>
          <p:nvPr/>
        </p:nvSpPr>
        <p:spPr>
          <a:xfrm>
            <a:off x="8011574" y="3785694"/>
            <a:ext cx="170912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chicken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12DC30-2CF0-1744-98FD-6A7D51DD2378}"/>
              </a:ext>
            </a:extLst>
          </p:cNvPr>
          <p:cNvSpPr/>
          <p:nvPr/>
        </p:nvSpPr>
        <p:spPr>
          <a:xfrm>
            <a:off x="2802756" y="5621170"/>
            <a:ext cx="214353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cucumber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70E43B4-6130-9742-9DA5-A99426068925}"/>
              </a:ext>
            </a:extLst>
          </p:cNvPr>
          <p:cNvGrpSpPr/>
          <p:nvPr/>
        </p:nvGrpSpPr>
        <p:grpSpPr>
          <a:xfrm>
            <a:off x="816140" y="3398868"/>
            <a:ext cx="4864359" cy="3135748"/>
            <a:chOff x="481608" y="3309660"/>
            <a:chExt cx="4864359" cy="3135748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7269BA02-19F0-A547-994E-45B7DA9B9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70" b="93567" l="23986" r="77703">
                          <a14:foregroundMark x1="32432" y1="75439" x2="42568" y2="86550"/>
                          <a14:foregroundMark x1="30068" y1="73099" x2="27703" y2="80702"/>
                          <a14:foregroundMark x1="34459" y1="67836" x2="47973" y2="79532"/>
                          <a14:foregroundMark x1="27027" y1="66667" x2="41892" y2="93567"/>
                          <a14:foregroundMark x1="27703" y1="69591" x2="26689" y2="88889"/>
                          <a14:foregroundMark x1="59459" y1="13450" x2="61149" y2="2339"/>
                          <a14:foregroundMark x1="24324" y1="74269" x2="40878" y2="91228"/>
                          <a14:foregroundMark x1="28378" y1="93567" x2="44257" y2="91228"/>
                        </a14:backgroundRemoval>
                      </a14:imgEffect>
                    </a14:imgLayer>
                  </a14:imgProps>
                </a:ext>
              </a:extLst>
            </a:blip>
            <a:srcRect l="20224" r="15744"/>
            <a:stretch/>
          </p:blipFill>
          <p:spPr>
            <a:xfrm>
              <a:off x="719501" y="3398231"/>
              <a:ext cx="578079" cy="518493"/>
            </a:xfrm>
            <a:prstGeom prst="rect">
              <a:avLst/>
            </a:prstGeom>
          </p:spPr>
        </p:pic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A2F29DE7-6507-2C46-A999-A00D7CF2C45C}"/>
                </a:ext>
              </a:extLst>
            </p:cNvPr>
            <p:cNvSpPr/>
            <p:nvPr/>
          </p:nvSpPr>
          <p:spPr>
            <a:xfrm>
              <a:off x="481608" y="3309660"/>
              <a:ext cx="4864359" cy="3135748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2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DCB9E01-9C5A-884F-8CF6-9402CD5A5FEE}"/>
              </a:ext>
            </a:extLst>
          </p:cNvPr>
          <p:cNvGrpSpPr/>
          <p:nvPr/>
        </p:nvGrpSpPr>
        <p:grpSpPr>
          <a:xfrm>
            <a:off x="6512308" y="3398869"/>
            <a:ext cx="4864359" cy="3135748"/>
            <a:chOff x="6177776" y="3309661"/>
            <a:chExt cx="4864359" cy="313574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7968DA2E-5C4E-224A-B07A-A397B693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7699" y="3398231"/>
              <a:ext cx="409080" cy="515441"/>
            </a:xfrm>
            <a:prstGeom prst="rect">
              <a:avLst/>
            </a:prstGeom>
          </p:spPr>
        </p:pic>
        <p:sp>
          <p:nvSpPr>
            <p:cNvPr id="26" name="Rounded Rectangle 25">
              <a:extLst>
                <a:ext uri="{FF2B5EF4-FFF2-40B4-BE49-F238E27FC236}">
                  <a16:creationId xmlns="" xmlns:a16="http://schemas.microsoft.com/office/drawing/2014/main" id="{97918F4B-94CF-BD41-941E-CFA250D5F112}"/>
                </a:ext>
              </a:extLst>
            </p:cNvPr>
            <p:cNvSpPr/>
            <p:nvPr/>
          </p:nvSpPr>
          <p:spPr>
            <a:xfrm>
              <a:off x="6177776" y="3309661"/>
              <a:ext cx="4864359" cy="3135748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724AF34-3B2B-2648-8655-5BE4CD3D2321}"/>
              </a:ext>
            </a:extLst>
          </p:cNvPr>
          <p:cNvGrpSpPr/>
          <p:nvPr/>
        </p:nvGrpSpPr>
        <p:grpSpPr>
          <a:xfrm>
            <a:off x="6503330" y="2312932"/>
            <a:ext cx="4709114" cy="830997"/>
            <a:chOff x="6214164" y="2342677"/>
            <a:chExt cx="4709114" cy="830997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7BB765BE-3CF6-FC43-B46B-40D287EF8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4164" y="2399319"/>
              <a:ext cx="409080" cy="51544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2297DEA1-8F27-8B4C-8D3D-07BD2ECEC284}"/>
                </a:ext>
              </a:extLst>
            </p:cNvPr>
            <p:cNvSpPr/>
            <p:nvPr/>
          </p:nvSpPr>
          <p:spPr>
            <a:xfrm>
              <a:off x="6623244" y="2342677"/>
              <a:ext cx="430003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n-lt"/>
                </a:rPr>
                <a:t>Members </a:t>
              </a:r>
              <a:r>
                <a:rPr lang="en-US" sz="2400" dirty="0" smtClean="0">
                  <a:latin typeface="+mn-lt"/>
                </a:rPr>
                <a:t>of </a:t>
              </a:r>
              <a:r>
                <a:rPr lang="en-US" sz="2400" i="1" dirty="0">
                  <a:latin typeface="+mn-lt"/>
                </a:rPr>
                <a:t>Orange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stand up </a:t>
              </a:r>
              <a:r>
                <a:rPr lang="en-US" sz="2400" dirty="0">
                  <a:latin typeface="+mn-lt"/>
                </a:rPr>
                <a:t>if the word is </a:t>
              </a:r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uncountable</a:t>
              </a:r>
              <a:r>
                <a:rPr lang="en-US" sz="2400" dirty="0"/>
                <a:t>.</a:t>
              </a:r>
              <a:r>
                <a:rPr lang="en-US" sz="2400" dirty="0">
                  <a:latin typeface="+mn-lt"/>
                </a:rPr>
                <a:t>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280B944-1732-5948-A87B-5B887FBC3CEF}"/>
              </a:ext>
            </a:extLst>
          </p:cNvPr>
          <p:cNvGrpSpPr/>
          <p:nvPr/>
        </p:nvGrpSpPr>
        <p:grpSpPr>
          <a:xfrm>
            <a:off x="778894" y="2292247"/>
            <a:ext cx="4696351" cy="830997"/>
            <a:chOff x="371472" y="2349577"/>
            <a:chExt cx="4696351" cy="830997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5025F7F-C4EF-C649-844E-1ABF30862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70" b="93567" l="23986" r="77703">
                          <a14:foregroundMark x1="32432" y1="75439" x2="42568" y2="86550"/>
                          <a14:foregroundMark x1="30068" y1="73099" x2="27703" y2="80702"/>
                          <a14:foregroundMark x1="34459" y1="67836" x2="47973" y2="79532"/>
                          <a14:foregroundMark x1="27027" y1="66667" x2="41892" y2="93567"/>
                          <a14:foregroundMark x1="27703" y1="69591" x2="26689" y2="88889"/>
                          <a14:foregroundMark x1="59459" y1="13450" x2="61149" y2="2339"/>
                          <a14:foregroundMark x1="24324" y1="74269" x2="40878" y2="91228"/>
                          <a14:foregroundMark x1="28378" y1="93567" x2="44257" y2="91228"/>
                        </a14:backgroundRemoval>
                      </a14:imgEffect>
                    </a14:imgLayer>
                  </a14:imgProps>
                </a:ext>
              </a:extLst>
            </a:blip>
            <a:srcRect l="20224" r="15744"/>
            <a:stretch/>
          </p:blipFill>
          <p:spPr>
            <a:xfrm>
              <a:off x="371472" y="2431285"/>
              <a:ext cx="578079" cy="518493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DAD7676D-C57F-164B-ABA4-FD08B5E94107}"/>
                </a:ext>
              </a:extLst>
            </p:cNvPr>
            <p:cNvSpPr/>
            <p:nvPr/>
          </p:nvSpPr>
          <p:spPr>
            <a:xfrm>
              <a:off x="865051" y="2349577"/>
              <a:ext cx="42027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n-lt"/>
                </a:rPr>
                <a:t>Members </a:t>
              </a:r>
              <a:r>
                <a:rPr lang="en-US" sz="2400" dirty="0" smtClean="0">
                  <a:latin typeface="+mn-lt"/>
                </a:rPr>
                <a:t>of </a:t>
              </a:r>
              <a:r>
                <a:rPr lang="en-US" sz="2400" i="1" dirty="0">
                  <a:latin typeface="+mn-lt"/>
                </a:rPr>
                <a:t>Mango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stand up </a:t>
              </a:r>
              <a:r>
                <a:rPr lang="en-US" sz="2400" dirty="0">
                  <a:latin typeface="+mn-lt"/>
                </a:rPr>
                <a:t>if the word is </a:t>
              </a:r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countable</a:t>
              </a:r>
              <a:r>
                <a:rPr lang="en-US" sz="2400" dirty="0">
                  <a:latin typeface="+mn-lt"/>
                </a:rPr>
                <a:t>.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F10C3DA-7A91-A747-93B9-0A741A2092C2}"/>
              </a:ext>
            </a:extLst>
          </p:cNvPr>
          <p:cNvSpPr/>
          <p:nvPr/>
        </p:nvSpPr>
        <p:spPr>
          <a:xfrm>
            <a:off x="2263519" y="3745797"/>
            <a:ext cx="125386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apple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0A535416-E6D9-6547-A90D-BBFCD820E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r="49850"/>
          <a:stretch/>
        </p:blipFill>
        <p:spPr>
          <a:xfrm>
            <a:off x="-41110" y="98414"/>
            <a:ext cx="4608949" cy="6858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75218" y="1229379"/>
            <a:ext cx="1950733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71471" y="208826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09503" y="1251075"/>
            <a:ext cx="6685099" cy="62506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 smtClean="0">
                <a:solidFill>
                  <a:schemeClr val="tx1"/>
                </a:solidFill>
              </a:rPr>
              <a:t>Mini game</a:t>
            </a:r>
            <a:endParaRPr lang="en-GB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04853" y="2085016"/>
            <a:ext cx="6689749" cy="57424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500" dirty="0" smtClean="0">
                <a:solidFill>
                  <a:srgbClr val="000000"/>
                </a:solidFill>
                <a:ea typeface="Arial"/>
                <a:cs typeface="Arial"/>
              </a:rPr>
              <a:t>Measurement words/phrases: </a:t>
            </a:r>
            <a:r>
              <a:rPr lang="en-GB" sz="1500" i="1" dirty="0" smtClean="0">
                <a:solidFill>
                  <a:srgbClr val="000000"/>
                </a:solidFill>
                <a:ea typeface="Arial"/>
                <a:cs typeface="Arial"/>
              </a:rPr>
              <a:t>some, a lot of / lots of</a:t>
            </a:r>
            <a:endParaRPr lang="en-GB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725951" y="1556916"/>
            <a:ext cx="820887" cy="531346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502157" y="260303"/>
            <a:ext cx="5972258" cy="916490"/>
            <a:chOff x="3502157" y="260303"/>
            <a:chExt cx="5972258" cy="916490"/>
          </a:xfrm>
        </p:grpSpPr>
        <p:sp>
          <p:nvSpPr>
            <p:cNvPr id="44" name="Rounded Rectangle 43"/>
            <p:cNvSpPr/>
            <p:nvPr/>
          </p:nvSpPr>
          <p:spPr>
            <a:xfrm>
              <a:off x="4111050" y="405824"/>
              <a:ext cx="5276014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157" y="260303"/>
              <a:ext cx="964452" cy="91649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550489" y="474406"/>
              <a:ext cx="4923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LESSON 3: A CLOSER LOOK 2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AAC412C-60E9-EF4E-A9E5-C53473493EE7}"/>
              </a:ext>
            </a:extLst>
          </p:cNvPr>
          <p:cNvSpPr/>
          <p:nvPr/>
        </p:nvSpPr>
        <p:spPr>
          <a:xfrm>
            <a:off x="5119796" y="2988775"/>
            <a:ext cx="58182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Stage </a:t>
            </a:r>
            <a:r>
              <a:rPr lang="en-US" sz="2000" b="1" dirty="0" smtClean="0"/>
              <a:t>aim:</a:t>
            </a:r>
          </a:p>
          <a:p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T</a:t>
            </a:r>
            <a:r>
              <a:rPr lang="vi-VN" sz="1800" dirty="0" smtClean="0"/>
              <a:t>o </a:t>
            </a:r>
            <a:r>
              <a:rPr lang="vi-VN" sz="1800" dirty="0"/>
              <a:t>help Ss understand and know how to use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GB" sz="1800" i="1" dirty="0" smtClean="0"/>
              <a:t>some</a:t>
            </a:r>
            <a:r>
              <a:rPr lang="en-GB" sz="1800" i="1" dirty="0"/>
              <a:t>, a lot of / lots of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126230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7397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 txBox="1"/>
          <p:nvPr/>
        </p:nvSpPr>
        <p:spPr>
          <a:xfrm>
            <a:off x="376701" y="191111"/>
            <a:ext cx="683092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PRESENTATION 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7DE25BE5-5558-7B49-8086-AB6A784C8A7E}"/>
              </a:ext>
            </a:extLst>
          </p:cNvPr>
          <p:cNvSpPr/>
          <p:nvPr/>
        </p:nvSpPr>
        <p:spPr>
          <a:xfrm>
            <a:off x="1438766" y="1657703"/>
            <a:ext cx="10089846" cy="4796886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FE38F39-5BDE-9B46-9593-28567A21C62A}"/>
              </a:ext>
            </a:extLst>
          </p:cNvPr>
          <p:cNvSpPr/>
          <p:nvPr/>
        </p:nvSpPr>
        <p:spPr>
          <a:xfrm rot="20898478">
            <a:off x="1232669" y="1408417"/>
            <a:ext cx="255949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Remember!</a:t>
            </a:r>
            <a:endParaRPr lang="x-none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0DDD6B3-F310-1E49-9D17-BC528C7CEE25}"/>
              </a:ext>
            </a:extLst>
          </p:cNvPr>
          <p:cNvSpPr/>
          <p:nvPr/>
        </p:nvSpPr>
        <p:spPr>
          <a:xfrm>
            <a:off x="1672456" y="2307385"/>
            <a:ext cx="96224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We use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some, a lot of, lots of</a:t>
            </a:r>
            <a:r>
              <a:rPr lang="x-none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with both countable nouns and uncountable nouns to describe quantities</a:t>
            </a:r>
            <a:r>
              <a:rPr lang="x-non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 sz="3200" i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- I need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 apples for this recipe. </a:t>
            </a:r>
          </a:p>
          <a:p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- There's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 water in the bottle. </a:t>
            </a:r>
          </a:p>
          <a:p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- There are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lot of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 of 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people in the room. </a:t>
            </a:r>
          </a:p>
          <a:p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- She likes coffee with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lot of 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 of 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sugar. </a:t>
            </a:r>
          </a:p>
        </p:txBody>
      </p:sp>
    </p:spTree>
    <p:extLst>
      <p:ext uri="{BB962C8B-B14F-4D97-AF65-F5344CB8AC3E}">
        <p14:creationId xmlns:p14="http://schemas.microsoft.com/office/powerpoint/2010/main" val="261468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7397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FE38F39-5BDE-9B46-9593-28567A21C62A}"/>
              </a:ext>
            </a:extLst>
          </p:cNvPr>
          <p:cNvSpPr/>
          <p:nvPr/>
        </p:nvSpPr>
        <p:spPr>
          <a:xfrm>
            <a:off x="530919" y="1163917"/>
            <a:ext cx="4350363" cy="646331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Vocabulary:</a:t>
            </a:r>
            <a:endParaRPr lang="x-none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0DDD6B3-F310-1E49-9D17-BC528C7CEE25}"/>
              </a:ext>
            </a:extLst>
          </p:cNvPr>
          <p:cNvSpPr/>
          <p:nvPr/>
        </p:nvSpPr>
        <p:spPr>
          <a:xfrm>
            <a:off x="6096000" y="2025333"/>
            <a:ext cx="53063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x-non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x-non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x-non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x-non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DBC3DC1-C69E-DF4E-81BC-6672CD959588}"/>
              </a:ext>
            </a:extLst>
          </p:cNvPr>
          <p:cNvSpPr/>
          <p:nvPr/>
        </p:nvSpPr>
        <p:spPr>
          <a:xfrm>
            <a:off x="376701" y="2025333"/>
            <a:ext cx="47336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1.countable</a:t>
            </a: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GB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kaʊntəbəl</a:t>
            </a:r>
            <a:r>
              <a:rPr lang="en-GB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/:</a:t>
            </a:r>
            <a:endParaRPr lang="x-none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2.quantity</a:t>
            </a: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GB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kwɒntəti</a:t>
            </a:r>
            <a:r>
              <a:rPr lang="en-GB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/:</a:t>
            </a:r>
            <a:endParaRPr lang="x-none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3.describe</a:t>
            </a: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dɪˈskraɪb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GB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x-none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4.popular</a:t>
            </a: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GB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pɒpjələr</a:t>
            </a:r>
            <a:r>
              <a:rPr lang="en-GB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/:</a:t>
            </a:r>
            <a:endParaRPr lang="x-none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5.cartoon</a:t>
            </a: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kɑ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ːˈ</a:t>
            </a:r>
            <a:r>
              <a:rPr lang="en-GB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tuːn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GB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x-none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49;p6"/>
          <p:cNvSpPr txBox="1"/>
          <p:nvPr/>
        </p:nvSpPr>
        <p:spPr>
          <a:xfrm>
            <a:off x="376701" y="191111"/>
            <a:ext cx="683092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PRESENTATION 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5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0A535416-E6D9-6547-A90D-BBFCD820E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r="49850"/>
          <a:stretch/>
        </p:blipFill>
        <p:spPr>
          <a:xfrm>
            <a:off x="-41110" y="98414"/>
            <a:ext cx="4608949" cy="6858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75218" y="1229379"/>
            <a:ext cx="1950733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71471" y="208826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75218" y="3346237"/>
            <a:ext cx="1950733" cy="58915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09503" y="1251075"/>
            <a:ext cx="6685099" cy="62506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 smtClean="0">
                <a:solidFill>
                  <a:schemeClr val="tx1"/>
                </a:solidFill>
              </a:rPr>
              <a:t>Mini game</a:t>
            </a:r>
            <a:endParaRPr lang="en-GB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04853" y="2085016"/>
            <a:ext cx="6689749" cy="57424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500" dirty="0" smtClean="0">
                <a:solidFill>
                  <a:srgbClr val="000000"/>
                </a:solidFill>
                <a:ea typeface="Arial"/>
                <a:cs typeface="Arial"/>
              </a:rPr>
              <a:t>Measurement words/phrases: </a:t>
            </a:r>
            <a:r>
              <a:rPr lang="en-GB" sz="1500" i="1" dirty="0" smtClean="0">
                <a:solidFill>
                  <a:srgbClr val="000000"/>
                </a:solidFill>
                <a:ea typeface="Arial"/>
                <a:cs typeface="Arial"/>
              </a:rPr>
              <a:t>some, a lot of / lots of</a:t>
            </a:r>
            <a:endParaRPr lang="en-GB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16427" y="2861450"/>
            <a:ext cx="6678176" cy="17436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indent="-115888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tx1"/>
              </a:solidFill>
            </a:endParaRPr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Task </a:t>
            </a:r>
            <a:r>
              <a:rPr lang="en-US" sz="1500" dirty="0">
                <a:solidFill>
                  <a:schemeClr val="tx1"/>
                </a:solidFill>
              </a:rPr>
              <a:t>1: </a:t>
            </a:r>
            <a:r>
              <a:rPr lang="en-GB" sz="1500" dirty="0">
                <a:solidFill>
                  <a:srgbClr val="000000"/>
                </a:solidFill>
                <a:ea typeface="Arial"/>
                <a:cs typeface="Arial"/>
              </a:rPr>
              <a:t>Circle the correct words or phrases to complete the sentences.</a:t>
            </a:r>
            <a:endParaRPr lang="en-GB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Task 2: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Look at the pictures and complete each sentence. Write some, any or a lot of/lots of in the 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blanks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Task 3: Fill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each blank with How many or How much. Answer the questions, using the pictures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Task 4: Work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pairs. Ask and answer, using the questions in 3.</a:t>
            </a:r>
          </a:p>
          <a:p>
            <a:endParaRPr lang="en-US" sz="1500" dirty="0"/>
          </a:p>
          <a:p>
            <a:pPr lvl="0"/>
            <a:endParaRPr lang="en-US" sz="15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725951" y="1556916"/>
            <a:ext cx="820887" cy="531346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50585" y="2415963"/>
            <a:ext cx="820886" cy="93027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502157" y="260303"/>
            <a:ext cx="5972258" cy="916490"/>
            <a:chOff x="3502157" y="260303"/>
            <a:chExt cx="5972258" cy="916490"/>
          </a:xfrm>
        </p:grpSpPr>
        <p:sp>
          <p:nvSpPr>
            <p:cNvPr id="44" name="Rounded Rectangle 43"/>
            <p:cNvSpPr/>
            <p:nvPr/>
          </p:nvSpPr>
          <p:spPr>
            <a:xfrm>
              <a:off x="4111050" y="405824"/>
              <a:ext cx="5276014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157" y="260303"/>
              <a:ext cx="964452" cy="91649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550489" y="474406"/>
              <a:ext cx="4923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LESSON 3: A CLOSER LOOK 2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59EDADD8-6F5F-5D4E-96CC-ACC951EB8648}"/>
              </a:ext>
            </a:extLst>
          </p:cNvPr>
          <p:cNvSpPr/>
          <p:nvPr/>
        </p:nvSpPr>
        <p:spPr>
          <a:xfrm>
            <a:off x="5001340" y="4807275"/>
            <a:ext cx="64344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Stage </a:t>
            </a:r>
            <a:r>
              <a:rPr lang="en-US" sz="1800" b="1" dirty="0" smtClean="0"/>
              <a:t>aims</a:t>
            </a:r>
          </a:p>
          <a:p>
            <a:endParaRPr lang="en-US" sz="18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</a:rPr>
              <a:t>To </a:t>
            </a:r>
            <a:r>
              <a:rPr lang="en-US" sz="1600" dirty="0">
                <a:latin typeface="Arial" panose="020B0604020202020204" pitchFamily="34" charset="0"/>
              </a:rPr>
              <a:t>give Ss further practice on using </a:t>
            </a:r>
            <a:r>
              <a:rPr lang="en-US" sz="1600" i="1" dirty="0">
                <a:latin typeface="Arial" panose="020B0604020202020204" pitchFamily="34" charset="0"/>
              </a:rPr>
              <a:t>some</a:t>
            </a:r>
            <a:r>
              <a:rPr lang="en-US" sz="1600" dirty="0">
                <a:latin typeface="Arial" panose="020B0604020202020204" pitchFamily="34" charset="0"/>
              </a:rPr>
              <a:t> and </a:t>
            </a:r>
            <a:r>
              <a:rPr lang="en-US" sz="1600" i="1" dirty="0">
                <a:latin typeface="Arial" panose="020B0604020202020204" pitchFamily="34" charset="0"/>
              </a:rPr>
              <a:t>a lot of / lots of </a:t>
            </a:r>
            <a:endParaRPr lang="en-US" sz="1600" i="1" dirty="0" smtClean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</a:rPr>
              <a:t>o </a:t>
            </a:r>
            <a:r>
              <a:rPr lang="en-US" sz="1600" dirty="0">
                <a:latin typeface="Arial" panose="020B0604020202020204" pitchFamily="34" charset="0"/>
              </a:rPr>
              <a:t>help Ss revise the use of </a:t>
            </a:r>
            <a:r>
              <a:rPr lang="en-US" sz="1600" i="1" dirty="0" smtClean="0">
                <a:latin typeface="Arial" panose="020B0604020202020204" pitchFamily="34" charset="0"/>
              </a:rPr>
              <a:t>any, How many, How much </a:t>
            </a:r>
            <a:r>
              <a:rPr lang="en-US" sz="1600" dirty="0" smtClean="0">
                <a:latin typeface="Arial" panose="020B0604020202020204" pitchFamily="34" charset="0"/>
              </a:rPr>
              <a:t>&amp; </a:t>
            </a:r>
            <a:r>
              <a:rPr lang="en-US" sz="1600" dirty="0" err="1" smtClean="0">
                <a:latin typeface="Arial" panose="020B0604020202020204" pitchFamily="34" charset="0"/>
              </a:rPr>
              <a:t>practise</a:t>
            </a:r>
            <a:r>
              <a:rPr lang="en-US" sz="1600" dirty="0" smtClean="0">
                <a:latin typeface="Arial" panose="020B0604020202020204" pitchFamily="34" charset="0"/>
              </a:rPr>
              <a:t> using them for asking and answering about quantities</a:t>
            </a:r>
            <a:endParaRPr lang="x-none" sz="1600" i="1" dirty="0"/>
          </a:p>
        </p:txBody>
      </p:sp>
    </p:spTree>
    <p:extLst>
      <p:ext uri="{BB962C8B-B14F-4D97-AF65-F5344CB8AC3E}">
        <p14:creationId xmlns:p14="http://schemas.microsoft.com/office/powerpoint/2010/main" val="10637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499767" y="218487"/>
            <a:ext cx="32851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1334664" y="1272469"/>
            <a:ext cx="1061738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Circle the correct words or phrases to complete the following sentences.</a:t>
            </a:r>
            <a:r>
              <a:rPr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/>
          </a:p>
        </p:txBody>
      </p:sp>
      <p:sp>
        <p:nvSpPr>
          <p:cNvPr id="5" name="Google Shape;172;p8">
            <a:extLst>
              <a:ext uri="{FF2B5EF4-FFF2-40B4-BE49-F238E27FC236}">
                <a16:creationId xmlns="" xmlns:a16="http://schemas.microsoft.com/office/drawing/2014/main" id="{D7D83858-F68D-564B-A1EB-D9DD799F1D47}"/>
              </a:ext>
            </a:extLst>
          </p:cNvPr>
          <p:cNvSpPr/>
          <p:nvPr/>
        </p:nvSpPr>
        <p:spPr>
          <a:xfrm>
            <a:off x="412595" y="2166570"/>
            <a:ext cx="1131848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1</a:t>
            </a:r>
            <a:r>
              <a:rPr lang="en-US" sz="2400" dirty="0"/>
              <a:t>. Minh is very popular. He has got </a:t>
            </a:r>
            <a:r>
              <a:rPr lang="en-US" sz="2400" b="1" dirty="0"/>
              <a:t>some / a lot of </a:t>
            </a:r>
            <a:r>
              <a:rPr lang="en-US" sz="2400" dirty="0"/>
              <a:t>friends.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2</a:t>
            </a:r>
            <a:r>
              <a:rPr lang="en-US" sz="2400" dirty="0"/>
              <a:t>. Linh is very busy. She has got </a:t>
            </a:r>
            <a:r>
              <a:rPr lang="en-US" sz="2400" b="1" dirty="0"/>
              <a:t>some / lots of </a:t>
            </a:r>
            <a:r>
              <a:rPr lang="en-US" sz="2400" dirty="0"/>
              <a:t>homework.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3</a:t>
            </a:r>
            <a:r>
              <a:rPr lang="en-US" sz="2400" dirty="0"/>
              <a:t>. Put </a:t>
            </a:r>
            <a:r>
              <a:rPr lang="en-US" sz="2400" b="1" dirty="0"/>
              <a:t>some  / a lot of </a:t>
            </a:r>
            <a:r>
              <a:rPr lang="en-US" sz="2400" dirty="0"/>
              <a:t>sugar in my tea. But not too much.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4</a:t>
            </a:r>
            <a:r>
              <a:rPr lang="en-US" sz="2400" dirty="0"/>
              <a:t>. There are </a:t>
            </a:r>
            <a:r>
              <a:rPr lang="en-US" sz="2400" b="1" dirty="0"/>
              <a:t>some /  a lot of </a:t>
            </a:r>
            <a:r>
              <a:rPr lang="en-US" sz="2400" dirty="0"/>
              <a:t>cars in our city. Too many. I don't like it.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5</a:t>
            </a:r>
            <a:r>
              <a:rPr lang="en-US" sz="2400" dirty="0"/>
              <a:t>. There is </a:t>
            </a:r>
            <a:r>
              <a:rPr lang="en-US" sz="2400" b="1" dirty="0"/>
              <a:t>some</a:t>
            </a:r>
            <a:r>
              <a:rPr lang="en-US" sz="2400" dirty="0"/>
              <a:t> /  </a:t>
            </a:r>
            <a:r>
              <a:rPr lang="en-US" sz="2400" b="1" dirty="0"/>
              <a:t>lots of </a:t>
            </a:r>
            <a:r>
              <a:rPr lang="en-US" sz="2400" dirty="0"/>
              <a:t>rice left. Not much but just enough for our breakfast. </a:t>
            </a:r>
            <a:endParaRPr sz="24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88289A1-CA6A-534A-B31A-F4C994264164}"/>
              </a:ext>
            </a:extLst>
          </p:cNvPr>
          <p:cNvSpPr/>
          <p:nvPr/>
        </p:nvSpPr>
        <p:spPr>
          <a:xfrm>
            <a:off x="6279027" y="2415879"/>
            <a:ext cx="1148071" cy="4462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300" b="1" u="sng" dirty="0">
                <a:solidFill>
                  <a:srgbClr val="C00000"/>
                </a:solidFill>
              </a:rPr>
              <a:t>a lot of</a:t>
            </a:r>
            <a:endParaRPr lang="x-none" sz="2300" b="1" u="sng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F5B66FC-C0FD-D64D-AEC8-1E0FD7FDE3C3}"/>
              </a:ext>
            </a:extLst>
          </p:cNvPr>
          <p:cNvSpPr/>
          <p:nvPr/>
        </p:nvSpPr>
        <p:spPr>
          <a:xfrm>
            <a:off x="5961217" y="3162507"/>
            <a:ext cx="1052899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C00000"/>
                </a:solidFill>
              </a:rPr>
              <a:t>lots of</a:t>
            </a:r>
            <a:endParaRPr lang="x-none" sz="2200" b="1" u="sng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FA1B8A3-FC28-B745-99D5-9D28D7C12A7E}"/>
              </a:ext>
            </a:extLst>
          </p:cNvPr>
          <p:cNvSpPr/>
          <p:nvPr/>
        </p:nvSpPr>
        <p:spPr>
          <a:xfrm>
            <a:off x="1353911" y="3872426"/>
            <a:ext cx="96554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300" b="1" u="sng" dirty="0">
                <a:solidFill>
                  <a:srgbClr val="C00000"/>
                </a:solidFill>
              </a:rPr>
              <a:t>some</a:t>
            </a:r>
            <a:endParaRPr lang="x-none" sz="2300" b="1" u="sng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B3D74E8-2A17-B74D-87F4-A45C1063DB0D}"/>
              </a:ext>
            </a:extLst>
          </p:cNvPr>
          <p:cNvSpPr/>
          <p:nvPr/>
        </p:nvSpPr>
        <p:spPr>
          <a:xfrm>
            <a:off x="3286785" y="4607902"/>
            <a:ext cx="1148071" cy="4462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300" b="1" u="sng" dirty="0">
                <a:solidFill>
                  <a:srgbClr val="C00000"/>
                </a:solidFill>
              </a:rPr>
              <a:t>a lot of</a:t>
            </a:r>
            <a:endParaRPr lang="x-none" sz="2300" b="1" u="sng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99A2F10-2F3A-4141-999C-C088581433F4}"/>
              </a:ext>
            </a:extLst>
          </p:cNvPr>
          <p:cNvSpPr/>
          <p:nvPr/>
        </p:nvSpPr>
        <p:spPr>
          <a:xfrm>
            <a:off x="1937042" y="5346211"/>
            <a:ext cx="96554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300" b="1" u="sng" dirty="0">
                <a:solidFill>
                  <a:srgbClr val="C00000"/>
                </a:solidFill>
              </a:rPr>
              <a:t>some</a:t>
            </a:r>
            <a:endParaRPr lang="x-none" sz="2300" b="1" u="sng" dirty="0">
              <a:solidFill>
                <a:srgbClr val="C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572764" y="1301772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31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4" name="Google Shape;19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0"/>
          <p:cNvSpPr txBox="1"/>
          <p:nvPr/>
        </p:nvSpPr>
        <p:spPr>
          <a:xfrm>
            <a:off x="624468" y="199630"/>
            <a:ext cx="26552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1457748" y="1244310"/>
            <a:ext cx="1036000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Look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the pictures and complete each sentence. Write 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some, any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lot of/ lots of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blanks.</a:t>
            </a:r>
            <a:endParaRPr sz="2400" i="1" dirty="0"/>
          </a:p>
        </p:txBody>
      </p:sp>
      <p:sp>
        <p:nvSpPr>
          <p:cNvPr id="6" name="Google Shape;196;p10">
            <a:extLst>
              <a:ext uri="{FF2B5EF4-FFF2-40B4-BE49-F238E27FC236}">
                <a16:creationId xmlns="" xmlns:a16="http://schemas.microsoft.com/office/drawing/2014/main" id="{F72D75A9-B8EB-6240-AD5F-8933F1893BC6}"/>
              </a:ext>
            </a:extLst>
          </p:cNvPr>
          <p:cNvSpPr/>
          <p:nvPr/>
        </p:nvSpPr>
        <p:spPr>
          <a:xfrm>
            <a:off x="1622369" y="2763718"/>
            <a:ext cx="7640901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1</a:t>
            </a:r>
            <a:r>
              <a:rPr lang="en-US" sz="2400" dirty="0"/>
              <a:t>. There are </a:t>
            </a:r>
            <a:r>
              <a:rPr lang="en-US" sz="2400" dirty="0" smtClean="0"/>
              <a:t>_____________ </a:t>
            </a:r>
            <a:r>
              <a:rPr lang="en-US" sz="2400" dirty="0"/>
              <a:t>eggs in the carton.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2</a:t>
            </a:r>
            <a:r>
              <a:rPr lang="en-US" sz="2400" dirty="0"/>
              <a:t>. There aren't </a:t>
            </a:r>
            <a:r>
              <a:rPr lang="en-US" sz="2400" dirty="0">
                <a:solidFill>
                  <a:schemeClr val="dk1"/>
                </a:solidFill>
              </a:rPr>
              <a:t>_________</a:t>
            </a:r>
            <a:r>
              <a:rPr lang="en-US" sz="2400" dirty="0"/>
              <a:t> biscuits on the plate.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3</a:t>
            </a:r>
            <a:r>
              <a:rPr lang="en-US" sz="2400" dirty="0"/>
              <a:t>. Susie went to the cinema with </a:t>
            </a:r>
            <a:r>
              <a:rPr lang="en-US" sz="2400" dirty="0">
                <a:solidFill>
                  <a:schemeClr val="dk1"/>
                </a:solidFill>
              </a:rPr>
              <a:t>_________</a:t>
            </a:r>
            <a:r>
              <a:rPr lang="en-US" sz="2400" dirty="0"/>
              <a:t> friends.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4</a:t>
            </a:r>
            <a:r>
              <a:rPr lang="en-US" sz="2400" dirty="0"/>
              <a:t>. I'd like a pizza </a:t>
            </a:r>
            <a:r>
              <a:rPr lang="en-US" sz="2400" dirty="0" smtClean="0"/>
              <a:t>with </a:t>
            </a:r>
            <a:r>
              <a:rPr lang="en-US" sz="2400" dirty="0">
                <a:solidFill>
                  <a:schemeClr val="dk1"/>
                </a:solidFill>
              </a:rPr>
              <a:t>____________</a:t>
            </a:r>
            <a:r>
              <a:rPr lang="en-US" sz="2400" dirty="0"/>
              <a:t> cheese.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5</a:t>
            </a:r>
            <a:r>
              <a:rPr lang="en-US" sz="2400" dirty="0"/>
              <a:t>. There is </a:t>
            </a:r>
            <a:r>
              <a:rPr lang="en-US" sz="2400" dirty="0" smtClean="0">
                <a:solidFill>
                  <a:schemeClr val="dk1"/>
                </a:solidFill>
              </a:rPr>
              <a:t>_____________</a:t>
            </a:r>
            <a:r>
              <a:rPr lang="en-US" sz="2400" dirty="0" smtClean="0"/>
              <a:t> </a:t>
            </a:r>
            <a:r>
              <a:rPr lang="en-US" sz="2400" dirty="0"/>
              <a:t>sugar in the bowl. </a:t>
            </a:r>
            <a:endParaRPr sz="24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ABDBE3-7CBF-D146-9243-433461AD989D}"/>
              </a:ext>
            </a:extLst>
          </p:cNvPr>
          <p:cNvSpPr/>
          <p:nvPr/>
        </p:nvSpPr>
        <p:spPr>
          <a:xfrm>
            <a:off x="3443731" y="3022339"/>
            <a:ext cx="2213483" cy="3616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060"/>
              </a:lnSpc>
            </a:pPr>
            <a:r>
              <a:rPr lang="en-US" sz="2200" b="1" dirty="0">
                <a:solidFill>
                  <a:srgbClr val="C00000"/>
                </a:solidFill>
              </a:rPr>
              <a:t>a </a:t>
            </a:r>
            <a:r>
              <a:rPr lang="en-US" sz="2200" b="1" dirty="0" smtClean="0">
                <a:solidFill>
                  <a:srgbClr val="C00000"/>
                </a:solidFill>
              </a:rPr>
              <a:t>lot of/ lots </a:t>
            </a:r>
            <a:r>
              <a:rPr lang="en-US" sz="2200" b="1" dirty="0">
                <a:solidFill>
                  <a:srgbClr val="C00000"/>
                </a:solidFill>
              </a:rPr>
              <a:t>of</a:t>
            </a:r>
            <a:endParaRPr lang="x-none" sz="2200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8949D42-CA3F-5B44-B738-F70CE5E8A03E}"/>
              </a:ext>
            </a:extLst>
          </p:cNvPr>
          <p:cNvSpPr/>
          <p:nvPr/>
        </p:nvSpPr>
        <p:spPr>
          <a:xfrm>
            <a:off x="6361657" y="4487279"/>
            <a:ext cx="965544" cy="3616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060"/>
              </a:lnSpc>
            </a:pPr>
            <a:r>
              <a:rPr lang="en-US" sz="2300" b="1" dirty="0">
                <a:solidFill>
                  <a:srgbClr val="C00000"/>
                </a:solidFill>
              </a:rPr>
              <a:t>some</a:t>
            </a:r>
            <a:endParaRPr lang="x-none" sz="23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B1E5C5E-BF17-6244-9E67-32A5B2A182EA}"/>
              </a:ext>
            </a:extLst>
          </p:cNvPr>
          <p:cNvSpPr/>
          <p:nvPr/>
        </p:nvSpPr>
        <p:spPr>
          <a:xfrm>
            <a:off x="4057548" y="3758858"/>
            <a:ext cx="965544" cy="3616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060"/>
              </a:lnSpc>
            </a:pPr>
            <a:r>
              <a:rPr lang="en-US" sz="2300" b="1" dirty="0">
                <a:solidFill>
                  <a:srgbClr val="C00000"/>
                </a:solidFill>
              </a:rPr>
              <a:t>any</a:t>
            </a:r>
            <a:endParaRPr lang="x-none" sz="2300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3926D8E-3DCB-2641-AE79-DCCD5CF9BCAC}"/>
              </a:ext>
            </a:extLst>
          </p:cNvPr>
          <p:cNvSpPr/>
          <p:nvPr/>
        </p:nvSpPr>
        <p:spPr>
          <a:xfrm>
            <a:off x="4603918" y="5213044"/>
            <a:ext cx="2106592" cy="3616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060"/>
              </a:lnSpc>
            </a:pPr>
            <a:r>
              <a:rPr lang="en-US" sz="2200" b="1" dirty="0">
                <a:solidFill>
                  <a:srgbClr val="C00000"/>
                </a:solidFill>
              </a:rPr>
              <a:t>a </a:t>
            </a:r>
            <a:r>
              <a:rPr lang="en-US" sz="2200" b="1" dirty="0" smtClean="0">
                <a:solidFill>
                  <a:srgbClr val="C00000"/>
                </a:solidFill>
              </a:rPr>
              <a:t>lot of/ </a:t>
            </a:r>
            <a:r>
              <a:rPr lang="en-US" sz="2200" b="1" dirty="0">
                <a:solidFill>
                  <a:srgbClr val="C00000"/>
                </a:solidFill>
              </a:rPr>
              <a:t>lots of</a:t>
            </a:r>
            <a:endParaRPr lang="x-none" sz="22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98F448A-7198-2E47-98A2-FB9326730621}"/>
              </a:ext>
            </a:extLst>
          </p:cNvPr>
          <p:cNvSpPr/>
          <p:nvPr/>
        </p:nvSpPr>
        <p:spPr>
          <a:xfrm>
            <a:off x="3279739" y="5949563"/>
            <a:ext cx="2148787" cy="3616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060"/>
              </a:lnSpc>
            </a:pPr>
            <a:r>
              <a:rPr lang="en-US" sz="2200" b="1" dirty="0">
                <a:solidFill>
                  <a:srgbClr val="C00000"/>
                </a:solidFill>
              </a:rPr>
              <a:t>a </a:t>
            </a:r>
            <a:r>
              <a:rPr lang="en-US" sz="2200" b="1" dirty="0" smtClean="0">
                <a:solidFill>
                  <a:srgbClr val="C00000"/>
                </a:solidFill>
              </a:rPr>
              <a:t>lot of/ </a:t>
            </a:r>
            <a:r>
              <a:rPr lang="en-US" sz="2200" b="1" dirty="0">
                <a:solidFill>
                  <a:srgbClr val="C00000"/>
                </a:solidFill>
              </a:rPr>
              <a:t>lots of</a:t>
            </a:r>
            <a:endParaRPr lang="x-none" sz="2200" b="1" dirty="0">
              <a:solidFill>
                <a:srgbClr val="C00000"/>
              </a:solidFill>
            </a:endParaRPr>
          </a:p>
        </p:txBody>
      </p:sp>
      <p:sp>
        <p:nvSpPr>
          <p:cNvPr id="15" name="Google Shape;196;p10">
            <a:extLst>
              <a:ext uri="{FF2B5EF4-FFF2-40B4-BE49-F238E27FC236}">
                <a16:creationId xmlns="" xmlns:a16="http://schemas.microsoft.com/office/drawing/2014/main" id="{E628A250-C0B6-9949-B4D2-F270FD176C1E}"/>
              </a:ext>
            </a:extLst>
          </p:cNvPr>
          <p:cNvSpPr/>
          <p:nvPr/>
        </p:nvSpPr>
        <p:spPr>
          <a:xfrm>
            <a:off x="2195031" y="2302094"/>
            <a:ext cx="74003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/>
              <a:t>Example: </a:t>
            </a:r>
            <a:r>
              <a:rPr lang="en-US" sz="2400" dirty="0">
                <a:solidFill>
                  <a:srgbClr val="0070C0"/>
                </a:solidFill>
              </a:rPr>
              <a:t>There is </a:t>
            </a:r>
            <a:r>
              <a:rPr lang="en-US" sz="2400" b="1" dirty="0">
                <a:solidFill>
                  <a:srgbClr val="0070C0"/>
                </a:solidFill>
              </a:rPr>
              <a:t>some </a:t>
            </a:r>
            <a:r>
              <a:rPr lang="en-US" sz="2400" dirty="0">
                <a:solidFill>
                  <a:srgbClr val="0070C0"/>
                </a:solidFill>
              </a:rPr>
              <a:t>orange juice in the glass</a:t>
            </a:r>
            <a:r>
              <a:rPr lang="en-US" sz="2400" dirty="0"/>
              <a:t>. </a:t>
            </a:r>
            <a:endParaRPr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C0EC9C-2546-344A-81ED-948C4D69A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841" y="1972440"/>
            <a:ext cx="744256" cy="1003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7FA8C66-97C2-7744-BCE7-620521548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902" y="2745536"/>
            <a:ext cx="1383776" cy="954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AC76A7D-5C87-614E-B52C-C2C690AEE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87" y="3583307"/>
            <a:ext cx="1244600" cy="863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DC47BD6-0EDC-9047-B61A-DC218758B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6090" y="5121837"/>
            <a:ext cx="1351970" cy="9056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33DCC2B-C3E2-B04E-B127-F67B18A23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069" y="5575095"/>
            <a:ext cx="1130300" cy="977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3989F86-C373-504B-8A9D-B07332BB7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7613" y="3869937"/>
            <a:ext cx="1264865" cy="13039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688514" y="1301772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22" name="Rounded Rectangle 21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1131</Words>
  <Application>Microsoft Office PowerPoint</Application>
  <PresentationFormat>Widescreen</PresentationFormat>
  <Paragraphs>190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Cutive</vt:lpstr>
      <vt:lpstr>Open Sans</vt:lpstr>
      <vt:lpstr>Arial</vt:lpstr>
      <vt:lpstr>Myriad Pro</vt:lpstr>
      <vt:lpstr>Adobe Gothic Std B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AutoBVT</cp:lastModifiedBy>
  <cp:revision>29</cp:revision>
  <dcterms:modified xsi:type="dcterms:W3CDTF">2023-12-04T03:37:55Z</dcterms:modified>
</cp:coreProperties>
</file>