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5" r:id="rId3"/>
    <p:sldId id="258" r:id="rId4"/>
    <p:sldId id="281" r:id="rId5"/>
    <p:sldId id="260" r:id="rId6"/>
    <p:sldId id="261" r:id="rId7"/>
    <p:sldId id="282" r:id="rId8"/>
    <p:sldId id="262" r:id="rId9"/>
    <p:sldId id="263" r:id="rId10"/>
    <p:sldId id="264" r:id="rId11"/>
    <p:sldId id="265" r:id="rId12"/>
    <p:sldId id="266" r:id="rId13"/>
    <p:sldId id="267" r:id="rId14"/>
    <p:sldId id="285" r:id="rId15"/>
    <p:sldId id="268" r:id="rId16"/>
    <p:sldId id="269" r:id="rId17"/>
    <p:sldId id="270" r:id="rId18"/>
    <p:sldId id="283" r:id="rId19"/>
    <p:sldId id="271" r:id="rId20"/>
    <p:sldId id="272" r:id="rId21"/>
    <p:sldId id="284" r:id="rId22"/>
    <p:sldId id="276" r:id="rId23"/>
    <p:sldId id="273" r:id="rId24"/>
    <p:sldId id="274" r:id="rId25"/>
  </p:sldIdLst>
  <p:sldSz cx="12192000" cy="6858000"/>
  <p:notesSz cx="6858000" cy="9144000"/>
  <p:embeddedFontLst>
    <p:embeddedFont>
      <p:font typeface="Open Sans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g9BjTEpwNtHj5tYJw2PnCOegI2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CA"/>
    <a:srgbClr val="FFDAAE"/>
    <a:srgbClr val="21BAB8"/>
    <a:srgbClr val="158180"/>
    <a:srgbClr val="7DC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57CD1D-360B-433E-9236-EF76F88E0263}">
  <a:tblStyle styleId="{2B57CD1D-360B-433E-9236-EF76F88E02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4"/>
    <p:restoredTop sz="94650"/>
  </p:normalViewPr>
  <p:slideViewPr>
    <p:cSldViewPr snapToGrid="0">
      <p:cViewPr varScale="1">
        <p:scale>
          <a:sx n="67" d="100"/>
          <a:sy n="67" d="100"/>
        </p:scale>
        <p:origin x="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2448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34383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11ea7f8aa0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111ea7f8aa0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g111ea7f8aa0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026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1ea7f8aa0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111ea7f8aa0_1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g111ea7f8aa0_1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1546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11ea7f8aa0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111ea7f8aa0_1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g111ea7f8aa0_1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444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11ea7f8aa0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111ea7f8aa0_1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111ea7f8aa0_1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009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598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1125e1123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11125e11237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11125e11237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107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1125e1123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11125e11237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g11125e11237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563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6084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125e1123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11125e11237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g11125e11237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901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125e1123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11125e11237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g11125e11237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33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3351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980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6999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023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7292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0147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32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855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914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4027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1ea7f8a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111ea7f8aa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111ea7f8aa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622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1ea7f8aa0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111ea7f8aa0_1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g111ea7f8aa0_1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990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111ea7f8aa0_1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111ea7f8aa0_1_6"/>
          <p:cNvSpPr txBox="1"/>
          <p:nvPr/>
        </p:nvSpPr>
        <p:spPr>
          <a:xfrm>
            <a:off x="663575" y="202250"/>
            <a:ext cx="288985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5" name="Google Shape;185;g111ea7f8aa0_1_6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111ea7f8aa0_1_6"/>
          <p:cNvSpPr txBox="1"/>
          <p:nvPr/>
        </p:nvSpPr>
        <p:spPr>
          <a:xfrm>
            <a:off x="-137012" y="3281243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dirty="0" err="1">
                <a:solidFill>
                  <a:srgbClr val="48C0B6"/>
                </a:solidFill>
                <a:latin typeface="Calibri"/>
                <a:cs typeface="Calibri"/>
              </a:rPr>
              <a:t>lʌntʃ</a:t>
            </a:r>
            <a:r>
              <a:rPr lang="en-US" sz="4400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111ea7f8aa0_1_6"/>
          <p:cNvSpPr txBox="1"/>
          <p:nvPr/>
        </p:nvSpPr>
        <p:spPr>
          <a:xfrm>
            <a:off x="-137012" y="4214574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trưa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111ea7f8aa0_1_6"/>
          <p:cNvSpPr txBox="1"/>
          <p:nvPr/>
        </p:nvSpPr>
        <p:spPr>
          <a:xfrm>
            <a:off x="-82112" y="2103655"/>
            <a:ext cx="56622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lunch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g111ea7f8aa0_1_6"/>
          <p:cNvPicPr preferRelativeResize="0"/>
          <p:nvPr/>
        </p:nvPicPr>
        <p:blipFill rotWithShape="1">
          <a:blip r:embed="rId4">
            <a:alphaModFix/>
          </a:blip>
          <a:srcRect b="7467"/>
          <a:stretch/>
        </p:blipFill>
        <p:spPr>
          <a:xfrm>
            <a:off x="5497975" y="2145635"/>
            <a:ext cx="6192513" cy="3639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111ea7f8aa0_1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111ea7f8aa0_1_30"/>
          <p:cNvSpPr txBox="1"/>
          <p:nvPr/>
        </p:nvSpPr>
        <p:spPr>
          <a:xfrm>
            <a:off x="663574" y="202250"/>
            <a:ext cx="586031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7" name="Google Shape;197;g111ea7f8aa0_1_30"/>
          <p:cNvSpPr txBox="1"/>
          <p:nvPr/>
        </p:nvSpPr>
        <p:spPr>
          <a:xfrm>
            <a:off x="-113596" y="3265057"/>
            <a:ext cx="4597961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</a:rPr>
              <a:t>ˈ</a:t>
            </a:r>
            <a:r>
              <a:rPr lang="en-US" sz="4400" dirty="0" err="1" smtClean="0">
                <a:solidFill>
                  <a:srgbClr val="48C0B6"/>
                </a:solidFill>
                <a:latin typeface="Calibri"/>
                <a:cs typeface="Calibri"/>
              </a:rPr>
              <a:t>dɪnər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98" name="Google Shape;198;g111ea7f8aa0_1_30"/>
          <p:cNvSpPr txBox="1"/>
          <p:nvPr/>
        </p:nvSpPr>
        <p:spPr>
          <a:xfrm>
            <a:off x="312516" y="4126801"/>
            <a:ext cx="3738623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tối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111ea7f8aa0_1_30"/>
          <p:cNvSpPr txBox="1"/>
          <p:nvPr/>
        </p:nvSpPr>
        <p:spPr>
          <a:xfrm>
            <a:off x="27451" y="2274274"/>
            <a:ext cx="4584236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dinner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g111ea7f8aa0_1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1686" y="1874012"/>
            <a:ext cx="6853484" cy="4113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g111ea7f8aa0_1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111ea7f8aa0_1_43"/>
          <p:cNvSpPr txBox="1"/>
          <p:nvPr/>
        </p:nvSpPr>
        <p:spPr>
          <a:xfrm>
            <a:off x="470144" y="181469"/>
            <a:ext cx="50865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8" name="Google Shape;208;g111ea7f8aa0_1_43"/>
          <p:cNvSpPr txBox="1"/>
          <p:nvPr/>
        </p:nvSpPr>
        <p:spPr>
          <a:xfrm>
            <a:off x="-577875" y="2939909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</a:rPr>
              <a:t>ˈ</a:t>
            </a:r>
            <a:r>
              <a:rPr lang="en-US" sz="4400" dirty="0" err="1" smtClean="0">
                <a:solidFill>
                  <a:srgbClr val="48C0B6"/>
                </a:solidFill>
                <a:latin typeface="Calibri"/>
                <a:cs typeface="Calibri"/>
              </a:rPr>
              <a:t>fæbjələs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09" name="Google Shape;209;g111ea7f8aa0_1_43"/>
          <p:cNvSpPr txBox="1"/>
          <p:nvPr/>
        </p:nvSpPr>
        <p:spPr>
          <a:xfrm>
            <a:off x="-288938" y="3877161"/>
            <a:ext cx="5139225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rất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tuyệt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vời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111ea7f8aa0_1_43"/>
          <p:cNvSpPr txBox="1"/>
          <p:nvPr/>
        </p:nvSpPr>
        <p:spPr>
          <a:xfrm>
            <a:off x="-65057" y="1820461"/>
            <a:ext cx="5093491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fabulous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g111ea7f8aa0_1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3378" y="1820461"/>
            <a:ext cx="6572129" cy="411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g111ea7f8aa0_1_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111ea7f8aa0_1_54"/>
          <p:cNvSpPr txBox="1"/>
          <p:nvPr/>
        </p:nvSpPr>
        <p:spPr>
          <a:xfrm>
            <a:off x="393711" y="182703"/>
            <a:ext cx="310086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9" name="Google Shape;219;g111ea7f8aa0_1_54"/>
          <p:cNvSpPr txBox="1"/>
          <p:nvPr/>
        </p:nvSpPr>
        <p:spPr>
          <a:xfrm>
            <a:off x="39475" y="2803790"/>
            <a:ext cx="40806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</a:rPr>
              <a:t>ˈ</a:t>
            </a:r>
            <a:r>
              <a:rPr lang="en-US" sz="4400" dirty="0" err="1" smtClean="0">
                <a:solidFill>
                  <a:srgbClr val="48C0B6"/>
                </a:solidFill>
                <a:latin typeface="Calibri"/>
                <a:cs typeface="Calibri"/>
              </a:rPr>
              <a:t>hel</a:t>
            </a:r>
            <a:r>
              <a:rPr lang="el-GR" sz="4400" dirty="0" smtClean="0">
                <a:solidFill>
                  <a:srgbClr val="48C0B6"/>
                </a:solidFill>
                <a:latin typeface="Calibri"/>
                <a:cs typeface="Calibri"/>
              </a:rPr>
              <a:t>θ</a:t>
            </a:r>
            <a:r>
              <a:rPr lang="en-US" sz="4400" dirty="0" err="1">
                <a:solidFill>
                  <a:srgbClr val="48C0B6"/>
                </a:solidFill>
                <a:latin typeface="Calibri"/>
                <a:cs typeface="Calibri"/>
              </a:rPr>
              <a:t>i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20" name="Google Shape;220;g111ea7f8aa0_1_54"/>
          <p:cNvSpPr txBox="1"/>
          <p:nvPr/>
        </p:nvSpPr>
        <p:spPr>
          <a:xfrm>
            <a:off x="170063" y="3765392"/>
            <a:ext cx="3857927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tốt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sức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khoẻ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111ea7f8aa0_1_54"/>
          <p:cNvSpPr txBox="1"/>
          <p:nvPr/>
        </p:nvSpPr>
        <p:spPr>
          <a:xfrm>
            <a:off x="170063" y="1695061"/>
            <a:ext cx="40806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healthy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g111ea7f8aa0_1_54"/>
          <p:cNvPicPr preferRelativeResize="0"/>
          <p:nvPr/>
        </p:nvPicPr>
        <p:blipFill rotWithShape="1">
          <a:blip r:embed="rId4">
            <a:alphaModFix/>
          </a:blip>
          <a:srcRect b="6288"/>
          <a:stretch/>
        </p:blipFill>
        <p:spPr>
          <a:xfrm>
            <a:off x="5497974" y="2523281"/>
            <a:ext cx="6126045" cy="3559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263" y="525462"/>
            <a:ext cx="10515600" cy="4351338"/>
          </a:xfrm>
        </p:spPr>
        <p:txBody>
          <a:bodyPr>
            <a:noAutofit/>
          </a:bodyPr>
          <a:lstStyle/>
          <a:p>
            <a:r>
              <a:rPr lang="en-US" sz="3600" b="1" u="sng" smtClean="0">
                <a:solidFill>
                  <a:srgbClr val="FF0000"/>
                </a:solidFill>
              </a:rPr>
              <a:t>Vocabulary</a:t>
            </a:r>
            <a:r>
              <a:rPr lang="en-US" sz="3600" b="1" u="sng" dirty="0">
                <a:solidFill>
                  <a:srgbClr val="FF0000"/>
                </a:solidFill>
              </a:rPr>
              <a:t>:</a:t>
            </a:r>
            <a:endParaRPr lang="en-US" sz="3600" u="sng" dirty="0">
              <a:solidFill>
                <a:srgbClr val="FF0000"/>
              </a:solidFill>
            </a:endParaRPr>
          </a:p>
          <a:p>
            <a:r>
              <a:rPr lang="en-US" sz="3600" b="1" dirty="0"/>
              <a:t>1. meal</a:t>
            </a:r>
            <a:r>
              <a:rPr lang="en-US" sz="3600" dirty="0"/>
              <a:t> /</a:t>
            </a:r>
            <a:r>
              <a:rPr lang="en-US" sz="3600" dirty="0" err="1"/>
              <a:t>mɪəl</a:t>
            </a:r>
            <a:r>
              <a:rPr lang="en-US" sz="3600" dirty="0"/>
              <a:t>/: </a:t>
            </a:r>
            <a:r>
              <a:rPr lang="en-US" sz="3600" dirty="0" err="1"/>
              <a:t>bữa</a:t>
            </a:r>
            <a:r>
              <a:rPr lang="en-US" sz="3600" dirty="0"/>
              <a:t> </a:t>
            </a:r>
            <a:r>
              <a:rPr lang="en-US" sz="3600" dirty="0" err="1"/>
              <a:t>ăn</a:t>
            </a:r>
            <a:endParaRPr lang="en-US" sz="3600" dirty="0"/>
          </a:p>
          <a:p>
            <a:r>
              <a:rPr lang="en-US" sz="3600" b="1" dirty="0"/>
              <a:t>2. breakfast</a:t>
            </a:r>
            <a:r>
              <a:rPr lang="en-US" sz="3600" dirty="0"/>
              <a:t> /ˈ</a:t>
            </a:r>
            <a:r>
              <a:rPr lang="en-US" sz="3600" dirty="0" err="1"/>
              <a:t>brekfəst</a:t>
            </a:r>
            <a:r>
              <a:rPr lang="en-US" sz="3600" dirty="0"/>
              <a:t>/: </a:t>
            </a:r>
            <a:r>
              <a:rPr lang="en-US" sz="3600" dirty="0" err="1"/>
              <a:t>bữa</a:t>
            </a:r>
            <a:r>
              <a:rPr lang="en-US" sz="3600" dirty="0"/>
              <a:t> </a:t>
            </a:r>
            <a:r>
              <a:rPr lang="en-US" sz="3600" dirty="0" err="1"/>
              <a:t>sáng</a:t>
            </a:r>
            <a:endParaRPr lang="en-US" sz="3600" dirty="0"/>
          </a:p>
          <a:p>
            <a:r>
              <a:rPr lang="en-US" sz="3600" b="1" dirty="0"/>
              <a:t>3. lunch</a:t>
            </a:r>
            <a:r>
              <a:rPr lang="en-US" sz="3600" dirty="0"/>
              <a:t> /</a:t>
            </a:r>
            <a:r>
              <a:rPr lang="en-US" sz="3600" dirty="0" err="1"/>
              <a:t>lʌntʃ</a:t>
            </a:r>
            <a:r>
              <a:rPr lang="en-US" sz="3600" dirty="0"/>
              <a:t>/: </a:t>
            </a:r>
            <a:r>
              <a:rPr lang="en-US" sz="3600" dirty="0" err="1"/>
              <a:t>bữa</a:t>
            </a:r>
            <a:r>
              <a:rPr lang="en-US" sz="3600" dirty="0"/>
              <a:t> </a:t>
            </a:r>
            <a:r>
              <a:rPr lang="en-US" sz="3600" dirty="0" err="1"/>
              <a:t>trưa</a:t>
            </a:r>
            <a:endParaRPr lang="en-US" sz="3600" dirty="0"/>
          </a:p>
          <a:p>
            <a:r>
              <a:rPr lang="en-US" sz="3600" b="1" dirty="0"/>
              <a:t>4. dinner</a:t>
            </a:r>
            <a:r>
              <a:rPr lang="en-US" sz="3600" dirty="0"/>
              <a:t> /ˈ</a:t>
            </a:r>
            <a:r>
              <a:rPr lang="en-US" sz="3600" dirty="0" err="1"/>
              <a:t>dɪnər</a:t>
            </a:r>
            <a:r>
              <a:rPr lang="en-US" sz="3600" dirty="0"/>
              <a:t>/: </a:t>
            </a:r>
            <a:r>
              <a:rPr lang="en-US" sz="3600" dirty="0" err="1"/>
              <a:t>bữa</a:t>
            </a:r>
            <a:r>
              <a:rPr lang="en-US" sz="3600" dirty="0"/>
              <a:t> </a:t>
            </a:r>
            <a:r>
              <a:rPr lang="en-US" sz="3600" dirty="0" err="1"/>
              <a:t>tối</a:t>
            </a:r>
            <a:endParaRPr lang="en-US" sz="3600" dirty="0"/>
          </a:p>
          <a:p>
            <a:r>
              <a:rPr lang="en-US" sz="3600" b="1" dirty="0"/>
              <a:t>5. fabulous</a:t>
            </a:r>
            <a:r>
              <a:rPr lang="en-US" sz="3600" dirty="0"/>
              <a:t> /ˈ</a:t>
            </a:r>
            <a:r>
              <a:rPr lang="en-US" sz="3600" dirty="0" err="1"/>
              <a:t>fæbjələs</a:t>
            </a:r>
            <a:r>
              <a:rPr lang="en-US" sz="3600" dirty="0"/>
              <a:t>/: </a:t>
            </a:r>
            <a:r>
              <a:rPr lang="en-US" sz="3600" dirty="0" err="1"/>
              <a:t>tuyệt</a:t>
            </a:r>
            <a:r>
              <a:rPr lang="en-US" sz="3600" dirty="0"/>
              <a:t> </a:t>
            </a:r>
            <a:r>
              <a:rPr lang="en-US" sz="3600" dirty="0" err="1"/>
              <a:t>vời</a:t>
            </a:r>
            <a:endParaRPr lang="en-US" sz="3600" dirty="0"/>
          </a:p>
          <a:p>
            <a:r>
              <a:rPr lang="en-US" sz="3600" b="1" dirty="0"/>
              <a:t>6. healthy</a:t>
            </a:r>
            <a:r>
              <a:rPr lang="en-US" sz="3600" dirty="0"/>
              <a:t> /ˈ</a:t>
            </a:r>
            <a:r>
              <a:rPr lang="en-US" sz="3600" dirty="0" err="1"/>
              <a:t>helθi</a:t>
            </a:r>
            <a:r>
              <a:rPr lang="en-US" sz="3600" dirty="0"/>
              <a:t>/: </a:t>
            </a:r>
            <a:r>
              <a:rPr lang="en-US" sz="3600" dirty="0" err="1"/>
              <a:t>khoẻ</a:t>
            </a:r>
            <a:r>
              <a:rPr lang="en-US" sz="3600" dirty="0"/>
              <a:t> </a:t>
            </a:r>
            <a:r>
              <a:rPr lang="en-US" sz="3600" dirty="0" err="1"/>
              <a:t>mạnh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643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7"/>
          <p:cNvSpPr txBox="1"/>
          <p:nvPr/>
        </p:nvSpPr>
        <p:spPr>
          <a:xfrm>
            <a:off x="458917" y="173130"/>
            <a:ext cx="30597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LISTENING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978168" y="1134728"/>
            <a:ext cx="104419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groups. Discuss the following questions.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31;p7">
            <a:extLst>
              <a:ext uri="{FF2B5EF4-FFF2-40B4-BE49-F238E27FC236}">
                <a16:creationId xmlns:a16="http://schemas.microsoft.com/office/drawing/2014/main" xmlns="" id="{22AD3340-8EC8-2648-9670-7133458B1D82}"/>
              </a:ext>
            </a:extLst>
          </p:cNvPr>
          <p:cNvSpPr/>
          <p:nvPr/>
        </p:nvSpPr>
        <p:spPr>
          <a:xfrm>
            <a:off x="725967" y="1984234"/>
            <a:ext cx="6126245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1. What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time do people in your area often have breakfast, lunch, and dinner? </a:t>
            </a:r>
            <a:endParaRPr lang="en-US" sz="28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2. What do they often have for breakfast, lunch, and dinner?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AA30AF5-BB8D-C34E-B6E6-47DE608E042C}"/>
              </a:ext>
            </a:extLst>
          </p:cNvPr>
          <p:cNvGrpSpPr/>
          <p:nvPr/>
        </p:nvGrpSpPr>
        <p:grpSpPr>
          <a:xfrm>
            <a:off x="349867" y="1096276"/>
            <a:ext cx="519251" cy="584775"/>
            <a:chOff x="487066" y="1334106"/>
            <a:chExt cx="582963" cy="657458"/>
          </a:xfrm>
          <a:solidFill>
            <a:srgbClr val="009FA5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xmlns="" id="{FE6A1B45-4CD6-694E-BB58-AE338547E130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17A11EF-CA77-0A45-885E-E275058CEAF8}"/>
                </a:ext>
              </a:extLst>
            </p:cNvPr>
            <p:cNvSpPr txBox="1"/>
            <p:nvPr/>
          </p:nvSpPr>
          <p:spPr>
            <a:xfrm>
              <a:off x="609496" y="1334106"/>
              <a:ext cx="299818" cy="657458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2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1663D6-1CE5-674D-80CD-FF439B02C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624" y="2129242"/>
            <a:ext cx="4948806" cy="3015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11125e11237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11125e11237_0_4"/>
          <p:cNvSpPr txBox="1"/>
          <p:nvPr/>
        </p:nvSpPr>
        <p:spPr>
          <a:xfrm>
            <a:off x="455227" y="220769"/>
            <a:ext cx="26815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LISTENING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9" name="Google Shape;239;g11125e11237_0_4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11125e11237_0_4"/>
          <p:cNvSpPr/>
          <p:nvPr/>
        </p:nvSpPr>
        <p:spPr>
          <a:xfrm>
            <a:off x="1290057" y="1242076"/>
            <a:ext cx="10525403" cy="88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Minh talking about the eating </a:t>
            </a: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habits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his area. Circle the food and drink you hear.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1" name="Google Shape;241;g11125e11237_0_4"/>
          <p:cNvGraphicFramePr/>
          <p:nvPr>
            <p:extLst>
              <p:ext uri="{D42A27DB-BD31-4B8C-83A1-F6EECF244321}">
                <p14:modId xmlns:p14="http://schemas.microsoft.com/office/powerpoint/2010/main" val="272654488"/>
              </p:ext>
            </p:extLst>
          </p:nvPr>
        </p:nvGraphicFramePr>
        <p:xfrm>
          <a:off x="2193422" y="2562225"/>
          <a:ext cx="8284078" cy="1981200"/>
        </p:xfrm>
        <a:graphic>
          <a:graphicData uri="http://schemas.openxmlformats.org/drawingml/2006/table">
            <a:tbl>
              <a:tblPr>
                <a:noFill/>
                <a:tableStyleId>{2B57CD1D-360B-433E-9236-EF76F88E0263}</a:tableStyleId>
              </a:tblPr>
              <a:tblGrid>
                <a:gridCol w="27500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eel soup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cakes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green tea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coffee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toast</a:t>
                      </a:r>
                      <a:endParaRPr sz="3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42" name="Google Shape;242;g11125e11237_0_4"/>
          <p:cNvSpPr/>
          <p:nvPr/>
        </p:nvSpPr>
        <p:spPr>
          <a:xfrm>
            <a:off x="2639348" y="2705100"/>
            <a:ext cx="1883653" cy="81894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11125e11237_0_4"/>
          <p:cNvSpPr/>
          <p:nvPr/>
        </p:nvSpPr>
        <p:spPr>
          <a:xfrm>
            <a:off x="7848600" y="2705099"/>
            <a:ext cx="2305050" cy="81894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89C2D39-4E7B-5549-A793-3EF0BE95FFB9}"/>
              </a:ext>
            </a:extLst>
          </p:cNvPr>
          <p:cNvGrpSpPr/>
          <p:nvPr/>
        </p:nvGrpSpPr>
        <p:grpSpPr>
          <a:xfrm>
            <a:off x="647700" y="1240151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xmlns="" id="{B1F27787-4CD3-B045-B285-49184792EBE2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02CADC2-A644-4043-8496-583CC62AFE82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pic>
        <p:nvPicPr>
          <p:cNvPr id="2" name="0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198" y="45958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8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g11125e11237_0_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11125e11237_0_13"/>
          <p:cNvSpPr/>
          <p:nvPr/>
        </p:nvSpPr>
        <p:spPr>
          <a:xfrm>
            <a:off x="1300584" y="1301370"/>
            <a:ext cx="632894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again and tick True (T) or False (F).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53" name="Google Shape;253;g11125e11237_0_13"/>
          <p:cNvGraphicFramePr/>
          <p:nvPr>
            <p:extLst>
              <p:ext uri="{D42A27DB-BD31-4B8C-83A1-F6EECF244321}">
                <p14:modId xmlns:p14="http://schemas.microsoft.com/office/powerpoint/2010/main" val="3865760818"/>
              </p:ext>
            </p:extLst>
          </p:nvPr>
        </p:nvGraphicFramePr>
        <p:xfrm>
          <a:off x="647700" y="1775205"/>
          <a:ext cx="11042788" cy="4084140"/>
        </p:xfrm>
        <a:graphic>
          <a:graphicData uri="http://schemas.openxmlformats.org/drawingml/2006/table">
            <a:tbl>
              <a:tblPr>
                <a:noFill/>
                <a:tableStyleId>{2B57CD1D-360B-433E-9236-EF76F88E0263}</a:tableStyleId>
              </a:tblPr>
              <a:tblGrid>
                <a:gridCol w="9782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19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People in Minh's area often have four meals a day.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Most of them have lunch at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home.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Lunch is the main meal of the day in his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area.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People in his </a:t>
                      </a:r>
                      <a:r>
                        <a:rPr lang="en-US" sz="2800" dirty="0" err="1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neighbourhood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often have rice, fresh vegetables, and seafood or meat for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dinner.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After dinner, they often have some fruit and green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54" name="Google Shape;254;g11125e11237_0_13"/>
          <p:cNvSpPr txBox="1"/>
          <p:nvPr/>
        </p:nvSpPr>
        <p:spPr>
          <a:xfrm>
            <a:off x="11195513" y="2375127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5" name="Google Shape;255;g11125e11237_0_13"/>
          <p:cNvSpPr txBox="1"/>
          <p:nvPr/>
        </p:nvSpPr>
        <p:spPr>
          <a:xfrm>
            <a:off x="10536925" y="2958487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6" name="Google Shape;256;g11125e11237_0_13"/>
          <p:cNvSpPr txBox="1"/>
          <p:nvPr/>
        </p:nvSpPr>
        <p:spPr>
          <a:xfrm>
            <a:off x="10536925" y="4449530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7" name="Google Shape;257;g11125e11237_0_13"/>
          <p:cNvSpPr txBox="1"/>
          <p:nvPr/>
        </p:nvSpPr>
        <p:spPr>
          <a:xfrm>
            <a:off x="10536925" y="5286850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8" name="Google Shape;258;g11125e11237_0_13"/>
          <p:cNvSpPr txBox="1"/>
          <p:nvPr/>
        </p:nvSpPr>
        <p:spPr>
          <a:xfrm>
            <a:off x="11195513" y="3606603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2000" b="1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11847F4-B854-8342-9127-0B9807E0BFA2}"/>
              </a:ext>
            </a:extLst>
          </p:cNvPr>
          <p:cNvGrpSpPr/>
          <p:nvPr/>
        </p:nvGrpSpPr>
        <p:grpSpPr>
          <a:xfrm>
            <a:off x="647700" y="1240151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401C2E9C-3D96-D049-B1D9-7A7143BC6A24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D799429-2ABF-8B4F-8540-8E5A48B47292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5" name="Google Shape;238;g11125e11237_0_4"/>
          <p:cNvSpPr txBox="1"/>
          <p:nvPr/>
        </p:nvSpPr>
        <p:spPr>
          <a:xfrm>
            <a:off x="455227" y="220769"/>
            <a:ext cx="26815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LISTENING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" name="0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9713" y="59023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7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277328" y="408494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Work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Discuss the following questions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134" name="Google Shape;134;p4"/>
          <p:cNvSpPr/>
          <p:nvPr/>
        </p:nvSpPr>
        <p:spPr>
          <a:xfrm>
            <a:off x="4732153" y="3934103"/>
            <a:ext cx="6703633" cy="10082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4: Make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the eating habits in your area.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paragraph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about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words about the eating habits in your area.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xmlns="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" name="Google Shape;123;p4"/>
          <p:cNvCxnSpPr>
            <a:cxnSpLocks/>
            <a:stCxn id="119" idx="1"/>
            <a:endCxn id="121" idx="0"/>
          </p:cNvCxnSpPr>
          <p:nvPr/>
        </p:nvCxnSpPr>
        <p:spPr>
          <a:xfrm rot="10800000" flipV="1">
            <a:off x="1414886" y="2777298"/>
            <a:ext cx="414625" cy="1307643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2619120-4EF2-6B4E-BA2A-DC9FF8D8C93B}"/>
              </a:ext>
            </a:extLst>
          </p:cNvPr>
          <p:cNvSpPr/>
          <p:nvPr/>
        </p:nvSpPr>
        <p:spPr>
          <a:xfrm>
            <a:off x="4722513" y="5106384"/>
            <a:ext cx="700264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Stage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aims:</a:t>
            </a:r>
          </a:p>
          <a:p>
            <a:endParaRPr lang="en-U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Ss prepare ideas for their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writing;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Ss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writing a paragraph about the eating habits in their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area.</a:t>
            </a:r>
            <a:endParaRPr lang="x-non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11125e11237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11125e11237_0_23"/>
          <p:cNvSpPr txBox="1"/>
          <p:nvPr/>
        </p:nvSpPr>
        <p:spPr>
          <a:xfrm>
            <a:off x="513103" y="187258"/>
            <a:ext cx="26120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WRITING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66" name="Google Shape;266;g11125e11237_0_23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11125e11237_0_23"/>
          <p:cNvSpPr/>
          <p:nvPr/>
        </p:nvSpPr>
        <p:spPr>
          <a:xfrm>
            <a:off x="1380104" y="1347549"/>
            <a:ext cx="8144040" cy="620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notes about the eating habits in your area.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8" name="Google Shape;268;g11125e11237_0_23"/>
          <p:cNvGraphicFramePr/>
          <p:nvPr>
            <p:extLst>
              <p:ext uri="{D42A27DB-BD31-4B8C-83A1-F6EECF244321}">
                <p14:modId xmlns:p14="http://schemas.microsoft.com/office/powerpoint/2010/main" val="1792976988"/>
              </p:ext>
            </p:extLst>
          </p:nvPr>
        </p:nvGraphicFramePr>
        <p:xfrm>
          <a:off x="653728" y="2150725"/>
          <a:ext cx="10931274" cy="3668805"/>
        </p:xfrm>
        <a:graphic>
          <a:graphicData uri="http://schemas.openxmlformats.org/drawingml/2006/table">
            <a:tbl>
              <a:tblPr>
                <a:noFill/>
                <a:tableStyleId>{2B57CD1D-360B-433E-9236-EF76F88E0263}</a:tableStyleId>
              </a:tblPr>
              <a:tblGrid>
                <a:gridCol w="19516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076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719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236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Time</a:t>
                      </a:r>
                      <a:endParaRPr sz="2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Food and drink</a:t>
                      </a:r>
                      <a:endParaRPr sz="2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197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Breakfast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97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Lunch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97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Dinner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4B18D58-85C1-864A-A312-CC17CCA3EDB2}"/>
              </a:ext>
            </a:extLst>
          </p:cNvPr>
          <p:cNvGrpSpPr/>
          <p:nvPr/>
        </p:nvGrpSpPr>
        <p:grpSpPr>
          <a:xfrm>
            <a:off x="647700" y="1240151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xmlns="" id="{6DEA5DBC-B40D-9D4B-800C-570F3FED2AFB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37C7F68-136E-1D44-B619-F5E3C927287A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ded Corner 13">
            <a:extLst>
              <a:ext uri="{FF2B5EF4-FFF2-40B4-BE49-F238E27FC236}">
                <a16:creationId xmlns:a16="http://schemas.microsoft.com/office/drawing/2014/main" xmlns="" id="{3F593AD8-5134-4943-9DD8-F691042E197D}"/>
              </a:ext>
            </a:extLst>
          </p:cNvPr>
          <p:cNvSpPr/>
          <p:nvPr/>
        </p:nvSpPr>
        <p:spPr>
          <a:xfrm>
            <a:off x="-1" y="1250790"/>
            <a:ext cx="12192000" cy="5607210"/>
          </a:xfrm>
          <a:prstGeom prst="foldedCorner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2" name="Google Shape;94;p2">
            <a:extLst>
              <a:ext uri="{FF2B5EF4-FFF2-40B4-BE49-F238E27FC236}">
                <a16:creationId xmlns:a16="http://schemas.microsoft.com/office/drawing/2014/main" xmlns="" id="{985A196E-692C-A444-B296-D3302C06B1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95;p2">
            <a:extLst>
              <a:ext uri="{FF2B5EF4-FFF2-40B4-BE49-F238E27FC236}">
                <a16:creationId xmlns:a16="http://schemas.microsoft.com/office/drawing/2014/main" xmlns="" id="{CC210410-2D2F-574D-B83F-5D19ECA97F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0672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96;p2">
            <a:extLst>
              <a:ext uri="{FF2B5EF4-FFF2-40B4-BE49-F238E27FC236}">
                <a16:creationId xmlns:a16="http://schemas.microsoft.com/office/drawing/2014/main" xmlns="" id="{13D1FEEE-72A8-9B40-860D-3101107533E2}"/>
              </a:ext>
            </a:extLst>
          </p:cNvPr>
          <p:cNvSpPr txBox="1"/>
          <p:nvPr/>
        </p:nvSpPr>
        <p:spPr>
          <a:xfrm>
            <a:off x="618950" y="237700"/>
            <a:ext cx="1344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97;p2">
            <a:extLst>
              <a:ext uri="{FF2B5EF4-FFF2-40B4-BE49-F238E27FC236}">
                <a16:creationId xmlns:a16="http://schemas.microsoft.com/office/drawing/2014/main" xmlns="" id="{5262F939-7EF0-7741-8AC9-782BF0C25A2F}"/>
              </a:ext>
            </a:extLst>
          </p:cNvPr>
          <p:cNvSpPr txBox="1"/>
          <p:nvPr/>
        </p:nvSpPr>
        <p:spPr>
          <a:xfrm>
            <a:off x="3092343" y="226701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FOOD AND DRINK</a:t>
            </a:r>
            <a:endParaRPr sz="4000"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" name="Google Shape;98;p2">
            <a:extLst>
              <a:ext uri="{FF2B5EF4-FFF2-40B4-BE49-F238E27FC236}">
                <a16:creationId xmlns:a16="http://schemas.microsoft.com/office/drawing/2014/main" xmlns="" id="{C4DBA515-6768-494C-962D-E4806B1DAC0F}"/>
              </a:ext>
            </a:extLst>
          </p:cNvPr>
          <p:cNvSpPr txBox="1"/>
          <p:nvPr/>
        </p:nvSpPr>
        <p:spPr>
          <a:xfrm>
            <a:off x="2177363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8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0B7EDC08-0CEE-E445-ABEB-C82C64D07C91}"/>
              </a:ext>
            </a:extLst>
          </p:cNvPr>
          <p:cNvGrpSpPr/>
          <p:nvPr/>
        </p:nvGrpSpPr>
        <p:grpSpPr>
          <a:xfrm>
            <a:off x="6525898" y="1820313"/>
            <a:ext cx="5465474" cy="1773527"/>
            <a:chOff x="5698295" y="2086092"/>
            <a:chExt cx="5190840" cy="1773527"/>
          </a:xfrm>
        </p:grpSpPr>
        <p:sp>
          <p:nvSpPr>
            <p:cNvPr id="48" name="Teardrop 47">
              <a:extLst>
                <a:ext uri="{FF2B5EF4-FFF2-40B4-BE49-F238E27FC236}">
                  <a16:creationId xmlns:a16="http://schemas.microsoft.com/office/drawing/2014/main" xmlns="" id="{BBA45F4C-EC20-E74B-A2DF-F8EE3C6005E0}"/>
                </a:ext>
              </a:extLst>
            </p:cNvPr>
            <p:cNvSpPr/>
            <p:nvPr/>
          </p:nvSpPr>
          <p:spPr>
            <a:xfrm>
              <a:off x="5698295" y="2086092"/>
              <a:ext cx="2888092" cy="1773527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9" name="Google Shape;100;p2">
              <a:extLst>
                <a:ext uri="{FF2B5EF4-FFF2-40B4-BE49-F238E27FC236}">
                  <a16:creationId xmlns:a16="http://schemas.microsoft.com/office/drawing/2014/main" xmlns="" id="{A43CE2BD-FEDB-6341-86F8-0E2083E3B4FC}"/>
                </a:ext>
              </a:extLst>
            </p:cNvPr>
            <p:cNvSpPr/>
            <p:nvPr/>
          </p:nvSpPr>
          <p:spPr>
            <a:xfrm>
              <a:off x="6151220" y="2553732"/>
              <a:ext cx="4737915" cy="86498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" name="Google Shape;101;p2">
              <a:extLst>
                <a:ext uri="{FF2B5EF4-FFF2-40B4-BE49-F238E27FC236}">
                  <a16:creationId xmlns:a16="http://schemas.microsoft.com/office/drawing/2014/main" xmlns="" id="{A51F643C-7E9A-C34E-871D-ACE1A517AE9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6619" y="2211676"/>
              <a:ext cx="1608379" cy="1554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Google Shape;102;p2">
              <a:extLst>
                <a:ext uri="{FF2B5EF4-FFF2-40B4-BE49-F238E27FC236}">
                  <a16:creationId xmlns:a16="http://schemas.microsoft.com/office/drawing/2014/main" xmlns="" id="{FCB92938-B1E8-1542-90DC-914F9CA01688}"/>
                </a:ext>
              </a:extLst>
            </p:cNvPr>
            <p:cNvSpPr txBox="1"/>
            <p:nvPr/>
          </p:nvSpPr>
          <p:spPr>
            <a:xfrm>
              <a:off x="7425383" y="2642917"/>
              <a:ext cx="3463752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</a:t>
              </a:r>
              <a:r>
                <a:rPr lang="en-US" sz="36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6: SKILLS 2</a:t>
              </a:r>
              <a:endParaRPr sz="20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3924116F-FAF1-054B-9503-C08938E3872F}"/>
              </a:ext>
            </a:extLst>
          </p:cNvPr>
          <p:cNvGrpSpPr/>
          <p:nvPr/>
        </p:nvGrpSpPr>
        <p:grpSpPr>
          <a:xfrm>
            <a:off x="146202" y="1820313"/>
            <a:ext cx="6181987" cy="4182922"/>
            <a:chOff x="-1" y="1321768"/>
            <a:chExt cx="6096001" cy="4462807"/>
          </a:xfrm>
        </p:grpSpPr>
        <p:sp>
          <p:nvSpPr>
            <p:cNvPr id="53" name="Snip Diagonal Corner Rectangle 52">
              <a:extLst>
                <a:ext uri="{FF2B5EF4-FFF2-40B4-BE49-F238E27FC236}">
                  <a16:creationId xmlns:a16="http://schemas.microsoft.com/office/drawing/2014/main" xmlns="" id="{61314C66-35DF-DC4E-94D4-4E5B100B6DE4}"/>
                </a:ext>
              </a:extLst>
            </p:cNvPr>
            <p:cNvSpPr/>
            <p:nvPr/>
          </p:nvSpPr>
          <p:spPr>
            <a:xfrm>
              <a:off x="-1" y="1321769"/>
              <a:ext cx="6096001" cy="4462806"/>
            </a:xfrm>
            <a:prstGeom prst="snip2DiagRect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59FCF458-95F4-594E-9E1D-7A73BD74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432"/>
            <a:stretch/>
          </p:blipFill>
          <p:spPr>
            <a:xfrm>
              <a:off x="61450" y="1321768"/>
              <a:ext cx="5288693" cy="3776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48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11125e11237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11125e11237_0_33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11125e11237_0_33"/>
          <p:cNvSpPr/>
          <p:nvPr/>
        </p:nvSpPr>
        <p:spPr>
          <a:xfrm>
            <a:off x="1257300" y="1563148"/>
            <a:ext cx="5856955" cy="12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a paragraph </a:t>
            </a: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about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</a:t>
            </a: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eating habits in your area. </a:t>
            </a:r>
            <a:endParaRPr lang="en-US" sz="28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information in 4 to help you.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7D01894-C75B-BE49-A279-807DF1A4D50A}"/>
              </a:ext>
            </a:extLst>
          </p:cNvPr>
          <p:cNvGrpSpPr/>
          <p:nvPr/>
        </p:nvGrpSpPr>
        <p:grpSpPr>
          <a:xfrm>
            <a:off x="555100" y="1506369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xmlns="" id="{E2206463-A16E-B24E-9A9B-ACD3AA513220}"/>
                </a:ext>
              </a:extLst>
            </p:cNvPr>
            <p:cNvSpPr/>
            <p:nvPr/>
          </p:nvSpPr>
          <p:spPr>
            <a:xfrm>
              <a:off x="487066" y="1357585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6EE3421-2AA2-8844-BED8-61A14CAFC5F0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Myriad Pro" pitchFamily="34" charset="0"/>
                </a:rPr>
                <a:t>5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65;g11125e11237_0_23"/>
          <p:cNvSpPr txBox="1"/>
          <p:nvPr/>
        </p:nvSpPr>
        <p:spPr>
          <a:xfrm>
            <a:off x="647700" y="235974"/>
            <a:ext cx="26120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WRITING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598" y="1365797"/>
            <a:ext cx="3344420" cy="5181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277328" y="408494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Work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Discuss the following questions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2056824" y="5354144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4732153" y="3934103"/>
            <a:ext cx="6703633" cy="10082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4: Make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the eating habits in your area.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paragraph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about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words about the eating habits in your area.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xmlns="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3FCF5956-A047-B249-9601-BC8747740219}"/>
              </a:ext>
            </a:extLst>
          </p:cNvPr>
          <p:cNvSpPr/>
          <p:nvPr/>
        </p:nvSpPr>
        <p:spPr>
          <a:xfrm>
            <a:off x="4732154" y="5386082"/>
            <a:ext cx="6703632" cy="64633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  <p:cxnSp>
        <p:nvCxnSpPr>
          <p:cNvPr id="31" name="Google Shape;123;p4"/>
          <p:cNvCxnSpPr>
            <a:cxnSpLocks/>
            <a:stCxn id="119" idx="1"/>
            <a:endCxn id="121" idx="0"/>
          </p:cNvCxnSpPr>
          <p:nvPr/>
        </p:nvCxnSpPr>
        <p:spPr>
          <a:xfrm rot="10800000" flipV="1">
            <a:off x="1414886" y="2777298"/>
            <a:ext cx="414625" cy="1307643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" name="Google Shape;123;p4"/>
          <p:cNvCxnSpPr>
            <a:cxnSpLocks/>
            <a:stCxn id="121" idx="3"/>
            <a:endCxn id="130" idx="0"/>
          </p:cNvCxnSpPr>
          <p:nvPr/>
        </p:nvCxnSpPr>
        <p:spPr>
          <a:xfrm>
            <a:off x="2552442" y="4396684"/>
            <a:ext cx="528282" cy="95746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91823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/>
        </p:nvSpPr>
        <p:spPr>
          <a:xfrm>
            <a:off x="1123250" y="1300918"/>
            <a:ext cx="24177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5"/>
          <p:cNvSpPr txBox="1"/>
          <p:nvPr/>
        </p:nvSpPr>
        <p:spPr>
          <a:xfrm>
            <a:off x="390846" y="217612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4884AF9-CDB4-BB4E-8A7A-16879EB19243}"/>
              </a:ext>
            </a:extLst>
          </p:cNvPr>
          <p:cNvSpPr/>
          <p:nvPr/>
        </p:nvSpPr>
        <p:spPr>
          <a:xfrm>
            <a:off x="1128576" y="1896217"/>
            <a:ext cx="107354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lnSpc>
                <a:spcPct val="150000"/>
              </a:lnSpc>
              <a:buSzPts val="24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learnt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isten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for specific information about eating habits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rite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 paragraph about eating habits in the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area.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681D0E8-09DA-844A-8212-1C2B25214ACB}"/>
              </a:ext>
            </a:extLst>
          </p:cNvPr>
          <p:cNvGrpSpPr/>
          <p:nvPr/>
        </p:nvGrpSpPr>
        <p:grpSpPr>
          <a:xfrm>
            <a:off x="390846" y="1147247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E7B17159-C42E-9F4F-8F8C-B48EC369F00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3BE4FF4-4AEF-A44E-8D99-BA8B864AD6F9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5"/>
          <p:cNvSpPr txBox="1"/>
          <p:nvPr/>
        </p:nvSpPr>
        <p:spPr>
          <a:xfrm>
            <a:off x="1123250" y="1290271"/>
            <a:ext cx="24177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5"/>
          <p:cNvSpPr txBox="1"/>
          <p:nvPr/>
        </p:nvSpPr>
        <p:spPr>
          <a:xfrm>
            <a:off x="487067" y="207665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A666036-FCC4-AD46-89B4-2B72AAE8C1B1}"/>
              </a:ext>
            </a:extLst>
          </p:cNvPr>
          <p:cNvSpPr/>
          <p:nvPr/>
        </p:nvSpPr>
        <p:spPr>
          <a:xfrm>
            <a:off x="1068512" y="2124378"/>
            <a:ext cx="103563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your eating habits and upload on the drive link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given.</a:t>
            </a:r>
            <a:endParaRPr lang="en-US" sz="32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for the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11D01AD-6A8D-C242-9594-51518DF68578}"/>
              </a:ext>
            </a:extLst>
          </p:cNvPr>
          <p:cNvGrpSpPr/>
          <p:nvPr/>
        </p:nvGrpSpPr>
        <p:grpSpPr>
          <a:xfrm>
            <a:off x="390846" y="1147247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B4F03D7B-E4E6-E740-AA28-794C9490DF3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B753B49-DE85-F542-99C7-2FCEC248CE06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4683" y="6088284"/>
            <a:ext cx="4282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Website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sachmem.vn</a:t>
            </a:r>
            <a:b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Fanpage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www.facebook.com/sachmem.vn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175657" y="1510719"/>
            <a:ext cx="9840686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end of this lesson, Ss will be able to: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Knowledge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their listening skill for specific information about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food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drink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eating habits in their area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Core competence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communication skills and creativity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 collaborative and supportive in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pairwork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teamwork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presentation skills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Actively join in class activities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Personal qualities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Promote pride in the values ​​of Vietnamese culture 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love for family and traditional food and drink</a:t>
            </a:r>
          </a:p>
        </p:txBody>
      </p:sp>
      <p:grpSp>
        <p:nvGrpSpPr>
          <p:cNvPr id="108" name="Google Shape;108;p3"/>
          <p:cNvGrpSpPr/>
          <p:nvPr/>
        </p:nvGrpSpPr>
        <p:grpSpPr>
          <a:xfrm>
            <a:off x="3279405" y="-73024"/>
            <a:ext cx="5193398" cy="1583743"/>
            <a:chOff x="3192320" y="144696"/>
            <a:chExt cx="5193398" cy="1583743"/>
          </a:xfrm>
        </p:grpSpPr>
        <p:sp>
          <p:nvSpPr>
            <p:cNvPr id="109" name="Google Shape;109;p3"/>
            <p:cNvSpPr/>
            <p:nvPr/>
          </p:nvSpPr>
          <p:spPr>
            <a:xfrm>
              <a:off x="3427102" y="587387"/>
              <a:ext cx="4958616" cy="88457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4791560" y="706508"/>
              <a:ext cx="3315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OBJECTIVES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2320" y="144696"/>
              <a:ext cx="1515332" cy="158374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277328" y="408494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Work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Discuss the following questions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2056824" y="5354144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4732153" y="3934103"/>
            <a:ext cx="6703633" cy="10082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4: Make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the eating habits in your area.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paragraph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about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words about the eating habits in your area.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xmlns="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3FCF5956-A047-B249-9601-BC8747740219}"/>
              </a:ext>
            </a:extLst>
          </p:cNvPr>
          <p:cNvSpPr/>
          <p:nvPr/>
        </p:nvSpPr>
        <p:spPr>
          <a:xfrm>
            <a:off x="4732154" y="5386082"/>
            <a:ext cx="6703632" cy="64633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  <p:cxnSp>
        <p:nvCxnSpPr>
          <p:cNvPr id="31" name="Google Shape;123;p4"/>
          <p:cNvCxnSpPr>
            <a:cxnSpLocks/>
            <a:stCxn id="119" idx="1"/>
            <a:endCxn id="121" idx="0"/>
          </p:cNvCxnSpPr>
          <p:nvPr/>
        </p:nvCxnSpPr>
        <p:spPr>
          <a:xfrm rot="10800000" flipV="1">
            <a:off x="1414886" y="2777298"/>
            <a:ext cx="414625" cy="1307643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" name="Google Shape;123;p4"/>
          <p:cNvCxnSpPr>
            <a:cxnSpLocks/>
            <a:stCxn id="121" idx="3"/>
            <a:endCxn id="130" idx="0"/>
          </p:cNvCxnSpPr>
          <p:nvPr/>
        </p:nvCxnSpPr>
        <p:spPr>
          <a:xfrm>
            <a:off x="2552442" y="4396684"/>
            <a:ext cx="528282" cy="95746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79980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8;p4">
            <a:extLst>
              <a:ext uri="{FF2B5EF4-FFF2-40B4-BE49-F238E27FC236}">
                <a16:creationId xmlns:a16="http://schemas.microsoft.com/office/drawing/2014/main" xmlns="" id="{9122FB73-F765-574C-AE9B-41F9EAF2CFE2}"/>
              </a:ext>
            </a:extLst>
          </p:cNvPr>
          <p:cNvSpPr/>
          <p:nvPr/>
        </p:nvSpPr>
        <p:spPr>
          <a:xfrm>
            <a:off x="2400129" y="1627316"/>
            <a:ext cx="1328494" cy="4655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1;p4">
            <a:extLst>
              <a:ext uri="{FF2B5EF4-FFF2-40B4-BE49-F238E27FC236}">
                <a16:creationId xmlns:a16="http://schemas.microsoft.com/office/drawing/2014/main" xmlns="" id="{DDCAB2E4-5DE2-7540-B9CA-69FCED823BE5}"/>
              </a:ext>
            </a:extLst>
          </p:cNvPr>
          <p:cNvSpPr/>
          <p:nvPr/>
        </p:nvSpPr>
        <p:spPr>
          <a:xfrm>
            <a:off x="4868986" y="1683926"/>
            <a:ext cx="3138194" cy="4209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vi-V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Game: Our eating habits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EECBA6F-28C4-9D4A-8896-EAE0241D5D5E}"/>
              </a:ext>
            </a:extLst>
          </p:cNvPr>
          <p:cNvGrpSpPr/>
          <p:nvPr/>
        </p:nvGrpSpPr>
        <p:grpSpPr>
          <a:xfrm>
            <a:off x="544958" y="2517114"/>
            <a:ext cx="4076099" cy="2718486"/>
            <a:chOff x="-1" y="1321768"/>
            <a:chExt cx="6096001" cy="4462807"/>
          </a:xfrm>
        </p:grpSpPr>
        <p:sp>
          <p:nvSpPr>
            <p:cNvPr id="15" name="Snip Diagonal Corner Rectangle 14">
              <a:extLst>
                <a:ext uri="{FF2B5EF4-FFF2-40B4-BE49-F238E27FC236}">
                  <a16:creationId xmlns:a16="http://schemas.microsoft.com/office/drawing/2014/main" xmlns="" id="{4D4F1EF0-2FAE-E64B-BC49-139597EAC848}"/>
                </a:ext>
              </a:extLst>
            </p:cNvPr>
            <p:cNvSpPr/>
            <p:nvPr/>
          </p:nvSpPr>
          <p:spPr>
            <a:xfrm>
              <a:off x="-1" y="1321769"/>
              <a:ext cx="6096001" cy="4462806"/>
            </a:xfrm>
            <a:prstGeom prst="snip2Diag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79DB256E-080B-2640-B96E-0F401297E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432"/>
            <a:stretch/>
          </p:blipFill>
          <p:spPr>
            <a:xfrm>
              <a:off x="61450" y="1321768"/>
              <a:ext cx="5288693" cy="3776845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0C0B7C4-1D84-5D4E-9B7E-7FABFCDA873D}"/>
              </a:ext>
            </a:extLst>
          </p:cNvPr>
          <p:cNvSpPr/>
          <p:nvPr/>
        </p:nvSpPr>
        <p:spPr>
          <a:xfrm>
            <a:off x="5106478" y="2510947"/>
            <a:ext cx="627143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Stage aims: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create an active atmosphere in the class before the lesson;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lead into the new lesson.</a:t>
            </a:r>
            <a:endParaRPr lang="x-non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oogle Shape;126;p4"/>
          <p:cNvGrpSpPr/>
          <p:nvPr/>
        </p:nvGrpSpPr>
        <p:grpSpPr>
          <a:xfrm>
            <a:off x="3513735" y="491546"/>
            <a:ext cx="3813040" cy="916490"/>
            <a:chOff x="3826252" y="260303"/>
            <a:chExt cx="4557781" cy="916490"/>
          </a:xfrm>
        </p:grpSpPr>
        <p:sp>
          <p:nvSpPr>
            <p:cNvPr id="18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2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xmlns="" id="{47942995-B07F-4636-9A06-C6A104B26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6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4068298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1083306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1475192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812BD9-AABA-E540-95C6-3C512DA72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26" r="13743"/>
          <a:stretch/>
        </p:blipFill>
        <p:spPr>
          <a:xfrm>
            <a:off x="5852981" y="1571150"/>
            <a:ext cx="5616668" cy="5147692"/>
          </a:xfrm>
          <a:prstGeom prst="rect">
            <a:avLst/>
          </a:prstGeom>
        </p:spPr>
      </p:pic>
      <p:pic>
        <p:nvPicPr>
          <p:cNvPr id="150" name="Google Shape;15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1;p6">
            <a:extLst>
              <a:ext uri="{FF2B5EF4-FFF2-40B4-BE49-F238E27FC236}">
                <a16:creationId xmlns:a16="http://schemas.microsoft.com/office/drawing/2014/main" xmlns="" id="{DBE0DB05-7F4C-0C49-BF12-141A40846657}"/>
              </a:ext>
            </a:extLst>
          </p:cNvPr>
          <p:cNvSpPr txBox="1"/>
          <p:nvPr/>
        </p:nvSpPr>
        <p:spPr>
          <a:xfrm>
            <a:off x="365760" y="261890"/>
            <a:ext cx="2493187" cy="75567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MINI GAME</a:t>
            </a:r>
            <a:endParaRPr lang="en-US"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77DDFED-4C45-6C4E-81B9-FEBCA931ACD8}"/>
              </a:ext>
            </a:extLst>
          </p:cNvPr>
          <p:cNvSpPr/>
          <p:nvPr/>
        </p:nvSpPr>
        <p:spPr>
          <a:xfrm>
            <a:off x="865110" y="3274912"/>
            <a:ext cx="52863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1581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your groups, talk </a:t>
            </a:r>
            <a:r>
              <a:rPr lang="en-US" sz="3400" b="1" dirty="0" smtClean="0">
                <a:solidFill>
                  <a:srgbClr val="1581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about: </a:t>
            </a:r>
            <a:endParaRPr lang="en-US" sz="3400" b="1" dirty="0">
              <a:solidFill>
                <a:srgbClr val="1581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you ate and drank yesterday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Who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had healthy diets </a:t>
            </a:r>
            <a:endParaRPr lang="x-non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153;p6"/>
          <p:cNvSpPr txBox="1"/>
          <p:nvPr/>
        </p:nvSpPr>
        <p:spPr>
          <a:xfrm>
            <a:off x="3858633" y="132089"/>
            <a:ext cx="5073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3600" b="1" kern="1200" dirty="0" smtClean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Our eating habits</a:t>
            </a:r>
            <a:endParaRPr lang="en-US" sz="3600" b="1" kern="1200" dirty="0">
              <a:solidFill>
                <a:srgbClr val="11B7BD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Work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Discuss the following questions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22" name="Google Shape;122;p4">
            <a:extLst>
              <a:ext uri="{FF2B5EF4-FFF2-40B4-BE49-F238E27FC236}">
                <a16:creationId xmlns:a16="http://schemas.microsoft.com/office/drawing/2014/main" xmlns="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7D56629-8D2A-7545-919F-98001956CEC1}"/>
              </a:ext>
            </a:extLst>
          </p:cNvPr>
          <p:cNvSpPr/>
          <p:nvPr/>
        </p:nvSpPr>
        <p:spPr>
          <a:xfrm>
            <a:off x="4150863" y="3949690"/>
            <a:ext cx="78565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Stage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aims:</a:t>
            </a:r>
          </a:p>
          <a:p>
            <a:endParaRPr lang="en-U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help students use key language more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appropriately;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help Ss understand and activate their knowledge of the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topic;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help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understand what the monologue is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&amp; listen for specific information.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111ea7f8aa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111ea7f8aa0_0_0"/>
          <p:cNvSpPr txBox="1"/>
          <p:nvPr/>
        </p:nvSpPr>
        <p:spPr>
          <a:xfrm>
            <a:off x="663574" y="202250"/>
            <a:ext cx="566219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1" name="Google Shape;161;g111ea7f8aa0_0_0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111ea7f8aa0_0_0"/>
          <p:cNvSpPr txBox="1"/>
          <p:nvPr/>
        </p:nvSpPr>
        <p:spPr>
          <a:xfrm>
            <a:off x="-234016" y="3086940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/</a:t>
            </a:r>
            <a:r>
              <a:rPr lang="en-US" sz="4400" dirty="0" err="1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mɪəl</a:t>
            </a:r>
            <a:r>
              <a:rPr lang="en-US" sz="4400" dirty="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/</a:t>
            </a:r>
            <a:endParaRPr sz="4400" dirty="0">
              <a:solidFill>
                <a:srgbClr val="0FB7B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3" name="Google Shape;163;g111ea7f8aa0_0_0"/>
          <p:cNvSpPr txBox="1"/>
          <p:nvPr/>
        </p:nvSpPr>
        <p:spPr>
          <a:xfrm>
            <a:off x="-203498" y="4089077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ăn</a:t>
            </a:r>
            <a:endParaRPr sz="44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4" name="Google Shape;164;g111ea7f8aa0_0_0"/>
          <p:cNvSpPr txBox="1"/>
          <p:nvPr/>
        </p:nvSpPr>
        <p:spPr>
          <a:xfrm>
            <a:off x="-206566" y="1908753"/>
            <a:ext cx="56622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meal</a:t>
            </a:r>
            <a:endParaRPr sz="6000" b="1" dirty="0">
              <a:solidFill>
                <a:schemeClr val="accent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65" name="Google Shape;165;g111ea7f8aa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0969" y="1845638"/>
            <a:ext cx="5662201" cy="3816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111ea7f8aa0_1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111ea7f8aa0_1_18"/>
          <p:cNvSpPr txBox="1"/>
          <p:nvPr/>
        </p:nvSpPr>
        <p:spPr>
          <a:xfrm>
            <a:off x="651999" y="225400"/>
            <a:ext cx="277410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3" name="Google Shape;173;g111ea7f8aa0_1_18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g111ea7f8aa0_1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6061" y="1980649"/>
            <a:ext cx="5767753" cy="3739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5" name="Google Shape;175;g111ea7f8aa0_1_18"/>
          <p:cNvSpPr txBox="1"/>
          <p:nvPr/>
        </p:nvSpPr>
        <p:spPr>
          <a:xfrm>
            <a:off x="-158262" y="3050116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48C0B6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4400" dirty="0" err="1">
                <a:solidFill>
                  <a:srgbClr val="48C0B6"/>
                </a:solidFill>
                <a:latin typeface="Calibri"/>
                <a:ea typeface="Calibri"/>
                <a:cs typeface="Calibri"/>
                <a:sym typeface="Calibri"/>
              </a:rPr>
              <a:t>brek.fəst</a:t>
            </a:r>
            <a:r>
              <a:rPr lang="en-US" sz="4400" dirty="0">
                <a:solidFill>
                  <a:srgbClr val="48C0B6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111ea7f8aa0_1_18"/>
          <p:cNvSpPr txBox="1"/>
          <p:nvPr/>
        </p:nvSpPr>
        <p:spPr>
          <a:xfrm>
            <a:off x="925973" y="4015407"/>
            <a:ext cx="3728689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sáng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111ea7f8aa0_1_18"/>
          <p:cNvSpPr txBox="1"/>
          <p:nvPr/>
        </p:nvSpPr>
        <p:spPr>
          <a:xfrm>
            <a:off x="-103362" y="1980649"/>
            <a:ext cx="56622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breakfast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14825915</TotalTime>
  <Words>923</Words>
  <Application>Microsoft Office PowerPoint</Application>
  <PresentationFormat>Widescreen</PresentationFormat>
  <Paragraphs>184</Paragraphs>
  <Slides>24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Wingdings</vt:lpstr>
      <vt:lpstr>Courier New</vt:lpstr>
      <vt:lpstr>Open Sans</vt:lpstr>
      <vt:lpstr>Myriad Pro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AutoBVT</cp:lastModifiedBy>
  <cp:revision>20</cp:revision>
  <dcterms:modified xsi:type="dcterms:W3CDTF">2023-12-11T02:29:52Z</dcterms:modified>
</cp:coreProperties>
</file>