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8" r:id="rId1"/>
  </p:sldMasterIdLst>
  <p:notesMasterIdLst>
    <p:notesMasterId r:id="rId63"/>
  </p:notesMasterIdLst>
  <p:sldIdLst>
    <p:sldId id="256" r:id="rId2"/>
    <p:sldId id="266" r:id="rId3"/>
    <p:sldId id="272" r:id="rId4"/>
    <p:sldId id="278" r:id="rId5"/>
    <p:sldId id="277" r:id="rId6"/>
    <p:sldId id="276" r:id="rId7"/>
    <p:sldId id="275" r:id="rId8"/>
    <p:sldId id="274" r:id="rId9"/>
    <p:sldId id="281" r:id="rId10"/>
    <p:sldId id="284" r:id="rId11"/>
    <p:sldId id="283" r:id="rId12"/>
    <p:sldId id="282" r:id="rId13"/>
    <p:sldId id="288" r:id="rId14"/>
    <p:sldId id="287" r:id="rId15"/>
    <p:sldId id="267" r:id="rId16"/>
    <p:sldId id="270" r:id="rId17"/>
    <p:sldId id="295" r:id="rId18"/>
    <p:sldId id="296" r:id="rId19"/>
    <p:sldId id="297" r:id="rId20"/>
    <p:sldId id="298" r:id="rId21"/>
    <p:sldId id="269" r:id="rId22"/>
    <p:sldId id="268" r:id="rId23"/>
    <p:sldId id="292" r:id="rId24"/>
    <p:sldId id="291" r:id="rId25"/>
    <p:sldId id="293" r:id="rId26"/>
    <p:sldId id="294" r:id="rId27"/>
    <p:sldId id="299" r:id="rId28"/>
    <p:sldId id="304" r:id="rId29"/>
    <p:sldId id="305" r:id="rId30"/>
    <p:sldId id="314" r:id="rId31"/>
    <p:sldId id="313" r:id="rId32"/>
    <p:sldId id="306" r:id="rId33"/>
    <p:sldId id="307" r:id="rId34"/>
    <p:sldId id="315" r:id="rId35"/>
    <p:sldId id="317" r:id="rId36"/>
    <p:sldId id="316" r:id="rId37"/>
    <p:sldId id="309" r:id="rId38"/>
    <p:sldId id="300" r:id="rId39"/>
    <p:sldId id="303" r:id="rId40"/>
    <p:sldId id="311" r:id="rId41"/>
    <p:sldId id="312" r:id="rId42"/>
    <p:sldId id="320" r:id="rId43"/>
    <p:sldId id="321" r:id="rId44"/>
    <p:sldId id="322" r:id="rId45"/>
    <p:sldId id="323" r:id="rId46"/>
    <p:sldId id="324" r:id="rId47"/>
    <p:sldId id="325" r:id="rId48"/>
    <p:sldId id="326" r:id="rId49"/>
    <p:sldId id="328" r:id="rId50"/>
    <p:sldId id="327" r:id="rId51"/>
    <p:sldId id="330" r:id="rId52"/>
    <p:sldId id="331" r:id="rId53"/>
    <p:sldId id="333" r:id="rId54"/>
    <p:sldId id="334" r:id="rId55"/>
    <p:sldId id="335" r:id="rId56"/>
    <p:sldId id="336" r:id="rId57"/>
    <p:sldId id="337" r:id="rId58"/>
    <p:sldId id="338" r:id="rId59"/>
    <p:sldId id="339" r:id="rId60"/>
    <p:sldId id="341" r:id="rId61"/>
    <p:sldId id="342" r:id="rId62"/>
  </p:sldIdLst>
  <p:sldSz cx="18288000" cy="10287000"/>
  <p:notesSz cx="6858000" cy="9144000"/>
  <p:embeddedFontLst>
    <p:embeddedFont>
      <p:font typeface="DM Sans Bold" panose="020B0604020202020204" charset="0"/>
      <p:regular r:id="rId64"/>
    </p:embeddedFont>
    <p:embeddedFont>
      <p:font typeface="Calibri" panose="020F0502020204030204" pitchFamily="34" charset="0"/>
      <p:regular r:id="rId65"/>
      <p:bold r:id="rId66"/>
      <p:italic r:id="rId67"/>
      <p:boldItalic r:id="rId68"/>
    </p:embeddedFont>
  </p:embeddedFontLst>
  <p:defaultTex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96"/>
    <a:srgbClr val="66FFFF"/>
    <a:srgbClr val="FFFFFF"/>
    <a:srgbClr val="FFCCFF"/>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361" autoAdjust="0"/>
  </p:normalViewPr>
  <p:slideViewPr>
    <p:cSldViewPr>
      <p:cViewPr varScale="1">
        <p:scale>
          <a:sx n="45" d="100"/>
          <a:sy n="45" d="100"/>
        </p:scale>
        <p:origin x="816" y="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4E1054-9E78-4C46-AC3B-77B30FC247B7}" type="datetimeFigureOut">
              <a:rPr lang="vi-VN" smtClean="0"/>
              <a:t>30/01/2024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2810E1-6F0B-457D-A8D1-751E1EE7658A}" type="slidenum">
              <a:rPr lang="vi-VN" smtClean="0"/>
              <a:t>‹#›</a:t>
            </a:fld>
            <a:endParaRPr lang="vi-VN"/>
          </a:p>
        </p:txBody>
      </p:sp>
    </p:spTree>
    <p:extLst>
      <p:ext uri="{BB962C8B-B14F-4D97-AF65-F5344CB8AC3E}">
        <p14:creationId xmlns:p14="http://schemas.microsoft.com/office/powerpoint/2010/main" val="383652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i="1" smtClean="0">
                <a:effectLst/>
                <a:latin typeface="Times New Roman" pitchFamily="18" charset="0"/>
                <a:cs typeface="Times New Roman" pitchFamily="18" charset="0"/>
              </a:rPr>
              <a:t>Trương</a:t>
            </a:r>
            <a:r>
              <a:rPr lang="vi-VN" i="1" baseline="0" smtClean="0">
                <a:effectLst/>
                <a:latin typeface="Times New Roman" pitchFamily="18" charset="0"/>
                <a:cs typeface="Times New Roman" pitchFamily="18" charset="0"/>
              </a:rPr>
              <a:t> Quang Hậu</a:t>
            </a:r>
            <a:endParaRPr lang="vi-VN" i="1">
              <a:effectLst/>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342810E1-6F0B-457D-A8D1-751E1EE7658A}" type="slidenum">
              <a:rPr lang="vi-VN" smtClean="0"/>
              <a:t>1</a:t>
            </a:fld>
            <a:endParaRPr lang="vi-VN"/>
          </a:p>
        </p:txBody>
      </p:sp>
    </p:spTree>
    <p:extLst>
      <p:ext uri="{BB962C8B-B14F-4D97-AF65-F5344CB8AC3E}">
        <p14:creationId xmlns:p14="http://schemas.microsoft.com/office/powerpoint/2010/main" val="4064793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42810E1-6F0B-457D-A8D1-751E1EE7658A}" type="slidenum">
              <a:rPr lang="vi-VN" smtClean="0"/>
              <a:t>28</a:t>
            </a:fld>
            <a:endParaRPr lang="vi-VN"/>
          </a:p>
        </p:txBody>
      </p:sp>
    </p:spTree>
    <p:extLst>
      <p:ext uri="{BB962C8B-B14F-4D97-AF65-F5344CB8AC3E}">
        <p14:creationId xmlns:p14="http://schemas.microsoft.com/office/powerpoint/2010/main" val="108893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smtClean="0"/>
              <a:t>Click to edit Master title style</a:t>
            </a:r>
            <a:endParaRPr lang="vi-VN"/>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816415" indent="0" algn="ctr">
              <a:buNone/>
              <a:defRPr>
                <a:solidFill>
                  <a:schemeClr val="tx1">
                    <a:tint val="75000"/>
                  </a:schemeClr>
                </a:solidFill>
              </a:defRPr>
            </a:lvl2pPr>
            <a:lvl3pPr marL="1632832" indent="0" algn="ctr">
              <a:buNone/>
              <a:defRPr>
                <a:solidFill>
                  <a:schemeClr val="tx1">
                    <a:tint val="75000"/>
                  </a:schemeClr>
                </a:solidFill>
              </a:defRPr>
            </a:lvl3pPr>
            <a:lvl4pPr marL="2449246" indent="0" algn="ctr">
              <a:buNone/>
              <a:defRPr>
                <a:solidFill>
                  <a:schemeClr val="tx1">
                    <a:tint val="75000"/>
                  </a:schemeClr>
                </a:solidFill>
              </a:defRPr>
            </a:lvl4pPr>
            <a:lvl5pPr marL="3265661" indent="0" algn="ctr">
              <a:buNone/>
              <a:defRPr>
                <a:solidFill>
                  <a:schemeClr val="tx1">
                    <a:tint val="75000"/>
                  </a:schemeClr>
                </a:solidFill>
              </a:defRPr>
            </a:lvl5pPr>
            <a:lvl6pPr marL="4082078" indent="0" algn="ctr">
              <a:buNone/>
              <a:defRPr>
                <a:solidFill>
                  <a:schemeClr val="tx1">
                    <a:tint val="75000"/>
                  </a:schemeClr>
                </a:solidFill>
              </a:defRPr>
            </a:lvl6pPr>
            <a:lvl7pPr marL="4898493" indent="0" algn="ctr">
              <a:buNone/>
              <a:defRPr>
                <a:solidFill>
                  <a:schemeClr val="tx1">
                    <a:tint val="75000"/>
                  </a:schemeClr>
                </a:solidFill>
              </a:defRPr>
            </a:lvl7pPr>
            <a:lvl8pPr marL="5714908" indent="0" algn="ctr">
              <a:buNone/>
              <a:defRPr>
                <a:solidFill>
                  <a:schemeClr val="tx1">
                    <a:tint val="75000"/>
                  </a:schemeClr>
                </a:solidFill>
              </a:defRPr>
            </a:lvl8pPr>
            <a:lvl9pPr marL="6531325"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35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3119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517600" y="619125"/>
            <a:ext cx="8229600" cy="13165932"/>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828800" y="619125"/>
            <a:ext cx="24384000" cy="131659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2480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400304"/>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4"/>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8DD960-1A63-4E86-86D0-175EB6DC1694}" type="slidenum">
              <a:rPr lang="en-US"/>
              <a:pPr>
                <a:defRPr/>
              </a:pPr>
              <a:t>‹#›</a:t>
            </a:fld>
            <a:endParaRPr lang="en-US"/>
          </a:p>
        </p:txBody>
      </p:sp>
    </p:spTree>
    <p:extLst>
      <p:ext uri="{BB962C8B-B14F-4D97-AF65-F5344CB8AC3E}">
        <p14:creationId xmlns:p14="http://schemas.microsoft.com/office/powerpoint/2010/main" val="2661751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456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100" b="1" cap="all"/>
            </a:lvl1pPr>
          </a:lstStyle>
          <a:p>
            <a:r>
              <a:rPr lang="en-US" smtClean="0"/>
              <a:t>Click to edit Master title style</a:t>
            </a:r>
            <a:endParaRPr lang="vi-VN"/>
          </a:p>
        </p:txBody>
      </p:sp>
      <p:sp>
        <p:nvSpPr>
          <p:cNvPr id="3" name="Text Placeholder 2"/>
          <p:cNvSpPr>
            <a:spLocks noGrp="1"/>
          </p:cNvSpPr>
          <p:nvPr>
            <p:ph type="body" idx="1"/>
          </p:nvPr>
        </p:nvSpPr>
        <p:spPr>
          <a:xfrm>
            <a:off x="1444626" y="4360072"/>
            <a:ext cx="15544800" cy="2250281"/>
          </a:xfrm>
        </p:spPr>
        <p:txBody>
          <a:bodyPr anchor="b"/>
          <a:lstStyle>
            <a:lvl1pPr marL="0" indent="0">
              <a:buNone/>
              <a:defRPr sz="3600">
                <a:solidFill>
                  <a:schemeClr val="tx1">
                    <a:tint val="75000"/>
                  </a:schemeClr>
                </a:solidFill>
              </a:defRPr>
            </a:lvl1pPr>
            <a:lvl2pPr marL="816415" indent="0">
              <a:buNone/>
              <a:defRPr sz="3200">
                <a:solidFill>
                  <a:schemeClr val="tx1">
                    <a:tint val="75000"/>
                  </a:schemeClr>
                </a:solidFill>
              </a:defRPr>
            </a:lvl2pPr>
            <a:lvl3pPr marL="1632832" indent="0">
              <a:buNone/>
              <a:defRPr sz="2900">
                <a:solidFill>
                  <a:schemeClr val="tx1">
                    <a:tint val="75000"/>
                  </a:schemeClr>
                </a:solidFill>
              </a:defRPr>
            </a:lvl3pPr>
            <a:lvl4pPr marL="2449246" indent="0">
              <a:buNone/>
              <a:defRPr sz="2500">
                <a:solidFill>
                  <a:schemeClr val="tx1">
                    <a:tint val="75000"/>
                  </a:schemeClr>
                </a:solidFill>
              </a:defRPr>
            </a:lvl4pPr>
            <a:lvl5pPr marL="3265661" indent="0">
              <a:buNone/>
              <a:defRPr sz="2500">
                <a:solidFill>
                  <a:schemeClr val="tx1">
                    <a:tint val="75000"/>
                  </a:schemeClr>
                </a:solidFill>
              </a:defRPr>
            </a:lvl5pPr>
            <a:lvl6pPr marL="4082078" indent="0">
              <a:buNone/>
              <a:defRPr sz="2500">
                <a:solidFill>
                  <a:schemeClr val="tx1">
                    <a:tint val="75000"/>
                  </a:schemeClr>
                </a:solidFill>
              </a:defRPr>
            </a:lvl6pPr>
            <a:lvl7pPr marL="4898493" indent="0">
              <a:buNone/>
              <a:defRPr sz="2500">
                <a:solidFill>
                  <a:schemeClr val="tx1">
                    <a:tint val="75000"/>
                  </a:schemeClr>
                </a:solidFill>
              </a:defRPr>
            </a:lvl7pPr>
            <a:lvl8pPr marL="5714908" indent="0">
              <a:buNone/>
              <a:defRPr sz="2500">
                <a:solidFill>
                  <a:schemeClr val="tx1">
                    <a:tint val="75000"/>
                  </a:schemeClr>
                </a:solidFill>
              </a:defRPr>
            </a:lvl8pPr>
            <a:lvl9pPr marL="6531325" indent="0">
              <a:buNone/>
              <a:defRPr sz="2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514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828800" y="3600450"/>
            <a:ext cx="16306800" cy="10184607"/>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18440400" y="3600450"/>
            <a:ext cx="16306800" cy="10184607"/>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1D8BD707-D9CF-40AE-B4C6-C98DA3205C09}" type="datetimeFigureOut">
              <a:rPr lang="en-US" smtClean="0"/>
              <a:pPr/>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777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914400" y="2302671"/>
            <a:ext cx="8080376" cy="959643"/>
          </a:xfrm>
        </p:spPr>
        <p:txBody>
          <a:bodyPr anchor="b"/>
          <a:lstStyle>
            <a:lvl1pPr marL="0" indent="0">
              <a:buNone/>
              <a:defRPr sz="4300" b="1"/>
            </a:lvl1pPr>
            <a:lvl2pPr marL="816415" indent="0">
              <a:buNone/>
              <a:defRPr sz="3600" b="1"/>
            </a:lvl2pPr>
            <a:lvl3pPr marL="1632832" indent="0">
              <a:buNone/>
              <a:defRPr sz="3200" b="1"/>
            </a:lvl3pPr>
            <a:lvl4pPr marL="2449246" indent="0">
              <a:buNone/>
              <a:defRPr sz="2900" b="1"/>
            </a:lvl4pPr>
            <a:lvl5pPr marL="3265661" indent="0">
              <a:buNone/>
              <a:defRPr sz="2900" b="1"/>
            </a:lvl5pPr>
            <a:lvl6pPr marL="4082078" indent="0">
              <a:buNone/>
              <a:defRPr sz="2900" b="1"/>
            </a:lvl6pPr>
            <a:lvl7pPr marL="4898493" indent="0">
              <a:buNone/>
              <a:defRPr sz="2900" b="1"/>
            </a:lvl7pPr>
            <a:lvl8pPr marL="5714908" indent="0">
              <a:buNone/>
              <a:defRPr sz="2900" b="1"/>
            </a:lvl8pPr>
            <a:lvl9pPr marL="6531325" indent="0">
              <a:buNone/>
              <a:defRPr sz="29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90053" y="2302671"/>
            <a:ext cx="8083550" cy="959643"/>
          </a:xfrm>
        </p:spPr>
        <p:txBody>
          <a:bodyPr anchor="b"/>
          <a:lstStyle>
            <a:lvl1pPr marL="0" indent="0">
              <a:buNone/>
              <a:defRPr sz="4300" b="1"/>
            </a:lvl1pPr>
            <a:lvl2pPr marL="816415" indent="0">
              <a:buNone/>
              <a:defRPr sz="3600" b="1"/>
            </a:lvl2pPr>
            <a:lvl3pPr marL="1632832" indent="0">
              <a:buNone/>
              <a:defRPr sz="3200" b="1"/>
            </a:lvl3pPr>
            <a:lvl4pPr marL="2449246" indent="0">
              <a:buNone/>
              <a:defRPr sz="2900" b="1"/>
            </a:lvl4pPr>
            <a:lvl5pPr marL="3265661" indent="0">
              <a:buNone/>
              <a:defRPr sz="2900" b="1"/>
            </a:lvl5pPr>
            <a:lvl6pPr marL="4082078" indent="0">
              <a:buNone/>
              <a:defRPr sz="2900" b="1"/>
            </a:lvl6pPr>
            <a:lvl7pPr marL="4898493" indent="0">
              <a:buNone/>
              <a:defRPr sz="2900" b="1"/>
            </a:lvl7pPr>
            <a:lvl8pPr marL="5714908" indent="0">
              <a:buNone/>
              <a:defRPr sz="2900" b="1"/>
            </a:lvl8pPr>
            <a:lvl9pPr marL="6531325" indent="0">
              <a:buNone/>
              <a:defRPr sz="2900" b="1"/>
            </a:lvl9pPr>
          </a:lstStyle>
          <a:p>
            <a:pPr lvl="0"/>
            <a:r>
              <a:rPr lang="en-US" smtClean="0"/>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1D8BD707-D9CF-40AE-B4C6-C98DA3205C09}" type="datetimeFigureOut">
              <a:rPr lang="en-US" smtClean="0"/>
              <a:pPr/>
              <a:t>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903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1D8BD707-D9CF-40AE-B4C6-C98DA3205C09}" type="datetimeFigureOut">
              <a:rPr lang="en-US" smtClean="0"/>
              <a:pPr/>
              <a:t>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1360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5007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5"/>
            <a:ext cx="6016626" cy="1743075"/>
          </a:xfrm>
        </p:spPr>
        <p:txBody>
          <a:bodyPr anchor="b"/>
          <a:lstStyle>
            <a:lvl1pPr algn="l">
              <a:defRPr sz="3600" b="1"/>
            </a:lvl1pPr>
          </a:lstStyle>
          <a:p>
            <a:r>
              <a:rPr lang="en-US" smtClean="0"/>
              <a:t>Click to edit Master title style</a:t>
            </a:r>
            <a:endParaRPr lang="vi-VN"/>
          </a:p>
        </p:txBody>
      </p:sp>
      <p:sp>
        <p:nvSpPr>
          <p:cNvPr id="3" name="Content Placeholder 2"/>
          <p:cNvSpPr>
            <a:spLocks noGrp="1"/>
          </p:cNvSpPr>
          <p:nvPr>
            <p:ph idx="1"/>
          </p:nvPr>
        </p:nvSpPr>
        <p:spPr>
          <a:xfrm>
            <a:off x="7150100" y="409577"/>
            <a:ext cx="10223500" cy="8779670"/>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914403" y="2152652"/>
            <a:ext cx="6016626" cy="7036595"/>
          </a:xfrm>
        </p:spPr>
        <p:txBody>
          <a:bodyPr/>
          <a:lstStyle>
            <a:lvl1pPr marL="0" indent="0">
              <a:buNone/>
              <a:defRPr sz="2500"/>
            </a:lvl1pPr>
            <a:lvl2pPr marL="816415" indent="0">
              <a:buNone/>
              <a:defRPr sz="2100"/>
            </a:lvl2pPr>
            <a:lvl3pPr marL="1632832" indent="0">
              <a:buNone/>
              <a:defRPr sz="1800"/>
            </a:lvl3pPr>
            <a:lvl4pPr marL="2449246" indent="0">
              <a:buNone/>
              <a:defRPr sz="1600"/>
            </a:lvl4pPr>
            <a:lvl5pPr marL="3265661" indent="0">
              <a:buNone/>
              <a:defRPr sz="1600"/>
            </a:lvl5pPr>
            <a:lvl6pPr marL="4082078" indent="0">
              <a:buNone/>
              <a:defRPr sz="1600"/>
            </a:lvl6pPr>
            <a:lvl7pPr marL="4898493" indent="0">
              <a:buNone/>
              <a:defRPr sz="1600"/>
            </a:lvl7pPr>
            <a:lvl8pPr marL="5714908" indent="0">
              <a:buNone/>
              <a:defRPr sz="1600"/>
            </a:lvl8pPr>
            <a:lvl9pPr marL="6531325"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94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600" b="1"/>
            </a:lvl1pPr>
          </a:lstStyle>
          <a:p>
            <a:r>
              <a:rPr lang="en-US" smtClean="0"/>
              <a:t>Click to edit Master title style</a:t>
            </a:r>
            <a:endParaRPr lang="vi-VN"/>
          </a:p>
        </p:txBody>
      </p:sp>
      <p:sp>
        <p:nvSpPr>
          <p:cNvPr id="3" name="Picture Placeholder 2"/>
          <p:cNvSpPr>
            <a:spLocks noGrp="1"/>
          </p:cNvSpPr>
          <p:nvPr>
            <p:ph type="pic" idx="1"/>
          </p:nvPr>
        </p:nvSpPr>
        <p:spPr>
          <a:xfrm>
            <a:off x="3584576" y="919163"/>
            <a:ext cx="10972800" cy="6172200"/>
          </a:xfrm>
        </p:spPr>
        <p:txBody>
          <a:bodyPr/>
          <a:lstStyle>
            <a:lvl1pPr marL="0" indent="0">
              <a:buNone/>
              <a:defRPr sz="5700"/>
            </a:lvl1pPr>
            <a:lvl2pPr marL="816415" indent="0">
              <a:buNone/>
              <a:defRPr sz="5000"/>
            </a:lvl2pPr>
            <a:lvl3pPr marL="1632832" indent="0">
              <a:buNone/>
              <a:defRPr sz="4300"/>
            </a:lvl3pPr>
            <a:lvl4pPr marL="2449246" indent="0">
              <a:buNone/>
              <a:defRPr sz="3600"/>
            </a:lvl4pPr>
            <a:lvl5pPr marL="3265661" indent="0">
              <a:buNone/>
              <a:defRPr sz="3600"/>
            </a:lvl5pPr>
            <a:lvl6pPr marL="4082078" indent="0">
              <a:buNone/>
              <a:defRPr sz="3600"/>
            </a:lvl6pPr>
            <a:lvl7pPr marL="4898493" indent="0">
              <a:buNone/>
              <a:defRPr sz="3600"/>
            </a:lvl7pPr>
            <a:lvl8pPr marL="5714908" indent="0">
              <a:buNone/>
              <a:defRPr sz="3600"/>
            </a:lvl8pPr>
            <a:lvl9pPr marL="6531325" indent="0">
              <a:buNone/>
              <a:defRPr sz="3600"/>
            </a:lvl9pPr>
          </a:lstStyle>
          <a:p>
            <a:endParaRPr lang="vi-VN"/>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500"/>
            </a:lvl1pPr>
            <a:lvl2pPr marL="816415" indent="0">
              <a:buNone/>
              <a:defRPr sz="2100"/>
            </a:lvl2pPr>
            <a:lvl3pPr marL="1632832" indent="0">
              <a:buNone/>
              <a:defRPr sz="1800"/>
            </a:lvl3pPr>
            <a:lvl4pPr marL="2449246" indent="0">
              <a:buNone/>
              <a:defRPr sz="1600"/>
            </a:lvl4pPr>
            <a:lvl5pPr marL="3265661" indent="0">
              <a:buNone/>
              <a:defRPr sz="1600"/>
            </a:lvl5pPr>
            <a:lvl6pPr marL="4082078" indent="0">
              <a:buNone/>
              <a:defRPr sz="1600"/>
            </a:lvl6pPr>
            <a:lvl7pPr marL="4898493" indent="0">
              <a:buNone/>
              <a:defRPr sz="1600"/>
            </a:lvl7pPr>
            <a:lvl8pPr marL="5714908" indent="0">
              <a:buNone/>
              <a:defRPr sz="1600"/>
            </a:lvl8pPr>
            <a:lvl9pPr marL="6531325"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7496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163283" tIns="81642" rIns="163283" bIns="81642"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914400" y="2400302"/>
            <a:ext cx="16459200" cy="6788945"/>
          </a:xfrm>
          <a:prstGeom prst="rect">
            <a:avLst/>
          </a:prstGeom>
        </p:spPr>
        <p:txBody>
          <a:bodyPr vert="horz" lIns="163283" tIns="81642" rIns="163283" bIns="8164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914400" y="9534527"/>
            <a:ext cx="4267200" cy="547688"/>
          </a:xfrm>
          <a:prstGeom prst="rect">
            <a:avLst/>
          </a:prstGeom>
        </p:spPr>
        <p:txBody>
          <a:bodyPr vert="horz" lIns="163283" tIns="81642" rIns="163283" bIns="81642" rtlCol="0" anchor="ctr"/>
          <a:lstStyle>
            <a:lvl1pPr algn="l">
              <a:defRPr sz="2100">
                <a:solidFill>
                  <a:schemeClr val="tx1">
                    <a:tint val="75000"/>
                  </a:schemeClr>
                </a:solidFill>
              </a:defRPr>
            </a:lvl1pPr>
          </a:lstStyle>
          <a:p>
            <a:fld id="{1D8BD707-D9CF-40AE-B4C6-C98DA3205C09}" type="datetimeFigureOut">
              <a:rPr lang="en-US" smtClean="0"/>
              <a:pPr/>
              <a:t>1/30/2024</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163283" tIns="81642" rIns="163283" bIns="81642" rtlCol="0" anchor="ctr"/>
          <a:lstStyle>
            <a:lvl1pPr algn="ctr">
              <a:defRPr sz="2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163283" tIns="81642" rIns="163283" bIns="81642" rtlCol="0" anchor="ctr"/>
          <a:lstStyle>
            <a:lvl1pPr algn="r">
              <a:defRPr sz="21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5355956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defTabSz="1632832" rtl="0" eaLnBrk="1" latinLnBrk="0" hangingPunct="1">
        <a:spcBef>
          <a:spcPct val="0"/>
        </a:spcBef>
        <a:buNone/>
        <a:defRPr sz="7900" kern="1200">
          <a:solidFill>
            <a:schemeClr val="tx1"/>
          </a:solidFill>
          <a:latin typeface="+mj-lt"/>
          <a:ea typeface="+mj-ea"/>
          <a:cs typeface="+mj-cs"/>
        </a:defRPr>
      </a:lvl1pPr>
    </p:titleStyle>
    <p:bodyStyle>
      <a:lvl1pPr marL="612313" indent="-612313" algn="l" defTabSz="1632832"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26675" indent="-510260" algn="l" defTabSz="1632832" rtl="0" eaLnBrk="1" latinLnBrk="0" hangingPunct="1">
        <a:spcBef>
          <a:spcPct val="20000"/>
        </a:spcBef>
        <a:buFont typeface="Arial" pitchFamily="34" charset="0"/>
        <a:buChar char="–"/>
        <a:defRPr sz="5000" kern="1200">
          <a:solidFill>
            <a:schemeClr val="tx1"/>
          </a:solidFill>
          <a:latin typeface="+mn-lt"/>
          <a:ea typeface="+mn-ea"/>
          <a:cs typeface="+mn-cs"/>
        </a:defRPr>
      </a:lvl2pPr>
      <a:lvl3pPr marL="2041039" indent="-408207" algn="l" defTabSz="1632832"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57454"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73869"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90286"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00"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15"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32"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vi-VN"/>
      </a:defPPr>
      <a:lvl1pPr marL="0" algn="l" defTabSz="1632832" rtl="0" eaLnBrk="1" latinLnBrk="0" hangingPunct="1">
        <a:defRPr sz="3200" kern="1200">
          <a:solidFill>
            <a:schemeClr val="tx1"/>
          </a:solidFill>
          <a:latin typeface="+mn-lt"/>
          <a:ea typeface="+mn-ea"/>
          <a:cs typeface="+mn-cs"/>
        </a:defRPr>
      </a:lvl1pPr>
      <a:lvl2pPr marL="816415" algn="l" defTabSz="1632832" rtl="0" eaLnBrk="1" latinLnBrk="0" hangingPunct="1">
        <a:defRPr sz="3200" kern="1200">
          <a:solidFill>
            <a:schemeClr val="tx1"/>
          </a:solidFill>
          <a:latin typeface="+mn-lt"/>
          <a:ea typeface="+mn-ea"/>
          <a:cs typeface="+mn-cs"/>
        </a:defRPr>
      </a:lvl2pPr>
      <a:lvl3pPr marL="1632832" algn="l" defTabSz="1632832" rtl="0" eaLnBrk="1" latinLnBrk="0" hangingPunct="1">
        <a:defRPr sz="3200" kern="1200">
          <a:solidFill>
            <a:schemeClr val="tx1"/>
          </a:solidFill>
          <a:latin typeface="+mn-lt"/>
          <a:ea typeface="+mn-ea"/>
          <a:cs typeface="+mn-cs"/>
        </a:defRPr>
      </a:lvl3pPr>
      <a:lvl4pPr marL="2449246" algn="l" defTabSz="1632832" rtl="0" eaLnBrk="1" latinLnBrk="0" hangingPunct="1">
        <a:defRPr sz="3200" kern="1200">
          <a:solidFill>
            <a:schemeClr val="tx1"/>
          </a:solidFill>
          <a:latin typeface="+mn-lt"/>
          <a:ea typeface="+mn-ea"/>
          <a:cs typeface="+mn-cs"/>
        </a:defRPr>
      </a:lvl4pPr>
      <a:lvl5pPr marL="3265661" algn="l" defTabSz="1632832" rtl="0" eaLnBrk="1" latinLnBrk="0" hangingPunct="1">
        <a:defRPr sz="3200" kern="1200">
          <a:solidFill>
            <a:schemeClr val="tx1"/>
          </a:solidFill>
          <a:latin typeface="+mn-lt"/>
          <a:ea typeface="+mn-ea"/>
          <a:cs typeface="+mn-cs"/>
        </a:defRPr>
      </a:lvl5pPr>
      <a:lvl6pPr marL="4082078" algn="l" defTabSz="1632832" rtl="0" eaLnBrk="1" latinLnBrk="0" hangingPunct="1">
        <a:defRPr sz="3200" kern="1200">
          <a:solidFill>
            <a:schemeClr val="tx1"/>
          </a:solidFill>
          <a:latin typeface="+mn-lt"/>
          <a:ea typeface="+mn-ea"/>
          <a:cs typeface="+mn-cs"/>
        </a:defRPr>
      </a:lvl6pPr>
      <a:lvl7pPr marL="4898493" algn="l" defTabSz="1632832" rtl="0" eaLnBrk="1" latinLnBrk="0" hangingPunct="1">
        <a:defRPr sz="3200" kern="1200">
          <a:solidFill>
            <a:schemeClr val="tx1"/>
          </a:solidFill>
          <a:latin typeface="+mn-lt"/>
          <a:ea typeface="+mn-ea"/>
          <a:cs typeface="+mn-cs"/>
        </a:defRPr>
      </a:lvl7pPr>
      <a:lvl8pPr marL="5714908" algn="l" defTabSz="1632832" rtl="0" eaLnBrk="1" latinLnBrk="0" hangingPunct="1">
        <a:defRPr sz="3200" kern="1200">
          <a:solidFill>
            <a:schemeClr val="tx1"/>
          </a:solidFill>
          <a:latin typeface="+mn-lt"/>
          <a:ea typeface="+mn-ea"/>
          <a:cs typeface="+mn-cs"/>
        </a:defRPr>
      </a:lvl8pPr>
      <a:lvl9pPr marL="6531325" algn="l" defTabSz="1632832"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slide" Target="slide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jfif"/><Relationship Id="rId2" Type="http://schemas.openxmlformats.org/officeDocument/2006/relationships/image" Target="../media/image52.jf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jfif"/><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image" Target="../media/image56.jf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jfif"/><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jfif"/></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jfif"/><Relationship Id="rId2" Type="http://schemas.openxmlformats.org/officeDocument/2006/relationships/image" Target="../media/image72.jfif"/><Relationship Id="rId1" Type="http://schemas.openxmlformats.org/officeDocument/2006/relationships/slideLayout" Target="../slideLayouts/slideLayout7.xml"/><Relationship Id="rId4" Type="http://schemas.openxmlformats.org/officeDocument/2006/relationships/image" Target="../media/image74.jfi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jfif"/><Relationship Id="rId2" Type="http://schemas.openxmlformats.org/officeDocument/2006/relationships/image" Target="../media/image76.jfif"/><Relationship Id="rId1" Type="http://schemas.openxmlformats.org/officeDocument/2006/relationships/slideLayout" Target="../slideLayouts/slideLayout7.xml"/><Relationship Id="rId4" Type="http://schemas.openxmlformats.org/officeDocument/2006/relationships/image" Target="../media/image78.jf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3.jfif"/><Relationship Id="rId2" Type="http://schemas.openxmlformats.org/officeDocument/2006/relationships/image" Target="../media/image82.jf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f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9.jfif"/><Relationship Id="rId2" Type="http://schemas.openxmlformats.org/officeDocument/2006/relationships/image" Target="../media/image88.jf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1.jfif"/><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3.jfif"/><Relationship Id="rId2" Type="http://schemas.openxmlformats.org/officeDocument/2006/relationships/image" Target="../media/image92.jf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97.jpg"/><Relationship Id="rId7" Type="http://schemas.openxmlformats.org/officeDocument/2006/relationships/image" Target="../media/image95.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4.wmf"/><Relationship Id="rId10" Type="http://schemas.openxmlformats.org/officeDocument/2006/relationships/image" Target="../media/image98.jfif"/><Relationship Id="rId4" Type="http://schemas.openxmlformats.org/officeDocument/2006/relationships/oleObject" Target="../embeddings/oleObject1.bin"/><Relationship Id="rId9" Type="http://schemas.openxmlformats.org/officeDocument/2006/relationships/image" Target="../media/image96.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fif"/></Relationships>
</file>

<file path=ppt/slides/_rels/slide56.xml.rels><?xml version="1.0" encoding="UTF-8" standalone="yes"?>
<Relationships xmlns="http://schemas.openxmlformats.org/package/2006/relationships"><Relationship Id="rId3" Type="http://schemas.openxmlformats.org/officeDocument/2006/relationships/image" Target="../media/image108.jfif"/><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0.jfif"/><Relationship Id="rId2" Type="http://schemas.openxmlformats.org/officeDocument/2006/relationships/image" Target="../media/image109.jfif"/><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Documents%20and%20Settings/anhtulinhanh/My%20Documents/GetTubeVideo%20Files/video31.avi" TargetMode="Externa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62201" y="360635"/>
            <a:ext cx="13180126" cy="4301820"/>
            <a:chOff x="-164487" y="0"/>
            <a:chExt cx="15012804" cy="4488623"/>
          </a:xfrm>
        </p:grpSpPr>
        <p:grpSp>
          <p:nvGrpSpPr>
            <p:cNvPr id="3" name="Group 3"/>
            <p:cNvGrpSpPr/>
            <p:nvPr/>
          </p:nvGrpSpPr>
          <p:grpSpPr>
            <a:xfrm>
              <a:off x="0" y="0"/>
              <a:ext cx="14848317" cy="4488623"/>
              <a:chOff x="0" y="0"/>
              <a:chExt cx="17068167" cy="5159681"/>
            </a:xfrm>
          </p:grpSpPr>
          <p:sp>
            <p:nvSpPr>
              <p:cNvPr id="4" name="Freeform 4"/>
              <p:cNvSpPr/>
              <p:nvPr/>
            </p:nvSpPr>
            <p:spPr>
              <a:xfrm>
                <a:off x="0" y="0"/>
                <a:ext cx="17068167" cy="5258741"/>
              </a:xfrm>
              <a:custGeom>
                <a:avLst/>
                <a:gdLst/>
                <a:ahLst/>
                <a:cxnLst/>
                <a:rect l="l" t="t" r="r" b="b"/>
                <a:pathLst>
                  <a:path w="17068167" h="5258741">
                    <a:moveTo>
                      <a:pt x="16445867" y="4688511"/>
                    </a:moveTo>
                    <a:cubicBezTo>
                      <a:pt x="16445867" y="4682161"/>
                      <a:pt x="16447137" y="4677081"/>
                      <a:pt x="16447137" y="4669461"/>
                    </a:cubicBezTo>
                    <a:lnTo>
                      <a:pt x="16447137" y="490220"/>
                    </a:lnTo>
                    <a:cubicBezTo>
                      <a:pt x="16447137" y="220980"/>
                      <a:pt x="16237587" y="0"/>
                      <a:pt x="15981048" y="0"/>
                    </a:cubicBezTo>
                    <a:lnTo>
                      <a:pt x="467360" y="0"/>
                    </a:lnTo>
                    <a:cubicBezTo>
                      <a:pt x="210820" y="0"/>
                      <a:pt x="0" y="220980"/>
                      <a:pt x="0" y="490220"/>
                    </a:cubicBezTo>
                    <a:lnTo>
                      <a:pt x="0" y="4669461"/>
                    </a:lnTo>
                    <a:cubicBezTo>
                      <a:pt x="0" y="4938700"/>
                      <a:pt x="209550" y="5159681"/>
                      <a:pt x="466090" y="5159681"/>
                    </a:cubicBezTo>
                    <a:lnTo>
                      <a:pt x="15979777" y="5159681"/>
                    </a:lnTo>
                    <a:cubicBezTo>
                      <a:pt x="16092807" y="5159681"/>
                      <a:pt x="16196948" y="5116500"/>
                      <a:pt x="16276957" y="5046650"/>
                    </a:cubicBezTo>
                    <a:cubicBezTo>
                      <a:pt x="16407767" y="5117771"/>
                      <a:pt x="16720187" y="5258741"/>
                      <a:pt x="17066898" y="5051731"/>
                    </a:cubicBezTo>
                    <a:cubicBezTo>
                      <a:pt x="17068167" y="5051731"/>
                      <a:pt x="16755748" y="5053001"/>
                      <a:pt x="16445867" y="4688511"/>
                    </a:cubicBezTo>
                    <a:lnTo>
                      <a:pt x="16445867" y="4688511"/>
                    </a:lnTo>
                    <a:close/>
                  </a:path>
                </a:pathLst>
              </a:custGeom>
              <a:ln>
                <a:solidFill>
                  <a:schemeClr val="bg1"/>
                </a:solidFill>
              </a:ln>
            </p:spPr>
            <p:style>
              <a:lnRef idx="2">
                <a:schemeClr val="accent1"/>
              </a:lnRef>
              <a:fillRef idx="1">
                <a:schemeClr val="lt1"/>
              </a:fillRef>
              <a:effectRef idx="0">
                <a:schemeClr val="accent1"/>
              </a:effectRef>
              <a:fontRef idx="minor">
                <a:schemeClr val="dk1"/>
              </a:fontRef>
            </p:style>
          </p:sp>
        </p:grpSp>
        <p:sp>
          <p:nvSpPr>
            <p:cNvPr id="5" name="TextBox 5"/>
            <p:cNvSpPr txBox="1"/>
            <p:nvPr/>
          </p:nvSpPr>
          <p:spPr>
            <a:xfrm>
              <a:off x="-164487" y="330820"/>
              <a:ext cx="14668440" cy="3349907"/>
            </a:xfrm>
            <a:prstGeom prst="rect">
              <a:avLst/>
            </a:prstGeom>
          </p:spPr>
          <p:txBody>
            <a:bodyPr wrap="square" lIns="0" tIns="0" rIns="0" bIns="0" rtlCol="0" anchor="t">
              <a:spAutoFit/>
            </a:bodyPr>
            <a:lstStyle/>
            <a:p>
              <a:pPr algn="ctr">
                <a:lnSpc>
                  <a:spcPct val="114000"/>
                </a:lnSpc>
              </a:pPr>
              <a:r>
                <a:rPr lang="en-US" sz="6100" b="1" spc="-104" dirty="0" smtClean="0">
                  <a:solidFill>
                    <a:srgbClr val="FF0000"/>
                  </a:solidFill>
                  <a:effectLst>
                    <a:outerShdw blurRad="38100" dist="38100" dir="2700000" algn="tl">
                      <a:srgbClr val="000000">
                        <a:alpha val="43137"/>
                      </a:srgbClr>
                    </a:outerShdw>
                  </a:effectLst>
                  <a:latin typeface="DM Sans Bold"/>
                </a:rPr>
                <a:t>BÀI </a:t>
              </a:r>
              <a:r>
                <a:rPr lang="en-US" sz="6100" b="1" spc="-104" dirty="0">
                  <a:solidFill>
                    <a:srgbClr val="FF0000"/>
                  </a:solidFill>
                  <a:effectLst>
                    <a:outerShdw blurRad="38100" dist="38100" dir="2700000" algn="tl">
                      <a:srgbClr val="000000">
                        <a:alpha val="43137"/>
                      </a:srgbClr>
                    </a:outerShdw>
                  </a:effectLst>
                  <a:latin typeface="DM Sans Bold"/>
                </a:rPr>
                <a:t>22: </a:t>
              </a:r>
            </a:p>
            <a:p>
              <a:pPr algn="ctr">
                <a:lnSpc>
                  <a:spcPct val="114000"/>
                </a:lnSpc>
              </a:pPr>
              <a:r>
                <a:rPr lang="en-US" sz="6100" b="1" spc="-104" dirty="0">
                  <a:solidFill>
                    <a:srgbClr val="FF0000"/>
                  </a:solidFill>
                  <a:effectLst>
                    <a:outerShdw blurRad="38100" dist="38100" dir="2700000" algn="tl">
                      <a:srgbClr val="000000">
                        <a:alpha val="43137"/>
                      </a:srgbClr>
                    </a:outerShdw>
                  </a:effectLst>
                  <a:latin typeface="DM Sans Bold"/>
                </a:rPr>
                <a:t>ĐA DẠNG ĐỘNG VẬT </a:t>
              </a:r>
            </a:p>
            <a:p>
              <a:pPr algn="ctr">
                <a:lnSpc>
                  <a:spcPct val="114000"/>
                </a:lnSpc>
              </a:pPr>
              <a:r>
                <a:rPr lang="en-US" sz="6100" b="1" spc="-104" dirty="0">
                  <a:solidFill>
                    <a:srgbClr val="FF0000"/>
                  </a:solidFill>
                  <a:effectLst>
                    <a:outerShdw blurRad="38100" dist="38100" dir="2700000" algn="tl">
                      <a:srgbClr val="000000">
                        <a:alpha val="43137"/>
                      </a:srgbClr>
                    </a:outerShdw>
                  </a:effectLst>
                  <a:latin typeface="DM Sans Bold"/>
                </a:rPr>
                <a:t>KHÔNG XƯƠNG SỐNG</a:t>
              </a:r>
            </a:p>
          </p:txBody>
        </p:sp>
      </p:grpSp>
      <p:pic>
        <p:nvPicPr>
          <p:cNvPr id="1026" name="Picture 2" descr="invertebrate | Definition, Characteristics, Examples, Groups, &amp; Facts |  Britann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229099"/>
            <a:ext cx="13258800" cy="51054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7" name="Picture 15" descr="san ho sung hu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9168" name="Picture 16" descr="San 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9169" name="Picture 17" descr="080823050850-475-4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47442"/>
            <a:ext cx="9144000" cy="513955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ết quả hình ảnh cho san hô"/>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5147444"/>
            <a:ext cx="9144000" cy="5108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798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9167"/>
                                        </p:tgtEl>
                                        <p:attrNameLst>
                                          <p:attrName>style.visibility</p:attrName>
                                        </p:attrNameLst>
                                      </p:cBhvr>
                                      <p:to>
                                        <p:strVal val="visible"/>
                                      </p:to>
                                    </p:set>
                                    <p:anim calcmode="lin" valueType="num">
                                      <p:cBhvr>
                                        <p:cTn id="7" dur="1000" fill="hold"/>
                                        <p:tgtEl>
                                          <p:spTgt spid="49167"/>
                                        </p:tgtEl>
                                        <p:attrNameLst>
                                          <p:attrName>ppt_x</p:attrName>
                                        </p:attrNameLst>
                                      </p:cBhvr>
                                      <p:tavLst>
                                        <p:tav tm="0">
                                          <p:val>
                                            <p:strVal val="#ppt_x-.2"/>
                                          </p:val>
                                        </p:tav>
                                        <p:tav tm="100000">
                                          <p:val>
                                            <p:strVal val="#ppt_x"/>
                                          </p:val>
                                        </p:tav>
                                      </p:tavLst>
                                    </p:anim>
                                    <p:anim calcmode="lin" valueType="num">
                                      <p:cBhvr>
                                        <p:cTn id="8" dur="1000" fill="hold"/>
                                        <p:tgtEl>
                                          <p:spTgt spid="491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491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nodeType="clickEffect">
                                  <p:stCondLst>
                                    <p:cond delay="0"/>
                                  </p:stCondLst>
                                  <p:childTnLst>
                                    <p:set>
                                      <p:cBhvr>
                                        <p:cTn id="13" dur="1" fill="hold">
                                          <p:stCondLst>
                                            <p:cond delay="0"/>
                                          </p:stCondLst>
                                        </p:cTn>
                                        <p:tgtEl>
                                          <p:spTgt spid="49168"/>
                                        </p:tgtEl>
                                        <p:attrNameLst>
                                          <p:attrName>style.visibility</p:attrName>
                                        </p:attrNameLst>
                                      </p:cBhvr>
                                      <p:to>
                                        <p:strVal val="visible"/>
                                      </p:to>
                                    </p:set>
                                    <p:animEffect transition="in" filter="slide(fromBottom)">
                                      <p:cBhvr>
                                        <p:cTn id="14" dur="500"/>
                                        <p:tgtEl>
                                          <p:spTgt spid="4916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49169"/>
                                        </p:tgtEl>
                                        <p:attrNameLst>
                                          <p:attrName>style.visibility</p:attrName>
                                        </p:attrNameLst>
                                      </p:cBhvr>
                                      <p:to>
                                        <p:strVal val="visible"/>
                                      </p:to>
                                    </p:set>
                                    <p:animEffect transition="in" filter="fade">
                                      <p:cBhvr>
                                        <p:cTn id="19" dur="2000"/>
                                        <p:tgtEl>
                                          <p:spTgt spid="49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77" name="Picture 21" descr="Hai quy cong sinh voi tom o nho"/>
          <p:cNvPicPr>
            <a:picLocks noChangeAspect="1" noChangeArrowheads="1"/>
          </p:cNvPicPr>
          <p:nvPr/>
        </p:nvPicPr>
        <p:blipFill>
          <a:blip r:embed="rId2">
            <a:extLst>
              <a:ext uri="{28A0092B-C50C-407E-A947-70E740481C1C}">
                <a14:useLocalDpi xmlns:a14="http://schemas.microsoft.com/office/drawing/2010/main" val="0"/>
              </a:ext>
            </a:extLst>
          </a:blip>
          <a:srcRect l="23540" t="56473" r="3000" b="5727"/>
          <a:stretch>
            <a:fillRect/>
          </a:stretch>
        </p:blipFill>
        <p:spPr bwMode="auto">
          <a:xfrm>
            <a:off x="0" y="1028700"/>
            <a:ext cx="10972800" cy="7886700"/>
          </a:xfrm>
          <a:prstGeom prst="rect">
            <a:avLst/>
          </a:prstGeom>
          <a:noFill/>
          <a:extLst>
            <a:ext uri="{909E8E84-426E-40DD-AFC4-6F175D3DCCD1}">
              <a14:hiddenFill xmlns:a14="http://schemas.microsoft.com/office/drawing/2010/main">
                <a:solidFill>
                  <a:srgbClr val="FFFFFF"/>
                </a:solidFill>
              </a14:hiddenFill>
            </a:ext>
          </a:extLst>
        </p:spPr>
      </p:pic>
      <p:pic>
        <p:nvPicPr>
          <p:cNvPr id="45079" name="Picture 23" descr="Hai q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5200" y="1143000"/>
            <a:ext cx="7162800"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10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5077"/>
                                        </p:tgtEl>
                                        <p:attrNameLst>
                                          <p:attrName>style.visibility</p:attrName>
                                        </p:attrNameLst>
                                      </p:cBhvr>
                                      <p:to>
                                        <p:strVal val="visible"/>
                                      </p:to>
                                    </p:set>
                                    <p:animEffect transition="in" filter="blinds(horizontal)">
                                      <p:cBhvr>
                                        <p:cTn id="7" dur="500"/>
                                        <p:tgtEl>
                                          <p:spTgt spid="45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5079"/>
                                        </p:tgtEl>
                                        <p:attrNameLst>
                                          <p:attrName>style.visibility</p:attrName>
                                        </p:attrNameLst>
                                      </p:cBhvr>
                                      <p:to>
                                        <p:strVal val="visible"/>
                                      </p:to>
                                    </p:set>
                                    <p:animEffect transition="in" filter="box(in)">
                                      <p:cBhvr>
                                        <p:cTn id="12" dur="500"/>
                                        <p:tgtEl>
                                          <p:spTgt spid="45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6" descr="I:\san ho\Anthozoans[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18288000" cy="10287000"/>
          </a:xfrm>
          <a:noFill/>
        </p:spPr>
      </p:pic>
    </p:spTree>
    <p:extLst>
      <p:ext uri="{BB962C8B-B14F-4D97-AF65-F5344CB8AC3E}">
        <p14:creationId xmlns:p14="http://schemas.microsoft.com/office/powerpoint/2010/main" val="2426192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to="" calcmode="lin" valueType="num">
                                      <p:cBhvr>
                                        <p:cTn id="7" dur="1" fill="hold"/>
                                        <p:tgtEl>
                                          <p:spTgt spid="133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3" name="Picture 13" descr="con sun 3"/>
          <p:cNvPicPr>
            <a:picLocks noChangeAspect="1" noChangeArrowheads="1"/>
          </p:cNvPicPr>
          <p:nvPr/>
        </p:nvPicPr>
        <p:blipFill>
          <a:blip r:embed="rId2"/>
          <a:srcRect/>
          <a:stretch>
            <a:fillRect/>
          </a:stretch>
        </p:blipFill>
        <p:spPr bwMode="auto">
          <a:xfrm>
            <a:off x="4572000" y="1143000"/>
            <a:ext cx="4724400" cy="3543300"/>
          </a:xfrm>
          <a:prstGeom prst="rect">
            <a:avLst/>
          </a:prstGeom>
          <a:noFill/>
          <a:ln w="9525">
            <a:solidFill>
              <a:srgbClr val="FF0000"/>
            </a:solidFill>
            <a:miter lim="800000"/>
            <a:headEnd/>
            <a:tailEnd/>
          </a:ln>
        </p:spPr>
      </p:pic>
      <p:pic>
        <p:nvPicPr>
          <p:cNvPr id="15374" name="Picture 14" descr="mot am 1"/>
          <p:cNvPicPr>
            <a:picLocks noChangeAspect="1" noChangeArrowheads="1"/>
          </p:cNvPicPr>
          <p:nvPr/>
        </p:nvPicPr>
        <p:blipFill>
          <a:blip r:embed="rId3"/>
          <a:srcRect/>
          <a:stretch>
            <a:fillRect/>
          </a:stretch>
        </p:blipFill>
        <p:spPr bwMode="auto">
          <a:xfrm>
            <a:off x="0" y="1143000"/>
            <a:ext cx="4572000" cy="3543300"/>
          </a:xfrm>
          <a:prstGeom prst="rect">
            <a:avLst/>
          </a:prstGeom>
          <a:noFill/>
          <a:ln w="9525">
            <a:solidFill>
              <a:srgbClr val="FF0000"/>
            </a:solidFill>
            <a:miter lim="800000"/>
            <a:headEnd/>
            <a:tailEnd/>
          </a:ln>
        </p:spPr>
      </p:pic>
      <p:pic>
        <p:nvPicPr>
          <p:cNvPr id="15375" name="Picture 15" descr="ran nuoc 3"/>
          <p:cNvPicPr>
            <a:picLocks noChangeAspect="1" noChangeArrowheads="1"/>
          </p:cNvPicPr>
          <p:nvPr/>
        </p:nvPicPr>
        <p:blipFill>
          <a:blip r:embed="rId4"/>
          <a:srcRect/>
          <a:stretch>
            <a:fillRect/>
          </a:stretch>
        </p:blipFill>
        <p:spPr bwMode="auto">
          <a:xfrm>
            <a:off x="9296400" y="1143000"/>
            <a:ext cx="4419600" cy="3543300"/>
          </a:xfrm>
          <a:prstGeom prst="rect">
            <a:avLst/>
          </a:prstGeom>
          <a:noFill/>
          <a:ln w="9525">
            <a:solidFill>
              <a:srgbClr val="FF0000"/>
            </a:solidFill>
            <a:miter lim="800000"/>
            <a:headEnd/>
            <a:tailEnd/>
          </a:ln>
        </p:spPr>
      </p:pic>
      <p:pic>
        <p:nvPicPr>
          <p:cNvPr id="15376" name="Picture 16" descr="tom o nho 1"/>
          <p:cNvPicPr>
            <a:picLocks noChangeAspect="1" noChangeArrowheads="1"/>
          </p:cNvPicPr>
          <p:nvPr/>
        </p:nvPicPr>
        <p:blipFill>
          <a:blip r:embed="rId5"/>
          <a:srcRect/>
          <a:stretch>
            <a:fillRect/>
          </a:stretch>
        </p:blipFill>
        <p:spPr bwMode="auto">
          <a:xfrm>
            <a:off x="12192000" y="5486400"/>
            <a:ext cx="6096000" cy="3886200"/>
          </a:xfrm>
          <a:prstGeom prst="rect">
            <a:avLst/>
          </a:prstGeom>
          <a:noFill/>
          <a:ln w="9525">
            <a:solidFill>
              <a:srgbClr val="FF0000"/>
            </a:solidFill>
            <a:miter lim="800000"/>
            <a:headEnd/>
            <a:tailEnd/>
          </a:ln>
        </p:spPr>
      </p:pic>
      <p:pic>
        <p:nvPicPr>
          <p:cNvPr id="15377" name="Picture 17" descr="cua dong 1"/>
          <p:cNvPicPr>
            <a:picLocks noChangeAspect="1" noChangeArrowheads="1"/>
          </p:cNvPicPr>
          <p:nvPr/>
        </p:nvPicPr>
        <p:blipFill>
          <a:blip r:embed="rId6"/>
          <a:srcRect/>
          <a:stretch>
            <a:fillRect/>
          </a:stretch>
        </p:blipFill>
        <p:spPr bwMode="auto">
          <a:xfrm>
            <a:off x="0" y="5486400"/>
            <a:ext cx="5943600" cy="3886200"/>
          </a:xfrm>
          <a:prstGeom prst="rect">
            <a:avLst/>
          </a:prstGeom>
          <a:noFill/>
          <a:ln w="9525">
            <a:solidFill>
              <a:srgbClr val="FF0000"/>
            </a:solidFill>
            <a:miter lim="800000"/>
            <a:headEnd/>
            <a:tailEnd/>
          </a:ln>
        </p:spPr>
      </p:pic>
      <p:sp>
        <p:nvSpPr>
          <p:cNvPr id="15379" name="Text Box 19"/>
          <p:cNvSpPr txBox="1">
            <a:spLocks noChangeArrowheads="1"/>
          </p:cNvSpPr>
          <p:nvPr/>
        </p:nvSpPr>
        <p:spPr bwMode="auto">
          <a:xfrm>
            <a:off x="533400" y="4776788"/>
            <a:ext cx="35052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Mọt</a:t>
            </a:r>
            <a:r>
              <a:rPr lang="en-US" sz="3600" b="1" dirty="0"/>
              <a:t> </a:t>
            </a:r>
            <a:r>
              <a:rPr lang="en-US" sz="3600" b="1" dirty="0" err="1"/>
              <a:t>ẩm</a:t>
            </a:r>
            <a:endParaRPr lang="en-US" sz="3600" b="1" dirty="0"/>
          </a:p>
        </p:txBody>
      </p:sp>
      <p:sp>
        <p:nvSpPr>
          <p:cNvPr id="15380" name="Text Box 20"/>
          <p:cNvSpPr txBox="1">
            <a:spLocks noChangeArrowheads="1"/>
          </p:cNvSpPr>
          <p:nvPr/>
        </p:nvSpPr>
        <p:spPr bwMode="auto">
          <a:xfrm>
            <a:off x="4953000" y="4686301"/>
            <a:ext cx="39624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a:t>Con sun</a:t>
            </a:r>
          </a:p>
        </p:txBody>
      </p:sp>
      <p:sp>
        <p:nvSpPr>
          <p:cNvPr id="15381" name="Text Box 21"/>
          <p:cNvSpPr txBox="1">
            <a:spLocks noChangeArrowheads="1"/>
          </p:cNvSpPr>
          <p:nvPr/>
        </p:nvSpPr>
        <p:spPr bwMode="auto">
          <a:xfrm>
            <a:off x="9906000" y="4686301"/>
            <a:ext cx="32004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Rận</a:t>
            </a:r>
            <a:r>
              <a:rPr lang="en-US" sz="3600" b="1" dirty="0"/>
              <a:t> </a:t>
            </a:r>
            <a:r>
              <a:rPr lang="en-US" sz="3600" b="1" dirty="0" err="1"/>
              <a:t>nước</a:t>
            </a:r>
            <a:endParaRPr lang="en-US" sz="3600" b="1" dirty="0"/>
          </a:p>
        </p:txBody>
      </p:sp>
      <p:sp>
        <p:nvSpPr>
          <p:cNvPr id="15382" name="Text Box 22"/>
          <p:cNvSpPr txBox="1">
            <a:spLocks noChangeArrowheads="1"/>
          </p:cNvSpPr>
          <p:nvPr/>
        </p:nvSpPr>
        <p:spPr bwMode="auto">
          <a:xfrm>
            <a:off x="14325600" y="4686301"/>
            <a:ext cx="32004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Chân</a:t>
            </a:r>
            <a:r>
              <a:rPr lang="en-US" sz="3600" b="1" dirty="0"/>
              <a:t> </a:t>
            </a:r>
            <a:r>
              <a:rPr lang="en-US" sz="3600" b="1" dirty="0" err="1"/>
              <a:t>kiếm</a:t>
            </a:r>
            <a:endParaRPr lang="en-US" sz="3600" b="1" dirty="0"/>
          </a:p>
        </p:txBody>
      </p:sp>
      <p:sp>
        <p:nvSpPr>
          <p:cNvPr id="15383" name="Text Box 23"/>
          <p:cNvSpPr txBox="1">
            <a:spLocks noChangeArrowheads="1"/>
          </p:cNvSpPr>
          <p:nvPr/>
        </p:nvSpPr>
        <p:spPr bwMode="auto">
          <a:xfrm>
            <a:off x="1676400" y="9463088"/>
            <a:ext cx="2743200" cy="718876"/>
          </a:xfrm>
          <a:prstGeom prst="rect">
            <a:avLst/>
          </a:prstGeom>
          <a:noFill/>
          <a:ln w="9525">
            <a:noFill/>
            <a:miter lim="800000"/>
            <a:headEnd/>
            <a:tailEnd/>
          </a:ln>
        </p:spPr>
        <p:txBody>
          <a:bodyPr lIns="163284" tIns="81642" rIns="163284" bIns="81642">
            <a:spAutoFit/>
          </a:bodyPr>
          <a:lstStyle/>
          <a:p>
            <a:pPr>
              <a:spcBef>
                <a:spcPct val="50000"/>
              </a:spcBef>
            </a:pPr>
            <a:r>
              <a:rPr lang="en-US" sz="3600" b="1" dirty="0" err="1"/>
              <a:t>Cua</a:t>
            </a:r>
            <a:r>
              <a:rPr lang="en-US" sz="3600" b="1" dirty="0"/>
              <a:t> </a:t>
            </a:r>
            <a:r>
              <a:rPr lang="en-US" sz="3600" b="1" dirty="0" err="1"/>
              <a:t>đồng</a:t>
            </a:r>
            <a:endParaRPr lang="en-US" sz="3600" b="1" dirty="0"/>
          </a:p>
        </p:txBody>
      </p:sp>
      <p:sp>
        <p:nvSpPr>
          <p:cNvPr id="15384" name="Text Box 24"/>
          <p:cNvSpPr txBox="1">
            <a:spLocks noChangeArrowheads="1"/>
          </p:cNvSpPr>
          <p:nvPr/>
        </p:nvSpPr>
        <p:spPr bwMode="auto">
          <a:xfrm>
            <a:off x="7467600" y="9348788"/>
            <a:ext cx="28956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Cua</a:t>
            </a:r>
            <a:r>
              <a:rPr lang="en-US" sz="3600" b="1" dirty="0"/>
              <a:t> </a:t>
            </a:r>
            <a:r>
              <a:rPr lang="en-US" sz="3600" b="1" dirty="0" err="1"/>
              <a:t>nhện</a:t>
            </a:r>
            <a:endParaRPr lang="en-US" sz="3600" b="1" dirty="0"/>
          </a:p>
        </p:txBody>
      </p:sp>
      <p:sp>
        <p:nvSpPr>
          <p:cNvPr id="15385" name="Text Box 25"/>
          <p:cNvSpPr txBox="1">
            <a:spLocks noChangeArrowheads="1"/>
          </p:cNvSpPr>
          <p:nvPr/>
        </p:nvSpPr>
        <p:spPr bwMode="auto">
          <a:xfrm>
            <a:off x="13411200" y="9458325"/>
            <a:ext cx="35052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Tôm</a:t>
            </a:r>
            <a:r>
              <a:rPr lang="en-US" sz="3600" b="1" dirty="0"/>
              <a:t> ở </a:t>
            </a:r>
            <a:r>
              <a:rPr lang="en-US" sz="3600" b="1" dirty="0" err="1"/>
              <a:t>nhờ</a:t>
            </a:r>
            <a:endParaRPr lang="en-US" sz="3600" b="1" dirty="0"/>
          </a:p>
        </p:txBody>
      </p:sp>
      <p:pic>
        <p:nvPicPr>
          <p:cNvPr id="6159" name="Picture 6" descr="http://www.micromagus.net/animalcules/copepoda/diaptomus04.jpg"/>
          <p:cNvPicPr>
            <a:picLocks noChangeAspect="1" noChangeArrowheads="1"/>
          </p:cNvPicPr>
          <p:nvPr/>
        </p:nvPicPr>
        <p:blipFill>
          <a:blip r:embed="rId7"/>
          <a:srcRect/>
          <a:stretch>
            <a:fillRect/>
          </a:stretch>
        </p:blipFill>
        <p:spPr bwMode="auto">
          <a:xfrm>
            <a:off x="13716000" y="1143000"/>
            <a:ext cx="4572000" cy="3543300"/>
          </a:xfrm>
          <a:prstGeom prst="rect">
            <a:avLst/>
          </a:prstGeom>
          <a:noFill/>
          <a:ln w="9525">
            <a:solidFill>
              <a:srgbClr val="FF0000"/>
            </a:solidFill>
            <a:miter lim="800000"/>
            <a:headEnd/>
            <a:tailEnd/>
          </a:ln>
        </p:spPr>
      </p:pic>
      <p:pic>
        <p:nvPicPr>
          <p:cNvPr id="6160" name="Picture 17" descr="Hết hồn cua nhện quái vật to hơn người - 4"/>
          <p:cNvPicPr>
            <a:picLocks noChangeAspect="1" noChangeArrowheads="1"/>
          </p:cNvPicPr>
          <p:nvPr/>
        </p:nvPicPr>
        <p:blipFill>
          <a:blip r:embed="rId8"/>
          <a:srcRect/>
          <a:stretch>
            <a:fillRect/>
          </a:stretch>
        </p:blipFill>
        <p:spPr bwMode="auto">
          <a:xfrm>
            <a:off x="5943600" y="5486400"/>
            <a:ext cx="6248400" cy="3886200"/>
          </a:xfrm>
          <a:prstGeom prst="rect">
            <a:avLst/>
          </a:prstGeom>
          <a:noFill/>
          <a:ln w="9525">
            <a:solidFill>
              <a:srgbClr val="FF0000"/>
            </a:solidFill>
            <a:miter lim="800000"/>
            <a:headEnd/>
            <a:tailEnd/>
          </a:ln>
        </p:spPr>
      </p:pic>
    </p:spTree>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15374"/>
                                        </p:tgtEl>
                                        <p:attrNameLst>
                                          <p:attrName>style.visibility</p:attrName>
                                        </p:attrNameLst>
                                      </p:cBhvr>
                                      <p:to>
                                        <p:strVal val="visible"/>
                                      </p:to>
                                    </p:set>
                                    <p:animEffect transition="in" filter="barn(inHorizontal)">
                                      <p:cBhvr>
                                        <p:cTn id="7" dur="500"/>
                                        <p:tgtEl>
                                          <p:spTgt spid="1537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5379"/>
                                        </p:tgtEl>
                                        <p:attrNameLst>
                                          <p:attrName>style.visibility</p:attrName>
                                        </p:attrNameLst>
                                      </p:cBhvr>
                                      <p:to>
                                        <p:strVal val="visible"/>
                                      </p:to>
                                    </p:set>
                                    <p:animEffect transition="in" filter="diamond(in)">
                                      <p:cBhvr>
                                        <p:cTn id="10" dur="2000"/>
                                        <p:tgtEl>
                                          <p:spTgt spid="15379"/>
                                        </p:tgtEl>
                                      </p:cBhvr>
                                    </p:animEffect>
                                  </p:childTnLst>
                                </p:cTn>
                              </p:par>
                              <p:par>
                                <p:cTn id="11" presetID="18" presetClass="entr" presetSubtype="12" fill="hold" nodeType="withEffect">
                                  <p:stCondLst>
                                    <p:cond delay="0"/>
                                  </p:stCondLst>
                                  <p:childTnLst>
                                    <p:set>
                                      <p:cBhvr>
                                        <p:cTn id="12" dur="1" fill="hold">
                                          <p:stCondLst>
                                            <p:cond delay="0"/>
                                          </p:stCondLst>
                                        </p:cTn>
                                        <p:tgtEl>
                                          <p:spTgt spid="15373"/>
                                        </p:tgtEl>
                                        <p:attrNameLst>
                                          <p:attrName>style.visibility</p:attrName>
                                        </p:attrNameLst>
                                      </p:cBhvr>
                                      <p:to>
                                        <p:strVal val="visible"/>
                                      </p:to>
                                    </p:set>
                                    <p:animEffect transition="in" filter="strips(downLeft)">
                                      <p:cBhvr>
                                        <p:cTn id="13" dur="500"/>
                                        <p:tgtEl>
                                          <p:spTgt spid="15373"/>
                                        </p:tgtEl>
                                      </p:cBhvr>
                                    </p:animEffect>
                                  </p:childTnLst>
                                </p:cTn>
                              </p:par>
                              <p:par>
                                <p:cTn id="14" presetID="8" presetClass="entr" presetSubtype="16" fill="hold" nodeType="withEffect">
                                  <p:stCondLst>
                                    <p:cond delay="0"/>
                                  </p:stCondLst>
                                  <p:childTnLst>
                                    <p:set>
                                      <p:cBhvr>
                                        <p:cTn id="15" dur="1" fill="hold">
                                          <p:stCondLst>
                                            <p:cond delay="0"/>
                                          </p:stCondLst>
                                        </p:cTn>
                                        <p:tgtEl>
                                          <p:spTgt spid="15380">
                                            <p:txEl>
                                              <p:pRg st="0" end="0"/>
                                            </p:txEl>
                                          </p:spTgt>
                                        </p:tgtEl>
                                        <p:attrNameLst>
                                          <p:attrName>style.visibility</p:attrName>
                                        </p:attrNameLst>
                                      </p:cBhvr>
                                      <p:to>
                                        <p:strVal val="visible"/>
                                      </p:to>
                                    </p:set>
                                    <p:animEffect transition="in" filter="diamond(in)">
                                      <p:cBhvr>
                                        <p:cTn id="16" dur="2000"/>
                                        <p:tgtEl>
                                          <p:spTgt spid="15380">
                                            <p:txEl>
                                              <p:pRg st="0" end="0"/>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15375"/>
                                        </p:tgtEl>
                                        <p:attrNameLst>
                                          <p:attrName>style.visibility</p:attrName>
                                        </p:attrNameLst>
                                      </p:cBhvr>
                                      <p:to>
                                        <p:strVal val="visible"/>
                                      </p:to>
                                    </p:set>
                                    <p:animEffect transition="in" filter="wedge">
                                      <p:cBhvr>
                                        <p:cTn id="19" dur="500"/>
                                        <p:tgtEl>
                                          <p:spTgt spid="15375"/>
                                        </p:tgtEl>
                                      </p:cBhvr>
                                    </p:animEffect>
                                  </p:childTnLst>
                                </p:cTn>
                              </p:par>
                              <p:par>
                                <p:cTn id="20" presetID="8" presetClass="entr" presetSubtype="16" fill="hold" nodeType="withEffect">
                                  <p:stCondLst>
                                    <p:cond delay="0"/>
                                  </p:stCondLst>
                                  <p:childTnLst>
                                    <p:set>
                                      <p:cBhvr>
                                        <p:cTn id="21" dur="1" fill="hold">
                                          <p:stCondLst>
                                            <p:cond delay="0"/>
                                          </p:stCondLst>
                                        </p:cTn>
                                        <p:tgtEl>
                                          <p:spTgt spid="15381">
                                            <p:txEl>
                                              <p:pRg st="0" end="0"/>
                                            </p:txEl>
                                          </p:spTgt>
                                        </p:tgtEl>
                                        <p:attrNameLst>
                                          <p:attrName>style.visibility</p:attrName>
                                        </p:attrNameLst>
                                      </p:cBhvr>
                                      <p:to>
                                        <p:strVal val="visible"/>
                                      </p:to>
                                    </p:set>
                                    <p:animEffect transition="in" filter="diamond(in)">
                                      <p:cBhvr>
                                        <p:cTn id="22" dur="2000"/>
                                        <p:tgtEl>
                                          <p:spTgt spid="15381">
                                            <p:txEl>
                                              <p:pRg st="0" end="0"/>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6159"/>
                                        </p:tgtEl>
                                        <p:attrNameLst>
                                          <p:attrName>style.visibility</p:attrName>
                                        </p:attrNameLst>
                                      </p:cBhvr>
                                      <p:to>
                                        <p:strVal val="visible"/>
                                      </p:to>
                                    </p:set>
                                    <p:animEffect transition="in" filter="diamond(in)">
                                      <p:cBhvr>
                                        <p:cTn id="25" dur="500"/>
                                        <p:tgtEl>
                                          <p:spTgt spid="6159"/>
                                        </p:tgtEl>
                                      </p:cBhvr>
                                    </p:animEffect>
                                  </p:childTnLst>
                                </p:cTn>
                              </p:par>
                              <p:par>
                                <p:cTn id="26" presetID="8" presetClass="entr" presetSubtype="16" fill="hold" nodeType="withEffect">
                                  <p:stCondLst>
                                    <p:cond delay="0"/>
                                  </p:stCondLst>
                                  <p:childTnLst>
                                    <p:set>
                                      <p:cBhvr>
                                        <p:cTn id="27" dur="1" fill="hold">
                                          <p:stCondLst>
                                            <p:cond delay="0"/>
                                          </p:stCondLst>
                                        </p:cTn>
                                        <p:tgtEl>
                                          <p:spTgt spid="15382">
                                            <p:txEl>
                                              <p:pRg st="0" end="0"/>
                                            </p:txEl>
                                          </p:spTgt>
                                        </p:tgtEl>
                                        <p:attrNameLst>
                                          <p:attrName>style.visibility</p:attrName>
                                        </p:attrNameLst>
                                      </p:cBhvr>
                                      <p:to>
                                        <p:strVal val="visible"/>
                                      </p:to>
                                    </p:set>
                                    <p:animEffect transition="in" filter="diamond(in)">
                                      <p:cBhvr>
                                        <p:cTn id="28" dur="2000"/>
                                        <p:tgtEl>
                                          <p:spTgt spid="15382">
                                            <p:txEl>
                                              <p:pRg st="0" end="0"/>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15383">
                                            <p:txEl>
                                              <p:pRg st="0" end="0"/>
                                            </p:txEl>
                                          </p:spTgt>
                                        </p:tgtEl>
                                        <p:attrNameLst>
                                          <p:attrName>style.visibility</p:attrName>
                                        </p:attrNameLst>
                                      </p:cBhvr>
                                      <p:to>
                                        <p:strVal val="visible"/>
                                      </p:to>
                                    </p:set>
                                    <p:animEffect transition="in" filter="diamond(in)">
                                      <p:cBhvr>
                                        <p:cTn id="31" dur="2000"/>
                                        <p:tgtEl>
                                          <p:spTgt spid="15383">
                                            <p:txEl>
                                              <p:pRg st="0" end="0"/>
                                            </p:txEl>
                                          </p:spTgt>
                                        </p:tgtEl>
                                      </p:cBhvr>
                                    </p:animEffect>
                                  </p:childTnLst>
                                </p:cTn>
                              </p:par>
                              <p:par>
                                <p:cTn id="32" presetID="2" presetClass="entr" presetSubtype="4" fill="hold" nodeType="withEffect">
                                  <p:stCondLst>
                                    <p:cond delay="0"/>
                                  </p:stCondLst>
                                  <p:childTnLst>
                                    <p:set>
                                      <p:cBhvr>
                                        <p:cTn id="33" dur="1" fill="hold">
                                          <p:stCondLst>
                                            <p:cond delay="0"/>
                                          </p:stCondLst>
                                        </p:cTn>
                                        <p:tgtEl>
                                          <p:spTgt spid="15377"/>
                                        </p:tgtEl>
                                        <p:attrNameLst>
                                          <p:attrName>style.visibility</p:attrName>
                                        </p:attrNameLst>
                                      </p:cBhvr>
                                      <p:to>
                                        <p:strVal val="visible"/>
                                      </p:to>
                                    </p:set>
                                    <p:anim calcmode="lin" valueType="num">
                                      <p:cBhvr additive="base">
                                        <p:cTn id="34" dur="500" fill="hold"/>
                                        <p:tgtEl>
                                          <p:spTgt spid="15377"/>
                                        </p:tgtEl>
                                        <p:attrNameLst>
                                          <p:attrName>ppt_x</p:attrName>
                                        </p:attrNameLst>
                                      </p:cBhvr>
                                      <p:tavLst>
                                        <p:tav tm="0">
                                          <p:val>
                                            <p:strVal val="#ppt_x"/>
                                          </p:val>
                                        </p:tav>
                                        <p:tav tm="100000">
                                          <p:val>
                                            <p:strVal val="#ppt_x"/>
                                          </p:val>
                                        </p:tav>
                                      </p:tavLst>
                                    </p:anim>
                                    <p:anim calcmode="lin" valueType="num">
                                      <p:cBhvr additive="base">
                                        <p:cTn id="35" dur="500" fill="hold"/>
                                        <p:tgtEl>
                                          <p:spTgt spid="15377"/>
                                        </p:tgtEl>
                                        <p:attrNameLst>
                                          <p:attrName>ppt_y</p:attrName>
                                        </p:attrNameLst>
                                      </p:cBhvr>
                                      <p:tavLst>
                                        <p:tav tm="0">
                                          <p:val>
                                            <p:strVal val="1+#ppt_h/2"/>
                                          </p:val>
                                        </p:tav>
                                        <p:tav tm="100000">
                                          <p:val>
                                            <p:strVal val="#ppt_y"/>
                                          </p:val>
                                        </p:tav>
                                      </p:tavLst>
                                    </p:anim>
                                  </p:childTnLst>
                                </p:cTn>
                              </p:par>
                              <p:par>
                                <p:cTn id="36" presetID="4" presetClass="entr" presetSubtype="16" fill="hold" nodeType="withEffect">
                                  <p:stCondLst>
                                    <p:cond delay="0"/>
                                  </p:stCondLst>
                                  <p:childTnLst>
                                    <p:set>
                                      <p:cBhvr>
                                        <p:cTn id="37" dur="1" fill="hold">
                                          <p:stCondLst>
                                            <p:cond delay="0"/>
                                          </p:stCondLst>
                                        </p:cTn>
                                        <p:tgtEl>
                                          <p:spTgt spid="6160"/>
                                        </p:tgtEl>
                                        <p:attrNameLst>
                                          <p:attrName>style.visibility</p:attrName>
                                        </p:attrNameLst>
                                      </p:cBhvr>
                                      <p:to>
                                        <p:strVal val="visible"/>
                                      </p:to>
                                    </p:set>
                                    <p:animEffect transition="in" filter="box(in)">
                                      <p:cBhvr>
                                        <p:cTn id="38" dur="500"/>
                                        <p:tgtEl>
                                          <p:spTgt spid="6160"/>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15384"/>
                                        </p:tgtEl>
                                        <p:attrNameLst>
                                          <p:attrName>style.visibility</p:attrName>
                                        </p:attrNameLst>
                                      </p:cBhvr>
                                      <p:to>
                                        <p:strVal val="visible"/>
                                      </p:to>
                                    </p:set>
                                    <p:animEffect transition="in" filter="diamond(in)">
                                      <p:cBhvr>
                                        <p:cTn id="41" dur="2000"/>
                                        <p:tgtEl>
                                          <p:spTgt spid="15384"/>
                                        </p:tgtEl>
                                      </p:cBhvr>
                                    </p:animEffect>
                                  </p:childTnLst>
                                </p:cTn>
                              </p:par>
                              <p:par>
                                <p:cTn id="42" presetID="8" presetClass="entr" presetSubtype="16" fill="hold" nodeType="withEffect">
                                  <p:stCondLst>
                                    <p:cond delay="0"/>
                                  </p:stCondLst>
                                  <p:childTnLst>
                                    <p:set>
                                      <p:cBhvr>
                                        <p:cTn id="43" dur="1" fill="hold">
                                          <p:stCondLst>
                                            <p:cond delay="0"/>
                                          </p:stCondLst>
                                        </p:cTn>
                                        <p:tgtEl>
                                          <p:spTgt spid="15376"/>
                                        </p:tgtEl>
                                        <p:attrNameLst>
                                          <p:attrName>style.visibility</p:attrName>
                                        </p:attrNameLst>
                                      </p:cBhvr>
                                      <p:to>
                                        <p:strVal val="visible"/>
                                      </p:to>
                                    </p:set>
                                    <p:animEffect transition="in" filter="diamond(in)">
                                      <p:cBhvr>
                                        <p:cTn id="44" dur="500"/>
                                        <p:tgtEl>
                                          <p:spTgt spid="15376"/>
                                        </p:tgtEl>
                                      </p:cBhvr>
                                    </p:animEffect>
                                  </p:childTnLst>
                                </p:cTn>
                              </p:par>
                              <p:par>
                                <p:cTn id="45" presetID="8" presetClass="entr" presetSubtype="16" fill="hold" nodeType="withEffect">
                                  <p:stCondLst>
                                    <p:cond delay="0"/>
                                  </p:stCondLst>
                                  <p:childTnLst>
                                    <p:set>
                                      <p:cBhvr>
                                        <p:cTn id="46" dur="1" fill="hold">
                                          <p:stCondLst>
                                            <p:cond delay="0"/>
                                          </p:stCondLst>
                                        </p:cTn>
                                        <p:tgtEl>
                                          <p:spTgt spid="15385">
                                            <p:txEl>
                                              <p:pRg st="0" end="0"/>
                                            </p:txEl>
                                          </p:spTgt>
                                        </p:tgtEl>
                                        <p:attrNameLst>
                                          <p:attrName>style.visibility</p:attrName>
                                        </p:attrNameLst>
                                      </p:cBhvr>
                                      <p:to>
                                        <p:strVal val="visible"/>
                                      </p:to>
                                    </p:set>
                                    <p:animEffect transition="in" filter="diamond(in)">
                                      <p:cBhvr>
                                        <p:cTn id="47" dur="2000"/>
                                        <p:tgtEl>
                                          <p:spTgt spid="153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9" grpId="0"/>
      <p:bldP spid="153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ntis_religiosa_BoNgua1"/>
          <p:cNvPicPr>
            <a:picLocks noChangeAspect="1" noChangeArrowheads="1"/>
          </p:cNvPicPr>
          <p:nvPr/>
        </p:nvPicPr>
        <p:blipFill>
          <a:blip r:embed="rId2"/>
          <a:srcRect/>
          <a:stretch>
            <a:fillRect/>
          </a:stretch>
        </p:blipFill>
        <p:spPr bwMode="auto">
          <a:xfrm>
            <a:off x="1" y="2057402"/>
            <a:ext cx="9449290" cy="4767263"/>
          </a:xfrm>
          <a:prstGeom prst="rect">
            <a:avLst/>
          </a:prstGeom>
          <a:noFill/>
          <a:ln w="9525">
            <a:noFill/>
            <a:miter lim="800000"/>
            <a:headEnd/>
            <a:tailEnd/>
          </a:ln>
        </p:spPr>
      </p:pic>
      <p:pic>
        <p:nvPicPr>
          <p:cNvPr id="13315" name="Picture 4" descr="55249195-1251193766-bo-ngua"/>
          <p:cNvPicPr>
            <a:picLocks noChangeAspect="1" noChangeArrowheads="1"/>
          </p:cNvPicPr>
          <p:nvPr/>
        </p:nvPicPr>
        <p:blipFill>
          <a:blip r:embed="rId3"/>
          <a:srcRect/>
          <a:stretch>
            <a:fillRect/>
          </a:stretch>
        </p:blipFill>
        <p:spPr bwMode="auto">
          <a:xfrm>
            <a:off x="9754579" y="2057400"/>
            <a:ext cx="7922846" cy="4686300"/>
          </a:xfrm>
          <a:prstGeom prst="rect">
            <a:avLst/>
          </a:prstGeom>
          <a:noFill/>
          <a:ln w="9525">
            <a:noFill/>
            <a:miter lim="800000"/>
            <a:headEnd/>
            <a:tailEnd/>
          </a:ln>
        </p:spPr>
      </p:pic>
      <p:sp>
        <p:nvSpPr>
          <p:cNvPr id="13316" name="Text Box 5"/>
          <p:cNvSpPr txBox="1">
            <a:spLocks noChangeArrowheads="1"/>
          </p:cNvSpPr>
          <p:nvPr/>
        </p:nvSpPr>
        <p:spPr bwMode="auto">
          <a:xfrm>
            <a:off x="2134578" y="6858000"/>
            <a:ext cx="4418136" cy="879407"/>
          </a:xfrm>
          <a:prstGeom prst="rect">
            <a:avLst/>
          </a:prstGeom>
          <a:noFill/>
          <a:ln w="9525">
            <a:noFill/>
            <a:miter lim="800000"/>
            <a:headEnd/>
            <a:tailEnd/>
          </a:ln>
        </p:spPr>
        <p:txBody>
          <a:bodyPr lIns="139381" tIns="69691" rIns="139381" bIns="69691">
            <a:spAutoFit/>
          </a:bodyPr>
          <a:lstStyle/>
          <a:p>
            <a:pPr>
              <a:spcBef>
                <a:spcPct val="50000"/>
              </a:spcBef>
            </a:pPr>
            <a:r>
              <a:rPr lang="en-US" sz="4800" b="1" dirty="0" err="1">
                <a:solidFill>
                  <a:srgbClr val="0000FF"/>
                </a:solidFill>
                <a:latin typeface="Arial" charset="0"/>
              </a:rPr>
              <a:t>Bọ</a:t>
            </a:r>
            <a:r>
              <a:rPr lang="en-US" sz="4800" b="1" dirty="0">
                <a:solidFill>
                  <a:srgbClr val="0000FF"/>
                </a:solidFill>
                <a:latin typeface="Arial" charset="0"/>
              </a:rPr>
              <a:t> </a:t>
            </a:r>
            <a:r>
              <a:rPr lang="en-US" sz="4800" b="1" dirty="0" err="1">
                <a:solidFill>
                  <a:srgbClr val="0000FF"/>
                </a:solidFill>
                <a:latin typeface="Arial" charset="0"/>
              </a:rPr>
              <a:t>ngựa</a:t>
            </a:r>
            <a:endParaRPr lang="en-US" sz="4800" b="1" dirty="0">
              <a:solidFill>
                <a:srgbClr val="0000FF"/>
              </a:solidFill>
              <a:latin typeface="Arial" charset="0"/>
            </a:endParaRPr>
          </a:p>
        </p:txBody>
      </p:sp>
      <p:sp>
        <p:nvSpPr>
          <p:cNvPr id="13317" name="Text Box 6"/>
          <p:cNvSpPr txBox="1">
            <a:spLocks noChangeArrowheads="1"/>
          </p:cNvSpPr>
          <p:nvPr/>
        </p:nvSpPr>
        <p:spPr bwMode="auto">
          <a:xfrm>
            <a:off x="9449290" y="6972301"/>
            <a:ext cx="8382000" cy="879407"/>
          </a:xfrm>
          <a:prstGeom prst="rect">
            <a:avLst/>
          </a:prstGeom>
          <a:noFill/>
          <a:ln w="9525">
            <a:noFill/>
            <a:miter lim="800000"/>
            <a:headEnd/>
            <a:tailEnd/>
          </a:ln>
        </p:spPr>
        <p:txBody>
          <a:bodyPr lIns="139381" tIns="69691" rIns="139381" bIns="69691">
            <a:spAutoFit/>
          </a:bodyPr>
          <a:lstStyle/>
          <a:p>
            <a:pPr>
              <a:spcBef>
                <a:spcPct val="50000"/>
              </a:spcBef>
            </a:pPr>
            <a:r>
              <a:rPr lang="en-US" sz="4800" b="1" dirty="0" err="1">
                <a:solidFill>
                  <a:srgbClr val="0000FF"/>
                </a:solidFill>
                <a:latin typeface="Arial" charset="0"/>
              </a:rPr>
              <a:t>Bọ</a:t>
            </a:r>
            <a:r>
              <a:rPr lang="en-US" sz="4800" b="1" dirty="0">
                <a:solidFill>
                  <a:srgbClr val="0000FF"/>
                </a:solidFill>
                <a:latin typeface="Arial" charset="0"/>
              </a:rPr>
              <a:t> </a:t>
            </a:r>
            <a:r>
              <a:rPr lang="en-US" sz="4800" b="1" dirty="0" err="1">
                <a:solidFill>
                  <a:srgbClr val="0000FF"/>
                </a:solidFill>
                <a:latin typeface="Arial" charset="0"/>
              </a:rPr>
              <a:t>ngựa</a:t>
            </a:r>
            <a:r>
              <a:rPr lang="en-US" sz="4800" b="1" dirty="0">
                <a:solidFill>
                  <a:srgbClr val="0000FF"/>
                </a:solidFill>
                <a:latin typeface="Arial" charset="0"/>
              </a:rPr>
              <a:t> </a:t>
            </a:r>
            <a:r>
              <a:rPr lang="en-US" sz="4800" b="1" dirty="0" err="1">
                <a:solidFill>
                  <a:srgbClr val="0000FF"/>
                </a:solidFill>
                <a:latin typeface="Arial" charset="0"/>
              </a:rPr>
              <a:t>bắt</a:t>
            </a:r>
            <a:r>
              <a:rPr lang="en-US" sz="4800" b="1" dirty="0">
                <a:solidFill>
                  <a:srgbClr val="0000FF"/>
                </a:solidFill>
                <a:latin typeface="Arial" charset="0"/>
              </a:rPr>
              <a:t> </a:t>
            </a:r>
            <a:r>
              <a:rPr lang="en-US" sz="4800" b="1" dirty="0" err="1">
                <a:solidFill>
                  <a:srgbClr val="0000FF"/>
                </a:solidFill>
                <a:latin typeface="Arial" charset="0"/>
              </a:rPr>
              <a:t>mồi</a:t>
            </a:r>
            <a:r>
              <a:rPr lang="en-US" sz="4800" b="1" dirty="0">
                <a:solidFill>
                  <a:srgbClr val="0000FF"/>
                </a:solidFill>
                <a:latin typeface="Arial" charset="0"/>
              </a:rPr>
              <a:t> </a:t>
            </a:r>
          </a:p>
        </p:txBody>
      </p:sp>
      <p:sp>
        <p:nvSpPr>
          <p:cNvPr id="48135" name="AutoShape 7">
            <a:hlinkClick r:id="rId4" action="ppaction://hlinksldjump"/>
          </p:cNvPr>
          <p:cNvSpPr>
            <a:spLocks noChangeArrowheads="1"/>
          </p:cNvSpPr>
          <p:nvPr/>
        </p:nvSpPr>
        <p:spPr bwMode="auto">
          <a:xfrm>
            <a:off x="305290" y="9486900"/>
            <a:ext cx="762000" cy="457200"/>
          </a:xfrm>
          <a:prstGeom prst="star5">
            <a:avLst/>
          </a:prstGeom>
          <a:solidFill>
            <a:schemeClr val="bg1"/>
          </a:solidFill>
          <a:ln w="9525">
            <a:solidFill>
              <a:schemeClr val="tx1"/>
            </a:solidFill>
            <a:miter lim="800000"/>
            <a:headEnd/>
            <a:tailEnd/>
          </a:ln>
          <a:effectLst/>
        </p:spPr>
        <p:txBody>
          <a:bodyPr wrap="none" lIns="139381" tIns="69691" rIns="139381" bIns="69691" anchor="ctr"/>
          <a:lstStyle/>
          <a:p>
            <a:pPr>
              <a:defRPr/>
            </a:pP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27965"/>
            <a:ext cx="16036760" cy="584773"/>
          </a:xfrm>
          <a:prstGeom prst="rect">
            <a:avLst/>
          </a:prstGeom>
        </p:spPr>
        <p:txBody>
          <a:bodyPr wrap="none" lIns="91439" tIns="45719" rIns="91439" bIns="45719">
            <a:spAutoFit/>
          </a:bodyPr>
          <a:lstStyle/>
          <a:p>
            <a:r>
              <a:rPr lang="vi-VN" sz="3200" b="1" dirty="0" smtClean="0"/>
              <a:t>1/ Kể tên một số động vật không xương sống và nêu môi trường sống của chúng</a:t>
            </a:r>
            <a:endParaRPr lang="en-US" sz="3200" b="1" dirty="0"/>
          </a:p>
        </p:txBody>
      </p:sp>
      <p:sp>
        <p:nvSpPr>
          <p:cNvPr id="3" name="Rectangle 2"/>
          <p:cNvSpPr/>
          <p:nvPr/>
        </p:nvSpPr>
        <p:spPr>
          <a:xfrm>
            <a:off x="990600" y="1333501"/>
            <a:ext cx="13182600" cy="8402298"/>
          </a:xfrm>
          <a:prstGeom prst="rect">
            <a:avLst/>
          </a:prstGeom>
        </p:spPr>
        <p:txBody>
          <a:bodyPr wrap="square" lIns="91439" tIns="45719" rIns="91439" bIns="45719">
            <a:spAutoFit/>
          </a:bodyPr>
          <a:lstStyle/>
          <a:p>
            <a:r>
              <a:rPr lang="vi-VN" sz="3600" b="1" dirty="0" smtClean="0"/>
              <a:t>Một số động vật không xương sống:</a:t>
            </a:r>
          </a:p>
          <a:p>
            <a:r>
              <a:rPr lang="vi-VN" sz="3600" b="1" dirty="0" smtClean="0"/>
              <a:t>Ngành ruột khoang: Thủy tức, hải quỳ, san hô, sứa.</a:t>
            </a:r>
          </a:p>
          <a:p>
            <a:r>
              <a:rPr lang="vi-VN" sz="3600" b="1" dirty="0" smtClean="0"/>
              <a:t>Ngành giun dẹp: Sán lá gan, sán lông, sán dây</a:t>
            </a:r>
          </a:p>
          <a:p>
            <a:r>
              <a:rPr lang="vi-VN" sz="3600" b="1" dirty="0" smtClean="0"/>
              <a:t>Ngành giun tròn: Giun đũa, giun kim, giun móc câu, giun rễ lúa, giun chỉ.</a:t>
            </a:r>
          </a:p>
          <a:p>
            <a:r>
              <a:rPr lang="vi-VN" sz="3600" b="1" dirty="0" smtClean="0"/>
              <a:t>Ngành giun đốt: Giun đất,đỉa, rươi, vát,...</a:t>
            </a:r>
          </a:p>
          <a:p>
            <a:r>
              <a:rPr lang="vi-VN" sz="3600" b="1" dirty="0" smtClean="0"/>
              <a:t>Ngành thân mềm: trai sông, ốc sên, hến, ngao,...</a:t>
            </a:r>
          </a:p>
          <a:p>
            <a:r>
              <a:rPr lang="vi-VN" sz="3600" b="1" dirty="0" smtClean="0"/>
              <a:t>Ngành chân khớp:</a:t>
            </a:r>
          </a:p>
          <a:p>
            <a:r>
              <a:rPr lang="vi-VN" sz="3600" b="1" dirty="0" smtClean="0"/>
              <a:t>+ Lớp giáp xác: Tôm sông, mọt ẩm, sun, tôm tép, cua, rận nước, chân kiếm,...</a:t>
            </a:r>
          </a:p>
          <a:p>
            <a:r>
              <a:rPr lang="vi-VN" sz="3600" b="1" dirty="0" smtClean="0"/>
              <a:t>+ Lớp hình nhện:nhện, cái ghẻ, bò cạp, ve bò,...</a:t>
            </a:r>
          </a:p>
          <a:p>
            <a:r>
              <a:rPr lang="vi-VN" sz="3600" b="1" dirty="0" smtClean="0"/>
              <a:t>+ Lớp sâu bọ: châu chấu, bọ ngựa, ve sầu, chuồn chuồn,...</a:t>
            </a:r>
          </a:p>
          <a:p>
            <a:r>
              <a:rPr lang="vi-VN" sz="3600" b="1" dirty="0" smtClean="0"/>
              <a:t>Động vật không xương sống có ở khắp nơi trên Trái Đất và chiếm khoảng 95% các loài động vật. </a:t>
            </a:r>
          </a:p>
          <a:p>
            <a:r>
              <a:rPr lang="vi-VN" sz="3600" b="1" dirty="0" smtClean="0"/>
              <a:t> </a:t>
            </a:r>
            <a:endParaRPr lang="vi-VN" sz="36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028700"/>
            <a:ext cx="14554200" cy="830997"/>
          </a:xfrm>
          <a:prstGeom prst="rect">
            <a:avLst/>
          </a:prstGeom>
          <a:noFill/>
        </p:spPr>
        <p:txBody>
          <a:bodyPr wrap="square" rtlCol="0">
            <a:spAutoFit/>
          </a:bodyPr>
          <a:lstStyle/>
          <a:p>
            <a:r>
              <a:rPr lang="en-US" sz="4800" b="1" dirty="0" smtClean="0">
                <a:solidFill>
                  <a:srgbClr val="FF0000"/>
                </a:solidFill>
              </a:rPr>
              <a:t>I. </a:t>
            </a:r>
            <a:r>
              <a:rPr lang="en-US" sz="4800" b="1" dirty="0" err="1" smtClean="0">
                <a:solidFill>
                  <a:srgbClr val="FF0000"/>
                </a:solidFill>
              </a:rPr>
              <a:t>Đặc</a:t>
            </a:r>
            <a:r>
              <a:rPr lang="en-US" sz="4800" b="1" dirty="0" smtClean="0">
                <a:solidFill>
                  <a:srgbClr val="FF0000"/>
                </a:solidFill>
              </a:rPr>
              <a:t> </a:t>
            </a:r>
            <a:r>
              <a:rPr lang="en-US" sz="4800" b="1" dirty="0" err="1" smtClean="0">
                <a:solidFill>
                  <a:srgbClr val="FF0000"/>
                </a:solidFill>
              </a:rPr>
              <a:t>điểm</a:t>
            </a:r>
            <a:r>
              <a:rPr lang="en-US" sz="4800" b="1" dirty="0" smtClean="0">
                <a:solidFill>
                  <a:srgbClr val="FF0000"/>
                </a:solidFill>
              </a:rPr>
              <a:t> </a:t>
            </a:r>
            <a:r>
              <a:rPr lang="en-US" sz="4800" b="1" dirty="0" err="1" smtClean="0">
                <a:solidFill>
                  <a:srgbClr val="FF0000"/>
                </a:solidFill>
              </a:rPr>
              <a:t>nhận</a:t>
            </a:r>
            <a:r>
              <a:rPr lang="en-US" sz="4800" b="1" dirty="0" smtClean="0">
                <a:solidFill>
                  <a:srgbClr val="FF0000"/>
                </a:solidFill>
              </a:rPr>
              <a:t> </a:t>
            </a:r>
            <a:r>
              <a:rPr lang="en-US" sz="4800" b="1" dirty="0" err="1" smtClean="0">
                <a:solidFill>
                  <a:srgbClr val="FF0000"/>
                </a:solidFill>
              </a:rPr>
              <a:t>biết</a:t>
            </a:r>
            <a:r>
              <a:rPr lang="en-US" sz="4800" b="1" dirty="0" smtClean="0">
                <a:solidFill>
                  <a:srgbClr val="FF0000"/>
                </a:solidFill>
              </a:rPr>
              <a:t> </a:t>
            </a:r>
            <a:r>
              <a:rPr lang="en-US" sz="4800" b="1" dirty="0" err="1" smtClean="0">
                <a:solidFill>
                  <a:srgbClr val="FF0000"/>
                </a:solidFill>
              </a:rPr>
              <a:t>động</a:t>
            </a:r>
            <a:r>
              <a:rPr lang="en-US" sz="4800" b="1" dirty="0" smtClean="0">
                <a:solidFill>
                  <a:srgbClr val="FF0000"/>
                </a:solidFill>
              </a:rPr>
              <a:t> </a:t>
            </a:r>
            <a:r>
              <a:rPr lang="en-US" sz="4800" b="1" dirty="0" err="1" smtClean="0">
                <a:solidFill>
                  <a:srgbClr val="FF0000"/>
                </a:solidFill>
              </a:rPr>
              <a:t>vật</a:t>
            </a:r>
            <a:r>
              <a:rPr lang="en-US" sz="4800" b="1" dirty="0" smtClean="0">
                <a:solidFill>
                  <a:srgbClr val="FF0000"/>
                </a:solidFill>
              </a:rPr>
              <a:t> </a:t>
            </a:r>
            <a:r>
              <a:rPr lang="en-US" sz="4800" b="1" dirty="0" err="1" smtClean="0">
                <a:solidFill>
                  <a:srgbClr val="FF0000"/>
                </a:solidFill>
              </a:rPr>
              <a:t>không</a:t>
            </a:r>
            <a:r>
              <a:rPr lang="en-US" sz="4800" b="1" dirty="0" smtClean="0">
                <a:solidFill>
                  <a:srgbClr val="FF0000"/>
                </a:solidFill>
              </a:rPr>
              <a:t> </a:t>
            </a:r>
            <a:r>
              <a:rPr lang="en-US" sz="4800" b="1" dirty="0" err="1" smtClean="0">
                <a:solidFill>
                  <a:srgbClr val="FF0000"/>
                </a:solidFill>
              </a:rPr>
              <a:t>xương</a:t>
            </a:r>
            <a:r>
              <a:rPr lang="en-US" sz="4800" b="1" dirty="0" smtClean="0">
                <a:solidFill>
                  <a:srgbClr val="FF0000"/>
                </a:solidFill>
              </a:rPr>
              <a:t> </a:t>
            </a:r>
            <a:r>
              <a:rPr lang="en-US" sz="4800" b="1" dirty="0" err="1" smtClean="0">
                <a:solidFill>
                  <a:srgbClr val="FF0000"/>
                </a:solidFill>
              </a:rPr>
              <a:t>sống</a:t>
            </a:r>
            <a:endParaRPr lang="en-US" sz="4800" b="1" dirty="0">
              <a:solidFill>
                <a:srgbClr val="FF0000"/>
              </a:solidFill>
            </a:endParaRPr>
          </a:p>
        </p:txBody>
      </p:sp>
      <p:sp>
        <p:nvSpPr>
          <p:cNvPr id="3" name="TextBox 2"/>
          <p:cNvSpPr txBox="1"/>
          <p:nvPr/>
        </p:nvSpPr>
        <p:spPr>
          <a:xfrm>
            <a:off x="533400" y="1866900"/>
            <a:ext cx="15849600" cy="1446550"/>
          </a:xfrm>
          <a:prstGeom prst="rect">
            <a:avLst/>
          </a:prstGeom>
          <a:noFill/>
        </p:spPr>
        <p:txBody>
          <a:bodyPr wrap="square" rtlCol="0">
            <a:spAutoFit/>
          </a:bodyPr>
          <a:lstStyle/>
          <a:p>
            <a:r>
              <a:rPr lang="en-US" sz="4400" b="1" smtClean="0">
                <a:solidFill>
                  <a:srgbClr val="003296"/>
                </a:solidFill>
              </a:rPr>
              <a:t>- Động </a:t>
            </a:r>
            <a:r>
              <a:rPr lang="en-US" sz="4400" b="1" dirty="0" err="1" smtClean="0">
                <a:solidFill>
                  <a:srgbClr val="003296"/>
                </a:solidFill>
              </a:rPr>
              <a:t>vật</a:t>
            </a:r>
            <a:r>
              <a:rPr lang="en-US" sz="4400" b="1" dirty="0" smtClean="0">
                <a:solidFill>
                  <a:srgbClr val="003296"/>
                </a:solidFill>
              </a:rPr>
              <a:t> </a:t>
            </a:r>
            <a:r>
              <a:rPr lang="en-US" sz="4400" b="1" dirty="0" err="1" smtClean="0">
                <a:solidFill>
                  <a:srgbClr val="003296"/>
                </a:solidFill>
              </a:rPr>
              <a:t>chia</a:t>
            </a:r>
            <a:r>
              <a:rPr lang="en-US" sz="4400" b="1" dirty="0" smtClean="0">
                <a:solidFill>
                  <a:srgbClr val="003296"/>
                </a:solidFill>
              </a:rPr>
              <a:t> </a:t>
            </a:r>
            <a:r>
              <a:rPr lang="en-US" sz="4400" b="1" dirty="0" err="1" smtClean="0">
                <a:solidFill>
                  <a:srgbClr val="003296"/>
                </a:solidFill>
              </a:rPr>
              <a:t>thành</a:t>
            </a:r>
            <a:r>
              <a:rPr lang="en-US" sz="4400" b="1" dirty="0" smtClean="0">
                <a:solidFill>
                  <a:srgbClr val="003296"/>
                </a:solidFill>
              </a:rPr>
              <a:t> 2 </a:t>
            </a:r>
            <a:r>
              <a:rPr lang="en-US" sz="4400" b="1" dirty="0" err="1" smtClean="0">
                <a:solidFill>
                  <a:srgbClr val="003296"/>
                </a:solidFill>
              </a:rPr>
              <a:t>nhóm</a:t>
            </a:r>
            <a:r>
              <a:rPr lang="en-US" sz="4400" b="1" dirty="0" smtClean="0">
                <a:solidFill>
                  <a:srgbClr val="003296"/>
                </a:solidFill>
              </a:rPr>
              <a:t>: </a:t>
            </a:r>
            <a:r>
              <a:rPr lang="en-US" sz="4400" b="1" dirty="0" err="1" smtClean="0">
                <a:solidFill>
                  <a:srgbClr val="003296"/>
                </a:solidFill>
              </a:rPr>
              <a:t>Động</a:t>
            </a:r>
            <a:r>
              <a:rPr lang="en-US" sz="4400" b="1" dirty="0" smtClean="0">
                <a:solidFill>
                  <a:srgbClr val="003296"/>
                </a:solidFill>
              </a:rPr>
              <a:t> </a:t>
            </a:r>
            <a:r>
              <a:rPr lang="en-US" sz="4400" b="1" dirty="0" err="1" smtClean="0">
                <a:solidFill>
                  <a:srgbClr val="003296"/>
                </a:solidFill>
              </a:rPr>
              <a:t>vật</a:t>
            </a:r>
            <a:r>
              <a:rPr lang="en-US" sz="4400" b="1" dirty="0" smtClean="0">
                <a:solidFill>
                  <a:srgbClr val="003296"/>
                </a:solidFill>
              </a:rPr>
              <a:t> </a:t>
            </a:r>
            <a:r>
              <a:rPr lang="en-US" sz="4400" b="1" dirty="0" err="1" smtClean="0">
                <a:solidFill>
                  <a:srgbClr val="003296"/>
                </a:solidFill>
              </a:rPr>
              <a:t>không</a:t>
            </a:r>
            <a:r>
              <a:rPr lang="en-US" sz="4400" b="1" dirty="0" smtClean="0">
                <a:solidFill>
                  <a:srgbClr val="003296"/>
                </a:solidFill>
              </a:rPr>
              <a:t> </a:t>
            </a:r>
            <a:r>
              <a:rPr lang="en-US" sz="4400" b="1" dirty="0" err="1" smtClean="0">
                <a:solidFill>
                  <a:srgbClr val="003296"/>
                </a:solidFill>
              </a:rPr>
              <a:t>xương</a:t>
            </a:r>
            <a:r>
              <a:rPr lang="en-US" sz="4400" b="1" dirty="0" smtClean="0">
                <a:solidFill>
                  <a:srgbClr val="003296"/>
                </a:solidFill>
              </a:rPr>
              <a:t> </a:t>
            </a:r>
            <a:r>
              <a:rPr lang="en-US" sz="4400" b="1" dirty="0" err="1" smtClean="0">
                <a:solidFill>
                  <a:srgbClr val="003296"/>
                </a:solidFill>
              </a:rPr>
              <a:t>sống</a:t>
            </a:r>
            <a:r>
              <a:rPr lang="en-US" sz="4400" b="1" dirty="0" smtClean="0">
                <a:solidFill>
                  <a:srgbClr val="003296"/>
                </a:solidFill>
              </a:rPr>
              <a:t> </a:t>
            </a:r>
            <a:r>
              <a:rPr lang="en-US" sz="4400" b="1" dirty="0" err="1" smtClean="0">
                <a:solidFill>
                  <a:srgbClr val="003296"/>
                </a:solidFill>
              </a:rPr>
              <a:t>và</a:t>
            </a:r>
            <a:r>
              <a:rPr lang="en-US" sz="4400" b="1" dirty="0" smtClean="0">
                <a:solidFill>
                  <a:srgbClr val="003296"/>
                </a:solidFill>
              </a:rPr>
              <a:t> </a:t>
            </a:r>
            <a:r>
              <a:rPr lang="en-US" sz="4400" b="1" dirty="0" err="1" smtClean="0">
                <a:solidFill>
                  <a:srgbClr val="003296"/>
                </a:solidFill>
              </a:rPr>
              <a:t>động</a:t>
            </a:r>
            <a:r>
              <a:rPr lang="en-US" sz="4400" b="1" dirty="0" smtClean="0">
                <a:solidFill>
                  <a:srgbClr val="003296"/>
                </a:solidFill>
              </a:rPr>
              <a:t> </a:t>
            </a:r>
            <a:r>
              <a:rPr lang="en-US" sz="4400" b="1" dirty="0" err="1" smtClean="0">
                <a:solidFill>
                  <a:srgbClr val="003296"/>
                </a:solidFill>
              </a:rPr>
              <a:t>vật</a:t>
            </a:r>
            <a:r>
              <a:rPr lang="en-US" sz="4400" b="1" dirty="0" smtClean="0">
                <a:solidFill>
                  <a:srgbClr val="003296"/>
                </a:solidFill>
              </a:rPr>
              <a:t> </a:t>
            </a:r>
            <a:r>
              <a:rPr lang="en-US" sz="4400" b="1" dirty="0" err="1" smtClean="0">
                <a:solidFill>
                  <a:srgbClr val="003296"/>
                </a:solidFill>
              </a:rPr>
              <a:t>có</a:t>
            </a:r>
            <a:r>
              <a:rPr lang="en-US" sz="4400" b="1" dirty="0" smtClean="0">
                <a:solidFill>
                  <a:srgbClr val="003296"/>
                </a:solidFill>
              </a:rPr>
              <a:t> </a:t>
            </a:r>
            <a:r>
              <a:rPr lang="en-US" sz="4400" b="1" dirty="0" err="1" smtClean="0">
                <a:solidFill>
                  <a:srgbClr val="003296"/>
                </a:solidFill>
              </a:rPr>
              <a:t>xương</a:t>
            </a:r>
            <a:r>
              <a:rPr lang="en-US" sz="4400" b="1" dirty="0" smtClean="0">
                <a:solidFill>
                  <a:srgbClr val="003296"/>
                </a:solidFill>
              </a:rPr>
              <a:t> </a:t>
            </a:r>
            <a:r>
              <a:rPr lang="en-US" sz="4400" b="1" dirty="0" err="1" smtClean="0">
                <a:solidFill>
                  <a:srgbClr val="003296"/>
                </a:solidFill>
              </a:rPr>
              <a:t>sống</a:t>
            </a:r>
            <a:r>
              <a:rPr lang="en-US" sz="4400" b="1" dirty="0" smtClean="0">
                <a:solidFill>
                  <a:srgbClr val="003296"/>
                </a:solidFill>
              </a:rPr>
              <a:t>.</a:t>
            </a:r>
            <a:endParaRPr lang="en-US" sz="4400" b="1" dirty="0">
              <a:solidFill>
                <a:srgbClr val="003296"/>
              </a:solidFill>
            </a:endParaRPr>
          </a:p>
        </p:txBody>
      </p:sp>
      <p:sp>
        <p:nvSpPr>
          <p:cNvPr id="4" name="Rectangle 3"/>
          <p:cNvSpPr/>
          <p:nvPr/>
        </p:nvSpPr>
        <p:spPr>
          <a:xfrm>
            <a:off x="594731" y="3305087"/>
            <a:ext cx="15544800" cy="1323439"/>
          </a:xfrm>
          <a:prstGeom prst="rect">
            <a:avLst/>
          </a:prstGeom>
        </p:spPr>
        <p:txBody>
          <a:bodyPr wrap="square">
            <a:spAutoFit/>
          </a:bodyPr>
          <a:lstStyle/>
          <a:p>
            <a:r>
              <a:rPr lang="vi-VN" sz="4000" b="1" smtClean="0">
                <a:solidFill>
                  <a:srgbClr val="003296"/>
                </a:solidFill>
              </a:rPr>
              <a:t>- Động </a:t>
            </a:r>
            <a:r>
              <a:rPr lang="vi-VN" sz="4000" b="1" dirty="0" smtClean="0">
                <a:solidFill>
                  <a:srgbClr val="003296"/>
                </a:solidFill>
              </a:rPr>
              <a:t>vật không xương sống có ở khắp nơi trên Trái Đất và chiếm khoảng 95% các loài động vật. </a:t>
            </a:r>
          </a:p>
        </p:txBody>
      </p:sp>
      <p:sp>
        <p:nvSpPr>
          <p:cNvPr id="5" name="Rectangle 4"/>
          <p:cNvSpPr/>
          <p:nvPr/>
        </p:nvSpPr>
        <p:spPr>
          <a:xfrm>
            <a:off x="609600" y="4914900"/>
            <a:ext cx="15544800" cy="1323439"/>
          </a:xfrm>
          <a:prstGeom prst="rect">
            <a:avLst/>
          </a:prstGeom>
        </p:spPr>
        <p:txBody>
          <a:bodyPr wrap="square">
            <a:spAutoFit/>
          </a:bodyPr>
          <a:lstStyle/>
          <a:p>
            <a:r>
              <a:rPr lang="vi-VN" sz="4000" b="1" smtClean="0">
                <a:solidFill>
                  <a:srgbClr val="003296"/>
                </a:solidFill>
              </a:rPr>
              <a:t>- Động </a:t>
            </a:r>
            <a:r>
              <a:rPr lang="vi-VN" sz="4000" b="1" dirty="0" smtClean="0">
                <a:solidFill>
                  <a:srgbClr val="003296"/>
                </a:solidFill>
              </a:rPr>
              <a:t>vật không xương sống </a:t>
            </a:r>
            <a:r>
              <a:rPr lang="en-US" sz="4000" b="1" dirty="0" err="1" smtClean="0">
                <a:solidFill>
                  <a:srgbClr val="003296"/>
                </a:solidFill>
              </a:rPr>
              <a:t>đa</a:t>
            </a:r>
            <a:r>
              <a:rPr lang="en-US" sz="4000" b="1" dirty="0" smtClean="0">
                <a:solidFill>
                  <a:srgbClr val="003296"/>
                </a:solidFill>
              </a:rPr>
              <a:t> </a:t>
            </a:r>
            <a:r>
              <a:rPr lang="en-US" sz="4000" b="1" dirty="0" err="1" smtClean="0">
                <a:solidFill>
                  <a:srgbClr val="003296"/>
                </a:solidFill>
              </a:rPr>
              <a:t>dạng</a:t>
            </a:r>
            <a:r>
              <a:rPr lang="en-US" sz="4000" b="1" dirty="0" smtClean="0">
                <a:solidFill>
                  <a:srgbClr val="003296"/>
                </a:solidFill>
              </a:rPr>
              <a:t> </a:t>
            </a:r>
            <a:r>
              <a:rPr lang="en-US" sz="4000" b="1" dirty="0" err="1" smtClean="0">
                <a:solidFill>
                  <a:srgbClr val="003296"/>
                </a:solidFill>
              </a:rPr>
              <a:t>về</a:t>
            </a:r>
            <a:r>
              <a:rPr lang="en-US" sz="4000" b="1" dirty="0" smtClean="0">
                <a:solidFill>
                  <a:srgbClr val="003296"/>
                </a:solidFill>
              </a:rPr>
              <a:t> </a:t>
            </a:r>
            <a:r>
              <a:rPr lang="en-US" sz="4000" b="1" dirty="0" err="1" smtClean="0">
                <a:solidFill>
                  <a:srgbClr val="003296"/>
                </a:solidFill>
              </a:rPr>
              <a:t>hình</a:t>
            </a:r>
            <a:r>
              <a:rPr lang="en-US" sz="4000" b="1" dirty="0" smtClean="0">
                <a:solidFill>
                  <a:srgbClr val="003296"/>
                </a:solidFill>
              </a:rPr>
              <a:t> </a:t>
            </a:r>
            <a:r>
              <a:rPr lang="en-US" sz="4000" b="1" dirty="0" err="1" smtClean="0">
                <a:solidFill>
                  <a:srgbClr val="003296"/>
                </a:solidFill>
              </a:rPr>
              <a:t>dạng</a:t>
            </a:r>
            <a:r>
              <a:rPr lang="en-US" sz="4000" b="1" dirty="0" smtClean="0">
                <a:solidFill>
                  <a:srgbClr val="003296"/>
                </a:solidFill>
              </a:rPr>
              <a:t>, </a:t>
            </a:r>
            <a:r>
              <a:rPr lang="en-US" sz="4000" b="1" dirty="0" err="1" smtClean="0">
                <a:solidFill>
                  <a:srgbClr val="003296"/>
                </a:solidFill>
              </a:rPr>
              <a:t>kích</a:t>
            </a:r>
            <a:r>
              <a:rPr lang="en-US" sz="4000" b="1" dirty="0" smtClean="0">
                <a:solidFill>
                  <a:srgbClr val="003296"/>
                </a:solidFill>
              </a:rPr>
              <a:t> </a:t>
            </a:r>
            <a:r>
              <a:rPr lang="en-US" sz="4000" b="1" dirty="0" err="1" smtClean="0">
                <a:solidFill>
                  <a:srgbClr val="003296"/>
                </a:solidFill>
              </a:rPr>
              <a:t>thước</a:t>
            </a:r>
            <a:r>
              <a:rPr lang="en-US" sz="4000" b="1" dirty="0" smtClean="0">
                <a:solidFill>
                  <a:srgbClr val="003296"/>
                </a:solidFill>
              </a:rPr>
              <a:t>, </a:t>
            </a:r>
            <a:r>
              <a:rPr lang="en-US" sz="4000" b="1" dirty="0" err="1" smtClean="0">
                <a:solidFill>
                  <a:srgbClr val="003296"/>
                </a:solidFill>
              </a:rPr>
              <a:t>lối</a:t>
            </a:r>
            <a:r>
              <a:rPr lang="en-US" sz="4000" b="1" dirty="0" smtClean="0">
                <a:solidFill>
                  <a:srgbClr val="003296"/>
                </a:solidFill>
              </a:rPr>
              <a:t> </a:t>
            </a:r>
            <a:r>
              <a:rPr lang="en-US" sz="4000" b="1" dirty="0" err="1" smtClean="0">
                <a:solidFill>
                  <a:srgbClr val="003296"/>
                </a:solidFill>
              </a:rPr>
              <a:t>sống</a:t>
            </a:r>
            <a:r>
              <a:rPr lang="en-US" sz="4000" b="1" dirty="0" smtClean="0">
                <a:solidFill>
                  <a:srgbClr val="003296"/>
                </a:solidFill>
              </a:rPr>
              <a:t>.</a:t>
            </a:r>
            <a:endParaRPr lang="vi-VN" sz="4000" b="1" dirty="0" smtClean="0">
              <a:solidFill>
                <a:srgbClr val="003296"/>
              </a:solidFill>
            </a:endParaRPr>
          </a:p>
        </p:txBody>
      </p:sp>
      <p:sp>
        <p:nvSpPr>
          <p:cNvPr id="6" name="Rectangle 5"/>
          <p:cNvSpPr/>
          <p:nvPr/>
        </p:nvSpPr>
        <p:spPr>
          <a:xfrm>
            <a:off x="762000" y="6286500"/>
            <a:ext cx="15544800" cy="1323439"/>
          </a:xfrm>
          <a:prstGeom prst="rect">
            <a:avLst/>
          </a:prstGeom>
        </p:spPr>
        <p:txBody>
          <a:bodyPr wrap="square">
            <a:spAutoFit/>
          </a:bodyPr>
          <a:lstStyle/>
          <a:p>
            <a:r>
              <a:rPr lang="vi-VN" sz="4000" b="1" smtClean="0">
                <a:solidFill>
                  <a:srgbClr val="003296"/>
                </a:solidFill>
              </a:rPr>
              <a:t>- Động </a:t>
            </a:r>
            <a:r>
              <a:rPr lang="vi-VN" sz="4000" b="1" dirty="0" smtClean="0">
                <a:solidFill>
                  <a:srgbClr val="003296"/>
                </a:solidFill>
              </a:rPr>
              <a:t>vật không xương sống </a:t>
            </a:r>
            <a:r>
              <a:rPr lang="en-US" sz="4000" b="1" dirty="0" err="1" smtClean="0">
                <a:solidFill>
                  <a:srgbClr val="003296"/>
                </a:solidFill>
              </a:rPr>
              <a:t>có</a:t>
            </a:r>
            <a:r>
              <a:rPr lang="en-US" sz="4000" b="1" dirty="0" smtClean="0">
                <a:solidFill>
                  <a:srgbClr val="003296"/>
                </a:solidFill>
              </a:rPr>
              <a:t> </a:t>
            </a:r>
            <a:r>
              <a:rPr lang="en-US" sz="4000" b="1" dirty="0" err="1" smtClean="0">
                <a:solidFill>
                  <a:srgbClr val="003296"/>
                </a:solidFill>
              </a:rPr>
              <a:t>đặc</a:t>
            </a:r>
            <a:r>
              <a:rPr lang="en-US" sz="4000" b="1" dirty="0" smtClean="0">
                <a:solidFill>
                  <a:srgbClr val="003296"/>
                </a:solidFill>
              </a:rPr>
              <a:t> </a:t>
            </a:r>
            <a:r>
              <a:rPr lang="en-US" sz="4000" b="1" dirty="0" err="1" smtClean="0">
                <a:solidFill>
                  <a:srgbClr val="003296"/>
                </a:solidFill>
              </a:rPr>
              <a:t>điểm</a:t>
            </a:r>
            <a:r>
              <a:rPr lang="en-US" sz="4000" b="1" dirty="0" smtClean="0">
                <a:solidFill>
                  <a:srgbClr val="003296"/>
                </a:solidFill>
              </a:rPr>
              <a:t> </a:t>
            </a:r>
            <a:r>
              <a:rPr lang="en-US" sz="4000" b="1" dirty="0" err="1" smtClean="0">
                <a:solidFill>
                  <a:srgbClr val="003296"/>
                </a:solidFill>
              </a:rPr>
              <a:t>chung</a:t>
            </a:r>
            <a:r>
              <a:rPr lang="en-US" sz="4000" b="1" dirty="0" smtClean="0">
                <a:solidFill>
                  <a:srgbClr val="003296"/>
                </a:solidFill>
              </a:rPr>
              <a:t> </a:t>
            </a:r>
            <a:r>
              <a:rPr lang="en-US" sz="4000" b="1" dirty="0" err="1" smtClean="0">
                <a:solidFill>
                  <a:srgbClr val="003296"/>
                </a:solidFill>
              </a:rPr>
              <a:t>là</a:t>
            </a:r>
            <a:r>
              <a:rPr lang="en-US" sz="4000" b="1" dirty="0" smtClean="0">
                <a:solidFill>
                  <a:srgbClr val="003296"/>
                </a:solidFill>
              </a:rPr>
              <a:t>: </a:t>
            </a:r>
            <a:r>
              <a:rPr lang="en-US" sz="4000" b="1" dirty="0" err="1" smtClean="0">
                <a:solidFill>
                  <a:srgbClr val="003296"/>
                </a:solidFill>
              </a:rPr>
              <a:t>cơ</a:t>
            </a:r>
            <a:r>
              <a:rPr lang="en-US" sz="4000" b="1" dirty="0" smtClean="0">
                <a:solidFill>
                  <a:srgbClr val="003296"/>
                </a:solidFill>
              </a:rPr>
              <a:t> </a:t>
            </a:r>
            <a:r>
              <a:rPr lang="en-US" sz="4000" b="1" dirty="0" err="1" smtClean="0">
                <a:solidFill>
                  <a:srgbClr val="003296"/>
                </a:solidFill>
              </a:rPr>
              <a:t>thể</a:t>
            </a:r>
            <a:r>
              <a:rPr lang="en-US" sz="4000" b="1" dirty="0" smtClean="0">
                <a:solidFill>
                  <a:srgbClr val="003296"/>
                </a:solidFill>
              </a:rPr>
              <a:t> </a:t>
            </a:r>
            <a:r>
              <a:rPr lang="en-US" sz="4000" b="1" dirty="0" err="1" smtClean="0">
                <a:solidFill>
                  <a:srgbClr val="003296"/>
                </a:solidFill>
              </a:rPr>
              <a:t>không</a:t>
            </a:r>
            <a:r>
              <a:rPr lang="en-US" sz="4000" b="1" dirty="0" smtClean="0">
                <a:solidFill>
                  <a:srgbClr val="003296"/>
                </a:solidFill>
              </a:rPr>
              <a:t> </a:t>
            </a:r>
            <a:r>
              <a:rPr lang="en-US" sz="4000" b="1" dirty="0" err="1" smtClean="0">
                <a:solidFill>
                  <a:srgbClr val="003296"/>
                </a:solidFill>
              </a:rPr>
              <a:t>có</a:t>
            </a:r>
            <a:r>
              <a:rPr lang="en-US" sz="4000" b="1" dirty="0" smtClean="0">
                <a:solidFill>
                  <a:srgbClr val="003296"/>
                </a:solidFill>
              </a:rPr>
              <a:t> </a:t>
            </a:r>
            <a:r>
              <a:rPr lang="en-US" sz="4000" b="1" dirty="0" err="1" smtClean="0">
                <a:solidFill>
                  <a:srgbClr val="003296"/>
                </a:solidFill>
              </a:rPr>
              <a:t>xương</a:t>
            </a:r>
            <a:r>
              <a:rPr lang="en-US" sz="4000" b="1" dirty="0" smtClean="0">
                <a:solidFill>
                  <a:srgbClr val="003296"/>
                </a:solidFill>
              </a:rPr>
              <a:t> </a:t>
            </a:r>
            <a:r>
              <a:rPr lang="en-US" sz="4000" b="1" dirty="0" err="1" smtClean="0">
                <a:solidFill>
                  <a:srgbClr val="003296"/>
                </a:solidFill>
              </a:rPr>
              <a:t>sống</a:t>
            </a:r>
            <a:endParaRPr lang="vi-VN" sz="4000" b="1" dirty="0" smtClean="0">
              <a:solidFill>
                <a:srgbClr val="003296"/>
              </a:solidFill>
            </a:endParaRPr>
          </a:p>
        </p:txBody>
      </p:sp>
      <p:sp>
        <p:nvSpPr>
          <p:cNvPr id="7" name="Rectangle 6"/>
          <p:cNvSpPr/>
          <p:nvPr/>
        </p:nvSpPr>
        <p:spPr>
          <a:xfrm>
            <a:off x="685800" y="7734300"/>
            <a:ext cx="15544800" cy="1323439"/>
          </a:xfrm>
          <a:prstGeom prst="rect">
            <a:avLst/>
          </a:prstGeom>
        </p:spPr>
        <p:txBody>
          <a:bodyPr wrap="square">
            <a:spAutoFit/>
          </a:bodyPr>
          <a:lstStyle/>
          <a:p>
            <a:r>
              <a:rPr lang="vi-VN" sz="4000" b="1" smtClean="0">
                <a:solidFill>
                  <a:srgbClr val="003296"/>
                </a:solidFill>
              </a:rPr>
              <a:t>- Động </a:t>
            </a:r>
            <a:r>
              <a:rPr lang="vi-VN" sz="4000" b="1" dirty="0" smtClean="0">
                <a:solidFill>
                  <a:srgbClr val="003296"/>
                </a:solidFill>
              </a:rPr>
              <a:t>vật không xương sống </a:t>
            </a:r>
            <a:r>
              <a:rPr lang="en-US" sz="4000" b="1" dirty="0" err="1" smtClean="0">
                <a:solidFill>
                  <a:srgbClr val="003296"/>
                </a:solidFill>
              </a:rPr>
              <a:t>chia</a:t>
            </a:r>
            <a:r>
              <a:rPr lang="en-US" sz="4000" b="1" dirty="0" smtClean="0">
                <a:solidFill>
                  <a:srgbClr val="003296"/>
                </a:solidFill>
              </a:rPr>
              <a:t> </a:t>
            </a:r>
            <a:r>
              <a:rPr lang="en-US" sz="4000" b="1" dirty="0" err="1" smtClean="0">
                <a:solidFill>
                  <a:srgbClr val="003296"/>
                </a:solidFill>
              </a:rPr>
              <a:t>nhiều</a:t>
            </a:r>
            <a:r>
              <a:rPr lang="en-US" sz="4000" b="1" dirty="0" smtClean="0">
                <a:solidFill>
                  <a:srgbClr val="003296"/>
                </a:solidFill>
              </a:rPr>
              <a:t> </a:t>
            </a:r>
            <a:r>
              <a:rPr lang="en-US" sz="4000" b="1" dirty="0" err="1" smtClean="0">
                <a:solidFill>
                  <a:srgbClr val="003296"/>
                </a:solidFill>
              </a:rPr>
              <a:t>ngành</a:t>
            </a:r>
            <a:r>
              <a:rPr lang="en-US" sz="4000" b="1" dirty="0" smtClean="0">
                <a:solidFill>
                  <a:srgbClr val="003296"/>
                </a:solidFill>
              </a:rPr>
              <a:t>: </a:t>
            </a:r>
            <a:r>
              <a:rPr lang="en-US" sz="4000" b="1" dirty="0" err="1" smtClean="0">
                <a:solidFill>
                  <a:srgbClr val="003296"/>
                </a:solidFill>
              </a:rPr>
              <a:t>Ruột</a:t>
            </a:r>
            <a:r>
              <a:rPr lang="en-US" sz="4000" b="1" dirty="0" smtClean="0">
                <a:solidFill>
                  <a:srgbClr val="003296"/>
                </a:solidFill>
              </a:rPr>
              <a:t> </a:t>
            </a:r>
            <a:r>
              <a:rPr lang="en-US" sz="4000" b="1" dirty="0" err="1" smtClean="0">
                <a:solidFill>
                  <a:srgbClr val="003296"/>
                </a:solidFill>
              </a:rPr>
              <a:t>khoang</a:t>
            </a:r>
            <a:r>
              <a:rPr lang="en-US" sz="4000" b="1" dirty="0" smtClean="0">
                <a:solidFill>
                  <a:srgbClr val="003296"/>
                </a:solidFill>
              </a:rPr>
              <a:t>, </a:t>
            </a:r>
            <a:r>
              <a:rPr lang="en-US" sz="4000" b="1" dirty="0" err="1" smtClean="0">
                <a:solidFill>
                  <a:srgbClr val="003296"/>
                </a:solidFill>
              </a:rPr>
              <a:t>thân</a:t>
            </a:r>
            <a:r>
              <a:rPr lang="en-US" sz="4000" b="1" dirty="0" smtClean="0">
                <a:solidFill>
                  <a:srgbClr val="003296"/>
                </a:solidFill>
              </a:rPr>
              <a:t> </a:t>
            </a:r>
            <a:r>
              <a:rPr lang="en-US" sz="4000" b="1" dirty="0" err="1" smtClean="0">
                <a:solidFill>
                  <a:srgbClr val="003296"/>
                </a:solidFill>
              </a:rPr>
              <a:t>mềm</a:t>
            </a:r>
            <a:r>
              <a:rPr lang="en-US" sz="4000" b="1" dirty="0" smtClean="0">
                <a:solidFill>
                  <a:srgbClr val="003296"/>
                </a:solidFill>
              </a:rPr>
              <a:t>, </a:t>
            </a:r>
            <a:r>
              <a:rPr lang="en-US" sz="4000" b="1" dirty="0" err="1" smtClean="0">
                <a:solidFill>
                  <a:srgbClr val="003296"/>
                </a:solidFill>
              </a:rPr>
              <a:t>chân</a:t>
            </a:r>
            <a:r>
              <a:rPr lang="en-US" sz="4000" b="1" dirty="0" smtClean="0">
                <a:solidFill>
                  <a:srgbClr val="003296"/>
                </a:solidFill>
              </a:rPr>
              <a:t> </a:t>
            </a:r>
            <a:r>
              <a:rPr lang="en-US" sz="4000" b="1" dirty="0" err="1" smtClean="0">
                <a:solidFill>
                  <a:srgbClr val="003296"/>
                </a:solidFill>
              </a:rPr>
              <a:t>khớp</a:t>
            </a:r>
            <a:r>
              <a:rPr lang="en-US" sz="4000" b="1" dirty="0" smtClean="0">
                <a:solidFill>
                  <a:srgbClr val="003296"/>
                </a:solidFill>
              </a:rPr>
              <a:t>, </a:t>
            </a:r>
            <a:r>
              <a:rPr lang="en-US" sz="4000" b="1" dirty="0" err="1" smtClean="0">
                <a:solidFill>
                  <a:srgbClr val="003296"/>
                </a:solidFill>
              </a:rPr>
              <a:t>các</a:t>
            </a:r>
            <a:r>
              <a:rPr lang="en-US" sz="4000" b="1" dirty="0" smtClean="0">
                <a:solidFill>
                  <a:srgbClr val="003296"/>
                </a:solidFill>
              </a:rPr>
              <a:t> </a:t>
            </a:r>
            <a:r>
              <a:rPr lang="en-US" sz="4000" b="1" dirty="0" err="1" smtClean="0">
                <a:solidFill>
                  <a:srgbClr val="003296"/>
                </a:solidFill>
              </a:rPr>
              <a:t>ngành</a:t>
            </a:r>
            <a:r>
              <a:rPr lang="en-US" sz="4000" b="1" dirty="0" smtClean="0">
                <a:solidFill>
                  <a:srgbClr val="003296"/>
                </a:solidFill>
              </a:rPr>
              <a:t> </a:t>
            </a:r>
            <a:r>
              <a:rPr lang="en-US" sz="4000" b="1" dirty="0" err="1" smtClean="0">
                <a:solidFill>
                  <a:srgbClr val="003296"/>
                </a:solidFill>
              </a:rPr>
              <a:t>giun</a:t>
            </a:r>
            <a:r>
              <a:rPr lang="en-US" sz="4000" b="1" dirty="0" smtClean="0">
                <a:solidFill>
                  <a:srgbClr val="003296"/>
                </a:solidFill>
              </a:rPr>
              <a:t>…</a:t>
            </a:r>
            <a:endParaRPr lang="vi-VN" sz="4000" b="1" dirty="0" smtClean="0">
              <a:solidFill>
                <a:srgbClr val="003296"/>
              </a:solidFill>
            </a:endParaRPr>
          </a:p>
        </p:txBody>
      </p:sp>
      <p:sp>
        <p:nvSpPr>
          <p:cNvPr id="8" name="Rectangle 7"/>
          <p:cNvSpPr/>
          <p:nvPr/>
        </p:nvSpPr>
        <p:spPr>
          <a:xfrm>
            <a:off x="167010" y="520868"/>
            <a:ext cx="885179" cy="1015663"/>
          </a:xfrm>
          <a:prstGeom prst="rect">
            <a:avLst/>
          </a:prstGeom>
        </p:spPr>
        <p:txBody>
          <a:bodyPr wrap="none">
            <a:spAutoFit/>
          </a:bodyPr>
          <a:lstStyle/>
          <a:p>
            <a:pPr lvl="0" defTabSz="457200"/>
            <a:r>
              <a:rPr lang="en-US" altLang="en-US" sz="6000" b="1" i="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sym typeface="Wingdings" pitchFamily="2" charset="2"/>
              </a:rPr>
              <a:t></a:t>
            </a:r>
            <a:endParaRPr lang="vi-VN" sz="6000">
              <a:solidFill>
                <a:prstClr val="black"/>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24262" y="2247900"/>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1/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ruột</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khoang</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411618"/>
            <a:ext cx="6858000" cy="51806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3411618"/>
            <a:ext cx="6916511" cy="5180698"/>
          </a:xfrm>
          <a:prstGeom prst="rect">
            <a:avLst/>
          </a:prstGeom>
        </p:spPr>
      </p:pic>
      <p:sp>
        <p:nvSpPr>
          <p:cNvPr id="8" name="TextBox 7"/>
          <p:cNvSpPr txBox="1"/>
          <p:nvPr/>
        </p:nvSpPr>
        <p:spPr>
          <a:xfrm>
            <a:off x="2133600" y="8728465"/>
            <a:ext cx="1417320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Thủy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nhỏ</a:t>
            </a:r>
            <a:r>
              <a:rPr lang="en-US" sz="4400" b="1" dirty="0">
                <a:latin typeface="Times New Roman" panose="02020603050405020304" pitchFamily="18" charset="0"/>
                <a:cs typeface="Times New Roman" panose="02020603050405020304" pitchFamily="18" charset="0"/>
              </a:rPr>
              <a:t>: 1 – 1,5 mm</a:t>
            </a:r>
          </a:p>
          <a:p>
            <a:pPr algn="ctr"/>
            <a:endParaRPr lang="en-US" sz="4400" b="1" dirty="0"/>
          </a:p>
        </p:txBody>
      </p:sp>
    </p:spTree>
    <p:extLst>
      <p:ext uri="{BB962C8B-B14F-4D97-AF65-F5344CB8AC3E}">
        <p14:creationId xmlns:p14="http://schemas.microsoft.com/office/powerpoint/2010/main" val="291349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4262" y="876300"/>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1/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ruột</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khoang</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269" y="3467100"/>
            <a:ext cx="8382000" cy="5487496"/>
          </a:xfrm>
          <a:prstGeom prst="rect">
            <a:avLst/>
          </a:prstGeom>
        </p:spPr>
      </p:pic>
      <p:sp>
        <p:nvSpPr>
          <p:cNvPr id="5" name="Flowchart: Process 4"/>
          <p:cNvSpPr/>
          <p:nvPr/>
        </p:nvSpPr>
        <p:spPr>
          <a:xfrm>
            <a:off x="10591800" y="4533900"/>
            <a:ext cx="6400800" cy="3048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latin typeface="Times New Roman" panose="02020603050405020304" pitchFamily="18" charset="0"/>
                <a:cs typeface="Times New Roman" panose="02020603050405020304" pitchFamily="18" charset="0"/>
              </a:rPr>
              <a:t>Em</a:t>
            </a:r>
            <a:r>
              <a:rPr lang="en-US" sz="5400" dirty="0" smtClean="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a:t>
            </a:r>
            <a:r>
              <a:rPr lang="en-US" sz="5400" dirty="0" err="1" smtClean="0">
                <a:latin typeface="Times New Roman" panose="02020603050405020304" pitchFamily="18" charset="0"/>
                <a:cs typeface="Times New Roman" panose="02020603050405020304" pitchFamily="18" charset="0"/>
              </a:rPr>
              <a:t>ãy</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mô</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tả</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cách</a:t>
            </a:r>
            <a:r>
              <a:rPr lang="en-US" sz="5400" dirty="0" smtClean="0">
                <a:latin typeface="Times New Roman" panose="02020603050405020304" pitchFamily="18" charset="0"/>
                <a:cs typeface="Times New Roman" panose="02020603050405020304" pitchFamily="18" charset="0"/>
              </a:rPr>
              <a:t> di </a:t>
            </a:r>
            <a:r>
              <a:rPr lang="en-US" sz="5400" dirty="0" err="1" smtClean="0">
                <a:latin typeface="Times New Roman" panose="02020603050405020304" pitchFamily="18" charset="0"/>
                <a:cs typeface="Times New Roman" panose="02020603050405020304" pitchFamily="18" charset="0"/>
              </a:rPr>
              <a:t>chuyển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của</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thủy</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tức</a:t>
            </a:r>
            <a:r>
              <a:rPr lang="en-US" sz="5400" dirty="0" smtClean="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0" y="3444959"/>
            <a:ext cx="6934200" cy="5432341"/>
          </a:xfrm>
          <a:prstGeom prst="rect">
            <a:avLst/>
          </a:prstGeom>
        </p:spPr>
      </p:pic>
    </p:spTree>
    <p:extLst>
      <p:ext uri="{BB962C8B-B14F-4D97-AF65-F5344CB8AC3E}">
        <p14:creationId xmlns:p14="http://schemas.microsoft.com/office/powerpoint/2010/main" val="37750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xit" presetSubtype="0" fill="hold" grpId="1" nodeType="clickEffect">
                                  <p:stCondLst>
                                    <p:cond delay="0"/>
                                  </p:stCondLst>
                                  <p:childTnLst>
                                    <p:animEffect transition="out" filter="fade">
                                      <p:cBhvr>
                                        <p:cTn id="20" dur="1000"/>
                                        <p:tgtEl>
                                          <p:spTgt spid="5"/>
                                        </p:tgtEl>
                                      </p:cBhvr>
                                    </p:animEffect>
                                    <p:anim calcmode="lin" valueType="num">
                                      <p:cBhvr>
                                        <p:cTn id="21" dur="1000"/>
                                        <p:tgtEl>
                                          <p:spTgt spid="5"/>
                                        </p:tgtEl>
                                        <p:attrNameLst>
                                          <p:attrName>ppt_x</p:attrName>
                                        </p:attrNameLst>
                                      </p:cBhvr>
                                      <p:tavLst>
                                        <p:tav tm="0">
                                          <p:val>
                                            <p:strVal val="ppt_x"/>
                                          </p:val>
                                        </p:tav>
                                        <p:tav tm="100000">
                                          <p:val>
                                            <p:strVal val="ppt_x"/>
                                          </p:val>
                                        </p:tav>
                                      </p:tavLst>
                                    </p:anim>
                                    <p:anim calcmode="lin" valueType="num">
                                      <p:cBhvr>
                                        <p:cTn id="22" dur="1000"/>
                                        <p:tgtEl>
                                          <p:spTgt spid="5"/>
                                        </p:tgtEl>
                                        <p:attrNameLst>
                                          <p:attrName>ppt_y</p:attrName>
                                        </p:attrNameLst>
                                      </p:cBhvr>
                                      <p:tavLst>
                                        <p:tav tm="0">
                                          <p:val>
                                            <p:strVal val="ppt_y"/>
                                          </p:val>
                                        </p:tav>
                                        <p:tav tm="100000">
                                          <p:val>
                                            <p:strVal val="ppt_y-.1"/>
                                          </p:val>
                                        </p:tav>
                                      </p:tavLst>
                                    </p:anim>
                                    <p:set>
                                      <p:cBhvr>
                                        <p:cTn id="23" dur="1" fill="hold">
                                          <p:stCondLst>
                                            <p:cond delay="9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800100"/>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1/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ruột</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khoang</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3238500"/>
            <a:ext cx="5029200" cy="4953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238500"/>
            <a:ext cx="4991100" cy="4953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1533" y="3238500"/>
            <a:ext cx="5143500" cy="4953000"/>
          </a:xfrm>
          <a:prstGeom prst="rect">
            <a:avLst/>
          </a:prstGeom>
        </p:spPr>
      </p:pic>
      <p:sp>
        <p:nvSpPr>
          <p:cNvPr id="8" name="Flowchart: Process 7"/>
          <p:cNvSpPr/>
          <p:nvPr/>
        </p:nvSpPr>
        <p:spPr>
          <a:xfrm>
            <a:off x="1275413" y="8351103"/>
            <a:ext cx="15849600" cy="1219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latin typeface="Times New Roman" panose="02020603050405020304" pitchFamily="18" charset="0"/>
                <a:cs typeface="Times New Roman" panose="02020603050405020304" pitchFamily="18" charset="0"/>
              </a:rPr>
              <a:t>Hãy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nêu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đặc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điểm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cấu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tạo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cơ</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sứa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quan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sát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được</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086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500" fill="hold"/>
                                        <p:tgtEl>
                                          <p:spTgt spid="6"/>
                                        </p:tgtEl>
                                        <p:attrNameLst>
                                          <p:attrName>ppt_w</p:attrName>
                                        </p:attrNameLst>
                                      </p:cBhvr>
                                      <p:tavLst>
                                        <p:tav tm="0">
                                          <p:val>
                                            <p:fltVal val="0"/>
                                          </p:val>
                                        </p:tav>
                                        <p:tav tm="100000">
                                          <p:val>
                                            <p:strVal val="#ppt_w"/>
                                          </p:val>
                                        </p:tav>
                                      </p:tavLst>
                                    </p:anim>
                                    <p:anim calcmode="lin" valueType="num">
                                      <p:cBhvr>
                                        <p:cTn id="14" dur="1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500" fill="hold"/>
                                        <p:tgtEl>
                                          <p:spTgt spid="7"/>
                                        </p:tgtEl>
                                        <p:attrNameLst>
                                          <p:attrName>ppt_w</p:attrName>
                                        </p:attrNameLst>
                                      </p:cBhvr>
                                      <p:tavLst>
                                        <p:tav tm="0">
                                          <p:val>
                                            <p:fltVal val="0"/>
                                          </p:val>
                                        </p:tav>
                                        <p:tav tm="100000">
                                          <p:val>
                                            <p:strVal val="#ppt_w"/>
                                          </p:val>
                                        </p:tav>
                                      </p:tavLst>
                                    </p:anim>
                                    <p:anim calcmode="lin" valueType="num">
                                      <p:cBhvr>
                                        <p:cTn id="20" dur="1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028700"/>
            <a:ext cx="13258800" cy="156965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r>
              <a:rPr lang="en-US" sz="4800" b="1" dirty="0" smtClean="0"/>
              <a:t>? </a:t>
            </a:r>
            <a:r>
              <a:rPr lang="en-US" sz="4800" b="1" dirty="0" err="1" smtClean="0"/>
              <a:t>Những</a:t>
            </a:r>
            <a:r>
              <a:rPr lang="en-US" sz="4800" b="1" dirty="0" smtClean="0"/>
              <a:t> </a:t>
            </a:r>
            <a:r>
              <a:rPr lang="en-US" sz="4800" b="1" dirty="0" err="1" smtClean="0"/>
              <a:t>đặc</a:t>
            </a:r>
            <a:r>
              <a:rPr lang="en-US" sz="4800" b="1" dirty="0" smtClean="0"/>
              <a:t> </a:t>
            </a:r>
            <a:r>
              <a:rPr lang="en-US" sz="4800" b="1" dirty="0" err="1" smtClean="0"/>
              <a:t>điểm</a:t>
            </a:r>
            <a:r>
              <a:rPr lang="en-US" sz="4800" b="1" dirty="0" smtClean="0"/>
              <a:t> </a:t>
            </a:r>
            <a:r>
              <a:rPr lang="en-US" sz="4800" b="1" dirty="0" err="1" smtClean="0"/>
              <a:t>nào</a:t>
            </a:r>
            <a:r>
              <a:rPr lang="en-US" sz="4800" b="1" dirty="0" smtClean="0"/>
              <a:t> </a:t>
            </a:r>
            <a:r>
              <a:rPr lang="en-US" sz="4800" b="1" dirty="0" err="1" smtClean="0"/>
              <a:t>sau</a:t>
            </a:r>
            <a:r>
              <a:rPr lang="en-US" sz="4800" b="1" dirty="0" smtClean="0"/>
              <a:t> </a:t>
            </a:r>
            <a:r>
              <a:rPr lang="en-US" sz="4800" b="1" dirty="0" err="1" smtClean="0"/>
              <a:t>đây</a:t>
            </a:r>
            <a:r>
              <a:rPr lang="en-US" sz="4800" b="1" dirty="0" smtClean="0"/>
              <a:t> </a:t>
            </a:r>
            <a:r>
              <a:rPr lang="en-US" sz="4800" b="1" dirty="0" err="1" smtClean="0"/>
              <a:t>của</a:t>
            </a:r>
            <a:r>
              <a:rPr lang="en-US" sz="4800" b="1" dirty="0" smtClean="0"/>
              <a:t> </a:t>
            </a:r>
            <a:r>
              <a:rPr lang="en-US" sz="4800" b="1" dirty="0" err="1" smtClean="0"/>
              <a:t>động</a:t>
            </a:r>
            <a:r>
              <a:rPr lang="en-US" sz="4800" b="1" dirty="0" smtClean="0"/>
              <a:t> </a:t>
            </a:r>
            <a:r>
              <a:rPr lang="en-US" sz="4800" b="1" dirty="0" err="1" smtClean="0"/>
              <a:t>vật</a:t>
            </a:r>
            <a:r>
              <a:rPr lang="en-US" sz="4800" b="1" dirty="0" smtClean="0"/>
              <a:t>  </a:t>
            </a:r>
            <a:r>
              <a:rPr lang="en-US" sz="4800" b="1" dirty="0" err="1" smtClean="0"/>
              <a:t>giúp</a:t>
            </a:r>
            <a:r>
              <a:rPr lang="en-US" sz="4800" b="1" dirty="0" smtClean="0"/>
              <a:t> </a:t>
            </a:r>
            <a:r>
              <a:rPr lang="en-US" sz="4800" b="1" dirty="0" err="1" smtClean="0"/>
              <a:t>em</a:t>
            </a:r>
            <a:r>
              <a:rPr lang="en-US" sz="4800" b="1" dirty="0" smtClean="0"/>
              <a:t> </a:t>
            </a:r>
            <a:r>
              <a:rPr lang="en-US" sz="4800" b="1" dirty="0" err="1" smtClean="0"/>
              <a:t>phân</a:t>
            </a:r>
            <a:r>
              <a:rPr lang="en-US" sz="4800" b="1" dirty="0" smtClean="0"/>
              <a:t> </a:t>
            </a:r>
            <a:r>
              <a:rPr lang="en-US" sz="4800" b="1" dirty="0" err="1" smtClean="0"/>
              <a:t>biệt</a:t>
            </a:r>
            <a:r>
              <a:rPr lang="en-US" sz="4800" b="1" dirty="0" smtClean="0"/>
              <a:t>  </a:t>
            </a:r>
            <a:r>
              <a:rPr lang="en-US" sz="4800" b="1" dirty="0" err="1" smtClean="0"/>
              <a:t>được</a:t>
            </a:r>
            <a:r>
              <a:rPr lang="en-US" sz="4800" b="1" dirty="0" smtClean="0"/>
              <a:t> </a:t>
            </a:r>
            <a:r>
              <a:rPr lang="en-US" sz="4800" b="1" dirty="0" err="1" smtClean="0"/>
              <a:t>động</a:t>
            </a:r>
            <a:r>
              <a:rPr lang="en-US" sz="4800" b="1" dirty="0" smtClean="0"/>
              <a:t> </a:t>
            </a:r>
            <a:r>
              <a:rPr lang="en-US" sz="4800" b="1" dirty="0" err="1" smtClean="0"/>
              <a:t>vật</a:t>
            </a:r>
            <a:r>
              <a:rPr lang="en-US" sz="4800" b="1" dirty="0" smtClean="0"/>
              <a:t> </a:t>
            </a:r>
            <a:r>
              <a:rPr lang="en-US" sz="4800" b="1" dirty="0" err="1" smtClean="0"/>
              <a:t>với</a:t>
            </a:r>
            <a:r>
              <a:rPr lang="en-US" sz="4800" b="1" dirty="0" smtClean="0"/>
              <a:t> </a:t>
            </a:r>
            <a:r>
              <a:rPr lang="en-US" sz="4800" b="1" dirty="0" err="1" smtClean="0"/>
              <a:t>thực</a:t>
            </a:r>
            <a:r>
              <a:rPr lang="en-US" sz="4800" b="1" dirty="0" smtClean="0"/>
              <a:t> </a:t>
            </a:r>
            <a:r>
              <a:rPr lang="en-US" sz="4800" b="1" dirty="0" err="1" smtClean="0"/>
              <a:t>vật</a:t>
            </a:r>
            <a:r>
              <a:rPr lang="en-US" sz="4800" b="1" dirty="0" smtClean="0"/>
              <a:t>?</a:t>
            </a:r>
            <a:endParaRPr lang="en-US" sz="4800" b="1" dirty="0"/>
          </a:p>
        </p:txBody>
      </p:sp>
      <p:sp>
        <p:nvSpPr>
          <p:cNvPr id="3" name="TextBox 2"/>
          <p:cNvSpPr txBox="1"/>
          <p:nvPr/>
        </p:nvSpPr>
        <p:spPr>
          <a:xfrm>
            <a:off x="11506200" y="3695700"/>
            <a:ext cx="5029200" cy="692495"/>
          </a:xfrm>
          <a:prstGeom prst="rect">
            <a:avLst/>
          </a:prstGeom>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r>
              <a:rPr lang="en-US" sz="3900" dirty="0" err="1" smtClean="0"/>
              <a:t>Có</a:t>
            </a:r>
            <a:r>
              <a:rPr lang="en-US" sz="3900" dirty="0" smtClean="0"/>
              <a:t> </a:t>
            </a:r>
            <a:r>
              <a:rPr lang="en-US" sz="3900" dirty="0" err="1" smtClean="0"/>
              <a:t>khả</a:t>
            </a:r>
            <a:r>
              <a:rPr lang="en-US" sz="3900" dirty="0" smtClean="0"/>
              <a:t> </a:t>
            </a:r>
            <a:r>
              <a:rPr lang="en-US" sz="3900" dirty="0" err="1" smtClean="0"/>
              <a:t>năng</a:t>
            </a:r>
            <a:r>
              <a:rPr lang="en-US" sz="3900" dirty="0" smtClean="0"/>
              <a:t> </a:t>
            </a:r>
            <a:r>
              <a:rPr lang="en-US" sz="3900" dirty="0" err="1" smtClean="0"/>
              <a:t>di</a:t>
            </a:r>
            <a:r>
              <a:rPr lang="en-US" sz="3900" dirty="0" smtClean="0"/>
              <a:t> </a:t>
            </a:r>
            <a:r>
              <a:rPr lang="en-US" sz="3900" dirty="0" err="1" smtClean="0"/>
              <a:t>chuyển</a:t>
            </a:r>
            <a:endParaRPr lang="en-US" sz="3900" dirty="0"/>
          </a:p>
        </p:txBody>
      </p:sp>
      <p:sp>
        <p:nvSpPr>
          <p:cNvPr id="5" name="TextBox 4"/>
          <p:cNvSpPr txBox="1"/>
          <p:nvPr/>
        </p:nvSpPr>
        <p:spPr>
          <a:xfrm>
            <a:off x="609600" y="3619500"/>
            <a:ext cx="3581400" cy="692495"/>
          </a:xfrm>
          <a:prstGeom prst="rect">
            <a:avLst/>
          </a:prstGeom>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r>
              <a:rPr lang="en-US" sz="3900" dirty="0" err="1" smtClean="0"/>
              <a:t>Sinh</a:t>
            </a:r>
            <a:r>
              <a:rPr lang="en-US" sz="3900" dirty="0" smtClean="0"/>
              <a:t> </a:t>
            </a:r>
            <a:r>
              <a:rPr lang="en-US" sz="3900" dirty="0" err="1" smtClean="0"/>
              <a:t>vật</a:t>
            </a:r>
            <a:r>
              <a:rPr lang="en-US" sz="3900" dirty="0" smtClean="0"/>
              <a:t> </a:t>
            </a:r>
            <a:r>
              <a:rPr lang="en-US" sz="3900" dirty="0" err="1" smtClean="0"/>
              <a:t>đa</a:t>
            </a:r>
            <a:r>
              <a:rPr lang="en-US" sz="3900" dirty="0" smtClean="0"/>
              <a:t> </a:t>
            </a:r>
            <a:r>
              <a:rPr lang="en-US" sz="3900" dirty="0" err="1" smtClean="0"/>
              <a:t>bào</a:t>
            </a:r>
            <a:endParaRPr lang="en-US" sz="3900" dirty="0"/>
          </a:p>
        </p:txBody>
      </p:sp>
      <p:sp>
        <p:nvSpPr>
          <p:cNvPr id="4" name="TextBox 3"/>
          <p:cNvSpPr txBox="1"/>
          <p:nvPr/>
        </p:nvSpPr>
        <p:spPr>
          <a:xfrm>
            <a:off x="5334000" y="3467100"/>
            <a:ext cx="5029200" cy="1292660"/>
          </a:xfrm>
          <a:prstGeom prst="rect">
            <a:avLst/>
          </a:prstGeom>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r>
              <a:rPr lang="en-US" sz="3900" dirty="0" err="1" smtClean="0"/>
              <a:t>Thức</a:t>
            </a:r>
            <a:r>
              <a:rPr lang="en-US" sz="3900" dirty="0" smtClean="0"/>
              <a:t> </a:t>
            </a:r>
            <a:r>
              <a:rPr lang="en-US" sz="3900" dirty="0" err="1" smtClean="0"/>
              <a:t>ăn</a:t>
            </a:r>
            <a:r>
              <a:rPr lang="en-US" sz="3900" dirty="0" smtClean="0"/>
              <a:t> </a:t>
            </a:r>
            <a:r>
              <a:rPr lang="en-US" sz="3900" dirty="0" err="1" smtClean="0"/>
              <a:t>của</a:t>
            </a:r>
            <a:r>
              <a:rPr lang="en-US" sz="3900" dirty="0" smtClean="0"/>
              <a:t> </a:t>
            </a:r>
            <a:r>
              <a:rPr lang="en-US" sz="3900" dirty="0" err="1" smtClean="0"/>
              <a:t>chúng</a:t>
            </a:r>
            <a:r>
              <a:rPr lang="en-US" sz="3900" dirty="0" smtClean="0"/>
              <a:t> </a:t>
            </a:r>
            <a:r>
              <a:rPr lang="en-US" sz="3900" dirty="0" err="1" smtClean="0"/>
              <a:t>là</a:t>
            </a:r>
            <a:r>
              <a:rPr lang="en-US" sz="3900" dirty="0" smtClean="0"/>
              <a:t> </a:t>
            </a:r>
            <a:r>
              <a:rPr lang="en-US" sz="3900" dirty="0" err="1" smtClean="0"/>
              <a:t>các</a:t>
            </a:r>
            <a:r>
              <a:rPr lang="en-US" sz="3900" dirty="0" smtClean="0"/>
              <a:t> </a:t>
            </a:r>
            <a:r>
              <a:rPr lang="en-US" sz="3900" dirty="0" err="1" smtClean="0"/>
              <a:t>sinh</a:t>
            </a:r>
            <a:r>
              <a:rPr lang="en-US" sz="3900" dirty="0" smtClean="0"/>
              <a:t> </a:t>
            </a:r>
            <a:r>
              <a:rPr lang="en-US" sz="3900" dirty="0" err="1" smtClean="0"/>
              <a:t>vật</a:t>
            </a:r>
            <a:r>
              <a:rPr lang="en-US" sz="3900" dirty="0" smtClean="0"/>
              <a:t> </a:t>
            </a:r>
            <a:r>
              <a:rPr lang="en-US" sz="3900" dirty="0" err="1" smtClean="0"/>
              <a:t>khác</a:t>
            </a:r>
            <a:r>
              <a:rPr lang="en-US" sz="3900" dirty="0" smtClean="0"/>
              <a:t> </a:t>
            </a:r>
            <a:endParaRPr lang="en-US" sz="3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3" presetClass="entr" presetSubtype="10" fill="hold" grpId="1"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3500" y="952500"/>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1/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ruột</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khoang</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037" y="3695700"/>
            <a:ext cx="5400363" cy="43878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3695699"/>
            <a:ext cx="4953000" cy="43878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1" y="3695698"/>
            <a:ext cx="5029200" cy="4387845"/>
          </a:xfrm>
          <a:prstGeom prst="rect">
            <a:avLst/>
          </a:prstGeom>
        </p:spPr>
      </p:pic>
      <p:sp>
        <p:nvSpPr>
          <p:cNvPr id="6" name="TextBox 5"/>
          <p:cNvSpPr txBox="1"/>
          <p:nvPr/>
        </p:nvSpPr>
        <p:spPr>
          <a:xfrm>
            <a:off x="1333500" y="8346402"/>
            <a:ext cx="16154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Quan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ảnh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mô</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đặc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điểm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hải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quỳ</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083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5663" y="345781"/>
            <a:ext cx="139446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336912" y="2333190"/>
            <a:ext cx="15960488" cy="830997"/>
          </a:xfrm>
          <a:prstGeom prst="rect">
            <a:avLst/>
          </a:prstGeom>
          <a:solidFill>
            <a:srgbClr val="FFFF00"/>
          </a:solidFill>
        </p:spPr>
        <p:txBody>
          <a:bodyPr wrap="square" rtlCol="0">
            <a:spAutoFit/>
          </a:bodyPr>
          <a:lstStyle/>
          <a:p>
            <a:r>
              <a:rPr lang="en-US" sz="4800" b="1" dirty="0" err="1" smtClean="0">
                <a:latin typeface="Times New Roman" panose="02020603050405020304" pitchFamily="18" charset="0"/>
                <a:cs typeface="Times New Roman" panose="02020603050405020304" pitchFamily="18" charset="0"/>
              </a:rPr>
              <a:t>Nêu</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những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đặc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điểm</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giúp</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em</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nhận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biết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ruột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khoang</a:t>
            </a:r>
            <a:r>
              <a:rPr lang="en-US" sz="4800" b="1" dirty="0" smtClean="0">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cs typeface="Times New Roman" panose="02020603050405020304" pitchFamily="18" charset="0"/>
            </a:endParaRPr>
          </a:p>
        </p:txBody>
      </p:sp>
      <p:pic>
        <p:nvPicPr>
          <p:cNvPr id="2050" name="Picture 2" descr="Bài 10. Đặc điểm chung và vai trò của ngành Ruột khoang - Hoc24"/>
          <p:cNvPicPr>
            <a:picLocks noChangeAspect="1" noChangeArrowheads="1"/>
          </p:cNvPicPr>
          <p:nvPr/>
        </p:nvPicPr>
        <p:blipFill>
          <a:blip r:embed="rId2"/>
          <a:srcRect/>
          <a:stretch>
            <a:fillRect/>
          </a:stretch>
        </p:blipFill>
        <p:spPr bwMode="auto">
          <a:xfrm>
            <a:off x="838200" y="3173968"/>
            <a:ext cx="7772400" cy="5366552"/>
          </a:xfrm>
          <a:prstGeom prst="rect">
            <a:avLst/>
          </a:prstGeom>
          <a:noFill/>
        </p:spPr>
      </p:pic>
      <p:sp>
        <p:nvSpPr>
          <p:cNvPr id="3" name="Rectangle 2"/>
          <p:cNvSpPr/>
          <p:nvPr/>
        </p:nvSpPr>
        <p:spPr>
          <a:xfrm>
            <a:off x="10287000" y="1866900"/>
            <a:ext cx="7543800" cy="1446550"/>
          </a:xfrm>
          <a:prstGeom prst="rect">
            <a:avLst/>
          </a:prstGeom>
          <a:solidFill>
            <a:schemeClr val="accent6">
              <a:lumMod val="40000"/>
              <a:lumOff val="60000"/>
            </a:schemeClr>
          </a:solidFill>
        </p:spPr>
        <p:txBody>
          <a:bodyPr wrap="square">
            <a:spAutoFit/>
          </a:bodyPr>
          <a:lstStyle/>
          <a:p>
            <a:r>
              <a:rPr lang="en-US" sz="4400" b="1" dirty="0" smtClean="0">
                <a:solidFill>
                  <a:srgbClr val="003296"/>
                </a:solidFill>
              </a:rPr>
              <a:t>- </a:t>
            </a:r>
            <a:r>
              <a:rPr lang="en-US" sz="4400" b="1" dirty="0" err="1" smtClean="0">
                <a:solidFill>
                  <a:srgbClr val="003296"/>
                </a:solidFill>
              </a:rPr>
              <a:t>Cấu</a:t>
            </a:r>
            <a:r>
              <a:rPr lang="en-US" sz="4400" b="1" dirty="0" smtClean="0">
                <a:solidFill>
                  <a:srgbClr val="003296"/>
                </a:solidFill>
              </a:rPr>
              <a:t> </a:t>
            </a:r>
            <a:r>
              <a:rPr lang="en-US" sz="4400" b="1" dirty="0" err="1" smtClean="0">
                <a:solidFill>
                  <a:srgbClr val="003296"/>
                </a:solidFill>
              </a:rPr>
              <a:t>tạo</a:t>
            </a:r>
            <a:r>
              <a:rPr lang="en-US" sz="4400" b="1" dirty="0" smtClean="0">
                <a:solidFill>
                  <a:srgbClr val="003296"/>
                </a:solidFill>
              </a:rPr>
              <a:t>: </a:t>
            </a:r>
          </a:p>
          <a:p>
            <a:r>
              <a:rPr lang="en-US" sz="4400" b="1" dirty="0" smtClean="0">
                <a:solidFill>
                  <a:srgbClr val="003296"/>
                </a:solidFill>
              </a:rPr>
              <a:t>+ </a:t>
            </a:r>
            <a:r>
              <a:rPr lang="vi-VN" sz="4400" b="1" dirty="0" smtClean="0">
                <a:solidFill>
                  <a:srgbClr val="003296"/>
                </a:solidFill>
              </a:rPr>
              <a:t>cơ thể đối xứng tỏa tròn</a:t>
            </a:r>
          </a:p>
        </p:txBody>
      </p:sp>
      <p:sp>
        <p:nvSpPr>
          <p:cNvPr id="6" name="TextBox 5"/>
          <p:cNvSpPr txBox="1"/>
          <p:nvPr/>
        </p:nvSpPr>
        <p:spPr>
          <a:xfrm>
            <a:off x="1331915" y="1333500"/>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1/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ruột</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khoang</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0231221" y="7005041"/>
            <a:ext cx="7599580" cy="1323439"/>
          </a:xfrm>
          <a:prstGeom prst="rect">
            <a:avLst/>
          </a:prstGeom>
        </p:spPr>
        <p:txBody>
          <a:bodyPr wrap="square">
            <a:spAutoFit/>
          </a:bodyPr>
          <a:lstStyle/>
          <a:p>
            <a:r>
              <a:rPr lang="vi-VN" sz="4000" b="1" dirty="0" smtClean="0">
                <a:solidFill>
                  <a:srgbClr val="003296"/>
                </a:solidFill>
              </a:rPr>
              <a:t>- Đa số sống ở biển (trừ thủy tức sống ở nước ngọt)</a:t>
            </a:r>
            <a:endParaRPr lang="vi-VN" sz="4000" b="1" dirty="0">
              <a:solidFill>
                <a:srgbClr val="003296"/>
              </a:solidFill>
            </a:endParaRPr>
          </a:p>
        </p:txBody>
      </p:sp>
      <p:sp>
        <p:nvSpPr>
          <p:cNvPr id="9" name="Rectangle 8"/>
          <p:cNvSpPr/>
          <p:nvPr/>
        </p:nvSpPr>
        <p:spPr>
          <a:xfrm>
            <a:off x="10287000" y="3619500"/>
            <a:ext cx="7543800" cy="1938992"/>
          </a:xfrm>
          <a:prstGeom prst="rect">
            <a:avLst/>
          </a:prstGeom>
          <a:solidFill>
            <a:schemeClr val="accent2">
              <a:lumMod val="20000"/>
              <a:lumOff val="80000"/>
            </a:schemeClr>
          </a:solidFill>
        </p:spPr>
        <p:txBody>
          <a:bodyPr wrap="square">
            <a:spAutoFit/>
          </a:bodyPr>
          <a:lstStyle/>
          <a:p>
            <a:r>
              <a:rPr lang="en-US" sz="4000" b="1" dirty="0" smtClean="0">
                <a:solidFill>
                  <a:srgbClr val="003296"/>
                </a:solidFill>
              </a:rPr>
              <a:t>+ </a:t>
            </a:r>
            <a:r>
              <a:rPr lang="vi-VN" sz="4000" b="1" dirty="0" smtClean="0">
                <a:solidFill>
                  <a:srgbClr val="003296"/>
                </a:solidFill>
              </a:rPr>
              <a:t>Ruột dạng túi, không có hậu môn</a:t>
            </a:r>
          </a:p>
          <a:p>
            <a:r>
              <a:rPr lang="en-US" sz="4000" b="1" dirty="0" smtClean="0">
                <a:solidFill>
                  <a:srgbClr val="003296"/>
                </a:solidFill>
              </a:rPr>
              <a:t>+ </a:t>
            </a:r>
            <a:r>
              <a:rPr lang="vi-VN" sz="4000" b="1" dirty="0" smtClean="0">
                <a:solidFill>
                  <a:srgbClr val="003296"/>
                </a:solidFill>
              </a:rPr>
              <a:t>cơ thể gồm hai lớp tế bào</a:t>
            </a:r>
          </a:p>
        </p:txBody>
      </p:sp>
      <p:sp>
        <p:nvSpPr>
          <p:cNvPr id="10" name="Rectangle 9"/>
          <p:cNvSpPr/>
          <p:nvPr/>
        </p:nvSpPr>
        <p:spPr>
          <a:xfrm>
            <a:off x="10287000" y="5558492"/>
            <a:ext cx="7543800" cy="1446550"/>
          </a:xfrm>
          <a:prstGeom prst="rect">
            <a:avLst/>
          </a:prstGeom>
          <a:solidFill>
            <a:schemeClr val="accent2">
              <a:lumMod val="20000"/>
              <a:lumOff val="80000"/>
            </a:schemeClr>
          </a:solidFill>
        </p:spPr>
        <p:txBody>
          <a:bodyPr wrap="square">
            <a:spAutoFit/>
          </a:bodyPr>
          <a:lstStyle/>
          <a:p>
            <a:r>
              <a:rPr lang="en-US" sz="4400" b="1" dirty="0" smtClean="0">
                <a:solidFill>
                  <a:srgbClr val="003296"/>
                </a:solidFill>
                <a:latin typeface="Times New Roman" panose="02020603050405020304" pitchFamily="18" charset="0"/>
                <a:cs typeface="Times New Roman" panose="02020603050405020304" pitchFamily="18" charset="0"/>
              </a:rPr>
              <a:t>- </a:t>
            </a:r>
            <a:r>
              <a:rPr lang="vi-VN" sz="4400" b="1" dirty="0" smtClean="0">
                <a:solidFill>
                  <a:srgbClr val="003296"/>
                </a:solidFill>
                <a:latin typeface="Times New Roman" panose="02020603050405020304" pitchFamily="18" charset="0"/>
                <a:cs typeface="Times New Roman" panose="02020603050405020304" pitchFamily="18" charset="0"/>
              </a:rPr>
              <a:t>Tự vệ và tấn công bằng tế bào gai </a:t>
            </a:r>
          </a:p>
        </p:txBody>
      </p:sp>
      <p:sp>
        <p:nvSpPr>
          <p:cNvPr id="5" name="Rectangle 4"/>
          <p:cNvSpPr/>
          <p:nvPr/>
        </p:nvSpPr>
        <p:spPr>
          <a:xfrm>
            <a:off x="8610600" y="1359068"/>
            <a:ext cx="955711" cy="1107996"/>
          </a:xfrm>
          <a:prstGeom prst="rect">
            <a:avLst/>
          </a:prstGeom>
        </p:spPr>
        <p:txBody>
          <a:bodyPr wrap="none">
            <a:spAutoFit/>
          </a:bodyPr>
          <a:lstStyle/>
          <a:p>
            <a:pPr lvl="0" defTabSz="457200"/>
            <a:r>
              <a:rPr lang="en-US" altLang="en-US" sz="6600" b="1">
                <a:ln w="0"/>
                <a:solidFill>
                  <a:srgbClr val="FF0000"/>
                </a:solidFill>
                <a:latin typeface="Times New Roman" pitchFamily="18" charset="0"/>
                <a:cs typeface="Times New Roman" pitchFamily="18" charset="0"/>
                <a:sym typeface="Wingdings" pitchFamily="2" charset="2"/>
              </a:rPr>
              <a:t></a:t>
            </a:r>
            <a:endParaRPr lang="vi-VN" sz="6600" b="1">
              <a:solidFill>
                <a:prstClr val="black"/>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ppt_x"/>
                                          </p:val>
                                        </p:tav>
                                      </p:tavLst>
                                    </p:anim>
                                    <p:anim calcmode="lin" valueType="num">
                                      <p:cBhvr additive="base">
                                        <p:cTn id="12" dur="500"/>
                                        <p:tgtEl>
                                          <p:spTgt spid="4"/>
                                        </p:tgtEl>
                                        <p:attrNameLst>
                                          <p:attrName>ppt_y</p:attrName>
                                        </p:attrNameLst>
                                      </p:cBhvr>
                                      <p:tavLst>
                                        <p:tav tm="0">
                                          <p:val>
                                            <p:strVal val="ppt_y"/>
                                          </p:val>
                                        </p:tav>
                                        <p:tav tm="100000">
                                          <p:val>
                                            <p:strVal val="1+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8" grpId="0"/>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10800" y="1028700"/>
            <a:ext cx="7239000" cy="7924800"/>
          </a:xfrm>
          <a:prstGeom prst="rect">
            <a:avLst/>
          </a:prstGeom>
          <a:solidFill>
            <a:srgbClr val="FFFF00"/>
          </a:solidFill>
        </p:spPr>
        <p:txBody>
          <a:bodyPr wrap="square">
            <a:spAutoFit/>
          </a:bodyPr>
          <a:lstStyle/>
          <a:p>
            <a:pPr>
              <a:lnSpc>
                <a:spcPts val="6000"/>
              </a:lnSpc>
            </a:pPr>
            <a:r>
              <a:rPr lang="vi-VN" sz="4400" b="1" dirty="0" smtClean="0"/>
              <a:t> Hình dạng của hải quỳ: </a:t>
            </a:r>
          </a:p>
          <a:p>
            <a:pPr>
              <a:lnSpc>
                <a:spcPts val="6000"/>
              </a:lnSpc>
            </a:pPr>
            <a:r>
              <a:rPr lang="en-US" sz="4400" b="1" dirty="0" smtClean="0"/>
              <a:t>- </a:t>
            </a:r>
            <a:r>
              <a:rPr lang="vi-VN" sz="4400" b="1" dirty="0" smtClean="0"/>
              <a:t>Cơ thể hình trụ, kích thước khoảng 2cm – 5 cm, có thân và đế bám.</a:t>
            </a:r>
          </a:p>
          <a:p>
            <a:pPr>
              <a:lnSpc>
                <a:spcPts val="6000"/>
              </a:lnSpc>
            </a:pPr>
            <a:r>
              <a:rPr lang="en-US" sz="4400" b="1" dirty="0" smtClean="0"/>
              <a:t>- </a:t>
            </a:r>
            <a:r>
              <a:rPr lang="vi-VN" sz="4400" b="1" dirty="0" smtClean="0"/>
              <a:t>Lỗ miệng có nhiều tua miệng xếp đối xứng nhau và có màu rực rỡ như cánh hoa.</a:t>
            </a:r>
          </a:p>
          <a:p>
            <a:pPr>
              <a:lnSpc>
                <a:spcPts val="6000"/>
              </a:lnSpc>
            </a:pPr>
            <a:r>
              <a:rPr lang="en-US" sz="4400" b="1" dirty="0" smtClean="0"/>
              <a:t>- </a:t>
            </a:r>
            <a:r>
              <a:rPr lang="vi-VN" sz="4400" b="1" dirty="0" smtClean="0"/>
              <a:t>Cơ thể đối xứng tỏa tròn, trên thân có tế bào gai tự vệ và bắt mồi.</a:t>
            </a:r>
            <a:endParaRPr lang="vi-VN" sz="4400" b="1" dirty="0"/>
          </a:p>
        </p:txBody>
      </p:sp>
      <p:pic>
        <p:nvPicPr>
          <p:cNvPr id="3074" name="Picture 2" descr="Hồ cá biển linh - Hồ cá biển thủy sinh biên hòa - Hồ cá biển biên hòa - tư  vấn thiết kế lắp đặt hồ cá biển"/>
          <p:cNvPicPr>
            <a:picLocks noChangeAspect="1" noChangeArrowheads="1"/>
          </p:cNvPicPr>
          <p:nvPr/>
        </p:nvPicPr>
        <p:blipFill>
          <a:blip r:embed="rId2"/>
          <a:srcRect/>
          <a:stretch>
            <a:fillRect/>
          </a:stretch>
        </p:blipFill>
        <p:spPr bwMode="auto">
          <a:xfrm>
            <a:off x="1360461" y="1021830"/>
            <a:ext cx="8832850" cy="79316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descr="San hô là thực vật hay động vậ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0" name="AutoShape 4" descr="San hô là thực vật hay động vậ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5062" name="Picture 6" descr="Rạn san hô"/>
          <p:cNvPicPr>
            <a:picLocks noChangeAspect="1" noChangeArrowheads="1"/>
          </p:cNvPicPr>
          <p:nvPr/>
        </p:nvPicPr>
        <p:blipFill>
          <a:blip r:embed="rId2"/>
          <a:srcRect/>
          <a:stretch>
            <a:fillRect/>
          </a:stretch>
        </p:blipFill>
        <p:spPr bwMode="auto">
          <a:xfrm>
            <a:off x="2398426" y="549210"/>
            <a:ext cx="4762500" cy="4762500"/>
          </a:xfrm>
          <a:prstGeom prst="rect">
            <a:avLst/>
          </a:prstGeom>
          <a:noFill/>
        </p:spPr>
      </p:pic>
      <p:pic>
        <p:nvPicPr>
          <p:cNvPr id="45064" name="Picture 8" descr="Hình ảnh San Hô đẹp lung linh, kỳ diệu và chân thực nhất"/>
          <p:cNvPicPr>
            <a:picLocks noChangeAspect="1" noChangeArrowheads="1"/>
          </p:cNvPicPr>
          <p:nvPr/>
        </p:nvPicPr>
        <p:blipFill>
          <a:blip r:embed="rId3"/>
          <a:srcRect/>
          <a:stretch>
            <a:fillRect/>
          </a:stretch>
        </p:blipFill>
        <p:spPr bwMode="auto">
          <a:xfrm>
            <a:off x="8001000" y="753567"/>
            <a:ext cx="8001000" cy="4500563"/>
          </a:xfrm>
          <a:prstGeom prst="rect">
            <a:avLst/>
          </a:prstGeom>
          <a:noFill/>
        </p:spPr>
      </p:pic>
      <p:pic>
        <p:nvPicPr>
          <p:cNvPr id="45066" name="Picture 10" descr="Những hình ảnh san hô đẹp dưới biển được chụp bởi Jimmy Teo | JimmyTeo.com"/>
          <p:cNvPicPr>
            <a:picLocks noChangeAspect="1" noChangeArrowheads="1"/>
          </p:cNvPicPr>
          <p:nvPr/>
        </p:nvPicPr>
        <p:blipFill>
          <a:blip r:embed="rId4"/>
          <a:srcRect/>
          <a:stretch>
            <a:fillRect/>
          </a:stretch>
        </p:blipFill>
        <p:spPr bwMode="auto">
          <a:xfrm>
            <a:off x="1595210" y="5311711"/>
            <a:ext cx="6037958" cy="4022790"/>
          </a:xfrm>
          <a:prstGeom prst="rect">
            <a:avLst/>
          </a:prstGeom>
          <a:noFill/>
        </p:spPr>
      </p:pic>
      <p:pic>
        <p:nvPicPr>
          <p:cNvPr id="45068" name="Picture 12" descr="Hình Ảnh Đẹp Tuyệt Vời Của San Hô Dưới Lòng Đại Dương"/>
          <p:cNvPicPr>
            <a:picLocks noChangeAspect="1" noChangeArrowheads="1"/>
          </p:cNvPicPr>
          <p:nvPr/>
        </p:nvPicPr>
        <p:blipFill>
          <a:blip r:embed="rId5"/>
          <a:srcRect/>
          <a:stretch>
            <a:fillRect/>
          </a:stretch>
        </p:blipFill>
        <p:spPr bwMode="auto">
          <a:xfrm>
            <a:off x="8001000" y="5372100"/>
            <a:ext cx="8001000" cy="4000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animEffect transition="in" filter="blinds(horizontal)">
                                      <p:cBhvr>
                                        <p:cTn id="7" dur="500"/>
                                        <p:tgtEl>
                                          <p:spTgt spid="450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064"/>
                                        </p:tgtEl>
                                        <p:attrNameLst>
                                          <p:attrName>style.visibility</p:attrName>
                                        </p:attrNameLst>
                                      </p:cBhvr>
                                      <p:to>
                                        <p:strVal val="visible"/>
                                      </p:to>
                                    </p:set>
                                    <p:animEffect transition="in" filter="blinds(horizontal)">
                                      <p:cBhvr>
                                        <p:cTn id="12" dur="500"/>
                                        <p:tgtEl>
                                          <p:spTgt spid="4506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066"/>
                                        </p:tgtEl>
                                        <p:attrNameLst>
                                          <p:attrName>style.visibility</p:attrName>
                                        </p:attrNameLst>
                                      </p:cBhvr>
                                      <p:to>
                                        <p:strVal val="visible"/>
                                      </p:to>
                                    </p:set>
                                    <p:animEffect transition="in" filter="blinds(horizontal)">
                                      <p:cBhvr>
                                        <p:cTn id="17" dur="500"/>
                                        <p:tgtEl>
                                          <p:spTgt spid="4506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5068"/>
                                        </p:tgtEl>
                                        <p:attrNameLst>
                                          <p:attrName>style.visibility</p:attrName>
                                        </p:attrNameLst>
                                      </p:cBhvr>
                                      <p:to>
                                        <p:strVal val="visible"/>
                                      </p:to>
                                    </p:set>
                                    <p:animEffect transition="in" filter="blinds(horizontal)">
                                      <p:cBhvr>
                                        <p:cTn id="22" dur="500"/>
                                        <p:tgtEl>
                                          <p:spTgt spid="45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1524000" y="647700"/>
            <a:ext cx="15163800"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Đoạn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giới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thiệu</a:t>
            </a:r>
            <a:r>
              <a:rPr kumimoji="0" lang="en-US" sz="2800" b="1" i="0" u="none" strike="noStrike" cap="none" normalizeH="0" baseline="0" dirty="0" smtClean="0">
                <a:ln>
                  <a:noFill/>
                </a:ln>
                <a:solidFill>
                  <a:srgbClr val="000000"/>
                </a:solidFill>
                <a:effectLst/>
                <a:latin typeface="Open Sans"/>
                <a:cs typeface="Arial" pitchFamily="34" charset="0"/>
              </a:rPr>
              <a:t> san </a:t>
            </a:r>
            <a:r>
              <a:rPr kumimoji="0" lang="en-US" sz="2800" b="1" i="0" u="none" strike="noStrike" cap="none" normalizeH="0" baseline="0" dirty="0" err="1" smtClean="0">
                <a:ln>
                  <a:noFill/>
                </a:ln>
                <a:solidFill>
                  <a:srgbClr val="000000"/>
                </a:solidFill>
                <a:effectLst/>
                <a:latin typeface="Open Sans"/>
                <a:cs typeface="Arial" pitchFamily="34" charset="0"/>
              </a:rPr>
              <a:t>hô</a:t>
            </a:r>
            <a:r>
              <a:rPr kumimoji="0" lang="en-US" sz="2800" b="1" i="0" u="none" strike="noStrike" cap="none" normalizeH="0" baseline="0" dirty="0" smtClean="0">
                <a:ln>
                  <a:noFill/>
                </a:ln>
                <a:solidFill>
                  <a:srgbClr val="000000"/>
                </a:solidFill>
                <a:effectLst/>
                <a:latin typeface="Open Sans"/>
                <a:cs typeface="Arial" pitchFamily="34" charset="0"/>
              </a:rPr>
              <a:t>:</a:t>
            </a:r>
            <a:endParaRPr kumimoji="0" lang="en-US" sz="3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Open Sans"/>
                <a:cs typeface="Arial" pitchFamily="34" charset="0"/>
              </a:rPr>
              <a:t>         San </a:t>
            </a:r>
            <a:r>
              <a:rPr kumimoji="0" lang="en-US" sz="2800" b="1" i="0" u="none" strike="noStrike" cap="none" normalizeH="0" baseline="0" dirty="0" err="1" smtClean="0">
                <a:ln>
                  <a:noFill/>
                </a:ln>
                <a:solidFill>
                  <a:srgbClr val="000000"/>
                </a:solidFill>
                <a:effectLst/>
                <a:latin typeface="Open Sans"/>
                <a:cs typeface="Arial" pitchFamily="34" charset="0"/>
              </a:rPr>
              <a:t>hô</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động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vật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có</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cấu</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tạo</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giống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như</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sứa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hải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quỳ</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Chúng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được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tạo</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bởi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các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vật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rất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nhỏ</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gọi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polip</a:t>
            </a:r>
            <a:r>
              <a:rPr kumimoji="0" lang="en-US" sz="2800" b="1" i="0" u="none" strike="noStrike" cap="none" normalizeH="0" baseline="0" dirty="0" smtClean="0">
                <a:ln>
                  <a:noFill/>
                </a:ln>
                <a:solidFill>
                  <a:srgbClr val="000000"/>
                </a:solidFill>
                <a:effectLst/>
                <a:latin typeface="Open Sans"/>
                <a:cs typeface="Arial" pitchFamily="34" charset="0"/>
              </a:rPr>
              <a:t> san </a:t>
            </a:r>
            <a:r>
              <a:rPr kumimoji="0" lang="en-US" sz="2800" b="1" i="0" u="none" strike="noStrike" cap="none" normalizeH="0" baseline="0" dirty="0" err="1" smtClean="0">
                <a:ln>
                  <a:noFill/>
                </a:ln>
                <a:solidFill>
                  <a:srgbClr val="000000"/>
                </a:solidFill>
                <a:effectLst/>
                <a:latin typeface="Open Sans"/>
                <a:cs typeface="Arial" pitchFamily="34" charset="0"/>
              </a:rPr>
              <a:t>hô</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polip</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giống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như</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cây</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tảo</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biển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với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thân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dạng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túi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một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miệng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để</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lấy</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thức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ăn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rồi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loại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chất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thải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Xung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quanh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miệng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này</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các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xúc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tu</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có</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tế</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bào</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gây</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ngứa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Mỗi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tập</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đoàn</a:t>
            </a:r>
            <a:r>
              <a:rPr kumimoji="0" lang="en-US" sz="2800" b="1" i="0" u="none" strike="noStrike" cap="none" normalizeH="0" baseline="0" dirty="0" smtClean="0">
                <a:ln>
                  <a:noFill/>
                </a:ln>
                <a:solidFill>
                  <a:srgbClr val="000000"/>
                </a:solidFill>
                <a:effectLst/>
                <a:latin typeface="Open Sans"/>
                <a:cs typeface="Arial" pitchFamily="34" charset="0"/>
              </a:rPr>
              <a:t> san </a:t>
            </a:r>
            <a:r>
              <a:rPr kumimoji="0" lang="en-US" sz="2800" b="1" i="0" u="none" strike="noStrike" cap="none" normalizeH="0" baseline="0" dirty="0" err="1" smtClean="0">
                <a:ln>
                  <a:noFill/>
                </a:ln>
                <a:solidFill>
                  <a:srgbClr val="000000"/>
                </a:solidFill>
                <a:effectLst/>
                <a:latin typeface="Open Sans"/>
                <a:cs typeface="Arial" pitchFamily="34" charset="0"/>
              </a:rPr>
              <a:t>hô</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không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phải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một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nhóm</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các</a:t>
            </a:r>
            <a:r>
              <a:rPr kumimoji="0" lang="en-US" sz="2800" b="1" i="0" u="none" strike="noStrike" cap="none" normalizeH="0" baseline="0" dirty="0" smtClean="0">
                <a:ln>
                  <a:noFill/>
                </a:ln>
                <a:solidFill>
                  <a:srgbClr val="000000"/>
                </a:solidFill>
                <a:effectLst/>
                <a:latin typeface="Open Sans"/>
                <a:cs typeface="Arial" pitchFamily="34" charset="0"/>
              </a:rPr>
              <a:t> polyp </a:t>
            </a:r>
            <a:r>
              <a:rPr kumimoji="0" lang="en-US" sz="2800" b="1" i="0" u="none" strike="noStrike" cap="none" normalizeH="0" baseline="0" dirty="0" err="1" smtClean="0">
                <a:ln>
                  <a:noFill/>
                </a:ln>
                <a:solidFill>
                  <a:srgbClr val="000000"/>
                </a:solidFill>
                <a:effectLst/>
                <a:latin typeface="Open Sans"/>
                <a:cs typeface="Arial" pitchFamily="34" charset="0"/>
              </a:rPr>
              <a:t>đơn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lẻ</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cùng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sống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vì</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lợi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ích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chung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kết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quả</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của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sự</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trưởng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thành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đâm</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chồi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của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một</a:t>
            </a:r>
            <a:r>
              <a:rPr kumimoji="0" lang="en-US" sz="2800" b="1" i="0" u="none" strike="noStrike" cap="none" normalizeH="0" baseline="0" dirty="0" smtClean="0">
                <a:ln>
                  <a:noFill/>
                </a:ln>
                <a:solidFill>
                  <a:srgbClr val="000000"/>
                </a:solidFill>
                <a:effectLst/>
                <a:latin typeface="Open Sans"/>
                <a:cs typeface="Arial" pitchFamily="34" charset="0"/>
              </a:rPr>
              <a:t> polyp </a:t>
            </a:r>
            <a:r>
              <a:rPr kumimoji="0" lang="en-US" sz="2800" b="1" i="0" u="none" strike="noStrike" cap="none" normalizeH="0" baseline="0" dirty="0" err="1" smtClean="0">
                <a:ln>
                  <a:noFill/>
                </a:ln>
                <a:solidFill>
                  <a:srgbClr val="000000"/>
                </a:solidFill>
                <a:effectLst/>
                <a:latin typeface="Open Sans"/>
                <a:cs typeface="Arial" pitchFamily="34" charset="0"/>
              </a:rPr>
              <a:t>cơ</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sở</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Chúng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có</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chung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một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hệ</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chất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lỏng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thần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kinh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đều</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giống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nhau</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về</a:t>
            </a:r>
            <a:r>
              <a:rPr kumimoji="0" lang="en-US" sz="2800" b="1" i="0" u="none" strike="noStrike" cap="none" normalizeH="0" baseline="0" dirty="0" smtClean="0">
                <a:ln>
                  <a:noFill/>
                </a:ln>
                <a:solidFill>
                  <a:srgbClr val="000000"/>
                </a:solidFill>
                <a:effectLst/>
                <a:latin typeface="Open Sans"/>
                <a:cs typeface="Arial" pitchFamily="34" charset="0"/>
              </a:rPr>
              <a:t> gen </a:t>
            </a:r>
            <a:r>
              <a:rPr kumimoji="0" lang="en-US" sz="2800" b="1" i="0" u="none" strike="noStrike" cap="none" normalizeH="0" baseline="0" dirty="0" err="1" smtClean="0">
                <a:ln>
                  <a:noFill/>
                </a:ln>
                <a:solidFill>
                  <a:srgbClr val="000000"/>
                </a:solidFill>
                <a:effectLst/>
                <a:latin typeface="Open Sans"/>
                <a:cs typeface="Arial" pitchFamily="34" charset="0"/>
              </a:rPr>
              <a:t>và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các</a:t>
            </a:r>
            <a:r>
              <a:rPr kumimoji="0" lang="en-US" sz="2800" b="1" i="0" u="none" strike="noStrike" cap="none" normalizeH="0" baseline="0" dirty="0" smtClean="0">
                <a:ln>
                  <a:noFill/>
                </a:ln>
                <a:solidFill>
                  <a:srgbClr val="000000"/>
                </a:solidFill>
                <a:effectLst/>
                <a:latin typeface="Open Sans"/>
                <a:cs typeface="Arial" pitchFamily="34" charset="0"/>
              </a:rPr>
              <a:t> polyp </a:t>
            </a:r>
            <a:r>
              <a:rPr kumimoji="0" lang="en-US" sz="2800" b="1" i="0" u="none" strike="noStrike" cap="none" normalizeH="0" baseline="0" dirty="0" err="1" smtClean="0">
                <a:ln>
                  <a:noFill/>
                </a:ln>
                <a:solidFill>
                  <a:srgbClr val="000000"/>
                </a:solidFill>
                <a:effectLst/>
                <a:latin typeface="Open Sans"/>
                <a:cs typeface="Arial" pitchFamily="34" charset="0"/>
              </a:rPr>
              <a:t>liên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kết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bằng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một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lớp</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mô</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phỏng</a:t>
            </a:r>
            <a:r>
              <a:rPr kumimoji="0" lang="en-US" sz="2800" b="1" i="0" u="none" strike="noStrike" cap="none" normalizeH="0" baseline="0" dirty="0" smtClean="0">
                <a:ln>
                  <a:noFill/>
                </a:ln>
                <a:solidFill>
                  <a:srgbClr val="000000"/>
                </a:solidFill>
                <a:effectLst/>
                <a:latin typeface="Open Sans"/>
                <a:cs typeface="Arial" pitchFamily="34" charset="0"/>
              </a:rPr>
              <a:t>.</a:t>
            </a:r>
            <a:endParaRPr kumimoji="0" lang="en-US" sz="3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Các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rạn</a:t>
            </a:r>
            <a:r>
              <a:rPr kumimoji="0" lang="en-US" sz="2800" b="1" i="0" u="none" strike="noStrike" cap="none" normalizeH="0" baseline="0" dirty="0" smtClean="0">
                <a:ln>
                  <a:noFill/>
                </a:ln>
                <a:solidFill>
                  <a:srgbClr val="000000"/>
                </a:solidFill>
                <a:effectLst/>
                <a:latin typeface="Open Sans"/>
                <a:cs typeface="Arial" pitchFamily="34" charset="0"/>
              </a:rPr>
              <a:t> san </a:t>
            </a:r>
            <a:r>
              <a:rPr kumimoji="0" lang="en-US" sz="2800" b="1" i="0" u="none" strike="noStrike" cap="none" normalizeH="0" baseline="0" dirty="0" err="1" smtClean="0">
                <a:ln>
                  <a:noFill/>
                </a:ln>
                <a:solidFill>
                  <a:srgbClr val="000000"/>
                </a:solidFill>
                <a:effectLst/>
                <a:latin typeface="Open Sans"/>
                <a:cs typeface="Arial" pitchFamily="34" charset="0"/>
              </a:rPr>
              <a:t>hô</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một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trong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những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hệ</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thái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lâu</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đời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nhất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dạng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nhất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về</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mặt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học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phong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phú</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về</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các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loài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trên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trái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đất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Chúng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còn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hỗ</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trợ</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mối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quan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hệ</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cộng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cùng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có</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lợi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giữa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các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vật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trong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thế</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giới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tự</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nhiên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Mặc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dù</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chỉ</a:t>
            </a:r>
            <a:r>
              <a:rPr kumimoji="0" lang="en-US" sz="2800" b="1" i="0" u="none" strike="noStrike" cap="none" normalizeH="0" baseline="0" dirty="0" smtClean="0">
                <a:ln>
                  <a:noFill/>
                </a:ln>
                <a:solidFill>
                  <a:srgbClr val="000000"/>
                </a:solidFill>
                <a:effectLst/>
                <a:latin typeface="Open Sans"/>
                <a:cs typeface="Arial" pitchFamily="34" charset="0"/>
              </a:rPr>
              <a:t> do </a:t>
            </a:r>
            <a:r>
              <a:rPr kumimoji="0" lang="en-US" sz="2800" b="1" i="0" u="none" strike="noStrike" cap="none" normalizeH="0" baseline="0" dirty="0" err="1" smtClean="0">
                <a:ln>
                  <a:noFill/>
                </a:ln>
                <a:solidFill>
                  <a:srgbClr val="000000"/>
                </a:solidFill>
                <a:effectLst/>
                <a:latin typeface="Open Sans"/>
                <a:cs typeface="Arial" pitchFamily="34" charset="0"/>
              </a:rPr>
              <a:t>những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vật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rất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nhỏ</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tạo</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thành</a:t>
            </a:r>
            <a:r>
              <a:rPr kumimoji="0" lang="en-US" sz="2800" b="1" i="0" u="none" strike="noStrike" cap="none" normalizeH="0" baseline="0" dirty="0" smtClean="0">
                <a:ln>
                  <a:noFill/>
                </a:ln>
                <a:solidFill>
                  <a:srgbClr val="000000"/>
                </a:solidFill>
                <a:effectLst/>
                <a:latin typeface="Open Sans"/>
                <a:cs typeface="Arial" pitchFamily="34" charset="0"/>
              </a:rPr>
              <a:t>, san </a:t>
            </a:r>
            <a:r>
              <a:rPr kumimoji="0" lang="en-US" sz="2800" b="1" i="0" u="none" strike="noStrike" cap="none" normalizeH="0" baseline="0" dirty="0" err="1" smtClean="0">
                <a:ln>
                  <a:noFill/>
                </a:ln>
                <a:solidFill>
                  <a:srgbClr val="000000"/>
                </a:solidFill>
                <a:effectLst/>
                <a:latin typeface="Open Sans"/>
                <a:cs typeface="Arial" pitchFamily="34" charset="0"/>
              </a:rPr>
              <a:t>hô</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tạo</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nên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những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rạn</a:t>
            </a:r>
            <a:r>
              <a:rPr kumimoji="0" lang="en-US" sz="2800" b="1" i="0" u="none" strike="noStrike" cap="none" normalizeH="0" baseline="0" dirty="0" smtClean="0">
                <a:ln>
                  <a:noFill/>
                </a:ln>
                <a:solidFill>
                  <a:srgbClr val="000000"/>
                </a:solidFill>
                <a:effectLst/>
                <a:latin typeface="Open Sans"/>
                <a:cs typeface="Arial" pitchFamily="34" charset="0"/>
              </a:rPr>
              <a:t> san </a:t>
            </a:r>
            <a:r>
              <a:rPr kumimoji="0" lang="en-US" sz="2800" b="1" i="0" u="none" strike="noStrike" cap="none" normalizeH="0" baseline="0" dirty="0" err="1" smtClean="0">
                <a:ln>
                  <a:noFill/>
                </a:ln>
                <a:solidFill>
                  <a:srgbClr val="000000"/>
                </a:solidFill>
                <a:effectLst/>
                <a:latin typeface="Open Sans"/>
                <a:cs typeface="Arial" pitchFamily="34" charset="0"/>
              </a:rPr>
              <a:t>hô</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tuyệt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đẹp</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dọc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theo</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bờ</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biển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Việt</a:t>
            </a:r>
            <a:r>
              <a:rPr kumimoji="0" lang="en-US" sz="2800" b="1" i="0" u="none" strike="noStrike" cap="none" normalizeH="0" baseline="0" dirty="0" smtClean="0">
                <a:ln>
                  <a:noFill/>
                </a:ln>
                <a:solidFill>
                  <a:srgbClr val="000000"/>
                </a:solidFill>
                <a:effectLst/>
                <a:latin typeface="Open Sans"/>
                <a:cs typeface="Arial" pitchFamily="34" charset="0"/>
              </a:rPr>
              <a:t> Nam </a:t>
            </a:r>
            <a:r>
              <a:rPr kumimoji="0" lang="en-US" sz="2800" b="1" i="0" u="none" strike="noStrike" cap="none" normalizeH="0" baseline="0" dirty="0" err="1" smtClean="0">
                <a:ln>
                  <a:noFill/>
                </a:ln>
                <a:solidFill>
                  <a:srgbClr val="000000"/>
                </a:solidFill>
                <a:effectLst/>
                <a:latin typeface="Open Sans"/>
                <a:cs typeface="Arial" pitchFamily="34" charset="0"/>
              </a:rPr>
              <a:t>và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nơi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sống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của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nhiều</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loài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vật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biển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dạng</a:t>
            </a:r>
            <a:r>
              <a:rPr kumimoji="0" lang="en-US" sz="2800" b="1" i="0" u="none" strike="noStrike" cap="none" normalizeH="0" baseline="0" dirty="0" smtClean="0">
                <a:ln>
                  <a:noFill/>
                </a:ln>
                <a:solidFill>
                  <a:srgbClr val="000000"/>
                </a:solidFill>
                <a:effectLst/>
                <a:latin typeface="Open Sans"/>
                <a:cs typeface="Arial" pitchFamily="34" charset="0"/>
              </a:rPr>
              <a:t>.</a:t>
            </a:r>
            <a:endParaRPr kumimoji="0" lang="en-US" sz="4000" b="1"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1524000" y="6667500"/>
            <a:ext cx="15240000" cy="3046988"/>
          </a:xfrm>
          <a:prstGeom prst="rect">
            <a:avLst/>
          </a:prstGeom>
        </p:spPr>
        <p:txBody>
          <a:bodyPr wrap="square">
            <a:spAutoFit/>
          </a:bodyPr>
          <a:lstStyle/>
          <a:p>
            <a:r>
              <a:rPr lang="vi-VN" sz="3200" b="1" dirty="0" smtClean="0"/>
              <a:t>San hô rất nhạy cảm với sự xáo trộn, và sự tổn thương do sự bất cẩn của con người có thể ảnh hưởng nghiêm trọng tới sức khỏe của cả rạn san hô nói chung. Tình trạng của một rạn san hô có liên quan rất chặt chẽ với các hệ sinh thái rừng ngập mặn và cỏ biển ở xung quanh. Rừng ngập mặn và cỏ biển lọc chất dinh dưỡng từ các nguồn trên đất liền và là chiếc nôi che chở và nuôi dưỡng của nhiều sinh vật cư trú ở rạn san hô.</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blinds(horizontal)">
                                      <p:cBhvr>
                                        <p:cTn id="7" dur="500"/>
                                        <p:tgtEl>
                                          <p:spTgt spid="307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571500"/>
            <a:ext cx="15849600" cy="769441"/>
          </a:xfrm>
          <a:prstGeom prst="rect">
            <a:avLst/>
          </a:prstGeom>
          <a:noFill/>
        </p:spPr>
        <p:txBody>
          <a:bodyPr wrap="square" rtlCol="0">
            <a:spAutoFit/>
          </a:bodyPr>
          <a:lstStyle/>
          <a:p>
            <a:r>
              <a:rPr lang="en-US" sz="4400" b="1" smtClean="0">
                <a:latin typeface="Times New Roman" panose="02020603050405020304" pitchFamily="18" charset="0"/>
                <a:cs typeface="Times New Roman" panose="02020603050405020304" pitchFamily="18" charset="0"/>
              </a:rPr>
              <a:t> </a:t>
            </a:r>
            <a:r>
              <a:rPr lang="en-US" sz="4400" b="1" smtClean="0">
                <a:solidFill>
                  <a:srgbClr val="FF0000"/>
                </a:solidFill>
                <a:latin typeface="Times New Roman" panose="02020603050405020304" pitchFamily="18" charset="0"/>
                <a:cs typeface="Times New Roman" panose="02020603050405020304" pitchFamily="18" charset="0"/>
              </a:rPr>
              <a:t>Đại diện ngành </a:t>
            </a:r>
            <a:r>
              <a:rPr lang="en-US" sz="4400" b="1" dirty="0" err="1" smtClean="0">
                <a:solidFill>
                  <a:srgbClr val="FF0000"/>
                </a:solidFill>
                <a:latin typeface="Times New Roman" panose="02020603050405020304" pitchFamily="18" charset="0"/>
                <a:cs typeface="Times New Roman" panose="02020603050405020304" pitchFamily="18" charset="0"/>
              </a:rPr>
              <a:t>ruột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khoang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thủy</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tức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hải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quì</a:t>
            </a:r>
            <a:r>
              <a:rPr lang="en-US" sz="4400" b="1" dirty="0" smtClean="0">
                <a:solidFill>
                  <a:srgbClr val="003296"/>
                </a:solidFill>
                <a:latin typeface="Times New Roman" panose="02020603050405020304" pitchFamily="18" charset="0"/>
                <a:cs typeface="Times New Roman" panose="02020603050405020304" pitchFamily="18" charset="0"/>
              </a:rPr>
              <a:t>, san </a:t>
            </a:r>
            <a:r>
              <a:rPr lang="en-US" sz="4400" b="1" dirty="0" err="1" smtClean="0">
                <a:solidFill>
                  <a:srgbClr val="003296"/>
                </a:solidFill>
                <a:latin typeface="Times New Roman" panose="02020603050405020304" pitchFamily="18" charset="0"/>
                <a:cs typeface="Times New Roman" panose="02020603050405020304" pitchFamily="18" charset="0"/>
              </a:rPr>
              <a:t>hô</a:t>
            </a:r>
            <a:r>
              <a:rPr lang="en-US" sz="4400" b="1" smtClean="0">
                <a:solidFill>
                  <a:srgbClr val="003296"/>
                </a:solidFill>
                <a:latin typeface="Times New Roman" panose="02020603050405020304" pitchFamily="18" charset="0"/>
                <a:cs typeface="Times New Roman" panose="02020603050405020304" pitchFamily="18" charset="0"/>
              </a:rPr>
              <a:t>, sứa ?</a:t>
            </a:r>
            <a:endParaRPr lang="en-US" sz="4400" b="1" dirty="0">
              <a:solidFill>
                <a:srgbClr val="00329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72311" y="1876279"/>
            <a:ext cx="4243465"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b="1" dirty="0" err="1" smtClean="0">
                <a:solidFill>
                  <a:srgbClr val="FF0000"/>
                </a:solidFill>
                <a:latin typeface="Times New Roman" panose="02020603050405020304" pitchFamily="18" charset="0"/>
                <a:cs typeface="Times New Roman" panose="02020603050405020304" pitchFamily="18" charset="0"/>
              </a:rPr>
              <a:t>Vai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trò</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smtClean="0">
                <a:solidFill>
                  <a:srgbClr val="FF0000"/>
                </a:solidFill>
                <a:latin typeface="Times New Roman" panose="02020603050405020304" pitchFamily="18" charset="0"/>
                <a:cs typeface="Times New Roman" panose="02020603050405020304" pitchFamily="18" charset="0"/>
              </a:rPr>
              <a:t>(</a:t>
            </a:r>
            <a:r>
              <a:rPr lang="en-US" sz="4400" b="1" dirty="0" err="1" smtClean="0">
                <a:solidFill>
                  <a:srgbClr val="FF0000"/>
                </a:solidFill>
                <a:latin typeface="Times New Roman" panose="02020603050405020304" pitchFamily="18" charset="0"/>
                <a:cs typeface="Times New Roman" panose="02020603050405020304" pitchFamily="18" charset="0"/>
              </a:rPr>
              <a:t>lợi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ích</a:t>
            </a:r>
            <a:r>
              <a:rPr lang="en-US" sz="4400" b="1" dirty="0" smtClean="0">
                <a:solidFill>
                  <a:srgbClr val="FF0000"/>
                </a:solidFill>
                <a:latin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166735" y="2645720"/>
            <a:ext cx="7901065"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Làm</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thức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ăn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cho</a:t>
            </a:r>
            <a:r>
              <a:rPr lang="en-US" sz="4400" b="1" dirty="0" smtClean="0">
                <a:solidFill>
                  <a:srgbClr val="003296"/>
                </a:solidFill>
                <a:latin typeface="Times New Roman" panose="02020603050405020304" pitchFamily="18" charset="0"/>
                <a:cs typeface="Times New Roman" panose="02020603050405020304" pitchFamily="18" charset="0"/>
              </a:rPr>
              <a:t> con </a:t>
            </a:r>
            <a:r>
              <a:rPr lang="en-US" sz="4400" b="1" dirty="0" err="1" smtClean="0">
                <a:solidFill>
                  <a:srgbClr val="003296"/>
                </a:solidFill>
                <a:latin typeface="Times New Roman" panose="02020603050405020304" pitchFamily="18" charset="0"/>
                <a:cs typeface="Times New Roman" panose="02020603050405020304" pitchFamily="18" charset="0"/>
              </a:rPr>
              <a:t>người</a:t>
            </a:r>
            <a:r>
              <a:rPr lang="en-US" sz="4400" b="1" dirty="0" smtClean="0">
                <a:solidFill>
                  <a:srgbClr val="003296"/>
                </a:solidFill>
                <a:latin typeface="Times New Roman" panose="02020603050405020304" pitchFamily="18" charset="0"/>
                <a:cs typeface="Times New Roman" panose="02020603050405020304" pitchFamily="18" charset="0"/>
              </a:rPr>
              <a:t>.</a:t>
            </a:r>
            <a:endParaRPr lang="en-US" sz="4400" b="1" dirty="0">
              <a:solidFill>
                <a:srgbClr val="003296"/>
              </a:solidFill>
              <a:latin typeface="Times New Roman" panose="02020603050405020304" pitchFamily="18" charset="0"/>
              <a:cs typeface="Times New Roman" panose="02020603050405020304" pitchFamily="18" charset="0"/>
            </a:endParaRPr>
          </a:p>
        </p:txBody>
      </p:sp>
      <p:pic>
        <p:nvPicPr>
          <p:cNvPr id="46082" name="Picture 2" descr="Cách làm nộm sứa thập cẩm giòn ngon, không tanh"/>
          <p:cNvPicPr>
            <a:picLocks noChangeAspect="1" noChangeArrowheads="1"/>
          </p:cNvPicPr>
          <p:nvPr/>
        </p:nvPicPr>
        <p:blipFill>
          <a:blip r:embed="rId2"/>
          <a:srcRect/>
          <a:stretch>
            <a:fillRect/>
          </a:stretch>
        </p:blipFill>
        <p:spPr bwMode="auto">
          <a:xfrm>
            <a:off x="11935918" y="1260908"/>
            <a:ext cx="5029200" cy="3539067"/>
          </a:xfrm>
          <a:prstGeom prst="rect">
            <a:avLst/>
          </a:prstGeom>
          <a:noFill/>
        </p:spPr>
      </p:pic>
      <p:sp>
        <p:nvSpPr>
          <p:cNvPr id="7" name="TextBox 6"/>
          <p:cNvSpPr txBox="1"/>
          <p:nvPr/>
        </p:nvSpPr>
        <p:spPr>
          <a:xfrm>
            <a:off x="1143000" y="3617574"/>
            <a:ext cx="11125200"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Cung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cấp</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nơi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ẩn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nấp</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cho</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các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động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vật</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khác</a:t>
            </a:r>
            <a:endParaRPr lang="en-US" sz="4400" b="1" dirty="0">
              <a:solidFill>
                <a:srgbClr val="003296"/>
              </a:solidFill>
              <a:latin typeface="Times New Roman" panose="02020603050405020304" pitchFamily="18" charset="0"/>
              <a:cs typeface="Times New Roman" panose="02020603050405020304" pitchFamily="18" charset="0"/>
            </a:endParaRPr>
          </a:p>
        </p:txBody>
      </p:sp>
      <p:pic>
        <p:nvPicPr>
          <p:cNvPr id="46084" name="Picture 4" descr="Tình hình Rạn san hô hay ám tiêu san hô trên toàn thế giới - San Hô Tự Nhiên"/>
          <p:cNvPicPr>
            <a:picLocks noChangeAspect="1" noChangeArrowheads="1"/>
          </p:cNvPicPr>
          <p:nvPr/>
        </p:nvPicPr>
        <p:blipFill>
          <a:blip r:embed="rId3"/>
          <a:srcRect/>
          <a:stretch>
            <a:fillRect/>
          </a:stretch>
        </p:blipFill>
        <p:spPr bwMode="auto">
          <a:xfrm>
            <a:off x="9677400" y="5905500"/>
            <a:ext cx="7315200" cy="4131311"/>
          </a:xfrm>
          <a:prstGeom prst="rect">
            <a:avLst/>
          </a:prstGeom>
          <a:noFill/>
        </p:spPr>
      </p:pic>
      <p:sp>
        <p:nvSpPr>
          <p:cNvPr id="9" name="TextBox 8"/>
          <p:cNvSpPr txBox="1"/>
          <p:nvPr/>
        </p:nvSpPr>
        <p:spPr>
          <a:xfrm>
            <a:off x="1166735" y="4688086"/>
            <a:ext cx="11101465"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Tạo</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cảnh</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quan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thiên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nhiên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độc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đáo</a:t>
            </a:r>
            <a:r>
              <a:rPr lang="en-US" sz="4400" b="1" dirty="0" smtClean="0">
                <a:solidFill>
                  <a:srgbClr val="003296"/>
                </a:solidFill>
                <a:latin typeface="Times New Roman" panose="02020603050405020304" pitchFamily="18" charset="0"/>
                <a:cs typeface="Times New Roman" panose="02020603050405020304" pitchFamily="18" charset="0"/>
              </a:rPr>
              <a:t> ở </a:t>
            </a:r>
            <a:r>
              <a:rPr lang="en-US" sz="4400" b="1" dirty="0" err="1" smtClean="0">
                <a:solidFill>
                  <a:srgbClr val="003296"/>
                </a:solidFill>
                <a:latin typeface="Times New Roman" panose="02020603050405020304" pitchFamily="18" charset="0"/>
                <a:cs typeface="Times New Roman" panose="02020603050405020304" pitchFamily="18" charset="0"/>
              </a:rPr>
              <a:t>biển</a:t>
            </a:r>
            <a:r>
              <a:rPr lang="en-US" sz="4400" b="1" dirty="0" smtClean="0">
                <a:solidFill>
                  <a:srgbClr val="003296"/>
                </a:solidFill>
                <a:latin typeface="Times New Roman" panose="02020603050405020304" pitchFamily="18" charset="0"/>
                <a:cs typeface="Times New Roman" panose="02020603050405020304" pitchFamily="18" charset="0"/>
              </a:rPr>
              <a:t>. </a:t>
            </a:r>
            <a:endParaRPr lang="en-US" sz="4400" b="1" dirty="0">
              <a:solidFill>
                <a:srgbClr val="003296"/>
              </a:solidFill>
              <a:latin typeface="Times New Roman" panose="02020603050405020304" pitchFamily="18" charset="0"/>
              <a:cs typeface="Times New Roman" panose="02020603050405020304" pitchFamily="18" charset="0"/>
            </a:endParaRPr>
          </a:p>
        </p:txBody>
      </p:sp>
      <p:pic>
        <p:nvPicPr>
          <p:cNvPr id="46086" name="Picture 6" descr="Khái niệm về rạn san hô"/>
          <p:cNvPicPr>
            <a:picLocks noChangeAspect="1" noChangeArrowheads="1"/>
          </p:cNvPicPr>
          <p:nvPr/>
        </p:nvPicPr>
        <p:blipFill>
          <a:blip r:embed="rId4"/>
          <a:srcRect/>
          <a:stretch>
            <a:fillRect/>
          </a:stretch>
        </p:blipFill>
        <p:spPr bwMode="auto">
          <a:xfrm>
            <a:off x="1447801" y="5905500"/>
            <a:ext cx="7911018" cy="4131311"/>
          </a:xfrm>
          <a:prstGeom prst="rect">
            <a:avLst/>
          </a:prstGeom>
          <a:noFill/>
        </p:spPr>
      </p:pic>
      <p:sp>
        <p:nvSpPr>
          <p:cNvPr id="4" name="Rectangle 3"/>
          <p:cNvSpPr/>
          <p:nvPr/>
        </p:nvSpPr>
        <p:spPr>
          <a:xfrm>
            <a:off x="149768" y="978068"/>
            <a:ext cx="885179" cy="1015663"/>
          </a:xfrm>
          <a:prstGeom prst="rect">
            <a:avLst/>
          </a:prstGeom>
        </p:spPr>
        <p:txBody>
          <a:bodyPr wrap="none">
            <a:spAutoFit/>
          </a:bodyPr>
          <a:lstStyle/>
          <a:p>
            <a:pPr lvl="0" defTabSz="457200"/>
            <a:r>
              <a:rPr lang="en-US" altLang="en-US" sz="6000" b="1" i="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sym typeface="Wingdings" pitchFamily="2" charset="2"/>
              </a:rPr>
              <a:t></a:t>
            </a:r>
            <a:endParaRPr lang="vi-VN" sz="6000">
              <a:solidFill>
                <a:prstClr val="black"/>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
                                            <p:txEl>
                                              <p:pRg st="0" end="0"/>
                                            </p:txEl>
                                          </p:spTgt>
                                        </p:tgtEl>
                                      </p:cBhvr>
                                    </p:animEffect>
                                    <p:set>
                                      <p:cBhvr>
                                        <p:cTn id="12"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6082"/>
                                        </p:tgtEl>
                                        <p:attrNameLst>
                                          <p:attrName>style.visibility</p:attrName>
                                        </p:attrNameLst>
                                      </p:cBhvr>
                                      <p:to>
                                        <p:strVal val="visible"/>
                                      </p:to>
                                    </p:set>
                                    <p:animEffect transition="in" filter="blinds(horizontal)">
                                      <p:cBhvr>
                                        <p:cTn id="27" dur="500"/>
                                        <p:tgtEl>
                                          <p:spTgt spid="4608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6084"/>
                                        </p:tgtEl>
                                        <p:attrNameLst>
                                          <p:attrName>style.visibility</p:attrName>
                                        </p:attrNameLst>
                                      </p:cBhvr>
                                      <p:to>
                                        <p:strVal val="visible"/>
                                      </p:to>
                                    </p:set>
                                    <p:animEffect transition="in" filter="blinds(horizontal)">
                                      <p:cBhvr>
                                        <p:cTn id="37" dur="500"/>
                                        <p:tgtEl>
                                          <p:spTgt spid="4608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6086"/>
                                        </p:tgtEl>
                                        <p:attrNameLst>
                                          <p:attrName>style.visibility</p:attrName>
                                        </p:attrNameLst>
                                      </p:cBhvr>
                                      <p:to>
                                        <p:strVal val="visible"/>
                                      </p:to>
                                    </p:set>
                                    <p:animEffect transition="in" filter="blinds(horizontal)">
                                      <p:cBhvr>
                                        <p:cTn id="47"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952500"/>
            <a:ext cx="3048000"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TÁC HẠI: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524000" y="1828800"/>
            <a:ext cx="11506200"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b="1" smtClean="0">
                <a:solidFill>
                  <a:srgbClr val="003296"/>
                </a:solidFill>
                <a:latin typeface="Times New Roman" panose="02020603050405020304" pitchFamily="18" charset="0"/>
                <a:cs typeface="Times New Roman" panose="02020603050405020304" pitchFamily="18" charset="0"/>
              </a:rPr>
              <a:t>- Một </a:t>
            </a:r>
            <a:r>
              <a:rPr lang="en-US" sz="4400" b="1" dirty="0" err="1" smtClean="0">
                <a:solidFill>
                  <a:srgbClr val="003296"/>
                </a:solidFill>
                <a:latin typeface="Times New Roman" panose="02020603050405020304" pitchFamily="18" charset="0"/>
                <a:cs typeface="Times New Roman" panose="02020603050405020304" pitchFamily="18" charset="0"/>
              </a:rPr>
              <a:t>số</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loài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gây</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hại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cho</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động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vật</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và</a:t>
            </a:r>
            <a:r>
              <a:rPr lang="en-US" sz="4400" b="1" dirty="0" smtClean="0">
                <a:solidFill>
                  <a:srgbClr val="003296"/>
                </a:solidFill>
                <a:latin typeface="Times New Roman" panose="02020603050405020304" pitchFamily="18" charset="0"/>
                <a:cs typeface="Times New Roman" panose="02020603050405020304" pitchFamily="18" charset="0"/>
              </a:rPr>
              <a:t> con </a:t>
            </a:r>
            <a:r>
              <a:rPr lang="en-US" sz="4400" b="1" dirty="0" err="1" smtClean="0">
                <a:solidFill>
                  <a:srgbClr val="003296"/>
                </a:solidFill>
                <a:latin typeface="Times New Roman" panose="02020603050405020304" pitchFamily="18" charset="0"/>
                <a:cs typeface="Times New Roman" panose="02020603050405020304" pitchFamily="18" charset="0"/>
              </a:rPr>
              <a:t>người</a:t>
            </a:r>
            <a:endParaRPr lang="en-US" sz="4400" b="1" dirty="0">
              <a:solidFill>
                <a:srgbClr val="003296"/>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a:srcRect/>
          <a:stretch>
            <a:fillRect/>
          </a:stretch>
        </p:blipFill>
        <p:spPr bwMode="auto">
          <a:xfrm>
            <a:off x="9525000" y="3850816"/>
            <a:ext cx="8001000" cy="5148252"/>
          </a:xfrm>
          <a:prstGeom prst="rect">
            <a:avLst/>
          </a:prstGeom>
          <a:noFill/>
          <a:ln w="9525">
            <a:noFill/>
            <a:miter lim="800000"/>
            <a:headEnd/>
            <a:tailEnd/>
          </a:ln>
          <a:effectLst/>
        </p:spPr>
      </p:pic>
      <p:sp>
        <p:nvSpPr>
          <p:cNvPr id="5" name="TextBox 4"/>
          <p:cNvSpPr txBox="1"/>
          <p:nvPr/>
        </p:nvSpPr>
        <p:spPr>
          <a:xfrm>
            <a:off x="1524000" y="2705100"/>
            <a:ext cx="10668000"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b="1" smtClean="0">
                <a:solidFill>
                  <a:srgbClr val="003296"/>
                </a:solidFill>
                <a:latin typeface="Times New Roman" panose="02020603050405020304" pitchFamily="18" charset="0"/>
                <a:cs typeface="Times New Roman" panose="02020603050405020304" pitchFamily="18" charset="0"/>
              </a:rPr>
              <a:t>- Gây </a:t>
            </a:r>
            <a:r>
              <a:rPr lang="en-US" sz="4400" b="1" dirty="0" err="1" smtClean="0">
                <a:solidFill>
                  <a:srgbClr val="003296"/>
                </a:solidFill>
                <a:latin typeface="Times New Roman" panose="02020603050405020304" pitchFamily="18" charset="0"/>
                <a:cs typeface="Times New Roman" panose="02020603050405020304" pitchFamily="18" charset="0"/>
              </a:rPr>
              <a:t>cản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trở</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giao</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thông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đường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thủy</a:t>
            </a:r>
            <a:endParaRPr lang="en-US" sz="4400" b="1" dirty="0">
              <a:solidFill>
                <a:srgbClr val="003296"/>
              </a:solidFill>
              <a:latin typeface="Times New Roman" panose="02020603050405020304" pitchFamily="18" charset="0"/>
              <a:cs typeface="Times New Roman" panose="02020603050405020304" pitchFamily="18" charset="0"/>
            </a:endParaRPr>
          </a:p>
        </p:txBody>
      </p:sp>
      <p:sp>
        <p:nvSpPr>
          <p:cNvPr id="47106" name="AutoShape 2" descr="Bản đồ đầu tiên về các rạn san hô nhiệt đới nông trên thế giới -  ThienNhien.Net | Con người và Thiên nhi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108" name="AutoShape 4" descr="Bản đồ đầu tiên về các rạn san hô nhiệt đới nông trên thế giới -  ThienNhien.Net | Con người và Thiên nhi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7110" name="Picture 6" descr="Bản đồ đầu tiên về các rạn san hô nhiệt đới nông trên thế giới -  ThienNhien.Net | Con người và Thiên nhiên"/>
          <p:cNvPicPr>
            <a:picLocks noChangeAspect="1" noChangeArrowheads="1"/>
          </p:cNvPicPr>
          <p:nvPr/>
        </p:nvPicPr>
        <p:blipFill>
          <a:blip r:embed="rId3"/>
          <a:srcRect/>
          <a:stretch>
            <a:fillRect/>
          </a:stretch>
        </p:blipFill>
        <p:spPr bwMode="auto">
          <a:xfrm>
            <a:off x="1521502" y="3771900"/>
            <a:ext cx="7848600" cy="5227168"/>
          </a:xfrm>
          <a:prstGeom prst="rect">
            <a:avLst/>
          </a:prstGeom>
          <a:noFill/>
        </p:spPr>
      </p:pic>
      <p:sp>
        <p:nvSpPr>
          <p:cNvPr id="6" name="Rectangle 5"/>
          <p:cNvSpPr/>
          <p:nvPr/>
        </p:nvSpPr>
        <p:spPr>
          <a:xfrm>
            <a:off x="118404" y="157100"/>
            <a:ext cx="885179" cy="1015663"/>
          </a:xfrm>
          <a:prstGeom prst="rect">
            <a:avLst/>
          </a:prstGeom>
        </p:spPr>
        <p:txBody>
          <a:bodyPr wrap="none">
            <a:spAutoFit/>
          </a:bodyPr>
          <a:lstStyle/>
          <a:p>
            <a:pPr lvl="0" defTabSz="457200"/>
            <a:r>
              <a:rPr lang="en-US" altLang="en-US" sz="6000" b="1" i="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sym typeface="Wingdings" pitchFamily="2" charset="2"/>
              </a:rPr>
              <a:t></a:t>
            </a:r>
            <a:endParaRPr lang="vi-VN" sz="6000">
              <a:solidFill>
                <a:prstClr val="black"/>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7110"/>
                                        </p:tgtEl>
                                        <p:attrNameLst>
                                          <p:attrName>style.visibility</p:attrName>
                                        </p:attrNameLst>
                                      </p:cBhvr>
                                      <p:to>
                                        <p:strVal val="visible"/>
                                      </p:to>
                                    </p:set>
                                    <p:animEffect transition="in" filter="blinds(horizontal)">
                                      <p:cBhvr>
                                        <p:cTn id="27" dur="5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Các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314700"/>
            <a:ext cx="15654385" cy="4953000"/>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1622685" y="8579703"/>
            <a:ext cx="160020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Quan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nêu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đặc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điểm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chung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ngành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giun</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116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47700"/>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Các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28800" y="1605412"/>
            <a:ext cx="16002000" cy="4154984"/>
          </a:xfrm>
          <a:prstGeom prst="rect">
            <a:avLst/>
          </a:prstGeom>
          <a:noFill/>
        </p:spPr>
        <p:txBody>
          <a:bodyPr wrap="square" rtlCol="0">
            <a:spAutoFit/>
          </a:bodyPr>
          <a:lstStyle/>
          <a:p>
            <a:pPr marL="571500" indent="-571500">
              <a:buFontTx/>
              <a:buChar char="-"/>
            </a:pPr>
            <a:r>
              <a:rPr lang="en-US" sz="4400" b="1" dirty="0" err="1" smtClean="0">
                <a:solidFill>
                  <a:srgbClr val="003296"/>
                </a:solidFill>
                <a:latin typeface="Times New Roman" panose="02020603050405020304" pitchFamily="18" charset="0"/>
                <a:cs typeface="Times New Roman" panose="02020603050405020304" pitchFamily="18" charset="0"/>
              </a:rPr>
              <a:t>Đặc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điểm</a:t>
            </a:r>
            <a:r>
              <a:rPr lang="en-US" sz="4400" b="1" dirty="0" smtClean="0">
                <a:solidFill>
                  <a:srgbClr val="003296"/>
                </a:solidFill>
                <a:latin typeface="Times New Roman" panose="02020603050405020304" pitchFamily="18" charset="0"/>
                <a:cs typeface="Times New Roman" panose="02020603050405020304" pitchFamily="18" charset="0"/>
              </a:rPr>
              <a:t>:</a:t>
            </a:r>
          </a:p>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Hình</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thái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cơ</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thể</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dài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đối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xứng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hai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bên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phân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biệt</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đầu</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thân</a:t>
            </a:r>
            <a:r>
              <a:rPr lang="en-US" sz="4400" b="1" dirty="0" smtClean="0">
                <a:solidFill>
                  <a:srgbClr val="003296"/>
                </a:solidFill>
                <a:latin typeface="Times New Roman" panose="02020603050405020304" pitchFamily="18" charset="0"/>
                <a:cs typeface="Times New Roman" panose="02020603050405020304" pitchFamily="18" charset="0"/>
              </a:rPr>
              <a:t>.</a:t>
            </a:r>
          </a:p>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Gồm</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các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ngành</a:t>
            </a:r>
            <a:r>
              <a:rPr lang="en-US" sz="4400" b="1" dirty="0" smtClean="0">
                <a:solidFill>
                  <a:srgbClr val="003296"/>
                </a:solidFill>
                <a:latin typeface="Times New Roman" panose="02020603050405020304" pitchFamily="18" charset="0"/>
                <a:cs typeface="Times New Roman" panose="02020603050405020304" pitchFamily="18" charset="0"/>
              </a:rPr>
              <a:t>: </a:t>
            </a:r>
          </a:p>
          <a:p>
            <a:pPr marL="571500" indent="-571500">
              <a:buFont typeface="Arial" panose="020B0604020202020204" pitchFamily="34" charset="0"/>
              <a:buChar char="•"/>
            </a:pPr>
            <a:r>
              <a:rPr lang="en-US" sz="4400" b="1" dirty="0" err="1" smtClean="0">
                <a:solidFill>
                  <a:srgbClr val="003296"/>
                </a:solidFill>
                <a:latin typeface="Times New Roman" panose="02020603050405020304" pitchFamily="18" charset="0"/>
                <a:cs typeface="Times New Roman" panose="02020603050405020304" pitchFamily="18" charset="0"/>
              </a:rPr>
              <a:t>giun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dẹp</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cơ</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thể</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dẹp</a:t>
            </a:r>
            <a:endParaRPr lang="en-US" sz="4400" b="1" dirty="0" smtClean="0">
              <a:solidFill>
                <a:srgbClr val="003296"/>
              </a:solidFill>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4400" b="1" dirty="0" err="1">
                <a:solidFill>
                  <a:srgbClr val="003296"/>
                </a:solidFill>
                <a:latin typeface="Times New Roman" panose="02020603050405020304" pitchFamily="18" charset="0"/>
                <a:cs typeface="Times New Roman" panose="02020603050405020304" pitchFamily="18" charset="0"/>
              </a:rPr>
              <a:t>g</a:t>
            </a:r>
            <a:r>
              <a:rPr lang="en-US" sz="4400" b="1" dirty="0" err="1" smtClean="0">
                <a:solidFill>
                  <a:srgbClr val="003296"/>
                </a:solidFill>
                <a:latin typeface="Times New Roman" panose="02020603050405020304" pitchFamily="18" charset="0"/>
                <a:cs typeface="Times New Roman" panose="02020603050405020304" pitchFamily="18" charset="0"/>
              </a:rPr>
              <a:t>iun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tròn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cơ</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thể</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hình</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ống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không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phân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đốt</a:t>
            </a:r>
            <a:endParaRPr lang="en-US" sz="4400" b="1" dirty="0" smtClean="0">
              <a:solidFill>
                <a:srgbClr val="003296"/>
              </a:solidFill>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4400" b="1" dirty="0" err="1">
                <a:solidFill>
                  <a:srgbClr val="003296"/>
                </a:solidFill>
                <a:latin typeface="Times New Roman" panose="02020603050405020304" pitchFamily="18" charset="0"/>
                <a:cs typeface="Times New Roman" panose="02020603050405020304" pitchFamily="18" charset="0"/>
              </a:rPr>
              <a:t>g</a:t>
            </a:r>
            <a:r>
              <a:rPr lang="en-US" sz="4400" b="1" dirty="0" err="1" smtClean="0">
                <a:solidFill>
                  <a:srgbClr val="003296"/>
                </a:solidFill>
                <a:latin typeface="Times New Roman" panose="02020603050405020304" pitchFamily="18" charset="0"/>
                <a:cs typeface="Times New Roman" panose="02020603050405020304" pitchFamily="18" charset="0"/>
              </a:rPr>
              <a:t>iun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đốt</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cơ</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thể</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dài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phân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đốt</a:t>
            </a:r>
            <a:endParaRPr lang="en-US" sz="4400" b="1" dirty="0">
              <a:solidFill>
                <a:srgbClr val="003296"/>
              </a:solidFill>
              <a:latin typeface="Times New Roman" panose="02020603050405020304" pitchFamily="18" charset="0"/>
              <a:cs typeface="Times New Roman" panose="02020603050405020304" pitchFamily="18" charset="0"/>
            </a:endParaRPr>
          </a:p>
        </p:txBody>
      </p:sp>
      <p:sp>
        <p:nvSpPr>
          <p:cNvPr id="4" name="Rectangle 3"/>
          <p:cNvSpPr/>
          <p:nvPr/>
        </p:nvSpPr>
        <p:spPr>
          <a:xfrm>
            <a:off x="638821" y="1063198"/>
            <a:ext cx="885179" cy="1015663"/>
          </a:xfrm>
          <a:prstGeom prst="rect">
            <a:avLst/>
          </a:prstGeom>
        </p:spPr>
        <p:txBody>
          <a:bodyPr wrap="none">
            <a:spAutoFit/>
          </a:bodyPr>
          <a:lstStyle/>
          <a:p>
            <a:pPr lvl="0" defTabSz="457200"/>
            <a:r>
              <a:rPr lang="en-US" altLang="en-US" sz="6000" b="1" i="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sym typeface="Wingdings" pitchFamily="2" charset="2"/>
              </a:rPr>
              <a:t></a:t>
            </a:r>
            <a:endParaRPr lang="vi-VN" sz="6000">
              <a:solidFill>
                <a:prstClr val="black"/>
              </a:solidFill>
              <a:cs typeface="Arial" panose="020B0604020202020204" pitchFamily="34" charset="0"/>
            </a:endParaRPr>
          </a:p>
        </p:txBody>
      </p:sp>
      <p:sp>
        <p:nvSpPr>
          <p:cNvPr id="6" name="Rectangle 5"/>
          <p:cNvSpPr/>
          <p:nvPr/>
        </p:nvSpPr>
        <p:spPr>
          <a:xfrm>
            <a:off x="1524000" y="5981699"/>
            <a:ext cx="15240000" cy="2002023"/>
          </a:xfrm>
          <a:prstGeom prst="rect">
            <a:avLst/>
          </a:prstGeom>
        </p:spPr>
        <p:txBody>
          <a:bodyPr wrap="square">
            <a:spAutoFit/>
          </a:bodyPr>
          <a:lstStyle/>
          <a:p>
            <a:pPr marL="457200" lvl="0" indent="-457200">
              <a:lnSpc>
                <a:spcPct val="150000"/>
              </a:lnSpc>
              <a:buFontTx/>
              <a:buChar char="-"/>
            </a:pPr>
            <a:r>
              <a:rPr lang="en-US" sz="4400" b="1">
                <a:solidFill>
                  <a:srgbClr val="003296"/>
                </a:solidFill>
                <a:latin typeface="Times New Roman" panose="02020603050405020304" pitchFamily="18" charset="0"/>
                <a:cs typeface="Times New Roman" panose="02020603050405020304" pitchFamily="18" charset="0"/>
              </a:rPr>
              <a:t>Môi trường sống: sống kí sinh trong cơ thể người, động vật hoặc sống tự do trong môi trường đất, nước…</a:t>
            </a:r>
            <a:endParaRPr lang="en-US" sz="4400" b="1" dirty="0">
              <a:solidFill>
                <a:srgbClr val="00329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434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anim calcmode="lin" valueType="num">
                                      <p:cBhvr>
                                        <p:cTn id="2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1000"/>
                                        <p:tgtEl>
                                          <p:spTgt spid="5">
                                            <p:txEl>
                                              <p:pRg st="3" end="3"/>
                                            </p:txEl>
                                          </p:spTgt>
                                        </p:tgtEl>
                                      </p:cBhvr>
                                    </p:animEffect>
                                    <p:anim calcmode="lin" valueType="num">
                                      <p:cBhvr>
                                        <p:cTn id="3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1000"/>
                                        <p:tgtEl>
                                          <p:spTgt spid="5">
                                            <p:txEl>
                                              <p:pRg st="4" end="4"/>
                                            </p:txEl>
                                          </p:spTgt>
                                        </p:tgtEl>
                                      </p:cBhvr>
                                    </p:animEffect>
                                    <p:anim calcmode="lin" valueType="num">
                                      <p:cBhvr>
                                        <p:cTn id="4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fade">
                                      <p:cBhvr>
                                        <p:cTn id="46" dur="1000"/>
                                        <p:tgtEl>
                                          <p:spTgt spid="5">
                                            <p:txEl>
                                              <p:pRg st="5" end="5"/>
                                            </p:txEl>
                                          </p:spTgt>
                                        </p:tgtEl>
                                      </p:cBhvr>
                                    </p:animEffect>
                                    <p:anim calcmode="lin" valueType="num">
                                      <p:cBhvr>
                                        <p:cTn id="4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6537" y="547520"/>
            <a:ext cx="139446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66997" y="1523817"/>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Các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007" y="3338745"/>
            <a:ext cx="4839793" cy="4267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3375596"/>
            <a:ext cx="4800600" cy="423034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8600" y="3375596"/>
            <a:ext cx="5029200" cy="4230349"/>
          </a:xfrm>
          <a:prstGeom prst="rect">
            <a:avLst/>
          </a:prstGeom>
        </p:spPr>
      </p:pic>
      <p:sp>
        <p:nvSpPr>
          <p:cNvPr id="9" name="Rectangle 8"/>
          <p:cNvSpPr/>
          <p:nvPr/>
        </p:nvSpPr>
        <p:spPr>
          <a:xfrm>
            <a:off x="1180007" y="8115300"/>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Sán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gan</a:t>
            </a:r>
            <a:endParaRPr lang="en-US" sz="4400" dirty="0">
              <a:latin typeface="Times New Roman" panose="02020603050405020304" pitchFamily="18" charset="0"/>
              <a:cs typeface="Times New Roman" panose="02020603050405020304" pitchFamily="18" charset="0"/>
            </a:endParaRPr>
          </a:p>
        </p:txBody>
      </p:sp>
      <p:sp>
        <p:nvSpPr>
          <p:cNvPr id="10" name="Rectangle 9"/>
          <p:cNvSpPr/>
          <p:nvPr/>
        </p:nvSpPr>
        <p:spPr>
          <a:xfrm>
            <a:off x="6388308" y="8115300"/>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Sán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phổi</a:t>
            </a:r>
            <a:endParaRPr lang="en-US" sz="4400" dirty="0">
              <a:latin typeface="Times New Roman" panose="02020603050405020304" pitchFamily="18" charset="0"/>
              <a:cs typeface="Times New Roman" panose="02020603050405020304" pitchFamily="18" charset="0"/>
            </a:endParaRPr>
          </a:p>
        </p:txBody>
      </p:sp>
      <p:sp>
        <p:nvSpPr>
          <p:cNvPr id="11" name="Rectangle 10"/>
          <p:cNvSpPr/>
          <p:nvPr/>
        </p:nvSpPr>
        <p:spPr>
          <a:xfrm>
            <a:off x="11673590" y="8105742"/>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Sán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dây</a:t>
            </a:r>
            <a:r>
              <a:rPr lang="en-US" sz="4400" dirty="0" smtClean="0">
                <a:latin typeface="Times New Roman" panose="02020603050405020304" pitchFamily="18" charset="0"/>
                <a:cs typeface="Times New Roman" panose="02020603050405020304" pitchFamily="18" charset="0"/>
              </a:rPr>
              <a:t> ở </a:t>
            </a:r>
            <a:r>
              <a:rPr lang="en-US" sz="4400" dirty="0" err="1" smtClean="0">
                <a:latin typeface="Times New Roman" panose="02020603050405020304" pitchFamily="18" charset="0"/>
                <a:cs typeface="Times New Roman" panose="02020603050405020304" pitchFamily="18" charset="0"/>
              </a:rPr>
              <a:t>bò</a:t>
            </a:r>
            <a:endParaRPr lang="en-US" sz="4400"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11401269" y="2171699"/>
            <a:ext cx="5257800" cy="83099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Times New Roman" panose="02020603050405020304" pitchFamily="18" charset="0"/>
                <a:cs typeface="Times New Roman" panose="02020603050405020304" pitchFamily="18" charset="0"/>
              </a:rPr>
              <a:t>Giun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dẹp</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73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ircle(in)">
                                      <p:cBhvr>
                                        <p:cTn id="43"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BẠCH TUÔC"/>
          <p:cNvPicPr>
            <a:picLocks noChangeAspect="1" noChangeArrowheads="1"/>
          </p:cNvPicPr>
          <p:nvPr/>
        </p:nvPicPr>
        <p:blipFill>
          <a:blip r:embed="rId2"/>
          <a:srcRect/>
          <a:stretch>
            <a:fillRect/>
          </a:stretch>
        </p:blipFill>
        <p:spPr bwMode="auto">
          <a:xfrm>
            <a:off x="7943853" y="2628900"/>
            <a:ext cx="4857750" cy="3336132"/>
          </a:xfrm>
          <a:prstGeom prst="rect">
            <a:avLst/>
          </a:prstGeom>
          <a:noFill/>
          <a:ln w="9525">
            <a:noFill/>
            <a:miter lim="800000"/>
            <a:headEnd/>
            <a:tailEnd/>
          </a:ln>
        </p:spPr>
      </p:pic>
      <p:pic>
        <p:nvPicPr>
          <p:cNvPr id="7174" name="Picture 6" descr="ỐC SÊN"/>
          <p:cNvPicPr>
            <a:picLocks noChangeAspect="1" noChangeArrowheads="1"/>
          </p:cNvPicPr>
          <p:nvPr/>
        </p:nvPicPr>
        <p:blipFill>
          <a:blip r:embed="rId3"/>
          <a:srcRect/>
          <a:stretch>
            <a:fillRect/>
          </a:stretch>
        </p:blipFill>
        <p:spPr bwMode="auto">
          <a:xfrm>
            <a:off x="7467601" y="6607972"/>
            <a:ext cx="5581650" cy="2850356"/>
          </a:xfrm>
          <a:prstGeom prst="rect">
            <a:avLst/>
          </a:prstGeom>
          <a:noFill/>
          <a:ln w="9525">
            <a:noFill/>
            <a:miter lim="800000"/>
            <a:headEnd/>
            <a:tailEnd/>
          </a:ln>
        </p:spPr>
      </p:pic>
      <p:pic>
        <p:nvPicPr>
          <p:cNvPr id="7175" name="Picture 7" descr="MỰC"/>
          <p:cNvPicPr>
            <a:picLocks noChangeAspect="1" noChangeArrowheads="1"/>
          </p:cNvPicPr>
          <p:nvPr/>
        </p:nvPicPr>
        <p:blipFill>
          <a:blip r:embed="rId4"/>
          <a:srcRect/>
          <a:stretch>
            <a:fillRect/>
          </a:stretch>
        </p:blipFill>
        <p:spPr bwMode="auto">
          <a:xfrm>
            <a:off x="13049253" y="2871790"/>
            <a:ext cx="5238750" cy="3093245"/>
          </a:xfrm>
          <a:prstGeom prst="rect">
            <a:avLst/>
          </a:prstGeom>
          <a:noFill/>
          <a:ln w="9525">
            <a:noFill/>
            <a:miter lim="800000"/>
            <a:headEnd/>
            <a:tailEnd/>
          </a:ln>
        </p:spPr>
      </p:pic>
      <p:pic>
        <p:nvPicPr>
          <p:cNvPr id="7176" name="Picture 8" descr="HAU"/>
          <p:cNvPicPr>
            <a:picLocks noChangeAspect="1" noChangeArrowheads="1"/>
          </p:cNvPicPr>
          <p:nvPr/>
        </p:nvPicPr>
        <p:blipFill>
          <a:blip r:embed="rId5"/>
          <a:srcRect/>
          <a:stretch>
            <a:fillRect/>
          </a:stretch>
        </p:blipFill>
        <p:spPr bwMode="auto">
          <a:xfrm>
            <a:off x="13258800" y="6588922"/>
            <a:ext cx="5029200" cy="2869406"/>
          </a:xfrm>
          <a:prstGeom prst="rect">
            <a:avLst/>
          </a:prstGeom>
          <a:noFill/>
          <a:ln w="9525">
            <a:noFill/>
            <a:miter lim="800000"/>
            <a:headEnd/>
            <a:tailEnd/>
          </a:ln>
        </p:spPr>
      </p:pic>
      <p:pic>
        <p:nvPicPr>
          <p:cNvPr id="7177" name="Picture 9" descr="HÊN"/>
          <p:cNvPicPr>
            <a:picLocks noChangeAspect="1" noChangeArrowheads="1"/>
          </p:cNvPicPr>
          <p:nvPr/>
        </p:nvPicPr>
        <p:blipFill>
          <a:blip r:embed="rId6"/>
          <a:srcRect/>
          <a:stretch>
            <a:fillRect/>
          </a:stretch>
        </p:blipFill>
        <p:spPr bwMode="auto">
          <a:xfrm>
            <a:off x="914403" y="2857500"/>
            <a:ext cx="6750050" cy="3200400"/>
          </a:xfrm>
          <a:prstGeom prst="rect">
            <a:avLst/>
          </a:prstGeom>
          <a:noFill/>
          <a:ln w="9525">
            <a:noFill/>
            <a:miter lim="800000"/>
            <a:headEnd/>
            <a:tailEnd/>
          </a:ln>
        </p:spPr>
      </p:pic>
      <p:pic>
        <p:nvPicPr>
          <p:cNvPr id="5130" name="Picture 10" descr="ỐC BƯU"/>
          <p:cNvPicPr>
            <a:picLocks noChangeAspect="1" noChangeArrowheads="1"/>
          </p:cNvPicPr>
          <p:nvPr/>
        </p:nvPicPr>
        <p:blipFill>
          <a:blip r:embed="rId7"/>
          <a:srcRect/>
          <a:stretch>
            <a:fillRect/>
          </a:stretch>
        </p:blipFill>
        <p:spPr bwMode="auto">
          <a:xfrm>
            <a:off x="1066800" y="6674646"/>
            <a:ext cx="6248400" cy="2769393"/>
          </a:xfrm>
          <a:prstGeom prst="rect">
            <a:avLst/>
          </a:prstGeom>
          <a:noFill/>
          <a:ln w="9525">
            <a:noFill/>
            <a:miter lim="800000"/>
            <a:headEnd/>
            <a:tailEnd/>
          </a:ln>
        </p:spPr>
      </p:pic>
      <p:sp>
        <p:nvSpPr>
          <p:cNvPr id="5131" name="Rectangle 11"/>
          <p:cNvSpPr>
            <a:spLocks noChangeArrowheads="1"/>
          </p:cNvSpPr>
          <p:nvPr/>
        </p:nvSpPr>
        <p:spPr bwMode="auto">
          <a:xfrm>
            <a:off x="3048000" y="6057901"/>
            <a:ext cx="1019046" cy="534210"/>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sz="2400" b="1">
                <a:solidFill>
                  <a:srgbClr val="990033"/>
                </a:solidFill>
                <a:latin typeface="Arial" charset="0"/>
              </a:rPr>
              <a:t>Hến</a:t>
            </a:r>
          </a:p>
        </p:txBody>
      </p:sp>
      <p:sp>
        <p:nvSpPr>
          <p:cNvPr id="5132" name="Rectangle 12"/>
          <p:cNvSpPr>
            <a:spLocks noChangeArrowheads="1"/>
          </p:cNvSpPr>
          <p:nvPr/>
        </p:nvSpPr>
        <p:spPr bwMode="auto">
          <a:xfrm>
            <a:off x="8667751" y="5965034"/>
            <a:ext cx="2194048" cy="595766"/>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sz="2800" b="1">
                <a:solidFill>
                  <a:srgbClr val="990033"/>
                </a:solidFill>
                <a:latin typeface="Arial" charset="0"/>
              </a:rPr>
              <a:t>Bạch tuộc</a:t>
            </a:r>
          </a:p>
        </p:txBody>
      </p:sp>
      <p:sp>
        <p:nvSpPr>
          <p:cNvPr id="5133" name="Rectangle 13"/>
          <p:cNvSpPr>
            <a:spLocks noChangeArrowheads="1"/>
          </p:cNvSpPr>
          <p:nvPr/>
        </p:nvSpPr>
        <p:spPr bwMode="auto">
          <a:xfrm>
            <a:off x="9906001" y="9736933"/>
            <a:ext cx="1695514" cy="657321"/>
          </a:xfrm>
          <a:prstGeom prst="rect">
            <a:avLst/>
          </a:prstGeom>
          <a:noFill/>
          <a:ln w="9525">
            <a:noFill/>
            <a:miter lim="800000"/>
            <a:headEnd/>
            <a:tailEnd/>
          </a:ln>
          <a:effectLst/>
        </p:spPr>
        <p:txBody>
          <a:bodyPr wrap="none" lIns="163283" tIns="81642" rIns="163283" bIns="81642">
            <a:spAutoFit/>
          </a:bodyPr>
          <a:lstStyle/>
          <a:p>
            <a:pPr eaLnBrk="1" hangingPunct="1"/>
            <a:r>
              <a:rPr lang="en-US" sz="3200" b="1">
                <a:solidFill>
                  <a:srgbClr val="990033"/>
                </a:solidFill>
                <a:latin typeface="Arial" charset="0"/>
              </a:rPr>
              <a:t>Ốc sên</a:t>
            </a:r>
          </a:p>
        </p:txBody>
      </p:sp>
      <p:sp>
        <p:nvSpPr>
          <p:cNvPr id="5134" name="Rectangle 15"/>
          <p:cNvSpPr>
            <a:spLocks noChangeArrowheads="1"/>
          </p:cNvSpPr>
          <p:nvPr/>
        </p:nvSpPr>
        <p:spPr bwMode="auto">
          <a:xfrm>
            <a:off x="15697200" y="9736933"/>
            <a:ext cx="1104006" cy="657321"/>
          </a:xfrm>
          <a:prstGeom prst="rect">
            <a:avLst/>
          </a:prstGeom>
          <a:noFill/>
          <a:ln w="9525">
            <a:noFill/>
            <a:miter lim="800000"/>
            <a:headEnd/>
            <a:tailEnd/>
          </a:ln>
          <a:effectLst/>
        </p:spPr>
        <p:txBody>
          <a:bodyPr wrap="none" lIns="163283" tIns="81642" rIns="163283" bIns="81642">
            <a:spAutoFit/>
          </a:bodyPr>
          <a:lstStyle/>
          <a:p>
            <a:pPr eaLnBrk="1" hangingPunct="1"/>
            <a:r>
              <a:rPr lang="en-US" sz="3200" b="1">
                <a:solidFill>
                  <a:srgbClr val="990033"/>
                </a:solidFill>
                <a:latin typeface="Arial" charset="0"/>
              </a:rPr>
              <a:t>Hàu</a:t>
            </a:r>
          </a:p>
        </p:txBody>
      </p:sp>
      <p:sp>
        <p:nvSpPr>
          <p:cNvPr id="5135" name="Rectangle 16"/>
          <p:cNvSpPr>
            <a:spLocks noChangeArrowheads="1"/>
          </p:cNvSpPr>
          <p:nvPr/>
        </p:nvSpPr>
        <p:spPr bwMode="auto">
          <a:xfrm>
            <a:off x="14782802" y="5965033"/>
            <a:ext cx="1339647" cy="657321"/>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sz="3200" b="1">
                <a:solidFill>
                  <a:srgbClr val="990033"/>
                </a:solidFill>
                <a:latin typeface="Arial" charset="0"/>
              </a:rPr>
              <a:t>Mực</a:t>
            </a:r>
          </a:p>
        </p:txBody>
      </p:sp>
      <p:sp>
        <p:nvSpPr>
          <p:cNvPr id="5136" name="Rectangle 17"/>
          <p:cNvSpPr>
            <a:spLocks noChangeArrowheads="1"/>
          </p:cNvSpPr>
          <p:nvPr/>
        </p:nvSpPr>
        <p:spPr bwMode="auto">
          <a:xfrm>
            <a:off x="1981203" y="9736933"/>
            <a:ext cx="3000358" cy="657321"/>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sz="3200" b="1">
                <a:solidFill>
                  <a:srgbClr val="990033"/>
                </a:solidFill>
                <a:latin typeface="Arial" charset="0"/>
              </a:rPr>
              <a:t>Ốc bưu vàng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177"/>
                                        </p:tgtEl>
                                        <p:attrNameLst>
                                          <p:attrName>style.visibility</p:attrName>
                                        </p:attrNameLst>
                                      </p:cBhvr>
                                      <p:to>
                                        <p:strVal val="visible"/>
                                      </p:to>
                                    </p:set>
                                    <p:animEffect transition="in" filter="wipe(down)">
                                      <p:cBhvr>
                                        <p:cTn id="7" dur="500"/>
                                        <p:tgtEl>
                                          <p:spTgt spid="7177"/>
                                        </p:tgtEl>
                                      </p:cBhvr>
                                    </p:animEffect>
                                  </p:childTnLst>
                                </p:cTn>
                              </p:par>
                              <p:par>
                                <p:cTn id="8" presetID="5" presetClass="entr" presetSubtype="10"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checkerboard(across)">
                                      <p:cBhvr>
                                        <p:cTn id="10" dur="500"/>
                                        <p:tgtEl>
                                          <p:spTgt spid="7173"/>
                                        </p:tgtEl>
                                      </p:cBhvr>
                                    </p:animEffect>
                                  </p:childTnLst>
                                </p:cTn>
                              </p:par>
                              <p:par>
                                <p:cTn id="11" presetID="8" presetClass="entr" presetSubtype="16" fill="hold" nodeType="withEffect">
                                  <p:stCondLst>
                                    <p:cond delay="0"/>
                                  </p:stCondLst>
                                  <p:childTnLst>
                                    <p:set>
                                      <p:cBhvr>
                                        <p:cTn id="12" dur="1" fill="hold">
                                          <p:stCondLst>
                                            <p:cond delay="0"/>
                                          </p:stCondLst>
                                        </p:cTn>
                                        <p:tgtEl>
                                          <p:spTgt spid="7175"/>
                                        </p:tgtEl>
                                        <p:attrNameLst>
                                          <p:attrName>style.visibility</p:attrName>
                                        </p:attrNameLst>
                                      </p:cBhvr>
                                      <p:to>
                                        <p:strVal val="visible"/>
                                      </p:to>
                                    </p:set>
                                    <p:animEffect transition="in" filter="diamond(in)">
                                      <p:cBhvr>
                                        <p:cTn id="13" dur="2000"/>
                                        <p:tgtEl>
                                          <p:spTgt spid="7175"/>
                                        </p:tgtEl>
                                      </p:cBhvr>
                                    </p:animEffect>
                                  </p:childTnLst>
                                </p:cTn>
                              </p:par>
                              <p:par>
                                <p:cTn id="14" presetID="24" presetClass="entr" presetSubtype="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 to="" calcmode="lin" valueType="num">
                                      <p:cBhvr>
                                        <p:cTn id="16" dur="1" fill="hold"/>
                                        <p:tgtEl>
                                          <p:spTgt spid="7174"/>
                                        </p:tgtEl>
                                        <p:attrNameLst>
                                          <p:attrName/>
                                        </p:attrNameLst>
                                      </p:cBhvr>
                                    </p:anim>
                                  </p:childTnLst>
                                </p:cTn>
                              </p:par>
                              <p:par>
                                <p:cTn id="17" presetID="21" presetClass="entr" presetSubtype="4" fill="hold" nodeType="withEffect">
                                  <p:stCondLst>
                                    <p:cond delay="0"/>
                                  </p:stCondLst>
                                  <p:childTnLst>
                                    <p:set>
                                      <p:cBhvr>
                                        <p:cTn id="18" dur="1" fill="hold">
                                          <p:stCondLst>
                                            <p:cond delay="0"/>
                                          </p:stCondLst>
                                        </p:cTn>
                                        <p:tgtEl>
                                          <p:spTgt spid="7176"/>
                                        </p:tgtEl>
                                        <p:attrNameLst>
                                          <p:attrName>style.visibility</p:attrName>
                                        </p:attrNameLst>
                                      </p:cBhvr>
                                      <p:to>
                                        <p:strVal val="visible"/>
                                      </p:to>
                                    </p:set>
                                    <p:animEffect transition="in" filter="wheel(4)">
                                      <p:cBhvr>
                                        <p:cTn id="19" dur="2000"/>
                                        <p:tgtEl>
                                          <p:spTgt spid="7176"/>
                                        </p:tgtEl>
                                      </p:cBhvr>
                                    </p:animEffect>
                                  </p:childTnLst>
                                </p:cTn>
                              </p:par>
                              <p:par>
                                <p:cTn id="20" presetID="42" presetClass="entr" presetSubtype="0" fill="hold" nodeType="withEffect">
                                  <p:stCondLst>
                                    <p:cond delay="0"/>
                                  </p:stCondLst>
                                  <p:childTnLst>
                                    <p:set>
                                      <p:cBhvr>
                                        <p:cTn id="21" dur="1" fill="hold">
                                          <p:stCondLst>
                                            <p:cond delay="0"/>
                                          </p:stCondLst>
                                        </p:cTn>
                                        <p:tgtEl>
                                          <p:spTgt spid="5130"/>
                                        </p:tgtEl>
                                        <p:attrNameLst>
                                          <p:attrName>style.visibility</p:attrName>
                                        </p:attrNameLst>
                                      </p:cBhvr>
                                      <p:to>
                                        <p:strVal val="visible"/>
                                      </p:to>
                                    </p:set>
                                    <p:animEffect transition="in" filter="fade">
                                      <p:cBhvr>
                                        <p:cTn id="22" dur="1000"/>
                                        <p:tgtEl>
                                          <p:spTgt spid="5130"/>
                                        </p:tgtEl>
                                      </p:cBhvr>
                                    </p:animEffect>
                                    <p:anim calcmode="lin" valueType="num">
                                      <p:cBhvr>
                                        <p:cTn id="23" dur="1000" fill="hold"/>
                                        <p:tgtEl>
                                          <p:spTgt spid="5130"/>
                                        </p:tgtEl>
                                        <p:attrNameLst>
                                          <p:attrName>ppt_x</p:attrName>
                                        </p:attrNameLst>
                                      </p:cBhvr>
                                      <p:tavLst>
                                        <p:tav tm="0">
                                          <p:val>
                                            <p:strVal val="#ppt_x"/>
                                          </p:val>
                                        </p:tav>
                                        <p:tav tm="100000">
                                          <p:val>
                                            <p:strVal val="#ppt_x"/>
                                          </p:val>
                                        </p:tav>
                                      </p:tavLst>
                                    </p:anim>
                                    <p:anim calcmode="lin" valueType="num">
                                      <p:cBhvr>
                                        <p:cTn id="24" dur="1000" fill="hold"/>
                                        <p:tgtEl>
                                          <p:spTgt spid="5130"/>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131"/>
                                        </p:tgtEl>
                                        <p:attrNameLst>
                                          <p:attrName>style.visibility</p:attrName>
                                        </p:attrNameLst>
                                      </p:cBhvr>
                                      <p:to>
                                        <p:strVal val="visible"/>
                                      </p:to>
                                    </p:set>
                                    <p:animEffect transition="in" filter="fade">
                                      <p:cBhvr>
                                        <p:cTn id="29" dur="1000"/>
                                        <p:tgtEl>
                                          <p:spTgt spid="5131"/>
                                        </p:tgtEl>
                                      </p:cBhvr>
                                    </p:animEffect>
                                    <p:anim calcmode="lin" valueType="num">
                                      <p:cBhvr>
                                        <p:cTn id="30" dur="1000" fill="hold"/>
                                        <p:tgtEl>
                                          <p:spTgt spid="5131"/>
                                        </p:tgtEl>
                                        <p:attrNameLst>
                                          <p:attrName>ppt_x</p:attrName>
                                        </p:attrNameLst>
                                      </p:cBhvr>
                                      <p:tavLst>
                                        <p:tav tm="0">
                                          <p:val>
                                            <p:strVal val="#ppt_x"/>
                                          </p:val>
                                        </p:tav>
                                        <p:tav tm="100000">
                                          <p:val>
                                            <p:strVal val="#ppt_x"/>
                                          </p:val>
                                        </p:tav>
                                      </p:tavLst>
                                    </p:anim>
                                    <p:anim calcmode="lin" valueType="num">
                                      <p:cBhvr>
                                        <p:cTn id="31" dur="1000" fill="hold"/>
                                        <p:tgtEl>
                                          <p:spTgt spid="513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132"/>
                                        </p:tgtEl>
                                        <p:attrNameLst>
                                          <p:attrName>style.visibility</p:attrName>
                                        </p:attrNameLst>
                                      </p:cBhvr>
                                      <p:to>
                                        <p:strVal val="visible"/>
                                      </p:to>
                                    </p:set>
                                    <p:animEffect transition="in" filter="fade">
                                      <p:cBhvr>
                                        <p:cTn id="34" dur="1000"/>
                                        <p:tgtEl>
                                          <p:spTgt spid="5132"/>
                                        </p:tgtEl>
                                      </p:cBhvr>
                                    </p:animEffect>
                                    <p:anim calcmode="lin" valueType="num">
                                      <p:cBhvr>
                                        <p:cTn id="35" dur="1000" fill="hold"/>
                                        <p:tgtEl>
                                          <p:spTgt spid="5132"/>
                                        </p:tgtEl>
                                        <p:attrNameLst>
                                          <p:attrName>ppt_x</p:attrName>
                                        </p:attrNameLst>
                                      </p:cBhvr>
                                      <p:tavLst>
                                        <p:tav tm="0">
                                          <p:val>
                                            <p:strVal val="#ppt_x"/>
                                          </p:val>
                                        </p:tav>
                                        <p:tav tm="100000">
                                          <p:val>
                                            <p:strVal val="#ppt_x"/>
                                          </p:val>
                                        </p:tav>
                                      </p:tavLst>
                                    </p:anim>
                                    <p:anim calcmode="lin" valueType="num">
                                      <p:cBhvr>
                                        <p:cTn id="36" dur="1000" fill="hold"/>
                                        <p:tgtEl>
                                          <p:spTgt spid="513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135"/>
                                        </p:tgtEl>
                                        <p:attrNameLst>
                                          <p:attrName>style.visibility</p:attrName>
                                        </p:attrNameLst>
                                      </p:cBhvr>
                                      <p:to>
                                        <p:strVal val="visible"/>
                                      </p:to>
                                    </p:set>
                                    <p:animEffect transition="in" filter="fade">
                                      <p:cBhvr>
                                        <p:cTn id="39" dur="1000"/>
                                        <p:tgtEl>
                                          <p:spTgt spid="5135"/>
                                        </p:tgtEl>
                                      </p:cBhvr>
                                    </p:animEffect>
                                    <p:anim calcmode="lin" valueType="num">
                                      <p:cBhvr>
                                        <p:cTn id="40" dur="1000" fill="hold"/>
                                        <p:tgtEl>
                                          <p:spTgt spid="5135"/>
                                        </p:tgtEl>
                                        <p:attrNameLst>
                                          <p:attrName>ppt_x</p:attrName>
                                        </p:attrNameLst>
                                      </p:cBhvr>
                                      <p:tavLst>
                                        <p:tav tm="0">
                                          <p:val>
                                            <p:strVal val="#ppt_x"/>
                                          </p:val>
                                        </p:tav>
                                        <p:tav tm="100000">
                                          <p:val>
                                            <p:strVal val="#ppt_x"/>
                                          </p:val>
                                        </p:tav>
                                      </p:tavLst>
                                    </p:anim>
                                    <p:anim calcmode="lin" valueType="num">
                                      <p:cBhvr>
                                        <p:cTn id="41" dur="1000" fill="hold"/>
                                        <p:tgtEl>
                                          <p:spTgt spid="513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133"/>
                                        </p:tgtEl>
                                        <p:attrNameLst>
                                          <p:attrName>style.visibility</p:attrName>
                                        </p:attrNameLst>
                                      </p:cBhvr>
                                      <p:to>
                                        <p:strVal val="visible"/>
                                      </p:to>
                                    </p:set>
                                    <p:animEffect transition="in" filter="fade">
                                      <p:cBhvr>
                                        <p:cTn id="44" dur="1000"/>
                                        <p:tgtEl>
                                          <p:spTgt spid="5133"/>
                                        </p:tgtEl>
                                      </p:cBhvr>
                                    </p:animEffect>
                                    <p:anim calcmode="lin" valueType="num">
                                      <p:cBhvr>
                                        <p:cTn id="45" dur="1000" fill="hold"/>
                                        <p:tgtEl>
                                          <p:spTgt spid="5133"/>
                                        </p:tgtEl>
                                        <p:attrNameLst>
                                          <p:attrName>ppt_x</p:attrName>
                                        </p:attrNameLst>
                                      </p:cBhvr>
                                      <p:tavLst>
                                        <p:tav tm="0">
                                          <p:val>
                                            <p:strVal val="#ppt_x"/>
                                          </p:val>
                                        </p:tav>
                                        <p:tav tm="100000">
                                          <p:val>
                                            <p:strVal val="#ppt_x"/>
                                          </p:val>
                                        </p:tav>
                                      </p:tavLst>
                                    </p:anim>
                                    <p:anim calcmode="lin" valueType="num">
                                      <p:cBhvr>
                                        <p:cTn id="46" dur="1000" fill="hold"/>
                                        <p:tgtEl>
                                          <p:spTgt spid="513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5134"/>
                                        </p:tgtEl>
                                        <p:attrNameLst>
                                          <p:attrName>style.visibility</p:attrName>
                                        </p:attrNameLst>
                                      </p:cBhvr>
                                      <p:to>
                                        <p:strVal val="visible"/>
                                      </p:to>
                                    </p:set>
                                    <p:animEffect transition="in" filter="fade">
                                      <p:cBhvr>
                                        <p:cTn id="49" dur="1000"/>
                                        <p:tgtEl>
                                          <p:spTgt spid="5134"/>
                                        </p:tgtEl>
                                      </p:cBhvr>
                                    </p:animEffect>
                                    <p:anim calcmode="lin" valueType="num">
                                      <p:cBhvr>
                                        <p:cTn id="50" dur="1000" fill="hold"/>
                                        <p:tgtEl>
                                          <p:spTgt spid="5134"/>
                                        </p:tgtEl>
                                        <p:attrNameLst>
                                          <p:attrName>ppt_x</p:attrName>
                                        </p:attrNameLst>
                                      </p:cBhvr>
                                      <p:tavLst>
                                        <p:tav tm="0">
                                          <p:val>
                                            <p:strVal val="#ppt_x"/>
                                          </p:val>
                                        </p:tav>
                                        <p:tav tm="100000">
                                          <p:val>
                                            <p:strVal val="#ppt_x"/>
                                          </p:val>
                                        </p:tav>
                                      </p:tavLst>
                                    </p:anim>
                                    <p:anim calcmode="lin" valueType="num">
                                      <p:cBhvr>
                                        <p:cTn id="51" dur="1000" fill="hold"/>
                                        <p:tgtEl>
                                          <p:spTgt spid="513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136"/>
                                        </p:tgtEl>
                                        <p:attrNameLst>
                                          <p:attrName>style.visibility</p:attrName>
                                        </p:attrNameLst>
                                      </p:cBhvr>
                                      <p:to>
                                        <p:strVal val="visible"/>
                                      </p:to>
                                    </p:set>
                                    <p:animEffect transition="in" filter="fade">
                                      <p:cBhvr>
                                        <p:cTn id="54" dur="1000"/>
                                        <p:tgtEl>
                                          <p:spTgt spid="5136"/>
                                        </p:tgtEl>
                                      </p:cBhvr>
                                    </p:animEffect>
                                    <p:anim calcmode="lin" valueType="num">
                                      <p:cBhvr>
                                        <p:cTn id="55" dur="1000" fill="hold"/>
                                        <p:tgtEl>
                                          <p:spTgt spid="5136"/>
                                        </p:tgtEl>
                                        <p:attrNameLst>
                                          <p:attrName>ppt_x</p:attrName>
                                        </p:attrNameLst>
                                      </p:cBhvr>
                                      <p:tavLst>
                                        <p:tav tm="0">
                                          <p:val>
                                            <p:strVal val="#ppt_x"/>
                                          </p:val>
                                        </p:tav>
                                        <p:tav tm="100000">
                                          <p:val>
                                            <p:strVal val="#ppt_x"/>
                                          </p:val>
                                        </p:tav>
                                      </p:tavLst>
                                    </p:anim>
                                    <p:anim calcmode="lin" valueType="num">
                                      <p:cBhvr>
                                        <p:cTn id="56" dur="1000" fill="hold"/>
                                        <p:tgtEl>
                                          <p:spTgt spid="5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 grpId="0"/>
      <p:bldP spid="5132" grpId="0"/>
      <p:bldP spid="5133" grpId="0"/>
      <p:bldP spid="5134" grpId="0"/>
      <p:bldP spid="5135" grpId="0"/>
      <p:bldP spid="51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2933700"/>
            <a:ext cx="15240000" cy="1323439"/>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H1: </a:t>
            </a:r>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kể</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loài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giun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dẹp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biết</a:t>
            </a:r>
            <a:r>
              <a:rPr lang="en-US" sz="4000" b="1" dirty="0">
                <a:latin typeface="Times New Roman" panose="02020603050405020304" pitchFamily="18" charset="0"/>
                <a:cs typeface="Times New Roman" panose="02020603050405020304" pitchFamily="18" charset="0"/>
              </a:rPr>
              <a:t>?</a:t>
            </a:r>
          </a:p>
          <a:p>
            <a:endParaRPr lang="en-US" sz="4000" dirty="0"/>
          </a:p>
        </p:txBody>
      </p:sp>
      <p:sp>
        <p:nvSpPr>
          <p:cNvPr id="4" name="Rectangle 3"/>
          <p:cNvSpPr/>
          <p:nvPr/>
        </p:nvSpPr>
        <p:spPr>
          <a:xfrm>
            <a:off x="1676400" y="1333500"/>
            <a:ext cx="10820400" cy="9906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Tìm hiểu về giun dẹp</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78898" y="2700069"/>
            <a:ext cx="15087600" cy="3114139"/>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4000" b="1" dirty="0" err="1" smtClean="0">
                <a:solidFill>
                  <a:schemeClr val="tx1"/>
                </a:solidFill>
                <a:latin typeface="Times New Roman" panose="02020603050405020304" pitchFamily="18" charset="0"/>
                <a:cs typeface="Times New Roman" panose="02020603050405020304" pitchFamily="18" charset="0"/>
              </a:rPr>
              <a:t>Một</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số</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giun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dẹp</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thường</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gặp</a:t>
            </a:r>
            <a:endParaRPr lang="en-US" sz="4000" b="1" dirty="0" smtClean="0">
              <a:solidFill>
                <a:schemeClr val="tx1"/>
              </a:solidFill>
              <a:latin typeface="Times New Roman" panose="02020603050405020304" pitchFamily="18" charset="0"/>
              <a:cs typeface="Times New Roman" panose="02020603050405020304" pitchFamily="18" charset="0"/>
            </a:endParaRPr>
          </a:p>
          <a:p>
            <a:pPr marL="571500" indent="-571500">
              <a:lnSpc>
                <a:spcPct val="150000"/>
              </a:lnSpc>
              <a:buFontTx/>
              <a:buChar char="-"/>
            </a:pPr>
            <a:r>
              <a:rPr lang="en-US" sz="4000" b="1" dirty="0" err="1" smtClean="0">
                <a:solidFill>
                  <a:schemeClr val="tx1"/>
                </a:solidFill>
                <a:latin typeface="Times New Roman" panose="02020603050405020304" pitchFamily="18" charset="0"/>
                <a:cs typeface="Times New Roman" panose="02020603050405020304" pitchFamily="18" charset="0"/>
              </a:rPr>
              <a:t>Sán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lá</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sán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lá</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gan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sán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lá</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phổi</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sán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lá</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máu</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sán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lá</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trầu</a:t>
            </a:r>
            <a:r>
              <a:rPr lang="en-US" sz="4000" b="1" dirty="0" smtClean="0">
                <a:solidFill>
                  <a:schemeClr val="tx1"/>
                </a:solidFill>
                <a:latin typeface="Times New Roman" panose="02020603050405020304" pitchFamily="18" charset="0"/>
                <a:cs typeface="Times New Roman" panose="02020603050405020304" pitchFamily="18" charset="0"/>
              </a:rPr>
              <a:t>….</a:t>
            </a:r>
          </a:p>
          <a:p>
            <a:pPr marL="571500" indent="-571500">
              <a:lnSpc>
                <a:spcPct val="150000"/>
              </a:lnSpc>
              <a:buFontTx/>
              <a:buChar char="-"/>
            </a:pPr>
            <a:r>
              <a:rPr lang="en-US" sz="4000" b="1" dirty="0" err="1" smtClean="0">
                <a:solidFill>
                  <a:schemeClr val="tx1"/>
                </a:solidFill>
                <a:latin typeface="Times New Roman" panose="02020603050405020304" pitchFamily="18" charset="0"/>
                <a:cs typeface="Times New Roman" panose="02020603050405020304" pitchFamily="18" charset="0"/>
              </a:rPr>
              <a:t>Sán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dây</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dây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dây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bò</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dây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cá</a:t>
            </a:r>
            <a:r>
              <a:rPr lang="en-US" sz="4000" b="1" dirty="0" smtClean="0">
                <a:solidFill>
                  <a:schemeClr val="tx1"/>
                </a:solidFill>
                <a:latin typeface="Times New Roman" panose="02020603050405020304" pitchFamily="18" charset="0"/>
                <a:cs typeface="Times New Roman" panose="02020603050405020304" pitchFamily="18" charset="0"/>
              </a:rPr>
              <a:t>……. </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6400" y="6423808"/>
            <a:ext cx="14706600" cy="707886"/>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H2: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hãy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điểm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vòng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giun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dẹp</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1673902" y="6470975"/>
            <a:ext cx="15087600" cy="313929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r>
              <a:rPr lang="en-US" sz="4000" b="1" dirty="0" err="1" smtClean="0">
                <a:solidFill>
                  <a:schemeClr val="tx1"/>
                </a:solidFill>
                <a:latin typeface="Times New Roman" panose="02020603050405020304" pitchFamily="18" charset="0"/>
                <a:cs typeface="Times New Roman" panose="02020603050405020304" pitchFamily="18" charset="0"/>
              </a:rPr>
              <a:t>Vòng</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đời</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của</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sán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gồm</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các</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giai</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đoan</a:t>
            </a:r>
            <a:r>
              <a:rPr lang="en-US" sz="4000" b="1" dirty="0" smtClean="0">
                <a:solidFill>
                  <a:schemeClr val="tx1"/>
                </a:solidFill>
                <a:latin typeface="Times New Roman" panose="02020603050405020304" pitchFamily="18" charset="0"/>
                <a:cs typeface="Times New Roman" panose="02020603050405020304" pitchFamily="18" charset="0"/>
              </a:rPr>
              <a:t>:</a:t>
            </a:r>
          </a:p>
          <a:p>
            <a:r>
              <a:rPr lang="en-US" sz="4000" b="1" dirty="0" err="1" smtClean="0">
                <a:solidFill>
                  <a:schemeClr val="tx1"/>
                </a:solidFill>
                <a:latin typeface="Times New Roman" panose="02020603050405020304" pitchFamily="18" charset="0"/>
                <a:cs typeface="Times New Roman" panose="02020603050405020304" pitchFamily="18" charset="0"/>
              </a:rPr>
              <a:t>Trứng</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ấu</a:t>
            </a:r>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trùng</a:t>
            </a:r>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ấu</a:t>
            </a:r>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trùng</a:t>
            </a:r>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kí</a:t>
            </a:r>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trung</a:t>
            </a:r>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gian</a:t>
            </a:r>
            <a:endPar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endPar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Sán</a:t>
            </a:r>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trưởng</a:t>
            </a:r>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kén</a:t>
            </a:r>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sán</a:t>
            </a:r>
            <a:endPar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r>
              <a:rPr lang="en-US" sz="40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4000" b="1" dirty="0">
              <a:solidFill>
                <a:schemeClr val="tx1"/>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9296400" y="7875032"/>
            <a:ext cx="0" cy="68580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V="1">
            <a:off x="2286000" y="7783540"/>
            <a:ext cx="0" cy="1097281"/>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5771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Các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2171700"/>
            <a:ext cx="7239000" cy="7038680"/>
          </a:xfrm>
          <a:prstGeom prst="rect">
            <a:avLst/>
          </a:prstGeom>
        </p:spPr>
      </p:pic>
      <p:sp>
        <p:nvSpPr>
          <p:cNvPr id="6" name="Rectangle 5"/>
          <p:cNvSpPr/>
          <p:nvPr/>
        </p:nvSpPr>
        <p:spPr>
          <a:xfrm>
            <a:off x="1295400" y="3390900"/>
            <a:ext cx="7543800" cy="59436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Sán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dây</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gây</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bệnh</a:t>
            </a:r>
            <a:r>
              <a:rPr lang="en-US" sz="3600" b="1" dirty="0" smtClean="0">
                <a:solidFill>
                  <a:schemeClr val="tx1"/>
                </a:solidFill>
                <a:latin typeface="Times New Roman" panose="02020603050405020304" pitchFamily="18" charset="0"/>
                <a:cs typeface="Times New Roman" panose="02020603050405020304" pitchFamily="18" charset="0"/>
              </a:rPr>
              <a:t> ở </a:t>
            </a:r>
            <a:r>
              <a:rPr lang="en-US" sz="3600" b="1" dirty="0" err="1" smtClean="0">
                <a:solidFill>
                  <a:schemeClr val="tx1"/>
                </a:solidFill>
                <a:latin typeface="Times New Roman" panose="02020603050405020304" pitchFamily="18" charset="0"/>
                <a:cs typeface="Times New Roman" panose="02020603050405020304" pitchFamily="18" charset="0"/>
              </a:rPr>
              <a:t>người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gồm</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sán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dây</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lợn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sán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dây</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bò</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sán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dây</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cá</a:t>
            </a:r>
            <a:r>
              <a:rPr lang="en-US" sz="3600" b="1" dirty="0" smtClean="0">
                <a:solidFill>
                  <a:schemeClr val="tx1"/>
                </a:solidFill>
                <a:latin typeface="Times New Roman" panose="02020603050405020304" pitchFamily="18" charset="0"/>
                <a:cs typeface="Times New Roman" panose="02020603050405020304" pitchFamily="18" charset="0"/>
              </a:rPr>
              <a:t>…</a:t>
            </a:r>
          </a:p>
          <a:p>
            <a:pPr marL="571500" indent="-571500" algn="ctr">
              <a:buFontTx/>
              <a:buChar char="-"/>
            </a:pPr>
            <a:r>
              <a:rPr lang="en-US" sz="3600" b="1" dirty="0" err="1" smtClean="0">
                <a:solidFill>
                  <a:schemeClr val="tx1"/>
                </a:solidFill>
                <a:latin typeface="Times New Roman" panose="02020603050405020304" pitchFamily="18" charset="0"/>
                <a:cs typeface="Times New Roman" panose="02020603050405020304" pitchFamily="18" charset="0"/>
              </a:rPr>
              <a:t>Vòng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đời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của</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sán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dây</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trải</a:t>
            </a:r>
            <a:r>
              <a:rPr lang="en-US" sz="3600" b="1" dirty="0" smtClean="0">
                <a:solidFill>
                  <a:schemeClr val="tx1"/>
                </a:solidFill>
                <a:latin typeface="Times New Roman" panose="02020603050405020304" pitchFamily="18" charset="0"/>
                <a:cs typeface="Times New Roman" panose="02020603050405020304" pitchFamily="18" charset="0"/>
              </a:rPr>
              <a:t> qua 3 </a:t>
            </a:r>
            <a:r>
              <a:rPr lang="en-US" sz="3600" b="1" dirty="0" err="1" smtClean="0">
                <a:solidFill>
                  <a:schemeClr val="tx1"/>
                </a:solidFill>
                <a:latin typeface="Times New Roman" panose="02020603050405020304" pitchFamily="18" charset="0"/>
                <a:cs typeface="Times New Roman" panose="02020603050405020304" pitchFamily="18" charset="0"/>
              </a:rPr>
              <a:t>giai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đoạn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trứng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ấu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trùng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sán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trưởng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thành</a:t>
            </a:r>
            <a:r>
              <a:rPr lang="en-US" sz="3600" b="1" dirty="0" smtClean="0">
                <a:solidFill>
                  <a:schemeClr val="tx1"/>
                </a:solidFill>
                <a:latin typeface="Times New Roman" panose="02020603050405020304" pitchFamily="18" charset="0"/>
                <a:cs typeface="Times New Roman" panose="02020603050405020304" pitchFamily="18" charset="0"/>
              </a:rPr>
              <a:t>.</a:t>
            </a:r>
          </a:p>
          <a:p>
            <a:pPr marL="571500" indent="-571500" algn="ctr">
              <a:buFontTx/>
              <a:buChar char="-"/>
            </a:pPr>
            <a:r>
              <a:rPr lang="en-US" sz="3600" b="1" dirty="0" err="1" smtClean="0">
                <a:solidFill>
                  <a:schemeClr val="tx1"/>
                </a:solidFill>
                <a:latin typeface="Times New Roman" panose="02020603050405020304" pitchFamily="18" charset="0"/>
                <a:cs typeface="Times New Roman" panose="02020603050405020304" pitchFamily="18" charset="0"/>
              </a:rPr>
              <a:t>Người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có</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thể</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bị</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nhiễm</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sán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dây</a:t>
            </a:r>
            <a:r>
              <a:rPr lang="en-US" sz="3600" b="1" dirty="0" smtClean="0">
                <a:solidFill>
                  <a:schemeClr val="tx1"/>
                </a:solidFill>
                <a:latin typeface="Times New Roman" panose="02020603050405020304" pitchFamily="18" charset="0"/>
                <a:cs typeface="Times New Roman" panose="02020603050405020304" pitchFamily="18" charset="0"/>
              </a:rPr>
              <a:t> do</a:t>
            </a:r>
            <a:r>
              <a:rPr lang="en-US" sz="360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89591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Các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543299"/>
            <a:ext cx="5257800" cy="419100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543298"/>
            <a:ext cx="5334000" cy="47244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3528932"/>
            <a:ext cx="4876800" cy="4205368"/>
          </a:xfrm>
          <a:prstGeom prst="rect">
            <a:avLst/>
          </a:prstGeom>
        </p:spPr>
      </p:pic>
      <p:sp>
        <p:nvSpPr>
          <p:cNvPr id="8" name="Rectangle 7"/>
          <p:cNvSpPr/>
          <p:nvPr/>
        </p:nvSpPr>
        <p:spPr>
          <a:xfrm>
            <a:off x="1180007" y="8115300"/>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Giun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tóc</a:t>
            </a:r>
            <a:endParaRPr lang="en-US"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10134600" y="8115300"/>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Giun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móc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613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525218"/>
            <a:ext cx="139446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25551" y="1329897"/>
            <a:ext cx="6400800" cy="830997"/>
          </a:xfrm>
          <a:prstGeom prst="rect">
            <a:avLst/>
          </a:prstGeom>
          <a:solidFill>
            <a:schemeClr val="bg1"/>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Các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95400" y="4076700"/>
            <a:ext cx="15316200" cy="2769989"/>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H3: </a:t>
            </a:r>
            <a:r>
              <a:rPr lang="en-US" sz="4400" b="1" dirty="0" err="1" smtClean="0">
                <a:latin typeface="Times New Roman" panose="02020603050405020304" pitchFamily="18" charset="0"/>
                <a:cs typeface="Times New Roman" panose="02020603050405020304" pitchFamily="18" charset="0"/>
              </a:rPr>
              <a:t>theo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em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nguyên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nào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bị</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nhiễm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sán</a:t>
            </a:r>
            <a:r>
              <a:rPr lang="en-US" sz="4400" b="1" dirty="0" smtClean="0">
                <a:latin typeface="Times New Roman" panose="02020603050405020304" pitchFamily="18" charset="0"/>
                <a:cs typeface="Times New Roman" panose="02020603050405020304" pitchFamily="18" charset="0"/>
              </a:rPr>
              <a:t>?</a:t>
            </a:r>
          </a:p>
          <a:p>
            <a:pPr marL="457200" indent="-457200">
              <a:lnSpc>
                <a:spcPct val="150000"/>
              </a:lnSpc>
              <a:buFontTx/>
              <a:buChar char="-"/>
            </a:pP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179226" y="2573490"/>
            <a:ext cx="16078200"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smtClean="0">
                <a:solidFill>
                  <a:schemeClr val="tx1"/>
                </a:solidFill>
              </a:rPr>
              <a:t>Những </a:t>
            </a:r>
            <a:r>
              <a:rPr lang="vi-VN" sz="3600" b="1" dirty="0">
                <a:solidFill>
                  <a:schemeClr val="tx1"/>
                </a:solidFill>
              </a:rPr>
              <a:t>nguyên nhân nhiễm giun sán</a:t>
            </a:r>
            <a:r>
              <a:rPr lang="vi-VN" sz="3600" dirty="0">
                <a:solidFill>
                  <a:schemeClr val="tx1"/>
                </a:solidFill>
              </a:rPr>
              <a:t/>
            </a:r>
            <a:br>
              <a:rPr lang="vi-VN" sz="3600" dirty="0">
                <a:solidFill>
                  <a:schemeClr val="tx1"/>
                </a:solidFill>
              </a:rPr>
            </a:br>
            <a:r>
              <a:rPr lang="vi-VN" sz="3600" dirty="0">
                <a:solidFill>
                  <a:schemeClr val="tx1"/>
                </a:solidFill>
              </a:rPr>
              <a:t>Nguyên </a:t>
            </a:r>
            <a:r>
              <a:rPr lang="vi-VN" sz="3600" dirty="0" smtClean="0">
                <a:solidFill>
                  <a:schemeClr val="tx1"/>
                </a:solidFill>
              </a:rPr>
              <a:t>nhân</a:t>
            </a:r>
            <a:r>
              <a:rPr lang="en-US" sz="3600" dirty="0" smtClean="0">
                <a:solidFill>
                  <a:schemeClr val="tx1"/>
                </a:solidFill>
              </a:rPr>
              <a:t>:</a:t>
            </a:r>
            <a:r>
              <a:rPr lang="vi-VN" sz="3600" dirty="0" smtClean="0">
                <a:solidFill>
                  <a:schemeClr val="tx1"/>
                </a:solidFill>
              </a:rPr>
              <a:t> người </a:t>
            </a:r>
            <a:r>
              <a:rPr lang="vi-VN" sz="3600" dirty="0">
                <a:solidFill>
                  <a:schemeClr val="tx1"/>
                </a:solidFill>
              </a:rPr>
              <a:t>bị nhiễm phải ấu trùng hoặc trứng của </a:t>
            </a:r>
            <a:r>
              <a:rPr lang="vi-VN" sz="3600" dirty="0" smtClean="0">
                <a:solidFill>
                  <a:schemeClr val="tx1"/>
                </a:solidFill>
              </a:rPr>
              <a:t>sán </a:t>
            </a:r>
            <a:r>
              <a:rPr lang="vi-VN" sz="3600" dirty="0">
                <a:solidFill>
                  <a:schemeClr val="tx1"/>
                </a:solidFill>
              </a:rPr>
              <a:t>qua đường tiêu hóa khi ăn phải các thức ăn có trứng giun, trứng sán</a:t>
            </a:r>
            <a:r>
              <a:rPr lang="vi-VN" sz="3600" dirty="0" smtClean="0">
                <a:solidFill>
                  <a:schemeClr val="tx1"/>
                </a:solidFill>
              </a:rPr>
              <a:t>.</a:t>
            </a:r>
            <a:endParaRPr lang="en-US" sz="3600" dirty="0" smtClean="0">
              <a:solidFill>
                <a:schemeClr val="tx1"/>
              </a:solidFill>
            </a:endParaRPr>
          </a:p>
          <a:p>
            <a:endParaRPr lang="en-US" sz="3600" dirty="0" smtClean="0">
              <a:solidFill>
                <a:schemeClr val="tx1"/>
              </a:solidFill>
            </a:endParaRPr>
          </a:p>
          <a:p>
            <a:r>
              <a:rPr lang="en-US" sz="3600" dirty="0" err="1" smtClean="0">
                <a:solidFill>
                  <a:schemeClr val="tx1"/>
                </a:solidFill>
              </a:rPr>
              <a:t>Cụ</a:t>
            </a:r>
            <a:r>
              <a:rPr lang="en-US" sz="3600" dirty="0" smtClean="0">
                <a:solidFill>
                  <a:schemeClr val="tx1"/>
                </a:solidFill>
              </a:rPr>
              <a:t> </a:t>
            </a:r>
            <a:r>
              <a:rPr lang="en-US" sz="3600" dirty="0" err="1" smtClean="0">
                <a:solidFill>
                  <a:schemeClr val="tx1"/>
                </a:solidFill>
              </a:rPr>
              <a:t>thể</a:t>
            </a:r>
            <a:r>
              <a:rPr lang="en-US" sz="3600" dirty="0" smtClean="0">
                <a:solidFill>
                  <a:schemeClr val="tx1"/>
                </a:solidFill>
              </a:rPr>
              <a:t>: </a:t>
            </a:r>
            <a:r>
              <a:rPr lang="vi-VN" sz="3600" dirty="0" smtClean="0">
                <a:solidFill>
                  <a:schemeClr val="tx1"/>
                </a:solidFill>
              </a:rPr>
              <a:t>do </a:t>
            </a:r>
            <a:r>
              <a:rPr lang="vi-VN" sz="3600" dirty="0">
                <a:solidFill>
                  <a:schemeClr val="tx1"/>
                </a:solidFill>
              </a:rPr>
              <a:t>ăn thức ăn không đảm bảo vệ sinh, chưa chín kỹ, uống nước chưa đun sôi, ăn các loại rau sống chưa được rửa sạch, qua bàn tay bẩn, qua nguồn nước không vệ sinh và qua sinh hoạt hàng ngày tiếp xúc trực tiếp với môi trường đất. Trẻ em có thể bị nhiễm giun khi đưa đồ chơi bẩn vào miệng, cầm nắm thức ăn không rửa tay trước khi ăn.</a:t>
            </a:r>
            <a:br>
              <a:rPr lang="vi-VN" sz="3600" dirty="0">
                <a:solidFill>
                  <a:schemeClr val="tx1"/>
                </a:solidFill>
              </a:rPr>
            </a:br>
            <a:endParaRPr lang="en-US" sz="3600" dirty="0" smtClean="0">
              <a:solidFill>
                <a:schemeClr val="tx1"/>
              </a:solidFill>
            </a:endParaRPr>
          </a:p>
          <a:p>
            <a:r>
              <a:rPr lang="vi-VN" sz="3600" dirty="0" smtClean="0">
                <a:solidFill>
                  <a:schemeClr val="tx1"/>
                </a:solidFill>
              </a:rPr>
              <a:t>Bệnh </a:t>
            </a:r>
            <a:r>
              <a:rPr lang="vi-VN" sz="3600" dirty="0">
                <a:solidFill>
                  <a:schemeClr val="tx1"/>
                </a:solidFill>
              </a:rPr>
              <a:t>sán lợn, ấu trùng sán lợn gặp ở nhiều nơi trên thế giới (trong đó có Việt Nam), người mắc bệnh thường do ăn phải thức ăn có nhiễm trứng sán lợn hoặc ấu trùng sán lợn (như thịt lợn gạo) chưa được nấu chín kỹ</a:t>
            </a:r>
            <a:endParaRPr lang="en-US" sz="3600" dirty="0">
              <a:solidFill>
                <a:schemeClr val="tx1"/>
              </a:solidFill>
            </a:endParaRPr>
          </a:p>
        </p:txBody>
      </p:sp>
    </p:spTree>
    <p:extLst>
      <p:ext uri="{BB962C8B-B14F-4D97-AF65-F5344CB8AC3E}">
        <p14:creationId xmlns:p14="http://schemas.microsoft.com/office/powerpoint/2010/main" val="4268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567035"/>
            <a:ext cx="139446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54151" y="1789304"/>
            <a:ext cx="6400800" cy="830997"/>
          </a:xfrm>
          <a:prstGeom prst="rect">
            <a:avLst/>
          </a:prstGeom>
          <a:solidFill>
            <a:schemeClr val="bg1"/>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Các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28010" y="3222367"/>
            <a:ext cx="15316200" cy="2769989"/>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H4: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bị</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nhiễm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sán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hiện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tượng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gì</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Em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hãy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nêu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biện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pháp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phòng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nhiễm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sán</a:t>
            </a:r>
            <a:r>
              <a:rPr lang="en-US" sz="4400" b="1" dirty="0" smtClean="0">
                <a:latin typeface="Times New Roman" panose="02020603050405020304" pitchFamily="18" charset="0"/>
                <a:cs typeface="Times New Roman" panose="02020603050405020304" pitchFamily="18" charset="0"/>
              </a:rPr>
              <a:t> ở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p>
          <a:p>
            <a:pPr marL="457200" indent="-457200">
              <a:lnSpc>
                <a:spcPct val="150000"/>
              </a:lnSpc>
              <a:buFontTx/>
              <a:buChar char="-"/>
            </a:pP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8145037" y="1822407"/>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chemeClr val="tx1"/>
                </a:solidFill>
                <a:latin typeface="Times New Roman" panose="02020603050405020304" pitchFamily="18" charset="0"/>
                <a:cs typeface="Times New Roman" panose="02020603050405020304" pitchFamily="18" charset="0"/>
              </a:rPr>
              <a:t>Tìm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hiểu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về</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giun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dẹp</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295400" y="2933700"/>
            <a:ext cx="15316200" cy="7064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chemeClr val="tx1"/>
                </a:solidFill>
                <a:latin typeface="Times New Roman" panose="02020603050405020304" pitchFamily="18" charset="0"/>
                <a:cs typeface="Times New Roman" panose="02020603050405020304" pitchFamily="18" charset="0"/>
              </a:rPr>
              <a:t>Biểu</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hiện</a:t>
            </a:r>
            <a:r>
              <a:rPr lang="en-US" sz="4000" dirty="0" smtClean="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4000" dirty="0" err="1" smtClean="0">
                <a:solidFill>
                  <a:schemeClr val="tx1"/>
                </a:solidFill>
                <a:latin typeface="Times New Roman" panose="02020603050405020304" pitchFamily="18" charset="0"/>
                <a:cs typeface="Times New Roman" panose="02020603050405020304" pitchFamily="18" charset="0"/>
              </a:rPr>
              <a:t>Cơ</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thể</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giảm</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cân</a:t>
            </a:r>
            <a:endParaRPr lang="en-US" sz="4000" dirty="0" smtClean="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4000" dirty="0" err="1" smtClean="0">
                <a:solidFill>
                  <a:schemeClr val="tx1"/>
                </a:solidFill>
                <a:latin typeface="Times New Roman" panose="02020603050405020304" pitchFamily="18" charset="0"/>
                <a:cs typeface="Times New Roman" panose="02020603050405020304" pitchFamily="18" charset="0"/>
              </a:rPr>
              <a:t>Đau</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bụng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buồn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nôn</a:t>
            </a:r>
            <a:endParaRPr lang="en-US" sz="4000" dirty="0" smtClean="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4000" dirty="0" err="1" smtClean="0">
                <a:solidFill>
                  <a:schemeClr val="tx1"/>
                </a:solidFill>
                <a:latin typeface="Times New Roman" panose="02020603050405020304" pitchFamily="18" charset="0"/>
                <a:cs typeface="Times New Roman" panose="02020603050405020304" pitchFamily="18" charset="0"/>
              </a:rPr>
              <a:t>Dễ</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mệt</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mỏi</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chóng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mặt</a:t>
            </a:r>
            <a:r>
              <a:rPr lang="en-US" sz="4000" dirty="0" smtClean="0">
                <a:solidFill>
                  <a:schemeClr val="tx1"/>
                </a:solidFill>
                <a:latin typeface="Times New Roman" panose="02020603050405020304" pitchFamily="18" charset="0"/>
                <a:cs typeface="Times New Roman" panose="02020603050405020304" pitchFamily="18" charset="0"/>
              </a:rPr>
              <a:t> do </a:t>
            </a:r>
            <a:r>
              <a:rPr lang="en-US" sz="4000" dirty="0" err="1" smtClean="0">
                <a:solidFill>
                  <a:schemeClr val="tx1"/>
                </a:solidFill>
                <a:latin typeface="Times New Roman" panose="02020603050405020304" pitchFamily="18" charset="0"/>
                <a:cs typeface="Times New Roman" panose="02020603050405020304" pitchFamily="18" charset="0"/>
              </a:rPr>
              <a:t>thiếu</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chất</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dinh</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dưỡng</a:t>
            </a:r>
            <a:endParaRPr lang="en-US" sz="4000" dirty="0" smtClean="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4000" dirty="0" smtClean="0">
                <a:solidFill>
                  <a:schemeClr val="tx1"/>
                </a:solidFill>
                <a:latin typeface="Times New Roman" panose="02020603050405020304" pitchFamily="18" charset="0"/>
                <a:cs typeface="Times New Roman" panose="02020603050405020304" pitchFamily="18" charset="0"/>
              </a:rPr>
              <a:t>Da </a:t>
            </a:r>
            <a:r>
              <a:rPr lang="en-US" sz="4000" dirty="0" err="1" smtClean="0">
                <a:solidFill>
                  <a:schemeClr val="tx1"/>
                </a:solidFill>
                <a:latin typeface="Times New Roman" panose="02020603050405020304" pitchFamily="18" charset="0"/>
                <a:cs typeface="Times New Roman" panose="02020603050405020304" pitchFamily="18" charset="0"/>
              </a:rPr>
              <a:t>bị</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kích</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ứng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ngứa</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nhiều</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vào</a:t>
            </a:r>
            <a:r>
              <a:rPr lang="en-US" sz="4000" dirty="0" smtClean="0">
                <a:solidFill>
                  <a:schemeClr val="tx1"/>
                </a:solidFill>
                <a:latin typeface="Times New Roman" panose="02020603050405020304" pitchFamily="18" charset="0"/>
                <a:cs typeface="Times New Roman" panose="02020603050405020304" pitchFamily="18" charset="0"/>
              </a:rPr>
              <a:t> ban </a:t>
            </a:r>
            <a:r>
              <a:rPr lang="en-US" sz="4000" dirty="0" err="1" smtClean="0">
                <a:solidFill>
                  <a:schemeClr val="tx1"/>
                </a:solidFill>
                <a:latin typeface="Times New Roman" panose="02020603050405020304" pitchFamily="18" charset="0"/>
                <a:cs typeface="Times New Roman" panose="02020603050405020304" pitchFamily="18" charset="0"/>
              </a:rPr>
              <a:t>đêm</a:t>
            </a:r>
            <a:endParaRPr lang="en-US" sz="4000" dirty="0" smtClean="0">
              <a:solidFill>
                <a:schemeClr val="tx1"/>
              </a:solidFill>
              <a:latin typeface="Times New Roman" panose="02020603050405020304" pitchFamily="18" charset="0"/>
              <a:cs typeface="Times New Roman" panose="02020603050405020304" pitchFamily="18" charset="0"/>
            </a:endParaRPr>
          </a:p>
          <a:p>
            <a:r>
              <a:rPr lang="en-US" sz="4000" dirty="0" err="1" smtClean="0">
                <a:solidFill>
                  <a:schemeClr val="tx1"/>
                </a:solidFill>
                <a:latin typeface="Times New Roman" panose="02020603050405020304" pitchFamily="18" charset="0"/>
                <a:cs typeface="Times New Roman" panose="02020603050405020304" pitchFamily="18" charset="0"/>
              </a:rPr>
              <a:t>Biện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pháp</a:t>
            </a:r>
            <a:r>
              <a:rPr lang="en-US" sz="4000" dirty="0" smtClean="0">
                <a:solidFill>
                  <a:schemeClr val="tx1"/>
                </a:solidFill>
                <a:latin typeface="Times New Roman" panose="02020603050405020304" pitchFamily="18" charset="0"/>
                <a:cs typeface="Times New Roman" panose="02020603050405020304" pitchFamily="18" charset="0"/>
              </a:rPr>
              <a:t>:</a:t>
            </a:r>
          </a:p>
          <a:p>
            <a:r>
              <a:rPr lang="vi-VN" sz="4000" dirty="0" smtClean="0">
                <a:solidFill>
                  <a:schemeClr val="tx1"/>
                </a:solidFill>
                <a:latin typeface="Times New Roman" panose="02020603050405020304" pitchFamily="18" charset="0"/>
                <a:cs typeface="Times New Roman" panose="02020603050405020304" pitchFamily="18" charset="0"/>
              </a:rPr>
              <a:t>Ăn </a:t>
            </a:r>
            <a:r>
              <a:rPr lang="vi-VN" sz="4000" dirty="0">
                <a:solidFill>
                  <a:schemeClr val="tx1"/>
                </a:solidFill>
                <a:latin typeface="Times New Roman" panose="02020603050405020304" pitchFamily="18" charset="0"/>
                <a:cs typeface="Times New Roman" panose="02020603050405020304" pitchFamily="18" charset="0"/>
              </a:rPr>
              <a:t>chín, uống </a:t>
            </a:r>
            <a:r>
              <a:rPr lang="vi-VN" sz="4000" dirty="0" smtClean="0">
                <a:solidFill>
                  <a:schemeClr val="tx1"/>
                </a:solidFill>
                <a:latin typeface="Times New Roman" panose="02020603050405020304" pitchFamily="18" charset="0"/>
                <a:cs typeface="Times New Roman" panose="02020603050405020304" pitchFamily="18" charset="0"/>
              </a:rPr>
              <a:t>sôi</a:t>
            </a:r>
            <a:r>
              <a:rPr lang="en-US" sz="4000" dirty="0" smtClean="0">
                <a:solidFill>
                  <a:schemeClr val="tx1"/>
                </a:solidFill>
                <a:latin typeface="Times New Roman" panose="02020603050405020304" pitchFamily="18" charset="0"/>
                <a:cs typeface="Times New Roman" panose="02020603050405020304" pitchFamily="18" charset="0"/>
              </a:rPr>
              <a:t>; </a:t>
            </a:r>
            <a:r>
              <a:rPr lang="vi-VN" sz="4000" dirty="0" smtClean="0">
                <a:solidFill>
                  <a:schemeClr val="tx1"/>
                </a:solidFill>
                <a:latin typeface="Times New Roman" panose="02020603050405020304" pitchFamily="18" charset="0"/>
                <a:cs typeface="Times New Roman" panose="02020603050405020304" pitchFamily="18" charset="0"/>
              </a:rPr>
              <a:t>Rửa </a:t>
            </a:r>
            <a:r>
              <a:rPr lang="vi-VN" sz="4000" dirty="0">
                <a:solidFill>
                  <a:schemeClr val="tx1"/>
                </a:solidFill>
                <a:latin typeface="Times New Roman" panose="02020603050405020304" pitchFamily="18" charset="0"/>
                <a:cs typeface="Times New Roman" panose="02020603050405020304" pitchFamily="18" charset="0"/>
              </a:rPr>
              <a:t>tay bằng xà phòng trước và sau khi ăn và đặc biệt là sau khi đi vệ </a:t>
            </a:r>
            <a:r>
              <a:rPr lang="vi-VN" sz="4000" dirty="0" smtClean="0">
                <a:solidFill>
                  <a:schemeClr val="tx1"/>
                </a:solidFill>
                <a:latin typeface="Times New Roman" panose="02020603050405020304" pitchFamily="18" charset="0"/>
                <a:cs typeface="Times New Roman" panose="02020603050405020304" pitchFamily="18" charset="0"/>
              </a:rPr>
              <a:t>sinh</a:t>
            </a:r>
            <a:r>
              <a:rPr lang="en-US" sz="4000" dirty="0" smtClean="0">
                <a:solidFill>
                  <a:schemeClr val="tx1"/>
                </a:solidFill>
                <a:latin typeface="Times New Roman" panose="02020603050405020304" pitchFamily="18" charset="0"/>
                <a:cs typeface="Times New Roman" panose="02020603050405020304" pitchFamily="18" charset="0"/>
              </a:rPr>
              <a:t>; </a:t>
            </a:r>
            <a:r>
              <a:rPr lang="vi-VN" sz="4000" dirty="0" smtClean="0">
                <a:solidFill>
                  <a:schemeClr val="tx1"/>
                </a:solidFill>
                <a:latin typeface="Times New Roman" panose="02020603050405020304" pitchFamily="18" charset="0"/>
                <a:cs typeface="Times New Roman" panose="02020603050405020304" pitchFamily="18" charset="0"/>
              </a:rPr>
              <a:t>Giữ </a:t>
            </a:r>
            <a:r>
              <a:rPr lang="vi-VN" sz="4000" dirty="0">
                <a:solidFill>
                  <a:schemeClr val="tx1"/>
                </a:solidFill>
                <a:latin typeface="Times New Roman" panose="02020603050405020304" pitchFamily="18" charset="0"/>
                <a:cs typeface="Times New Roman" panose="02020603050405020304" pitchFamily="18" charset="0"/>
              </a:rPr>
              <a:t>môi trường xung quanh sạch </a:t>
            </a:r>
            <a:r>
              <a:rPr lang="vi-VN" sz="4000" dirty="0" smtClean="0">
                <a:solidFill>
                  <a:schemeClr val="tx1"/>
                </a:solidFill>
                <a:latin typeface="Times New Roman" panose="02020603050405020304" pitchFamily="18" charset="0"/>
                <a:cs typeface="Times New Roman" panose="02020603050405020304" pitchFamily="18" charset="0"/>
              </a:rPr>
              <a:t>sẽ</a:t>
            </a:r>
            <a:r>
              <a:rPr lang="en-US" sz="4000" dirty="0" smtClean="0">
                <a:solidFill>
                  <a:schemeClr val="tx1"/>
                </a:solidFill>
                <a:latin typeface="Times New Roman" panose="02020603050405020304" pitchFamily="18" charset="0"/>
                <a:cs typeface="Times New Roman" panose="02020603050405020304" pitchFamily="18" charset="0"/>
              </a:rPr>
              <a:t>; </a:t>
            </a:r>
            <a:r>
              <a:rPr lang="vi-VN" sz="4000" dirty="0" smtClean="0">
                <a:solidFill>
                  <a:schemeClr val="tx1"/>
                </a:solidFill>
                <a:latin typeface="Times New Roman" panose="02020603050405020304" pitchFamily="18" charset="0"/>
                <a:cs typeface="Times New Roman" panose="02020603050405020304" pitchFamily="18" charset="0"/>
              </a:rPr>
              <a:t>Tẩy </a:t>
            </a:r>
            <a:r>
              <a:rPr lang="vi-VN" sz="4000" dirty="0">
                <a:solidFill>
                  <a:schemeClr val="tx1"/>
                </a:solidFill>
                <a:latin typeface="Times New Roman" panose="02020603050405020304" pitchFamily="18" charset="0"/>
                <a:cs typeface="Times New Roman" panose="02020603050405020304" pitchFamily="18" charset="0"/>
              </a:rPr>
              <a:t>giun định </a:t>
            </a:r>
            <a:r>
              <a:rPr lang="vi-VN" sz="4000" dirty="0" smtClean="0">
                <a:solidFill>
                  <a:schemeClr val="tx1"/>
                </a:solidFill>
                <a:latin typeface="Times New Roman" panose="02020603050405020304" pitchFamily="18" charset="0"/>
                <a:cs typeface="Times New Roman" panose="02020603050405020304" pitchFamily="18" charset="0"/>
              </a:rPr>
              <a:t>kỳ</a:t>
            </a:r>
            <a:r>
              <a:rPr lang="en-US" sz="4000" dirty="0" smtClean="0">
                <a:solidFill>
                  <a:schemeClr val="tx1"/>
                </a:solidFill>
                <a:latin typeface="Times New Roman" panose="02020603050405020304" pitchFamily="18" charset="0"/>
                <a:cs typeface="Times New Roman" panose="02020603050405020304" pitchFamily="18" charset="0"/>
              </a:rPr>
              <a:t>; </a:t>
            </a:r>
            <a:r>
              <a:rPr lang="vi-VN" sz="4000" dirty="0" smtClean="0">
                <a:solidFill>
                  <a:schemeClr val="tx1"/>
                </a:solidFill>
              </a:rPr>
              <a:t>Ngoài </a:t>
            </a:r>
            <a:r>
              <a:rPr lang="vi-VN" sz="4000" dirty="0">
                <a:solidFill>
                  <a:schemeClr val="tx1"/>
                </a:solidFill>
              </a:rPr>
              <a:t>ra, chúng ta cần tuyên truyền tác hại của bệnh do giun dẹp gây ra để nâng cao trách nhiệm của mọi </a:t>
            </a:r>
            <a:r>
              <a:rPr lang="vi-VN" sz="4000" dirty="0" smtClean="0">
                <a:solidFill>
                  <a:schemeClr val="tx1"/>
                </a:solidFill>
              </a:rPr>
              <a:t>ngườ</a:t>
            </a:r>
            <a:r>
              <a:rPr lang="en-US" sz="4000" dirty="0" err="1" smtClean="0">
                <a:solidFill>
                  <a:schemeClr val="tx1"/>
                </a:solidFill>
              </a:rPr>
              <a:t>i</a:t>
            </a:r>
            <a:endParaRPr lang="vi-VN" sz="4000" dirty="0">
              <a:solidFill>
                <a:schemeClr val="tx1"/>
              </a:solidFill>
            </a:endParaRPr>
          </a:p>
          <a:p>
            <a:pPr algn="ct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07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mph" presetSubtype="0" fill="hold" grpId="1" nodeType="clickEffect">
                                  <p:stCondLst>
                                    <p:cond delay="0"/>
                                  </p:stCondLst>
                                  <p:childTnLst>
                                    <p:anim calcmode="discrete" valueType="str">
                                      <p:cBhvr>
                                        <p:cTn id="11"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Các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4610100"/>
            <a:ext cx="15316200" cy="1754326"/>
          </a:xfrm>
          <a:prstGeom prst="rect">
            <a:avLst/>
          </a:prstGeom>
          <a:noFill/>
        </p:spPr>
        <p:txBody>
          <a:bodyPr wrap="square" rtlCol="0">
            <a:spAutoFit/>
          </a:bodyPr>
          <a:lstStyle/>
          <a:p>
            <a:pPr>
              <a:lnSpc>
                <a:spcPct val="150000"/>
              </a:lnSpc>
            </a:pPr>
            <a:endParaRPr lang="en-US" sz="4400" b="1" dirty="0" smtClean="0">
              <a:latin typeface="Times New Roman" panose="02020603050405020304" pitchFamily="18" charset="0"/>
              <a:cs typeface="Times New Roman" panose="02020603050405020304" pitchFamily="18" charset="0"/>
            </a:endParaRPr>
          </a:p>
          <a:p>
            <a:pPr marL="457200" indent="-457200">
              <a:lnSpc>
                <a:spcPct val="150000"/>
              </a:lnSpc>
              <a:buFontTx/>
              <a:buChar char="-"/>
            </a:pP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143000" y="3222992"/>
            <a:ext cx="4953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chemeClr val="tx1"/>
                </a:solidFill>
                <a:latin typeface="Times New Roman" panose="02020603050405020304" pitchFamily="18" charset="0"/>
                <a:cs typeface="Times New Roman" panose="02020603050405020304" pitchFamily="18" charset="0"/>
              </a:rPr>
              <a:t>Tìm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hiểu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về</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giun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tròn</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67984" y="5030663"/>
            <a:ext cx="14529216" cy="1323439"/>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H5: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loài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giun</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tròn</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biết</a:t>
            </a:r>
            <a:r>
              <a:rPr lang="en-US" sz="4000" b="1" dirty="0">
                <a:latin typeface="Times New Roman" panose="02020603050405020304" pitchFamily="18" charset="0"/>
                <a:cs typeface="Times New Roman" panose="02020603050405020304" pitchFamily="18" charset="0"/>
              </a:rPr>
              <a:t>?</a:t>
            </a:r>
          </a:p>
          <a:p>
            <a:endParaRPr lang="en-US" sz="4000" dirty="0"/>
          </a:p>
        </p:txBody>
      </p:sp>
      <p:sp>
        <p:nvSpPr>
          <p:cNvPr id="7" name="Rectangle 6"/>
          <p:cNvSpPr/>
          <p:nvPr/>
        </p:nvSpPr>
        <p:spPr>
          <a:xfrm>
            <a:off x="1200462" y="4111421"/>
            <a:ext cx="14801537" cy="2751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nSpc>
                <a:spcPct val="150000"/>
              </a:lnSpc>
            </a:pPr>
            <a:r>
              <a:rPr lang="en-US" sz="4000" dirty="0" err="1">
                <a:solidFill>
                  <a:schemeClr val="tx1"/>
                </a:solidFill>
                <a:latin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số</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giun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tròn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thường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gặp</a:t>
            </a:r>
            <a:endParaRPr lang="en-US" sz="4000" dirty="0" smtClean="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4000" dirty="0" err="1" smtClean="0">
                <a:solidFill>
                  <a:schemeClr val="tx1"/>
                </a:solidFill>
                <a:latin typeface="Times New Roman" panose="02020603050405020304" pitchFamily="18" charset="0"/>
                <a:cs typeface="Times New Roman" panose="02020603050405020304" pitchFamily="18" charset="0"/>
              </a:rPr>
              <a:t>Giun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đũa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giun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giun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móc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câu</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kí</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sinh</a:t>
            </a:r>
            <a:r>
              <a:rPr lang="en-US" sz="4000" dirty="0" smtClean="0">
                <a:solidFill>
                  <a:schemeClr val="tx1"/>
                </a:solidFill>
                <a:latin typeface="Times New Roman" panose="02020603050405020304" pitchFamily="18" charset="0"/>
                <a:cs typeface="Times New Roman" panose="02020603050405020304" pitchFamily="18" charset="0"/>
              </a:rPr>
              <a:t> ở </a:t>
            </a:r>
            <a:r>
              <a:rPr lang="en-US" sz="4000" dirty="0" err="1" smtClean="0">
                <a:solidFill>
                  <a:schemeClr val="tx1"/>
                </a:solidFill>
                <a:latin typeface="Times New Roman" panose="02020603050405020304" pitchFamily="18" charset="0"/>
                <a:cs typeface="Times New Roman" panose="02020603050405020304" pitchFamily="18" charset="0"/>
              </a:rPr>
              <a:t>người</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và</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đông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vật</a:t>
            </a:r>
            <a:endParaRPr lang="en-US" sz="4000" dirty="0" smtClean="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4000" dirty="0" err="1" smtClean="0">
                <a:solidFill>
                  <a:schemeClr val="tx1"/>
                </a:solidFill>
                <a:latin typeface="Times New Roman" panose="02020603050405020304" pitchFamily="18" charset="0"/>
                <a:cs typeface="Times New Roman" panose="02020603050405020304" pitchFamily="18" charset="0"/>
              </a:rPr>
              <a:t>giun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rễ</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lúa</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kí</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sinh</a:t>
            </a:r>
            <a:r>
              <a:rPr lang="en-US" sz="4000" dirty="0" smtClean="0">
                <a:solidFill>
                  <a:schemeClr val="tx1"/>
                </a:solidFill>
                <a:latin typeface="Times New Roman" panose="02020603050405020304" pitchFamily="18" charset="0"/>
                <a:cs typeface="Times New Roman" panose="02020603050405020304" pitchFamily="18" charset="0"/>
              </a:rPr>
              <a:t> ở </a:t>
            </a:r>
            <a:r>
              <a:rPr lang="en-US" sz="4000" dirty="0" err="1" smtClean="0">
                <a:solidFill>
                  <a:schemeClr val="tx1"/>
                </a:solidFill>
                <a:latin typeface="Times New Roman" panose="02020603050405020304" pitchFamily="18" charset="0"/>
                <a:cs typeface="Times New Roman" panose="02020603050405020304" pitchFamily="18" charset="0"/>
              </a:rPr>
              <a:t>thực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vật</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200462" y="7621463"/>
            <a:ext cx="14191938"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H2: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giun</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móc</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9" name="Rectangle 8"/>
          <p:cNvSpPr/>
          <p:nvPr/>
        </p:nvSpPr>
        <p:spPr>
          <a:xfrm>
            <a:off x="1330224" y="6977325"/>
            <a:ext cx="14766560" cy="2704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r>
              <a:rPr lang="en-US" sz="4000" dirty="0" err="1">
                <a:solidFill>
                  <a:schemeClr val="tx1"/>
                </a:solidFill>
                <a:latin typeface="Times New Roman" panose="02020603050405020304" pitchFamily="18" charset="0"/>
                <a:cs typeface="Times New Roman" panose="02020603050405020304" pitchFamily="18" charset="0"/>
              </a:rPr>
              <a:t>Vòng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sán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gồm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đoan</a:t>
            </a:r>
            <a:r>
              <a:rPr lang="en-US" sz="4000" dirty="0">
                <a:solidFill>
                  <a:schemeClr val="tx1"/>
                </a:solidFill>
                <a:latin typeface="Times New Roman" panose="02020603050405020304" pitchFamily="18" charset="0"/>
                <a:cs typeface="Times New Roman" panose="02020603050405020304" pitchFamily="18" charset="0"/>
              </a:rPr>
              <a:t>:</a:t>
            </a:r>
          </a:p>
          <a:p>
            <a:r>
              <a:rPr lang="en-US" sz="4000" dirty="0" err="1">
                <a:solidFill>
                  <a:schemeClr val="tx1"/>
                </a:solidFill>
                <a:latin typeface="Times New Roman" panose="02020603050405020304" pitchFamily="18" charset="0"/>
                <a:cs typeface="Times New Roman" panose="02020603050405020304" pitchFamily="18" charset="0"/>
              </a:rPr>
              <a:t>Trứng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ấu</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trùng</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ấu</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trùnghình</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chui</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qua da  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giun</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trưởng</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ruột</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non  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trứng</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ra</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ngoài</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92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xit" presetSubtype="0" fill="hold" grpId="1"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a:ln>
            <a:solidFill>
              <a:schemeClr val="bg1"/>
            </a:solidFill>
          </a:ln>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a:ln>
            <a:solidFill>
              <a:schemeClr val="bg1"/>
            </a:solidFill>
          </a:ln>
        </p:spPr>
        <p:txBody>
          <a:bodyPr wrap="square" rtlCol="0">
            <a:spAutoFit/>
          </a:bodyPr>
          <a:lstStyle/>
          <a:p>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Các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295400" y="3619500"/>
            <a:ext cx="15316200" cy="5816977"/>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Kê</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thuộc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giun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đốt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em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biết</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err="1" smtClean="0">
                <a:latin typeface="Times New Roman" panose="02020603050405020304" pitchFamily="18" charset="0"/>
                <a:cs typeface="Times New Roman" panose="02020603050405020304" pitchFamily="18" charset="0"/>
              </a:rPr>
              <a:t>Giun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đất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đỉa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rươi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vắt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sá</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sùng</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Trình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bày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hiểu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biết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em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về</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lợi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ích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Từ</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nêu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lợi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ích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hạ</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giun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đối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với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khác</a:t>
            </a:r>
            <a:r>
              <a:rPr lang="en-US" sz="4400" b="1" dirty="0" smtClean="0">
                <a:latin typeface="Times New Roman" panose="02020603050405020304" pitchFamily="18" charset="0"/>
                <a:cs typeface="Times New Roman" panose="02020603050405020304" pitchFamily="18" charset="0"/>
              </a:rPr>
              <a:t>.</a:t>
            </a:r>
          </a:p>
          <a:p>
            <a:pPr marL="457200" indent="-457200">
              <a:lnSpc>
                <a:spcPct val="150000"/>
              </a:lnSpc>
              <a:buFontTx/>
              <a:buChar char="-"/>
            </a:pP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8115300" y="2204803"/>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rgbClr val="FF0000"/>
                </a:solidFill>
                <a:latin typeface="Times New Roman" panose="02020603050405020304" pitchFamily="18" charset="0"/>
                <a:cs typeface="Times New Roman" panose="02020603050405020304" pitchFamily="18" charset="0"/>
              </a:rPr>
              <a:t>Tìm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hiểu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giun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đốt</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33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a:ln>
            <a:solidFill>
              <a:schemeClr val="bg1"/>
            </a:solidFill>
          </a:ln>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Các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84249" y="3012918"/>
            <a:ext cx="15316200" cy="2800767"/>
          </a:xfrm>
          <a:prstGeom prst="rect">
            <a:avLst/>
          </a:prstGeom>
          <a:noFill/>
        </p:spPr>
        <p:txBody>
          <a:bodyPr wrap="square" rtlCol="0">
            <a:spAutoFit/>
          </a:bodyPr>
          <a:lstStyle/>
          <a:p>
            <a:r>
              <a:rPr lang="en-US" sz="4400" b="1" smtClean="0">
                <a:solidFill>
                  <a:srgbClr val="003296"/>
                </a:solidFill>
                <a:latin typeface="Times New Roman" panose="02020603050405020304" pitchFamily="18" charset="0"/>
                <a:cs typeface="Times New Roman" panose="02020603050405020304" pitchFamily="18" charset="0"/>
              </a:rPr>
              <a:t>     </a:t>
            </a:r>
            <a:r>
              <a:rPr lang="en-US" sz="4400" b="1" smtClean="0">
                <a:solidFill>
                  <a:srgbClr val="FF0000"/>
                </a:solidFill>
                <a:latin typeface="Times New Roman" panose="02020603050405020304" pitchFamily="18" charset="0"/>
                <a:cs typeface="Times New Roman" panose="02020603050405020304" pitchFamily="18" charset="0"/>
              </a:rPr>
              <a:t>- Lợi </a:t>
            </a:r>
            <a:r>
              <a:rPr lang="en-US" sz="4400" b="1" dirty="0" err="1" smtClean="0">
                <a:solidFill>
                  <a:srgbClr val="FF0000"/>
                </a:solidFill>
                <a:latin typeface="Times New Roman" panose="02020603050405020304" pitchFamily="18" charset="0"/>
                <a:cs typeface="Times New Roman" panose="02020603050405020304" pitchFamily="18" charset="0"/>
              </a:rPr>
              <a:t>ích</a:t>
            </a:r>
            <a:r>
              <a:rPr lang="en-US" sz="4400" b="1" dirty="0" smtClean="0">
                <a:solidFill>
                  <a:srgbClr val="FF0000"/>
                </a:solidFill>
                <a:latin typeface="Times New Roman" panose="02020603050405020304" pitchFamily="18" charset="0"/>
                <a:cs typeface="Times New Roman" panose="02020603050405020304" pitchFamily="18" charset="0"/>
              </a:rPr>
              <a:t>:</a:t>
            </a:r>
          </a:p>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Trong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nông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nghiệp</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Làm</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tơi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sốp</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đất</a:t>
            </a:r>
            <a:r>
              <a:rPr lang="en-US" sz="4400" b="1" dirty="0" smtClean="0">
                <a:solidFill>
                  <a:srgbClr val="003296"/>
                </a:solidFill>
                <a:latin typeface="Times New Roman" panose="02020603050405020304" pitchFamily="18" charset="0"/>
                <a:cs typeface="Times New Roman" panose="02020603050405020304" pitchFamily="18" charset="0"/>
              </a:rPr>
              <a:t>…</a:t>
            </a:r>
          </a:p>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Trong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công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nghiệp</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dùng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để</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sản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xuất</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thức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ăn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chăn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nuôi</a:t>
            </a:r>
            <a:r>
              <a:rPr lang="en-US" sz="4400" b="1" dirty="0" smtClean="0">
                <a:solidFill>
                  <a:srgbClr val="003296"/>
                </a:solidFill>
                <a:latin typeface="Times New Roman" panose="02020603050405020304" pitchFamily="18" charset="0"/>
                <a:cs typeface="Times New Roman" panose="02020603050405020304" pitchFamily="18" charset="0"/>
              </a:rPr>
              <a:t>…</a:t>
            </a:r>
          </a:p>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Làm</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thức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ăn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trực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tếp</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cho</a:t>
            </a:r>
            <a:r>
              <a:rPr lang="en-US" sz="4400" b="1" dirty="0" smtClean="0">
                <a:solidFill>
                  <a:srgbClr val="003296"/>
                </a:solidFill>
                <a:latin typeface="Times New Roman" panose="02020603050405020304" pitchFamily="18" charset="0"/>
                <a:cs typeface="Times New Roman" panose="02020603050405020304" pitchFamily="18" charset="0"/>
              </a:rPr>
              <a:t> con </a:t>
            </a:r>
            <a:r>
              <a:rPr lang="en-US" sz="4400" b="1" dirty="0" err="1" smtClean="0">
                <a:solidFill>
                  <a:srgbClr val="003296"/>
                </a:solidFill>
                <a:latin typeface="Times New Roman" panose="02020603050405020304" pitchFamily="18" charset="0"/>
                <a:cs typeface="Times New Roman" panose="02020603050405020304" pitchFamily="18" charset="0"/>
              </a:rPr>
              <a:t>người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và</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động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vật</a:t>
            </a:r>
            <a:endParaRPr lang="en-US" sz="4400" b="1" dirty="0">
              <a:solidFill>
                <a:srgbClr val="003296"/>
              </a:solidFill>
              <a:latin typeface="Times New Roman" panose="02020603050405020304" pitchFamily="18" charset="0"/>
              <a:cs typeface="Times New Roman" panose="02020603050405020304" pitchFamily="18" charset="0"/>
            </a:endParaRPr>
          </a:p>
        </p:txBody>
      </p:sp>
      <p:sp>
        <p:nvSpPr>
          <p:cNvPr id="6" name="Rectangle 5"/>
          <p:cNvSpPr/>
          <p:nvPr/>
        </p:nvSpPr>
        <p:spPr>
          <a:xfrm>
            <a:off x="228600" y="2601368"/>
            <a:ext cx="1305165" cy="1569660"/>
          </a:xfrm>
          <a:prstGeom prst="rect">
            <a:avLst/>
          </a:prstGeom>
        </p:spPr>
        <p:txBody>
          <a:bodyPr wrap="none">
            <a:spAutoFit/>
          </a:bodyPr>
          <a:lstStyle/>
          <a:p>
            <a:pPr lvl="0" defTabSz="457200"/>
            <a:r>
              <a:rPr lang="en-US" altLang="en-US" sz="9600" b="1">
                <a:ln w="0"/>
                <a:solidFill>
                  <a:srgbClr val="FF0000"/>
                </a:solidFill>
                <a:latin typeface="Times New Roman" pitchFamily="18" charset="0"/>
                <a:cs typeface="Times New Roman" pitchFamily="18" charset="0"/>
                <a:sym typeface="Wingdings" pitchFamily="2" charset="2"/>
              </a:rPr>
              <a:t></a:t>
            </a:r>
            <a:endParaRPr lang="vi-VN" sz="9600">
              <a:solidFill>
                <a:prstClr val="black"/>
              </a:solidFill>
              <a:cs typeface="Arial" panose="020B0604020202020204" pitchFamily="34" charset="0"/>
            </a:endParaRPr>
          </a:p>
        </p:txBody>
      </p:sp>
      <p:sp>
        <p:nvSpPr>
          <p:cNvPr id="7" name="Rectangle 6"/>
          <p:cNvSpPr/>
          <p:nvPr/>
        </p:nvSpPr>
        <p:spPr>
          <a:xfrm>
            <a:off x="1124415" y="5813685"/>
            <a:ext cx="16459200" cy="3477875"/>
          </a:xfrm>
          <a:prstGeom prst="rect">
            <a:avLst/>
          </a:prstGeom>
        </p:spPr>
        <p:txBody>
          <a:bodyPr wrap="square">
            <a:spAutoFit/>
          </a:bodyPr>
          <a:lstStyle/>
          <a:p>
            <a:pPr lvl="0"/>
            <a:r>
              <a:rPr lang="en-US" sz="4400" b="1" smtClean="0">
                <a:solidFill>
                  <a:srgbClr val="003296"/>
                </a:solidFill>
                <a:latin typeface="Times New Roman" panose="02020603050405020304" pitchFamily="18" charset="0"/>
                <a:cs typeface="Times New Roman" panose="02020603050405020304" pitchFamily="18" charset="0"/>
              </a:rPr>
              <a:t>   </a:t>
            </a:r>
            <a:r>
              <a:rPr lang="en-US" sz="4400" b="1" smtClean="0">
                <a:solidFill>
                  <a:srgbClr val="FF0000"/>
                </a:solidFill>
                <a:latin typeface="Times New Roman" panose="02020603050405020304" pitchFamily="18" charset="0"/>
                <a:cs typeface="Times New Roman" panose="02020603050405020304" pitchFamily="18" charset="0"/>
              </a:rPr>
              <a:t>- Tác </a:t>
            </a:r>
            <a:r>
              <a:rPr lang="en-US" sz="4400" b="1">
                <a:solidFill>
                  <a:srgbClr val="FF0000"/>
                </a:solidFill>
                <a:latin typeface="Times New Roman" panose="02020603050405020304" pitchFamily="18" charset="0"/>
                <a:cs typeface="Times New Roman" panose="02020603050405020304" pitchFamily="18" charset="0"/>
              </a:rPr>
              <a:t>hại: </a:t>
            </a:r>
            <a:endParaRPr lang="en-US" sz="4400" b="1" smtClean="0">
              <a:solidFill>
                <a:srgbClr val="FF0000"/>
              </a:solidFill>
              <a:latin typeface="Times New Roman" panose="02020603050405020304" pitchFamily="18" charset="0"/>
              <a:cs typeface="Times New Roman" panose="02020603050405020304" pitchFamily="18" charset="0"/>
            </a:endParaRPr>
          </a:p>
          <a:p>
            <a:pPr lvl="0"/>
            <a:r>
              <a:rPr lang="en-US" sz="4400" b="1" smtClean="0">
                <a:solidFill>
                  <a:srgbClr val="003296"/>
                </a:solidFill>
                <a:latin typeface="Times New Roman" panose="02020603050405020304" pitchFamily="18" charset="0"/>
                <a:cs typeface="Times New Roman" panose="02020603050405020304" pitchFamily="18" charset="0"/>
              </a:rPr>
              <a:t>    +Một </a:t>
            </a:r>
            <a:r>
              <a:rPr lang="en-US" sz="4400" b="1">
                <a:solidFill>
                  <a:srgbClr val="003296"/>
                </a:solidFill>
                <a:latin typeface="Times New Roman" panose="02020603050405020304" pitchFamily="18" charset="0"/>
                <a:cs typeface="Times New Roman" panose="02020603050405020304" pitchFamily="18" charset="0"/>
              </a:rPr>
              <a:t>số loài giun kí sinh và gây bệnh ở người, các loài đông vật khác.</a:t>
            </a:r>
          </a:p>
          <a:p>
            <a:pPr lvl="0"/>
            <a:r>
              <a:rPr lang="en-US" sz="4400" b="1" smtClean="0">
                <a:solidFill>
                  <a:srgbClr val="003296"/>
                </a:solidFill>
                <a:latin typeface="Times New Roman" panose="02020603050405020304" pitchFamily="18" charset="0"/>
                <a:cs typeface="Times New Roman" panose="02020603050405020304" pitchFamily="18" charset="0"/>
              </a:rPr>
              <a:t>    + </a:t>
            </a:r>
            <a:r>
              <a:rPr lang="en-US" sz="4400" b="1">
                <a:solidFill>
                  <a:srgbClr val="003296"/>
                </a:solidFill>
                <a:latin typeface="Times New Roman" panose="02020603050405020304" pitchFamily="18" charset="0"/>
                <a:cs typeface="Times New Roman" panose="02020603050405020304" pitchFamily="18" charset="0"/>
              </a:rPr>
              <a:t>Giun, sán kí sinh ở thực vật làm giảm năng suất, thậm chí gây chết cho cây trồng.</a:t>
            </a:r>
            <a:endParaRPr lang="en-US" sz="4400" b="1" dirty="0">
              <a:solidFill>
                <a:srgbClr val="00329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81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3695700"/>
            <a:ext cx="15240000" cy="4750464"/>
          </a:xfrm>
          <a:prstGeom prst="rect">
            <a:avLst/>
          </a:prstGeom>
        </p:spPr>
      </p:pic>
      <p:sp>
        <p:nvSpPr>
          <p:cNvPr id="3" name="TextBox 2"/>
          <p:cNvSpPr txBox="1"/>
          <p:nvPr/>
        </p:nvSpPr>
        <p:spPr>
          <a:xfrm>
            <a:off x="1143000" y="1028700"/>
            <a:ext cx="139446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2171700"/>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59436" y="8785224"/>
            <a:ext cx="17396085"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Quan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nêu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đặc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điểm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chung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ngành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mềm</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987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a:ln>
            <a:solidFill>
              <a:schemeClr val="bg1"/>
            </a:solidFill>
          </a:ln>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905000" y="3205503"/>
            <a:ext cx="15254990" cy="4154984"/>
          </a:xfrm>
          <a:prstGeom prst="rect">
            <a:avLst/>
          </a:prstGeom>
          <a:noFill/>
        </p:spPr>
        <p:txBody>
          <a:bodyPr wrap="square" rtlCol="0">
            <a:spAutoFit/>
          </a:bodyPr>
          <a:lstStyle/>
          <a:p>
            <a:pPr marL="571500" indent="-571500">
              <a:lnSpc>
                <a:spcPct val="150000"/>
              </a:lnSpc>
              <a:buFontTx/>
              <a:buChar char="-"/>
            </a:pPr>
            <a:r>
              <a:rPr lang="en-US" sz="4400" b="1" dirty="0" err="1" smtClean="0">
                <a:solidFill>
                  <a:srgbClr val="003296"/>
                </a:solidFill>
                <a:latin typeface="Times New Roman" panose="02020603050405020304" pitchFamily="18" charset="0"/>
                <a:cs typeface="Times New Roman" panose="02020603050405020304" pitchFamily="18" charset="0"/>
              </a:rPr>
              <a:t>Đặc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điểm</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cơ</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thể</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mềm</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không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phân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đốt</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hình</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thái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kích</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thước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đa</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dạng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thường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có</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lớp</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vỏ</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cứng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bên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ngoài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bảo</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vệ</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cơ</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thể</a:t>
            </a:r>
            <a:r>
              <a:rPr lang="en-US" sz="4400" b="1" dirty="0" smtClean="0">
                <a:solidFill>
                  <a:srgbClr val="003296"/>
                </a:solidFill>
                <a:latin typeface="Times New Roman" panose="02020603050405020304" pitchFamily="18" charset="0"/>
                <a:cs typeface="Times New Roman" panose="02020603050405020304" pitchFamily="18" charset="0"/>
              </a:rPr>
              <a:t>.</a:t>
            </a:r>
          </a:p>
          <a:p>
            <a:pPr>
              <a:lnSpc>
                <a:spcPct val="150000"/>
              </a:lnSpc>
            </a:pPr>
            <a:endParaRPr lang="en-US" sz="4400" b="1" dirty="0" smtClean="0">
              <a:latin typeface="Times New Roman" panose="02020603050405020304" pitchFamily="18" charset="0"/>
              <a:cs typeface="Times New Roman" panose="02020603050405020304" pitchFamily="18" charset="0"/>
            </a:endParaRPr>
          </a:p>
        </p:txBody>
      </p:sp>
      <p:sp>
        <p:nvSpPr>
          <p:cNvPr id="6" name="Rectangle 5"/>
          <p:cNvSpPr/>
          <p:nvPr/>
        </p:nvSpPr>
        <p:spPr>
          <a:xfrm>
            <a:off x="181900" y="3002697"/>
            <a:ext cx="1305165" cy="1569660"/>
          </a:xfrm>
          <a:prstGeom prst="rect">
            <a:avLst/>
          </a:prstGeom>
        </p:spPr>
        <p:txBody>
          <a:bodyPr wrap="none">
            <a:spAutoFit/>
          </a:bodyPr>
          <a:lstStyle/>
          <a:p>
            <a:pPr lvl="0" defTabSz="457200"/>
            <a:r>
              <a:rPr lang="en-US" altLang="en-US" sz="9600" b="1">
                <a:ln w="0"/>
                <a:solidFill>
                  <a:srgbClr val="FF0000"/>
                </a:solidFill>
                <a:latin typeface="Times New Roman" pitchFamily="18" charset="0"/>
                <a:cs typeface="Times New Roman" pitchFamily="18" charset="0"/>
                <a:sym typeface="Wingdings" pitchFamily="2" charset="2"/>
              </a:rPr>
              <a:t></a:t>
            </a:r>
            <a:endParaRPr lang="vi-VN" sz="9600">
              <a:solidFill>
                <a:prstClr val="black"/>
              </a:solidFill>
              <a:cs typeface="Arial" panose="020B0604020202020204" pitchFamily="34" charset="0"/>
            </a:endParaRPr>
          </a:p>
        </p:txBody>
      </p:sp>
    </p:spTree>
    <p:extLst>
      <p:ext uri="{BB962C8B-B14F-4D97-AF65-F5344CB8AC3E}">
        <p14:creationId xmlns:p14="http://schemas.microsoft.com/office/powerpoint/2010/main" val="298274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499"/>
            <a:ext cx="9144000" cy="5143502"/>
          </a:xfrm>
          <a:prstGeom prst="rect">
            <a:avLst/>
          </a:prstGeom>
          <a:noFill/>
          <a:extLst>
            <a:ext uri="{909E8E84-426E-40DD-AFC4-6F175D3DCCD1}">
              <a14:hiddenFill xmlns:a14="http://schemas.microsoft.com/office/drawing/2010/main">
                <a:solidFill>
                  <a:srgbClr val="FFFFFF"/>
                </a:solidFill>
              </a14:hiddenFill>
            </a:ext>
          </a:extLst>
        </p:spPr>
      </p:pic>
      <p:pic>
        <p:nvPicPr>
          <p:cNvPr id="69638" name="Picture 6" desc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114300"/>
            <a:ext cx="9144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9645" name="Picture 13" desc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2468" y="5143501"/>
            <a:ext cx="9175532"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2265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a:ln>
            <a:solidFill>
              <a:schemeClr val="bg1"/>
            </a:solidFill>
          </a:ln>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600200" y="3216746"/>
            <a:ext cx="15392400" cy="3139321"/>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lớp</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Hai </a:t>
            </a:r>
            <a:r>
              <a:rPr lang="en-US" sz="4400" b="1" dirty="0" err="1" smtClean="0">
                <a:latin typeface="Times New Roman" panose="02020603050405020304" pitchFamily="18" charset="0"/>
                <a:cs typeface="Times New Roman" panose="02020603050405020304" pitchFamily="18" charset="0"/>
              </a:rPr>
              <a:t>mảnh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vỏ</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khoảng</a:t>
            </a:r>
            <a:r>
              <a:rPr lang="en-US" sz="4400" b="1" dirty="0" smtClean="0">
                <a:latin typeface="Times New Roman" panose="02020603050405020304" pitchFamily="18" charset="0"/>
                <a:cs typeface="Times New Roman" panose="02020603050405020304" pitchFamily="18" charset="0"/>
              </a:rPr>
              <a:t> 20.000 </a:t>
            </a:r>
            <a:r>
              <a:rPr lang="en-US" sz="4400" b="1" dirty="0" err="1" smtClean="0">
                <a:latin typeface="Times New Roman" panose="02020603050405020304" pitchFamily="18" charset="0"/>
                <a:cs typeface="Times New Roman" panose="02020603050405020304" pitchFamily="18" charset="0"/>
              </a:rPr>
              <a:t>loài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như</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hến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hàu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sò</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trai</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a:p>
            <a:pPr>
              <a:lnSpc>
                <a:spcPct val="150000"/>
              </a:lnSpc>
            </a:pPr>
            <a:endParaRPr lang="en-US" sz="4400" b="1" dirty="0" smtClean="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480" y="5601483"/>
            <a:ext cx="6705600" cy="40386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5601483"/>
            <a:ext cx="8458200" cy="3861774"/>
          </a:xfrm>
          <a:prstGeom prst="rect">
            <a:avLst/>
          </a:prstGeom>
        </p:spPr>
      </p:pic>
    </p:spTree>
    <p:extLst>
      <p:ext uri="{BB962C8B-B14F-4D97-AF65-F5344CB8AC3E}">
        <p14:creationId xmlns:p14="http://schemas.microsoft.com/office/powerpoint/2010/main" val="226901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6355" y="830996"/>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94317" y="1769702"/>
            <a:ext cx="15392400" cy="2175596"/>
          </a:xfrm>
          <a:prstGeom prst="rect">
            <a:avLst/>
          </a:prstGeom>
          <a:noFill/>
        </p:spPr>
        <p:txBody>
          <a:bodyPr wrap="square" rtlCol="0">
            <a:spAutoFit/>
          </a:bodyPr>
          <a:lstStyle/>
          <a:p>
            <a:pPr>
              <a:lnSpc>
                <a:spcPct val="150000"/>
              </a:lnSpc>
            </a:pP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Gồm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lớp</a:t>
            </a:r>
            <a:r>
              <a:rPr lang="en-US" sz="4800" b="1" dirty="0" smtClean="0">
                <a:latin typeface="Times New Roman" panose="02020603050405020304" pitchFamily="18" charset="0"/>
                <a:cs typeface="Times New Roman" panose="02020603050405020304" pitchFamily="18" charset="0"/>
              </a:rPr>
              <a:t>:</a:t>
            </a:r>
          </a:p>
          <a:p>
            <a:pPr>
              <a:lnSpc>
                <a:spcPct val="150000"/>
              </a:lnSpc>
            </a:pP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Chân</a:t>
            </a:r>
            <a:r>
              <a:rPr lang="en-US" sz="4800" b="1" dirty="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đầu</a:t>
            </a: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mực</a:t>
            </a:r>
            <a:r>
              <a:rPr lang="en-US" sz="4800" b="1" dirty="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ống</a:t>
            </a: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bạch</a:t>
            </a:r>
            <a:r>
              <a:rPr lang="en-US" sz="4800" b="1" dirty="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tuộc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mực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nang</a:t>
            </a:r>
            <a:r>
              <a:rPr lang="en-US" sz="4800" b="1" dirty="0">
                <a:latin typeface="Times New Roman" panose="02020603050405020304" pitchFamily="18" charset="0"/>
                <a:cs typeface="Times New Roman" panose="02020603050405020304" pitchFamily="18" charset="0"/>
              </a:rPr>
              <a: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Ốc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anh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vũ</a:t>
            </a:r>
            <a:r>
              <a:rPr lang="en-US" sz="4800" b="1" dirty="0" smtClean="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355" y="5033096"/>
            <a:ext cx="6783705" cy="42130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5067028"/>
            <a:ext cx="7239000" cy="4179106"/>
          </a:xfrm>
          <a:prstGeom prst="rect">
            <a:avLst/>
          </a:prstGeom>
        </p:spPr>
      </p:pic>
    </p:spTree>
    <p:extLst>
      <p:ext uri="{BB962C8B-B14F-4D97-AF65-F5344CB8AC3E}">
        <p14:creationId xmlns:p14="http://schemas.microsoft.com/office/powerpoint/2010/main" val="16471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edge">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edge">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1304462"/>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828800" y="2476500"/>
            <a:ext cx="15392400" cy="4524315"/>
          </a:xfrm>
          <a:prstGeom prst="rect">
            <a:avLst/>
          </a:prstGeom>
          <a:noFill/>
        </p:spPr>
        <p:txBody>
          <a:bodyPr wrap="square" rtlCol="0">
            <a:spAutoFit/>
          </a:bodyPr>
          <a:lstStyle/>
          <a:p>
            <a:pPr>
              <a:lnSpc>
                <a:spcPct val="150000"/>
              </a:lnSpc>
            </a:pPr>
            <a:r>
              <a:rPr lang="en-US" sz="4800" b="1" dirty="0" smtClean="0">
                <a:solidFill>
                  <a:srgbClr val="003296"/>
                </a:solidFill>
                <a:latin typeface="Times New Roman" panose="02020603050405020304" pitchFamily="18" charset="0"/>
                <a:cs typeface="Times New Roman" panose="02020603050405020304" pitchFamily="18" charset="0"/>
              </a:rPr>
              <a:t>- </a:t>
            </a:r>
            <a:r>
              <a:rPr lang="en-US" sz="4800" b="1" dirty="0" err="1">
                <a:solidFill>
                  <a:srgbClr val="003296"/>
                </a:solidFill>
                <a:latin typeface="Times New Roman" panose="02020603050405020304" pitchFamily="18" charset="0"/>
                <a:cs typeface="Times New Roman" panose="02020603050405020304" pitchFamily="18" charset="0"/>
              </a:rPr>
              <a:t>Gồm</a:t>
            </a:r>
            <a:r>
              <a:rPr lang="en-US" sz="4800" b="1" dirty="0">
                <a:solidFill>
                  <a:srgbClr val="003296"/>
                </a:solidFill>
                <a:latin typeface="Times New Roman" panose="02020603050405020304" pitchFamily="18" charset="0"/>
                <a:cs typeface="Times New Roman" panose="02020603050405020304" pitchFamily="18" charset="0"/>
              </a:rPr>
              <a:t> </a:t>
            </a:r>
            <a:r>
              <a:rPr lang="en-US" sz="4800" b="1" dirty="0" err="1">
                <a:solidFill>
                  <a:srgbClr val="003296"/>
                </a:solidFill>
                <a:latin typeface="Times New Roman" panose="02020603050405020304" pitchFamily="18" charset="0"/>
                <a:cs typeface="Times New Roman" panose="02020603050405020304" pitchFamily="18" charset="0"/>
              </a:rPr>
              <a:t>các</a:t>
            </a:r>
            <a:r>
              <a:rPr lang="en-US" sz="4800" b="1" dirty="0">
                <a:solidFill>
                  <a:srgbClr val="003296"/>
                </a:solidFill>
                <a:latin typeface="Times New Roman" panose="02020603050405020304" pitchFamily="18" charset="0"/>
                <a:cs typeface="Times New Roman" panose="02020603050405020304" pitchFamily="18" charset="0"/>
              </a:rPr>
              <a:t> </a:t>
            </a:r>
            <a:r>
              <a:rPr lang="en-US" sz="4800" b="1" dirty="0" err="1">
                <a:solidFill>
                  <a:srgbClr val="003296"/>
                </a:solidFill>
                <a:latin typeface="Times New Roman" panose="02020603050405020304" pitchFamily="18" charset="0"/>
                <a:cs typeface="Times New Roman" panose="02020603050405020304" pitchFamily="18" charset="0"/>
              </a:rPr>
              <a:t>lớp</a:t>
            </a:r>
            <a:r>
              <a:rPr lang="en-US" sz="4800" b="1" dirty="0" smtClean="0">
                <a:solidFill>
                  <a:srgbClr val="003296"/>
                </a:solidFill>
                <a:latin typeface="Times New Roman" panose="02020603050405020304" pitchFamily="18" charset="0"/>
                <a:cs typeface="Times New Roman" panose="02020603050405020304" pitchFamily="18" charset="0"/>
              </a:rPr>
              <a:t>:</a:t>
            </a:r>
          </a:p>
          <a:p>
            <a:pPr>
              <a:lnSpc>
                <a:spcPct val="150000"/>
              </a:lnSpc>
            </a:pPr>
            <a:r>
              <a:rPr lang="en-US" sz="4800" b="1" dirty="0" smtClean="0">
                <a:solidFill>
                  <a:srgbClr val="003296"/>
                </a:solidFill>
                <a:latin typeface="Times New Roman" panose="02020603050405020304" pitchFamily="18" charset="0"/>
                <a:cs typeface="Times New Roman" panose="02020603050405020304" pitchFamily="18" charset="0"/>
              </a:rPr>
              <a:t>+ </a:t>
            </a:r>
            <a:r>
              <a:rPr lang="en-US" sz="4800" b="1" dirty="0" err="1">
                <a:solidFill>
                  <a:srgbClr val="003296"/>
                </a:solidFill>
                <a:latin typeface="Times New Roman" panose="02020603050405020304" pitchFamily="18" charset="0"/>
                <a:cs typeface="Times New Roman" panose="02020603050405020304" pitchFamily="18" charset="0"/>
              </a:rPr>
              <a:t>Chân</a:t>
            </a:r>
            <a:r>
              <a:rPr lang="en-US" sz="4800" b="1" dirty="0">
                <a:solidFill>
                  <a:srgbClr val="003296"/>
                </a:solidFill>
                <a:latin typeface="Times New Roman" panose="02020603050405020304" pitchFamily="18" charset="0"/>
                <a:cs typeface="Times New Roman" panose="02020603050405020304" pitchFamily="18" charset="0"/>
              </a:rPr>
              <a:t> </a:t>
            </a:r>
            <a:r>
              <a:rPr lang="en-US" sz="4800" b="1" dirty="0" err="1" smtClean="0">
                <a:solidFill>
                  <a:srgbClr val="003296"/>
                </a:solidFill>
                <a:latin typeface="Times New Roman" panose="02020603050405020304" pitchFamily="18" charset="0"/>
                <a:cs typeface="Times New Roman" panose="02020603050405020304" pitchFamily="18" charset="0"/>
              </a:rPr>
              <a:t>bụng</a:t>
            </a:r>
            <a:r>
              <a:rPr lang="en-US" sz="4800" b="1" dirty="0" smtClean="0">
                <a:solidFill>
                  <a:srgbClr val="003296"/>
                </a:solidFill>
                <a:latin typeface="Times New Roman" panose="02020603050405020304" pitchFamily="18" charset="0"/>
                <a:cs typeface="Times New Roman" panose="02020603050405020304" pitchFamily="18" charset="0"/>
              </a:rPr>
              <a:t>: </a:t>
            </a:r>
            <a:r>
              <a:rPr lang="en-US" sz="4800" b="1" dirty="0" err="1" smtClean="0">
                <a:solidFill>
                  <a:srgbClr val="003296"/>
                </a:solidFill>
                <a:latin typeface="Times New Roman" panose="02020603050405020304" pitchFamily="18" charset="0"/>
                <a:cs typeface="Times New Roman" panose="02020603050405020304" pitchFamily="18" charset="0"/>
              </a:rPr>
              <a:t>gồm</a:t>
            </a:r>
            <a:r>
              <a:rPr lang="en-US" sz="4800" b="1" dirty="0" smtClean="0">
                <a:solidFill>
                  <a:srgbClr val="003296"/>
                </a:solidFill>
                <a:latin typeface="Times New Roman" panose="02020603050405020304" pitchFamily="18" charset="0"/>
                <a:cs typeface="Times New Roman" panose="02020603050405020304" pitchFamily="18" charset="0"/>
              </a:rPr>
              <a:t> </a:t>
            </a:r>
            <a:r>
              <a:rPr lang="en-US" sz="4800" b="1" dirty="0" err="1" smtClean="0">
                <a:solidFill>
                  <a:srgbClr val="003296"/>
                </a:solidFill>
                <a:latin typeface="Times New Roman" panose="02020603050405020304" pitchFamily="18" charset="0"/>
                <a:cs typeface="Times New Roman" panose="02020603050405020304" pitchFamily="18" charset="0"/>
              </a:rPr>
              <a:t>khoảng</a:t>
            </a:r>
            <a:r>
              <a:rPr lang="en-US" sz="4800" b="1" dirty="0" smtClean="0">
                <a:solidFill>
                  <a:srgbClr val="003296"/>
                </a:solidFill>
                <a:latin typeface="Times New Roman" panose="02020603050405020304" pitchFamily="18" charset="0"/>
                <a:cs typeface="Times New Roman" panose="02020603050405020304" pitchFamily="18" charset="0"/>
              </a:rPr>
              <a:t> 70.000 </a:t>
            </a:r>
            <a:r>
              <a:rPr lang="en-US" sz="4800" b="1" dirty="0" err="1" smtClean="0">
                <a:solidFill>
                  <a:srgbClr val="003296"/>
                </a:solidFill>
                <a:latin typeface="Times New Roman" panose="02020603050405020304" pitchFamily="18" charset="0"/>
                <a:cs typeface="Times New Roman" panose="02020603050405020304" pitchFamily="18" charset="0"/>
              </a:rPr>
              <a:t>loài</a:t>
            </a:r>
            <a:r>
              <a:rPr lang="en-US" sz="4800" b="1" dirty="0" smtClean="0">
                <a:solidFill>
                  <a:srgbClr val="003296"/>
                </a:solidFill>
                <a:latin typeface="Times New Roman" panose="02020603050405020304" pitchFamily="18" charset="0"/>
                <a:cs typeface="Times New Roman" panose="02020603050405020304" pitchFamily="18" charset="0"/>
              </a:rPr>
              <a:t> </a:t>
            </a:r>
            <a:r>
              <a:rPr lang="en-US" sz="4800" b="1" dirty="0" err="1" smtClean="0">
                <a:solidFill>
                  <a:srgbClr val="003296"/>
                </a:solidFill>
                <a:latin typeface="Times New Roman" panose="02020603050405020304" pitchFamily="18" charset="0"/>
                <a:cs typeface="Times New Roman" panose="02020603050405020304" pitchFamily="18" charset="0"/>
              </a:rPr>
              <a:t>như</a:t>
            </a:r>
            <a:r>
              <a:rPr lang="en-US" sz="4800" b="1" dirty="0" smtClean="0">
                <a:solidFill>
                  <a:srgbClr val="003296"/>
                </a:solidFill>
                <a:latin typeface="Times New Roman" panose="02020603050405020304" pitchFamily="18" charset="0"/>
                <a:cs typeface="Times New Roman" panose="02020603050405020304" pitchFamily="18" charset="0"/>
              </a:rPr>
              <a:t> b</a:t>
            </a:r>
            <a:r>
              <a:rPr lang="vi-VN" sz="4800" b="1" dirty="0" smtClean="0">
                <a:solidFill>
                  <a:srgbClr val="003296"/>
                </a:solidFill>
                <a:latin typeface="Times New Roman" panose="02020603050405020304" pitchFamily="18" charset="0"/>
                <a:cs typeface="Times New Roman" panose="02020603050405020304" pitchFamily="18" charset="0"/>
              </a:rPr>
              <a:t>ào </a:t>
            </a:r>
            <a:r>
              <a:rPr lang="vi-VN" sz="4800" b="1" dirty="0">
                <a:solidFill>
                  <a:srgbClr val="003296"/>
                </a:solidFill>
                <a:latin typeface="Times New Roman" panose="02020603050405020304" pitchFamily="18" charset="0"/>
                <a:cs typeface="Times New Roman" panose="02020603050405020304" pitchFamily="18" charset="0"/>
              </a:rPr>
              <a:t>ngư, ốc nón (limpet), ốc xà cừ (conch), sên biển, thỏ </a:t>
            </a:r>
            <a:r>
              <a:rPr lang="vi-VN" sz="4800" b="1" dirty="0" smtClean="0">
                <a:solidFill>
                  <a:srgbClr val="003296"/>
                </a:solidFill>
                <a:latin typeface="Times New Roman" panose="02020603050405020304" pitchFamily="18" charset="0"/>
                <a:cs typeface="Times New Roman" panose="02020603050405020304" pitchFamily="18" charset="0"/>
              </a:rPr>
              <a:t>biển</a:t>
            </a:r>
            <a:r>
              <a:rPr lang="en-US" sz="4800" b="1" dirty="0" smtClean="0">
                <a:solidFill>
                  <a:srgbClr val="003296"/>
                </a:solidFill>
                <a:latin typeface="Times New Roman" panose="02020603050405020304" pitchFamily="18" charset="0"/>
                <a:cs typeface="Times New Roman" panose="02020603050405020304" pitchFamily="18" charset="0"/>
              </a:rPr>
              <a:t>,</a:t>
            </a:r>
            <a:r>
              <a:rPr lang="vi-VN" sz="4800" b="1" dirty="0">
                <a:solidFill>
                  <a:srgbClr val="003296"/>
                </a:solidFill>
                <a:latin typeface="Times New Roman" panose="02020603050405020304" pitchFamily="18" charset="0"/>
                <a:cs typeface="Times New Roman" panose="02020603050405020304" pitchFamily="18" charset="0"/>
              </a:rPr>
              <a:t> bướm biển, ốc sên, ốc nước ngọt, sên </a:t>
            </a:r>
            <a:r>
              <a:rPr lang="vi-VN" sz="4800" b="1" dirty="0" smtClean="0">
                <a:solidFill>
                  <a:srgbClr val="003296"/>
                </a:solidFill>
                <a:latin typeface="Times New Roman" panose="02020603050405020304" pitchFamily="18" charset="0"/>
                <a:cs typeface="Times New Roman" panose="02020603050405020304" pitchFamily="18" charset="0"/>
              </a:rPr>
              <a:t>trần</a:t>
            </a:r>
            <a:r>
              <a:rPr lang="en-US" sz="4800" b="1" dirty="0" smtClean="0">
                <a:solidFill>
                  <a:srgbClr val="003296"/>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04800" y="2167456"/>
            <a:ext cx="1305165" cy="1569660"/>
          </a:xfrm>
          <a:prstGeom prst="rect">
            <a:avLst/>
          </a:prstGeom>
        </p:spPr>
        <p:txBody>
          <a:bodyPr wrap="none">
            <a:spAutoFit/>
          </a:bodyPr>
          <a:lstStyle/>
          <a:p>
            <a:pPr lvl="0" defTabSz="457200"/>
            <a:r>
              <a:rPr lang="en-US" altLang="en-US" sz="9600" b="1">
                <a:ln w="0"/>
                <a:solidFill>
                  <a:srgbClr val="FF0000"/>
                </a:solidFill>
                <a:latin typeface="Times New Roman" pitchFamily="18" charset="0"/>
                <a:cs typeface="Times New Roman" pitchFamily="18" charset="0"/>
                <a:sym typeface="Wingdings" pitchFamily="2" charset="2"/>
              </a:rPr>
              <a:t></a:t>
            </a:r>
            <a:endParaRPr lang="vi-VN" sz="9600">
              <a:solidFill>
                <a:prstClr val="black"/>
              </a:solidFill>
              <a:cs typeface="Arial" panose="020B0604020202020204" pitchFamily="34" charset="0"/>
            </a:endParaRPr>
          </a:p>
        </p:txBody>
      </p:sp>
    </p:spTree>
    <p:extLst>
      <p:ext uri="{BB962C8B-B14F-4D97-AF65-F5344CB8AC3E}">
        <p14:creationId xmlns:p14="http://schemas.microsoft.com/office/powerpoint/2010/main" val="356434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7760" y="1340703"/>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0972800" y="1382169"/>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Times New Roman" panose="02020603050405020304" pitchFamily="18" charset="0"/>
                <a:cs typeface="Times New Roman" panose="02020603050405020304" pitchFamily="18" charset="0"/>
              </a:rPr>
              <a:t>Lớp</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chân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bụng</a:t>
            </a:r>
            <a:endParaRPr lang="en-US" sz="4000" b="1" dirty="0">
              <a:solidFill>
                <a:schemeClr val="tx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60" y="3543300"/>
            <a:ext cx="7559040" cy="528637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3543299"/>
            <a:ext cx="8077200" cy="5286375"/>
          </a:xfrm>
          <a:prstGeom prst="rect">
            <a:avLst/>
          </a:prstGeom>
        </p:spPr>
      </p:pic>
      <p:sp>
        <p:nvSpPr>
          <p:cNvPr id="12" name="TextBox 11"/>
          <p:cNvSpPr txBox="1"/>
          <p:nvPr/>
        </p:nvSpPr>
        <p:spPr>
          <a:xfrm>
            <a:off x="3802380" y="8829674"/>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Ốc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trám</a:t>
            </a:r>
            <a:endParaRPr lang="en-US" sz="4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2192000" y="8829674"/>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Ốc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đụn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99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8514" y="1326764"/>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Times New Roman" panose="02020603050405020304" pitchFamily="18" charset="0"/>
                <a:cs typeface="Times New Roman" panose="02020603050405020304" pitchFamily="18" charset="0"/>
              </a:rPr>
              <a:t>Lớp</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chân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bụng</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802380" y="8829674"/>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Thỏ</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2192000" y="8829674"/>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Bướm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543300"/>
            <a:ext cx="7543800" cy="5105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3543300"/>
            <a:ext cx="7391400" cy="5105400"/>
          </a:xfrm>
          <a:prstGeom prst="rect">
            <a:avLst/>
          </a:prstGeom>
        </p:spPr>
      </p:pic>
    </p:spTree>
    <p:extLst>
      <p:ext uri="{BB962C8B-B14F-4D97-AF65-F5344CB8AC3E}">
        <p14:creationId xmlns:p14="http://schemas.microsoft.com/office/powerpoint/2010/main" val="288113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21717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Times New Roman" panose="02020603050405020304" pitchFamily="18" charset="0"/>
                <a:cs typeface="Times New Roman" panose="02020603050405020304" pitchFamily="18" charset="0"/>
              </a:rPr>
              <a:t>Lớp</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chân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bụng</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543800" y="8648700"/>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Sên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9" y="3387298"/>
            <a:ext cx="7543801" cy="51090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9745" y="3387298"/>
            <a:ext cx="6993255" cy="5109002"/>
          </a:xfrm>
          <a:prstGeom prst="rect">
            <a:avLst/>
          </a:prstGeom>
        </p:spPr>
      </p:pic>
    </p:spTree>
    <p:extLst>
      <p:ext uri="{BB962C8B-B14F-4D97-AF65-F5344CB8AC3E}">
        <p14:creationId xmlns:p14="http://schemas.microsoft.com/office/powerpoint/2010/main" val="147647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1340703"/>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Times New Roman" panose="02020603050405020304" pitchFamily="18" charset="0"/>
                <a:cs typeface="Times New Roman" panose="02020603050405020304" pitchFamily="18" charset="0"/>
              </a:rPr>
              <a:t>Lớp</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chân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bụng</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772400" y="8641080"/>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Sên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314700"/>
            <a:ext cx="7543800" cy="49911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3304874"/>
            <a:ext cx="7772400" cy="5000926"/>
          </a:xfrm>
          <a:prstGeom prst="rect">
            <a:avLst/>
          </a:prstGeom>
        </p:spPr>
      </p:pic>
    </p:spTree>
    <p:extLst>
      <p:ext uri="{BB962C8B-B14F-4D97-AF65-F5344CB8AC3E}">
        <p14:creationId xmlns:p14="http://schemas.microsoft.com/office/powerpoint/2010/main" val="141037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10287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Times New Roman" panose="02020603050405020304" pitchFamily="18" charset="0"/>
                <a:cs typeface="Times New Roman" panose="02020603050405020304" pitchFamily="18" charset="0"/>
              </a:rPr>
              <a:t>Lớp</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chân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bụng</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001000" y="8648700"/>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Sên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425398"/>
            <a:ext cx="7620000" cy="52233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3433018"/>
            <a:ext cx="7620000" cy="5215682"/>
          </a:xfrm>
          <a:prstGeom prst="rect">
            <a:avLst/>
          </a:prstGeom>
        </p:spPr>
      </p:pic>
    </p:spTree>
    <p:extLst>
      <p:ext uri="{BB962C8B-B14F-4D97-AF65-F5344CB8AC3E}">
        <p14:creationId xmlns:p14="http://schemas.microsoft.com/office/powerpoint/2010/main" val="184848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21717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Times New Roman" panose="02020603050405020304" pitchFamily="18" charset="0"/>
                <a:cs typeface="Times New Roman" panose="02020603050405020304" pitchFamily="18" charset="0"/>
              </a:rPr>
              <a:t>Lớp</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chân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bụng</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001000" y="8648700"/>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Sên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trần</a:t>
            </a:r>
            <a:endParaRPr lang="en-US" sz="4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771900"/>
            <a:ext cx="7467600" cy="46482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4161757696"/>
              </p:ext>
            </p:extLst>
          </p:nvPr>
        </p:nvGraphicFramePr>
        <p:xfrm>
          <a:off x="98425" y="98425"/>
          <a:ext cx="803275" cy="457200"/>
        </p:xfrm>
        <a:graphic>
          <a:graphicData uri="http://schemas.openxmlformats.org/presentationml/2006/ole">
            <mc:AlternateContent xmlns:mc="http://schemas.openxmlformats.org/markup-compatibility/2006">
              <mc:Choice xmlns:v="urn:schemas-microsoft-com:vml" Requires="v">
                <p:oleObj spid="_x0000_s2098" name="Packager Shell Object" showAsIcon="1" r:id="rId4" imgW="803160" imgH="456480" progId="Package">
                  <p:embed/>
                </p:oleObj>
              </mc:Choice>
              <mc:Fallback>
                <p:oleObj name="Packager Shell Object" showAsIcon="1" r:id="rId4" imgW="803160" imgH="456480" progId="Package">
                  <p:embed/>
                  <p:pic>
                    <p:nvPicPr>
                      <p:cNvPr id="0" name=""/>
                      <p:cNvPicPr/>
                      <p:nvPr/>
                    </p:nvPicPr>
                    <p:blipFill>
                      <a:blip r:embed="rId5"/>
                      <a:stretch>
                        <a:fillRect/>
                      </a:stretch>
                    </p:blipFill>
                    <p:spPr>
                      <a:xfrm>
                        <a:off x="98425" y="98425"/>
                        <a:ext cx="803275" cy="457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50184428"/>
              </p:ext>
            </p:extLst>
          </p:nvPr>
        </p:nvGraphicFramePr>
        <p:xfrm>
          <a:off x="98425" y="98425"/>
          <a:ext cx="803275" cy="457200"/>
        </p:xfrm>
        <a:graphic>
          <a:graphicData uri="http://schemas.openxmlformats.org/presentationml/2006/ole">
            <mc:AlternateContent xmlns:mc="http://schemas.openxmlformats.org/markup-compatibility/2006">
              <mc:Choice xmlns:v="urn:schemas-microsoft-com:vml" Requires="v">
                <p:oleObj spid="_x0000_s2099" name="Packager Shell Object" showAsIcon="1" r:id="rId6" imgW="803160" imgH="456480" progId="Package">
                  <p:embed/>
                </p:oleObj>
              </mc:Choice>
              <mc:Fallback>
                <p:oleObj name="Packager Shell Object" showAsIcon="1" r:id="rId6" imgW="803160" imgH="456480" progId="Package">
                  <p:embed/>
                  <p:pic>
                    <p:nvPicPr>
                      <p:cNvPr id="0" name=""/>
                      <p:cNvPicPr/>
                      <p:nvPr/>
                    </p:nvPicPr>
                    <p:blipFill>
                      <a:blip r:embed="rId7"/>
                      <a:stretch>
                        <a:fillRect/>
                      </a:stretch>
                    </p:blipFill>
                    <p:spPr>
                      <a:xfrm>
                        <a:off x="98425" y="98425"/>
                        <a:ext cx="803275" cy="457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6277701"/>
              </p:ext>
            </p:extLst>
          </p:nvPr>
        </p:nvGraphicFramePr>
        <p:xfrm>
          <a:off x="98425" y="98425"/>
          <a:ext cx="803275" cy="457200"/>
        </p:xfrm>
        <a:graphic>
          <a:graphicData uri="http://schemas.openxmlformats.org/presentationml/2006/ole">
            <mc:AlternateContent xmlns:mc="http://schemas.openxmlformats.org/markup-compatibility/2006">
              <mc:Choice xmlns:v="urn:schemas-microsoft-com:vml" Requires="v">
                <p:oleObj spid="_x0000_s2100" name="Packager Shell Object" showAsIcon="1" r:id="rId8" imgW="803160" imgH="456480" progId="Package">
                  <p:embed/>
                </p:oleObj>
              </mc:Choice>
              <mc:Fallback>
                <p:oleObj name="Packager Shell Object" showAsIcon="1" r:id="rId8" imgW="803160" imgH="456480" progId="Package">
                  <p:embed/>
                  <p:pic>
                    <p:nvPicPr>
                      <p:cNvPr id="0" name=""/>
                      <p:cNvPicPr/>
                      <p:nvPr/>
                    </p:nvPicPr>
                    <p:blipFill>
                      <a:blip r:embed="rId9"/>
                      <a:stretch>
                        <a:fillRect/>
                      </a:stretch>
                    </p:blipFill>
                    <p:spPr>
                      <a:xfrm>
                        <a:off x="98425" y="98425"/>
                        <a:ext cx="803275" cy="457200"/>
                      </a:xfrm>
                      <a:prstGeom prst="rect">
                        <a:avLst/>
                      </a:prstGeom>
                    </p:spPr>
                  </p:pic>
                </p:oleObj>
              </mc:Fallback>
            </mc:AlternateContent>
          </a:graphicData>
        </a:graphic>
      </p:graphicFrame>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8800" y="3779520"/>
            <a:ext cx="7162800" cy="4686011"/>
          </a:xfrm>
          <a:prstGeom prst="rect">
            <a:avLst/>
          </a:prstGeom>
        </p:spPr>
      </p:pic>
    </p:spTree>
    <p:extLst>
      <p:ext uri="{BB962C8B-B14F-4D97-AF65-F5344CB8AC3E}">
        <p14:creationId xmlns:p14="http://schemas.microsoft.com/office/powerpoint/2010/main" val="63130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3365" y="1418295"/>
            <a:ext cx="15316200" cy="3477875"/>
          </a:xfrm>
          <a:prstGeom prst="rect">
            <a:avLst/>
          </a:prstGeom>
          <a:noFill/>
        </p:spPr>
        <p:txBody>
          <a:bodyPr wrap="square" rtlCol="0">
            <a:spAutoFit/>
          </a:bodyPr>
          <a:lstStyle/>
          <a:p>
            <a:pPr marL="457200" indent="-457200">
              <a:buFontTx/>
              <a:buChar char="-"/>
            </a:pPr>
            <a:r>
              <a:rPr lang="en-US" sz="4400" b="1" dirty="0" err="1" smtClean="0">
                <a:solidFill>
                  <a:srgbClr val="003296"/>
                </a:solidFill>
                <a:latin typeface="Times New Roman" panose="02020603050405020304" pitchFamily="18" charset="0"/>
                <a:cs typeface="Times New Roman" panose="02020603050405020304" pitchFamily="18" charset="0"/>
              </a:rPr>
              <a:t>Lợi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ích</a:t>
            </a:r>
            <a:r>
              <a:rPr lang="en-US" sz="4400" b="1" dirty="0" smtClean="0">
                <a:solidFill>
                  <a:srgbClr val="003296"/>
                </a:solidFill>
                <a:latin typeface="Times New Roman" panose="02020603050405020304" pitchFamily="18" charset="0"/>
                <a:cs typeface="Times New Roman" panose="02020603050405020304" pitchFamily="18" charset="0"/>
              </a:rPr>
              <a:t>:</a:t>
            </a:r>
          </a:p>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Vỏ</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làm</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đồ</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trang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trí</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thủ</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công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mĩ</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nghệ</a:t>
            </a:r>
            <a:r>
              <a:rPr lang="en-US" sz="4400" b="1" dirty="0" smtClean="0">
                <a:solidFill>
                  <a:srgbClr val="003296"/>
                </a:solidFill>
                <a:latin typeface="Times New Roman" panose="02020603050405020304" pitchFamily="18" charset="0"/>
                <a:cs typeface="Times New Roman" panose="02020603050405020304" pitchFamily="18" charset="0"/>
              </a:rPr>
              <a:t>.</a:t>
            </a:r>
          </a:p>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Làm</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thức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ăn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cho</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người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và</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một</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số</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động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vật</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khác</a:t>
            </a:r>
            <a:endParaRPr lang="en-US" sz="4400" b="1" dirty="0" smtClean="0">
              <a:solidFill>
                <a:srgbClr val="003296"/>
              </a:solidFill>
              <a:latin typeface="Times New Roman" panose="02020603050405020304" pitchFamily="18" charset="0"/>
              <a:cs typeface="Times New Roman" panose="02020603050405020304" pitchFamily="18" charset="0"/>
            </a:endParaRPr>
          </a:p>
          <a:p>
            <a:r>
              <a:rPr lang="en-US" sz="4400" b="1" dirty="0" smtClean="0">
                <a:solidFill>
                  <a:srgbClr val="003296"/>
                </a:solidFill>
                <a:latin typeface="Times New Roman" panose="02020603050405020304" pitchFamily="18" charset="0"/>
                <a:cs typeface="Times New Roman" panose="02020603050405020304" pitchFamily="18" charset="0"/>
              </a:rPr>
              <a:t>+</a:t>
            </a:r>
            <a:r>
              <a:rPr lang="en-US" sz="4400" b="1" dirty="0" err="1" smtClean="0">
                <a:solidFill>
                  <a:srgbClr val="003296"/>
                </a:solidFill>
                <a:latin typeface="Times New Roman" panose="02020603050405020304" pitchFamily="18" charset="0"/>
                <a:cs typeface="Times New Roman" panose="02020603050405020304" pitchFamily="18" charset="0"/>
              </a:rPr>
              <a:t>Vỏ</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có</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tác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dụng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trong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nghiên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cứu</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lịch</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sử</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địa</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chất</a:t>
            </a:r>
            <a:endParaRPr lang="en-US" sz="4400" b="1" dirty="0" smtClean="0">
              <a:solidFill>
                <a:srgbClr val="003296"/>
              </a:solidFill>
              <a:latin typeface="Times New Roman" panose="02020603050405020304" pitchFamily="18" charset="0"/>
              <a:cs typeface="Times New Roman" panose="02020603050405020304" pitchFamily="18" charset="0"/>
            </a:endParaRPr>
          </a:p>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Làm</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sạch</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môi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trường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nước</a:t>
            </a:r>
            <a:r>
              <a:rPr lang="en-US" sz="4400" b="1" dirty="0" smtClean="0">
                <a:solidFill>
                  <a:srgbClr val="003296"/>
                </a:solidFill>
                <a:latin typeface="Times New Roman" panose="02020603050405020304" pitchFamily="18" charset="0"/>
                <a:cs typeface="Times New Roman" panose="02020603050405020304" pitchFamily="18" charset="0"/>
              </a:rPr>
              <a:t>.</a:t>
            </a:r>
            <a:endParaRPr lang="en-US" sz="4400" b="1" dirty="0">
              <a:solidFill>
                <a:srgbClr val="00329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895600" y="4953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38200" y="1326297"/>
            <a:ext cx="1305165" cy="1569660"/>
          </a:xfrm>
          <a:prstGeom prst="rect">
            <a:avLst/>
          </a:prstGeom>
        </p:spPr>
        <p:txBody>
          <a:bodyPr wrap="none">
            <a:spAutoFit/>
          </a:bodyPr>
          <a:lstStyle/>
          <a:p>
            <a:pPr lvl="0" defTabSz="457200"/>
            <a:r>
              <a:rPr lang="en-US" altLang="en-US" sz="9600" b="1">
                <a:ln w="0"/>
                <a:solidFill>
                  <a:srgbClr val="FF0000"/>
                </a:solidFill>
                <a:latin typeface="Times New Roman" pitchFamily="18" charset="0"/>
                <a:cs typeface="Times New Roman" pitchFamily="18" charset="0"/>
                <a:sym typeface="Wingdings" pitchFamily="2" charset="2"/>
              </a:rPr>
              <a:t></a:t>
            </a:r>
            <a:endParaRPr lang="vi-VN" sz="9600">
              <a:solidFill>
                <a:prstClr val="black"/>
              </a:solidFill>
              <a:cs typeface="Arial" panose="020B0604020202020204" pitchFamily="34" charset="0"/>
            </a:endParaRPr>
          </a:p>
        </p:txBody>
      </p:sp>
      <p:sp>
        <p:nvSpPr>
          <p:cNvPr id="6" name="Rectangle 5"/>
          <p:cNvSpPr/>
          <p:nvPr/>
        </p:nvSpPr>
        <p:spPr>
          <a:xfrm>
            <a:off x="1490782" y="5219700"/>
            <a:ext cx="14392035" cy="2800767"/>
          </a:xfrm>
          <a:prstGeom prst="rect">
            <a:avLst/>
          </a:prstGeom>
        </p:spPr>
        <p:txBody>
          <a:bodyPr wrap="square">
            <a:spAutoFit/>
          </a:bodyPr>
          <a:lstStyle/>
          <a:p>
            <a:pPr marL="457200" lvl="0" indent="-457200">
              <a:buFontTx/>
              <a:buChar char="-"/>
            </a:pPr>
            <a:r>
              <a:rPr lang="en-US" sz="4400" b="1">
                <a:solidFill>
                  <a:srgbClr val="003296"/>
                </a:solidFill>
                <a:latin typeface="Times New Roman" panose="02020603050405020304" pitchFamily="18" charset="0"/>
                <a:cs typeface="Times New Roman" panose="02020603050405020304" pitchFamily="18" charset="0"/>
              </a:rPr>
              <a:t>Tác hại:</a:t>
            </a:r>
          </a:p>
          <a:p>
            <a:pPr lvl="0"/>
            <a:r>
              <a:rPr lang="en-US" sz="4400" b="1">
                <a:solidFill>
                  <a:srgbClr val="003296"/>
                </a:solidFill>
                <a:latin typeface="Times New Roman" panose="02020603050405020304" pitchFamily="18" charset="0"/>
                <a:cs typeface="Times New Roman" panose="02020603050405020304" pitchFamily="18" charset="0"/>
              </a:rPr>
              <a:t>+ Một số loài ăn thực vật, phá hoại cây trồng, mùa màng.</a:t>
            </a:r>
          </a:p>
          <a:p>
            <a:pPr lvl="0"/>
            <a:r>
              <a:rPr lang="en-US" sz="4400" b="1">
                <a:solidFill>
                  <a:srgbClr val="003296"/>
                </a:solidFill>
                <a:latin typeface="Times New Roman" panose="02020603050405020304" pitchFamily="18" charset="0"/>
                <a:cs typeface="Times New Roman" panose="02020603050405020304" pitchFamily="18" charset="0"/>
              </a:rPr>
              <a:t>+ Làm vật trung gian truyền bệnh cho người và vật nuôi.</a:t>
            </a:r>
          </a:p>
          <a:p>
            <a:pPr lvl="0"/>
            <a:r>
              <a:rPr lang="en-US" sz="4400" b="1">
                <a:solidFill>
                  <a:srgbClr val="003296"/>
                </a:solidFill>
                <a:latin typeface="Times New Roman" panose="02020603050405020304" pitchFamily="18" charset="0"/>
                <a:cs typeface="Times New Roman" panose="02020603050405020304" pitchFamily="18" charset="0"/>
              </a:rPr>
              <a:t>+ Một số loài có độc.</a:t>
            </a:r>
            <a:endParaRPr lang="en-US" sz="4400" b="1" dirty="0">
              <a:solidFill>
                <a:srgbClr val="00329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66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6">
                                            <p:txEl>
                                              <p:pRg st="2" end="2"/>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7DUL1NCAD36VF6CAB7LZYXCAMDJYTDCAP7164LCARS8KIICARRX15ACAL0EV0XCA5YWZVRCATJGKZWCADET4PMCAM8PPCTCAQS6IDFCAYYIU3NCASE36UUCA4VVE30CAZWNBBSCAYY4PY3CAKRCQ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6" y="5116170"/>
            <a:ext cx="8945356" cy="5170830"/>
          </a:xfrm>
          <a:prstGeom prst="rect">
            <a:avLst/>
          </a:prstGeom>
          <a:noFill/>
          <a:extLst>
            <a:ext uri="{909E8E84-426E-40DD-AFC4-6F175D3DCCD1}">
              <a14:hiddenFill xmlns:a14="http://schemas.microsoft.com/office/drawing/2010/main">
                <a:solidFill>
                  <a:srgbClr val="FFFFFF"/>
                </a:solidFill>
              </a14:hiddenFill>
            </a:ext>
          </a:extLst>
        </p:spPr>
      </p:pic>
      <p:pic>
        <p:nvPicPr>
          <p:cNvPr id="68614" name="Picture 6" desc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5875" y="5143500"/>
            <a:ext cx="932687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8"/>
          <p:cNvGrpSpPr>
            <a:grpSpLocks/>
          </p:cNvGrpSpPr>
          <p:nvPr/>
        </p:nvGrpSpPr>
        <p:grpSpPr bwMode="auto">
          <a:xfrm>
            <a:off x="0" y="0"/>
            <a:ext cx="18288000" cy="5143500"/>
            <a:chOff x="624" y="0"/>
            <a:chExt cx="4800" cy="1882"/>
          </a:xfrm>
        </p:grpSpPr>
        <p:pic>
          <p:nvPicPr>
            <p:cNvPr id="68617" name="Picture 9" desc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0"/>
              <a:ext cx="2352" cy="1882"/>
            </a:xfrm>
            <a:prstGeom prst="rect">
              <a:avLst/>
            </a:prstGeom>
            <a:noFill/>
            <a:extLst>
              <a:ext uri="{909E8E84-426E-40DD-AFC4-6F175D3DCCD1}">
                <a14:hiddenFill xmlns:a14="http://schemas.microsoft.com/office/drawing/2010/main">
                  <a:solidFill>
                    <a:srgbClr val="FFFFFF"/>
                  </a:solidFill>
                </a14:hiddenFill>
              </a:ext>
            </a:extLst>
          </p:spPr>
        </p:pic>
        <p:pic>
          <p:nvPicPr>
            <p:cNvPr id="68619" name="Picture 11" desc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2" y="0"/>
              <a:ext cx="2412" cy="1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7324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540" y="419100"/>
            <a:ext cx="6400800" cy="830997"/>
          </a:xfrm>
          <a:prstGeom prst="rect">
            <a:avLst/>
          </a:prstGeom>
          <a:solidFill>
            <a:schemeClr val="bg1"/>
          </a:solidFill>
          <a:ln>
            <a:solidFill>
              <a:schemeClr val="bg1"/>
            </a:solidFill>
          </a:ln>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420" y="2019300"/>
            <a:ext cx="6598920" cy="6187023"/>
          </a:xfrm>
          <a:prstGeom prst="rect">
            <a:avLst/>
          </a:prstGeom>
        </p:spPr>
      </p:pic>
      <p:sp>
        <p:nvSpPr>
          <p:cNvPr id="6" name="Rectangle 5"/>
          <p:cNvSpPr/>
          <p:nvPr/>
        </p:nvSpPr>
        <p:spPr>
          <a:xfrm>
            <a:off x="8915400" y="1790700"/>
            <a:ext cx="8305800" cy="61794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5500"/>
              </a:lnSpc>
            </a:pPr>
            <a:r>
              <a:rPr lang="en-US" sz="4000" dirty="0" err="1" smtClean="0">
                <a:solidFill>
                  <a:schemeClr val="tx1"/>
                </a:solidFill>
                <a:latin typeface="Times New Roman" panose="02020603050405020304" pitchFamily="18" charset="0"/>
                <a:cs typeface="Times New Roman" panose="02020603050405020304" pitchFamily="18" charset="0"/>
              </a:rPr>
              <a:t>Một</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số</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loài</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thân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mềm</a:t>
            </a:r>
            <a:r>
              <a:rPr lang="en-US" sz="4000" dirty="0" smtClean="0">
                <a:solidFill>
                  <a:schemeClr val="tx1"/>
                </a:solidFill>
                <a:latin typeface="Times New Roman" panose="02020603050405020304" pitchFamily="18" charset="0"/>
                <a:cs typeface="Times New Roman" panose="02020603050405020304" pitchFamily="18" charset="0"/>
              </a:rPr>
              <a:t> ở </a:t>
            </a:r>
            <a:r>
              <a:rPr lang="en-US" sz="4000" dirty="0" err="1" smtClean="0">
                <a:solidFill>
                  <a:schemeClr val="tx1"/>
                </a:solidFill>
                <a:latin typeface="Times New Roman" panose="02020603050405020304" pitchFamily="18" charset="0"/>
                <a:cs typeface="Times New Roman" panose="02020603050405020304" pitchFamily="18" charset="0"/>
              </a:rPr>
              <a:t>địa</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phương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và</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vai</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trò</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hoặc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tác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hại</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của</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chúng</a:t>
            </a:r>
            <a:r>
              <a:rPr lang="en-US" sz="4000" dirty="0" smtClean="0">
                <a:solidFill>
                  <a:schemeClr val="tx1"/>
                </a:solidFill>
                <a:latin typeface="Times New Roman" panose="02020603050405020304" pitchFamily="18" charset="0"/>
                <a:cs typeface="Times New Roman" panose="02020603050405020304" pitchFamily="18" charset="0"/>
              </a:rPr>
              <a:t>:</a:t>
            </a:r>
          </a:p>
          <a:p>
            <a:pPr marL="285750" indent="-285750">
              <a:lnSpc>
                <a:spcPts val="5500"/>
              </a:lnSpc>
              <a:buFontTx/>
              <a:buChar char="-"/>
            </a:pPr>
            <a:r>
              <a:rPr lang="en-US" sz="4000" dirty="0" err="1" smtClean="0">
                <a:solidFill>
                  <a:schemeClr val="tx1"/>
                </a:solidFill>
                <a:latin typeface="Times New Roman" panose="02020603050405020304" pitchFamily="18" charset="0"/>
                <a:cs typeface="Times New Roman" panose="02020603050405020304" pitchFamily="18" charset="0"/>
              </a:rPr>
              <a:t>Ốc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bươu</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vàng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ốc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sên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ăn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các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loại</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cỏ</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cây</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phá</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hoại</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mùa</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màng</a:t>
            </a:r>
            <a:r>
              <a:rPr lang="en-US" sz="4000" dirty="0" smtClean="0">
                <a:solidFill>
                  <a:schemeClr val="tx1"/>
                </a:solidFill>
                <a:latin typeface="Times New Roman" panose="02020603050405020304" pitchFamily="18" charset="0"/>
                <a:cs typeface="Times New Roman" panose="02020603050405020304" pitchFamily="18" charset="0"/>
              </a:rPr>
              <a:t>.</a:t>
            </a:r>
          </a:p>
          <a:p>
            <a:pPr marL="285750" indent="-285750">
              <a:lnSpc>
                <a:spcPts val="5500"/>
              </a:lnSpc>
              <a:buFontTx/>
              <a:buChar char="-"/>
            </a:pPr>
            <a:r>
              <a:rPr lang="en-US" sz="4000" dirty="0" err="1" smtClean="0">
                <a:solidFill>
                  <a:schemeClr val="tx1"/>
                </a:solidFill>
                <a:latin typeface="Times New Roman" panose="02020603050405020304" pitchFamily="18" charset="0"/>
                <a:cs typeface="Times New Roman" panose="02020603050405020304" pitchFamily="18" charset="0"/>
              </a:rPr>
              <a:t>Trai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sông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hến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ốc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đá</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ốc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mít</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ốc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vặn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làm</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thức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ăn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cho</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người</a:t>
            </a:r>
            <a:endParaRPr lang="en-US" sz="400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22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1409700"/>
            <a:ext cx="16078200" cy="7696200"/>
          </a:xfrm>
          <a:prstGeom prst="rect">
            <a:avLst/>
          </a:prstGeom>
        </p:spPr>
      </p:pic>
    </p:spTree>
    <p:extLst>
      <p:ext uri="{BB962C8B-B14F-4D97-AF65-F5344CB8AC3E}">
        <p14:creationId xmlns:p14="http://schemas.microsoft.com/office/powerpoint/2010/main" val="16920116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2999" y="567035"/>
            <a:ext cx="13944600" cy="923330"/>
          </a:xfrm>
          <a:prstGeom prst="rect">
            <a:avLst/>
          </a:prstGeom>
          <a:solidFill>
            <a:schemeClr val="bg1"/>
          </a:solidFill>
          <a:ln>
            <a:solidFill>
              <a:schemeClr val="bg1"/>
            </a:solidFill>
          </a:ln>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1742262"/>
            <a:ext cx="6400800" cy="830997"/>
          </a:xfrm>
          <a:prstGeom prst="rect">
            <a:avLst/>
          </a:prstGeom>
          <a:solidFill>
            <a:schemeClr val="bg1"/>
          </a:solidFill>
          <a:ln>
            <a:solidFill>
              <a:schemeClr val="bg1"/>
            </a:solidFill>
          </a:ln>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4/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khớp</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590800" y="3222367"/>
            <a:ext cx="12496799" cy="6340734"/>
          </a:xfrm>
          <a:prstGeom prst="rect">
            <a:avLst/>
          </a:prstGeom>
        </p:spPr>
      </p:pic>
      <p:pic>
        <p:nvPicPr>
          <p:cNvPr id="6" name="Picture 5"/>
          <p:cNvPicPr>
            <a:picLocks noChangeAspect="1"/>
          </p:cNvPicPr>
          <p:nvPr/>
        </p:nvPicPr>
        <p:blipFill>
          <a:blip r:embed="rId3"/>
          <a:stretch>
            <a:fillRect/>
          </a:stretch>
        </p:blipFill>
        <p:spPr>
          <a:xfrm>
            <a:off x="5943600" y="3112634"/>
            <a:ext cx="6248400" cy="5764666"/>
          </a:xfrm>
          <a:prstGeom prst="rect">
            <a:avLst/>
          </a:prstGeom>
        </p:spPr>
      </p:pic>
    </p:spTree>
    <p:extLst>
      <p:ext uri="{BB962C8B-B14F-4D97-AF65-F5344CB8AC3E}">
        <p14:creationId xmlns:p14="http://schemas.microsoft.com/office/powerpoint/2010/main" val="17305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xit" presetSubtype="0" fill="hold" nodeType="click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0572" y="2095500"/>
            <a:ext cx="16002000" cy="2340577"/>
          </a:xfrm>
          <a:prstGeom prst="rect">
            <a:avLst/>
          </a:prstGeom>
          <a:noFill/>
        </p:spPr>
        <p:txBody>
          <a:bodyPr wrap="square" rtlCol="0">
            <a:spAutoFit/>
          </a:bodyPr>
          <a:lstStyle/>
          <a:p>
            <a:pPr marL="571500" indent="-571500">
              <a:buFontTx/>
              <a:buChar char="-"/>
            </a:pPr>
            <a:r>
              <a:rPr lang="en-US" sz="4400" b="1" dirty="0" err="1" smtClean="0">
                <a:solidFill>
                  <a:srgbClr val="003296"/>
                </a:solidFill>
                <a:latin typeface="Times New Roman" panose="02020603050405020304" pitchFamily="18" charset="0"/>
                <a:cs typeface="Times New Roman" panose="02020603050405020304" pitchFamily="18" charset="0"/>
              </a:rPr>
              <a:t>Đặc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điểm</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có</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bộ</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xương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ngoài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làm</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bằng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kitin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các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chân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phân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đốt</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có</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khớp</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động</a:t>
            </a:r>
            <a:endParaRPr lang="en-US" sz="4400" b="1" dirty="0" smtClean="0">
              <a:solidFill>
                <a:srgbClr val="003296"/>
              </a:solidFill>
              <a:latin typeface="Times New Roman" panose="02020603050405020304" pitchFamily="18" charset="0"/>
              <a:cs typeface="Times New Roman" panose="02020603050405020304" pitchFamily="18" charset="0"/>
            </a:endParaRPr>
          </a:p>
          <a:p>
            <a:pPr>
              <a:lnSpc>
                <a:spcPct val="150000"/>
              </a:lnSpc>
            </a:pPr>
            <a:endParaRPr lang="en-US" sz="4400" b="1" dirty="0" smtClean="0">
              <a:latin typeface="Times New Roman" panose="02020603050405020304" pitchFamily="18" charset="0"/>
              <a:cs typeface="Times New Roman" panose="02020603050405020304" pitchFamily="18" charset="0"/>
            </a:endParaRPr>
          </a:p>
        </p:txBody>
      </p:sp>
      <p:sp>
        <p:nvSpPr>
          <p:cNvPr id="5" name="TextBox 4"/>
          <p:cNvSpPr txBox="1"/>
          <p:nvPr/>
        </p:nvSpPr>
        <p:spPr>
          <a:xfrm>
            <a:off x="1143000" y="876300"/>
            <a:ext cx="6400800" cy="830997"/>
          </a:xfrm>
          <a:prstGeom prst="rect">
            <a:avLst/>
          </a:prstGeom>
          <a:solidFill>
            <a:srgbClr val="66FFFF"/>
          </a:solid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4/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khớp</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05407" y="1635843"/>
            <a:ext cx="1305165" cy="1569660"/>
          </a:xfrm>
          <a:prstGeom prst="rect">
            <a:avLst/>
          </a:prstGeom>
        </p:spPr>
        <p:txBody>
          <a:bodyPr wrap="none">
            <a:spAutoFit/>
          </a:bodyPr>
          <a:lstStyle/>
          <a:p>
            <a:pPr lvl="0" defTabSz="457200"/>
            <a:r>
              <a:rPr lang="en-US" altLang="en-US" sz="9600" b="1">
                <a:ln w="0"/>
                <a:solidFill>
                  <a:srgbClr val="FF0000"/>
                </a:solidFill>
                <a:latin typeface="Times New Roman" pitchFamily="18" charset="0"/>
                <a:cs typeface="Times New Roman" pitchFamily="18" charset="0"/>
                <a:sym typeface="Wingdings" pitchFamily="2" charset="2"/>
              </a:rPr>
              <a:t></a:t>
            </a:r>
            <a:endParaRPr lang="vi-VN" sz="9600">
              <a:solidFill>
                <a:prstClr val="black"/>
              </a:solidFill>
              <a:cs typeface="Arial" panose="020B0604020202020204" pitchFamily="34" charset="0"/>
            </a:endParaRPr>
          </a:p>
        </p:txBody>
      </p:sp>
      <p:sp>
        <p:nvSpPr>
          <p:cNvPr id="7" name="Rectangle 6"/>
          <p:cNvSpPr/>
          <p:nvPr/>
        </p:nvSpPr>
        <p:spPr>
          <a:xfrm>
            <a:off x="1845884" y="3543300"/>
            <a:ext cx="14325600" cy="5847755"/>
          </a:xfrm>
          <a:prstGeom prst="rect">
            <a:avLst/>
          </a:prstGeom>
        </p:spPr>
        <p:txBody>
          <a:bodyPr wrap="square">
            <a:spAutoFit/>
          </a:bodyPr>
          <a:lstStyle/>
          <a:p>
            <a:pPr lvl="0"/>
            <a:r>
              <a:rPr lang="en-US" sz="4400" b="1" smtClean="0">
                <a:solidFill>
                  <a:srgbClr val="003296"/>
                </a:solidFill>
                <a:latin typeface="Times New Roman" panose="02020603050405020304" pitchFamily="18" charset="0"/>
                <a:cs typeface="Times New Roman" panose="02020603050405020304" pitchFamily="18" charset="0"/>
              </a:rPr>
              <a:t>- Gồm </a:t>
            </a:r>
            <a:r>
              <a:rPr lang="en-US" sz="4400" b="1">
                <a:solidFill>
                  <a:srgbClr val="003296"/>
                </a:solidFill>
                <a:latin typeface="Times New Roman" panose="02020603050405020304" pitchFamily="18" charset="0"/>
                <a:cs typeface="Times New Roman" panose="02020603050405020304" pitchFamily="18" charset="0"/>
              </a:rPr>
              <a:t>các phân ngành:</a:t>
            </a:r>
          </a:p>
          <a:p>
            <a:pPr lvl="0"/>
            <a:r>
              <a:rPr lang="en-US" sz="4400" b="1">
                <a:solidFill>
                  <a:srgbClr val="003296"/>
                </a:solidFill>
                <a:latin typeface="Times New Roman" panose="02020603050405020304" pitchFamily="18" charset="0"/>
                <a:cs typeface="Times New Roman" panose="02020603050405020304" pitchFamily="18" charset="0"/>
              </a:rPr>
              <a:t>+ Bọ ba thùy</a:t>
            </a:r>
            <a:r>
              <a:rPr lang="en-US" sz="4400" b="1" smtClean="0">
                <a:solidFill>
                  <a:srgbClr val="003296"/>
                </a:solidFill>
                <a:latin typeface="Times New Roman" panose="02020603050405020304" pitchFamily="18" charset="0"/>
                <a:cs typeface="Times New Roman" panose="02020603050405020304" pitchFamily="18" charset="0"/>
              </a:rPr>
              <a:t>.</a:t>
            </a:r>
          </a:p>
          <a:p>
            <a:pPr lvl="0"/>
            <a:r>
              <a:rPr lang="en-US" sz="4400" b="1">
                <a:solidFill>
                  <a:srgbClr val="003296"/>
                </a:solidFill>
                <a:latin typeface="Times New Roman" panose="02020603050405020304" pitchFamily="18" charset="0"/>
                <a:cs typeface="Times New Roman" panose="02020603050405020304" pitchFamily="18" charset="0"/>
              </a:rPr>
              <a:t>+ Chân </a:t>
            </a:r>
            <a:r>
              <a:rPr lang="en-US" sz="4400" b="1" smtClean="0">
                <a:solidFill>
                  <a:srgbClr val="003296"/>
                </a:solidFill>
                <a:latin typeface="Times New Roman" panose="02020603050405020304" pitchFamily="18" charset="0"/>
                <a:cs typeface="Times New Roman" panose="02020603050405020304" pitchFamily="18" charset="0"/>
              </a:rPr>
              <a:t>kìm</a:t>
            </a:r>
          </a:p>
          <a:p>
            <a:pPr lvl="0"/>
            <a:r>
              <a:rPr lang="en-US" sz="4400" b="1" smtClean="0">
                <a:solidFill>
                  <a:srgbClr val="003296"/>
                </a:solidFill>
                <a:latin typeface="Times New Roman" panose="02020603050405020304" pitchFamily="18" charset="0"/>
                <a:cs typeface="Times New Roman" panose="02020603050405020304" pitchFamily="18" charset="0"/>
              </a:rPr>
              <a:t>+ </a:t>
            </a:r>
            <a:r>
              <a:rPr lang="en-US" sz="4400" b="1">
                <a:solidFill>
                  <a:srgbClr val="003296"/>
                </a:solidFill>
                <a:latin typeface="Times New Roman" panose="02020603050405020304" pitchFamily="18" charset="0"/>
                <a:cs typeface="Times New Roman" panose="02020603050405020304" pitchFamily="18" charset="0"/>
              </a:rPr>
              <a:t>Nhiều chân</a:t>
            </a:r>
          </a:p>
          <a:p>
            <a:pPr lvl="0"/>
            <a:r>
              <a:rPr lang="en-US" sz="4400" b="1">
                <a:solidFill>
                  <a:srgbClr val="003296"/>
                </a:solidFill>
                <a:latin typeface="Times New Roman" panose="02020603050405020304" pitchFamily="18" charset="0"/>
                <a:cs typeface="Times New Roman" panose="02020603050405020304" pitchFamily="18" charset="0"/>
              </a:rPr>
              <a:t>+ sáu chân</a:t>
            </a:r>
          </a:p>
          <a:p>
            <a:pPr lvl="0"/>
            <a:r>
              <a:rPr lang="en-US" sz="4400" b="1">
                <a:solidFill>
                  <a:srgbClr val="003296"/>
                </a:solidFill>
                <a:latin typeface="Times New Roman" panose="02020603050405020304" pitchFamily="18" charset="0"/>
                <a:cs typeface="Times New Roman" panose="02020603050405020304" pitchFamily="18" charset="0"/>
              </a:rPr>
              <a:t>+Giáp xác</a:t>
            </a:r>
          </a:p>
          <a:p>
            <a:pPr lvl="0">
              <a:lnSpc>
                <a:spcPct val="150000"/>
              </a:lnSpc>
            </a:pPr>
            <a:endParaRPr lang="en-US" sz="4400" b="1">
              <a:solidFill>
                <a:prstClr val="black"/>
              </a:solidFill>
              <a:latin typeface="Times New Roman" panose="02020603050405020304" pitchFamily="18" charset="0"/>
              <a:cs typeface="Times New Roman" panose="02020603050405020304" pitchFamily="18" charset="0"/>
            </a:endParaRPr>
          </a:p>
          <a:p>
            <a:pPr lvl="0"/>
            <a:endParaRPr lang="en-US" sz="4400" b="1" dirty="0">
              <a:solidFill>
                <a:srgbClr val="00329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384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Bọ</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thùy</a:t>
            </a:r>
            <a:r>
              <a:rPr lang="en-US" sz="4400" b="1" dirty="0" smtClean="0">
                <a:latin typeface="Times New Roman" panose="02020603050405020304" pitchFamily="18" charset="0"/>
                <a:cs typeface="Times New Roman" panose="02020603050405020304" pitchFamily="18" charset="0"/>
              </a:rPr>
              <a:t>.</a:t>
            </a:r>
          </a:p>
        </p:txBody>
      </p:sp>
      <p:sp>
        <p:nvSpPr>
          <p:cNvPr id="8" name="TextBox 7"/>
          <p:cNvSpPr txBox="1"/>
          <p:nvPr/>
        </p:nvSpPr>
        <p:spPr>
          <a:xfrm>
            <a:off x="1174595" y="571500"/>
            <a:ext cx="6400800" cy="830997"/>
          </a:xfrm>
          <a:prstGeom prst="rect">
            <a:avLst/>
          </a:prstGeom>
          <a:solidFill>
            <a:schemeClr val="bg1"/>
          </a:solidFill>
          <a:ln>
            <a:solidFill>
              <a:schemeClr val="bg1"/>
            </a:solidFill>
          </a:ln>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4/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khớp</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4533900"/>
            <a:ext cx="10058400" cy="5124450"/>
          </a:xfrm>
          <a:prstGeom prst="rect">
            <a:avLst/>
          </a:prstGeom>
        </p:spPr>
      </p:pic>
    </p:spTree>
    <p:extLst>
      <p:ext uri="{BB962C8B-B14F-4D97-AF65-F5344CB8AC3E}">
        <p14:creationId xmlns:p14="http://schemas.microsoft.com/office/powerpoint/2010/main" val="36804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kìm</a:t>
            </a:r>
            <a:endParaRPr lang="en-US" sz="4400" b="1"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3074" name="Picture 2" descr="Nhện - Tarantula - BiểnxanhCST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567486"/>
            <a:ext cx="4752975" cy="33485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op Sale Tháng 11/2022 Con sam biển có độc không? Mua s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8200" y="331470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5510705"/>
            <a:ext cx="5029200" cy="3405286"/>
          </a:xfrm>
          <a:prstGeom prst="rect">
            <a:avLst/>
          </a:prstGeom>
        </p:spPr>
      </p:pic>
    </p:spTree>
    <p:extLst>
      <p:ext uri="{BB962C8B-B14F-4D97-AF65-F5344CB8AC3E}">
        <p14:creationId xmlns:p14="http://schemas.microsoft.com/office/powerpoint/2010/main" val="198384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1000" fill="hold"/>
                                        <p:tgtEl>
                                          <p:spTgt spid="3074"/>
                                        </p:tgtEl>
                                        <p:attrNameLst>
                                          <p:attrName>ppt_w</p:attrName>
                                        </p:attrNameLst>
                                      </p:cBhvr>
                                      <p:tavLst>
                                        <p:tav tm="0">
                                          <p:val>
                                            <p:fltVal val="0"/>
                                          </p:val>
                                        </p:tav>
                                        <p:tav tm="100000">
                                          <p:val>
                                            <p:strVal val="#ppt_w"/>
                                          </p:val>
                                        </p:tav>
                                      </p:tavLst>
                                    </p:anim>
                                    <p:anim calcmode="lin" valueType="num">
                                      <p:cBhvr>
                                        <p:cTn id="22" dur="1000" fill="hold"/>
                                        <p:tgtEl>
                                          <p:spTgt spid="3074"/>
                                        </p:tgtEl>
                                        <p:attrNameLst>
                                          <p:attrName>ppt_h</p:attrName>
                                        </p:attrNameLst>
                                      </p:cBhvr>
                                      <p:tavLst>
                                        <p:tav tm="0">
                                          <p:val>
                                            <p:fltVal val="0"/>
                                          </p:val>
                                        </p:tav>
                                        <p:tav tm="100000">
                                          <p:val>
                                            <p:strVal val="#ppt_h"/>
                                          </p:val>
                                        </p:tav>
                                      </p:tavLst>
                                    </p:anim>
                                    <p:anim calcmode="lin" valueType="num">
                                      <p:cBhvr>
                                        <p:cTn id="23" dur="1000" fill="hold"/>
                                        <p:tgtEl>
                                          <p:spTgt spid="3074"/>
                                        </p:tgtEl>
                                        <p:attrNameLst>
                                          <p:attrName>style.rotation</p:attrName>
                                        </p:attrNameLst>
                                      </p:cBhvr>
                                      <p:tavLst>
                                        <p:tav tm="0">
                                          <p:val>
                                            <p:fltVal val="90"/>
                                          </p:val>
                                        </p:tav>
                                        <p:tav tm="100000">
                                          <p:val>
                                            <p:fltVal val="0"/>
                                          </p:val>
                                        </p:tav>
                                      </p:tavLst>
                                    </p:anim>
                                    <p:animEffect transition="in" filter="fade">
                                      <p:cBhvr>
                                        <p:cTn id="24" dur="1000"/>
                                        <p:tgtEl>
                                          <p:spTgt spid="307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 calcmode="lin" valueType="num">
                                      <p:cBhvr>
                                        <p:cTn id="37" dur="1000" fill="hold"/>
                                        <p:tgtEl>
                                          <p:spTgt spid="3076"/>
                                        </p:tgtEl>
                                        <p:attrNameLst>
                                          <p:attrName>ppt_w</p:attrName>
                                        </p:attrNameLst>
                                      </p:cBhvr>
                                      <p:tavLst>
                                        <p:tav tm="0">
                                          <p:val>
                                            <p:fltVal val="0"/>
                                          </p:val>
                                        </p:tav>
                                        <p:tav tm="100000">
                                          <p:val>
                                            <p:strVal val="#ppt_w"/>
                                          </p:val>
                                        </p:tav>
                                      </p:tavLst>
                                    </p:anim>
                                    <p:anim calcmode="lin" valueType="num">
                                      <p:cBhvr>
                                        <p:cTn id="38" dur="1000" fill="hold"/>
                                        <p:tgtEl>
                                          <p:spTgt spid="3076"/>
                                        </p:tgtEl>
                                        <p:attrNameLst>
                                          <p:attrName>ppt_h</p:attrName>
                                        </p:attrNameLst>
                                      </p:cBhvr>
                                      <p:tavLst>
                                        <p:tav tm="0">
                                          <p:val>
                                            <p:fltVal val="0"/>
                                          </p:val>
                                        </p:tav>
                                        <p:tav tm="100000">
                                          <p:val>
                                            <p:strVal val="#ppt_h"/>
                                          </p:val>
                                        </p:tav>
                                      </p:tavLst>
                                    </p:anim>
                                    <p:anim calcmode="lin" valueType="num">
                                      <p:cBhvr>
                                        <p:cTn id="39" dur="1000" fill="hold"/>
                                        <p:tgtEl>
                                          <p:spTgt spid="3076"/>
                                        </p:tgtEl>
                                        <p:attrNameLst>
                                          <p:attrName>style.rotation</p:attrName>
                                        </p:attrNameLst>
                                      </p:cBhvr>
                                      <p:tavLst>
                                        <p:tav tm="0">
                                          <p:val>
                                            <p:fltVal val="90"/>
                                          </p:val>
                                        </p:tav>
                                        <p:tav tm="100000">
                                          <p:val>
                                            <p:fltVal val="0"/>
                                          </p:val>
                                        </p:tav>
                                      </p:tavLst>
                                    </p:anim>
                                    <p:animEffect transition="in" filter="fade">
                                      <p:cBhvr>
                                        <p:cTn id="40"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Nhiều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chân</a:t>
            </a:r>
            <a:endParaRPr lang="en-US" sz="4400" b="1"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10242" name="Picture 2" descr="LOÀI CUỐN CHIẾU MỚI ĐƯỢC PHÁT HIỆN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554453"/>
            <a:ext cx="5791200" cy="362764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Con rết có mấy chân? | Myphamthucuc.vn - Giáo dục trung học Đồng N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5554452"/>
            <a:ext cx="7848600" cy="3627647"/>
          </a:xfrm>
          <a:prstGeom prst="rect">
            <a:avLst/>
          </a:prstGeom>
        </p:spPr>
      </p:pic>
    </p:spTree>
    <p:extLst>
      <p:ext uri="{BB962C8B-B14F-4D97-AF65-F5344CB8AC3E}">
        <p14:creationId xmlns:p14="http://schemas.microsoft.com/office/powerpoint/2010/main" val="20712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 calcmode="lin" valueType="num">
                                      <p:cBhvr>
                                        <p:cTn id="21" dur="500" fill="hold"/>
                                        <p:tgtEl>
                                          <p:spTgt spid="10242"/>
                                        </p:tgtEl>
                                        <p:attrNameLst>
                                          <p:attrName>ppt_w</p:attrName>
                                        </p:attrNameLst>
                                      </p:cBhvr>
                                      <p:tavLst>
                                        <p:tav tm="0">
                                          <p:val>
                                            <p:fltVal val="0"/>
                                          </p:val>
                                        </p:tav>
                                        <p:tav tm="100000">
                                          <p:val>
                                            <p:strVal val="#ppt_w"/>
                                          </p:val>
                                        </p:tav>
                                      </p:tavLst>
                                    </p:anim>
                                    <p:anim calcmode="lin" valueType="num">
                                      <p:cBhvr>
                                        <p:cTn id="22" dur="500" fill="hold"/>
                                        <p:tgtEl>
                                          <p:spTgt spid="10242"/>
                                        </p:tgtEl>
                                        <p:attrNameLst>
                                          <p:attrName>ppt_h</p:attrName>
                                        </p:attrNameLst>
                                      </p:cBhvr>
                                      <p:tavLst>
                                        <p:tav tm="0">
                                          <p:val>
                                            <p:fltVal val="0"/>
                                          </p:val>
                                        </p:tav>
                                        <p:tav tm="100000">
                                          <p:val>
                                            <p:strVal val="#ppt_h"/>
                                          </p:val>
                                        </p:tav>
                                      </p:tavLst>
                                    </p:anim>
                                    <p:animEffect transition="in" filter="fade">
                                      <p:cBhvr>
                                        <p:cTn id="23" dur="500"/>
                                        <p:tgtEl>
                                          <p:spTgt spid="1024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sáu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chân</a:t>
            </a:r>
            <a:endParaRPr lang="en-US" sz="4400" b="1"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0" y="5577311"/>
            <a:ext cx="5210175" cy="355144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5584931"/>
            <a:ext cx="5105400" cy="3551447"/>
          </a:xfrm>
          <a:prstGeom prst="rect">
            <a:avLst/>
          </a:prstGeom>
        </p:spPr>
      </p:pic>
      <p:pic>
        <p:nvPicPr>
          <p:cNvPr id="11270" name="Picture 6" descr="Bướm nữ hoàng Alexandra - Loài bướm lớn nhất thế giới - Công ty Đấu giá hợp  danh Đấu giá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5825" y="5584930"/>
            <a:ext cx="4829175" cy="3543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28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a:t>
            </a:r>
            <a:r>
              <a:rPr lang="en-US" sz="4400" b="1" dirty="0" err="1" smtClean="0">
                <a:latin typeface="Times New Roman" panose="02020603050405020304" pitchFamily="18" charset="0"/>
                <a:cs typeface="Times New Roman" panose="02020603050405020304" pitchFamily="18" charset="0"/>
              </a:rPr>
              <a:t>Giáp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xác</a:t>
            </a:r>
            <a:endParaRPr lang="en-US" sz="4400" b="1"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12290" name="Picture 2" descr="Con cua | Bài thơ con cua (Thơ cho bé từ 1-2 tuổ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705007"/>
            <a:ext cx="4804436" cy="340089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Tôm sú - Penaeus mono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5705007"/>
            <a:ext cx="5486400" cy="340089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upload.wikimedia.org/wikipedia/commons/thumb/9/93/Ostracod.JPG/280px-Ostrac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0200" y="5898514"/>
            <a:ext cx="2667000" cy="1981201"/>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Tôm hùm - Panulirus orna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00" y="4088891"/>
            <a:ext cx="3810000" cy="4994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25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290"/>
                                        </p:tgtEl>
                                        <p:attrNameLst>
                                          <p:attrName>style.visibility</p:attrName>
                                        </p:attrNameLst>
                                      </p:cBhvr>
                                      <p:to>
                                        <p:strVal val="visible"/>
                                      </p:to>
                                    </p:set>
                                    <p:animEffect transition="in" filter="fade">
                                      <p:cBhvr>
                                        <p:cTn id="21" dur="1000"/>
                                        <p:tgtEl>
                                          <p:spTgt spid="12290"/>
                                        </p:tgtEl>
                                      </p:cBhvr>
                                    </p:animEffect>
                                    <p:anim calcmode="lin" valueType="num">
                                      <p:cBhvr>
                                        <p:cTn id="22" dur="1000" fill="hold"/>
                                        <p:tgtEl>
                                          <p:spTgt spid="12290"/>
                                        </p:tgtEl>
                                        <p:attrNameLst>
                                          <p:attrName>ppt_x</p:attrName>
                                        </p:attrNameLst>
                                      </p:cBhvr>
                                      <p:tavLst>
                                        <p:tav tm="0">
                                          <p:val>
                                            <p:strVal val="#ppt_x"/>
                                          </p:val>
                                        </p:tav>
                                        <p:tav tm="100000">
                                          <p:val>
                                            <p:strVal val="#ppt_x"/>
                                          </p:val>
                                        </p:tav>
                                      </p:tavLst>
                                    </p:anim>
                                    <p:anim calcmode="lin" valueType="num">
                                      <p:cBhvr>
                                        <p:cTn id="23"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fade">
                                      <p:cBhvr>
                                        <p:cTn id="28" dur="1000"/>
                                        <p:tgtEl>
                                          <p:spTgt spid="12294"/>
                                        </p:tgtEl>
                                      </p:cBhvr>
                                    </p:animEffect>
                                    <p:anim calcmode="lin" valueType="num">
                                      <p:cBhvr>
                                        <p:cTn id="29" dur="1000" fill="hold"/>
                                        <p:tgtEl>
                                          <p:spTgt spid="12294"/>
                                        </p:tgtEl>
                                        <p:attrNameLst>
                                          <p:attrName>ppt_x</p:attrName>
                                        </p:attrNameLst>
                                      </p:cBhvr>
                                      <p:tavLst>
                                        <p:tav tm="0">
                                          <p:val>
                                            <p:strVal val="#ppt_x"/>
                                          </p:val>
                                        </p:tav>
                                        <p:tav tm="100000">
                                          <p:val>
                                            <p:strVal val="#ppt_x"/>
                                          </p:val>
                                        </p:tav>
                                      </p:tavLst>
                                    </p:anim>
                                    <p:anim calcmode="lin" valueType="num">
                                      <p:cBhvr>
                                        <p:cTn id="30" dur="1000" fill="hold"/>
                                        <p:tgtEl>
                                          <p:spTgt spid="1229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298"/>
                                        </p:tgtEl>
                                        <p:attrNameLst>
                                          <p:attrName>style.visibility</p:attrName>
                                        </p:attrNameLst>
                                      </p:cBhvr>
                                      <p:to>
                                        <p:strVal val="visible"/>
                                      </p:to>
                                    </p:set>
                                    <p:animEffect transition="in" filter="fade">
                                      <p:cBhvr>
                                        <p:cTn id="35" dur="1000"/>
                                        <p:tgtEl>
                                          <p:spTgt spid="12298"/>
                                        </p:tgtEl>
                                      </p:cBhvr>
                                    </p:animEffect>
                                    <p:anim calcmode="lin" valueType="num">
                                      <p:cBhvr>
                                        <p:cTn id="36" dur="1000" fill="hold"/>
                                        <p:tgtEl>
                                          <p:spTgt spid="12298"/>
                                        </p:tgtEl>
                                        <p:attrNameLst>
                                          <p:attrName>ppt_x</p:attrName>
                                        </p:attrNameLst>
                                      </p:cBhvr>
                                      <p:tavLst>
                                        <p:tav tm="0">
                                          <p:val>
                                            <p:strVal val="#ppt_x"/>
                                          </p:val>
                                        </p:tav>
                                        <p:tav tm="100000">
                                          <p:val>
                                            <p:strVal val="#ppt_x"/>
                                          </p:val>
                                        </p:tav>
                                      </p:tavLst>
                                    </p:anim>
                                    <p:anim calcmode="lin" valueType="num">
                                      <p:cBhvr>
                                        <p:cTn id="37" dur="1000" fill="hold"/>
                                        <p:tgtEl>
                                          <p:spTgt spid="122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3569" y="1871063"/>
            <a:ext cx="15316200" cy="3477875"/>
          </a:xfrm>
          <a:prstGeom prst="rect">
            <a:avLst/>
          </a:prstGeom>
          <a:noFill/>
        </p:spPr>
        <p:txBody>
          <a:bodyPr wrap="square" rtlCol="0">
            <a:spAutoFit/>
          </a:bodyPr>
          <a:lstStyle/>
          <a:p>
            <a:pPr marL="457200" indent="-457200">
              <a:buFontTx/>
              <a:buChar char="-"/>
            </a:pPr>
            <a:r>
              <a:rPr lang="en-US" sz="4400" b="1" dirty="0" err="1" smtClean="0">
                <a:solidFill>
                  <a:srgbClr val="003296"/>
                </a:solidFill>
                <a:latin typeface="Times New Roman" panose="02020603050405020304" pitchFamily="18" charset="0"/>
                <a:cs typeface="Times New Roman" panose="02020603050405020304" pitchFamily="18" charset="0"/>
              </a:rPr>
              <a:t>Lợi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ích</a:t>
            </a:r>
            <a:r>
              <a:rPr lang="en-US" sz="4400" b="1" dirty="0" smtClean="0">
                <a:solidFill>
                  <a:srgbClr val="003296"/>
                </a:solidFill>
                <a:latin typeface="Times New Roman" panose="02020603050405020304" pitchFamily="18" charset="0"/>
                <a:cs typeface="Times New Roman" panose="02020603050405020304" pitchFamily="18" charset="0"/>
              </a:rPr>
              <a:t>:</a:t>
            </a:r>
          </a:p>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Làm</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thức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ăn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cho</a:t>
            </a:r>
            <a:r>
              <a:rPr lang="en-US" sz="4400" b="1" dirty="0" smtClean="0">
                <a:solidFill>
                  <a:srgbClr val="003296"/>
                </a:solidFill>
                <a:latin typeface="Times New Roman" panose="02020603050405020304" pitchFamily="18" charset="0"/>
                <a:cs typeface="Times New Roman" panose="02020603050405020304" pitchFamily="18" charset="0"/>
              </a:rPr>
              <a:t> con </a:t>
            </a:r>
            <a:r>
              <a:rPr lang="en-US" sz="4400" b="1" dirty="0" err="1" smtClean="0">
                <a:solidFill>
                  <a:srgbClr val="003296"/>
                </a:solidFill>
                <a:latin typeface="Times New Roman" panose="02020603050405020304" pitchFamily="18" charset="0"/>
                <a:cs typeface="Times New Roman" panose="02020603050405020304" pitchFamily="18" charset="0"/>
              </a:rPr>
              <a:t>người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và</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các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loài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động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vật</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khác</a:t>
            </a:r>
            <a:endParaRPr lang="en-US" sz="4400" b="1" dirty="0" smtClean="0">
              <a:solidFill>
                <a:srgbClr val="003296"/>
              </a:solidFill>
              <a:latin typeface="Times New Roman" panose="02020603050405020304" pitchFamily="18" charset="0"/>
              <a:cs typeface="Times New Roman" panose="02020603050405020304" pitchFamily="18" charset="0"/>
            </a:endParaRPr>
          </a:p>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a:t>
            </a:r>
            <a:r>
              <a:rPr lang="en-US" sz="4400" b="1" dirty="0" err="1" smtClean="0">
                <a:solidFill>
                  <a:srgbClr val="003296"/>
                </a:solidFill>
                <a:latin typeface="Times New Roman" panose="02020603050405020304" pitchFamily="18" charset="0"/>
                <a:cs typeface="Times New Roman" panose="02020603050405020304" pitchFamily="18" charset="0"/>
              </a:rPr>
              <a:t>hụ</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phấn</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cho</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cây</a:t>
            </a:r>
            <a:endParaRPr lang="en-US" sz="4400" b="1" dirty="0" smtClean="0">
              <a:solidFill>
                <a:srgbClr val="003296"/>
              </a:solidFill>
              <a:latin typeface="Times New Roman" panose="02020603050405020304" pitchFamily="18" charset="0"/>
              <a:cs typeface="Times New Roman" panose="02020603050405020304" pitchFamily="18" charset="0"/>
            </a:endParaRPr>
          </a:p>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a:t>
            </a:r>
            <a:r>
              <a:rPr lang="en-US" sz="4400" b="1" dirty="0" err="1" smtClean="0">
                <a:solidFill>
                  <a:srgbClr val="003296"/>
                </a:solidFill>
                <a:latin typeface="Times New Roman" panose="02020603050405020304" pitchFamily="18" charset="0"/>
                <a:cs typeface="Times New Roman" panose="02020603050405020304" pitchFamily="18" charset="0"/>
              </a:rPr>
              <a:t>iêu</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diệt</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các</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loài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sâu</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hại</a:t>
            </a:r>
            <a:endParaRPr lang="en-US" sz="4400" b="1" dirty="0" smtClean="0">
              <a:solidFill>
                <a:srgbClr val="003296"/>
              </a:solidFill>
              <a:latin typeface="Times New Roman" panose="02020603050405020304" pitchFamily="18" charset="0"/>
              <a:cs typeface="Times New Roman" panose="02020603050405020304" pitchFamily="18" charset="0"/>
            </a:endParaRPr>
          </a:p>
          <a:p>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Làm</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sạch</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môi</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trường</a:t>
            </a:r>
            <a:r>
              <a:rPr lang="en-US" sz="4400" b="1" dirty="0" smtClean="0">
                <a:solidFill>
                  <a:srgbClr val="003296"/>
                </a:solidFill>
                <a:latin typeface="Times New Roman" panose="02020603050405020304" pitchFamily="18" charset="0"/>
                <a:cs typeface="Times New Roman" panose="02020603050405020304" pitchFamily="18" charset="0"/>
              </a:rPr>
              <a:t> </a:t>
            </a:r>
            <a:r>
              <a:rPr lang="en-US" sz="4400" b="1" dirty="0" err="1" smtClean="0">
                <a:solidFill>
                  <a:srgbClr val="003296"/>
                </a:solidFill>
                <a:latin typeface="Times New Roman" panose="02020603050405020304" pitchFamily="18" charset="0"/>
                <a:cs typeface="Times New Roman" panose="02020603050405020304" pitchFamily="18" charset="0"/>
              </a:rPr>
              <a:t>nước</a:t>
            </a:r>
            <a:r>
              <a:rPr lang="en-US" sz="4400" b="1" dirty="0" smtClean="0">
                <a:solidFill>
                  <a:srgbClr val="003296"/>
                </a:solidFill>
                <a:latin typeface="Times New Roman" panose="02020603050405020304" pitchFamily="18" charset="0"/>
                <a:cs typeface="Times New Roman" panose="02020603050405020304" pitchFamily="18" charset="0"/>
              </a:rPr>
              <a:t>.</a:t>
            </a:r>
            <a:endParaRPr lang="en-US" sz="4400" b="1" dirty="0">
              <a:solidFill>
                <a:srgbClr val="003296"/>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952500"/>
            <a:ext cx="6400800" cy="830997"/>
          </a:xfrm>
          <a:prstGeom prst="rect">
            <a:avLst/>
          </a:prstGeom>
          <a:solidFill>
            <a:schemeClr val="bg1"/>
          </a:solidFill>
          <a:ln>
            <a:solidFill>
              <a:schemeClr val="bg1"/>
            </a:solidFill>
          </a:ln>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4/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khớp</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924163" y="1821240"/>
            <a:ext cx="1305165" cy="1569660"/>
          </a:xfrm>
          <a:prstGeom prst="rect">
            <a:avLst/>
          </a:prstGeom>
        </p:spPr>
        <p:txBody>
          <a:bodyPr wrap="none">
            <a:spAutoFit/>
          </a:bodyPr>
          <a:lstStyle/>
          <a:p>
            <a:pPr lvl="0" defTabSz="457200"/>
            <a:r>
              <a:rPr lang="en-US" altLang="en-US" sz="9600" b="1">
                <a:ln w="0"/>
                <a:solidFill>
                  <a:srgbClr val="FF0000"/>
                </a:solidFill>
                <a:latin typeface="Times New Roman" pitchFamily="18" charset="0"/>
                <a:cs typeface="Times New Roman" pitchFamily="18" charset="0"/>
                <a:sym typeface="Wingdings" pitchFamily="2" charset="2"/>
              </a:rPr>
              <a:t></a:t>
            </a:r>
            <a:endParaRPr lang="vi-VN" sz="9600">
              <a:solidFill>
                <a:prstClr val="black"/>
              </a:solidFill>
              <a:cs typeface="Arial" panose="020B0604020202020204" pitchFamily="34" charset="0"/>
            </a:endParaRPr>
          </a:p>
        </p:txBody>
      </p:sp>
      <p:sp>
        <p:nvSpPr>
          <p:cNvPr id="5" name="Rectangle 4"/>
          <p:cNvSpPr/>
          <p:nvPr/>
        </p:nvSpPr>
        <p:spPr>
          <a:xfrm>
            <a:off x="2473569" y="5348938"/>
            <a:ext cx="14976231" cy="2800767"/>
          </a:xfrm>
          <a:prstGeom prst="rect">
            <a:avLst/>
          </a:prstGeom>
        </p:spPr>
        <p:txBody>
          <a:bodyPr wrap="square">
            <a:spAutoFit/>
          </a:bodyPr>
          <a:lstStyle/>
          <a:p>
            <a:pPr marL="457200" lvl="0" indent="-457200">
              <a:buFontTx/>
              <a:buChar char="-"/>
            </a:pPr>
            <a:r>
              <a:rPr lang="en-US" sz="4400" b="1">
                <a:solidFill>
                  <a:srgbClr val="003296"/>
                </a:solidFill>
                <a:latin typeface="Times New Roman" panose="02020603050405020304" pitchFamily="18" charset="0"/>
                <a:cs typeface="Times New Roman" panose="02020603050405020304" pitchFamily="18" charset="0"/>
              </a:rPr>
              <a:t>Tác hại:</a:t>
            </a:r>
          </a:p>
          <a:p>
            <a:pPr lvl="0"/>
            <a:r>
              <a:rPr lang="en-US" sz="4400" b="1">
                <a:solidFill>
                  <a:srgbClr val="003296"/>
                </a:solidFill>
                <a:latin typeface="Times New Roman" panose="02020603050405020304" pitchFamily="18" charset="0"/>
                <a:cs typeface="Times New Roman" panose="02020603050405020304" pitchFamily="18" charset="0"/>
              </a:rPr>
              <a:t>+ Là vật trung gian truyền bệnh cho người và động vật</a:t>
            </a:r>
          </a:p>
          <a:p>
            <a:pPr lvl="0"/>
            <a:r>
              <a:rPr lang="en-US" sz="4400" b="1">
                <a:solidFill>
                  <a:srgbClr val="003296"/>
                </a:solidFill>
                <a:latin typeface="Times New Roman" panose="02020603050405020304" pitchFamily="18" charset="0"/>
                <a:cs typeface="Times New Roman" panose="02020603050405020304" pitchFamily="18" charset="0"/>
              </a:rPr>
              <a:t>+ Gây bệnh ở thực vật,làm giảm năng suất cây trông</a:t>
            </a:r>
          </a:p>
          <a:p>
            <a:pPr lvl="0"/>
            <a:r>
              <a:rPr lang="en-US" sz="4400" b="1">
                <a:solidFill>
                  <a:srgbClr val="003296"/>
                </a:solidFill>
                <a:latin typeface="Times New Roman" panose="02020603050405020304" pitchFamily="18" charset="0"/>
                <a:cs typeface="Times New Roman" panose="02020603050405020304" pitchFamily="18" charset="0"/>
              </a:rPr>
              <a:t>+ Một số loài có độc: bọ cạp, rết..</a:t>
            </a:r>
            <a:endParaRPr lang="en-US" sz="4400" b="1" dirty="0">
              <a:solidFill>
                <a:srgbClr val="00329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653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
                                            <p:txEl>
                                              <p:pRg st="1" end="1"/>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
                                            <p:txEl>
                                              <p:pRg st="2" end="2"/>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128129" y="0"/>
            <a:ext cx="9159874" cy="10287000"/>
            <a:chOff x="2976" y="153"/>
            <a:chExt cx="2544" cy="3879"/>
          </a:xfrm>
        </p:grpSpPr>
        <p:pic>
          <p:nvPicPr>
            <p:cNvPr id="70659" name="Picture 3" descr="s">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 y="576"/>
              <a:ext cx="2544" cy="3456"/>
            </a:xfrm>
            <a:prstGeom prst="rect">
              <a:avLst/>
            </a:prstGeom>
            <a:noFill/>
            <a:extLst>
              <a:ext uri="{909E8E84-426E-40DD-AFC4-6F175D3DCCD1}">
                <a14:hiddenFill xmlns:a14="http://schemas.microsoft.com/office/drawing/2010/main">
                  <a:solidFill>
                    <a:srgbClr val="FFFFFF"/>
                  </a:solidFill>
                </a14:hiddenFill>
              </a:ext>
            </a:extLst>
          </p:spPr>
        </p:pic>
        <p:sp>
          <p:nvSpPr>
            <p:cNvPr id="70660" name="Text Box 4"/>
            <p:cNvSpPr txBox="1">
              <a:spLocks noChangeArrowheads="1"/>
            </p:cNvSpPr>
            <p:nvPr/>
          </p:nvSpPr>
          <p:spPr bwMode="auto">
            <a:xfrm>
              <a:off x="2976" y="153"/>
              <a:ext cx="2544"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3200" dirty="0">
                  <a:latin typeface="Arial" charset="0"/>
                </a:rPr>
                <a:t> </a:t>
              </a:r>
              <a:r>
                <a:rPr lang="en-US" sz="5700" dirty="0" err="1">
                  <a:latin typeface="Times New Roman" pitchFamily="18" charset="0"/>
                  <a:cs typeface="Times New Roman" pitchFamily="18" charset="0"/>
                </a:rPr>
                <a:t>Sứa</a:t>
              </a:r>
              <a:r>
                <a:rPr lang="en-US" sz="5700" dirty="0">
                  <a:latin typeface="Times New Roman" pitchFamily="18" charset="0"/>
                  <a:cs typeface="Times New Roman" pitchFamily="18" charset="0"/>
                </a:rPr>
                <a:t> </a:t>
              </a:r>
              <a:r>
                <a:rPr lang="en-US" sz="5700" dirty="0" err="1">
                  <a:latin typeface="Times New Roman" pitchFamily="18" charset="0"/>
                  <a:cs typeface="Times New Roman" pitchFamily="18" charset="0"/>
                </a:rPr>
                <a:t>phát</a:t>
              </a:r>
              <a:r>
                <a:rPr lang="en-US" sz="5700" dirty="0">
                  <a:latin typeface="Times New Roman" pitchFamily="18" charset="0"/>
                  <a:cs typeface="Times New Roman" pitchFamily="18" charset="0"/>
                </a:rPr>
                <a:t> </a:t>
              </a:r>
              <a:r>
                <a:rPr lang="en-US" sz="5700" dirty="0" err="1">
                  <a:latin typeface="Times New Roman" pitchFamily="18" charset="0"/>
                  <a:cs typeface="Times New Roman" pitchFamily="18" charset="0"/>
                </a:rPr>
                <a:t>sáng</a:t>
              </a:r>
              <a:endParaRPr lang="en-US" sz="5700" dirty="0">
                <a:latin typeface="Times New Roman" pitchFamily="18" charset="0"/>
                <a:cs typeface="Times New Roman" pitchFamily="18" charset="0"/>
              </a:endParaRPr>
            </a:p>
            <a:p>
              <a:pPr eaLnBrk="1" hangingPunct="1">
                <a:spcBef>
                  <a:spcPct val="50000"/>
                </a:spcBef>
              </a:pPr>
              <a:endParaRPr lang="en-US" sz="3600" b="1" dirty="0">
                <a:solidFill>
                  <a:srgbClr val="0000FF"/>
                </a:solidFill>
                <a:latin typeface="Arial" charset="0"/>
              </a:endParaRPr>
            </a:p>
          </p:txBody>
        </p:sp>
      </p:grpSp>
      <p:grpSp>
        <p:nvGrpSpPr>
          <p:cNvPr id="3" name="Group 5"/>
          <p:cNvGrpSpPr>
            <a:grpSpLocks/>
          </p:cNvGrpSpPr>
          <p:nvPr/>
        </p:nvGrpSpPr>
        <p:grpSpPr bwMode="auto">
          <a:xfrm>
            <a:off x="3" y="0"/>
            <a:ext cx="9128126" cy="10287000"/>
            <a:chOff x="336" y="144"/>
            <a:chExt cx="2443" cy="3888"/>
          </a:xfrm>
        </p:grpSpPr>
        <p:sp>
          <p:nvSpPr>
            <p:cNvPr id="70662" name="Text Box 6"/>
            <p:cNvSpPr txBox="1">
              <a:spLocks noChangeArrowheads="1"/>
            </p:cNvSpPr>
            <p:nvPr/>
          </p:nvSpPr>
          <p:spPr bwMode="auto">
            <a:xfrm>
              <a:off x="336" y="144"/>
              <a:ext cx="244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3200" dirty="0">
                  <a:latin typeface="Arial" charset="0"/>
                </a:rPr>
                <a:t> </a:t>
              </a:r>
              <a:r>
                <a:rPr lang="en-US" sz="5700" dirty="0" err="1">
                  <a:latin typeface="Times New Roman" pitchFamily="18" charset="0"/>
                  <a:cs typeface="Times New Roman" pitchFamily="18" charset="0"/>
                </a:rPr>
                <a:t>Sứa</a:t>
              </a:r>
              <a:r>
                <a:rPr lang="en-US" sz="5700" dirty="0">
                  <a:latin typeface="Times New Roman" pitchFamily="18" charset="0"/>
                  <a:cs typeface="Times New Roman" pitchFamily="18" charset="0"/>
                </a:rPr>
                <a:t> </a:t>
              </a:r>
              <a:r>
                <a:rPr lang="en-US" sz="5700" dirty="0" err="1">
                  <a:latin typeface="Times New Roman" pitchFamily="18" charset="0"/>
                  <a:cs typeface="Times New Roman" pitchFamily="18" charset="0"/>
                </a:rPr>
                <a:t>khổng</a:t>
              </a:r>
              <a:r>
                <a:rPr lang="en-US" sz="5700" dirty="0">
                  <a:latin typeface="Times New Roman" pitchFamily="18" charset="0"/>
                  <a:cs typeface="Times New Roman" pitchFamily="18" charset="0"/>
                </a:rPr>
                <a:t> </a:t>
              </a:r>
              <a:r>
                <a:rPr lang="en-US" sz="5700" dirty="0" err="1">
                  <a:latin typeface="Times New Roman" pitchFamily="18" charset="0"/>
                  <a:cs typeface="Times New Roman" pitchFamily="18" charset="0"/>
                </a:rPr>
                <a:t>lồ</a:t>
              </a:r>
              <a:r>
                <a:rPr lang="en-US" sz="5700" dirty="0">
                  <a:latin typeface="Times New Roman" pitchFamily="18" charset="0"/>
                  <a:cs typeface="Times New Roman" pitchFamily="18" charset="0"/>
                </a:rPr>
                <a:t> </a:t>
              </a:r>
            </a:p>
          </p:txBody>
        </p:sp>
        <p:pic>
          <p:nvPicPr>
            <p:cNvPr id="70663" name="Picture 7" desc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576"/>
              <a:ext cx="2443" cy="34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7772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70878" y="952500"/>
            <a:ext cx="6400800" cy="830997"/>
          </a:xfrm>
          <a:prstGeom prst="rect">
            <a:avLst/>
          </a:prstGeom>
          <a:solidFill>
            <a:srgbClr val="66FFFF"/>
          </a:solid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4/ </a:t>
            </a:r>
            <a:r>
              <a:rPr lang="en-US" sz="4800" b="1" dirty="0" err="1" smtClean="0">
                <a:solidFill>
                  <a:srgbClr val="FF0000"/>
                </a:solidFill>
                <a:latin typeface="Times New Roman" panose="02020603050405020304" pitchFamily="18" charset="0"/>
                <a:cs typeface="Times New Roman" panose="02020603050405020304" pitchFamily="18" charset="0"/>
              </a:rPr>
              <a:t>Ngành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chân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khớp</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025557"/>
            <a:ext cx="9448800" cy="6361108"/>
          </a:xfrm>
          <a:prstGeom prst="rect">
            <a:avLst/>
          </a:prstGeom>
        </p:spPr>
      </p:pic>
      <p:sp>
        <p:nvSpPr>
          <p:cNvPr id="8" name="Rectangle 7"/>
          <p:cNvSpPr/>
          <p:nvPr/>
        </p:nvSpPr>
        <p:spPr>
          <a:xfrm>
            <a:off x="11201400" y="2552700"/>
            <a:ext cx="5486400" cy="603593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Nhận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loài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khớp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22.7 (</a:t>
            </a:r>
            <a:r>
              <a:rPr lang="en-US" sz="4400" dirty="0" err="1" smtClean="0">
                <a:latin typeface="Times New Roman" panose="02020603050405020304" pitchFamily="18" charset="0"/>
                <a:cs typeface="Times New Roman" panose="02020603050405020304" pitchFamily="18" charset="0"/>
              </a:rPr>
              <a:t>gợi</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tên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loài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bò</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mọt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ẩm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bọ</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ngựa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ruồi</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11597640" y="3180524"/>
            <a:ext cx="5410200" cy="6035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smtClean="0">
                <a:solidFill>
                  <a:srgbClr val="FF0000"/>
                </a:solidFill>
                <a:latin typeface="Times New Roman" panose="02020603050405020304" pitchFamily="18" charset="0"/>
                <a:cs typeface="Times New Roman" panose="02020603050405020304" pitchFamily="18" charset="0"/>
              </a:rPr>
              <a:t>a. </a:t>
            </a:r>
            <a:r>
              <a:rPr lang="en-US" sz="4400" dirty="0" err="1" smtClean="0">
                <a:solidFill>
                  <a:srgbClr val="FF0000"/>
                </a:solidFill>
                <a:latin typeface="Times New Roman" panose="02020603050405020304" pitchFamily="18" charset="0"/>
                <a:cs typeface="Times New Roman" panose="02020603050405020304" pitchFamily="18" charset="0"/>
              </a:rPr>
              <a:t>Mọt</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ẩm</a:t>
            </a:r>
            <a:r>
              <a:rPr lang="en-US" sz="4400" dirty="0" smtClean="0">
                <a:solidFill>
                  <a:srgbClr val="FF0000"/>
                </a:solidFill>
                <a:latin typeface="Times New Roman" panose="02020603050405020304" pitchFamily="18" charset="0"/>
                <a:cs typeface="Times New Roman" panose="02020603050405020304" pitchFamily="18" charset="0"/>
              </a:rPr>
              <a:t> </a:t>
            </a:r>
          </a:p>
          <a:p>
            <a:r>
              <a:rPr lang="en-US" sz="4400" dirty="0" smtClean="0">
                <a:solidFill>
                  <a:srgbClr val="FF0000"/>
                </a:solidFill>
                <a:latin typeface="Times New Roman" panose="02020603050405020304" pitchFamily="18" charset="0"/>
                <a:cs typeface="Times New Roman" panose="02020603050405020304" pitchFamily="18" charset="0"/>
              </a:rPr>
              <a:t>b. </a:t>
            </a:r>
            <a:r>
              <a:rPr lang="en-US" sz="4400" dirty="0" err="1">
                <a:solidFill>
                  <a:srgbClr val="FF0000"/>
                </a:solidFill>
                <a:latin typeface="Times New Roman" panose="02020603050405020304" pitchFamily="18" charset="0"/>
                <a:cs typeface="Times New Roman" panose="02020603050405020304" pitchFamily="18" charset="0"/>
              </a:rPr>
              <a:t>R</a:t>
            </a:r>
            <a:r>
              <a:rPr lang="en-US" sz="4400" dirty="0" err="1" smtClean="0">
                <a:solidFill>
                  <a:srgbClr val="FF0000"/>
                </a:solidFill>
                <a:latin typeface="Times New Roman" panose="02020603050405020304" pitchFamily="18" charset="0"/>
                <a:cs typeface="Times New Roman" panose="02020603050405020304" pitchFamily="18" charset="0"/>
              </a:rPr>
              <a:t>uồi</a:t>
            </a:r>
            <a:endParaRPr lang="en-US" sz="4400" dirty="0" smtClean="0">
              <a:solidFill>
                <a:srgbClr val="FF0000"/>
              </a:solidFill>
              <a:latin typeface="Times New Roman" panose="02020603050405020304" pitchFamily="18" charset="0"/>
              <a:cs typeface="Times New Roman" panose="02020603050405020304" pitchFamily="18" charset="0"/>
            </a:endParaRPr>
          </a:p>
          <a:p>
            <a:r>
              <a:rPr lang="en-US" sz="4400" dirty="0" smtClean="0">
                <a:solidFill>
                  <a:srgbClr val="FF0000"/>
                </a:solidFill>
                <a:latin typeface="Times New Roman" panose="02020603050405020304" pitchFamily="18" charset="0"/>
                <a:cs typeface="Times New Roman" panose="02020603050405020304" pitchFamily="18" charset="0"/>
              </a:rPr>
              <a:t>c. </a:t>
            </a:r>
            <a:r>
              <a:rPr lang="en-US" sz="4400" dirty="0" err="1" smtClean="0">
                <a:solidFill>
                  <a:srgbClr val="FF0000"/>
                </a:solidFill>
                <a:latin typeface="Times New Roman" panose="02020603050405020304" pitchFamily="18" charset="0"/>
                <a:cs typeface="Times New Roman" panose="02020603050405020304" pitchFamily="18" charset="0"/>
              </a:rPr>
              <a:t>Ve</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bò</a:t>
            </a:r>
            <a:endParaRPr lang="en-US" sz="4400" dirty="0" smtClean="0">
              <a:solidFill>
                <a:srgbClr val="FF0000"/>
              </a:solidFill>
              <a:latin typeface="Times New Roman" panose="02020603050405020304" pitchFamily="18" charset="0"/>
              <a:cs typeface="Times New Roman" panose="02020603050405020304" pitchFamily="18" charset="0"/>
            </a:endParaRPr>
          </a:p>
          <a:p>
            <a:r>
              <a:rPr lang="en-US" sz="4400" dirty="0" smtClean="0">
                <a:solidFill>
                  <a:srgbClr val="FF0000"/>
                </a:solidFill>
                <a:latin typeface="Times New Roman" panose="02020603050405020304" pitchFamily="18" charset="0"/>
                <a:cs typeface="Times New Roman" panose="02020603050405020304" pitchFamily="18" charset="0"/>
              </a:rPr>
              <a:t>d. </a:t>
            </a:r>
            <a:r>
              <a:rPr lang="en-US" sz="4400" dirty="0" err="1" smtClean="0">
                <a:solidFill>
                  <a:srgbClr val="FF0000"/>
                </a:solidFill>
                <a:latin typeface="Times New Roman" panose="02020603050405020304" pitchFamily="18" charset="0"/>
                <a:cs typeface="Times New Roman" panose="02020603050405020304" pitchFamily="18" charset="0"/>
              </a:rPr>
              <a:t>Ve</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sầu</a:t>
            </a:r>
            <a:endParaRPr lang="en-US" sz="4400" dirty="0" smtClean="0">
              <a:solidFill>
                <a:srgbClr val="FF0000"/>
              </a:solidFill>
              <a:latin typeface="Times New Roman" panose="02020603050405020304" pitchFamily="18" charset="0"/>
              <a:cs typeface="Times New Roman" panose="02020603050405020304" pitchFamily="18" charset="0"/>
            </a:endParaRPr>
          </a:p>
          <a:p>
            <a:r>
              <a:rPr lang="en-US" sz="4400" dirty="0">
                <a:solidFill>
                  <a:srgbClr val="FF0000"/>
                </a:solidFill>
                <a:latin typeface="Times New Roman" panose="02020603050405020304" pitchFamily="18" charset="0"/>
                <a:cs typeface="Times New Roman" panose="02020603050405020304" pitchFamily="18" charset="0"/>
              </a:rPr>
              <a:t>e</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a:t>
            </a:r>
            <a:r>
              <a:rPr lang="en-US" sz="4400" dirty="0" err="1" smtClean="0">
                <a:solidFill>
                  <a:srgbClr val="FF0000"/>
                </a:solidFill>
                <a:latin typeface="Times New Roman" panose="02020603050405020304" pitchFamily="18" charset="0"/>
                <a:cs typeface="Times New Roman" panose="02020603050405020304" pitchFamily="18" charset="0"/>
              </a:rPr>
              <a:t>ọ</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ngựa</a:t>
            </a:r>
            <a:endParaRPr lang="en-US" sz="4400" dirty="0" smtClean="0">
              <a:solidFill>
                <a:srgbClr val="FF0000"/>
              </a:solidFill>
              <a:latin typeface="Times New Roman" panose="02020603050405020304" pitchFamily="18" charset="0"/>
              <a:cs typeface="Times New Roman" panose="02020603050405020304" pitchFamily="18" charset="0"/>
            </a:endParaRPr>
          </a:p>
          <a:p>
            <a:r>
              <a:rPr lang="en-US" sz="4400" dirty="0" smtClean="0">
                <a:solidFill>
                  <a:srgbClr val="FF0000"/>
                </a:solidFill>
                <a:latin typeface="Times New Roman" panose="02020603050405020304" pitchFamily="18" charset="0"/>
                <a:cs typeface="Times New Roman" panose="02020603050405020304" pitchFamily="18" charset="0"/>
              </a:rPr>
              <a:t>g. </a:t>
            </a:r>
            <a:r>
              <a:rPr lang="en-US" sz="4400" dirty="0" err="1" smtClean="0">
                <a:solidFill>
                  <a:srgbClr val="FF0000"/>
                </a:solidFill>
                <a:latin typeface="Times New Roman" panose="02020603050405020304" pitchFamily="18" charset="0"/>
                <a:cs typeface="Times New Roman" panose="02020603050405020304" pitchFamily="18" charset="0"/>
              </a:rPr>
              <a:t>ong</a:t>
            </a:r>
            <a:endParaRPr lang="en-US" sz="4400" dirty="0" smtClean="0">
              <a:solidFill>
                <a:srgbClr val="FF0000"/>
              </a:solidFill>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24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8090276"/>
              </p:ext>
            </p:extLst>
          </p:nvPr>
        </p:nvGraphicFramePr>
        <p:xfrm>
          <a:off x="990600" y="1714500"/>
          <a:ext cx="16306800" cy="8381999"/>
        </p:xfrm>
        <a:graphic>
          <a:graphicData uri="http://schemas.openxmlformats.org/drawingml/2006/table">
            <a:tbl>
              <a:tblPr/>
              <a:tblGrid>
                <a:gridCol w="3246521">
                  <a:extLst>
                    <a:ext uri="{9D8B030D-6E8A-4147-A177-3AD203B41FA5}">
                      <a16:colId xmlns:a16="http://schemas.microsoft.com/office/drawing/2014/main" val="3357460212"/>
                    </a:ext>
                  </a:extLst>
                </a:gridCol>
                <a:gridCol w="8793079">
                  <a:extLst>
                    <a:ext uri="{9D8B030D-6E8A-4147-A177-3AD203B41FA5}">
                      <a16:colId xmlns:a16="http://schemas.microsoft.com/office/drawing/2014/main" val="2653964137"/>
                    </a:ext>
                  </a:extLst>
                </a:gridCol>
                <a:gridCol w="4267200">
                  <a:extLst>
                    <a:ext uri="{9D8B030D-6E8A-4147-A177-3AD203B41FA5}">
                      <a16:colId xmlns:a16="http://schemas.microsoft.com/office/drawing/2014/main" val="995523787"/>
                    </a:ext>
                  </a:extLst>
                </a:gridCol>
              </a:tblGrid>
              <a:tr h="956476">
                <a:tc>
                  <a:txBody>
                    <a:bodyPr/>
                    <a:lstStyle/>
                    <a:p>
                      <a:pPr algn="ctr"/>
                      <a:r>
                        <a:rPr lang="en-US" sz="4000" b="1" dirty="0" err="1" smtClean="0">
                          <a:effectLst/>
                          <a:latin typeface="Times New Roman" panose="02020603050405020304" pitchFamily="18" charset="0"/>
                          <a:cs typeface="Times New Roman" panose="02020603050405020304" pitchFamily="18" charset="0"/>
                        </a:rPr>
                        <a:t>Tên</a:t>
                      </a:r>
                      <a:r>
                        <a:rPr lang="en-US" sz="4000" b="1" dirty="0" smtClean="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ngành</a:t>
                      </a:r>
                      <a:endParaRPr lang="en-US" sz="40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4000" b="1">
                          <a:effectLst/>
                          <a:latin typeface="Times New Roman" panose="02020603050405020304" pitchFamily="18" charset="0"/>
                          <a:cs typeface="Times New Roman" panose="02020603050405020304" pitchFamily="18" charset="0"/>
                        </a:rPr>
                        <a:t>Đặc điểm nhận biết</a:t>
                      </a:r>
                      <a:endParaRPr lang="en-US" sz="400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4000" b="1">
                          <a:effectLst/>
                          <a:latin typeface="Times New Roman" panose="02020603050405020304" pitchFamily="18" charset="0"/>
                          <a:cs typeface="Times New Roman" panose="02020603050405020304" pitchFamily="18" charset="0"/>
                        </a:rPr>
                        <a:t>Các đại diện</a:t>
                      </a:r>
                      <a:endParaRPr lang="en-US" sz="400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5536761"/>
                  </a:ext>
                </a:extLst>
              </a:tr>
              <a:tr h="1434715">
                <a:tc>
                  <a:txBody>
                    <a:bodyPr/>
                    <a:lstStyle/>
                    <a:p>
                      <a:pPr algn="ctr"/>
                      <a:r>
                        <a:rPr lang="en-US" sz="4000" i="1" dirty="0" err="1">
                          <a:effectLst/>
                          <a:latin typeface="Times New Roman" panose="02020603050405020304" pitchFamily="18" charset="0"/>
                          <a:cs typeface="Times New Roman" panose="02020603050405020304" pitchFamily="18" charset="0"/>
                        </a:rPr>
                        <a:t>Ruột</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khoang</a:t>
                      </a:r>
                      <a:endParaRPr lang="en-US" sz="4000"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dirty="0" smtClean="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Cơ thể đối xứng tỏa tròn</a:t>
                      </a:r>
                    </a:p>
                    <a:p>
                      <a:r>
                        <a:rPr lang="vi-VN" sz="4000" dirty="0">
                          <a:effectLst/>
                          <a:latin typeface="Times New Roman" panose="02020603050405020304" pitchFamily="18" charset="0"/>
                          <a:cs typeface="Times New Roman" panose="02020603050405020304" pitchFamily="18" charset="0"/>
                        </a:rPr>
                        <a:t>- Ruột hình túi</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a:effectLst/>
                          <a:latin typeface="Times New Roman" panose="02020603050405020304" pitchFamily="18" charset="0"/>
                          <a:cs typeface="Times New Roman" panose="02020603050405020304" pitchFamily="18" charset="0"/>
                        </a:rPr>
                        <a:t>Thủy tức, sứa, hải quỳ</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76922282"/>
                  </a:ext>
                </a:extLst>
              </a:tr>
              <a:tr h="1473972">
                <a:tc>
                  <a:txBody>
                    <a:bodyPr/>
                    <a:lstStyle/>
                    <a:p>
                      <a:pPr algn="ctr"/>
                      <a:r>
                        <a:rPr lang="en-US" sz="4000" i="1">
                          <a:effectLst/>
                          <a:latin typeface="Times New Roman" panose="02020603050405020304" pitchFamily="18" charset="0"/>
                          <a:cs typeface="Times New Roman" panose="02020603050405020304" pitchFamily="18" charset="0"/>
                        </a:rPr>
                        <a:t>Ngành Giun</a:t>
                      </a:r>
                      <a:endParaRPr lang="en-US" sz="400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dirty="0" smtClean="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Cơ thể dài, đối xứng hai bên</a:t>
                      </a:r>
                    </a:p>
                    <a:p>
                      <a:r>
                        <a:rPr lang="vi-VN" sz="4000" dirty="0">
                          <a:effectLst/>
                          <a:latin typeface="Times New Roman" panose="02020603050405020304" pitchFamily="18" charset="0"/>
                          <a:cs typeface="Times New Roman" panose="02020603050405020304" pitchFamily="18" charset="0"/>
                        </a:rPr>
                        <a:t>- Phân biệt đầu, thân</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a:effectLst/>
                          <a:latin typeface="Times New Roman" panose="02020603050405020304" pitchFamily="18" charset="0"/>
                          <a:cs typeface="Times New Roman" panose="02020603050405020304" pitchFamily="18" charset="0"/>
                        </a:rPr>
                        <a:t>Giun đất, giun đũa, sán lá gan</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148075"/>
                  </a:ext>
                </a:extLst>
              </a:tr>
              <a:tr h="1647406">
                <a:tc>
                  <a:txBody>
                    <a:bodyPr/>
                    <a:lstStyle/>
                    <a:p>
                      <a:pPr algn="ctr"/>
                      <a:r>
                        <a:rPr lang="en-US" sz="4000" i="1" dirty="0" err="1">
                          <a:effectLst/>
                          <a:latin typeface="Times New Roman" panose="02020603050405020304" pitchFamily="18" charset="0"/>
                          <a:cs typeface="Times New Roman" panose="02020603050405020304" pitchFamily="18" charset="0"/>
                        </a:rPr>
                        <a:t>Thân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mềm</a:t>
                      </a:r>
                      <a:endParaRPr lang="en-US" sz="4000"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dirty="0" smtClean="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Cơ thể mềm, không phân đốt</a:t>
                      </a:r>
                    </a:p>
                    <a:p>
                      <a:r>
                        <a:rPr lang="vi-VN" sz="4000" dirty="0">
                          <a:effectLst/>
                          <a:latin typeface="Times New Roman" panose="02020603050405020304" pitchFamily="18" charset="0"/>
                          <a:cs typeface="Times New Roman" panose="02020603050405020304" pitchFamily="18" charset="0"/>
                        </a:rPr>
                        <a:t>- Đa số có vỏ đá vôi</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a:effectLst/>
                          <a:latin typeface="Times New Roman" panose="02020603050405020304" pitchFamily="18" charset="0"/>
                          <a:cs typeface="Times New Roman" panose="02020603050405020304" pitchFamily="18" charset="0"/>
                        </a:rPr>
                        <a:t>Trai, ốc, mực</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3986701"/>
                  </a:ext>
                </a:extLst>
              </a:tr>
              <a:tr h="2869430">
                <a:tc>
                  <a:txBody>
                    <a:bodyPr/>
                    <a:lstStyle/>
                    <a:p>
                      <a:pPr algn="ctr"/>
                      <a:r>
                        <a:rPr lang="en-US" sz="4000" i="1" dirty="0" err="1">
                          <a:effectLst/>
                          <a:latin typeface="Times New Roman" panose="02020603050405020304" pitchFamily="18" charset="0"/>
                          <a:cs typeface="Times New Roman" panose="02020603050405020304" pitchFamily="18" charset="0"/>
                        </a:rPr>
                        <a:t>Chân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khớp</a:t>
                      </a:r>
                      <a:endParaRPr lang="en-US" sz="4000"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dirty="0" smtClean="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Chân gồm nhiều đốt khớp động </a:t>
                      </a:r>
                      <a:r>
                        <a:rPr lang="vi-VN" sz="4000" dirty="0" smtClean="0">
                          <a:effectLst/>
                          <a:latin typeface="Times New Roman" panose="02020603050405020304" pitchFamily="18" charset="0"/>
                          <a:cs typeface="Times New Roman" panose="02020603050405020304" pitchFamily="18" charset="0"/>
                        </a:rPr>
                        <a:t>với</a:t>
                      </a:r>
                      <a:r>
                        <a:rPr lang="en-US" sz="4000" baseline="0" dirty="0" smtClean="0">
                          <a:effectLst/>
                          <a:latin typeface="Times New Roman" panose="02020603050405020304" pitchFamily="18" charset="0"/>
                          <a:cs typeface="Times New Roman" panose="02020603050405020304" pitchFamily="18" charset="0"/>
                        </a:rPr>
                        <a:t> </a:t>
                      </a:r>
                      <a:r>
                        <a:rPr lang="vi-VN" sz="4000" dirty="0" smtClean="0">
                          <a:effectLst/>
                          <a:latin typeface="Times New Roman" panose="02020603050405020304" pitchFamily="18" charset="0"/>
                          <a:cs typeface="Times New Roman" panose="02020603050405020304" pitchFamily="18" charset="0"/>
                        </a:rPr>
                        <a:t>nhau</a:t>
                      </a:r>
                      <a:endParaRPr lang="vi-VN" sz="4000" dirty="0">
                        <a:effectLst/>
                        <a:latin typeface="Times New Roman" panose="02020603050405020304" pitchFamily="18" charset="0"/>
                        <a:cs typeface="Times New Roman" panose="02020603050405020304" pitchFamily="18" charset="0"/>
                      </a:endParaRPr>
                    </a:p>
                    <a:p>
                      <a:r>
                        <a:rPr lang="vi-VN" sz="4000" dirty="0">
                          <a:effectLst/>
                          <a:latin typeface="Times New Roman" panose="02020603050405020304" pitchFamily="18" charset="0"/>
                          <a:cs typeface="Times New Roman" panose="02020603050405020304" pitchFamily="18" charset="0"/>
                        </a:rPr>
                        <a:t>- Đa số đều có lớp vỏ kitin</a:t>
                      </a:r>
                    </a:p>
                    <a:p>
                      <a:r>
                        <a:rPr lang="vi-VN" sz="4000" dirty="0">
                          <a:effectLst/>
                          <a:latin typeface="Times New Roman" panose="02020603050405020304" pitchFamily="18" charset="0"/>
                          <a:cs typeface="Times New Roman" panose="02020603050405020304" pitchFamily="18" charset="0"/>
                        </a:rPr>
                        <a:t>- Có mắt kép</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dirty="0" err="1">
                          <a:effectLst/>
                          <a:latin typeface="Times New Roman" panose="02020603050405020304" pitchFamily="18" charset="0"/>
                          <a:cs typeface="Times New Roman" panose="02020603050405020304" pitchFamily="18" charset="0"/>
                        </a:rPr>
                        <a:t>Tôm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cua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nhện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châu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chấu</a:t>
                      </a:r>
                      <a:endParaRPr lang="en-US" sz="4000"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3697877"/>
                  </a:ext>
                </a:extLst>
              </a:tr>
            </a:tbl>
          </a:graphicData>
        </a:graphic>
      </p:graphicFrame>
      <p:sp>
        <p:nvSpPr>
          <p:cNvPr id="3" name="Rectangle 2"/>
          <p:cNvSpPr/>
          <p:nvPr/>
        </p:nvSpPr>
        <p:spPr>
          <a:xfrm>
            <a:off x="990600" y="342900"/>
            <a:ext cx="16306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FF0000"/>
                </a:solidFill>
                <a:latin typeface="Times New Roman" panose="02020603050405020304" pitchFamily="18" charset="0"/>
                <a:cs typeface="Times New Roman" panose="02020603050405020304" pitchFamily="18" charset="0"/>
              </a:rPr>
              <a:t>Bảng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phân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biệt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các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ngành</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động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vật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không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xương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sống</a:t>
            </a: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726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080823050850-475-4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3600" y="0"/>
            <a:ext cx="47244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Thuy tuc"/>
          <p:cNvPicPr>
            <a:picLocks noChangeAspect="1" noChangeArrowheads="1"/>
          </p:cNvPicPr>
          <p:nvPr/>
        </p:nvPicPr>
        <p:blipFill>
          <a:blip r:embed="rId3">
            <a:extLst>
              <a:ext uri="{28A0092B-C50C-407E-A947-70E740481C1C}">
                <a14:useLocalDpi xmlns:a14="http://schemas.microsoft.com/office/drawing/2010/main" val="0"/>
              </a:ext>
            </a:extLst>
          </a:blip>
          <a:srcRect t="5128"/>
          <a:stretch>
            <a:fillRect/>
          </a:stretch>
        </p:blipFill>
        <p:spPr bwMode="auto">
          <a:xfrm>
            <a:off x="4876800" y="0"/>
            <a:ext cx="41148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0a6e4e7a933174bb1922e41d8fdb1704"/>
          <p:cNvPicPr>
            <a:picLocks noChangeAspect="1" noChangeArrowheads="1"/>
          </p:cNvPicPr>
          <p:nvPr/>
        </p:nvPicPr>
        <p:blipFill>
          <a:blip r:embed="rId4">
            <a:extLst>
              <a:ext uri="{28A0092B-C50C-407E-A947-70E740481C1C}">
                <a14:useLocalDpi xmlns:a14="http://schemas.microsoft.com/office/drawing/2010/main" val="0"/>
              </a:ext>
            </a:extLst>
          </a:blip>
          <a:srcRect l="11813"/>
          <a:stretch>
            <a:fillRect/>
          </a:stretch>
        </p:blipFill>
        <p:spPr bwMode="auto">
          <a:xfrm>
            <a:off x="0" y="0"/>
            <a:ext cx="48768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S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143501"/>
            <a:ext cx="4572000" cy="5143502"/>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ai Qu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160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87" name="Picture 19" descr="San ho hinh ho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63600" y="5143500"/>
            <a:ext cx="47244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Hai quy cong sinh voi tom o nho"/>
          <p:cNvPicPr>
            <a:picLocks noChangeAspect="1" noChangeArrowheads="1"/>
          </p:cNvPicPr>
          <p:nvPr/>
        </p:nvPicPr>
        <p:blipFill>
          <a:blip r:embed="rId8">
            <a:extLst>
              <a:ext uri="{28A0092B-C50C-407E-A947-70E740481C1C}">
                <a14:useLocalDpi xmlns:a14="http://schemas.microsoft.com/office/drawing/2010/main" val="0"/>
              </a:ext>
            </a:extLst>
          </a:blip>
          <a:srcRect l="19000" t="1730" r="45000" b="42055"/>
          <a:stretch>
            <a:fillRect/>
          </a:stretch>
        </p:blipFill>
        <p:spPr bwMode="auto">
          <a:xfrm>
            <a:off x="0" y="5143502"/>
            <a:ext cx="4419600" cy="5063729"/>
          </a:xfrm>
          <a:prstGeom prst="rect">
            <a:avLst/>
          </a:prstGeom>
          <a:noFill/>
          <a:extLst>
            <a:ext uri="{909E8E84-426E-40DD-AFC4-6F175D3DCCD1}">
              <a14:hiddenFill xmlns:a14="http://schemas.microsoft.com/office/drawing/2010/main">
                <a:solidFill>
                  <a:srgbClr val="FFFFFF"/>
                </a:solidFill>
              </a14:hiddenFill>
            </a:ext>
          </a:extLst>
        </p:spPr>
      </p:pic>
      <p:sp>
        <p:nvSpPr>
          <p:cNvPr id="7199" name="Text Box 31"/>
          <p:cNvSpPr txBox="1">
            <a:spLocks noChangeArrowheads="1"/>
          </p:cNvSpPr>
          <p:nvPr/>
        </p:nvSpPr>
        <p:spPr bwMode="auto">
          <a:xfrm>
            <a:off x="457200" y="9932197"/>
            <a:ext cx="3657600" cy="441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3" tIns="81642" rIns="163283" bIns="81642">
            <a:spAutoFit/>
          </a:bodyPr>
          <a:lstStyle/>
          <a:p>
            <a:pPr>
              <a:spcBef>
                <a:spcPct val="50000"/>
              </a:spcBef>
            </a:pPr>
            <a:endParaRPr lang="en-US"/>
          </a:p>
        </p:txBody>
      </p:sp>
      <p:pic>
        <p:nvPicPr>
          <p:cNvPr id="7203" name="Picture 35" descr="Hai quy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1600" y="5143502"/>
            <a:ext cx="4572000"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627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box(in)">
                                      <p:cBhvr>
                                        <p:cTn id="7" dur="500"/>
                                        <p:tgtEl>
                                          <p:spTgt spid="71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177"/>
                                        </p:tgtEl>
                                        <p:attrNameLst>
                                          <p:attrName>style.visibility</p:attrName>
                                        </p:attrNameLst>
                                      </p:cBhvr>
                                      <p:to>
                                        <p:strVal val="visible"/>
                                      </p:to>
                                    </p:set>
                                    <p:animEffect transition="in" filter="box(in)">
                                      <p:cBhvr>
                                        <p:cTn id="12" dur="500"/>
                                        <p:tgtEl>
                                          <p:spTgt spid="71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box(in)">
                                      <p:cBhvr>
                                        <p:cTn id="17" dur="500"/>
                                        <p:tgtEl>
                                          <p:spTgt spid="71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7182"/>
                                        </p:tgtEl>
                                        <p:attrNameLst>
                                          <p:attrName>style.visibility</p:attrName>
                                        </p:attrNameLst>
                                      </p:cBhvr>
                                      <p:to>
                                        <p:strVal val="visible"/>
                                      </p:to>
                                    </p:set>
                                    <p:animEffect transition="in" filter="box(in)">
                                      <p:cBhvr>
                                        <p:cTn id="22" dur="500"/>
                                        <p:tgtEl>
                                          <p:spTgt spid="71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7194"/>
                                        </p:tgtEl>
                                        <p:attrNameLst>
                                          <p:attrName>style.visibility</p:attrName>
                                        </p:attrNameLst>
                                      </p:cBhvr>
                                      <p:to>
                                        <p:strVal val="visible"/>
                                      </p:to>
                                    </p:set>
                                    <p:animEffect transition="in" filter="box(in)">
                                      <p:cBhvr>
                                        <p:cTn id="27" dur="500"/>
                                        <p:tgtEl>
                                          <p:spTgt spid="719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7181"/>
                                        </p:tgtEl>
                                        <p:attrNameLst>
                                          <p:attrName>style.visibility</p:attrName>
                                        </p:attrNameLst>
                                      </p:cBhvr>
                                      <p:to>
                                        <p:strVal val="visible"/>
                                      </p:to>
                                    </p:set>
                                    <p:animEffect transition="in" filter="box(in)">
                                      <p:cBhvr>
                                        <p:cTn id="32" dur="500"/>
                                        <p:tgtEl>
                                          <p:spTgt spid="718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7203"/>
                                        </p:tgtEl>
                                        <p:attrNameLst>
                                          <p:attrName>style.visibility</p:attrName>
                                        </p:attrNameLst>
                                      </p:cBhvr>
                                      <p:to>
                                        <p:strVal val="visible"/>
                                      </p:to>
                                    </p:set>
                                    <p:animEffect transition="in" filter="box(in)">
                                      <p:cBhvr>
                                        <p:cTn id="37" dur="500"/>
                                        <p:tgtEl>
                                          <p:spTgt spid="720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7187"/>
                                        </p:tgtEl>
                                        <p:attrNameLst>
                                          <p:attrName>style.visibility</p:attrName>
                                        </p:attrNameLst>
                                      </p:cBhvr>
                                      <p:to>
                                        <p:strVal val="visible"/>
                                      </p:to>
                                    </p:set>
                                    <p:animEffect transition="in" filter="box(in)">
                                      <p:cBhvr>
                                        <p:cTn id="42" dur="500"/>
                                        <p:tgtEl>
                                          <p:spTgt spid="7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ChangeArrowheads="1"/>
          </p:cNvSpPr>
          <p:nvPr>
            <p:ph sz="half" idx="1"/>
          </p:nvPr>
        </p:nvSpPr>
        <p:spPr/>
        <p:txBody>
          <a:bodyPr/>
          <a:lstStyle/>
          <a:p>
            <a:pPr eaLnBrk="1" hangingPunct="1">
              <a:defRPr/>
            </a:pPr>
            <a:r>
              <a:rPr lang="en-US" smtClean="0">
                <a:latin typeface="Times New Roman" pitchFamily="18" charset="0"/>
              </a:rPr>
              <a:t>Ốc gai</a:t>
            </a:r>
          </a:p>
        </p:txBody>
      </p:sp>
      <p:sp>
        <p:nvSpPr>
          <p:cNvPr id="9222" name="Rectangle 6"/>
          <p:cNvSpPr>
            <a:spLocks noGrp="1" noChangeArrowheads="1"/>
          </p:cNvSpPr>
          <p:nvPr>
            <p:ph sz="half" idx="2"/>
          </p:nvPr>
        </p:nvSpPr>
        <p:spPr>
          <a:xfrm>
            <a:off x="12344400" y="4343400"/>
            <a:ext cx="5943600" cy="3886200"/>
          </a:xfrm>
        </p:spPr>
        <p:txBody>
          <a:bodyPr/>
          <a:lstStyle/>
          <a:p>
            <a:pPr eaLnBrk="1" hangingPunct="1">
              <a:defRPr/>
            </a:pPr>
            <a:endParaRPr lang="en-US" smtClean="0">
              <a:latin typeface="Times New Roman" pitchFamily="18" charset="0"/>
            </a:endParaRPr>
          </a:p>
          <a:p>
            <a:pPr eaLnBrk="1" hangingPunct="1">
              <a:defRPr/>
            </a:pPr>
            <a:endParaRPr lang="en-US" smtClean="0"/>
          </a:p>
        </p:txBody>
      </p:sp>
      <p:pic>
        <p:nvPicPr>
          <p:cNvPr id="5125" name="Picture 7" descr="ochuong1"/>
          <p:cNvPicPr>
            <a:picLocks noChangeAspect="1" noChangeArrowheads="1"/>
          </p:cNvPicPr>
          <p:nvPr/>
        </p:nvPicPr>
        <p:blipFill>
          <a:blip r:embed="rId2"/>
          <a:srcRect/>
          <a:stretch>
            <a:fillRect/>
          </a:stretch>
        </p:blipFill>
        <p:spPr bwMode="auto">
          <a:xfrm>
            <a:off x="914400" y="457200"/>
            <a:ext cx="5334000" cy="3086100"/>
          </a:xfrm>
          <a:prstGeom prst="rect">
            <a:avLst/>
          </a:prstGeom>
          <a:noFill/>
          <a:ln w="9525">
            <a:noFill/>
            <a:miter lim="800000"/>
            <a:headEnd/>
            <a:tailEnd/>
          </a:ln>
        </p:spPr>
      </p:pic>
      <p:pic>
        <p:nvPicPr>
          <p:cNvPr id="5126" name="Picture 8" descr="ỐC NÓN"/>
          <p:cNvPicPr>
            <a:picLocks noChangeAspect="1" noChangeArrowheads="1"/>
          </p:cNvPicPr>
          <p:nvPr/>
        </p:nvPicPr>
        <p:blipFill>
          <a:blip r:embed="rId3"/>
          <a:srcRect/>
          <a:stretch>
            <a:fillRect/>
          </a:stretch>
        </p:blipFill>
        <p:spPr bwMode="auto">
          <a:xfrm>
            <a:off x="609600" y="6972300"/>
            <a:ext cx="5181600" cy="2857500"/>
          </a:xfrm>
          <a:prstGeom prst="rect">
            <a:avLst/>
          </a:prstGeom>
          <a:noFill/>
          <a:ln w="9525">
            <a:noFill/>
            <a:miter lim="800000"/>
            <a:headEnd/>
            <a:tailEnd/>
          </a:ln>
        </p:spPr>
      </p:pic>
      <p:pic>
        <p:nvPicPr>
          <p:cNvPr id="5127" name="Picture 9" descr="SÊN BIỂN"/>
          <p:cNvPicPr>
            <a:picLocks noChangeAspect="1" noChangeArrowheads="1"/>
          </p:cNvPicPr>
          <p:nvPr/>
        </p:nvPicPr>
        <p:blipFill>
          <a:blip r:embed="rId4"/>
          <a:srcRect/>
          <a:stretch>
            <a:fillRect/>
          </a:stretch>
        </p:blipFill>
        <p:spPr bwMode="auto">
          <a:xfrm>
            <a:off x="12954000" y="342900"/>
            <a:ext cx="5334000" cy="3429000"/>
          </a:xfrm>
          <a:prstGeom prst="rect">
            <a:avLst/>
          </a:prstGeom>
          <a:noFill/>
          <a:ln w="9525">
            <a:noFill/>
            <a:miter lim="800000"/>
            <a:headEnd/>
            <a:tailEnd/>
          </a:ln>
        </p:spPr>
      </p:pic>
      <p:pic>
        <p:nvPicPr>
          <p:cNvPr id="5128" name="Picture 10" descr="ỐC GAI"/>
          <p:cNvPicPr>
            <a:picLocks noChangeAspect="1" noChangeArrowheads="1"/>
          </p:cNvPicPr>
          <p:nvPr/>
        </p:nvPicPr>
        <p:blipFill>
          <a:blip r:embed="rId5"/>
          <a:srcRect/>
          <a:stretch>
            <a:fillRect/>
          </a:stretch>
        </p:blipFill>
        <p:spPr bwMode="auto">
          <a:xfrm>
            <a:off x="914400" y="4000500"/>
            <a:ext cx="5181600" cy="2628900"/>
          </a:xfrm>
          <a:prstGeom prst="rect">
            <a:avLst/>
          </a:prstGeom>
          <a:noFill/>
          <a:ln w="9525">
            <a:noFill/>
            <a:miter lim="800000"/>
            <a:headEnd/>
            <a:tailEnd/>
          </a:ln>
        </p:spPr>
      </p:pic>
      <p:pic>
        <p:nvPicPr>
          <p:cNvPr id="5129" name="Picture 11" descr="ỐC ANH VŨ"/>
          <p:cNvPicPr>
            <a:picLocks noChangeAspect="1" noChangeArrowheads="1"/>
          </p:cNvPicPr>
          <p:nvPr/>
        </p:nvPicPr>
        <p:blipFill>
          <a:blip r:embed="rId6"/>
          <a:srcRect/>
          <a:stretch>
            <a:fillRect/>
          </a:stretch>
        </p:blipFill>
        <p:spPr bwMode="auto">
          <a:xfrm>
            <a:off x="6705600" y="457202"/>
            <a:ext cx="5638800" cy="3359945"/>
          </a:xfrm>
          <a:prstGeom prst="rect">
            <a:avLst/>
          </a:prstGeom>
          <a:noFill/>
          <a:ln w="9525">
            <a:noFill/>
            <a:miter lim="800000"/>
            <a:headEnd/>
            <a:tailEnd/>
          </a:ln>
        </p:spPr>
      </p:pic>
      <p:pic>
        <p:nvPicPr>
          <p:cNvPr id="5130" name="Picture 12" descr="TRAI VẰN"/>
          <p:cNvPicPr>
            <a:picLocks noChangeAspect="1" noChangeArrowheads="1"/>
          </p:cNvPicPr>
          <p:nvPr/>
        </p:nvPicPr>
        <p:blipFill>
          <a:blip r:embed="rId7"/>
          <a:srcRect/>
          <a:stretch>
            <a:fillRect/>
          </a:stretch>
        </p:blipFill>
        <p:spPr bwMode="auto">
          <a:xfrm>
            <a:off x="6400800" y="4343400"/>
            <a:ext cx="5638800" cy="2971800"/>
          </a:xfrm>
          <a:prstGeom prst="rect">
            <a:avLst/>
          </a:prstGeom>
          <a:noFill/>
          <a:ln w="9525">
            <a:noFill/>
            <a:miter lim="800000"/>
            <a:headEnd/>
            <a:tailEnd/>
          </a:ln>
        </p:spPr>
      </p:pic>
      <p:pic>
        <p:nvPicPr>
          <p:cNvPr id="5131" name="Picture 13" descr="SÊN BIỂN 1"/>
          <p:cNvPicPr>
            <a:picLocks noChangeAspect="1" noChangeArrowheads="1"/>
          </p:cNvPicPr>
          <p:nvPr/>
        </p:nvPicPr>
        <p:blipFill>
          <a:blip r:embed="rId8"/>
          <a:srcRect/>
          <a:stretch>
            <a:fillRect/>
          </a:stretch>
        </p:blipFill>
        <p:spPr bwMode="auto">
          <a:xfrm>
            <a:off x="12344400" y="4343400"/>
            <a:ext cx="5334000" cy="5029200"/>
          </a:xfrm>
          <a:prstGeom prst="rect">
            <a:avLst/>
          </a:prstGeom>
          <a:noFill/>
          <a:ln w="9525">
            <a:noFill/>
            <a:miter lim="800000"/>
            <a:headEnd/>
            <a:tailEnd/>
          </a:ln>
        </p:spPr>
      </p:pic>
      <p:pic>
        <p:nvPicPr>
          <p:cNvPr id="5132" name="Picture 14" descr="SÊN BƠI"/>
          <p:cNvPicPr>
            <a:picLocks noChangeAspect="1" noChangeArrowheads="1"/>
          </p:cNvPicPr>
          <p:nvPr/>
        </p:nvPicPr>
        <p:blipFill>
          <a:blip r:embed="rId9"/>
          <a:srcRect/>
          <a:stretch>
            <a:fillRect/>
          </a:stretch>
        </p:blipFill>
        <p:spPr bwMode="auto">
          <a:xfrm>
            <a:off x="6248400" y="7429500"/>
            <a:ext cx="5638800" cy="2514600"/>
          </a:xfrm>
          <a:prstGeom prst="rect">
            <a:avLst/>
          </a:prstGeom>
          <a:noFill/>
          <a:ln w="9525">
            <a:noFill/>
            <a:miter lim="800000"/>
            <a:headEnd/>
            <a:tailEnd/>
          </a:ln>
        </p:spPr>
      </p:pic>
      <p:sp>
        <p:nvSpPr>
          <p:cNvPr id="6157" name="Rectangle 15"/>
          <p:cNvSpPr>
            <a:spLocks noChangeArrowheads="1"/>
          </p:cNvSpPr>
          <p:nvPr/>
        </p:nvSpPr>
        <p:spPr bwMode="auto">
          <a:xfrm>
            <a:off x="13868400" y="9622633"/>
            <a:ext cx="1240261" cy="441877"/>
          </a:xfrm>
          <a:prstGeom prst="rect">
            <a:avLst/>
          </a:prstGeom>
          <a:noFill/>
          <a:ln w="9525">
            <a:noFill/>
            <a:miter lim="800000"/>
            <a:headEnd/>
            <a:tailEnd/>
          </a:ln>
          <a:effectLst/>
        </p:spPr>
        <p:txBody>
          <a:bodyPr wrap="none" lIns="163283" tIns="81642" rIns="163283" bIns="81642">
            <a:spAutoFit/>
          </a:bodyPr>
          <a:lstStyle/>
          <a:p>
            <a:pPr eaLnBrk="1" hangingPunct="1"/>
            <a:r>
              <a:rPr lang="en-US" b="0">
                <a:solidFill>
                  <a:srgbClr val="990033"/>
                </a:solidFill>
                <a:latin typeface="Arial" charset="0"/>
              </a:rPr>
              <a:t>Sên biển</a:t>
            </a:r>
          </a:p>
        </p:txBody>
      </p:sp>
      <p:sp>
        <p:nvSpPr>
          <p:cNvPr id="6158" name="Rectangle 16"/>
          <p:cNvSpPr>
            <a:spLocks noChangeArrowheads="1"/>
          </p:cNvSpPr>
          <p:nvPr/>
        </p:nvSpPr>
        <p:spPr bwMode="auto">
          <a:xfrm>
            <a:off x="1981203" y="9829802"/>
            <a:ext cx="2000250" cy="441877"/>
          </a:xfrm>
          <a:prstGeom prst="rect">
            <a:avLst/>
          </a:prstGeom>
          <a:noFill/>
          <a:ln w="9525">
            <a:noFill/>
            <a:miter lim="800000"/>
            <a:headEnd/>
            <a:tailEnd/>
          </a:ln>
          <a:effectLst/>
        </p:spPr>
        <p:txBody>
          <a:bodyPr lIns="163283" tIns="81642" rIns="163283" bIns="81642">
            <a:spAutoFit/>
          </a:bodyPr>
          <a:lstStyle/>
          <a:p>
            <a:pPr eaLnBrk="1" hangingPunct="1">
              <a:spcBef>
                <a:spcPct val="20000"/>
              </a:spcBef>
              <a:buFontTx/>
              <a:buChar char="•"/>
            </a:pPr>
            <a:r>
              <a:rPr lang="en-US" b="0">
                <a:solidFill>
                  <a:srgbClr val="990033"/>
                </a:solidFill>
                <a:latin typeface="Arial" charset="0"/>
              </a:rPr>
              <a:t>Ốc nón</a:t>
            </a:r>
          </a:p>
        </p:txBody>
      </p:sp>
      <p:sp>
        <p:nvSpPr>
          <p:cNvPr id="6159" name="Rectangle 17"/>
          <p:cNvSpPr>
            <a:spLocks noChangeArrowheads="1"/>
          </p:cNvSpPr>
          <p:nvPr/>
        </p:nvSpPr>
        <p:spPr bwMode="auto">
          <a:xfrm>
            <a:off x="2286003" y="6515102"/>
            <a:ext cx="1076754" cy="441877"/>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b="0">
                <a:solidFill>
                  <a:srgbClr val="990033"/>
                </a:solidFill>
                <a:latin typeface="Arial" charset="0"/>
              </a:rPr>
              <a:t>Ốc gai</a:t>
            </a:r>
          </a:p>
        </p:txBody>
      </p:sp>
      <p:sp>
        <p:nvSpPr>
          <p:cNvPr id="6160" name="Rectangle 18"/>
          <p:cNvSpPr>
            <a:spLocks noChangeArrowheads="1"/>
          </p:cNvSpPr>
          <p:nvPr/>
        </p:nvSpPr>
        <p:spPr bwMode="auto">
          <a:xfrm>
            <a:off x="2133600" y="3543302"/>
            <a:ext cx="2593976" cy="441877"/>
          </a:xfrm>
          <a:prstGeom prst="rect">
            <a:avLst/>
          </a:prstGeom>
          <a:noFill/>
          <a:ln w="9525">
            <a:noFill/>
            <a:miter lim="800000"/>
            <a:headEnd/>
            <a:tailEnd/>
          </a:ln>
          <a:effectLst/>
        </p:spPr>
        <p:txBody>
          <a:bodyPr lIns="163283" tIns="81642" rIns="163283" bIns="81642">
            <a:spAutoFit/>
          </a:bodyPr>
          <a:lstStyle/>
          <a:p>
            <a:pPr eaLnBrk="1" hangingPunct="1"/>
            <a:r>
              <a:rPr lang="en-US" b="0">
                <a:solidFill>
                  <a:srgbClr val="990033"/>
                </a:solidFill>
                <a:latin typeface="Arial" charset="0"/>
              </a:rPr>
              <a:t>Ốc hương</a:t>
            </a:r>
          </a:p>
        </p:txBody>
      </p:sp>
      <p:sp>
        <p:nvSpPr>
          <p:cNvPr id="6161" name="Rectangle 19"/>
          <p:cNvSpPr>
            <a:spLocks noChangeArrowheads="1"/>
          </p:cNvSpPr>
          <p:nvPr/>
        </p:nvSpPr>
        <p:spPr bwMode="auto">
          <a:xfrm>
            <a:off x="8839201" y="6743702"/>
            <a:ext cx="1154725" cy="441877"/>
          </a:xfrm>
          <a:prstGeom prst="rect">
            <a:avLst/>
          </a:prstGeom>
          <a:noFill/>
          <a:ln w="9525">
            <a:noFill/>
            <a:miter lim="800000"/>
            <a:headEnd/>
            <a:tailEnd/>
          </a:ln>
          <a:effectLst/>
        </p:spPr>
        <p:txBody>
          <a:bodyPr wrap="none" lIns="163283" tIns="81642" rIns="163283" bIns="81642">
            <a:spAutoFit/>
          </a:bodyPr>
          <a:lstStyle/>
          <a:p>
            <a:pPr eaLnBrk="1" hangingPunct="1"/>
            <a:r>
              <a:rPr lang="en-US" b="0">
                <a:solidFill>
                  <a:srgbClr val="990033"/>
                </a:solidFill>
                <a:latin typeface="Arial" charset="0"/>
              </a:rPr>
              <a:t>Trai vằn</a:t>
            </a:r>
          </a:p>
        </p:txBody>
      </p:sp>
      <p:sp>
        <p:nvSpPr>
          <p:cNvPr id="6162" name="Rectangle 20"/>
          <p:cNvSpPr>
            <a:spLocks noChangeArrowheads="1"/>
          </p:cNvSpPr>
          <p:nvPr/>
        </p:nvSpPr>
        <p:spPr bwMode="auto">
          <a:xfrm>
            <a:off x="7315203" y="3771902"/>
            <a:ext cx="1461475" cy="441877"/>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b="0">
                <a:solidFill>
                  <a:srgbClr val="990033"/>
                </a:solidFill>
                <a:latin typeface="Arial" charset="0"/>
              </a:rPr>
              <a:t>Ốc anh vũ</a:t>
            </a:r>
          </a:p>
        </p:txBody>
      </p:sp>
      <p:sp>
        <p:nvSpPr>
          <p:cNvPr id="6163" name="Rectangle 21"/>
          <p:cNvSpPr>
            <a:spLocks noChangeArrowheads="1"/>
          </p:cNvSpPr>
          <p:nvPr/>
        </p:nvSpPr>
        <p:spPr bwMode="auto">
          <a:xfrm>
            <a:off x="14173200" y="3793333"/>
            <a:ext cx="1240261" cy="441877"/>
          </a:xfrm>
          <a:prstGeom prst="rect">
            <a:avLst/>
          </a:prstGeom>
          <a:noFill/>
          <a:ln w="9525">
            <a:noFill/>
            <a:miter lim="800000"/>
            <a:headEnd/>
            <a:tailEnd/>
          </a:ln>
          <a:effectLst/>
        </p:spPr>
        <p:txBody>
          <a:bodyPr wrap="none" lIns="163283" tIns="81642" rIns="163283" bIns="81642">
            <a:spAutoFit/>
          </a:bodyPr>
          <a:lstStyle/>
          <a:p>
            <a:pPr eaLnBrk="1" hangingPunct="1"/>
            <a:r>
              <a:rPr lang="en-US" b="0">
                <a:solidFill>
                  <a:srgbClr val="990033"/>
                </a:solidFill>
                <a:latin typeface="Arial" charset="0"/>
              </a:rPr>
              <a:t>Sên biển</a:t>
            </a:r>
          </a:p>
        </p:txBody>
      </p:sp>
      <p:sp>
        <p:nvSpPr>
          <p:cNvPr id="6164" name="Rectangle 22"/>
          <p:cNvSpPr>
            <a:spLocks noChangeArrowheads="1"/>
          </p:cNvSpPr>
          <p:nvPr/>
        </p:nvSpPr>
        <p:spPr bwMode="auto">
          <a:xfrm>
            <a:off x="8991602" y="9372602"/>
            <a:ext cx="1134463" cy="441877"/>
          </a:xfrm>
          <a:prstGeom prst="rect">
            <a:avLst/>
          </a:prstGeom>
          <a:noFill/>
          <a:ln w="9525">
            <a:noFill/>
            <a:miter lim="800000"/>
            <a:headEnd/>
            <a:tailEnd/>
          </a:ln>
          <a:effectLst/>
        </p:spPr>
        <p:txBody>
          <a:bodyPr wrap="none" lIns="163283" tIns="81642" rIns="163283" bIns="81642">
            <a:spAutoFit/>
          </a:bodyPr>
          <a:lstStyle/>
          <a:p>
            <a:pPr eaLnBrk="1" hangingPunct="1"/>
            <a:r>
              <a:rPr lang="en-US" b="0">
                <a:latin typeface="Arial" charset="0"/>
              </a:rPr>
              <a:t>Sên</a:t>
            </a:r>
            <a:r>
              <a:rPr lang="en-US" b="0">
                <a:solidFill>
                  <a:schemeClr val="bg1"/>
                </a:solidFill>
                <a:latin typeface="Arial" charset="0"/>
              </a:rPr>
              <a:t> </a:t>
            </a:r>
            <a:r>
              <a:rPr lang="en-US" b="0">
                <a:latin typeface="Arial" charset="0"/>
              </a:rPr>
              <a:t>bơi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fade">
                                      <p:cBhvr>
                                        <p:cTn id="7" dur="1000"/>
                                        <p:tgtEl>
                                          <p:spTgt spid="6160"/>
                                        </p:tgtEl>
                                      </p:cBhvr>
                                    </p:animEffect>
                                    <p:anim calcmode="lin" valueType="num">
                                      <p:cBhvr>
                                        <p:cTn id="8" dur="1000" fill="hold"/>
                                        <p:tgtEl>
                                          <p:spTgt spid="6160"/>
                                        </p:tgtEl>
                                        <p:attrNameLst>
                                          <p:attrName>ppt_x</p:attrName>
                                        </p:attrNameLst>
                                      </p:cBhvr>
                                      <p:tavLst>
                                        <p:tav tm="0">
                                          <p:val>
                                            <p:strVal val="#ppt_x"/>
                                          </p:val>
                                        </p:tav>
                                        <p:tav tm="100000">
                                          <p:val>
                                            <p:strVal val="#ppt_x"/>
                                          </p:val>
                                        </p:tav>
                                      </p:tavLst>
                                    </p:anim>
                                    <p:anim calcmode="lin" valueType="num">
                                      <p:cBhvr>
                                        <p:cTn id="9" dur="1000" fill="hold"/>
                                        <p:tgtEl>
                                          <p:spTgt spid="616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162"/>
                                        </p:tgtEl>
                                        <p:attrNameLst>
                                          <p:attrName>style.visibility</p:attrName>
                                        </p:attrNameLst>
                                      </p:cBhvr>
                                      <p:to>
                                        <p:strVal val="visible"/>
                                      </p:to>
                                    </p:set>
                                    <p:animEffect transition="in" filter="fade">
                                      <p:cBhvr>
                                        <p:cTn id="13" dur="1000"/>
                                        <p:tgtEl>
                                          <p:spTgt spid="6162"/>
                                        </p:tgtEl>
                                      </p:cBhvr>
                                    </p:animEffect>
                                    <p:anim calcmode="lin" valueType="num">
                                      <p:cBhvr>
                                        <p:cTn id="14" dur="1000" fill="hold"/>
                                        <p:tgtEl>
                                          <p:spTgt spid="6162"/>
                                        </p:tgtEl>
                                        <p:attrNameLst>
                                          <p:attrName>ppt_x</p:attrName>
                                        </p:attrNameLst>
                                      </p:cBhvr>
                                      <p:tavLst>
                                        <p:tav tm="0">
                                          <p:val>
                                            <p:strVal val="#ppt_x"/>
                                          </p:val>
                                        </p:tav>
                                        <p:tav tm="100000">
                                          <p:val>
                                            <p:strVal val="#ppt_x"/>
                                          </p:val>
                                        </p:tav>
                                      </p:tavLst>
                                    </p:anim>
                                    <p:anim calcmode="lin" valueType="num">
                                      <p:cBhvr>
                                        <p:cTn id="15" dur="1000" fill="hold"/>
                                        <p:tgtEl>
                                          <p:spTgt spid="6162"/>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163"/>
                                        </p:tgtEl>
                                        <p:attrNameLst>
                                          <p:attrName>style.visibility</p:attrName>
                                        </p:attrNameLst>
                                      </p:cBhvr>
                                      <p:to>
                                        <p:strVal val="visible"/>
                                      </p:to>
                                    </p:set>
                                    <p:animEffect transition="in" filter="fade">
                                      <p:cBhvr>
                                        <p:cTn id="19" dur="1000"/>
                                        <p:tgtEl>
                                          <p:spTgt spid="6163"/>
                                        </p:tgtEl>
                                      </p:cBhvr>
                                    </p:animEffect>
                                    <p:anim calcmode="lin" valueType="num">
                                      <p:cBhvr>
                                        <p:cTn id="20" dur="1000" fill="hold"/>
                                        <p:tgtEl>
                                          <p:spTgt spid="6163"/>
                                        </p:tgtEl>
                                        <p:attrNameLst>
                                          <p:attrName>ppt_x</p:attrName>
                                        </p:attrNameLst>
                                      </p:cBhvr>
                                      <p:tavLst>
                                        <p:tav tm="0">
                                          <p:val>
                                            <p:strVal val="#ppt_x"/>
                                          </p:val>
                                        </p:tav>
                                        <p:tav tm="100000">
                                          <p:val>
                                            <p:strVal val="#ppt_x"/>
                                          </p:val>
                                        </p:tav>
                                      </p:tavLst>
                                    </p:anim>
                                    <p:anim calcmode="lin" valueType="num">
                                      <p:cBhvr>
                                        <p:cTn id="21" dur="1000" fill="hold"/>
                                        <p:tgtEl>
                                          <p:spTgt spid="6163"/>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159"/>
                                        </p:tgtEl>
                                        <p:attrNameLst>
                                          <p:attrName>style.visibility</p:attrName>
                                        </p:attrNameLst>
                                      </p:cBhvr>
                                      <p:to>
                                        <p:strVal val="visible"/>
                                      </p:to>
                                    </p:set>
                                    <p:animEffect transition="in" filter="fade">
                                      <p:cBhvr>
                                        <p:cTn id="25" dur="1000"/>
                                        <p:tgtEl>
                                          <p:spTgt spid="6159"/>
                                        </p:tgtEl>
                                      </p:cBhvr>
                                    </p:animEffect>
                                    <p:anim calcmode="lin" valueType="num">
                                      <p:cBhvr>
                                        <p:cTn id="26" dur="1000" fill="hold"/>
                                        <p:tgtEl>
                                          <p:spTgt spid="6159"/>
                                        </p:tgtEl>
                                        <p:attrNameLst>
                                          <p:attrName>ppt_x</p:attrName>
                                        </p:attrNameLst>
                                      </p:cBhvr>
                                      <p:tavLst>
                                        <p:tav tm="0">
                                          <p:val>
                                            <p:strVal val="#ppt_x"/>
                                          </p:val>
                                        </p:tav>
                                        <p:tav tm="100000">
                                          <p:val>
                                            <p:strVal val="#ppt_x"/>
                                          </p:val>
                                        </p:tav>
                                      </p:tavLst>
                                    </p:anim>
                                    <p:anim calcmode="lin" valueType="num">
                                      <p:cBhvr>
                                        <p:cTn id="27" dur="1000" fill="hold"/>
                                        <p:tgtEl>
                                          <p:spTgt spid="6159"/>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161"/>
                                        </p:tgtEl>
                                        <p:attrNameLst>
                                          <p:attrName>style.visibility</p:attrName>
                                        </p:attrNameLst>
                                      </p:cBhvr>
                                      <p:to>
                                        <p:strVal val="visible"/>
                                      </p:to>
                                    </p:set>
                                    <p:animEffect transition="in" filter="fade">
                                      <p:cBhvr>
                                        <p:cTn id="31" dur="1000"/>
                                        <p:tgtEl>
                                          <p:spTgt spid="6161"/>
                                        </p:tgtEl>
                                      </p:cBhvr>
                                    </p:animEffect>
                                    <p:anim calcmode="lin" valueType="num">
                                      <p:cBhvr>
                                        <p:cTn id="32" dur="1000" fill="hold"/>
                                        <p:tgtEl>
                                          <p:spTgt spid="6161"/>
                                        </p:tgtEl>
                                        <p:attrNameLst>
                                          <p:attrName>ppt_x</p:attrName>
                                        </p:attrNameLst>
                                      </p:cBhvr>
                                      <p:tavLst>
                                        <p:tav tm="0">
                                          <p:val>
                                            <p:strVal val="#ppt_x"/>
                                          </p:val>
                                        </p:tav>
                                        <p:tav tm="100000">
                                          <p:val>
                                            <p:strVal val="#ppt_x"/>
                                          </p:val>
                                        </p:tav>
                                      </p:tavLst>
                                    </p:anim>
                                    <p:anim calcmode="lin" valueType="num">
                                      <p:cBhvr>
                                        <p:cTn id="33" dur="1000" fill="hold"/>
                                        <p:tgtEl>
                                          <p:spTgt spid="6161"/>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6157"/>
                                        </p:tgtEl>
                                        <p:attrNameLst>
                                          <p:attrName>style.visibility</p:attrName>
                                        </p:attrNameLst>
                                      </p:cBhvr>
                                      <p:to>
                                        <p:strVal val="visible"/>
                                      </p:to>
                                    </p:set>
                                    <p:animEffect transition="in" filter="fade">
                                      <p:cBhvr>
                                        <p:cTn id="37" dur="1000"/>
                                        <p:tgtEl>
                                          <p:spTgt spid="6157"/>
                                        </p:tgtEl>
                                      </p:cBhvr>
                                    </p:animEffect>
                                    <p:anim calcmode="lin" valueType="num">
                                      <p:cBhvr>
                                        <p:cTn id="38" dur="1000" fill="hold"/>
                                        <p:tgtEl>
                                          <p:spTgt spid="6157"/>
                                        </p:tgtEl>
                                        <p:attrNameLst>
                                          <p:attrName>ppt_x</p:attrName>
                                        </p:attrNameLst>
                                      </p:cBhvr>
                                      <p:tavLst>
                                        <p:tav tm="0">
                                          <p:val>
                                            <p:strVal val="#ppt_x"/>
                                          </p:val>
                                        </p:tav>
                                        <p:tav tm="100000">
                                          <p:val>
                                            <p:strVal val="#ppt_x"/>
                                          </p:val>
                                        </p:tav>
                                      </p:tavLst>
                                    </p:anim>
                                    <p:anim calcmode="lin" valueType="num">
                                      <p:cBhvr>
                                        <p:cTn id="39" dur="1000" fill="hold"/>
                                        <p:tgtEl>
                                          <p:spTgt spid="6157"/>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6158"/>
                                        </p:tgtEl>
                                        <p:attrNameLst>
                                          <p:attrName>style.visibility</p:attrName>
                                        </p:attrNameLst>
                                      </p:cBhvr>
                                      <p:to>
                                        <p:strVal val="visible"/>
                                      </p:to>
                                    </p:set>
                                    <p:animEffect transition="in" filter="fade">
                                      <p:cBhvr>
                                        <p:cTn id="43" dur="1000"/>
                                        <p:tgtEl>
                                          <p:spTgt spid="6158"/>
                                        </p:tgtEl>
                                      </p:cBhvr>
                                    </p:animEffect>
                                    <p:anim calcmode="lin" valueType="num">
                                      <p:cBhvr>
                                        <p:cTn id="44" dur="1000" fill="hold"/>
                                        <p:tgtEl>
                                          <p:spTgt spid="6158"/>
                                        </p:tgtEl>
                                        <p:attrNameLst>
                                          <p:attrName>ppt_x</p:attrName>
                                        </p:attrNameLst>
                                      </p:cBhvr>
                                      <p:tavLst>
                                        <p:tav tm="0">
                                          <p:val>
                                            <p:strVal val="#ppt_x"/>
                                          </p:val>
                                        </p:tav>
                                        <p:tav tm="100000">
                                          <p:val>
                                            <p:strVal val="#ppt_x"/>
                                          </p:val>
                                        </p:tav>
                                      </p:tavLst>
                                    </p:anim>
                                    <p:anim calcmode="lin" valueType="num">
                                      <p:cBhvr>
                                        <p:cTn id="45" dur="1000" fill="hold"/>
                                        <p:tgtEl>
                                          <p:spTgt spid="6158"/>
                                        </p:tgtEl>
                                        <p:attrNameLst>
                                          <p:attrName>ppt_y</p:attrName>
                                        </p:attrNameLst>
                                      </p:cBhvr>
                                      <p:tavLst>
                                        <p:tav tm="0">
                                          <p:val>
                                            <p:strVal val="#ppt_y+.1"/>
                                          </p:val>
                                        </p:tav>
                                        <p:tav tm="100000">
                                          <p:val>
                                            <p:strVal val="#ppt_y"/>
                                          </p:val>
                                        </p:tav>
                                      </p:tavLst>
                                    </p:anim>
                                  </p:childTnLst>
                                </p:cTn>
                              </p:par>
                            </p:childTnLst>
                          </p:cTn>
                        </p:par>
                        <p:par>
                          <p:cTn id="46" fill="hold" nodeType="afterGroup">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6164"/>
                                        </p:tgtEl>
                                        <p:attrNameLst>
                                          <p:attrName>style.visibility</p:attrName>
                                        </p:attrNameLst>
                                      </p:cBhvr>
                                      <p:to>
                                        <p:strVal val="visible"/>
                                      </p:to>
                                    </p:set>
                                    <p:animEffect transition="in" filter="fade">
                                      <p:cBhvr>
                                        <p:cTn id="49" dur="1000"/>
                                        <p:tgtEl>
                                          <p:spTgt spid="6164"/>
                                        </p:tgtEl>
                                      </p:cBhvr>
                                    </p:animEffect>
                                    <p:anim calcmode="lin" valueType="num">
                                      <p:cBhvr>
                                        <p:cTn id="50" dur="1000" fill="hold"/>
                                        <p:tgtEl>
                                          <p:spTgt spid="6164"/>
                                        </p:tgtEl>
                                        <p:attrNameLst>
                                          <p:attrName>ppt_x</p:attrName>
                                        </p:attrNameLst>
                                      </p:cBhvr>
                                      <p:tavLst>
                                        <p:tav tm="0">
                                          <p:val>
                                            <p:strVal val="#ppt_x"/>
                                          </p:val>
                                        </p:tav>
                                        <p:tav tm="100000">
                                          <p:val>
                                            <p:strVal val="#ppt_x"/>
                                          </p:val>
                                        </p:tav>
                                      </p:tavLst>
                                    </p:anim>
                                    <p:anim calcmode="lin" valueType="num">
                                      <p:cBhvr>
                                        <p:cTn id="51" dur="1000" fill="hold"/>
                                        <p:tgtEl>
                                          <p:spTgt spid="61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7" grpId="0"/>
      <p:bldP spid="6158" grpId="0"/>
      <p:bldP spid="6159" grpId="0"/>
      <p:bldP spid="6160" grpId="0"/>
      <p:bldP spid="6161" grpId="0"/>
      <p:bldP spid="6162" grpId="0"/>
      <p:bldP spid="6163" grpId="0"/>
      <p:bldP spid="61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descr="Hai q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42"/>
            <a:ext cx="9144000" cy="4568058"/>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ai quy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572000"/>
            <a:ext cx="9144000" cy="4250532"/>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9" descr="Hai quy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0"/>
            <a:ext cx="9144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Hai quy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0"/>
            <a:ext cx="9144000" cy="425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181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additive="base">
                                        <p:cTn id="7" dur="500" fill="hold"/>
                                        <p:tgtEl>
                                          <p:spTgt spid="17414"/>
                                        </p:tgtEl>
                                        <p:attrNameLst>
                                          <p:attrName>ppt_x</p:attrName>
                                        </p:attrNameLst>
                                      </p:cBhvr>
                                      <p:tavLst>
                                        <p:tav tm="0">
                                          <p:val>
                                            <p:strVal val="0-#ppt_w/2"/>
                                          </p:val>
                                        </p:tav>
                                        <p:tav tm="100000">
                                          <p:val>
                                            <p:strVal val="#ppt_x"/>
                                          </p:val>
                                        </p:tav>
                                      </p:tavLst>
                                    </p:anim>
                                    <p:anim calcmode="lin" valueType="num">
                                      <p:cBhvr additive="base">
                                        <p:cTn id="8"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7417"/>
                                        </p:tgtEl>
                                        <p:attrNameLst>
                                          <p:attrName>style.visibility</p:attrName>
                                        </p:attrNameLst>
                                      </p:cBhvr>
                                      <p:to>
                                        <p:strVal val="visible"/>
                                      </p:to>
                                    </p:set>
                                    <p:anim calcmode="lin" valueType="num">
                                      <p:cBhvr additive="base">
                                        <p:cTn id="13" dur="500" fill="hold"/>
                                        <p:tgtEl>
                                          <p:spTgt spid="17417"/>
                                        </p:tgtEl>
                                        <p:attrNameLst>
                                          <p:attrName>ppt_x</p:attrName>
                                        </p:attrNameLst>
                                      </p:cBhvr>
                                      <p:tavLst>
                                        <p:tav tm="0">
                                          <p:val>
                                            <p:strVal val="0-#ppt_w/2"/>
                                          </p:val>
                                        </p:tav>
                                        <p:tav tm="100000">
                                          <p:val>
                                            <p:strVal val="#ppt_x"/>
                                          </p:val>
                                        </p:tav>
                                      </p:tavLst>
                                    </p:anim>
                                    <p:anim calcmode="lin" valueType="num">
                                      <p:cBhvr additive="base">
                                        <p:cTn id="14"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420"/>
                                        </p:tgtEl>
                                        <p:attrNameLst>
                                          <p:attrName>style.visibility</p:attrName>
                                        </p:attrNameLst>
                                      </p:cBhvr>
                                      <p:to>
                                        <p:strVal val="visible"/>
                                      </p:to>
                                    </p:set>
                                    <p:anim calcmode="lin" valueType="num">
                                      <p:cBhvr additive="base">
                                        <p:cTn id="19" dur="500" fill="hold"/>
                                        <p:tgtEl>
                                          <p:spTgt spid="17420"/>
                                        </p:tgtEl>
                                        <p:attrNameLst>
                                          <p:attrName>ppt_x</p:attrName>
                                        </p:attrNameLst>
                                      </p:cBhvr>
                                      <p:tavLst>
                                        <p:tav tm="0">
                                          <p:val>
                                            <p:strVal val="#ppt_x"/>
                                          </p:val>
                                        </p:tav>
                                        <p:tav tm="100000">
                                          <p:val>
                                            <p:strVal val="#ppt_x"/>
                                          </p:val>
                                        </p:tav>
                                      </p:tavLst>
                                    </p:anim>
                                    <p:anim calcmode="lin" valueType="num">
                                      <p:cBhvr additive="base">
                                        <p:cTn id="20" dur="500" fill="hold"/>
                                        <p:tgtEl>
                                          <p:spTgt spid="1742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7416"/>
                                        </p:tgtEl>
                                        <p:attrNameLst>
                                          <p:attrName>style.visibility</p:attrName>
                                        </p:attrNameLst>
                                      </p:cBhvr>
                                      <p:to>
                                        <p:strVal val="visible"/>
                                      </p:to>
                                    </p:set>
                                    <p:anim calcmode="lin" valueType="num">
                                      <p:cBhvr additive="base">
                                        <p:cTn id="25" dur="500" fill="hold"/>
                                        <p:tgtEl>
                                          <p:spTgt spid="17416"/>
                                        </p:tgtEl>
                                        <p:attrNameLst>
                                          <p:attrName>ppt_x</p:attrName>
                                        </p:attrNameLst>
                                      </p:cBhvr>
                                      <p:tavLst>
                                        <p:tav tm="0">
                                          <p:val>
                                            <p:strVal val="0-#ppt_w/2"/>
                                          </p:val>
                                        </p:tav>
                                        <p:tav tm="100000">
                                          <p:val>
                                            <p:strVal val="#ppt_x"/>
                                          </p:val>
                                        </p:tav>
                                      </p:tavLst>
                                    </p:anim>
                                    <p:anim calcmode="lin" valueType="num">
                                      <p:cBhvr additive="base">
                                        <p:cTn id="26"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1182</TotalTime>
  <Words>2380</Words>
  <Application>Microsoft Office PowerPoint</Application>
  <PresentationFormat>Custom</PresentationFormat>
  <Paragraphs>298</Paragraphs>
  <Slides>61</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9" baseType="lpstr">
      <vt:lpstr>DM Sans Bold</vt:lpstr>
      <vt:lpstr>Arial</vt:lpstr>
      <vt:lpstr>Wingdings</vt:lpstr>
      <vt:lpstr>Calibri</vt:lpstr>
      <vt:lpstr>Times New Roman</vt:lpstr>
      <vt:lpstr>Open Sans</vt: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90</cp:revision>
  <dcterms:created xsi:type="dcterms:W3CDTF">2006-08-16T00:00:00Z</dcterms:created>
  <dcterms:modified xsi:type="dcterms:W3CDTF">2024-01-30T00:24:29Z</dcterms:modified>
  <dc:identifier>DAEfcp1razc</dc:identifier>
</cp:coreProperties>
</file>