
<file path=[Content_Types].xml><?xml version="1.0" encoding="utf-8"?>
<Types xmlns="http://schemas.openxmlformats.org/package/2006/content-types">
  <Default Extension="mp3" ContentType="audio/mpeg"/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314" r:id="rId2"/>
    <p:sldId id="315" r:id="rId3"/>
    <p:sldId id="316" r:id="rId4"/>
    <p:sldId id="317" r:id="rId5"/>
    <p:sldId id="318" r:id="rId6"/>
    <p:sldId id="319" r:id="rId7"/>
    <p:sldId id="320" r:id="rId8"/>
    <p:sldId id="260" r:id="rId9"/>
    <p:sldId id="261" r:id="rId10"/>
    <p:sldId id="321" r:id="rId11"/>
    <p:sldId id="256" r:id="rId12"/>
    <p:sldId id="257" r:id="rId13"/>
    <p:sldId id="258" r:id="rId14"/>
    <p:sldId id="259" r:id="rId15"/>
    <p:sldId id="290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31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8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6431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34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4686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28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85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3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4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99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8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7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8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4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0D555-DD1F-448C-B70C-4569AD851644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5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7.xml"/><Relationship Id="rId18" Type="http://schemas.openxmlformats.org/officeDocument/2006/relationships/slide" Target="slide10.xml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17" Type="http://schemas.microsoft.com/office/2007/relationships/hdphoto" Target="../media/hdphoto4.wdp"/><Relationship Id="rId2" Type="http://schemas.openxmlformats.org/officeDocument/2006/relationships/slide" Target="slide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slide" Target="slide4.xml"/><Relationship Id="rId15" Type="http://schemas.openxmlformats.org/officeDocument/2006/relationships/slide" Target="slide8.xml"/><Relationship Id="rId10" Type="http://schemas.openxmlformats.org/officeDocument/2006/relationships/slide" Target="slide6.xml"/><Relationship Id="rId4" Type="http://schemas.microsoft.com/office/2007/relationships/hdphoto" Target="../media/hdphoto1.wdp"/><Relationship Id="rId9" Type="http://schemas.openxmlformats.org/officeDocument/2006/relationships/image" Target="../media/image4.jpg"/><Relationship Id="rId1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png"/><Relationship Id="rId18" Type="http://schemas.microsoft.com/office/2007/relationships/hdphoto" Target="../media/hdphoto6.wdp"/><Relationship Id="rId3" Type="http://schemas.microsoft.com/office/2007/relationships/media" Target="../media/media3.mp3"/><Relationship Id="rId7" Type="http://schemas.openxmlformats.org/officeDocument/2006/relationships/image" Target="../media/image11.png"/><Relationship Id="rId12" Type="http://schemas.openxmlformats.org/officeDocument/2006/relationships/slide" Target="slide2.xml"/><Relationship Id="rId17" Type="http://schemas.openxmlformats.org/officeDocument/2006/relationships/image" Target="../media/image10.png"/><Relationship Id="rId2" Type="http://schemas.openxmlformats.org/officeDocument/2006/relationships/audio" Target="../media/media2.mp3"/><Relationship Id="rId16" Type="http://schemas.openxmlformats.org/officeDocument/2006/relationships/image" Target="../media/image1.png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9.png"/><Relationship Id="rId10" Type="http://schemas.openxmlformats.org/officeDocument/2006/relationships/image" Target="../media/image14.png"/><Relationship Id="rId19" Type="http://schemas.openxmlformats.org/officeDocument/2006/relationships/image" Target="../media/image16.png"/><Relationship Id="rId4" Type="http://schemas.openxmlformats.org/officeDocument/2006/relationships/audio" Target="../media/media3.mp3"/><Relationship Id="rId9" Type="http://schemas.openxmlformats.org/officeDocument/2006/relationships/image" Target="../media/image13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.png"/><Relationship Id="rId18" Type="http://schemas.microsoft.com/office/2007/relationships/hdphoto" Target="../media/hdphoto7.wdp"/><Relationship Id="rId3" Type="http://schemas.microsoft.com/office/2007/relationships/media" Target="../media/media3.mp3"/><Relationship Id="rId7" Type="http://schemas.openxmlformats.org/officeDocument/2006/relationships/image" Target="../media/image20.png"/><Relationship Id="rId12" Type="http://schemas.openxmlformats.org/officeDocument/2006/relationships/image" Target="../media/image9.png"/><Relationship Id="rId17" Type="http://schemas.openxmlformats.org/officeDocument/2006/relationships/image" Target="../media/image17.png"/><Relationship Id="rId2" Type="http://schemas.openxmlformats.org/officeDocument/2006/relationships/audio" Target="../media/media2.mp3"/><Relationship Id="rId16" Type="http://schemas.openxmlformats.org/officeDocument/2006/relationships/slide" Target="slide2.xml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7.xml"/><Relationship Id="rId15" Type="http://schemas.microsoft.com/office/2007/relationships/hdphoto" Target="../media/hdphoto6.wdp"/><Relationship Id="rId10" Type="http://schemas.openxmlformats.org/officeDocument/2006/relationships/image" Target="../media/image23.png"/><Relationship Id="rId19" Type="http://schemas.openxmlformats.org/officeDocument/2006/relationships/image" Target="../media/image16.png"/><Relationship Id="rId4" Type="http://schemas.openxmlformats.org/officeDocument/2006/relationships/audio" Target="../media/media3.mp3"/><Relationship Id="rId9" Type="http://schemas.openxmlformats.org/officeDocument/2006/relationships/image" Target="../media/image22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.png"/><Relationship Id="rId18" Type="http://schemas.openxmlformats.org/officeDocument/2006/relationships/slide" Target="slide2.xml"/><Relationship Id="rId3" Type="http://schemas.microsoft.com/office/2007/relationships/media" Target="../media/media3.mp3"/><Relationship Id="rId7" Type="http://schemas.openxmlformats.org/officeDocument/2006/relationships/image" Target="../media/image26.png"/><Relationship Id="rId12" Type="http://schemas.openxmlformats.org/officeDocument/2006/relationships/image" Target="../media/image9.png"/><Relationship Id="rId17" Type="http://schemas.microsoft.com/office/2007/relationships/hdphoto" Target="../media/hdphoto8.wdp"/><Relationship Id="rId2" Type="http://schemas.openxmlformats.org/officeDocument/2006/relationships/audio" Target="../media/media2.mp3"/><Relationship Id="rId16" Type="http://schemas.openxmlformats.org/officeDocument/2006/relationships/image" Target="../media/image18.png"/><Relationship Id="rId20" Type="http://schemas.openxmlformats.org/officeDocument/2006/relationships/image" Target="../media/image16.png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7.xml"/><Relationship Id="rId15" Type="http://schemas.microsoft.com/office/2007/relationships/hdphoto" Target="../media/hdphoto6.wdp"/><Relationship Id="rId10" Type="http://schemas.openxmlformats.org/officeDocument/2006/relationships/image" Target="../media/image29.png"/><Relationship Id="rId19" Type="http://schemas.openxmlformats.org/officeDocument/2006/relationships/image" Target="../media/image19.jpeg"/><Relationship Id="rId4" Type="http://schemas.openxmlformats.org/officeDocument/2006/relationships/audio" Target="../media/media3.mp3"/><Relationship Id="rId9" Type="http://schemas.openxmlformats.org/officeDocument/2006/relationships/image" Target="../media/image28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.png"/><Relationship Id="rId18" Type="http://schemas.openxmlformats.org/officeDocument/2006/relationships/slide" Target="slide2.xml"/><Relationship Id="rId3" Type="http://schemas.microsoft.com/office/2007/relationships/media" Target="../media/media3.mp3"/><Relationship Id="rId21" Type="http://schemas.openxmlformats.org/officeDocument/2006/relationships/image" Target="../media/image16.png"/><Relationship Id="rId7" Type="http://schemas.openxmlformats.org/officeDocument/2006/relationships/image" Target="../media/image33.png"/><Relationship Id="rId12" Type="http://schemas.openxmlformats.org/officeDocument/2006/relationships/image" Target="../media/image9.png"/><Relationship Id="rId17" Type="http://schemas.microsoft.com/office/2007/relationships/hdphoto" Target="../media/hdphoto10.wdp"/><Relationship Id="rId2" Type="http://schemas.openxmlformats.org/officeDocument/2006/relationships/audio" Target="../media/media2.mp3"/><Relationship Id="rId16" Type="http://schemas.openxmlformats.org/officeDocument/2006/relationships/image" Target="../media/image31.png"/><Relationship Id="rId20" Type="http://schemas.microsoft.com/office/2007/relationships/hdphoto" Target="../media/hdphoto11.wdp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openxmlformats.org/officeDocument/2006/relationships/image" Target="../media/image37.png"/><Relationship Id="rId5" Type="http://schemas.openxmlformats.org/officeDocument/2006/relationships/slideLayout" Target="../slideLayouts/slideLayout7.xml"/><Relationship Id="rId15" Type="http://schemas.microsoft.com/office/2007/relationships/hdphoto" Target="../media/hdphoto9.wdp"/><Relationship Id="rId10" Type="http://schemas.openxmlformats.org/officeDocument/2006/relationships/image" Target="../media/image36.png"/><Relationship Id="rId19" Type="http://schemas.openxmlformats.org/officeDocument/2006/relationships/image" Target="../media/image32.png"/><Relationship Id="rId4" Type="http://schemas.openxmlformats.org/officeDocument/2006/relationships/audio" Target="../media/media3.mp3"/><Relationship Id="rId9" Type="http://schemas.openxmlformats.org/officeDocument/2006/relationships/image" Target="../media/image35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.png"/><Relationship Id="rId18" Type="http://schemas.openxmlformats.org/officeDocument/2006/relationships/slide" Target="slide2.xml"/><Relationship Id="rId3" Type="http://schemas.microsoft.com/office/2007/relationships/media" Target="../media/media3.mp3"/><Relationship Id="rId7" Type="http://schemas.openxmlformats.org/officeDocument/2006/relationships/image" Target="../media/image41.png"/><Relationship Id="rId12" Type="http://schemas.openxmlformats.org/officeDocument/2006/relationships/image" Target="../media/image9.png"/><Relationship Id="rId17" Type="http://schemas.microsoft.com/office/2007/relationships/hdphoto" Target="../media/hdphoto13.wdp"/><Relationship Id="rId2" Type="http://schemas.openxmlformats.org/officeDocument/2006/relationships/audio" Target="../media/media2.mp3"/><Relationship Id="rId16" Type="http://schemas.openxmlformats.org/officeDocument/2006/relationships/image" Target="../media/image39.png"/><Relationship Id="rId20" Type="http://schemas.openxmlformats.org/officeDocument/2006/relationships/image" Target="../media/image16.png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openxmlformats.org/officeDocument/2006/relationships/image" Target="../media/image45.png"/><Relationship Id="rId5" Type="http://schemas.openxmlformats.org/officeDocument/2006/relationships/slideLayout" Target="../slideLayouts/slideLayout7.xml"/><Relationship Id="rId15" Type="http://schemas.microsoft.com/office/2007/relationships/hdphoto" Target="../media/hdphoto12.wdp"/><Relationship Id="rId10" Type="http://schemas.openxmlformats.org/officeDocument/2006/relationships/image" Target="../media/image44.png"/><Relationship Id="rId19" Type="http://schemas.openxmlformats.org/officeDocument/2006/relationships/image" Target="../media/image6.jpg"/><Relationship Id="rId4" Type="http://schemas.openxmlformats.org/officeDocument/2006/relationships/audio" Target="../media/media3.mp3"/><Relationship Id="rId9" Type="http://schemas.openxmlformats.org/officeDocument/2006/relationships/image" Target="../media/image43.pn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1.png"/><Relationship Id="rId18" Type="http://schemas.openxmlformats.org/officeDocument/2006/relationships/image" Target="../media/image47.png"/><Relationship Id="rId3" Type="http://schemas.microsoft.com/office/2007/relationships/media" Target="../media/media3.mp3"/><Relationship Id="rId21" Type="http://schemas.openxmlformats.org/officeDocument/2006/relationships/image" Target="../media/image53.png"/><Relationship Id="rId7" Type="http://schemas.openxmlformats.org/officeDocument/2006/relationships/image" Target="../media/image48.png"/><Relationship Id="rId12" Type="http://schemas.openxmlformats.org/officeDocument/2006/relationships/image" Target="../media/image9.png"/><Relationship Id="rId17" Type="http://schemas.microsoft.com/office/2007/relationships/hdphoto" Target="../media/hdphoto15.wdp"/><Relationship Id="rId2" Type="http://schemas.openxmlformats.org/officeDocument/2006/relationships/audio" Target="../media/media2.mp3"/><Relationship Id="rId16" Type="http://schemas.openxmlformats.org/officeDocument/2006/relationships/image" Target="../media/image46.png"/><Relationship Id="rId20" Type="http://schemas.openxmlformats.org/officeDocument/2006/relationships/slide" Target="slide2.xml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openxmlformats.org/officeDocument/2006/relationships/image" Target="../media/image52.png"/><Relationship Id="rId5" Type="http://schemas.openxmlformats.org/officeDocument/2006/relationships/slideLayout" Target="../slideLayouts/slideLayout7.xml"/><Relationship Id="rId15" Type="http://schemas.microsoft.com/office/2007/relationships/hdphoto" Target="../media/hdphoto14.wdp"/><Relationship Id="rId23" Type="http://schemas.openxmlformats.org/officeDocument/2006/relationships/image" Target="../media/image16.png"/><Relationship Id="rId10" Type="http://schemas.openxmlformats.org/officeDocument/2006/relationships/image" Target="../media/image51.png"/><Relationship Id="rId19" Type="http://schemas.microsoft.com/office/2007/relationships/hdphoto" Target="../media/hdphoto16.wdp"/><Relationship Id="rId4" Type="http://schemas.openxmlformats.org/officeDocument/2006/relationships/audio" Target="../media/media3.mp3"/><Relationship Id="rId9" Type="http://schemas.openxmlformats.org/officeDocument/2006/relationships/image" Target="../media/image50.png"/><Relationship Id="rId14" Type="http://schemas.openxmlformats.org/officeDocument/2006/relationships/image" Target="../media/image40.png"/><Relationship Id="rId22" Type="http://schemas.microsoft.com/office/2007/relationships/hdphoto" Target="../media/hdphoto17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5800" y="228600"/>
            <a:ext cx="3581400" cy="16312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latin typeface="Times New Roman" pitchFamily="18" charset="0"/>
                <a:cs typeface="Times New Roman" pitchFamily="18" charset="0"/>
              </a:rPr>
              <a:t>HỘP QUÀ BÍ ẨN</a:t>
            </a:r>
          </a:p>
        </p:txBody>
      </p:sp>
      <p:sp>
        <p:nvSpPr>
          <p:cNvPr id="4" name="Oval 3"/>
          <p:cNvSpPr/>
          <p:nvPr/>
        </p:nvSpPr>
        <p:spPr>
          <a:xfrm>
            <a:off x="1805060" y="2209800"/>
            <a:ext cx="8786741" cy="3657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67000" y="2895601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mỗi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hộp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quà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ẩn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chứng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điểm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bí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ấn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quà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mình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nhe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́.</a:t>
            </a:r>
          </a:p>
        </p:txBody>
      </p:sp>
      <p:pic>
        <p:nvPicPr>
          <p:cNvPr id="6" name="KhuVuonTrenMay-Dangcapnhat_vfb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05059" y="14178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6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283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9">
            <a:extLst>
              <a:ext uri="{FF2B5EF4-FFF2-40B4-BE49-F238E27FC236}">
                <a16:creationId xmlns:a16="http://schemas.microsoft.com/office/drawing/2014/main" id="{6E505B0F-F18F-012B-FD56-4A0BA82A3C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64" y="3150912"/>
            <a:ext cx="3834602" cy="1429559"/>
          </a:xfrm>
          <a:prstGeom prst="rect">
            <a:avLst/>
          </a:prstGeom>
        </p:spPr>
      </p:pic>
      <p:pic>
        <p:nvPicPr>
          <p:cNvPr id="3" name="图片 30">
            <a:extLst>
              <a:ext uri="{FF2B5EF4-FFF2-40B4-BE49-F238E27FC236}">
                <a16:creationId xmlns:a16="http://schemas.microsoft.com/office/drawing/2014/main" id="{B7289ED9-7C3E-F3ED-3309-5F68E2610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20" y="2355748"/>
            <a:ext cx="4566413" cy="1942221"/>
          </a:xfrm>
          <a:prstGeom prst="rect">
            <a:avLst/>
          </a:prstGeom>
        </p:spPr>
      </p:pic>
      <p:sp>
        <p:nvSpPr>
          <p:cNvPr id="4" name="文本框 31">
            <a:extLst>
              <a:ext uri="{FF2B5EF4-FFF2-40B4-BE49-F238E27FC236}">
                <a16:creationId xmlns:a16="http://schemas.microsoft.com/office/drawing/2014/main" id="{821714A4-1E0B-3AB1-B20E-28FB3B90106E}"/>
              </a:ext>
            </a:extLst>
          </p:cNvPr>
          <p:cNvSpPr txBox="1"/>
          <p:nvPr/>
        </p:nvSpPr>
        <p:spPr>
          <a:xfrm>
            <a:off x="2472705" y="1759826"/>
            <a:ext cx="442750" cy="156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583" b="1" dirty="0">
                <a:solidFill>
                  <a:srgbClr val="2A3D52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I</a:t>
            </a:r>
            <a:endParaRPr lang="zh-CN" altLang="en-US" sz="9583" b="1" dirty="0">
              <a:solidFill>
                <a:srgbClr val="2A3D52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框 32">
            <a:extLst>
              <a:ext uri="{FF2B5EF4-FFF2-40B4-BE49-F238E27FC236}">
                <a16:creationId xmlns:a16="http://schemas.microsoft.com/office/drawing/2014/main" id="{F7CF3AB1-CD1F-8C28-7ACB-EB01CBE0F037}"/>
              </a:ext>
            </a:extLst>
          </p:cNvPr>
          <p:cNvSpPr txBox="1"/>
          <p:nvPr/>
        </p:nvSpPr>
        <p:spPr>
          <a:xfrm>
            <a:off x="6096000" y="2543342"/>
            <a:ext cx="3623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F8F8F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TÓM TẮT</a:t>
            </a:r>
          </a:p>
          <a:p>
            <a:pPr algn="ctr"/>
            <a:r>
              <a:rPr lang="en-US" altLang="zh-CN" sz="4000" b="1">
                <a:solidFill>
                  <a:srgbClr val="F8F8F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LÍ </a:t>
            </a:r>
            <a:r>
              <a:rPr lang="en-US" altLang="zh-CN" sz="4000" b="1" dirty="0">
                <a:solidFill>
                  <a:srgbClr val="F8F8F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THUYẾT</a:t>
            </a:r>
          </a:p>
        </p:txBody>
      </p:sp>
    </p:spTree>
    <p:extLst>
      <p:ext uri="{BB962C8B-B14F-4D97-AF65-F5344CB8AC3E}">
        <p14:creationId xmlns:p14="http://schemas.microsoft.com/office/powerpoint/2010/main" val="123410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9F49A34-E643-FC3D-FBF4-6B0A430FC73E}"/>
              </a:ext>
            </a:extLst>
          </p:cNvPr>
          <p:cNvSpPr/>
          <p:nvPr/>
        </p:nvSpPr>
        <p:spPr>
          <a:xfrm>
            <a:off x="3948065" y="873784"/>
            <a:ext cx="4143983" cy="981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D426A9-44D2-DB65-2A0A-281F0DE2C1B3}"/>
              </a:ext>
            </a:extLst>
          </p:cNvPr>
          <p:cNvSpPr/>
          <p:nvPr/>
        </p:nvSpPr>
        <p:spPr>
          <a:xfrm>
            <a:off x="723088" y="3270926"/>
            <a:ext cx="2743200" cy="11624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I: PHÂN THỨC ĐẠI SỐ</a:t>
            </a:r>
          </a:p>
          <a:p>
            <a:pPr algn="ctr"/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5EFAD2-2EBF-495D-D811-03E47C49F122}"/>
              </a:ext>
            </a:extLst>
          </p:cNvPr>
          <p:cNvSpPr/>
          <p:nvPr/>
        </p:nvSpPr>
        <p:spPr>
          <a:xfrm>
            <a:off x="4716294" y="3270926"/>
            <a:ext cx="2743200" cy="2050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II: PHÉP CỘNG, PHÉP TRỪ PHÂN THỨC ĐẠI SỐ</a:t>
            </a:r>
          </a:p>
          <a:p>
            <a:pPr algn="ctr"/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EC9F90-80C2-53BE-8B29-085C64EBE6D5}"/>
              </a:ext>
            </a:extLst>
          </p:cNvPr>
          <p:cNvSpPr/>
          <p:nvPr/>
        </p:nvSpPr>
        <p:spPr>
          <a:xfrm>
            <a:off x="8797048" y="3270925"/>
            <a:ext cx="2743200" cy="2050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III: PHÉP NHÂN, PHÉP CHIA PHÂN THỨC ĐẠI SỐ</a:t>
            </a:r>
          </a:p>
          <a:p>
            <a:pPr algn="ctr"/>
            <a:endParaRPr lang="en-US" sz="24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6D8DF37-C938-7F16-A7C0-FDF4B1070B2A}"/>
              </a:ext>
            </a:extLst>
          </p:cNvPr>
          <p:cNvCxnSpPr>
            <a:cxnSpLocks/>
            <a:stCxn id="4" idx="3"/>
            <a:endCxn id="5" idx="0"/>
          </p:cNvCxnSpPr>
          <p:nvPr/>
        </p:nvCxnSpPr>
        <p:spPr>
          <a:xfrm flipH="1">
            <a:off x="2094688" y="1711933"/>
            <a:ext cx="2460249" cy="15589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7F0015-C384-A81C-DA79-487D20DF460D}"/>
              </a:ext>
            </a:extLst>
          </p:cNvPr>
          <p:cNvCxnSpPr>
            <a:cxnSpLocks/>
            <a:stCxn id="4" idx="4"/>
          </p:cNvCxnSpPr>
          <p:nvPr/>
        </p:nvCxnSpPr>
        <p:spPr>
          <a:xfrm>
            <a:off x="6020057" y="1855737"/>
            <a:ext cx="0" cy="14151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0DB493D-5764-3CCC-FD1B-9E5E75966806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7485176" y="1711933"/>
            <a:ext cx="2456493" cy="15589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5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9F65A9C-608A-7857-B539-A9A2BFCBF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04"/>
            <a:ext cx="12192000" cy="707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44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4B1AED-A98A-2E50-A9A6-87D93109E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04"/>
            <a:ext cx="12192000" cy="720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13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D1AACF-7887-7CC1-83D5-ECB3F1956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04"/>
            <a:ext cx="12192000" cy="707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55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9">
            <a:extLst>
              <a:ext uri="{FF2B5EF4-FFF2-40B4-BE49-F238E27FC236}">
                <a16:creationId xmlns:a16="http://schemas.microsoft.com/office/drawing/2014/main" id="{6E505B0F-F18F-012B-FD56-4A0BA82A3C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64" y="3150912"/>
            <a:ext cx="3834602" cy="1429559"/>
          </a:xfrm>
          <a:prstGeom prst="rect">
            <a:avLst/>
          </a:prstGeom>
        </p:spPr>
      </p:pic>
      <p:pic>
        <p:nvPicPr>
          <p:cNvPr id="3" name="图片 30">
            <a:extLst>
              <a:ext uri="{FF2B5EF4-FFF2-40B4-BE49-F238E27FC236}">
                <a16:creationId xmlns:a16="http://schemas.microsoft.com/office/drawing/2014/main" id="{B7289ED9-7C3E-F3ED-3309-5F68E2610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20" y="2355748"/>
            <a:ext cx="4566413" cy="1942221"/>
          </a:xfrm>
          <a:prstGeom prst="rect">
            <a:avLst/>
          </a:prstGeom>
        </p:spPr>
      </p:pic>
      <p:sp>
        <p:nvSpPr>
          <p:cNvPr id="4" name="文本框 31">
            <a:extLst>
              <a:ext uri="{FF2B5EF4-FFF2-40B4-BE49-F238E27FC236}">
                <a16:creationId xmlns:a16="http://schemas.microsoft.com/office/drawing/2014/main" id="{821714A4-1E0B-3AB1-B20E-28FB3B90106E}"/>
              </a:ext>
            </a:extLst>
          </p:cNvPr>
          <p:cNvSpPr txBox="1"/>
          <p:nvPr/>
        </p:nvSpPr>
        <p:spPr>
          <a:xfrm>
            <a:off x="2472705" y="1759826"/>
            <a:ext cx="700833" cy="156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583" b="1" dirty="0">
                <a:solidFill>
                  <a:srgbClr val="2A3D52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II</a:t>
            </a:r>
            <a:endParaRPr lang="zh-CN" altLang="en-US" sz="9583" b="1" dirty="0">
              <a:solidFill>
                <a:srgbClr val="2A3D52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框 32">
            <a:extLst>
              <a:ext uri="{FF2B5EF4-FFF2-40B4-BE49-F238E27FC236}">
                <a16:creationId xmlns:a16="http://schemas.microsoft.com/office/drawing/2014/main" id="{F7CF3AB1-CD1F-8C28-7ACB-EB01CBE0F037}"/>
              </a:ext>
            </a:extLst>
          </p:cNvPr>
          <p:cNvSpPr txBox="1"/>
          <p:nvPr/>
        </p:nvSpPr>
        <p:spPr>
          <a:xfrm>
            <a:off x="6096000" y="2543342"/>
            <a:ext cx="3623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8F8F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BÀI TẬP </a:t>
            </a:r>
          </a:p>
          <a:p>
            <a:pPr algn="ctr"/>
            <a:r>
              <a:rPr lang="en-US" altLang="zh-CN" sz="4000" b="1" dirty="0">
                <a:solidFill>
                  <a:srgbClr val="F8F8F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1767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B22F51-D93C-5524-C08A-AF2809548EDD}"/>
                  </a:ext>
                </a:extLst>
              </p:cNvPr>
              <p:cNvSpPr txBox="1"/>
              <p:nvPr/>
            </p:nvSpPr>
            <p:spPr>
              <a:xfrm>
                <a:off x="1230548" y="1575616"/>
                <a:ext cx="10306456" cy="3677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6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21 : </a:t>
                </a:r>
                <a:r>
                  <a:rPr lang="fr-FR" sz="36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fr-FR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fr-FR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fr-FR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endPara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6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fr-FR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𝒙𝒚</m:t>
                        </m:r>
                        <m:r>
                          <a:rPr lang="fr-FR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sSup>
                          <m:sSupPr>
                            <m:ctrlPr>
                              <a:rPr lang="en-US" sz="3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fr-FR" sz="3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fr-FR" sz="3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US" sz="3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3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𝒙𝒚</m:t>
                        </m:r>
                      </m:den>
                    </m:f>
                  </m:oMath>
                </a14:m>
                <a:r>
                  <a:rPr lang="en-US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</a:t>
                </a:r>
                <a:r>
                  <a:rPr lang="fr-F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sSup>
                          <m:sSup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fr-FR" sz="3600" b="1" i="1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fr-FR" sz="3600" b="1" i="1"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fr-FR" sz="3600" b="1" i="1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3600" b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3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𝐚𝐛</m:t>
                        </m:r>
                      </m:num>
                      <m:den>
                        <m:r>
                          <a:rPr lang="fr-FR" sz="3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𝐛</m:t>
                        </m:r>
                        <m:r>
                          <a:rPr lang="fr-FR" sz="3600" b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3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3600" b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3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𝐚</m:t>
                        </m:r>
                      </m:den>
                    </m:f>
                    <m:r>
                      <a:rPr lang="fr-FR" sz="3600" b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fr-FR" sz="3600" b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3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𝐛</m:t>
                        </m:r>
                      </m:num>
                      <m:den>
                        <m:r>
                          <a:rPr lang="fr-FR" sz="3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36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fr-FR" sz="3600" b="1" i="1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3600" b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3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3600" b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3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36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p>
                            <m:r>
                              <a:rPr lang="fr-FR" sz="3600" b="1" i="1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fr-F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𝟐𝐱</m:t>
                            </m:r>
                            <m:r>
                              <a:rPr lang="fr-FR" sz="3600" b="1">
                                <a:latin typeface="Cambria Math" panose="02040503050406030204" pitchFamily="18" charset="0"/>
                              </a:rPr>
                              <m:t> +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𝟐𝐱</m:t>
                            </m:r>
                            <m:r>
                              <a:rPr lang="fr-FR" sz="3600" b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3600" b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𝟐𝐱</m:t>
                            </m:r>
                            <m:r>
                              <a:rPr lang="fr-FR" sz="3600" b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𝟐𝐱</m:t>
                            </m:r>
                            <m:r>
                              <a:rPr lang="fr-FR" sz="3600" b="1"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e>
                    </m:d>
                    <m:r>
                      <a:rPr lang="fr-FR" sz="3600" b="1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𝟒𝐱</m:t>
                        </m:r>
                      </m:num>
                      <m:den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𝟏𝟎𝐱</m:t>
                        </m:r>
                        <m:r>
                          <a:rPr lang="fr-FR" sz="36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36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B22F51-D93C-5524-C08A-AF2809548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548" y="1575616"/>
                <a:ext cx="10306456" cy="3677482"/>
              </a:xfrm>
              <a:prstGeom prst="rect">
                <a:avLst/>
              </a:prstGeom>
              <a:blipFill>
                <a:blip r:embed="rId2"/>
                <a:stretch>
                  <a:fillRect l="-1833" b="-1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09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C70863-F66C-E0DD-C6D2-52BC8B31C300}"/>
                  </a:ext>
                </a:extLst>
              </p:cNvPr>
              <p:cNvSpPr txBox="1"/>
              <p:nvPr/>
            </p:nvSpPr>
            <p:spPr>
              <a:xfrm>
                <a:off x="1040860" y="374927"/>
                <a:ext cx="10107038" cy="5763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fr-FR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𝒙𝒚</m:t>
                        </m:r>
                        <m:r>
                          <a:rPr lang="fr-FR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fr-FR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fr-FR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𝒙𝒚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Đ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ề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𝑘𝑖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ệ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á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đị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𝑥𝑦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+ 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fr-FR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FR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𝑥𝑦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rgbClr val="4D5156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⟹</a:t>
                </a:r>
                <a:r>
                  <a:rPr lang="en-US" sz="2400" dirty="0">
                    <a:solidFill>
                      <a:srgbClr val="4D5156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+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 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 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4D5156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⟹</a:t>
                </a:r>
                <a:r>
                  <a:rPr lang="en-US" sz="2400" dirty="0">
                    <a:solidFill>
                      <a:srgbClr val="4D5156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srgbClr val="4D515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4D5156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solidFill>
                                    <a:srgbClr val="4D515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rgbClr val="4D515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rgbClr val="4D515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xy</m:t>
                        </m:r>
                        <m:r>
                          <a:rPr lang="fr-FR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xy</m:t>
                        </m:r>
                      </m:den>
                    </m:f>
                    <m:r>
                      <a:rPr lang="fr-FR" sz="2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fr-FR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den>
                    </m:f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fr-FR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fr-FR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 =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den>
                    </m:f>
                    <m:r>
                      <a:rPr lang="fr-F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                                        =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den>
                    </m:f>
                  </m:oMath>
                </a14:m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den>
                    </m:f>
                    <m:r>
                      <a:rPr lang="fr-F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</m:den>
                    </m:f>
                  </m:oMath>
                </a14:m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C70863-F66C-E0DD-C6D2-52BC8B31C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860" y="374927"/>
                <a:ext cx="10107038" cy="5763226"/>
              </a:xfrm>
              <a:prstGeom prst="rect">
                <a:avLst/>
              </a:prstGeom>
              <a:blipFill>
                <a:blip r:embed="rId2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11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87FB0B-3D0A-643D-EB85-D8849B538704}"/>
                  </a:ext>
                </a:extLst>
              </p:cNvPr>
              <p:cNvSpPr txBox="1"/>
              <p:nvPr/>
            </p:nvSpPr>
            <p:spPr>
              <a:xfrm>
                <a:off x="1147863" y="235738"/>
                <a:ext cx="10933889" cy="64309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Đ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ề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𝑘𝑖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ệ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á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đị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srgbClr val="4D515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4D5156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FR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 </m:t>
                              </m:r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≠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+ </m:t>
                              </m:r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≠</m:t>
                              </m:r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− </m:t>
                              </m:r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≠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solidFill>
                      <a:srgbClr val="4D515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rgbClr val="4D5156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⟹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srgbClr val="4D515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4D5156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≠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à 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≠−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≠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≠− 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solidFill>
                      <a:srgbClr val="4D5156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⟹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≠−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   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d>
                          <m:d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  <m:d>
                          <m:d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den>
                    </m:f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den>
                    </m:f>
                    <m:r>
                      <a:rPr lang="fr-F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den>
                    </m:f>
                    <m:r>
                      <a:rPr lang="fr-F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       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den>
                    </m:f>
                  </m:oMath>
                </a14:m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=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den>
                    </m:f>
                    <m:r>
                      <a:rPr lang="fr-F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87FB0B-3D0A-643D-EB85-D8849B538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863" y="235738"/>
                <a:ext cx="10933889" cy="6430928"/>
              </a:xfrm>
              <a:prstGeom prst="rect">
                <a:avLst/>
              </a:prstGeom>
              <a:blipFill>
                <a:blip r:embed="rId2"/>
                <a:stretch>
                  <a:fillRect l="-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39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D11743-5222-46EA-9689-CC93A484A156}"/>
                  </a:ext>
                </a:extLst>
              </p:cNvPr>
              <p:cNvSpPr txBox="1"/>
              <p:nvPr/>
            </p:nvSpPr>
            <p:spPr>
              <a:xfrm>
                <a:off x="408561" y="311285"/>
                <a:ext cx="11407301" cy="58700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2400" b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𝐚𝐛</m:t>
                        </m:r>
                      </m:num>
                      <m:den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𝐛</m:t>
                        </m:r>
                        <m:r>
                          <a:rPr lang="fr-FR" sz="2400" b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 b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𝐚</m:t>
                        </m:r>
                      </m:den>
                    </m:f>
                    <m:r>
                      <a:rPr lang="fr-FR" sz="24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 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fr-FR" sz="2400" b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𝐛</m:t>
                        </m:r>
                      </m:num>
                      <m:den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2400" b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 b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p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Đ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ề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𝑘𝑖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ệ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á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đị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−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fr-FR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− </m:t>
                              </m:r>
                              <m: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fr-FR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400">
                        <a:solidFill>
                          <a:srgbClr val="4D5156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⟹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à 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≠−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  <m:r>
                      <a:rPr lang="en-US" sz="2400">
                        <a:solidFill>
                          <a:srgbClr val="4D5156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≠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 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≠−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  <m:r>
                      <a:rPr lang="fr-F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num>
                      <m:den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den>
                    </m:f>
                    <m:r>
                      <a:rPr lang="fr-F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num>
                      <m:den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             = </a:t>
                </a:r>
                <a14:m>
                  <m:oMath xmlns:m="http://schemas.openxmlformats.org/officeDocument/2006/math">
                    <m:r>
                      <a:rPr lang="fr-F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den>
                    </m:f>
                    <m:r>
                      <a:rPr lang="fr-F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num>
                      <m:den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             = </a:t>
                </a:r>
                <a14:m>
                  <m:oMath xmlns:m="http://schemas.openxmlformats.org/officeDocument/2006/math">
                    <m:r>
                      <a:rPr lang="fr-F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den>
                    </m:f>
                    <m:r>
                      <a:rPr lang="fr-F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.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	                                   = -2a(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a+b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D11743-5222-46EA-9689-CC93A484A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61" y="311285"/>
                <a:ext cx="11407301" cy="5870005"/>
              </a:xfrm>
              <a:prstGeom prst="rect">
                <a:avLst/>
              </a:prstGeom>
              <a:blipFill>
                <a:blip r:embed="rId2"/>
                <a:stretch>
                  <a:fillRect l="-802" b="-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516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1679979" y="810491"/>
            <a:ext cx="1984549" cy="1828800"/>
          </a:xfrm>
          <a:prstGeom prst="rect">
            <a:avLst/>
          </a:prstGeom>
        </p:spPr>
      </p:pic>
      <p:pic>
        <p:nvPicPr>
          <p:cNvPr id="5" name="q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3940" r="6767" b="8081"/>
          <a:stretch/>
        </p:blipFill>
        <p:spPr>
          <a:xfrm>
            <a:off x="4846866" y="792951"/>
            <a:ext cx="2001780" cy="1884218"/>
          </a:xfrm>
          <a:prstGeom prst="rect">
            <a:avLst/>
          </a:prstGeom>
        </p:spPr>
      </p:pic>
      <p:pic>
        <p:nvPicPr>
          <p:cNvPr id="6" name="q3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1333" r="21307" b="11174"/>
          <a:stretch/>
        </p:blipFill>
        <p:spPr>
          <a:xfrm>
            <a:off x="8046028" y="817418"/>
            <a:ext cx="1905000" cy="1947008"/>
          </a:xfrm>
          <a:prstGeom prst="rect">
            <a:avLst/>
          </a:prstGeom>
        </p:spPr>
      </p:pic>
      <p:pic>
        <p:nvPicPr>
          <p:cNvPr id="7" name="q4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200" b="968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8" t="2546" r="13090" b="4509"/>
          <a:stretch/>
        </p:blipFill>
        <p:spPr>
          <a:xfrm>
            <a:off x="1747461" y="3626431"/>
            <a:ext cx="1849582" cy="1832377"/>
          </a:xfrm>
          <a:prstGeom prst="rect">
            <a:avLst/>
          </a:prstGeom>
        </p:spPr>
      </p:pic>
      <p:pic>
        <p:nvPicPr>
          <p:cNvPr id="8" name="q5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09" y="3513918"/>
            <a:ext cx="2057400" cy="2057400"/>
          </a:xfrm>
          <a:prstGeom prst="rect">
            <a:avLst/>
          </a:prstGeom>
        </p:spPr>
      </p:pic>
      <p:pic>
        <p:nvPicPr>
          <p:cNvPr id="9" name="q6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99" t="17576" r="25555" b="21786"/>
          <a:stretch/>
        </p:blipFill>
        <p:spPr>
          <a:xfrm>
            <a:off x="8046028" y="3498392"/>
            <a:ext cx="1852778" cy="20597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747462" y="1229591"/>
            <a:ext cx="1694611" cy="113260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46206" y="4047318"/>
            <a:ext cx="1622143" cy="120444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40623" y="4117485"/>
            <a:ext cx="1608022" cy="113428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902431" y="4047318"/>
            <a:ext cx="1694613" cy="121048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146205" y="1207075"/>
            <a:ext cx="1722322" cy="12642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46865" y="1207075"/>
            <a:ext cx="1877785" cy="10841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9523" y="1536854"/>
            <a:ext cx="1232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 </a:t>
            </a:r>
            <a:r>
              <a:rPr lang="en-US" sz="2400" dirty="0" err="1"/>
              <a:t>điểm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8296522" y="4455468"/>
            <a:ext cx="1421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10 </a:t>
            </a:r>
            <a:r>
              <a:rPr lang="en-US" sz="2400" dirty="0" err="1"/>
              <a:t>điểm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391150" y="4455468"/>
            <a:ext cx="133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 </a:t>
            </a:r>
            <a:r>
              <a:rPr lang="en-US" sz="2400" dirty="0" err="1"/>
              <a:t>điểm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109860" y="4453795"/>
            <a:ext cx="1388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Chúc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may </a:t>
            </a:r>
            <a:r>
              <a:rPr lang="en-US" sz="2400" dirty="0" err="1"/>
              <a:t>mắn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8446837" y="1630872"/>
            <a:ext cx="1421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 </a:t>
            </a:r>
            <a:r>
              <a:rPr lang="en-US" sz="2400" dirty="0" err="1"/>
              <a:t>điểm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180067" y="1448165"/>
            <a:ext cx="1211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Vỗ</a:t>
            </a:r>
            <a:r>
              <a:rPr lang="en-US" sz="2400" dirty="0"/>
              <a:t> </a:t>
            </a:r>
            <a:r>
              <a:rPr lang="en-US" sz="2400" dirty="0" err="1"/>
              <a:t>tay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endParaRPr lang="en-US" sz="2400" dirty="0"/>
          </a:p>
        </p:txBody>
      </p:sp>
      <p:sp>
        <p:nvSpPr>
          <p:cNvPr id="22" name="Rounded Rectangle 21">
            <a:hlinkClick r:id="rId18" action="ppaction://hlinksldjump"/>
          </p:cNvPr>
          <p:cNvSpPr/>
          <p:nvPr/>
        </p:nvSpPr>
        <p:spPr>
          <a:xfrm>
            <a:off x="9182100" y="76201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</a:p>
        </p:txBody>
      </p:sp>
    </p:spTree>
    <p:extLst>
      <p:ext uri="{BB962C8B-B14F-4D97-AF65-F5344CB8AC3E}">
        <p14:creationId xmlns:p14="http://schemas.microsoft.com/office/powerpoint/2010/main" val="22883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D8E524-3676-4F3B-CA4D-ED886BB4BECC}"/>
                  </a:ext>
                </a:extLst>
              </p:cNvPr>
              <p:cNvSpPr txBox="1"/>
              <p:nvPr/>
            </p:nvSpPr>
            <p:spPr>
              <a:xfrm>
                <a:off x="522050" y="395403"/>
                <a:ext cx="11277601" cy="62712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𝟐𝐱</m:t>
                            </m:r>
                            <m:r>
                              <a:rPr lang="fr-FR" sz="20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</m:t>
                            </m:r>
                            <m:r>
                              <a:rPr lang="fr-FR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𝟐𝐱</m:t>
                            </m:r>
                            <m:r>
                              <a:rPr lang="fr-FR" sz="20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fr-FR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𝟐𝐱</m:t>
                            </m:r>
                            <m:r>
                              <a:rPr lang="fr-FR" sz="20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𝟐𝐱</m:t>
                            </m:r>
                            <m:r>
                              <a:rPr lang="fr-FR" sz="20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</m:e>
                    </m:d>
                    <m:r>
                      <a:rPr lang="fr-FR" sz="20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f>
                      <m:fPr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𝟒𝐱</m:t>
                        </m:r>
                      </m:num>
                      <m:den>
                        <m:r>
                          <a:rPr lang="fr-FR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𝟏𝟎𝐱</m:t>
                        </m:r>
                        <m:r>
                          <a:rPr lang="fr-FR" sz="20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20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Đ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ề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𝑘𝑖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đị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solidFill>
                                <a:srgbClr val="4D5156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4D515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fr-FR" sz="2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≠</m:t>
                                </m:r>
                                <m:r>
                                  <a:rPr lang="fr-FR" sz="2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+ 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≠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a:rPr lang="fr-FR" sz="2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≠</m:t>
                                </m:r>
                                <m:r>
                                  <a:rPr lang="fr-FR" sz="2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>
                          <a:solidFill>
                            <a:srgbClr val="4D5156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solidFill>
                                <a:srgbClr val="4D5156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4D515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≠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≠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≠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sz="2000">
                          <a:solidFill>
                            <a:srgbClr val="4D5156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r>
                        <a:rPr lang="fr-FR" sz="2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2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fr-FR" sz="2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≠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sty m:val="p"/>
                        </m:rPr>
                        <a:rPr lang="fr-FR" sz="2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fr-FR" sz="2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≠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− 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den>
                    </m:f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D8E524-3676-4F3B-CA4D-ED886BB4B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50" y="395403"/>
                <a:ext cx="11277601" cy="6271269"/>
              </a:xfrm>
              <a:prstGeom prst="rect">
                <a:avLst/>
              </a:prstGeom>
              <a:blipFill>
                <a:blip r:embed="rId2"/>
                <a:stretch>
                  <a:fillRect l="-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91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729381-A05F-78A9-319B-155B7C3A6A5A}"/>
                  </a:ext>
                </a:extLst>
              </p:cNvPr>
              <p:cNvSpPr txBox="1"/>
              <p:nvPr/>
            </p:nvSpPr>
            <p:spPr>
              <a:xfrm>
                <a:off x="826851" y="600779"/>
                <a:ext cx="11031165" cy="43602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22 : Cho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fr-FR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</m:t>
                        </m:r>
                        <m:f>
                          <m:f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32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fr-FR" sz="32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 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fr-FR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fr-FR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fr-FR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</a:t>
                </a:r>
                <a:endParaRPr lang="en-US" sz="3200" dirty="0"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phụ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729381-A05F-78A9-319B-155B7C3A6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51" y="600779"/>
                <a:ext cx="11031165" cy="4360233"/>
              </a:xfrm>
              <a:prstGeom prst="rect">
                <a:avLst/>
              </a:prstGeom>
              <a:blipFill>
                <a:blip r:embed="rId2"/>
                <a:stretch>
                  <a:fillRect l="-1437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903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2A0E8E-DABE-8539-A8B9-EF5CB9D3ACED}"/>
                  </a:ext>
                </a:extLst>
              </p:cNvPr>
              <p:cNvSpPr txBox="1"/>
              <p:nvPr/>
            </p:nvSpPr>
            <p:spPr>
              <a:xfrm>
                <a:off x="661481" y="661480"/>
                <a:ext cx="8497110" cy="1418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buSzPts val="13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Đ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ề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𝑘𝑖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đị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i="1">
                              <a:solidFill>
                                <a:srgbClr val="4D5156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solidFill>
                                    <a:srgbClr val="4D515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fr-F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fr-FR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≠</m:t>
                                </m:r>
                                <m:r>
                                  <a:rPr lang="fr-FR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+ 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≠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fr-F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a:rPr lang="fr-FR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≠</m:t>
                                </m:r>
                                <m:r>
                                  <a:rPr lang="fr-FR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>
                          <a:solidFill>
                            <a:srgbClr val="4D5156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⟹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i="1">
                              <a:solidFill>
                                <a:srgbClr val="4D5156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solidFill>
                                    <a:srgbClr val="4D515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≠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≠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v</m:t>
                                </m:r>
                                <m:r>
                                  <a:rPr lang="fr-FR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à 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≠</m:t>
                                </m:r>
                                <m:r>
                                  <a:rPr lang="fr-FR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fr-FR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≠</m:t>
                                </m:r>
                                <m:r>
                                  <a:rPr lang="fr-F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>
                          <a:solidFill>
                            <a:srgbClr val="4D5156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⟹</m:t>
                      </m:r>
                      <m:r>
                        <m:rPr>
                          <m:sty m:val="p"/>
                        </m:rPr>
                        <a:rPr lang="fr-FR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fr-FR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≠</m:t>
                      </m:r>
                      <m:r>
                        <a:rPr lang="fr-FR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fr-FR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18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fr-FR" sz="18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sty m:val="p"/>
                        </m:rPr>
                        <a:rPr lang="fr-FR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fr-FR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≠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fr-FR" sz="18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fr-FR" sz="18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800" dirty="0"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2A0E8E-DABE-8539-A8B9-EF5CB9D3A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81" y="661480"/>
                <a:ext cx="8497110" cy="14187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3F76819E-44F8-5102-0048-BA6090184326}"/>
              </a:ext>
            </a:extLst>
          </p:cNvPr>
          <p:cNvSpPr/>
          <p:nvPr/>
        </p:nvSpPr>
        <p:spPr>
          <a:xfrm>
            <a:off x="661481" y="432880"/>
            <a:ext cx="1575881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51F51E-8D9E-A689-037D-72B0AA577C7A}"/>
                  </a:ext>
                </a:extLst>
              </p:cNvPr>
              <p:cNvSpPr txBox="1"/>
              <p:nvPr/>
            </p:nvSpPr>
            <p:spPr>
              <a:xfrm>
                <a:off x="661481" y="2080266"/>
                <a:ext cx="10379413" cy="5342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buSzPts val="1300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fr-FR" sz="2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fr-FR" sz="2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ớ</m:t>
                    </m:r>
                    <m:r>
                      <a:rPr lang="fr-FR" sz="2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fr-FR" sz="2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≠</m:t>
                    </m:r>
                    <m: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fr-F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≠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fr-F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, </m:t>
                    </m:r>
                    <m:r>
                      <m:rPr>
                        <m:sty m:val="p"/>
                      </m:rPr>
                      <a:rPr lang="fr-F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ta</m:t>
                    </m:r>
                    <m:r>
                      <a:rPr lang="fr-F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fr-F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ó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810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A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 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 </m:t>
                            </m:r>
                          </m:den>
                        </m:f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+ 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 </m:t>
                            </m:r>
                          </m:den>
                        </m:f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4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51F51E-8D9E-A689-037D-72B0AA577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81" y="2080266"/>
                <a:ext cx="10379413" cy="5342938"/>
              </a:xfrm>
              <a:prstGeom prst="rect">
                <a:avLst/>
              </a:prstGeom>
              <a:blipFill>
                <a:blip r:embed="rId3"/>
                <a:stretch>
                  <a:fillRect l="-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63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A8CC06-CB20-4D2B-697E-876E05A9775B}"/>
                  </a:ext>
                </a:extLst>
              </p:cNvPr>
              <p:cNvSpPr txBox="1"/>
              <p:nvPr/>
            </p:nvSpPr>
            <p:spPr>
              <a:xfrm>
                <a:off x="2188722" y="1583272"/>
                <a:ext cx="9066179" cy="3344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23 : Cho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𝟓𝐱</m:t>
                            </m:r>
                            <m:r>
                              <a:rPr lang="fr-FR" sz="2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fr-FR" sz="2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fr-FR" sz="2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𝟏𝟎𝐱</m:t>
                            </m:r>
                          </m:den>
                        </m:f>
                        <m:r>
                          <a:rPr lang="fr-FR" sz="2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𝟓𝐱</m:t>
                            </m:r>
                            <m:r>
                              <a:rPr lang="fr-FR" sz="2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fr-FR" sz="2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fr-FR" sz="2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𝟏𝟎𝐱</m:t>
                            </m:r>
                          </m:den>
                        </m:f>
                      </m:e>
                    </m:d>
                    <m:r>
                      <a:rPr lang="fr-FR" sz="2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2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2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</a:t>
                </a:r>
                <a:endParaRPr lang="en-US" sz="2400" dirty="0">
                  <a:solidFill>
                    <a:srgbClr val="002060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Rút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gọn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= 0,1</a:t>
                </a:r>
                <a:endParaRPr lang="en-US" sz="2400" dirty="0">
                  <a:solidFill>
                    <a:srgbClr val="002060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002060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A8CC06-CB20-4D2B-697E-876E05A97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722" y="1583272"/>
                <a:ext cx="9066179" cy="3344505"/>
              </a:xfrm>
              <a:prstGeom prst="rect">
                <a:avLst/>
              </a:prstGeom>
              <a:blipFill>
                <a:blip r:embed="rId2"/>
                <a:stretch>
                  <a:fillRect l="-1009" b="-3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794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1989E1-B22D-2318-8790-B08AE1321637}"/>
              </a:ext>
            </a:extLst>
          </p:cNvPr>
          <p:cNvSpPr/>
          <p:nvPr/>
        </p:nvSpPr>
        <p:spPr>
          <a:xfrm>
            <a:off x="661481" y="432880"/>
            <a:ext cx="1575881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BD0171-D412-D85D-9AA7-C48BE46649A3}"/>
                  </a:ext>
                </a:extLst>
              </p:cNvPr>
              <p:cNvSpPr txBox="1"/>
              <p:nvPr/>
            </p:nvSpPr>
            <p:spPr>
              <a:xfrm>
                <a:off x="1288915" y="1014616"/>
                <a:ext cx="6099242" cy="10749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) Đ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ề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𝑘𝑖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ệ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đị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 − 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 ≠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 + 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 ≠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i="0">
                          <a:latin typeface="Cambria Math" panose="02040503050406030204" pitchFamily="18" charset="0"/>
                        </a:rPr>
                        <m:t>⟹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 ≠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 ≠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 ≠−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BD0171-D412-D85D-9AA7-C48BE4664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915" y="1014616"/>
                <a:ext cx="6099242" cy="10749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7791EC-14F4-A053-3D24-2731626D04C0}"/>
                  </a:ext>
                </a:extLst>
              </p:cNvPr>
              <p:cNvSpPr txBox="1"/>
              <p:nvPr/>
            </p:nvSpPr>
            <p:spPr>
              <a:xfrm>
                <a:off x="1011676" y="2113736"/>
                <a:ext cx="9902758" cy="46358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Ta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B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 + 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  (</m:t>
                        </m:r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</m:t>
                    </m:r>
                  </m:oMath>
                </a14:m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= 0,1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ta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=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7791EC-14F4-A053-3D24-2731626D0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676" y="2113736"/>
                <a:ext cx="9902758" cy="4635821"/>
              </a:xfrm>
              <a:prstGeom prst="rect">
                <a:avLst/>
              </a:prstGeom>
              <a:blipFill>
                <a:blip r:embed="rId3"/>
                <a:stretch>
                  <a:fillRect l="-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28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9C8EC2-4566-05C7-AD76-0B4CC3F4025A}"/>
              </a:ext>
            </a:extLst>
          </p:cNvPr>
          <p:cNvSpPr txBox="1"/>
          <p:nvPr/>
        </p:nvSpPr>
        <p:spPr>
          <a:xfrm>
            <a:off x="1050586" y="954986"/>
            <a:ext cx="10204315" cy="3673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24 : Hai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thợ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2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là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52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808ADD-534A-C123-15C3-7B44428DFE25}"/>
              </a:ext>
            </a:extLst>
          </p:cNvPr>
          <p:cNvSpPr/>
          <p:nvPr/>
        </p:nvSpPr>
        <p:spPr>
          <a:xfrm>
            <a:off x="661481" y="432880"/>
            <a:ext cx="1575881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2A16D9-9FC4-347A-71BD-AA64EB7C2DB6}"/>
                  </a:ext>
                </a:extLst>
              </p:cNvPr>
              <p:cNvSpPr txBox="1"/>
              <p:nvPr/>
            </p:nvSpPr>
            <p:spPr>
              <a:xfrm>
                <a:off x="1251625" y="890080"/>
                <a:ext cx="9688749" cy="55192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là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mình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xong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bức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tường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1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bức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tường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3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bức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tường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mình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xong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bức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tường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mất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– 2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giờ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1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bức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tường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4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bức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tường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Do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bức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tường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 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 + 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</m:den>
                    </m:f>
                    <m:r>
                      <a:rPr lang="fr-FR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2A16D9-9FC4-347A-71BD-AA64EB7C2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625" y="890080"/>
                <a:ext cx="9688749" cy="5519268"/>
              </a:xfrm>
              <a:prstGeom prst="rect">
                <a:avLst/>
              </a:prstGeom>
              <a:blipFill>
                <a:blip r:embed="rId2"/>
                <a:stretch>
                  <a:fillRect l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448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EC07CC-9834-BB62-E0AD-466B5A3FED22}"/>
                  </a:ext>
                </a:extLst>
              </p:cNvPr>
              <p:cNvSpPr txBox="1"/>
              <p:nvPr/>
            </p:nvSpPr>
            <p:spPr>
              <a:xfrm>
                <a:off x="651752" y="390348"/>
                <a:ext cx="10710153" cy="6695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fr-FR" sz="2400" b="1" u="sng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2400" b="1" u="sng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25.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(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triệu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la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Mỹ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Mỹ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việc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mua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ăn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uống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khi ra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khỏi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dân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 (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triệu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Mỹ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2000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2006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𝟖𝟐𝟒𝟐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𝟓𝟖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𝟑𝟒𝟖𝟐𝟗𝟗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𝟎𝟔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𝒗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ớ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 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P = 2,71t + 282,7</a:t>
                </a:r>
                <a:r>
                  <a:rPr lang="fr-FR" sz="24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𝒗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ớ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 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 là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2000, t = 0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2000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(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Nguồn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U.S. Bureau of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Economic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Analysis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U.S.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Census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Bureau)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t)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quân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Mỹ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việc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mua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ăn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uống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khi ra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khỏi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EC07CC-9834-BB62-E0AD-466B5A3FE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52" y="390348"/>
                <a:ext cx="10710153" cy="6695744"/>
              </a:xfrm>
              <a:prstGeom prst="rect">
                <a:avLst/>
              </a:prstGeom>
              <a:blipFill>
                <a:blip r:embed="rId2"/>
                <a:stretch>
                  <a:fillRect l="-911" r="-683" b="-1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52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27EE5A-EB9B-2EB7-D2E7-3DDE472C0656}"/>
              </a:ext>
            </a:extLst>
          </p:cNvPr>
          <p:cNvSpPr/>
          <p:nvPr/>
        </p:nvSpPr>
        <p:spPr>
          <a:xfrm>
            <a:off x="661481" y="432880"/>
            <a:ext cx="1575881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9870F2-5A7B-1B12-8375-949A40D7934A}"/>
                  </a:ext>
                </a:extLst>
              </p:cNvPr>
              <p:cNvSpPr txBox="1"/>
              <p:nvPr/>
            </p:nvSpPr>
            <p:spPr>
              <a:xfrm>
                <a:off x="1838528" y="1429967"/>
                <a:ext cx="9260732" cy="32557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quân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Mỹ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việc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mua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ăn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uống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khi ra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khỏi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den>
                      </m:f>
                      <m:r>
                        <a:rPr lang="fr-FR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8242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58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+ 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348299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06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+ 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  <m:r>
                        <a:rPr lang="fr-FR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fr-FR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fr-FR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71</m:t>
                          </m:r>
                          <m:r>
                            <m:rPr>
                              <m:sty m:val="p"/>
                            </m:rPr>
                            <a:rPr lang="fr-FR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</m:t>
                          </m:r>
                          <m:r>
                            <a:rPr lang="fr-FR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+ </m:t>
                          </m:r>
                          <m:r>
                            <a:rPr lang="fr-FR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282</m:t>
                          </m:r>
                          <m:r>
                            <a:rPr lang="fr-FR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fr-FR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fr-FR" sz="2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fr-FR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ớ</m:t>
                      </m:r>
                      <m:r>
                        <m:rPr>
                          <m:sty m:val="p"/>
                        </m:rPr>
                        <a:rPr lang="fr-FR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a:rPr lang="fr-FR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fr-FR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 </m:t>
                      </m:r>
                      <m:r>
                        <m:rPr>
                          <m:sty m:val="p"/>
                        </m:rPr>
                        <a:rPr lang="fr-FR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fr-FR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fr-FR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fr-FR" sz="2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9870F2-5A7B-1B12-8375-949A40D79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528" y="1429967"/>
                <a:ext cx="9260732" cy="3255763"/>
              </a:xfrm>
              <a:prstGeom prst="rect">
                <a:avLst/>
              </a:prstGeom>
              <a:blipFill>
                <a:blip r:embed="rId2"/>
                <a:stretch>
                  <a:fillRect l="-1053" r="-1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544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7">
            <a:extLst>
              <a:ext uri="{FF2B5EF4-FFF2-40B4-BE49-F238E27FC236}">
                <a16:creationId xmlns:a16="http://schemas.microsoft.com/office/drawing/2014/main" id="{3DEF13FE-BE07-08DC-78D0-D758F661BC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t="15742" r="21012" b="6334"/>
          <a:stretch/>
        </p:blipFill>
        <p:spPr>
          <a:xfrm>
            <a:off x="1107293" y="2953522"/>
            <a:ext cx="2231830" cy="240533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1237495-3499-2CE3-ECB3-AC24C3FB57A3}"/>
              </a:ext>
            </a:extLst>
          </p:cNvPr>
          <p:cNvGrpSpPr/>
          <p:nvPr/>
        </p:nvGrpSpPr>
        <p:grpSpPr>
          <a:xfrm>
            <a:off x="4454527" y="1120203"/>
            <a:ext cx="1741233" cy="4598138"/>
            <a:chOff x="4454527" y="1120203"/>
            <a:chExt cx="1741233" cy="4598138"/>
          </a:xfrm>
        </p:grpSpPr>
        <p:sp>
          <p:nvSpPr>
            <p:cNvPr id="19" name="Moon 18">
              <a:extLst>
                <a:ext uri="{FF2B5EF4-FFF2-40B4-BE49-F238E27FC236}">
                  <a16:creationId xmlns:a16="http://schemas.microsoft.com/office/drawing/2014/main" id="{F9A4BD96-C63D-785A-DEB3-BE2EDA4AF340}"/>
                </a:ext>
              </a:extLst>
            </p:cNvPr>
            <p:cNvSpPr/>
            <p:nvPr/>
          </p:nvSpPr>
          <p:spPr>
            <a:xfrm flipH="1">
              <a:off x="4559940" y="1452015"/>
              <a:ext cx="1264074" cy="3978593"/>
            </a:xfrm>
            <a:prstGeom prst="moon">
              <a:avLst>
                <a:gd name="adj" fmla="val 2185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组合 39">
              <a:extLst>
                <a:ext uri="{FF2B5EF4-FFF2-40B4-BE49-F238E27FC236}">
                  <a16:creationId xmlns:a16="http://schemas.microsoft.com/office/drawing/2014/main" id="{0512D40B-CD16-4E30-2219-02A5982C34E6}"/>
                </a:ext>
              </a:extLst>
            </p:cNvPr>
            <p:cNvGrpSpPr/>
            <p:nvPr/>
          </p:nvGrpSpPr>
          <p:grpSpPr>
            <a:xfrm>
              <a:off x="4461222" y="1120203"/>
              <a:ext cx="924009" cy="924678"/>
              <a:chOff x="304800" y="673100"/>
              <a:chExt cx="4000500" cy="4000500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" name="同心圆 40">
                <a:extLst>
                  <a:ext uri="{FF2B5EF4-FFF2-40B4-BE49-F238E27FC236}">
                    <a16:creationId xmlns:a16="http://schemas.microsoft.com/office/drawing/2014/main" id="{B3B42B5A-0104-E68D-CFAE-E4C62E559C72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3666" b="1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" name="椭圆 41">
                <a:extLst>
                  <a:ext uri="{FF2B5EF4-FFF2-40B4-BE49-F238E27FC236}">
                    <a16:creationId xmlns:a16="http://schemas.microsoft.com/office/drawing/2014/main" id="{C7F54AEF-5F49-EA26-CC62-7B87935111C2}"/>
                  </a:ext>
                </a:extLst>
              </p:cNvPr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3666" b="1" dirty="0">
                    <a:solidFill>
                      <a:srgbClr val="0F54B9"/>
                    </a:solidFill>
                    <a:latin typeface="微软雅黑" pitchFamily="34" charset="-122"/>
                    <a:ea typeface="微软雅黑" pitchFamily="34" charset="-122"/>
                  </a:rPr>
                  <a:t>1</a:t>
                </a:r>
                <a:endParaRPr lang="zh-CN" altLang="en-US" sz="3666" b="1" dirty="0">
                  <a:solidFill>
                    <a:srgbClr val="0F54B9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9" name="组合 42">
              <a:extLst>
                <a:ext uri="{FF2B5EF4-FFF2-40B4-BE49-F238E27FC236}">
                  <a16:creationId xmlns:a16="http://schemas.microsoft.com/office/drawing/2014/main" id="{7D01CFC6-6E95-2CA4-A0EE-54E7372A77A7}"/>
                </a:ext>
              </a:extLst>
            </p:cNvPr>
            <p:cNvGrpSpPr/>
            <p:nvPr/>
          </p:nvGrpSpPr>
          <p:grpSpPr>
            <a:xfrm>
              <a:off x="5271751" y="2847502"/>
              <a:ext cx="924009" cy="924678"/>
              <a:chOff x="304800" y="673100"/>
              <a:chExt cx="4000500" cy="4000500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43">
                <a:extLst>
                  <a:ext uri="{FF2B5EF4-FFF2-40B4-BE49-F238E27FC236}">
                    <a16:creationId xmlns:a16="http://schemas.microsoft.com/office/drawing/2014/main" id="{1D6686DD-46FC-60F6-40CF-BA47A2FDCC10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3666" b="1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1" name="椭圆 44">
                <a:extLst>
                  <a:ext uri="{FF2B5EF4-FFF2-40B4-BE49-F238E27FC236}">
                    <a16:creationId xmlns:a16="http://schemas.microsoft.com/office/drawing/2014/main" id="{A6D7CA9E-7AD7-1387-4265-B045CC4C3EC3}"/>
                  </a:ext>
                </a:extLst>
              </p:cNvPr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3666" b="1" dirty="0">
                    <a:solidFill>
                      <a:srgbClr val="0F54B9"/>
                    </a:solidFill>
                    <a:latin typeface="微软雅黑" pitchFamily="34" charset="-122"/>
                    <a:ea typeface="微软雅黑" pitchFamily="34" charset="-122"/>
                  </a:rPr>
                  <a:t>2</a:t>
                </a:r>
                <a:endParaRPr lang="zh-CN" altLang="en-US" sz="3666" b="1" dirty="0">
                  <a:solidFill>
                    <a:srgbClr val="0F54B9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2" name="组合 45">
              <a:extLst>
                <a:ext uri="{FF2B5EF4-FFF2-40B4-BE49-F238E27FC236}">
                  <a16:creationId xmlns:a16="http://schemas.microsoft.com/office/drawing/2014/main" id="{1F84E75A-278F-FF54-68DA-100BDD0FFC56}"/>
                </a:ext>
              </a:extLst>
            </p:cNvPr>
            <p:cNvGrpSpPr/>
            <p:nvPr/>
          </p:nvGrpSpPr>
          <p:grpSpPr>
            <a:xfrm>
              <a:off x="4454527" y="4793663"/>
              <a:ext cx="924009" cy="924678"/>
              <a:chOff x="304800" y="673100"/>
              <a:chExt cx="4000500" cy="4000500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" name="同心圆 46">
                <a:extLst>
                  <a:ext uri="{FF2B5EF4-FFF2-40B4-BE49-F238E27FC236}">
                    <a16:creationId xmlns:a16="http://schemas.microsoft.com/office/drawing/2014/main" id="{B12FE1D3-4777-432F-BC66-303E7560844C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3666" b="1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4" name="椭圆 47">
                <a:extLst>
                  <a:ext uri="{FF2B5EF4-FFF2-40B4-BE49-F238E27FC236}">
                    <a16:creationId xmlns:a16="http://schemas.microsoft.com/office/drawing/2014/main" id="{13CE8072-0D9D-47CF-227F-DE448C086CBB}"/>
                  </a:ext>
                </a:extLst>
              </p:cNvPr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3666" b="1" dirty="0">
                    <a:solidFill>
                      <a:srgbClr val="0F54B9"/>
                    </a:solidFill>
                    <a:latin typeface="微软雅黑" pitchFamily="34" charset="-122"/>
                    <a:ea typeface="微软雅黑" pitchFamily="34" charset="-122"/>
                  </a:rPr>
                  <a:t>3</a:t>
                </a:r>
                <a:endParaRPr lang="zh-CN" altLang="en-US" sz="3666" b="1" dirty="0">
                  <a:solidFill>
                    <a:srgbClr val="0F54B9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6DB65C4-94B7-E78A-B1DE-4BBF9B473BCB}"/>
              </a:ext>
            </a:extLst>
          </p:cNvPr>
          <p:cNvGrpSpPr/>
          <p:nvPr/>
        </p:nvGrpSpPr>
        <p:grpSpPr>
          <a:xfrm>
            <a:off x="570807" y="1062783"/>
            <a:ext cx="3555462" cy="1696101"/>
            <a:chOff x="570807" y="1062783"/>
            <a:chExt cx="3555462" cy="1696101"/>
          </a:xfrm>
        </p:grpSpPr>
        <p:grpSp>
          <p:nvGrpSpPr>
            <p:cNvPr id="2" name="组合 34">
              <a:extLst>
                <a:ext uri="{FF2B5EF4-FFF2-40B4-BE49-F238E27FC236}">
                  <a16:creationId xmlns:a16="http://schemas.microsoft.com/office/drawing/2014/main" id="{28D0EBAC-6C6C-F8B5-F105-6E5E66CE136B}"/>
                </a:ext>
              </a:extLst>
            </p:cNvPr>
            <p:cNvGrpSpPr/>
            <p:nvPr/>
          </p:nvGrpSpPr>
          <p:grpSpPr>
            <a:xfrm>
              <a:off x="570807" y="1062783"/>
              <a:ext cx="3555462" cy="16961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" name="同心圆 54">
                <a:extLst>
                  <a:ext uri="{FF2B5EF4-FFF2-40B4-BE49-F238E27FC236}">
                    <a16:creationId xmlns:a16="http://schemas.microsoft.com/office/drawing/2014/main" id="{EFD47CAA-206E-7D09-0FCD-694363EC534B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roundRect">
                <a:avLst>
                  <a:gd name="adj" fmla="val 9468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422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" name="椭圆 55">
                <a:extLst>
                  <a:ext uri="{FF2B5EF4-FFF2-40B4-BE49-F238E27FC236}">
                    <a16:creationId xmlns:a16="http://schemas.microsoft.com/office/drawing/2014/main" id="{E35F86BE-39F9-F741-4E4D-240CC1811F76}"/>
                  </a:ext>
                </a:extLst>
              </p:cNvPr>
              <p:cNvSpPr/>
              <p:nvPr/>
            </p:nvSpPr>
            <p:spPr>
              <a:xfrm>
                <a:off x="392113" y="760413"/>
                <a:ext cx="3825874" cy="3825874"/>
              </a:xfrm>
              <a:prstGeom prst="roundRect">
                <a:avLst>
                  <a:gd name="adj" fmla="val 5913"/>
                </a:avLst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422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A43394-126A-EFE1-2337-5884A91972BD}"/>
                </a:ext>
              </a:extLst>
            </p:cNvPr>
            <p:cNvSpPr txBox="1"/>
            <p:nvPr/>
          </p:nvSpPr>
          <p:spPr>
            <a:xfrm>
              <a:off x="769686" y="1416366"/>
              <a:ext cx="3157703" cy="1220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3666" b="1" dirty="0">
                  <a:solidFill>
                    <a:srgbClr val="FF00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HƯỚNG DẪN VỀ NHÀ</a:t>
              </a:r>
              <a:endParaRPr lang="zh-CN" altLang="en-US" sz="3666" b="1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0C1775F-3697-A513-8413-8CD3404915ED}"/>
              </a:ext>
            </a:extLst>
          </p:cNvPr>
          <p:cNvSpPr/>
          <p:nvPr/>
        </p:nvSpPr>
        <p:spPr>
          <a:xfrm>
            <a:off x="5404287" y="1050754"/>
            <a:ext cx="5293428" cy="963886"/>
          </a:xfrm>
          <a:custGeom>
            <a:avLst/>
            <a:gdLst>
              <a:gd name="connsiteX0" fmla="*/ 5580729 w 5960957"/>
              <a:gd name="connsiteY0" fmla="*/ 764394 h 764394"/>
              <a:gd name="connsiteX1" fmla="*/ 4987656 w 5960957"/>
              <a:gd name="connsiteY1" fmla="*/ 764394 h 764394"/>
              <a:gd name="connsiteX2" fmla="*/ 4987656 w 5960957"/>
              <a:gd name="connsiteY2" fmla="*/ 760715 h 764394"/>
              <a:gd name="connsiteX3" fmla="*/ 973301 w 5960957"/>
              <a:gd name="connsiteY3" fmla="*/ 760715 h 764394"/>
              <a:gd name="connsiteX4" fmla="*/ 973301 w 5960957"/>
              <a:gd name="connsiteY4" fmla="*/ 760457 h 764394"/>
              <a:gd name="connsiteX5" fmla="*/ 380228 w 5960957"/>
              <a:gd name="connsiteY5" fmla="*/ 760457 h 764394"/>
              <a:gd name="connsiteX6" fmla="*/ 0 w 5960957"/>
              <a:gd name="connsiteY6" fmla="*/ 380228 h 764394"/>
              <a:gd name="connsiteX7" fmla="*/ 380228 w 5960957"/>
              <a:gd name="connsiteY7" fmla="*/ 0 h 764394"/>
              <a:gd name="connsiteX8" fmla="*/ 973301 w 5960957"/>
              <a:gd name="connsiteY8" fmla="*/ 0 h 764394"/>
              <a:gd name="connsiteX9" fmla="*/ 973301 w 5960957"/>
              <a:gd name="connsiteY9" fmla="*/ 258 h 764394"/>
              <a:gd name="connsiteX10" fmla="*/ 5025873 w 5960957"/>
              <a:gd name="connsiteY10" fmla="*/ 258 h 764394"/>
              <a:gd name="connsiteX11" fmla="*/ 5025873 w 5960957"/>
              <a:gd name="connsiteY11" fmla="*/ 3937 h 764394"/>
              <a:gd name="connsiteX12" fmla="*/ 5580729 w 5960957"/>
              <a:gd name="connsiteY12" fmla="*/ 3937 h 764394"/>
              <a:gd name="connsiteX13" fmla="*/ 5960957 w 5960957"/>
              <a:gd name="connsiteY13" fmla="*/ 384166 h 76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60957" h="764394">
                <a:moveTo>
                  <a:pt x="5580729" y="764394"/>
                </a:moveTo>
                <a:lnTo>
                  <a:pt x="4987656" y="764394"/>
                </a:lnTo>
                <a:lnTo>
                  <a:pt x="4987656" y="760715"/>
                </a:lnTo>
                <a:lnTo>
                  <a:pt x="973301" y="760715"/>
                </a:lnTo>
                <a:lnTo>
                  <a:pt x="973301" y="760457"/>
                </a:lnTo>
                <a:lnTo>
                  <a:pt x="380228" y="760457"/>
                </a:lnTo>
                <a:lnTo>
                  <a:pt x="0" y="380228"/>
                </a:lnTo>
                <a:lnTo>
                  <a:pt x="380228" y="0"/>
                </a:lnTo>
                <a:lnTo>
                  <a:pt x="973301" y="0"/>
                </a:lnTo>
                <a:lnTo>
                  <a:pt x="973301" y="258"/>
                </a:lnTo>
                <a:lnTo>
                  <a:pt x="5025873" y="258"/>
                </a:lnTo>
                <a:lnTo>
                  <a:pt x="5025873" y="3937"/>
                </a:lnTo>
                <a:lnTo>
                  <a:pt x="5580729" y="3937"/>
                </a:lnTo>
                <a:lnTo>
                  <a:pt x="5960957" y="3841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Xem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lại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các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bài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tập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cô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đã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hướng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dẫn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và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các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bạn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đã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chữa</a:t>
            </a:r>
            <a:endParaRPr lang="zh-CN" altLang="en-US" sz="2400" b="0" kern="0" dirty="0">
              <a:solidFill>
                <a:srgbClr val="3333FF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2265E70-0F3B-41F0-09AC-13D84EF2F933}"/>
              </a:ext>
            </a:extLst>
          </p:cNvPr>
          <p:cNvSpPr/>
          <p:nvPr/>
        </p:nvSpPr>
        <p:spPr>
          <a:xfrm>
            <a:off x="6215927" y="2788113"/>
            <a:ext cx="5293428" cy="924678"/>
          </a:xfrm>
          <a:custGeom>
            <a:avLst/>
            <a:gdLst>
              <a:gd name="connsiteX0" fmla="*/ 5580729 w 5960957"/>
              <a:gd name="connsiteY0" fmla="*/ 764394 h 764394"/>
              <a:gd name="connsiteX1" fmla="*/ 4987656 w 5960957"/>
              <a:gd name="connsiteY1" fmla="*/ 764394 h 764394"/>
              <a:gd name="connsiteX2" fmla="*/ 4987656 w 5960957"/>
              <a:gd name="connsiteY2" fmla="*/ 760715 h 764394"/>
              <a:gd name="connsiteX3" fmla="*/ 973301 w 5960957"/>
              <a:gd name="connsiteY3" fmla="*/ 760715 h 764394"/>
              <a:gd name="connsiteX4" fmla="*/ 973301 w 5960957"/>
              <a:gd name="connsiteY4" fmla="*/ 760457 h 764394"/>
              <a:gd name="connsiteX5" fmla="*/ 380228 w 5960957"/>
              <a:gd name="connsiteY5" fmla="*/ 760457 h 764394"/>
              <a:gd name="connsiteX6" fmla="*/ 0 w 5960957"/>
              <a:gd name="connsiteY6" fmla="*/ 380228 h 764394"/>
              <a:gd name="connsiteX7" fmla="*/ 380228 w 5960957"/>
              <a:gd name="connsiteY7" fmla="*/ 0 h 764394"/>
              <a:gd name="connsiteX8" fmla="*/ 973301 w 5960957"/>
              <a:gd name="connsiteY8" fmla="*/ 0 h 764394"/>
              <a:gd name="connsiteX9" fmla="*/ 973301 w 5960957"/>
              <a:gd name="connsiteY9" fmla="*/ 258 h 764394"/>
              <a:gd name="connsiteX10" fmla="*/ 5025873 w 5960957"/>
              <a:gd name="connsiteY10" fmla="*/ 258 h 764394"/>
              <a:gd name="connsiteX11" fmla="*/ 5025873 w 5960957"/>
              <a:gd name="connsiteY11" fmla="*/ 3937 h 764394"/>
              <a:gd name="connsiteX12" fmla="*/ 5580729 w 5960957"/>
              <a:gd name="connsiteY12" fmla="*/ 3937 h 764394"/>
              <a:gd name="connsiteX13" fmla="*/ 5960957 w 5960957"/>
              <a:gd name="connsiteY13" fmla="*/ 384166 h 76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60957" h="764394">
                <a:moveTo>
                  <a:pt x="5580729" y="764394"/>
                </a:moveTo>
                <a:lnTo>
                  <a:pt x="4987656" y="764394"/>
                </a:lnTo>
                <a:lnTo>
                  <a:pt x="4987656" y="760715"/>
                </a:lnTo>
                <a:lnTo>
                  <a:pt x="973301" y="760715"/>
                </a:lnTo>
                <a:lnTo>
                  <a:pt x="973301" y="760457"/>
                </a:lnTo>
                <a:lnTo>
                  <a:pt x="380228" y="760457"/>
                </a:lnTo>
                <a:lnTo>
                  <a:pt x="0" y="380228"/>
                </a:lnTo>
                <a:lnTo>
                  <a:pt x="380228" y="0"/>
                </a:lnTo>
                <a:lnTo>
                  <a:pt x="973301" y="0"/>
                </a:lnTo>
                <a:lnTo>
                  <a:pt x="973301" y="258"/>
                </a:lnTo>
                <a:lnTo>
                  <a:pt x="5025873" y="258"/>
                </a:lnTo>
                <a:lnTo>
                  <a:pt x="5025873" y="3937"/>
                </a:lnTo>
                <a:lnTo>
                  <a:pt x="5580729" y="3937"/>
                </a:lnTo>
                <a:lnTo>
                  <a:pt x="5960957" y="3841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400" b="0" kern="0" dirty="0" err="1">
                <a:solidFill>
                  <a:srgbClr val="FF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Làm</a:t>
            </a:r>
            <a:r>
              <a:rPr lang="en-US" altLang="zh-CN" sz="2400" b="0" kern="0" dirty="0">
                <a:solidFill>
                  <a:srgbClr val="FF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0" kern="0" dirty="0" err="1">
                <a:solidFill>
                  <a:srgbClr val="FF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400" b="0" kern="0" dirty="0">
                <a:solidFill>
                  <a:srgbClr val="FF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0" kern="0" dirty="0" err="1">
                <a:solidFill>
                  <a:srgbClr val="FF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2400" b="0" kern="0" dirty="0">
                <a:solidFill>
                  <a:srgbClr val="FF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0" kern="0" dirty="0" err="1">
                <a:solidFill>
                  <a:srgbClr val="FF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trong</a:t>
            </a:r>
            <a:r>
              <a:rPr lang="en-US" altLang="zh-CN" sz="2400" b="0" kern="0" dirty="0">
                <a:solidFill>
                  <a:srgbClr val="FF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SBT</a:t>
            </a:r>
            <a:endParaRPr lang="zh-CN" altLang="en-US" sz="2400" b="0" kern="0" dirty="0">
              <a:solidFill>
                <a:srgbClr val="FF00FF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3B3E4EE-C28E-0D6D-E3DA-2330F6D44F04}"/>
              </a:ext>
            </a:extLst>
          </p:cNvPr>
          <p:cNvSpPr/>
          <p:nvPr/>
        </p:nvSpPr>
        <p:spPr>
          <a:xfrm>
            <a:off x="5414622" y="4524133"/>
            <a:ext cx="5791017" cy="1812949"/>
          </a:xfrm>
          <a:custGeom>
            <a:avLst/>
            <a:gdLst>
              <a:gd name="connsiteX0" fmla="*/ 5580729 w 5960957"/>
              <a:gd name="connsiteY0" fmla="*/ 764394 h 764394"/>
              <a:gd name="connsiteX1" fmla="*/ 4987656 w 5960957"/>
              <a:gd name="connsiteY1" fmla="*/ 764394 h 764394"/>
              <a:gd name="connsiteX2" fmla="*/ 4987656 w 5960957"/>
              <a:gd name="connsiteY2" fmla="*/ 760715 h 764394"/>
              <a:gd name="connsiteX3" fmla="*/ 973301 w 5960957"/>
              <a:gd name="connsiteY3" fmla="*/ 760715 h 764394"/>
              <a:gd name="connsiteX4" fmla="*/ 973301 w 5960957"/>
              <a:gd name="connsiteY4" fmla="*/ 760457 h 764394"/>
              <a:gd name="connsiteX5" fmla="*/ 380228 w 5960957"/>
              <a:gd name="connsiteY5" fmla="*/ 760457 h 764394"/>
              <a:gd name="connsiteX6" fmla="*/ 0 w 5960957"/>
              <a:gd name="connsiteY6" fmla="*/ 380228 h 764394"/>
              <a:gd name="connsiteX7" fmla="*/ 380228 w 5960957"/>
              <a:gd name="connsiteY7" fmla="*/ 0 h 764394"/>
              <a:gd name="connsiteX8" fmla="*/ 973301 w 5960957"/>
              <a:gd name="connsiteY8" fmla="*/ 0 h 764394"/>
              <a:gd name="connsiteX9" fmla="*/ 973301 w 5960957"/>
              <a:gd name="connsiteY9" fmla="*/ 258 h 764394"/>
              <a:gd name="connsiteX10" fmla="*/ 5025873 w 5960957"/>
              <a:gd name="connsiteY10" fmla="*/ 258 h 764394"/>
              <a:gd name="connsiteX11" fmla="*/ 5025873 w 5960957"/>
              <a:gd name="connsiteY11" fmla="*/ 3937 h 764394"/>
              <a:gd name="connsiteX12" fmla="*/ 5580729 w 5960957"/>
              <a:gd name="connsiteY12" fmla="*/ 3937 h 764394"/>
              <a:gd name="connsiteX13" fmla="*/ 5960957 w 5960957"/>
              <a:gd name="connsiteY13" fmla="*/ 384166 h 76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60957" h="764394">
                <a:moveTo>
                  <a:pt x="5580729" y="764394"/>
                </a:moveTo>
                <a:lnTo>
                  <a:pt x="4987656" y="764394"/>
                </a:lnTo>
                <a:lnTo>
                  <a:pt x="4987656" y="760715"/>
                </a:lnTo>
                <a:lnTo>
                  <a:pt x="973301" y="760715"/>
                </a:lnTo>
                <a:lnTo>
                  <a:pt x="973301" y="760457"/>
                </a:lnTo>
                <a:lnTo>
                  <a:pt x="380228" y="760457"/>
                </a:lnTo>
                <a:lnTo>
                  <a:pt x="0" y="380228"/>
                </a:lnTo>
                <a:lnTo>
                  <a:pt x="380228" y="0"/>
                </a:lnTo>
                <a:lnTo>
                  <a:pt x="973301" y="0"/>
                </a:lnTo>
                <a:lnTo>
                  <a:pt x="973301" y="258"/>
                </a:lnTo>
                <a:lnTo>
                  <a:pt x="5025873" y="258"/>
                </a:lnTo>
                <a:lnTo>
                  <a:pt x="5025873" y="3937"/>
                </a:lnTo>
                <a:lnTo>
                  <a:pt x="5580729" y="3937"/>
                </a:lnTo>
                <a:lnTo>
                  <a:pt x="5960957" y="3841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III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endParaRPr lang="zh-CN" altLang="en-US" sz="2400" b="0" kern="0" dirty="0">
              <a:solidFill>
                <a:srgbClr val="00206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00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86346" y="117764"/>
            <a:ext cx="7956641" cy="13663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84008" y="422564"/>
                <a:ext cx="7465373" cy="923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Phân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008" y="422564"/>
                <a:ext cx="7465373" cy="923971"/>
              </a:xfrm>
              <a:prstGeom prst="rect">
                <a:avLst/>
              </a:prstGeom>
              <a:blipFill>
                <a:blip r:embed="rId7"/>
                <a:stretch>
                  <a:fillRect l="-2124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17618" y="2352665"/>
                <a:ext cx="3657600" cy="58477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A: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𝑣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à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≠−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618" y="2352665"/>
                <a:ext cx="3657600" cy="584775"/>
              </a:xfrm>
              <a:prstGeom prst="rect">
                <a:avLst/>
              </a:prstGeom>
              <a:blipFill>
                <a:blip r:embed="rId8"/>
                <a:stretch>
                  <a:fillRect l="-4153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17619" y="5376337"/>
                <a:ext cx="4185533" cy="58477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itchFamily="18" charset="0"/>
                  </a:rPr>
                  <a:t>D: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h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𝑜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ặ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𝑐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≠−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619" y="5376337"/>
                <a:ext cx="4185533" cy="584775"/>
              </a:xfrm>
              <a:prstGeom prst="rect">
                <a:avLst/>
              </a:prstGeom>
              <a:blipFill>
                <a:blip r:embed="rId9"/>
                <a:stretch>
                  <a:fillRect l="-3634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17618" y="4387524"/>
                <a:ext cx="1905000" cy="10772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ea typeface="Cambria Math" panose="02040503050406030204" pitchFamily="18" charset="0"/>
                    <a:cs typeface="Times New Roman" pitchFamily="18" charset="0"/>
                  </a:rPr>
                  <a:t>C: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≠−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618" y="4387524"/>
                <a:ext cx="1905000" cy="1077218"/>
              </a:xfrm>
              <a:prstGeom prst="rect">
                <a:avLst/>
              </a:prstGeom>
              <a:blipFill>
                <a:blip r:embed="rId10"/>
                <a:stretch>
                  <a:fillRect l="-7962" t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17618" y="3398713"/>
                <a:ext cx="1905000" cy="58477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618" y="3398713"/>
                <a:ext cx="1905000" cy="584775"/>
              </a:xfrm>
              <a:prstGeom prst="rect">
                <a:avLst/>
              </a:prstGeom>
              <a:blipFill>
                <a:blip r:embed="rId11"/>
                <a:stretch>
                  <a:fillRect l="-7962" t="-13402" b="-31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q1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9601201" y="5630373"/>
            <a:ext cx="1222549" cy="1126602"/>
          </a:xfrm>
          <a:prstGeom prst="rect">
            <a:avLst/>
          </a:prstGeom>
        </p:spPr>
      </p:pic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288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88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382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2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5969540" y="2055959"/>
            <a:ext cx="3505200" cy="219738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10400" y="2440458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 rot="21235483">
            <a:off x="1634762" y="4030941"/>
            <a:ext cx="1233055" cy="12560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784008" y="5179369"/>
            <a:ext cx="1233055" cy="1256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707253" y="3010015"/>
            <a:ext cx="1233055" cy="1256068"/>
          </a:xfrm>
          <a:prstGeom prst="rect">
            <a:avLst/>
          </a:prstGeom>
        </p:spPr>
      </p:pic>
      <p:grpSp>
        <p:nvGrpSpPr>
          <p:cNvPr id="21" name="times up"/>
          <p:cNvGrpSpPr/>
          <p:nvPr/>
        </p:nvGrpSpPr>
        <p:grpSpPr>
          <a:xfrm>
            <a:off x="9474740" y="1775963"/>
            <a:ext cx="1205624" cy="362438"/>
            <a:chOff x="4284637" y="-304827"/>
            <a:chExt cx="2669678" cy="697560"/>
          </a:xfrm>
        </p:grpSpPr>
        <p:sp>
          <p:nvSpPr>
            <p:cNvPr id="22" name="Rounded Rectangle 21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9789854" y="24354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587" y="328734"/>
            <a:ext cx="1370670" cy="1366322"/>
          </a:xfrm>
          <a:prstGeom prst="rect">
            <a:avLst/>
          </a:prstGeom>
        </p:spPr>
      </p:pic>
      <p:grpSp>
        <p:nvGrpSpPr>
          <p:cNvPr id="26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9812073" y="906105"/>
            <a:ext cx="525701" cy="509437"/>
            <a:chOff x="840573" y="2379277"/>
            <a:chExt cx="3829048" cy="3849975"/>
          </a:xfrm>
        </p:grpSpPr>
        <p:sp>
          <p:nvSpPr>
            <p:cNvPr id="27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232357" y="951468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979771" y="1205115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634046" y="989038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917943" y="705247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8026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81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80231" y="128345"/>
            <a:ext cx="7038668" cy="180211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09285" y="392828"/>
                <a:ext cx="6664519" cy="1352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Đa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thích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điền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chấm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đẳng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…</m:t>
                        </m:r>
                      </m:den>
                    </m:f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285" y="392828"/>
                <a:ext cx="6664519" cy="1352871"/>
              </a:xfrm>
              <a:prstGeom prst="rect">
                <a:avLst/>
              </a:prstGeom>
              <a:blipFill>
                <a:blip r:embed="rId7"/>
                <a:stretch>
                  <a:fillRect l="-2287" t="-6306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09283" y="3389854"/>
                <a:ext cx="3000918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B: 3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-2)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283" y="3389854"/>
                <a:ext cx="3000918" cy="584775"/>
              </a:xfrm>
              <a:prstGeom prst="rect">
                <a:avLst/>
              </a:prstGeom>
              <a:blipFill>
                <a:blip r:embed="rId8"/>
                <a:stretch>
                  <a:fillRect l="-4848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09283" y="5264728"/>
                <a:ext cx="3000918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D:3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283" y="5264728"/>
                <a:ext cx="3000918" cy="584775"/>
              </a:xfrm>
              <a:prstGeom prst="rect">
                <a:avLst/>
              </a:prstGeom>
              <a:blipFill>
                <a:blip r:embed="rId9"/>
                <a:stretch>
                  <a:fillRect l="-4848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09283" y="4294421"/>
                <a:ext cx="3000917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- 2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283" y="4294421"/>
                <a:ext cx="3000917" cy="584775"/>
              </a:xfrm>
              <a:prstGeom prst="rect">
                <a:avLst/>
              </a:prstGeom>
              <a:blipFill>
                <a:blip r:embed="rId10"/>
                <a:stretch>
                  <a:fillRect l="-4848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09283" y="2426358"/>
                <a:ext cx="3000918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A: 3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283" y="2426358"/>
                <a:ext cx="3000918" cy="584775"/>
              </a:xfrm>
              <a:prstGeom prst="rect">
                <a:avLst/>
              </a:prstGeom>
              <a:blipFill>
                <a:blip r:embed="rId11"/>
                <a:stretch>
                  <a:fillRect l="-4848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88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88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82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92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6504203" y="2084588"/>
            <a:ext cx="2789123" cy="219738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21204" y="2522142"/>
            <a:ext cx="15179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717576" y="3985276"/>
            <a:ext cx="1233055" cy="12560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689867" y="5188339"/>
            <a:ext cx="1233055" cy="1256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709503" y="2052904"/>
            <a:ext cx="1233055" cy="1256068"/>
          </a:xfrm>
          <a:prstGeom prst="rect">
            <a:avLst/>
          </a:prstGeom>
        </p:spPr>
      </p:pic>
      <p:pic>
        <p:nvPicPr>
          <p:cNvPr id="21" name="q2">
            <a:hlinkClick r:id="rId16" action="ppaction://hlinksldjump"/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3940" r="6767" b="8081"/>
          <a:stretch/>
        </p:blipFill>
        <p:spPr>
          <a:xfrm>
            <a:off x="9409516" y="5596866"/>
            <a:ext cx="1293121" cy="1217178"/>
          </a:xfrm>
          <a:prstGeom prst="rect">
            <a:avLst/>
          </a:prstGeom>
        </p:spPr>
      </p:pic>
      <p:grpSp>
        <p:nvGrpSpPr>
          <p:cNvPr id="22" name="times up"/>
          <p:cNvGrpSpPr/>
          <p:nvPr/>
        </p:nvGrpSpPr>
        <p:grpSpPr>
          <a:xfrm>
            <a:off x="9385406" y="1805905"/>
            <a:ext cx="1205624" cy="362438"/>
            <a:chOff x="4284637" y="-304827"/>
            <a:chExt cx="2669678" cy="697560"/>
          </a:xfrm>
        </p:grpSpPr>
        <p:sp>
          <p:nvSpPr>
            <p:cNvPr id="23" name="Rounded Rectangle 22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9700520" y="54296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253" y="358676"/>
            <a:ext cx="1370670" cy="1366322"/>
          </a:xfrm>
          <a:prstGeom prst="rect">
            <a:avLst/>
          </a:prstGeom>
        </p:spPr>
      </p:pic>
      <p:grpSp>
        <p:nvGrpSpPr>
          <p:cNvPr id="27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9722739" y="936047"/>
            <a:ext cx="525701" cy="509437"/>
            <a:chOff x="840573" y="2379277"/>
            <a:chExt cx="3829048" cy="384997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143023" y="981410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90437" y="1235057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44712" y="1018980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28609" y="735189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80902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63401" y="117764"/>
            <a:ext cx="7417764" cy="16055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81201" y="270160"/>
                <a:ext cx="7405577" cy="860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Kết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quả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1" y="270160"/>
                <a:ext cx="7405577" cy="860428"/>
              </a:xfrm>
              <a:prstGeom prst="rect">
                <a:avLst/>
              </a:prstGeom>
              <a:blipFill>
                <a:blip r:embed="rId7"/>
                <a:stretch>
                  <a:fillRect l="-2058" b="-9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69177" y="4257863"/>
                <a:ext cx="1676400" cy="58477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177" y="4257863"/>
                <a:ext cx="1676400" cy="584775"/>
              </a:xfrm>
              <a:prstGeom prst="rect">
                <a:avLst/>
              </a:prstGeom>
              <a:blipFill>
                <a:blip r:embed="rId8"/>
                <a:stretch>
                  <a:fillRect l="-8664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69177" y="5379974"/>
                <a:ext cx="1676400" cy="91268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177" y="5379974"/>
                <a:ext cx="1676400" cy="912686"/>
              </a:xfrm>
              <a:prstGeom prst="rect">
                <a:avLst/>
              </a:prstGeom>
              <a:blipFill>
                <a:blip r:embed="rId9"/>
                <a:stretch>
                  <a:fillRect l="-8664" b="-2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69177" y="2053414"/>
                <a:ext cx="1676400" cy="58477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A: -</a:t>
                </a:r>
                <a:r>
                  <a:rPr lang="en-US" sz="3200" dirty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177" y="2053414"/>
                <a:ext cx="1676400" cy="584775"/>
              </a:xfrm>
              <a:prstGeom prst="rect">
                <a:avLst/>
              </a:prstGeom>
              <a:blipFill>
                <a:blip r:embed="rId10"/>
                <a:stretch>
                  <a:fillRect l="-8664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69177" y="3135751"/>
                <a:ext cx="1676400" cy="58477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B: 2</a:t>
                </a:r>
                <a:r>
                  <a:rPr lang="en-US" sz="3200" dirty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177" y="3135751"/>
                <a:ext cx="1676400" cy="584775"/>
              </a:xfrm>
              <a:prstGeom prst="rect">
                <a:avLst/>
              </a:prstGeom>
              <a:blipFill>
                <a:blip r:embed="rId11"/>
                <a:stretch>
                  <a:fillRect l="-8664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88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88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82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92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6403095" y="2549109"/>
            <a:ext cx="3505200" cy="2197387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9949" y="3109193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688883" y="1778615"/>
            <a:ext cx="1121441" cy="11423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778272" y="5339853"/>
            <a:ext cx="1032051" cy="10513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778273" y="2930975"/>
            <a:ext cx="1032051" cy="1051313"/>
          </a:xfrm>
          <a:prstGeom prst="rect">
            <a:avLst/>
          </a:prstGeom>
        </p:spPr>
      </p:pic>
      <p:pic>
        <p:nvPicPr>
          <p:cNvPr id="21" name="q3">
            <a:hlinkClick r:id="rId18" action="ppaction://hlinksldjump"/>
          </p:cNvPr>
          <p:cNvPicPr>
            <a:picLocks noChangeAspect="1"/>
          </p:cNvPicPr>
          <p:nvPr/>
        </p:nvPicPr>
        <p:blipFill rotWithShape="1">
          <a:blip r:embed="rId19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1333" r="21307" b="11174"/>
          <a:stretch/>
        </p:blipFill>
        <p:spPr>
          <a:xfrm>
            <a:off x="9429420" y="5550187"/>
            <a:ext cx="1238580" cy="1265892"/>
          </a:xfrm>
          <a:prstGeom prst="rect">
            <a:avLst/>
          </a:prstGeom>
        </p:spPr>
      </p:pic>
      <p:grpSp>
        <p:nvGrpSpPr>
          <p:cNvPr id="22" name="times up"/>
          <p:cNvGrpSpPr/>
          <p:nvPr/>
        </p:nvGrpSpPr>
        <p:grpSpPr>
          <a:xfrm>
            <a:off x="9382483" y="1783021"/>
            <a:ext cx="1205624" cy="362438"/>
            <a:chOff x="4284637" y="-304827"/>
            <a:chExt cx="2669678" cy="697560"/>
          </a:xfrm>
        </p:grpSpPr>
        <p:sp>
          <p:nvSpPr>
            <p:cNvPr id="23" name="Rounded Rectangle 22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9697597" y="31412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330" y="335792"/>
            <a:ext cx="1370670" cy="1366322"/>
          </a:xfrm>
          <a:prstGeom prst="rect">
            <a:avLst/>
          </a:prstGeom>
        </p:spPr>
      </p:pic>
      <p:grpSp>
        <p:nvGrpSpPr>
          <p:cNvPr id="27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9719816" y="913163"/>
            <a:ext cx="525701" cy="509437"/>
            <a:chOff x="840573" y="2379277"/>
            <a:chExt cx="3829048" cy="384997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140100" y="958526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87514" y="1212173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41789" y="996096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25686" y="712305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52094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2600" y="228601"/>
            <a:ext cx="7177743" cy="12935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12355" y="455290"/>
                <a:ext cx="6511455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Phân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𝑥𝑦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là: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355" y="455290"/>
                <a:ext cx="6511455" cy="846386"/>
              </a:xfrm>
              <a:prstGeom prst="rect">
                <a:avLst/>
              </a:prstGeom>
              <a:blipFill>
                <a:blip r:embed="rId7"/>
                <a:stretch>
                  <a:fillRect l="-2434" b="-2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21313" y="1922608"/>
                <a:ext cx="2514600" cy="84638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 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𝑥𝑦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313" y="1922608"/>
                <a:ext cx="2514600" cy="846386"/>
              </a:xfrm>
              <a:prstGeom prst="rect">
                <a:avLst/>
              </a:prstGeom>
              <a:blipFill>
                <a:blip r:embed="rId8"/>
                <a:stretch>
                  <a:fillRect l="-5783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21313" y="5898454"/>
                <a:ext cx="1676400" cy="75129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313" y="5898454"/>
                <a:ext cx="1676400" cy="751296"/>
              </a:xfrm>
              <a:prstGeom prst="rect">
                <a:avLst/>
              </a:prstGeom>
              <a:blipFill>
                <a:blip r:embed="rId9"/>
                <a:stretch>
                  <a:fillRect l="-8664" t="-3200" b="-9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21313" y="4551384"/>
                <a:ext cx="1676400" cy="91544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𝑥𝑦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313" y="4551384"/>
                <a:ext cx="1676400" cy="915443"/>
              </a:xfrm>
              <a:prstGeom prst="rect">
                <a:avLst/>
              </a:prstGeom>
              <a:blipFill>
                <a:blip r:embed="rId10"/>
                <a:stretch>
                  <a:fillRect l="-8664" b="-1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21314" y="3273369"/>
                <a:ext cx="2514599" cy="84638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𝑥𝑦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314" y="3273369"/>
                <a:ext cx="2514599" cy="846386"/>
              </a:xfrm>
              <a:prstGeom prst="rect">
                <a:avLst/>
              </a:prstGeom>
              <a:blipFill>
                <a:blip r:embed="rId11"/>
                <a:stretch>
                  <a:fillRect l="-5783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88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88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82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92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6324600" y="2438400"/>
            <a:ext cx="2973338" cy="189100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07382" y="27803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761819" y="4534666"/>
            <a:ext cx="859494" cy="875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752599" y="5781519"/>
            <a:ext cx="859494" cy="8755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828801" y="1933914"/>
            <a:ext cx="830879" cy="846386"/>
          </a:xfrm>
          <a:prstGeom prst="rect">
            <a:avLst/>
          </a:prstGeom>
        </p:spPr>
      </p:pic>
      <p:pic>
        <p:nvPicPr>
          <p:cNvPr id="21" name="q4">
            <a:hlinkClick r:id="rId18" action="ppaction://hlinksldjump"/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200" b="968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8" t="2546" r="13090" b="4509"/>
          <a:stretch/>
        </p:blipFill>
        <p:spPr>
          <a:xfrm>
            <a:off x="9304969" y="5410200"/>
            <a:ext cx="1363031" cy="1350352"/>
          </a:xfrm>
          <a:prstGeom prst="rect">
            <a:avLst/>
          </a:prstGeom>
        </p:spPr>
      </p:pic>
      <p:grpSp>
        <p:nvGrpSpPr>
          <p:cNvPr id="22" name="times up"/>
          <p:cNvGrpSpPr/>
          <p:nvPr/>
        </p:nvGrpSpPr>
        <p:grpSpPr>
          <a:xfrm>
            <a:off x="9305353" y="1752029"/>
            <a:ext cx="1205624" cy="362438"/>
            <a:chOff x="4284637" y="-304827"/>
            <a:chExt cx="2669678" cy="697560"/>
          </a:xfrm>
        </p:grpSpPr>
        <p:sp>
          <p:nvSpPr>
            <p:cNvPr id="23" name="Rounded Rectangle 22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9620467" y="420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304800"/>
            <a:ext cx="1370670" cy="1366322"/>
          </a:xfrm>
          <a:prstGeom prst="rect">
            <a:avLst/>
          </a:prstGeom>
        </p:spPr>
      </p:pic>
      <p:grpSp>
        <p:nvGrpSpPr>
          <p:cNvPr id="27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9642686" y="882171"/>
            <a:ext cx="525701" cy="509437"/>
            <a:chOff x="840573" y="2379277"/>
            <a:chExt cx="3829048" cy="384997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062970" y="927534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10384" y="1181181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464659" y="965104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748556" y="681313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86507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89194" y="117764"/>
            <a:ext cx="6745207" cy="16348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81201" y="417306"/>
                <a:ext cx="6419811" cy="790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Nghịch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đảo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1" y="417306"/>
                <a:ext cx="6419811" cy="790345"/>
              </a:xfrm>
              <a:prstGeom prst="rect">
                <a:avLst/>
              </a:prstGeom>
              <a:blipFill>
                <a:blip r:embed="rId7"/>
                <a:stretch>
                  <a:fillRect l="-2374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8997" y="5958564"/>
                <a:ext cx="2430352" cy="58477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997" y="5958564"/>
                <a:ext cx="2430352" cy="584775"/>
              </a:xfrm>
              <a:prstGeom prst="rect">
                <a:avLst/>
              </a:prstGeom>
              <a:blipFill>
                <a:blip r:embed="rId8"/>
                <a:stretch>
                  <a:fillRect l="-5985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22648" y="2165057"/>
                <a:ext cx="2430352" cy="79034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648" y="2165057"/>
                <a:ext cx="2430352" cy="790345"/>
              </a:xfrm>
              <a:prstGeom prst="rect">
                <a:avLst/>
              </a:prstGeom>
              <a:blipFill>
                <a:blip r:embed="rId9"/>
                <a:stretch>
                  <a:fillRect l="-6234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18997" y="4619855"/>
                <a:ext cx="2430351" cy="79034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997" y="4619855"/>
                <a:ext cx="2430351" cy="790345"/>
              </a:xfrm>
              <a:prstGeom prst="rect">
                <a:avLst/>
              </a:prstGeom>
              <a:blipFill>
                <a:blip r:embed="rId10"/>
                <a:stretch>
                  <a:fillRect l="-5985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18997" y="3452486"/>
                <a:ext cx="2430350" cy="58477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−(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997" y="3452486"/>
                <a:ext cx="2430350" cy="584775"/>
              </a:xfrm>
              <a:prstGeom prst="rect">
                <a:avLst/>
              </a:prstGeom>
              <a:blipFill>
                <a:blip r:embed="rId11"/>
                <a:stretch>
                  <a:fillRect l="-5985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88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88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82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92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6957425" y="2412903"/>
            <a:ext cx="3092653" cy="185429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20584" y="2719449"/>
            <a:ext cx="1643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630034" y="4548591"/>
            <a:ext cx="916337" cy="9334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615827" y="2042542"/>
            <a:ext cx="944753" cy="9623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615827" y="3248426"/>
            <a:ext cx="944753" cy="962386"/>
          </a:xfrm>
          <a:prstGeom prst="rect">
            <a:avLst/>
          </a:prstGeom>
        </p:spPr>
      </p:pic>
      <p:pic>
        <p:nvPicPr>
          <p:cNvPr id="21" name="q5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864" y="5410200"/>
            <a:ext cx="1499175" cy="1499175"/>
          </a:xfrm>
          <a:prstGeom prst="rect">
            <a:avLst/>
          </a:prstGeom>
        </p:spPr>
      </p:pic>
      <p:grpSp>
        <p:nvGrpSpPr>
          <p:cNvPr id="22" name="times up"/>
          <p:cNvGrpSpPr/>
          <p:nvPr/>
        </p:nvGrpSpPr>
        <p:grpSpPr>
          <a:xfrm>
            <a:off x="9364158" y="1792767"/>
            <a:ext cx="1205624" cy="362438"/>
            <a:chOff x="4284637" y="-304827"/>
            <a:chExt cx="2669678" cy="697560"/>
          </a:xfrm>
        </p:grpSpPr>
        <p:sp>
          <p:nvSpPr>
            <p:cNvPr id="23" name="Rounded Rectangle 22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9679272" y="41158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005" y="345538"/>
            <a:ext cx="1370670" cy="1366322"/>
          </a:xfrm>
          <a:prstGeom prst="rect">
            <a:avLst/>
          </a:prstGeom>
        </p:spPr>
      </p:pic>
      <p:grpSp>
        <p:nvGrpSpPr>
          <p:cNvPr id="27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9701491" y="922909"/>
            <a:ext cx="525701" cy="509437"/>
            <a:chOff x="840573" y="2379277"/>
            <a:chExt cx="3829048" cy="384997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121775" y="96827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69189" y="1221919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23464" y="1005842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07361" y="722051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02140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70869" y="117763"/>
            <a:ext cx="6534932" cy="17236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94908" y="369992"/>
                <a:ext cx="5701293" cy="1290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Thực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hiện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15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: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i="1" dirty="0">
                  <a:solidFill>
                    <a:prstClr val="black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 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ó 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𝑘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ế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𝑡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𝑞𝑢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ả 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𝑙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à: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908" y="369992"/>
                <a:ext cx="5701293" cy="1290866"/>
              </a:xfrm>
              <a:prstGeom prst="rect">
                <a:avLst/>
              </a:prstGeom>
              <a:blipFill>
                <a:blip r:embed="rId7"/>
                <a:stretch>
                  <a:fillRect l="-2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38400" y="2188595"/>
                <a:ext cx="2957946" cy="79137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A:</a:t>
                </a:r>
                <a:r>
                  <a:rPr lang="en-US" sz="3200" dirty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188595"/>
                <a:ext cx="2957946" cy="791370"/>
              </a:xfrm>
              <a:prstGeom prst="rect">
                <a:avLst/>
              </a:prstGeom>
              <a:blipFill>
                <a:blip r:embed="rId8"/>
                <a:stretch>
                  <a:fillRect l="-492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34936" y="5937287"/>
                <a:ext cx="1676400" cy="79137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936" y="5937287"/>
                <a:ext cx="1676400" cy="791370"/>
              </a:xfrm>
              <a:prstGeom prst="rect">
                <a:avLst/>
              </a:prstGeom>
              <a:blipFill>
                <a:blip r:embed="rId9"/>
                <a:stretch>
                  <a:fillRect l="-8664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34936" y="4711466"/>
                <a:ext cx="1676400" cy="79137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936" y="4711466"/>
                <a:ext cx="1676400" cy="791370"/>
              </a:xfrm>
              <a:prstGeom prst="rect">
                <a:avLst/>
              </a:prstGeom>
              <a:blipFill>
                <a:blip r:embed="rId10"/>
                <a:stretch>
                  <a:fillRect l="-8664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34936" y="3516236"/>
                <a:ext cx="1676400" cy="79137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936" y="3516236"/>
                <a:ext cx="1676400" cy="791370"/>
              </a:xfrm>
              <a:prstGeom prst="rect">
                <a:avLst/>
              </a:prstGeom>
              <a:blipFill>
                <a:blip r:embed="rId11"/>
                <a:stretch>
                  <a:fillRect l="-8664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88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88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82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92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6120245" y="2338189"/>
            <a:ext cx="2957946" cy="194210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82245" y="2719189"/>
            <a:ext cx="16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485793" y="5796698"/>
            <a:ext cx="1004455" cy="10232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431040" y="4612518"/>
            <a:ext cx="1003896" cy="10226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444006" y="3383826"/>
            <a:ext cx="990931" cy="1009425"/>
          </a:xfrm>
          <a:prstGeom prst="rect">
            <a:avLst/>
          </a:prstGeom>
        </p:spPr>
      </p:pic>
      <p:pic>
        <p:nvPicPr>
          <p:cNvPr id="21" name="q6">
            <a:hlinkClick r:id="rId20" action="ppaction://hlinksldjump"/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99" t="17576" r="25555" b="21786"/>
          <a:stretch/>
        </p:blipFill>
        <p:spPr>
          <a:xfrm>
            <a:off x="9448693" y="5556210"/>
            <a:ext cx="1219307" cy="1355511"/>
          </a:xfrm>
          <a:prstGeom prst="rect">
            <a:avLst/>
          </a:prstGeom>
        </p:spPr>
      </p:pic>
      <p:grpSp>
        <p:nvGrpSpPr>
          <p:cNvPr id="22" name="times up"/>
          <p:cNvGrpSpPr/>
          <p:nvPr/>
        </p:nvGrpSpPr>
        <p:grpSpPr>
          <a:xfrm>
            <a:off x="9382482" y="1792767"/>
            <a:ext cx="1205624" cy="362438"/>
            <a:chOff x="4284637" y="-304827"/>
            <a:chExt cx="2669678" cy="697560"/>
          </a:xfrm>
        </p:grpSpPr>
        <p:sp>
          <p:nvSpPr>
            <p:cNvPr id="23" name="Rounded Rectangle 22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9697596" y="41158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329" y="345538"/>
            <a:ext cx="1370670" cy="1366322"/>
          </a:xfrm>
          <a:prstGeom prst="rect">
            <a:avLst/>
          </a:prstGeom>
        </p:spPr>
      </p:pic>
      <p:grpSp>
        <p:nvGrpSpPr>
          <p:cNvPr id="27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9719815" y="922909"/>
            <a:ext cx="525701" cy="509437"/>
            <a:chOff x="840573" y="2379277"/>
            <a:chExt cx="3829048" cy="384997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140099" y="96827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87513" y="1221919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41788" y="1005842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25685" y="722051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83809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9952BE-2994-7219-CC13-18F6F3C9D05D}"/>
              </a:ext>
            </a:extLst>
          </p:cNvPr>
          <p:cNvSpPr txBox="1"/>
          <p:nvPr/>
        </p:nvSpPr>
        <p:spPr>
          <a:xfrm>
            <a:off x="2140086" y="1351708"/>
            <a:ext cx="8200416" cy="279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6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6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 CHƯƠNG II</a:t>
            </a:r>
            <a:endParaRPr lang="en-US" sz="6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89542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509</Words>
  <Application>Microsoft Office PowerPoint</Application>
  <PresentationFormat>Widescreen</PresentationFormat>
  <Paragraphs>169</Paragraphs>
  <Slides>29</Slides>
  <Notes>0</Notes>
  <HiddenSlides>0</HiddenSlides>
  <MMClips>25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微软雅黑</vt:lpstr>
      <vt:lpstr>宋体</vt:lpstr>
      <vt:lpstr>.VnTime</vt:lpstr>
      <vt:lpstr>Agency FB</vt:lpstr>
      <vt:lpstr>Arial</vt:lpstr>
      <vt:lpstr>Calibri</vt:lpstr>
      <vt:lpstr>Cambria Math</vt:lpstr>
      <vt:lpstr>Times New Roman</vt:lpstr>
      <vt:lpstr>Trebuchet MS</vt:lpstr>
      <vt:lpstr>Wingdings 3</vt:lpstr>
      <vt:lpstr>幼圆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</cp:revision>
  <dcterms:created xsi:type="dcterms:W3CDTF">2023-06-19T08:36:42Z</dcterms:created>
  <dcterms:modified xsi:type="dcterms:W3CDTF">2024-04-20T03:09:18Z</dcterms:modified>
</cp:coreProperties>
</file>