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93a39ba0c2f4e79"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Lst>
  <p:notesMasterIdLst>
    <p:notesMasterId r:id="rId33"/>
  </p:notesMasterIdLst>
  <p:sldIdLst>
    <p:sldId id="326" r:id="rId5"/>
    <p:sldId id="301" r:id="rId6"/>
    <p:sldId id="269" r:id="rId7"/>
    <p:sldId id="303" r:id="rId8"/>
    <p:sldId id="302" r:id="rId9"/>
    <p:sldId id="305" r:id="rId10"/>
    <p:sldId id="306" r:id="rId11"/>
    <p:sldId id="298" r:id="rId12"/>
    <p:sldId id="307" r:id="rId13"/>
    <p:sldId id="311" r:id="rId14"/>
    <p:sldId id="310" r:id="rId15"/>
    <p:sldId id="309" r:id="rId16"/>
    <p:sldId id="308" r:id="rId17"/>
    <p:sldId id="312" r:id="rId18"/>
    <p:sldId id="319" r:id="rId19"/>
    <p:sldId id="318" r:id="rId20"/>
    <p:sldId id="317" r:id="rId21"/>
    <p:sldId id="316" r:id="rId22"/>
    <p:sldId id="313" r:id="rId23"/>
    <p:sldId id="314" r:id="rId24"/>
    <p:sldId id="315" r:id="rId25"/>
    <p:sldId id="320" r:id="rId26"/>
    <p:sldId id="321" r:id="rId27"/>
    <p:sldId id="323" r:id="rId28"/>
    <p:sldId id="322" r:id="rId29"/>
    <p:sldId id="324" r:id="rId30"/>
    <p:sldId id="325" r:id="rId31"/>
    <p:sldId id="290"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enthongA" initials="V" lastIdx="9" clrIdx="0"/>
  <p:cmAuthor id="1" name="Nguyễn Thu" initials="NT" lastIdx="3" clrIdx="1"/>
  <p:cmAuthor id="2" name="Admin" initials="A" lastIdx="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1" y="67"/>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sz="2800" dirty="0" smtClean="0">
              <a:solidFill>
                <a:srgbClr val="000000"/>
              </a:solidFill>
              <a:latin typeface="Times New Roman" panose="02020603050405020304" pitchFamily="18" charset="0"/>
              <a:ea typeface="Times New Roman" panose="02020603050405020304" pitchFamily="18" charset="0"/>
            </a:rPr>
            <a:t>SGK, </a:t>
          </a:r>
          <a:r>
            <a:rPr lang="en-US" sz="2800" dirty="0" err="1" smtClean="0">
              <a:solidFill>
                <a:srgbClr val="000000"/>
              </a:solidFill>
              <a:latin typeface="Times New Roman" panose="02020603050405020304" pitchFamily="18" charset="0"/>
              <a:ea typeface="Times New Roman" panose="02020603050405020304" pitchFamily="18" charset="0"/>
            </a:rPr>
            <a:t>vở</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ghi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cụ</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D71F825F-8A65-4BDA-BC7A-08775CC4F943}">
      <dgm:prSet phldrT="[Text]"/>
      <dgm:spPr/>
      <dgm:t>
        <a:bodyPr/>
        <a:lstStyle/>
        <a:p>
          <a:endParaRPr lang="en-US" sz="2300"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13C3946E-8A73-4CA3-8BB2-4DB6962FBBFB}">
      <dgm:prSet phldrT="[Text]" custT="1"/>
      <dgm:spPr/>
      <dgm:t>
        <a:bodyPr/>
        <a:lstStyle/>
        <a:p>
          <a:r>
            <a:rPr lang="en-US" sz="2800" dirty="0" err="1" smtClean="0">
              <a:solidFill>
                <a:srgbClr val="000000"/>
              </a:solidFill>
              <a:latin typeface="Times New Roman" panose="02020603050405020304" pitchFamily="18" charset="0"/>
              <a:ea typeface="Times New Roman" panose="02020603050405020304" pitchFamily="18" charset="0"/>
            </a:rPr>
            <a:t>Kiến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đã</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về</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42A11DEA-B3C1-46D9-8DCC-97275D0110D6}" type="parTrans" cxnId="{0AA0AEA5-1821-453A-B7E2-B23925CBA6CE}">
      <dgm:prSet/>
      <dgm:spPr/>
    </dgm:pt>
    <dgm:pt modelId="{C0BBFCBA-A9E6-4371-B608-588E68991090}" type="sibTrans" cxnId="{0AA0AEA5-1821-453A-B7E2-B23925CBA6CE}">
      <dgm:prSet/>
      <dgm:spPr/>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3C532F71-6127-4C53-BEDD-D8C29D7FE08D}" type="presOf" srcId="{E1A6C867-5640-4890-9BBB-DBBB33C62E0E}" destId="{EBF0A97A-EDF1-4C47-8ECB-5F5F6A8E456D}" srcOrd="0" destOrd="0" presId="urn:microsoft.com/office/officeart/2005/8/layout/vList2"/>
    <dgm:cxn modelId="{C4C159CB-AA2B-4135-82A5-7FDA284AB362}" type="presOf" srcId="{13C3946E-8A73-4CA3-8BB2-4DB6962FBBFB}" destId="{8F3B6D51-6576-4847-95F8-097004C88A78}" srcOrd="0" destOrd="1"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DA9EB79F-C8AF-4028-98C4-9E65BAD16A2E}" type="presOf" srcId="{ECA0ABAF-B23C-4736-AEB9-5FAE681D07FA}" destId="{0DFB8EA2-E9F4-4E7D-B5BF-ABC527E44C63}"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2DAA2C83-E1A2-4CF2-8AD5-6D62516E7EE0}" type="presOf" srcId="{E1F6625C-DEE5-4E81-9E17-CE182C3F5B8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F704E9A-F601-4D3C-A631-435D2DDFF693}" type="presOf" srcId="{704E6F5A-9DD3-4463-B617-DAC4CB1475BA}" destId="{8F3B6D51-6576-4847-95F8-097004C88A78}" srcOrd="0" destOrd="0" presId="urn:microsoft.com/office/officeart/2005/8/layout/vList2"/>
    <dgm:cxn modelId="{3650B346-833E-42B8-82BE-C825334C5FB9}" type="presOf" srcId="{3B33AAEF-2BF8-4EBB-A3B1-62835B5C81BF}" destId="{D2408717-B530-41AC-B5CE-E14FAEC5B062}" srcOrd="0" destOrd="0" presId="urn:microsoft.com/office/officeart/2005/8/layout/vList2"/>
    <dgm:cxn modelId="{65CE881D-B65C-42AD-979E-EE65D7B584D0}" type="presOf" srcId="{8E595FF9-7F13-4589-ADB1-A98CFA417FE8}" destId="{E5C9E7A5-AF2E-4D50-8726-C7D64A106B64}" srcOrd="0" destOrd="0" presId="urn:microsoft.com/office/officeart/2005/8/layout/vList2"/>
    <dgm:cxn modelId="{0AA0AEA5-1821-453A-B7E2-B23925CBA6CE}" srcId="{3B33AAEF-2BF8-4EBB-A3B1-62835B5C81BF}" destId="{13C3946E-8A73-4CA3-8BB2-4DB6962FBBFB}" srcOrd="1" destOrd="0" parTransId="{42A11DEA-B3C1-46D9-8DCC-97275D0110D6}" sibTransId="{C0BBFCBA-A9E6-4371-B608-588E68991090}"/>
    <dgm:cxn modelId="{98EF93F6-9645-42BA-9EDE-0684263968A6}" srcId="{E1A6C867-5640-4890-9BBB-DBBB33C62E0E}" destId="{8E595FF9-7F13-4589-ADB1-A98CFA417FE8}" srcOrd="0" destOrd="0" parTransId="{B327BC0A-A89C-479E-B8CD-C46EF1DB42D9}" sibTransId="{41D8AE83-6358-42AE-B439-0EFC9D377ED1}"/>
    <dgm:cxn modelId="{F59883BC-0260-4F9F-85C3-CA0C09EAC8F9}" type="presOf" srcId="{D71F825F-8A65-4BDA-BC7A-08775CC4F943}" destId="{0DFB8EA2-E9F4-4E7D-B5BF-ABC527E44C63}" srcOrd="0" destOrd="2"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16414EC6-8CBC-4C11-938D-F4D86DEAFD64}" srcId="{8E595FF9-7F13-4589-ADB1-A98CFA417FE8}" destId="{E1F6625C-DEE5-4E81-9E17-CE182C3F5B83}" srcOrd="1" destOrd="0" parTransId="{36AAC359-CE2D-49C3-8DCE-CD6A0AB76C47}" sibTransId="{C1C3EF18-84B5-4FA0-8B06-B82A0F1FB869}"/>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73232"/>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332631"/>
        <a:ext cx="8009202" cy="1098002"/>
      </dsp:txXfrm>
    </dsp:sp>
    <dsp:sp modelId="{0DFB8EA2-E9F4-4E7D-B5BF-ABC527E44C63}">
      <dsp:nvSpPr>
        <dsp:cNvPr id="0" name=""/>
        <dsp:cNvSpPr/>
      </dsp:nvSpPr>
      <dsp:spPr>
        <a:xfrm>
          <a:off x="0" y="1481564"/>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85750" lvl="1" indent="-285750" algn="l" defTabSz="1244600">
            <a:lnSpc>
              <a:spcPct val="90000"/>
            </a:lnSpc>
            <a:spcBef>
              <a:spcPct val="0"/>
            </a:spcBef>
            <a:spcAft>
              <a:spcPct val="20000"/>
            </a:spcAft>
            <a:buChar char="••"/>
          </a:pP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28600" lvl="1" indent="-228600" algn="l" defTabSz="1022350">
            <a:lnSpc>
              <a:spcPct val="90000"/>
            </a:lnSpc>
            <a:spcBef>
              <a:spcPct val="0"/>
            </a:spcBef>
            <a:spcAft>
              <a:spcPct val="20000"/>
            </a:spcAft>
            <a:buChar char="••"/>
          </a:pPr>
          <a:endParaRPr lang="en-US" sz="2300" kern="1200" dirty="0"/>
        </a:p>
      </dsp:txBody>
      <dsp:txXfrm>
        <a:off x="0" y="1481564"/>
        <a:ext cx="8128000" cy="1379137"/>
      </dsp:txXfrm>
    </dsp:sp>
    <dsp:sp modelId="{D2408717-B530-41AC-B5CE-E14FAEC5B062}">
      <dsp:nvSpPr>
        <dsp:cNvPr id="0" name=""/>
        <dsp:cNvSpPr/>
      </dsp:nvSpPr>
      <dsp:spPr>
        <a:xfrm>
          <a:off x="0" y="2749359"/>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dirty="0"/>
        </a:p>
      </dsp:txBody>
      <dsp:txXfrm>
        <a:off x="59399" y="2808758"/>
        <a:ext cx="8009202" cy="1098002"/>
      </dsp:txXfrm>
    </dsp:sp>
    <dsp:sp modelId="{8F3B6D51-6576-4847-95F8-097004C88A78}">
      <dsp:nvSpPr>
        <dsp:cNvPr id="0" name=""/>
        <dsp:cNvSpPr/>
      </dsp:nvSpPr>
      <dsp:spPr>
        <a:xfrm>
          <a:off x="0" y="4077502"/>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solidFill>
                <a:srgbClr val="000000"/>
              </a:solidFill>
              <a:latin typeface="Times New Roman" panose="02020603050405020304" pitchFamily="18" charset="0"/>
              <a:ea typeface="Times New Roman" panose="02020603050405020304" pitchFamily="18" charset="0"/>
            </a:rPr>
            <a:t>SGK, </a:t>
          </a:r>
          <a:r>
            <a:rPr lang="en-US" sz="2800" kern="1200" dirty="0" err="1" smtClean="0">
              <a:solidFill>
                <a:srgbClr val="000000"/>
              </a:solidFill>
              <a:latin typeface="Times New Roman" panose="02020603050405020304" pitchFamily="18" charset="0"/>
              <a:ea typeface="Times New Roman" panose="02020603050405020304" pitchFamily="18" charset="0"/>
            </a:rPr>
            <a:t>vở</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ghi</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dụng</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cụ</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học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tập</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bảng</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nhóm</a:t>
          </a:r>
          <a:r>
            <a:rPr lang="en-US" sz="2800" kern="1200" dirty="0" smtClean="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a:p>
          <a:pPr marL="285750" lvl="1" indent="-285750" algn="l" defTabSz="1244600">
            <a:lnSpc>
              <a:spcPct val="90000"/>
            </a:lnSpc>
            <a:spcBef>
              <a:spcPct val="0"/>
            </a:spcBef>
            <a:spcAft>
              <a:spcPct val="20000"/>
            </a:spcAft>
            <a:buChar char="••"/>
          </a:pPr>
          <a:r>
            <a:rPr lang="en-US" sz="2800" kern="1200" dirty="0" err="1" smtClean="0">
              <a:solidFill>
                <a:srgbClr val="000000"/>
              </a:solidFill>
              <a:latin typeface="Times New Roman" panose="02020603050405020304" pitchFamily="18" charset="0"/>
              <a:ea typeface="Times New Roman" panose="02020603050405020304" pitchFamily="18" charset="0"/>
            </a:rPr>
            <a:t>Kiến</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thức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đã</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học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về</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hàm</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số</a:t>
          </a:r>
          <a:r>
            <a:rPr lang="en-US" sz="2800" kern="1200" dirty="0" smtClean="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dsp:txBody>
      <dsp:txXfrm>
        <a:off x="0" y="4077502"/>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w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e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emf"/><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E9E1B-9DB0-474C-86AE-F16331450FEE}" type="datetimeFigureOut">
              <a:rPr lang="vi-VN" smtClean="0"/>
              <a:t>26/06/2023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146A-74C9-4C97-8D2C-E3373565C2CA}" type="slidenum">
              <a:rPr lang="vi-VN" smtClean="0"/>
              <a:t>‹#›</a:t>
            </a:fld>
            <a:endParaRPr lang="vi-VN"/>
          </a:p>
        </p:txBody>
      </p:sp>
    </p:spTree>
    <p:extLst>
      <p:ext uri="{BB962C8B-B14F-4D97-AF65-F5344CB8AC3E}">
        <p14:creationId xmlns:p14="http://schemas.microsoft.com/office/powerpoint/2010/main" val="185097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4</a:t>
            </a:fld>
            <a:endParaRPr lang="en-US" altLang="en-US"/>
          </a:p>
        </p:txBody>
      </p:sp>
    </p:spTree>
    <p:extLst>
      <p:ext uri="{BB962C8B-B14F-4D97-AF65-F5344CB8AC3E}">
        <p14:creationId xmlns:p14="http://schemas.microsoft.com/office/powerpoint/2010/main" val="389532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5</a:t>
            </a:fld>
            <a:endParaRPr lang="en-US" altLang="en-US"/>
          </a:p>
        </p:txBody>
      </p:sp>
    </p:spTree>
    <p:extLst>
      <p:ext uri="{BB962C8B-B14F-4D97-AF65-F5344CB8AC3E}">
        <p14:creationId xmlns:p14="http://schemas.microsoft.com/office/powerpoint/2010/main" val="41205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40A16FF-49CE-4FCD-9E68-23F7E8F173C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326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62424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205015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62187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147098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6583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443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170381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711810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829808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895441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4294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472821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00928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325141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689151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16048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7184588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401429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96515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763517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414630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06745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587813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428708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489947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161213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266737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7931352"/>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531366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505006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738761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802064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695959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126656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132776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229348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943301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3756459"/>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104636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034291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8846244"/>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87038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1B846FE-E77B-46F4-B4DE-C9926EF6FD98}" type="datetimeFigureOut">
              <a:rPr lang="vi-VN" smtClean="0"/>
              <a:t>26/06/2023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88713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B846FE-E77B-46F4-B4DE-C9926EF6FD98}" type="datetimeFigureOut">
              <a:rPr lang="vi-VN" smtClean="0"/>
              <a:t>26/06/2023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788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46FE-E77B-46F4-B4DE-C9926EF6FD98}" type="datetimeFigureOut">
              <a:rPr lang="vi-VN" smtClean="0"/>
              <a:t>26/06/2023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02071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59874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89722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846FE-E77B-46F4-B4DE-C9926EF6FD98}" type="datetimeFigureOut">
              <a:rPr lang="vi-VN" smtClean="0"/>
              <a:t>26/06/2023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1D826-C061-42CA-8E30-361617A4F368}" type="slidenum">
              <a:rPr lang="vi-VN" smtClean="0"/>
              <a:t>‹#›</a:t>
            </a:fld>
            <a:endParaRPr lang="vi-VN"/>
          </a:p>
        </p:txBody>
      </p:sp>
    </p:spTree>
    <p:extLst>
      <p:ext uri="{BB962C8B-B14F-4D97-AF65-F5344CB8AC3E}">
        <p14:creationId xmlns:p14="http://schemas.microsoft.com/office/powerpoint/2010/main" val="61580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32988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18069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79278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6.png"/><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6.png"/><Relationship Id="rId7" Type="http://schemas.openxmlformats.org/officeDocument/2006/relationships/image" Target="../media/image3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2.wmf"/><Relationship Id="rId5" Type="http://schemas.openxmlformats.org/officeDocument/2006/relationships/image" Target="../media/image29.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oleObject" Target="../embeddings/oleObject14.bin"/><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37.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39.png"/><Relationship Id="rId4" Type="http://schemas.openxmlformats.org/officeDocument/2006/relationships/image" Target="../media/image36.emf"/><Relationship Id="rId9" Type="http://schemas.openxmlformats.org/officeDocument/2006/relationships/image" Target="../media/image3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4.emf"/><Relationship Id="rId5" Type="http://schemas.openxmlformats.org/officeDocument/2006/relationships/oleObject" Target="../embeddings/oleObject21.bin"/><Relationship Id="rId4" Type="http://schemas.openxmlformats.org/officeDocument/2006/relationships/image" Target="../media/image43.wmf"/></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4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1.wdp"/><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3.emf"/><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hỗ dành sẵn cho Nội dung 4" descr="Ảnh có chứa diều, bầu trời, bay, ngoài trời&#10;&#10;Mô tả được tạo tự động">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154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5" name="TextBox 4"/>
          <p:cNvSpPr txBox="1"/>
          <p:nvPr/>
        </p:nvSpPr>
        <p:spPr>
          <a:xfrm>
            <a:off x="191344" y="476672"/>
            <a:ext cx="8856984" cy="6331605"/>
          </a:xfrm>
          <a:prstGeom prst="rect">
            <a:avLst/>
          </a:prstGeom>
          <a:noFill/>
        </p:spPr>
        <p:txBody>
          <a:bodyPr wrap="square" rtlCol="0">
            <a:spAutoFit/>
          </a:bodyPr>
          <a:lstStyle/>
          <a:p>
            <a:pPr>
              <a:lnSpc>
                <a:spcPct val="120000"/>
              </a:lnSpc>
            </a:pPr>
            <a:r>
              <a:rPr lang="vi-VN" sz="2800" dirty="0">
                <a:latin typeface="+mj-lt"/>
              </a:rPr>
              <a:t>a) • Hình chiếu của điểm A trên trục hoành là điểm – 1 và trên trục tung là điểm – 1.</a:t>
            </a:r>
          </a:p>
          <a:p>
            <a:pPr>
              <a:lnSpc>
                <a:spcPct val="120000"/>
              </a:lnSpc>
            </a:pPr>
            <a:r>
              <a:rPr lang="vi-VN" sz="2800" dirty="0">
                <a:latin typeface="+mj-lt"/>
              </a:rPr>
              <a:t>Do đó, tọa độ điểm A là A(– 1; – 1).</a:t>
            </a:r>
          </a:p>
          <a:p>
            <a:pPr>
              <a:lnSpc>
                <a:spcPct val="120000"/>
              </a:lnSpc>
            </a:pPr>
            <a:r>
              <a:rPr lang="vi-VN" sz="2800" dirty="0">
                <a:latin typeface="+mj-lt"/>
              </a:rPr>
              <a:t>• Hình chiếu của điểm B trên trục hoành là điểm 2 và trên trục tung là điểm – 1.</a:t>
            </a:r>
          </a:p>
          <a:p>
            <a:pPr>
              <a:lnSpc>
                <a:spcPct val="120000"/>
              </a:lnSpc>
            </a:pPr>
            <a:r>
              <a:rPr lang="vi-VN" sz="2800" dirty="0">
                <a:latin typeface="+mj-lt"/>
              </a:rPr>
              <a:t>Do đó, tọa độ điểm B là B(2; – 1).</a:t>
            </a:r>
          </a:p>
          <a:p>
            <a:pPr>
              <a:lnSpc>
                <a:spcPct val="120000"/>
              </a:lnSpc>
            </a:pPr>
            <a:r>
              <a:rPr lang="vi-VN" sz="2800" dirty="0">
                <a:latin typeface="+mj-lt"/>
              </a:rPr>
              <a:t>• Hình chiếu của điểm C trên trục hoành là điểm 2 và trên trục tung là điểm 2.</a:t>
            </a:r>
          </a:p>
          <a:p>
            <a:pPr>
              <a:lnSpc>
                <a:spcPct val="120000"/>
              </a:lnSpc>
            </a:pPr>
            <a:r>
              <a:rPr lang="vi-VN" sz="2800" dirty="0">
                <a:latin typeface="+mj-lt"/>
              </a:rPr>
              <a:t>Do đó, tọa độ điểm C là C(2; 2).</a:t>
            </a:r>
          </a:p>
          <a:p>
            <a:pPr>
              <a:lnSpc>
                <a:spcPct val="120000"/>
              </a:lnSpc>
            </a:pPr>
            <a:r>
              <a:rPr lang="vi-VN" sz="2800" dirty="0">
                <a:latin typeface="+mj-lt"/>
              </a:rPr>
              <a:t>Vậy tọa độ các điểm A, B, C lần lượt là A(– 1; – 1); </a:t>
            </a:r>
            <a:endParaRPr lang="en-US" sz="2800" dirty="0" smtClean="0">
              <a:latin typeface="+mj-lt"/>
            </a:endParaRPr>
          </a:p>
          <a:p>
            <a:pPr>
              <a:lnSpc>
                <a:spcPct val="120000"/>
              </a:lnSpc>
            </a:pPr>
            <a:r>
              <a:rPr lang="vi-VN" sz="2800" dirty="0" smtClean="0">
                <a:latin typeface="+mj-lt"/>
              </a:rPr>
              <a:t>B(2</a:t>
            </a:r>
            <a:r>
              <a:rPr lang="vi-VN" sz="2800" dirty="0">
                <a:latin typeface="+mj-lt"/>
              </a:rPr>
              <a:t>; – 1); C(2; 2).</a:t>
            </a:r>
          </a:p>
          <a:p>
            <a:pPr>
              <a:lnSpc>
                <a:spcPct val="120000"/>
              </a:lnSpc>
            </a:pPr>
            <a:endParaRPr lang="en-US" sz="3200" dirty="0">
              <a:latin typeface="+mj-lt"/>
            </a:endParaRPr>
          </a:p>
        </p:txBody>
      </p:sp>
      <p:pic>
        <p:nvPicPr>
          <p:cNvPr id="6" name="Picture 5"/>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03753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TextBox 3"/>
          <p:cNvSpPr txBox="1"/>
          <p:nvPr/>
        </p:nvSpPr>
        <p:spPr>
          <a:xfrm>
            <a:off x="191344" y="692696"/>
            <a:ext cx="8424936" cy="4801314"/>
          </a:xfrm>
          <a:prstGeom prst="rect">
            <a:avLst/>
          </a:prstGeom>
          <a:noFill/>
        </p:spPr>
        <p:txBody>
          <a:bodyPr wrap="square" rtlCol="0">
            <a:spAutoFit/>
          </a:bodyPr>
          <a:lstStyle/>
          <a:p>
            <a:pPr>
              <a:lnSpc>
                <a:spcPct val="150000"/>
              </a:lnSpc>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p>
          <a:p>
            <a:pPr>
              <a:lnSpc>
                <a:spcPct val="150000"/>
              </a:lnSpc>
            </a:pPr>
            <a:r>
              <a:rPr lang="en-US" sz="3200" dirty="0" smtClean="0">
                <a:latin typeface="Times New Roman" panose="02020603050405020304" pitchFamily="18" charset="0"/>
                <a:cs typeface="Times New Roman" panose="02020603050405020304" pitchFamily="18" charset="0"/>
              </a:rPr>
              <a:t>AB </a:t>
            </a:r>
            <a:r>
              <a:rPr lang="en-US" sz="3200" dirty="0">
                <a:latin typeface="Times New Roman" panose="02020603050405020304" pitchFamily="18" charset="0"/>
                <a:cs typeface="Times New Roman" panose="02020603050405020304" pitchFamily="18" charset="0"/>
              </a:rPr>
              <a:t>// Ox; BC // Oy.</a:t>
            </a:r>
          </a:p>
          <a:p>
            <a:pPr>
              <a:lnSpc>
                <a:spcPct val="150000"/>
              </a:lnSpc>
            </a:pP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Ox ⊥ Oy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AB ⊥ BC hay </a:t>
            </a:r>
            <a:r>
              <a:rPr lang="en-US" sz="3200" dirty="0" smtClean="0">
                <a:latin typeface="Times New Roman" panose="02020603050405020304" pitchFamily="18" charset="0"/>
                <a:cs typeface="Times New Roman" panose="02020603050405020304" pitchFamily="18" charset="0"/>
              </a:rPr>
              <a:t>   = 90°.</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AB = BC (= 3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90</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AB = BC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34966741"/>
              </p:ext>
            </p:extLst>
          </p:nvPr>
        </p:nvGraphicFramePr>
        <p:xfrm>
          <a:off x="5468502" y="2204864"/>
          <a:ext cx="339466" cy="792088"/>
        </p:xfrm>
        <a:graphic>
          <a:graphicData uri="http://schemas.openxmlformats.org/presentationml/2006/ole">
            <mc:AlternateContent xmlns:mc="http://schemas.openxmlformats.org/markup-compatibility/2006">
              <mc:Choice xmlns:v="urn:schemas-microsoft-com:vml" Requires="v">
                <p:oleObj spid="_x0000_s12324" name="Equation" r:id="rId3" imgW="152280" imgH="355320" progId="Equation.DSMT4">
                  <p:embed/>
                </p:oleObj>
              </mc:Choice>
              <mc:Fallback>
                <p:oleObj name="Equation" r:id="rId3" imgW="152280" imgH="355320" progId="Equation.DSMT4">
                  <p:embed/>
                  <p:pic>
                    <p:nvPicPr>
                      <p:cNvPr id="0" name=""/>
                      <p:cNvPicPr/>
                      <p:nvPr/>
                    </p:nvPicPr>
                    <p:blipFill>
                      <a:blip r:embed="rId4"/>
                      <a:stretch>
                        <a:fillRect/>
                      </a:stretch>
                    </p:blipFill>
                    <p:spPr>
                      <a:xfrm>
                        <a:off x="5468502" y="2204864"/>
                        <a:ext cx="339466" cy="792088"/>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8707988" y="572780"/>
            <a:ext cx="3484012" cy="345768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855589513"/>
              </p:ext>
            </p:extLst>
          </p:nvPr>
        </p:nvGraphicFramePr>
        <p:xfrm>
          <a:off x="3791744" y="3473045"/>
          <a:ext cx="432048" cy="1036076"/>
        </p:xfrm>
        <a:graphic>
          <a:graphicData uri="http://schemas.openxmlformats.org/presentationml/2006/ole">
            <mc:AlternateContent xmlns:mc="http://schemas.openxmlformats.org/markup-compatibility/2006">
              <mc:Choice xmlns:v="urn:schemas-microsoft-com:vml" Requires="v">
                <p:oleObj spid="_x0000_s12325" name="Equation" r:id="rId6" imgW="327483" imgH="784781" progId="Equation.DSMT4">
                  <p:embed/>
                </p:oleObj>
              </mc:Choice>
              <mc:Fallback>
                <p:oleObj name="Equation" r:id="rId6" imgW="327483" imgH="784781" progId="Equation.DSMT4">
                  <p:embed/>
                  <p:pic>
                    <p:nvPicPr>
                      <p:cNvPr id="0" name=""/>
                      <p:cNvPicPr/>
                      <p:nvPr/>
                    </p:nvPicPr>
                    <p:blipFill>
                      <a:blip r:embed="rId7"/>
                      <a:stretch>
                        <a:fillRect/>
                      </a:stretch>
                    </p:blipFill>
                    <p:spPr>
                      <a:xfrm>
                        <a:off x="3791744" y="3473045"/>
                        <a:ext cx="432048" cy="1036076"/>
                      </a:xfrm>
                      <a:prstGeom prst="rect">
                        <a:avLst/>
                      </a:prstGeom>
                    </p:spPr>
                  </p:pic>
                </p:oleObj>
              </mc:Fallback>
            </mc:AlternateContent>
          </a:graphicData>
        </a:graphic>
      </p:graphicFrame>
    </p:spTree>
    <p:extLst>
      <p:ext uri="{BB962C8B-B14F-4D97-AF65-F5344CB8AC3E}">
        <p14:creationId xmlns:p14="http://schemas.microsoft.com/office/powerpoint/2010/main" val="57251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8707988" y="572780"/>
            <a:ext cx="3484012" cy="3457684"/>
          </a:xfrm>
          <a:prstGeom prst="rect">
            <a:avLst/>
          </a:prstGeom>
        </p:spPr>
      </p:pic>
      <p:sp>
        <p:nvSpPr>
          <p:cNvPr id="5" name="Rectangle 4"/>
          <p:cNvSpPr/>
          <p:nvPr/>
        </p:nvSpPr>
        <p:spPr>
          <a:xfrm>
            <a:off x="0" y="692696"/>
            <a:ext cx="8760296" cy="5734903"/>
          </a:xfrm>
          <a:prstGeom prst="rect">
            <a:avLst/>
          </a:prstGeom>
        </p:spPr>
        <p:txBody>
          <a:bodyPr wrap="square">
            <a:spAutoFit/>
          </a:bodyPr>
          <a:lstStyle/>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c) </a:t>
            </a:r>
            <a:r>
              <a:rPr lang="vi-VN" sz="2800" dirty="0" smtClean="0">
                <a:solidFill>
                  <a:srgbClr val="000000"/>
                </a:solidFill>
                <a:latin typeface="Times New Roman" panose="02020603050405020304" pitchFamily="18" charset="0"/>
                <a:cs typeface="Times New Roman" panose="02020603050405020304" pitchFamily="18" charset="0"/>
              </a:rPr>
              <a:t>Tam </a:t>
            </a:r>
            <a:r>
              <a:rPr lang="vi-VN" sz="2800" dirty="0">
                <a:solidFill>
                  <a:srgbClr val="000000"/>
                </a:solidFill>
                <a:latin typeface="Times New Roman" panose="02020603050405020304" pitchFamily="18" charset="0"/>
                <a:cs typeface="Times New Roman" panose="02020603050405020304" pitchFamily="18" charset="0"/>
              </a:rPr>
              <a:t>giác ABC vuông cân tại A (AB = BC</a:t>
            </a:r>
            <a:r>
              <a:rPr lang="vi-VN" sz="2800" dirty="0" smtClean="0">
                <a:solidFill>
                  <a:srgbClr val="000000"/>
                </a:solidFill>
                <a:latin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nên để tứ giác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ABCD </a:t>
            </a:r>
            <a:r>
              <a:rPr lang="vi-VN" sz="2800" dirty="0">
                <a:solidFill>
                  <a:srgbClr val="000000"/>
                </a:solidFill>
                <a:latin typeface="Times New Roman" panose="02020603050405020304" pitchFamily="18" charset="0"/>
                <a:cs typeface="Times New Roman" panose="02020603050405020304" pitchFamily="18" charset="0"/>
              </a:rPr>
              <a:t>là hình vuông thì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smtClean="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90°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Hay AB ⊥ AD; BC ⊥ CD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A, ta kẻ đường thẳng vuông góc với trục Oy.</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C, ta kẻ đường thẳng vuông góc với trục Ox.</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Hai đường thẳng này cắt nhau tại điểm D.</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AD cắt trục Oy tại điểm 1 nên điểm D có tung độ bằng 1.</a:t>
            </a:r>
          </a:p>
          <a:p>
            <a:pPr algn="just">
              <a:lnSpc>
                <a:spcPct val="120000"/>
              </a:lnSpc>
            </a:pPr>
            <a:r>
              <a:rPr lang="vi-VN" sz="2800" dirty="0" smtClean="0">
                <a:solidFill>
                  <a:srgbClr val="000000"/>
                </a:solidFill>
                <a:latin typeface="Times New Roman" panose="02020603050405020304" pitchFamily="18" charset="0"/>
                <a:cs typeface="Times New Roman" panose="02020603050405020304" pitchFamily="18" charset="0"/>
              </a:rPr>
              <a:t>•CD </a:t>
            </a:r>
            <a:r>
              <a:rPr lang="vi-VN" sz="2800" dirty="0">
                <a:solidFill>
                  <a:srgbClr val="000000"/>
                </a:solidFill>
                <a:latin typeface="Times New Roman" panose="02020603050405020304" pitchFamily="18" charset="0"/>
                <a:cs typeface="Times New Roman" panose="02020603050405020304" pitchFamily="18" charset="0"/>
              </a:rPr>
              <a:t>cắt trục Ox tại điểm 2 nên điểm D có hoành độ bằng 2.</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Do đó, tọa điểm D là D(2; 1).</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Vậy để tứ giác ABCD là hình vuông thì D(2; 1).</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3355524"/>
              </p:ext>
            </p:extLst>
          </p:nvPr>
        </p:nvGraphicFramePr>
        <p:xfrm>
          <a:off x="6961792" y="553389"/>
          <a:ext cx="327025" cy="784225"/>
        </p:xfrm>
        <a:graphic>
          <a:graphicData uri="http://schemas.openxmlformats.org/presentationml/2006/ole">
            <mc:AlternateContent xmlns:mc="http://schemas.openxmlformats.org/markup-compatibility/2006">
              <mc:Choice xmlns:v="urn:schemas-microsoft-com:vml" Requires="v">
                <p:oleObj spid="_x0000_s13378" name="Equation" r:id="rId4" imgW="327483" imgH="784781" progId="Equation.DSMT4">
                  <p:embed/>
                </p:oleObj>
              </mc:Choice>
              <mc:Fallback>
                <p:oleObj name="Equation" r:id="rId4" imgW="327483" imgH="784781" progId="Equation.DSMT4">
                  <p:embed/>
                  <p:pic>
                    <p:nvPicPr>
                      <p:cNvPr id="0" name=""/>
                      <p:cNvPicPr/>
                      <p:nvPr/>
                    </p:nvPicPr>
                    <p:blipFill>
                      <a:blip r:embed="rId5"/>
                      <a:stretch>
                        <a:fillRect/>
                      </a:stretch>
                    </p:blipFill>
                    <p:spPr>
                      <a:xfrm>
                        <a:off x="6961792" y="553389"/>
                        <a:ext cx="327025" cy="784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985423"/>
              </p:ext>
            </p:extLst>
          </p:nvPr>
        </p:nvGraphicFramePr>
        <p:xfrm>
          <a:off x="5361789" y="1204201"/>
          <a:ext cx="361664" cy="512358"/>
        </p:xfrm>
        <a:graphic>
          <a:graphicData uri="http://schemas.openxmlformats.org/presentationml/2006/ole">
            <mc:AlternateContent xmlns:mc="http://schemas.openxmlformats.org/markup-compatibility/2006">
              <mc:Choice xmlns:v="urn:schemas-microsoft-com:vml" Requires="v">
                <p:oleObj spid="_x0000_s13379" name="Equation" r:id="rId6" imgW="152280" imgH="215640" progId="Equation.DSMT4">
                  <p:embed/>
                </p:oleObj>
              </mc:Choice>
              <mc:Fallback>
                <p:oleObj name="Equation" r:id="rId6" imgW="152280" imgH="215640" progId="Equation.DSMT4">
                  <p:embed/>
                  <p:pic>
                    <p:nvPicPr>
                      <p:cNvPr id="0" name=""/>
                      <p:cNvPicPr/>
                      <p:nvPr/>
                    </p:nvPicPr>
                    <p:blipFill>
                      <a:blip r:embed="rId7"/>
                      <a:stretch>
                        <a:fillRect/>
                      </a:stretch>
                    </p:blipFill>
                    <p:spPr>
                      <a:xfrm>
                        <a:off x="5361789" y="1204201"/>
                        <a:ext cx="361664" cy="51235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40913331"/>
              </p:ext>
            </p:extLst>
          </p:nvPr>
        </p:nvGraphicFramePr>
        <p:xfrm>
          <a:off x="6640219" y="1201351"/>
          <a:ext cx="341572" cy="512358"/>
        </p:xfrm>
        <a:graphic>
          <a:graphicData uri="http://schemas.openxmlformats.org/presentationml/2006/ole">
            <mc:AlternateContent xmlns:mc="http://schemas.openxmlformats.org/markup-compatibility/2006">
              <mc:Choice xmlns:v="urn:schemas-microsoft-com:vml" Requires="v">
                <p:oleObj spid="_x0000_s13380"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6640219" y="1201351"/>
                        <a:ext cx="341572" cy="51235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6704761"/>
              </p:ext>
            </p:extLst>
          </p:nvPr>
        </p:nvGraphicFramePr>
        <p:xfrm>
          <a:off x="83840" y="1713709"/>
          <a:ext cx="317451" cy="415128"/>
        </p:xfrm>
        <a:graphic>
          <a:graphicData uri="http://schemas.openxmlformats.org/presentationml/2006/ole">
            <mc:AlternateContent xmlns:mc="http://schemas.openxmlformats.org/markup-compatibility/2006">
              <mc:Choice xmlns:v="urn:schemas-microsoft-com:vml" Requires="v">
                <p:oleObj spid="_x0000_s13381" name="Equation" r:id="rId10" imgW="164880" imgH="215640" progId="Equation.DSMT4">
                  <p:embed/>
                </p:oleObj>
              </mc:Choice>
              <mc:Fallback>
                <p:oleObj name="Equation" r:id="rId10" imgW="164880" imgH="215640" progId="Equation.DSMT4">
                  <p:embed/>
                  <p:pic>
                    <p:nvPicPr>
                      <p:cNvPr id="0" name=""/>
                      <p:cNvPicPr/>
                      <p:nvPr/>
                    </p:nvPicPr>
                    <p:blipFill>
                      <a:blip r:embed="rId11"/>
                      <a:stretch>
                        <a:fillRect/>
                      </a:stretch>
                    </p:blipFill>
                    <p:spPr>
                      <a:xfrm>
                        <a:off x="83840" y="1713709"/>
                        <a:ext cx="317451" cy="415128"/>
                      </a:xfrm>
                      <a:prstGeom prst="rect">
                        <a:avLst/>
                      </a:prstGeom>
                    </p:spPr>
                  </p:pic>
                </p:oleObj>
              </mc:Fallback>
            </mc:AlternateContent>
          </a:graphicData>
        </a:graphic>
      </p:graphicFrame>
    </p:spTree>
    <p:extLst>
      <p:ext uri="{BB962C8B-B14F-4D97-AF65-F5344CB8AC3E}">
        <p14:creationId xmlns:p14="http://schemas.microsoft.com/office/powerpoint/2010/main" val="397175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606165"/>
            <a:ext cx="12060832" cy="5016758"/>
          </a:xfrm>
          <a:prstGeom prst="rect">
            <a:avLst/>
          </a:prstGeom>
        </p:spPr>
        <p:txBody>
          <a:bodyPr wrap="square">
            <a:spAutoFit/>
          </a:bodyPr>
          <a:lstStyle/>
          <a:p>
            <a:pPr algn="just"/>
            <a:r>
              <a:rPr lang="en-US" sz="3200" b="1" u="sng" dirty="0" smtClean="0">
                <a:solidFill>
                  <a:srgbClr val="FF0000"/>
                </a:solidFill>
                <a:latin typeface="Times New Roman" panose="02020603050405020304" pitchFamily="18" charset="0"/>
                <a:cs typeface="Times New Roman" panose="02020603050405020304" pitchFamily="18" charset="0"/>
              </a:rPr>
              <a:t>BÀI 3: </a:t>
            </a:r>
            <a:r>
              <a:rPr lang="vi-VN" sz="3200" dirty="0" smtClean="0">
                <a:solidFill>
                  <a:srgbClr val="000000"/>
                </a:solidFill>
                <a:latin typeface="Times New Roman" panose="02020603050405020304" pitchFamily="18" charset="0"/>
                <a:cs typeface="Times New Roman" panose="02020603050405020304" pitchFamily="18" charset="0"/>
              </a:rPr>
              <a:t>Càng </a:t>
            </a:r>
            <a:r>
              <a:rPr lang="vi-VN" sz="3200" dirty="0">
                <a:solidFill>
                  <a:srgbClr val="000000"/>
                </a:solidFill>
                <a:latin typeface="Times New Roman" panose="02020603050405020304" pitchFamily="18" charset="0"/>
                <a:cs typeface="Times New Roman" panose="02020603050405020304" pitchFamily="18" charset="0"/>
              </a:rPr>
              <a:t>lên cao không khí càng loãng nên áp suất khí quyển càng giảm. Chẳng hạn, các khu vực của Thành phố Hồ Chí Minh đều có độ cao sát mực nước biển nên có áp suất khí quyển là p = 760 mmHg; thành phố Puebla (Mexico) có độ cao h = 2 200 m so với mực nước biển nên có áp suất khí quyển là p = 550,4 mmHg. Người ta ước lượng được áp suất khí quyển p (mmHg) tương ứng với độ cao h (m) so với mực nước biển là một hàm số bậc nhất có dạng p = ah + b (a ≠ 0).</a:t>
            </a:r>
          </a:p>
          <a:p>
            <a:pPr algn="just"/>
            <a:r>
              <a:rPr lang="vi-VN" sz="3200" dirty="0">
                <a:solidFill>
                  <a:srgbClr val="000000"/>
                </a:solidFill>
                <a:latin typeface="Times New Roman" panose="02020603050405020304" pitchFamily="18" charset="0"/>
                <a:cs typeface="Times New Roman" panose="02020603050405020304" pitchFamily="18" charset="0"/>
              </a:rPr>
              <a:t>a) Xác định hàm số bậc nhất đó.</a:t>
            </a:r>
          </a:p>
          <a:p>
            <a:pPr algn="just"/>
            <a:r>
              <a:rPr lang="vi-VN" sz="3200" dirty="0">
                <a:solidFill>
                  <a:srgbClr val="000000"/>
                </a:solidFill>
                <a:latin typeface="Times New Roman" panose="02020603050405020304" pitchFamily="18" charset="0"/>
                <a:cs typeface="Times New Roman" panose="02020603050405020304" pitchFamily="18" charset="0"/>
              </a:rPr>
              <a:t>b) Cao nguyên Lâm Đồng có độ cao 650 m so với mực nước biển thì áp suất khí quyển là bao nhiêu mmHg (làm tròn đến hàng phần mười)?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99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83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Rectangle 3"/>
          <p:cNvSpPr/>
          <p:nvPr/>
        </p:nvSpPr>
        <p:spPr>
          <a:xfrm>
            <a:off x="479376" y="692696"/>
            <a:ext cx="11305256" cy="4435830"/>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 Theo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0, p = 760 ⇒ a.0 + b = 760 ⇒ b = 760.</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2 200, p = 550, 4 ⇒ a.2 200 + 760 = 550, 4 ⇒ a ≈ −0, 095.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y = −0, 095x + 760.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h = 650 ⇒ p = −0, 095.650 + 760 = 698, 25 ≈ 698, 3 (mmHg).</a:t>
            </a:r>
          </a:p>
        </p:txBody>
      </p:sp>
    </p:spTree>
    <p:extLst>
      <p:ext uri="{BB962C8B-B14F-4D97-AF65-F5344CB8AC3E}">
        <p14:creationId xmlns:p14="http://schemas.microsoft.com/office/powerpoint/2010/main" val="2010022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TextBox 3"/>
          <p:cNvSpPr txBox="1"/>
          <p:nvPr/>
        </p:nvSpPr>
        <p:spPr>
          <a:xfrm>
            <a:off x="51582" y="836712"/>
            <a:ext cx="12108160" cy="4801314"/>
          </a:xfrm>
          <a:prstGeom prst="rect">
            <a:avLst/>
          </a:prstGeom>
          <a:noFill/>
        </p:spPr>
        <p:txBody>
          <a:bodyPr wrap="square" rtlCol="0">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4: </a:t>
            </a:r>
            <a:r>
              <a:rPr lang="vi-VN" sz="3200" dirty="0" smtClean="0">
                <a:latin typeface="Times New Roman" panose="02020603050405020304" pitchFamily="18" charset="0"/>
                <a:cs typeface="Times New Roman" panose="02020603050405020304" pitchFamily="18" charset="0"/>
              </a:rPr>
              <a:t>Cho </a:t>
            </a:r>
            <a:r>
              <a:rPr lang="vi-VN" sz="3200" dirty="0">
                <a:latin typeface="Times New Roman" panose="02020603050405020304" pitchFamily="18" charset="0"/>
                <a:cs typeface="Times New Roman" panose="02020603050405020304" pitchFamily="18" charset="0"/>
              </a:rPr>
              <a:t>hai hàm số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y=2x</a:t>
            </a:r>
            <a:r>
              <a:rPr lang="vi-VN" sz="3200" dirty="0">
                <a:latin typeface="Times New Roman" panose="02020603050405020304" pitchFamily="18" charset="0"/>
                <a:cs typeface="Times New Roman" panose="02020603050405020304" pitchFamily="18" charset="0"/>
              </a:rPr>
              <a:t>−2</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just">
              <a:lnSpc>
                <a:spcPct val="150000"/>
              </a:lnSpc>
            </a:pPr>
            <a:r>
              <a:rPr lang="vi-VN" sz="3200" dirty="0" smtClean="0">
                <a:latin typeface="Times New Roman" panose="02020603050405020304" pitchFamily="18" charset="0"/>
                <a:cs typeface="Times New Roman" panose="02020603050405020304" pitchFamily="18" charset="0"/>
              </a:rPr>
              <a:t> a</a:t>
            </a:r>
            <a:r>
              <a:rPr lang="vi-VN" sz="3200" dirty="0">
                <a:latin typeface="Times New Roman" panose="02020603050405020304" pitchFamily="18" charset="0"/>
                <a:cs typeface="Times New Roman" panose="02020603050405020304" pitchFamily="18" charset="0"/>
              </a:rPr>
              <a:t>) Vẽ đồ thị hai hàm số đó trên cùng một mặt phẳng tọa độ.</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Gọi A, B lần lượt là giao điểm của hai đường thẳng </a:t>
            </a:r>
            <a:r>
              <a:rPr lang="en-US" sz="3200" dirty="0" smtClean="0">
                <a:latin typeface="Times New Roman" panose="02020603050405020304" pitchFamily="18" charset="0"/>
                <a:cs typeface="Times New Roman" panose="02020603050405020304" pitchFamily="18" charset="0"/>
              </a:rPr>
              <a:t>                 </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y=2x−</a:t>
            </a:r>
            <a:r>
              <a:rPr lang="vi-VN" sz="32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trục hoành và C là giao điểm của hai đường thẳng đó. Tính chu vi và diện tích của tam giác ABC (đơn vị đo trên các trục tọa độ là centimét).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04004385"/>
              </p:ext>
            </p:extLst>
          </p:nvPr>
        </p:nvGraphicFramePr>
        <p:xfrm>
          <a:off x="4079776" y="836712"/>
          <a:ext cx="1944216" cy="972108"/>
        </p:xfrm>
        <a:graphic>
          <a:graphicData uri="http://schemas.openxmlformats.org/presentationml/2006/ole">
            <mc:AlternateContent xmlns:mc="http://schemas.openxmlformats.org/markup-compatibility/2006">
              <mc:Choice xmlns:v="urn:schemas-microsoft-com:vml" Requires="v">
                <p:oleObj spid="_x0000_s14364" name="Equation" r:id="rId3" imgW="787320" imgH="393480" progId="Equation.DSMT4">
                  <p:embed/>
                </p:oleObj>
              </mc:Choice>
              <mc:Fallback>
                <p:oleObj name="Equation" r:id="rId3" imgW="787320" imgH="393480" progId="Equation.DSMT4">
                  <p:embed/>
                  <p:pic>
                    <p:nvPicPr>
                      <p:cNvPr id="0" name=""/>
                      <p:cNvPicPr/>
                      <p:nvPr/>
                    </p:nvPicPr>
                    <p:blipFill>
                      <a:blip r:embed="rId4"/>
                      <a:stretch>
                        <a:fillRect/>
                      </a:stretch>
                    </p:blipFill>
                    <p:spPr>
                      <a:xfrm>
                        <a:off x="4079776" y="836712"/>
                        <a:ext cx="1944216" cy="9721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231520"/>
              </p:ext>
            </p:extLst>
          </p:nvPr>
        </p:nvGraphicFramePr>
        <p:xfrm>
          <a:off x="9192344" y="2276872"/>
          <a:ext cx="1943100" cy="960437"/>
        </p:xfrm>
        <a:graphic>
          <a:graphicData uri="http://schemas.openxmlformats.org/presentationml/2006/ole">
            <mc:AlternateContent xmlns:mc="http://schemas.openxmlformats.org/markup-compatibility/2006">
              <mc:Choice xmlns:v="urn:schemas-microsoft-com:vml" Requires="v">
                <p:oleObj spid="_x0000_s14365" name="Equation" r:id="rId5" imgW="1943206" imgH="959979" progId="Equation.DSMT4">
                  <p:embed/>
                </p:oleObj>
              </mc:Choice>
              <mc:Fallback>
                <p:oleObj name="Equation" r:id="rId5" imgW="1943206" imgH="959979" progId="Equation.DSMT4">
                  <p:embed/>
                  <p:pic>
                    <p:nvPicPr>
                      <p:cNvPr id="0" name=""/>
                      <p:cNvPicPr/>
                      <p:nvPr/>
                    </p:nvPicPr>
                    <p:blipFill>
                      <a:blip r:embed="rId6"/>
                      <a:stretch>
                        <a:fillRect/>
                      </a:stretch>
                    </p:blipFill>
                    <p:spPr>
                      <a:xfrm>
                        <a:off x="9192344" y="2276872"/>
                        <a:ext cx="1943100" cy="960437"/>
                      </a:xfrm>
                      <a:prstGeom prst="rect">
                        <a:avLst/>
                      </a:prstGeom>
                    </p:spPr>
                  </p:pic>
                </p:oleObj>
              </mc:Fallback>
            </mc:AlternateContent>
          </a:graphicData>
        </a:graphic>
      </p:graphicFrame>
    </p:spTree>
    <p:extLst>
      <p:ext uri="{BB962C8B-B14F-4D97-AF65-F5344CB8AC3E}">
        <p14:creationId xmlns:p14="http://schemas.microsoft.com/office/powerpoint/2010/main" val="917110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 name="Picture 3"/>
          <p:cNvPicPr/>
          <p:nvPr/>
        </p:nvPicPr>
        <p:blipFill>
          <a:blip r:embed="rId2"/>
          <a:stretch>
            <a:fillRect/>
          </a:stretch>
        </p:blipFill>
        <p:spPr>
          <a:xfrm>
            <a:off x="1991544" y="1052736"/>
            <a:ext cx="7488832" cy="5040560"/>
          </a:xfrm>
          <a:prstGeom prst="rect">
            <a:avLst/>
          </a:prstGeom>
        </p:spPr>
      </p:pic>
    </p:spTree>
    <p:extLst>
      <p:ext uri="{BB962C8B-B14F-4D97-AF65-F5344CB8AC3E}">
        <p14:creationId xmlns:p14="http://schemas.microsoft.com/office/powerpoint/2010/main" val="3934830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ChangeArrowheads="1"/>
          </p:cNvSpPr>
          <p:nvPr/>
        </p:nvSpPr>
        <p:spPr bwMode="auto">
          <a:xfrm>
            <a:off x="-9236" y="19105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B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y=2x-2</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12"/>
          <p:cNvSpPr>
            <a:spLocks noChangeArrowheads="1"/>
          </p:cNvSpPr>
          <p:nvPr/>
        </p:nvSpPr>
        <p:spPr bwMode="auto">
          <a:xfrm>
            <a:off x="74820" y="697627"/>
            <a:ext cx="12023887"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 N; B ≡ Q.</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 hay CH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C(2; 2);</a:t>
            </a:r>
          </a:p>
          <a:p>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Ox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H(2; 0)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CH = 2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1 = 5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2 – 1 = 1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2 = 4 (cm).</a:t>
            </a:r>
          </a:p>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Pythagore</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20.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BC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5.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BC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AB+BC+AC≈</a:t>
            </a:r>
            <a:r>
              <a:rPr lang="en-US" sz="2400" dirty="0">
                <a:latin typeface="Times New Roman" panose="02020603050405020304" pitchFamily="18" charset="0"/>
                <a:cs typeface="Times New Roman" panose="02020603050405020304" pitchFamily="18" charset="0"/>
              </a:rPr>
              <a:t>11,71 (cm)</a:t>
            </a: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020995690"/>
              </p:ext>
            </p:extLst>
          </p:nvPr>
        </p:nvGraphicFramePr>
        <p:xfrm>
          <a:off x="6744072" y="43118"/>
          <a:ext cx="1605554" cy="793594"/>
        </p:xfrm>
        <a:graphic>
          <a:graphicData uri="http://schemas.openxmlformats.org/presentationml/2006/ole">
            <mc:AlternateContent xmlns:mc="http://schemas.openxmlformats.org/markup-compatibility/2006">
              <mc:Choice xmlns:v="urn:schemas-microsoft-com:vml" Requires="v">
                <p:oleObj spid="_x0000_s17485" name="Equation" r:id="rId3" imgW="1943206" imgH="959979" progId="Equation.DSMT4">
                  <p:embed/>
                </p:oleObj>
              </mc:Choice>
              <mc:Fallback>
                <p:oleObj name="Equation" r:id="rId3" imgW="1943206" imgH="959979" progId="Equation.DSMT4">
                  <p:embed/>
                  <p:pic>
                    <p:nvPicPr>
                      <p:cNvPr id="0" name=""/>
                      <p:cNvPicPr/>
                      <p:nvPr/>
                    </p:nvPicPr>
                    <p:blipFill>
                      <a:blip r:embed="rId4"/>
                      <a:stretch>
                        <a:fillRect/>
                      </a:stretch>
                    </p:blipFill>
                    <p:spPr>
                      <a:xfrm>
                        <a:off x="6744072" y="43118"/>
                        <a:ext cx="1605554" cy="793594"/>
                      </a:xfrm>
                      <a:prstGeom prst="rect">
                        <a:avLst/>
                      </a:prstGeom>
                    </p:spPr>
                  </p:pic>
                </p:oleObj>
              </mc:Fallback>
            </mc:AlternateContent>
          </a:graphicData>
        </a:graphic>
      </p:graphicFrame>
      <p:pic>
        <p:nvPicPr>
          <p:cNvPr id="22" name="Picture 21"/>
          <p:cNvPicPr/>
          <p:nvPr/>
        </p:nvPicPr>
        <p:blipFill>
          <a:blip r:embed="rId5"/>
          <a:stretch>
            <a:fillRect/>
          </a:stretch>
        </p:blipFill>
        <p:spPr>
          <a:xfrm>
            <a:off x="7261258" y="4064072"/>
            <a:ext cx="4906645" cy="2809875"/>
          </a:xfrm>
          <a:prstGeom prst="rect">
            <a:avLst/>
          </a:prstGeom>
        </p:spPr>
      </p:pic>
      <p:graphicFrame>
        <p:nvGraphicFramePr>
          <p:cNvPr id="59" name="Object 58"/>
          <p:cNvGraphicFramePr>
            <a:graphicFrameLocks noChangeAspect="1"/>
          </p:cNvGraphicFramePr>
          <p:nvPr>
            <p:extLst>
              <p:ext uri="{D42A27DB-BD31-4B8C-83A1-F6EECF244321}">
                <p14:modId xmlns:p14="http://schemas.microsoft.com/office/powerpoint/2010/main" val="2951232911"/>
              </p:ext>
            </p:extLst>
          </p:nvPr>
        </p:nvGraphicFramePr>
        <p:xfrm>
          <a:off x="6010838" y="4036367"/>
          <a:ext cx="517202" cy="400745"/>
        </p:xfrm>
        <a:graphic>
          <a:graphicData uri="http://schemas.openxmlformats.org/presentationml/2006/ole">
            <mc:AlternateContent xmlns:mc="http://schemas.openxmlformats.org/markup-compatibility/2006">
              <mc:Choice xmlns:v="urn:schemas-microsoft-com:vml" Requires="v">
                <p:oleObj spid="_x0000_s17486" name="Equation" r:id="rId6" imgW="314590" imgH="228948" progId="Equation.DSMT4">
                  <p:embed/>
                </p:oleObj>
              </mc:Choice>
              <mc:Fallback>
                <p:oleObj name="Equation" r:id="rId6" imgW="314590" imgH="228948" progId="Equation.DSMT4">
                  <p:embed/>
                  <p:pic>
                    <p:nvPicPr>
                      <p:cNvPr id="0" name=""/>
                      <p:cNvPicPr/>
                      <p:nvPr/>
                    </p:nvPicPr>
                    <p:blipFill>
                      <a:blip r:embed="rId7"/>
                      <a:stretch>
                        <a:fillRect/>
                      </a:stretch>
                    </p:blipFill>
                    <p:spPr>
                      <a:xfrm>
                        <a:off x="6010838" y="4036367"/>
                        <a:ext cx="517202" cy="40074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75010301"/>
              </p:ext>
            </p:extLst>
          </p:nvPr>
        </p:nvGraphicFramePr>
        <p:xfrm>
          <a:off x="5794814" y="4437112"/>
          <a:ext cx="432048" cy="432048"/>
        </p:xfrm>
        <a:graphic>
          <a:graphicData uri="http://schemas.openxmlformats.org/presentationml/2006/ole">
            <mc:AlternateContent xmlns:mc="http://schemas.openxmlformats.org/markup-compatibility/2006">
              <mc:Choice xmlns:v="urn:schemas-microsoft-com:vml" Requires="v">
                <p:oleObj spid="_x0000_s17487" name="Equation" r:id="rId8" imgW="228600" imgH="228600" progId="Equation.DSMT4">
                  <p:embed/>
                </p:oleObj>
              </mc:Choice>
              <mc:Fallback>
                <p:oleObj name="Equation" r:id="rId8" imgW="228600" imgH="228600" progId="Equation.DSMT4">
                  <p:embed/>
                  <p:pic>
                    <p:nvPicPr>
                      <p:cNvPr id="0" name=""/>
                      <p:cNvPicPr/>
                      <p:nvPr/>
                    </p:nvPicPr>
                    <p:blipFill>
                      <a:blip r:embed="rId9"/>
                      <a:stretch>
                        <a:fillRect/>
                      </a:stretch>
                    </p:blipFill>
                    <p:spPr>
                      <a:xfrm>
                        <a:off x="5794814" y="4437112"/>
                        <a:ext cx="432048" cy="432048"/>
                      </a:xfrm>
                      <a:prstGeom prst="rect">
                        <a:avLst/>
                      </a:prstGeom>
                    </p:spPr>
                  </p:pic>
                </p:oleObj>
              </mc:Fallback>
            </mc:AlternateContent>
          </a:graphicData>
        </a:graphic>
      </p:graphicFrame>
    </p:spTree>
    <p:extLst>
      <p:ext uri="{BB962C8B-B14F-4D97-AF65-F5344CB8AC3E}">
        <p14:creationId xmlns:p14="http://schemas.microsoft.com/office/powerpoint/2010/main" val="785565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980728"/>
            <a:ext cx="12108160" cy="3046988"/>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5:</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a</a:t>
            </a:r>
            <a:r>
              <a:rPr lang="vi-VN" sz="3200" dirty="0">
                <a:solidFill>
                  <a:srgbClr val="000000"/>
                </a:solidFill>
                <a:latin typeface="Times New Roman" panose="02020603050405020304" pitchFamily="18" charset="0"/>
                <a:cs typeface="Times New Roman" panose="02020603050405020304" pitchFamily="18" charset="0"/>
              </a:rPr>
              <a:t>) Biết rằng với x = 3 thì hàm số y = 2x + b có giá trị là 11.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b và vẽ đồ thị của hàm số với giá trị b vừa tìm được.</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Biết rằng đồ thị của hàm số y = ax + 6 đi qua điểm A(− 2; 2).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a và vẽ đồ thị của hàm số với giá trị a vừa tìm được.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1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hỗ dành sẵn cho Nội dung 4" descr="Ảnh có chứa diều, bầu trời, bay, ngoài trời&#10;&#10;Mô tả được tạo tự động">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11B2A6F5-0431-4D7E-AA7D-268506D61399}"/>
              </a:ext>
            </a:extLst>
          </p:cNvPr>
          <p:cNvSpPr txBox="1"/>
          <p:nvPr/>
        </p:nvSpPr>
        <p:spPr>
          <a:xfrm>
            <a:off x="2333625" y="485775"/>
            <a:ext cx="8885238" cy="474663"/>
          </a:xfrm>
          <a:prstGeom prst="rect">
            <a:avLst/>
          </a:prstGeom>
        </p:spPr>
        <p:txBody>
          <a:bodyPr lIns="121920" tIns="60960" rIns="121920" bIns="60960">
            <a:normAutofit fontScale="92500" lnSpcReduction="20000"/>
          </a:bodyPr>
          <a:lstStyle/>
          <a:p>
            <a:pPr marL="0" marR="0" lvl="0" indent="0" algn="l" defTabSz="457200" rtl="0" eaLnBrk="0" fontAlgn="base" latinLnBrk="0" hangingPunct="0">
              <a:lnSpc>
                <a:spcPct val="90000"/>
              </a:lnSpc>
              <a:spcBef>
                <a:spcPct val="0"/>
              </a:spcBef>
              <a:spcAft>
                <a:spcPts val="800"/>
              </a:spcAft>
              <a:buClrTx/>
              <a:buSzTx/>
              <a:buFontTx/>
              <a:buNone/>
              <a:tabLst/>
              <a:defRPr/>
            </a:pP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PHÒNG GIÁO DỤC VÀ ĐÀO TẠO ……….</a:t>
            </a:r>
          </a:p>
        </p:txBody>
      </p:sp>
      <p:sp>
        <p:nvSpPr>
          <p:cNvPr id="14340" name="Hộp Văn bản 7">
            <a:extLst>
              <a:ext uri="{FF2B5EF4-FFF2-40B4-BE49-F238E27FC236}">
                <a16:creationId xmlns:a16="http://schemas.microsoft.com/office/drawing/2014/main" id="{2CAAEF12-176C-4721-90A1-C4574CE580A0}"/>
              </a:ext>
            </a:extLst>
          </p:cNvPr>
          <p:cNvSpPr txBox="1">
            <a:spLocks noChangeArrowheads="1"/>
          </p:cNvSpPr>
          <p:nvPr/>
        </p:nvSpPr>
        <p:spPr bwMode="auto">
          <a:xfrm>
            <a:off x="1773238" y="957263"/>
            <a:ext cx="443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a:t>
            </a:r>
          </a:p>
        </p:txBody>
      </p:sp>
      <p:sp>
        <p:nvSpPr>
          <p:cNvPr id="14341" name="Hộp Văn bản 8">
            <a:extLst>
              <a:ext uri="{FF2B5EF4-FFF2-40B4-BE49-F238E27FC236}">
                <a16:creationId xmlns:a16="http://schemas.microsoft.com/office/drawing/2014/main" id="{96C62253-DD99-4355-93DD-06265389E618}"/>
              </a:ext>
            </a:extLst>
          </p:cNvPr>
          <p:cNvSpPr txBox="1">
            <a:spLocks noChangeArrowheads="1"/>
          </p:cNvSpPr>
          <p:nvPr/>
        </p:nvSpPr>
        <p:spPr bwMode="auto">
          <a:xfrm>
            <a:off x="3927475" y="4949825"/>
            <a:ext cx="184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4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GV:…..</a:t>
            </a:r>
          </a:p>
        </p:txBody>
      </p:sp>
      <p:sp>
        <p:nvSpPr>
          <p:cNvPr id="14342" name="Hộp Văn bản 9">
            <a:extLst>
              <a:ext uri="{FF2B5EF4-FFF2-40B4-BE49-F238E27FC236}">
                <a16:creationId xmlns:a16="http://schemas.microsoft.com/office/drawing/2014/main" id="{C22BF707-C6DE-4F83-BF6D-85E9FAEC53E1}"/>
              </a:ext>
            </a:extLst>
          </p:cNvPr>
          <p:cNvSpPr txBox="1">
            <a:spLocks noChangeArrowheads="1"/>
          </p:cNvSpPr>
          <p:nvPr/>
        </p:nvSpPr>
        <p:spPr bwMode="auto">
          <a:xfrm>
            <a:off x="1590675" y="3908425"/>
            <a:ext cx="1031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TOÁN </a:t>
            </a:r>
            <a:r>
              <a:rPr kumimoji="0" lang="en-US" alt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8 </a:t>
            </a:r>
            <a:r>
              <a:rPr kumimoji="0" lang="en-US"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(CÁNH DIỀU )</a:t>
            </a:r>
          </a:p>
        </p:txBody>
      </p:sp>
      <p:sp>
        <p:nvSpPr>
          <p:cNvPr id="14343" name="Hộp Văn bản 10">
            <a:extLst>
              <a:ext uri="{FF2B5EF4-FFF2-40B4-BE49-F238E27FC236}">
                <a16:creationId xmlns:a16="http://schemas.microsoft.com/office/drawing/2014/main" id="{9A2B3205-9578-49F8-B349-A9FC4A379AC8}"/>
              </a:ext>
            </a:extLst>
          </p:cNvPr>
          <p:cNvSpPr txBox="1">
            <a:spLocks noChangeArrowheads="1"/>
          </p:cNvSpPr>
          <p:nvPr/>
        </p:nvSpPr>
        <p:spPr bwMode="auto">
          <a:xfrm>
            <a:off x="5778500" y="5743575"/>
            <a:ext cx="5485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HỌC: </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2023 </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2024</a:t>
            </a:r>
            <a:endPar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3748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61421476"/>
              </p:ext>
            </p:extLst>
          </p:nvPr>
        </p:nvGraphicFramePr>
        <p:xfrm>
          <a:off x="5231904" y="3429000"/>
          <a:ext cx="427260" cy="714356"/>
        </p:xfrm>
        <a:graphic>
          <a:graphicData uri="http://schemas.openxmlformats.org/presentationml/2006/ole">
            <mc:AlternateContent xmlns:mc="http://schemas.openxmlformats.org/markup-compatibility/2006">
              <mc:Choice xmlns:v="urn:schemas-microsoft-com:vml" Requires="v">
                <p:oleObj spid="_x0000_s19482" name="Equation" r:id="rId3" imgW="253890" imgH="393529" progId="Equation.DSMT4">
                  <p:embed/>
                </p:oleObj>
              </mc:Choice>
              <mc:Fallback>
                <p:oleObj name="Equation" r:id="rId3" imgW="253890" imgH="393529"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04" y="3429000"/>
                        <a:ext cx="427260" cy="71435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8293928"/>
              </p:ext>
            </p:extLst>
          </p:nvPr>
        </p:nvGraphicFramePr>
        <p:xfrm>
          <a:off x="8112224" y="3348553"/>
          <a:ext cx="432048" cy="683621"/>
        </p:xfrm>
        <a:graphic>
          <a:graphicData uri="http://schemas.openxmlformats.org/presentationml/2006/ole">
            <mc:AlternateContent xmlns:mc="http://schemas.openxmlformats.org/markup-compatibility/2006">
              <mc:Choice xmlns:v="urn:schemas-microsoft-com:vml" Requires="v">
                <p:oleObj spid="_x0000_s19483" name="Equation" r:id="rId5" imgW="253890" imgH="393529" progId="Equation.DSMT4">
                  <p:embed/>
                </p:oleObj>
              </mc:Choice>
              <mc:Fallback>
                <p:oleObj name="Equation" r:id="rId5" imgW="253890" imgH="39352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3348553"/>
                        <a:ext cx="432048" cy="683621"/>
                      </a:xfrm>
                      <a:prstGeom prst="rect">
                        <a:avLst/>
                      </a:prstGeom>
                      <a:noFill/>
                    </p:spPr>
                  </p:pic>
                </p:oleObj>
              </mc:Fallback>
            </mc:AlternateContent>
          </a:graphicData>
        </a:graphic>
      </p:graphicFrame>
      <p:sp>
        <p:nvSpPr>
          <p:cNvPr id="7" name="Rectangle 4"/>
          <p:cNvSpPr>
            <a:spLocks noChangeArrowheads="1"/>
          </p:cNvSpPr>
          <p:nvPr/>
        </p:nvSpPr>
        <p:spPr bwMode="auto">
          <a:xfrm>
            <a:off x="71318" y="476672"/>
            <a:ext cx="120439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3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11 – 6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 0 + 5 = 0 + 5 = 5,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M(0;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2x + 5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11273" y="4491117"/>
            <a:ext cx="11385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634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237910" y="836712"/>
            <a:ext cx="5472608" cy="5868402"/>
          </a:xfrm>
          <a:prstGeom prst="rect">
            <a:avLst/>
          </a:prstGeom>
        </p:spPr>
      </p:pic>
    </p:spTree>
    <p:extLst>
      <p:ext uri="{BB962C8B-B14F-4D97-AF65-F5344CB8AC3E}">
        <p14:creationId xmlns:p14="http://schemas.microsoft.com/office/powerpoint/2010/main" val="642103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12192000" cy="4524315"/>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6: </a:t>
            </a: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hàm số bậc nhất y = ax + b (a ≠ 0) trong mỗi trường hợp sau:</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a) Đồ thị của hàm số đó đi qua điểm M(1; 3) và có hệ số góc bằng – 2;</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Đồ thị của hàm số đó đi qua điểm N(– 1; 4) và song song với đường thẳng y = –3x – 1.</a:t>
            </a:r>
          </a:p>
          <a:p>
            <a:pPr>
              <a:lnSpc>
                <a:spcPct val="150000"/>
              </a:lnSpc>
            </a:pP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18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16633"/>
            <a:ext cx="11953328" cy="6001643"/>
          </a:xfrm>
          <a:prstGeom prst="rect">
            <a:avLst/>
          </a:prstGeom>
        </p:spPr>
        <p:txBody>
          <a:bodyPr wrap="square">
            <a:spAutoFit/>
          </a:bodyPr>
          <a:lstStyle/>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−2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M(1;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3 + 2 = 5. </a:t>
            </a:r>
          </a:p>
          <a:p>
            <a:pPr algn="just">
              <a:lnSpc>
                <a:spcPct val="150000"/>
              </a:lnSpc>
              <a:tabLst>
                <a:tab pos="3223895" algn="ct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+ 5.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N(−1;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4 − 3 = 1.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+ 1.</a:t>
            </a:r>
          </a:p>
        </p:txBody>
      </p:sp>
    </p:spTree>
    <p:extLst>
      <p:ext uri="{BB962C8B-B14F-4D97-AF65-F5344CB8AC3E}">
        <p14:creationId xmlns:p14="http://schemas.microsoft.com/office/powerpoint/2010/main" val="2091617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88640"/>
            <a:ext cx="12025336" cy="1815882"/>
          </a:xfrm>
          <a:prstGeom prst="rect">
            <a:avLst/>
          </a:prstGeom>
        </p:spPr>
        <p:txBody>
          <a:bodyPr wrap="square">
            <a:spAutoFit/>
          </a:bodyPr>
          <a:lstStyle/>
          <a:p>
            <a:pPr algn="just"/>
            <a:r>
              <a:rPr lang="en-US" sz="2800" b="1" u="sng" dirty="0" smtClean="0">
                <a:solidFill>
                  <a:srgbClr val="FF0000"/>
                </a:solidFill>
                <a:latin typeface="Times New Roman" panose="02020603050405020304" pitchFamily="18" charset="0"/>
                <a:cs typeface="Times New Roman" panose="02020603050405020304" pitchFamily="18" charset="0"/>
              </a:rPr>
              <a:t>BÀI 7:</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Để </a:t>
            </a:r>
            <a:r>
              <a:rPr lang="vi-VN" sz="2800" dirty="0">
                <a:solidFill>
                  <a:srgbClr val="000000"/>
                </a:solidFill>
                <a:latin typeface="Times New Roman" panose="02020603050405020304" pitchFamily="18" charset="0"/>
                <a:cs typeface="Times New Roman" panose="02020603050405020304" pitchFamily="18" charset="0"/>
              </a:rPr>
              <a:t>sử dụng dịch vụ truyền hình cáp, người dùng phải trả một khoản phí ban đầu và phí thuê bao hằng tháng. Một phần đường thẳng d ở Hình 26 biểu thị tổng chi phí (đơn vị: triệu đồng) để sử dụng dịch vụ truyền hình cáp theo thời gian sử dụng của một gia đình (đơn vị: tháng).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499301" y="1628800"/>
            <a:ext cx="5682394" cy="2608312"/>
          </a:xfrm>
          <a:prstGeom prst="rect">
            <a:avLst/>
          </a:prstGeom>
        </p:spPr>
      </p:pic>
      <p:sp>
        <p:nvSpPr>
          <p:cNvPr id="4" name="Rectangle 3"/>
          <p:cNvSpPr/>
          <p:nvPr/>
        </p:nvSpPr>
        <p:spPr>
          <a:xfrm>
            <a:off x="240684" y="2204864"/>
            <a:ext cx="6096000" cy="3970318"/>
          </a:xfrm>
          <a:prstGeom prst="rect">
            <a:avLst/>
          </a:prstGeom>
        </p:spPr>
        <p:txBody>
          <a:bodyPr>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a) Tìm hàm số bậc nhất sao cho đồ thị của hàm số là đường thẳng d.</a:t>
            </a:r>
          </a:p>
          <a:p>
            <a:pPr algn="just"/>
            <a:r>
              <a:rPr lang="vi-VN" sz="2800" dirty="0">
                <a:solidFill>
                  <a:srgbClr val="000000"/>
                </a:solidFill>
                <a:latin typeface="Times New Roman" panose="02020603050405020304" pitchFamily="18" charset="0"/>
                <a:cs typeface="Times New Roman" panose="02020603050405020304" pitchFamily="18" charset="0"/>
              </a:rPr>
              <a:t>b) Giao điểm của đường thẳng d với trục tung trong tình huống này có ý nghĩa gì?</a:t>
            </a:r>
          </a:p>
          <a:p>
            <a:pPr algn="just"/>
            <a:r>
              <a:rPr lang="vi-VN" sz="2800" dirty="0">
                <a:solidFill>
                  <a:srgbClr val="000000"/>
                </a:solidFill>
                <a:latin typeface="Times New Roman" panose="02020603050405020304" pitchFamily="18" charset="0"/>
                <a:cs typeface="Times New Roman" panose="02020603050405020304" pitchFamily="18" charset="0"/>
              </a:rPr>
              <a:t>c) Tính tổng chi phí mà gia đình đó phải trả khi sử dụng dịch vụ truyền hình cáp với thời gian 12 tháng.</a:t>
            </a:r>
          </a:p>
          <a:p>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380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1881206"/>
              </p:ext>
            </p:extLst>
          </p:nvPr>
        </p:nvGraphicFramePr>
        <p:xfrm>
          <a:off x="8904312" y="1805396"/>
          <a:ext cx="279676" cy="813012"/>
        </p:xfrm>
        <a:graphic>
          <a:graphicData uri="http://schemas.openxmlformats.org/presentationml/2006/ole">
            <mc:AlternateContent xmlns:mc="http://schemas.openxmlformats.org/markup-compatibility/2006">
              <mc:Choice xmlns:v="urn:schemas-microsoft-com:vml" Requires="v">
                <p:oleObj spid="_x0000_s20497" name="Equation" r:id="rId3" imgW="139639" imgH="393529" progId="Equation.DSMT4">
                  <p:embed/>
                </p:oleObj>
              </mc:Choice>
              <mc:Fallback>
                <p:oleObj name="Equation" r:id="rId3" imgW="13963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805396"/>
                        <a:ext cx="279676" cy="813012"/>
                      </a:xfrm>
                      <a:prstGeom prst="rect">
                        <a:avLst/>
                      </a:prstGeom>
                      <a:noFill/>
                    </p:spPr>
                  </p:pic>
                </p:oleObj>
              </mc:Fallback>
            </mc:AlternateContent>
          </a:graphicData>
        </a:graphic>
      </p:graphicFrame>
      <p:sp>
        <p:nvSpPr>
          <p:cNvPr id="6" name="Rectangle 4"/>
          <p:cNvSpPr>
            <a:spLocks noChangeArrowheads="1"/>
          </p:cNvSpPr>
          <p:nvPr/>
        </p:nvSpPr>
        <p:spPr bwMode="auto">
          <a:xfrm>
            <a:off x="92143" y="214661"/>
            <a:ext cx="121288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b.</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0x + b = 1 hay b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6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 + 1 = 2 hay 6a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28668" y="2205730"/>
            <a:ext cx="98621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x+1</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92142" y="3181931"/>
            <a:ext cx="120998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12+1=2+1=3</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7"/>
          <p:cNvSpPr>
            <a:spLocks noChangeArrowheads="1"/>
          </p:cNvSpPr>
          <p:nvPr/>
        </p:nvSpPr>
        <p:spPr bwMode="auto">
          <a:xfrm>
            <a:off x="92142" y="5013176"/>
            <a:ext cx="98202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11655621"/>
              </p:ext>
            </p:extLst>
          </p:nvPr>
        </p:nvGraphicFramePr>
        <p:xfrm>
          <a:off x="7680176" y="2483524"/>
          <a:ext cx="266700" cy="808037"/>
        </p:xfrm>
        <a:graphic>
          <a:graphicData uri="http://schemas.openxmlformats.org/presentationml/2006/ole">
            <mc:AlternateContent xmlns:mc="http://schemas.openxmlformats.org/markup-compatibility/2006">
              <mc:Choice xmlns:v="urn:schemas-microsoft-com:vml" Requires="v">
                <p:oleObj spid="_x0000_s20498" name="Equation" r:id="rId5" imgW="266665" imgH="807689" progId="Equation.DSMT4">
                  <p:embed/>
                </p:oleObj>
              </mc:Choice>
              <mc:Fallback>
                <p:oleObj name="Equation" r:id="rId5" imgW="266665" imgH="807689" progId="Equation.DSMT4">
                  <p:embed/>
                  <p:pic>
                    <p:nvPicPr>
                      <p:cNvPr id="0" name=""/>
                      <p:cNvPicPr/>
                      <p:nvPr/>
                    </p:nvPicPr>
                    <p:blipFill>
                      <a:blip r:embed="rId6"/>
                      <a:stretch>
                        <a:fillRect/>
                      </a:stretch>
                    </p:blipFill>
                    <p:spPr>
                      <a:xfrm>
                        <a:off x="7680176" y="2483524"/>
                        <a:ext cx="266700" cy="8080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27661830"/>
              </p:ext>
            </p:extLst>
          </p:nvPr>
        </p:nvGraphicFramePr>
        <p:xfrm>
          <a:off x="3215680" y="4429100"/>
          <a:ext cx="258763" cy="800100"/>
        </p:xfrm>
        <a:graphic>
          <a:graphicData uri="http://schemas.openxmlformats.org/presentationml/2006/ole">
            <mc:AlternateContent xmlns:mc="http://schemas.openxmlformats.org/markup-compatibility/2006">
              <mc:Choice xmlns:v="urn:schemas-microsoft-com:vml" Requires="v">
                <p:oleObj spid="_x0000_s20499" name="Equation" r:id="rId7" imgW="259009" imgH="800053" progId="Equation.DSMT4">
                  <p:embed/>
                </p:oleObj>
              </mc:Choice>
              <mc:Fallback>
                <p:oleObj name="Equation" r:id="rId7" imgW="259009" imgH="800053" progId="Equation.DSMT4">
                  <p:embed/>
                  <p:pic>
                    <p:nvPicPr>
                      <p:cNvPr id="0" name=""/>
                      <p:cNvPicPr/>
                      <p:nvPr/>
                    </p:nvPicPr>
                    <p:blipFill>
                      <a:blip r:embed="rId8"/>
                      <a:stretch>
                        <a:fillRect/>
                      </a:stretch>
                    </p:blipFill>
                    <p:spPr>
                      <a:xfrm>
                        <a:off x="3215680" y="4429100"/>
                        <a:ext cx="258763" cy="800100"/>
                      </a:xfrm>
                      <a:prstGeom prst="rect">
                        <a:avLst/>
                      </a:prstGeom>
                    </p:spPr>
                  </p:pic>
                </p:oleObj>
              </mc:Fallback>
            </mc:AlternateContent>
          </a:graphicData>
        </a:graphic>
      </p:graphicFrame>
    </p:spTree>
    <p:extLst>
      <p:ext uri="{BB962C8B-B14F-4D97-AF65-F5344CB8AC3E}">
        <p14:creationId xmlns:p14="http://schemas.microsoft.com/office/powerpoint/2010/main" val="870079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16632"/>
            <a:ext cx="12000656" cy="2862322"/>
          </a:xfrm>
          <a:prstGeom prst="rect">
            <a:avLst/>
          </a:prstGeom>
        </p:spPr>
        <p:txBody>
          <a:bodyPr wrap="square">
            <a:spAutoFit/>
          </a:bodyPr>
          <a:lstStyle/>
          <a:p>
            <a:pPr algn="just"/>
            <a:r>
              <a:rPr lang="en-US" sz="3000" b="1" u="sng" dirty="0" smtClean="0">
                <a:solidFill>
                  <a:srgbClr val="FF0000"/>
                </a:solidFill>
                <a:latin typeface="Times New Roman" panose="02020603050405020304" pitchFamily="18" charset="0"/>
                <a:cs typeface="Times New Roman" panose="02020603050405020304" pitchFamily="18" charset="0"/>
              </a:rPr>
              <a:t>BÀI 8:</a:t>
            </a:r>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Một </a:t>
            </a:r>
            <a:r>
              <a:rPr lang="vi-VN" sz="3000" dirty="0">
                <a:solidFill>
                  <a:srgbClr val="000000"/>
                </a:solidFill>
                <a:latin typeface="Times New Roman" panose="02020603050405020304" pitchFamily="18" charset="0"/>
                <a:cs typeface="Times New Roman" panose="02020603050405020304" pitchFamily="18" charset="0"/>
              </a:rPr>
              <a:t>kho chứa 60 tấn xi măng, mỗi ngày đều xuất đi m (tấn) với 0 &lt; m &lt; 60. Gọi y (tấn) là khối lượng xi măng còn lại trong kho sau x ngày xuất hàng.</a:t>
            </a:r>
          </a:p>
          <a:p>
            <a:pPr algn="just"/>
            <a:r>
              <a:rPr lang="vi-VN" sz="3000" dirty="0">
                <a:solidFill>
                  <a:srgbClr val="000000"/>
                </a:solidFill>
                <a:latin typeface="Times New Roman" panose="02020603050405020304" pitchFamily="18" charset="0"/>
                <a:cs typeface="Times New Roman" panose="02020603050405020304" pitchFamily="18" charset="0"/>
              </a:rPr>
              <a:t>a) Chứng tỏ rằng y là hàm số bậc nhất của biến x, tức là y = ax + b (a ≠ 0).</a:t>
            </a:r>
          </a:p>
          <a:p>
            <a:pPr algn="just"/>
            <a:r>
              <a:rPr lang="vi-VN" sz="3000" dirty="0">
                <a:solidFill>
                  <a:srgbClr val="000000"/>
                </a:solidFill>
                <a:latin typeface="Times New Roman" panose="02020603050405020304" pitchFamily="18" charset="0"/>
                <a:cs typeface="Times New Roman" panose="02020603050405020304" pitchFamily="18" charset="0"/>
              </a:rPr>
              <a:t>b) Trong Hình 27, tia At là một phần đường thẳng y = ax + b. Tìm a, b. Từ đó hãy cho biết trong kho còn lại bao nhiêu tấn xi măng sau 15 ngày.</a:t>
            </a:r>
            <a:endParaRPr lang="vi-VN" sz="30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575720" y="2901797"/>
            <a:ext cx="2999656" cy="3956203"/>
          </a:xfrm>
          <a:prstGeom prst="rect">
            <a:avLst/>
          </a:prstGeom>
        </p:spPr>
      </p:pic>
    </p:spTree>
    <p:extLst>
      <p:ext uri="{BB962C8B-B14F-4D97-AF65-F5344CB8AC3E}">
        <p14:creationId xmlns:p14="http://schemas.microsoft.com/office/powerpoint/2010/main" val="3016728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23796"/>
            <a:ext cx="11856640" cy="6555641"/>
          </a:xfrm>
          <a:prstGeom prst="rect">
            <a:avLst/>
          </a:prstGeom>
        </p:spPr>
        <p:txBody>
          <a:bodyPr wrap="square">
            <a:spAutoFit/>
          </a:bodyPr>
          <a:lstStyle/>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a) Theo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m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0 &lt; m &lt;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60 –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y = 60 – mx hay y = – mx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x.</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27, ta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A(0;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60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0x + b = 60 hay b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ax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B(10; 30):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10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30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10a + 60 = 30 hay 10a = – 30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 = – 3.</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 3x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 3 . 15 + 60 =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 = – 3; b = 60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72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997271" y="4128721"/>
            <a:ext cx="1716041"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1574038" y="4312167"/>
            <a:ext cx="1578457"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9355110" y="2696691"/>
            <a:ext cx="1211606"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997270" y="-487254"/>
            <a:ext cx="4357122"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9039507" y="3202741"/>
            <a:ext cx="1239357"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635629" y="2509509"/>
            <a:ext cx="3327155" cy="1938992"/>
          </a:xfrm>
          <a:prstGeom prst="rect">
            <a:avLst/>
          </a:prstGeom>
          <a:noFill/>
        </p:spPr>
        <p:txBody>
          <a:bodyPr wrap="square" rtlCol="0">
            <a:spAutoFit/>
          </a:bodyPr>
          <a:lstStyle/>
          <a:p>
            <a:pPr algn="ctr"/>
            <a:r>
              <a:rPr lang="en-US" altLang="zh-CN" sz="6000" b="1" dirty="0">
                <a:solidFill>
                  <a:srgbClr val="865B3E"/>
                </a:solidFill>
                <a:latin typeface="Calibri" panose="020F0502020204030204" pitchFamily="34" charset="0"/>
              </a:rPr>
              <a:t>THANK YOU</a:t>
            </a:r>
            <a:endParaRPr lang="zh-CN" altLang="en-US" sz="6000" b="1" dirty="0">
              <a:solidFill>
                <a:srgbClr val="865B3E"/>
              </a:solidFill>
              <a:latin typeface="Calibri" panose="020F050202020403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8587631" y="-61878"/>
            <a:ext cx="1759996"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1216609" y="-345522"/>
            <a:ext cx="887648"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660434" y="479246"/>
            <a:ext cx="538143"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109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524002" y="1128652"/>
            <a:ext cx="7712165" cy="2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3"/>
          <p:cNvSpPr/>
          <p:nvPr>
            <p:custDataLst>
              <p:tags r:id="rId2"/>
            </p:custDataLst>
          </p:nvPr>
        </p:nvSpPr>
        <p:spPr>
          <a:xfrm>
            <a:off x="983433" y="1476757"/>
            <a:ext cx="2586575"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8" name="MH_Other_4"/>
          <p:cNvSpPr/>
          <p:nvPr>
            <p:custDataLst>
              <p:tags r:id="rId3"/>
            </p:custDataLst>
          </p:nvPr>
        </p:nvSpPr>
        <p:spPr>
          <a:xfrm>
            <a:off x="983432" y="3428603"/>
            <a:ext cx="2739095" cy="207932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Học </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sinh</a:t>
            </a:r>
            <a:endParaRPr lang="zh-CN" altLang="en-US"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MH_Other_6"/>
          <p:cNvPicPr>
            <a:picLocks/>
          </p:cNvPicPr>
          <p:nvPr>
            <p:custDataLst>
              <p:tags r:id="rId4"/>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1524002" y="4984451"/>
            <a:ext cx="7712165"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H_Other_7"/>
          <p:cNvPicPr>
            <a:picLocks/>
          </p:cNvPicPr>
          <p:nvPr>
            <p:custDataLst>
              <p:tags r:id="rId5"/>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2688694" y="2966262"/>
            <a:ext cx="7712165"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6"/>
            </p:custDataLst>
          </p:nvPr>
        </p:nvSpPr>
        <p:spPr>
          <a:xfrm>
            <a:off x="2039012" y="1812005"/>
            <a:ext cx="590747" cy="975923"/>
          </a:xfrm>
          <a:prstGeom prst="rect">
            <a:avLst/>
          </a:prstGeom>
          <a:noFill/>
        </p:spPr>
        <p:txBody>
          <a:bodyPr wrap="none" anchor="ctr">
            <a:noAutofit/>
          </a:bodyPr>
          <a:lstStyle/>
          <a:p>
            <a:pPr algn="ctr">
              <a:defRPr/>
            </a:pPr>
            <a:r>
              <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1.</a:t>
            </a: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Giáo</a:t>
            </a:r>
            <a:endPar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viên</a:t>
            </a:r>
            <a:endParaRPr lang="zh-CN" altLang="en-US"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8" name="MH_Text_1"/>
          <p:cNvSpPr txBox="1">
            <a:spLocks noChangeArrowheads="1"/>
          </p:cNvSpPr>
          <p:nvPr>
            <p:custDataLst>
              <p:tags r:id="rId7"/>
            </p:custDataLst>
          </p:nvPr>
        </p:nvSpPr>
        <p:spPr bwMode="auto">
          <a:xfrm>
            <a:off x="4061058" y="1725155"/>
            <a:ext cx="5197305"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endParaRPr lang="en-US" altLang="zh-CN" sz="1400" dirty="0">
              <a:solidFill>
                <a:srgbClr val="F0F0F0">
                  <a:lumMod val="50000"/>
                </a:srgbClr>
              </a:solidFill>
              <a:latin typeface="Calibri" panose="020F0502020204030204" pitchFamily="34" charset="0"/>
            </a:endParaRPr>
          </a:p>
        </p:txBody>
      </p:sp>
      <p:sp>
        <p:nvSpPr>
          <p:cNvPr id="24" name="矩形 23">
            <a:extLst>
              <a:ext uri="{FF2B5EF4-FFF2-40B4-BE49-F238E27FC236}">
                <a16:creationId xmlns:a16="http://schemas.microsoft.com/office/drawing/2014/main" id="{3E4F0D60-A578-415D-8099-BF4649295743}"/>
              </a:ext>
            </a:extLst>
          </p:cNvPr>
          <p:cNvSpPr/>
          <p:nvPr/>
        </p:nvSpPr>
        <p:spPr>
          <a:xfrm>
            <a:off x="524200" y="179929"/>
            <a:ext cx="4993675" cy="584775"/>
          </a:xfrm>
          <a:prstGeom prst="rect">
            <a:avLst/>
          </a:prstGeom>
        </p:spPr>
        <p:txBody>
          <a:bodyPr wrap="none">
            <a:spAutoFit/>
          </a:bodyPr>
          <a:lstStyle/>
          <a:p>
            <a:r>
              <a:rPr lang="en-US" altLang="zh-CN" sz="32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Thiết bị dạy học và học liệu</a:t>
            </a:r>
            <a:endParaRPr lang="zh-CN" altLang="en-US" sz="32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 name="图片 29">
            <a:extLst>
              <a:ext uri="{FF2B5EF4-FFF2-40B4-BE49-F238E27FC236}">
                <a16:creationId xmlns:a16="http://schemas.microsoft.com/office/drawing/2014/main" id="{50942FF2-916C-49CB-9D17-F80E4031641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680" y="38610"/>
            <a:ext cx="585396" cy="597134"/>
          </a:xfrm>
          <a:prstGeom prst="rect">
            <a:avLst/>
          </a:prstGeom>
        </p:spPr>
      </p:pic>
      <p:sp>
        <p:nvSpPr>
          <p:cNvPr id="3" name="Rectangle 2"/>
          <p:cNvSpPr/>
          <p:nvPr/>
        </p:nvSpPr>
        <p:spPr>
          <a:xfrm>
            <a:off x="3296441" y="2042845"/>
            <a:ext cx="6480295" cy="523220"/>
          </a:xfrm>
          <a:prstGeom prst="rect">
            <a:avLst/>
          </a:prstGeom>
        </p:spPr>
        <p:txBody>
          <a:bodyPr wrap="square">
            <a:spAutoFit/>
          </a:bodyPr>
          <a:lstStyle/>
          <a:p>
            <a:r>
              <a:rPr lang="en-US" sz="2800" dirty="0" err="1">
                <a:solidFill>
                  <a:srgbClr val="000000"/>
                </a:solidFill>
                <a:latin typeface="Times New Roman" panose="02020603050405020304" pitchFamily="18" charset="0"/>
              </a:rPr>
              <a:t>Giáo</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án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giảng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điện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tử</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đồ</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dùng</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dạy</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học</a:t>
            </a:r>
            <a:endParaRPr lang="en-US" sz="2800" dirty="0">
              <a:solidFill>
                <a:srgbClr val="000000"/>
              </a:solidFill>
            </a:endParaRPr>
          </a:p>
        </p:txBody>
      </p:sp>
      <p:sp>
        <p:nvSpPr>
          <p:cNvPr id="32" name="Rectangle 31"/>
          <p:cNvSpPr/>
          <p:nvPr/>
        </p:nvSpPr>
        <p:spPr>
          <a:xfrm>
            <a:off x="3451806" y="3844205"/>
            <a:ext cx="6604634" cy="954107"/>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SGK, </a:t>
            </a:r>
            <a:r>
              <a:rPr lang="en-US" sz="2800" dirty="0" err="1">
                <a:solidFill>
                  <a:srgbClr val="000000"/>
                </a:solidFill>
                <a:latin typeface="Times New Roman" panose="02020603050405020304" pitchFamily="18" charset="0"/>
                <a:ea typeface="Times New Roman" panose="02020603050405020304" pitchFamily="18" charset="0"/>
              </a:rPr>
              <a:t>vở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rgbClr val="000000"/>
              </a:solidFill>
            </a:endParaRPr>
          </a:p>
        </p:txBody>
      </p:sp>
    </p:spTree>
    <p:extLst>
      <p:ext uri="{BB962C8B-B14F-4D97-AF65-F5344CB8AC3E}">
        <p14:creationId xmlns:p14="http://schemas.microsoft.com/office/powerpoint/2010/main" val="2652692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nodePh="1">
                                  <p:stCondLst>
                                    <p:cond delay="0"/>
                                  </p:stCondLst>
                                  <p:endCondLst>
                                    <p:cond evt="begin" delay="0">
                                      <p:tn val="36"/>
                                    </p:cond>
                                  </p:end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8" grpId="0"/>
      <p:bldP spid="3"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BAC2D7F-EA77-4F68-9ADF-4598358C2AE8}"/>
              </a:ext>
            </a:extLst>
          </p:cNvPr>
          <p:cNvGraphicFramePr/>
          <p:nvPr>
            <p:extLst>
              <p:ext uri="{D42A27DB-BD31-4B8C-83A1-F6EECF244321}">
                <p14:modId xmlns:p14="http://schemas.microsoft.com/office/powerpoint/2010/main" val="550270623"/>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828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364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rPr>
              <a:t>CÁC HOẠT ĐỘNG</a:t>
            </a:r>
            <a:endParaRPr kumimoji="0" lang="vi-VN"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endParaRPr>
          </a:p>
        </p:txBody>
      </p:sp>
      <p:grpSp>
        <p:nvGrpSpPr>
          <p:cNvPr id="12" name="Nhóm 11">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Mở</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đầu</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3" name="Nhóm 12">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Hình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kiến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thức</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Nhóm 14">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Luyện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16" name="Google Shape;162;p2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157;p2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Vận</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dụng</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Tìm</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tòi</a:t>
            </a:r>
            <a:endPar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30120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MỞ ĐẦU</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nộp</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duy</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4800" dirty="0" smtClean="0">
                  <a:solidFill>
                    <a:prstClr val="black"/>
                  </a:solidFill>
                  <a:latin typeface="Times New Roman" panose="02020603050405020304" pitchFamily="18" charset="0"/>
                  <a:cs typeface="Times New Roman" panose="02020603050405020304" pitchFamily="18" charset="0"/>
                </a:rPr>
                <a:t>III</a:t>
              </a:r>
              <a:r>
                <a:rPr kumimoji="0" lang="en-US" altLang="en-US"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Hình ảnh 5">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extLst>
      <p:ext uri="{BB962C8B-B14F-4D97-AF65-F5344CB8AC3E}">
        <p14:creationId xmlns:p14="http://schemas.microsoft.com/office/powerpoint/2010/main" val="2256469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4"/>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8"/>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10"/>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6" name="Rectangle 11"/>
          <p:cNvSpPr>
            <a:spLocks noChangeArrowheads="1"/>
          </p:cNvSpPr>
          <p:nvPr/>
        </p:nvSpPr>
        <p:spPr bwMode="auto">
          <a:xfrm>
            <a:off x="83841" y="24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8" name="Rectangle 13"/>
          <p:cNvSpPr>
            <a:spLocks noChangeArrowheads="1"/>
          </p:cNvSpPr>
          <p:nvPr/>
        </p:nvSpPr>
        <p:spPr bwMode="auto">
          <a:xfrm>
            <a:off x="8384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2" name="TextBox 21"/>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23" name="Rectangle 22"/>
          <p:cNvSpPr/>
          <p:nvPr/>
        </p:nvSpPr>
        <p:spPr>
          <a:xfrm>
            <a:off x="176206" y="908720"/>
            <a:ext cx="11521280" cy="4524315"/>
          </a:xfrm>
          <a:prstGeom prst="rect">
            <a:avLst/>
          </a:prstGeom>
        </p:spPr>
        <p:txBody>
          <a:bodyPr wrap="square">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1: </a:t>
            </a:r>
            <a:r>
              <a:rPr lang="vi-VN" sz="3200" dirty="0" smtClean="0">
                <a:latin typeface="Times New Roman" panose="02020603050405020304" pitchFamily="18" charset="0"/>
                <a:cs typeface="Times New Roman" panose="02020603050405020304" pitchFamily="18" charset="0"/>
              </a:rPr>
              <a:t>Trong </a:t>
            </a:r>
            <a:r>
              <a:rPr lang="vi-VN" sz="3200" dirty="0">
                <a:latin typeface="Times New Roman" panose="02020603050405020304" pitchFamily="18" charset="0"/>
                <a:cs typeface="Times New Roman" panose="02020603050405020304" pitchFamily="18" charset="0"/>
              </a:rPr>
              <a:t>các phát biểu sau, phát biểu nào đúng, phát biểu nào sai về hai đường thẳng: d : y = ax + b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0), d</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 = </a:t>
            </a:r>
            <a:r>
              <a:rPr lang="vi-VN" sz="3200" dirty="0" smtClean="0">
                <a:latin typeface="Times New Roman" panose="02020603050405020304" pitchFamily="18" charset="0"/>
                <a:cs typeface="Times New Roman" panose="02020603050405020304" pitchFamily="18" charset="0"/>
              </a:rPr>
              <a:t>a′x </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0) </a:t>
            </a:r>
            <a:r>
              <a:rPr lang="vi-VN" sz="3200" dirty="0">
                <a:latin typeface="Times New Roman" panose="02020603050405020304" pitchFamily="18" charset="0"/>
                <a:cs typeface="Times New Roman" panose="02020603050405020304" pitchFamily="18" charset="0"/>
              </a:rPr>
              <a:t>a)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b)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 </a:t>
            </a:r>
            <a:r>
              <a:rPr lang="vi-VN" sz="3200" dirty="0">
                <a:latin typeface="Times New Roman" panose="02020603050405020304" pitchFamily="18" charset="0"/>
                <a:cs typeface="Times New Roman" panose="02020603050405020304" pitchFamily="18" charset="0"/>
              </a:rPr>
              <a:t>b =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 c) Nếu hai đường thẳng d và d ′ cắt nhau thì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Nếu hai đường thẳng d và d ′ cắt nhau thì 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 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090768244"/>
              </p:ext>
            </p:extLst>
          </p:nvPr>
        </p:nvGraphicFramePr>
        <p:xfrm>
          <a:off x="6744072" y="1916832"/>
          <a:ext cx="291839" cy="414388"/>
        </p:xfrm>
        <a:graphic>
          <a:graphicData uri="http://schemas.openxmlformats.org/presentationml/2006/ole">
            <mc:AlternateContent xmlns:mc="http://schemas.openxmlformats.org/markup-compatibility/2006">
              <mc:Choice xmlns:v="urn:schemas-microsoft-com:vml" Requires="v">
                <p:oleObj spid="_x0000_s6336" name="Equation" r:id="rId3" imgW="139680" imgH="139680" progId="Equation.DSMT4">
                  <p:embed/>
                </p:oleObj>
              </mc:Choice>
              <mc:Fallback>
                <p:oleObj name="Equation" r:id="rId3" imgW="139680" imgH="139680" progId="Equation.DSMT4">
                  <p:embed/>
                  <p:pic>
                    <p:nvPicPr>
                      <p:cNvPr id="0" name=""/>
                      <p:cNvPicPr/>
                      <p:nvPr/>
                    </p:nvPicPr>
                    <p:blipFill>
                      <a:blip r:embed="rId4"/>
                      <a:stretch>
                        <a:fillRect/>
                      </a:stretch>
                    </p:blipFill>
                    <p:spPr>
                      <a:xfrm>
                        <a:off x="6744072" y="1916832"/>
                        <a:ext cx="291839" cy="4143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18166871"/>
              </p:ext>
            </p:extLst>
          </p:nvPr>
        </p:nvGraphicFramePr>
        <p:xfrm>
          <a:off x="10565953" y="1927995"/>
          <a:ext cx="282575" cy="403225"/>
        </p:xfrm>
        <a:graphic>
          <a:graphicData uri="http://schemas.openxmlformats.org/presentationml/2006/ole">
            <mc:AlternateContent xmlns:mc="http://schemas.openxmlformats.org/markup-compatibility/2006">
              <mc:Choice xmlns:v="urn:schemas-microsoft-com:vml" Requires="v">
                <p:oleObj spid="_x0000_s6337" name="Equation" r:id="rId5" imgW="281975" imgH="403844" progId="Equation.DSMT4">
                  <p:embed/>
                </p:oleObj>
              </mc:Choice>
              <mc:Fallback>
                <p:oleObj name="Equation" r:id="rId5" imgW="281975" imgH="403844" progId="Equation.DSMT4">
                  <p:embed/>
                  <p:pic>
                    <p:nvPicPr>
                      <p:cNvPr id="0" name=""/>
                      <p:cNvPicPr/>
                      <p:nvPr/>
                    </p:nvPicPr>
                    <p:blipFill>
                      <a:blip r:embed="rId6"/>
                      <a:stretch>
                        <a:fillRect/>
                      </a:stretch>
                    </p:blipFill>
                    <p:spPr>
                      <a:xfrm>
                        <a:off x="10565953" y="1927995"/>
                        <a:ext cx="282575" cy="4032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04473456"/>
              </p:ext>
            </p:extLst>
          </p:nvPr>
        </p:nvGraphicFramePr>
        <p:xfrm>
          <a:off x="10742042" y="2671352"/>
          <a:ext cx="274637" cy="396875"/>
        </p:xfrm>
        <a:graphic>
          <a:graphicData uri="http://schemas.openxmlformats.org/presentationml/2006/ole">
            <mc:AlternateContent xmlns:mc="http://schemas.openxmlformats.org/markup-compatibility/2006">
              <mc:Choice xmlns:v="urn:schemas-microsoft-com:vml" Requires="v">
                <p:oleObj spid="_x0000_s6338" name="Equation" r:id="rId7" imgW="274320" imgH="396209" progId="Equation.DSMT4">
                  <p:embed/>
                </p:oleObj>
              </mc:Choice>
              <mc:Fallback>
                <p:oleObj name="Equation" r:id="rId7" imgW="274320" imgH="396209" progId="Equation.DSMT4">
                  <p:embed/>
                  <p:pic>
                    <p:nvPicPr>
                      <p:cNvPr id="0" name=""/>
                      <p:cNvPicPr/>
                      <p:nvPr/>
                    </p:nvPicPr>
                    <p:blipFill>
                      <a:blip r:embed="rId8"/>
                      <a:stretch>
                        <a:fillRect/>
                      </a:stretch>
                    </p:blipFill>
                    <p:spPr>
                      <a:xfrm>
                        <a:off x="10742042" y="2671352"/>
                        <a:ext cx="274637" cy="3968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08350341"/>
              </p:ext>
            </p:extLst>
          </p:nvPr>
        </p:nvGraphicFramePr>
        <p:xfrm>
          <a:off x="7680176" y="4149080"/>
          <a:ext cx="274637" cy="396875"/>
        </p:xfrm>
        <a:graphic>
          <a:graphicData uri="http://schemas.openxmlformats.org/presentationml/2006/ole">
            <mc:AlternateContent xmlns:mc="http://schemas.openxmlformats.org/markup-compatibility/2006">
              <mc:Choice xmlns:v="urn:schemas-microsoft-com:vml" Requires="v">
                <p:oleObj spid="_x0000_s6339" name="Equation" r:id="rId9" imgW="274320" imgH="396209" progId="Equation.DSMT4">
                  <p:embed/>
                </p:oleObj>
              </mc:Choice>
              <mc:Fallback>
                <p:oleObj name="Equation" r:id="rId9" imgW="274320" imgH="396209" progId="Equation.DSMT4">
                  <p:embed/>
                  <p:pic>
                    <p:nvPicPr>
                      <p:cNvPr id="0" name=""/>
                      <p:cNvPicPr/>
                      <p:nvPr/>
                    </p:nvPicPr>
                    <p:blipFill>
                      <a:blip r:embed="rId10"/>
                      <a:stretch>
                        <a:fillRect/>
                      </a:stretch>
                    </p:blipFill>
                    <p:spPr>
                      <a:xfrm>
                        <a:off x="7680176" y="4149080"/>
                        <a:ext cx="274637"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83300626"/>
              </p:ext>
            </p:extLst>
          </p:nvPr>
        </p:nvGraphicFramePr>
        <p:xfrm>
          <a:off x="7680175" y="4869497"/>
          <a:ext cx="274637" cy="396875"/>
        </p:xfrm>
        <a:graphic>
          <a:graphicData uri="http://schemas.openxmlformats.org/presentationml/2006/ole">
            <mc:AlternateContent xmlns:mc="http://schemas.openxmlformats.org/markup-compatibility/2006">
              <mc:Choice xmlns:v="urn:schemas-microsoft-com:vml" Requires="v">
                <p:oleObj spid="_x0000_s6340" name="Equation" r:id="rId11" imgW="274320" imgH="396209" progId="Equation.DSMT4">
                  <p:embed/>
                </p:oleObj>
              </mc:Choice>
              <mc:Fallback>
                <p:oleObj name="Equation" r:id="rId11" imgW="274320" imgH="396209" progId="Equation.DSMT4">
                  <p:embed/>
                  <p:pic>
                    <p:nvPicPr>
                      <p:cNvPr id="0" name=""/>
                      <p:cNvPicPr/>
                      <p:nvPr/>
                    </p:nvPicPr>
                    <p:blipFill>
                      <a:blip r:embed="rId12"/>
                      <a:stretch>
                        <a:fillRect/>
                      </a:stretch>
                    </p:blipFill>
                    <p:spPr>
                      <a:xfrm>
                        <a:off x="7680175" y="4869497"/>
                        <a:ext cx="274637" cy="396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00552960"/>
              </p:ext>
            </p:extLst>
          </p:nvPr>
        </p:nvGraphicFramePr>
        <p:xfrm>
          <a:off x="8616280" y="4834861"/>
          <a:ext cx="603885" cy="396875"/>
        </p:xfrm>
        <a:graphic>
          <a:graphicData uri="http://schemas.openxmlformats.org/presentationml/2006/ole">
            <mc:AlternateContent xmlns:mc="http://schemas.openxmlformats.org/markup-compatibility/2006">
              <mc:Choice xmlns:v="urn:schemas-microsoft-com:vml" Requires="v">
                <p:oleObj spid="_x0000_s6341" name="Equation" r:id="rId13" imgW="274320" imgH="396209" progId="Equation.DSMT4">
                  <p:embed/>
                </p:oleObj>
              </mc:Choice>
              <mc:Fallback>
                <p:oleObj name="Equation" r:id="rId13" imgW="274320" imgH="396209" progId="Equation.DSMT4">
                  <p:embed/>
                  <p:pic>
                    <p:nvPicPr>
                      <p:cNvPr id="0" name=""/>
                      <p:cNvPicPr/>
                      <p:nvPr/>
                    </p:nvPicPr>
                    <p:blipFill>
                      <a:blip r:embed="rId14"/>
                      <a:stretch>
                        <a:fillRect/>
                      </a:stretch>
                    </p:blipFill>
                    <p:spPr>
                      <a:xfrm>
                        <a:off x="8616280" y="4834861"/>
                        <a:ext cx="603885" cy="396875"/>
                      </a:xfrm>
                      <a:prstGeom prst="rect">
                        <a:avLst/>
                      </a:prstGeom>
                    </p:spPr>
                  </p:pic>
                </p:oleObj>
              </mc:Fallback>
            </mc:AlternateContent>
          </a:graphicData>
        </a:graphic>
      </p:graphicFrame>
      <p:sp>
        <p:nvSpPr>
          <p:cNvPr id="6" name="Oval 5"/>
          <p:cNvSpPr/>
          <p:nvPr/>
        </p:nvSpPr>
        <p:spPr>
          <a:xfrm>
            <a:off x="139258" y="263691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9336" y="407707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par>
                                <p:cTn id="12" presetID="16" presetClass="entr" presetSubtype="21"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8" name="TextBox 7"/>
          <p:cNvSpPr txBox="1"/>
          <p:nvPr/>
        </p:nvSpPr>
        <p:spPr>
          <a:xfrm>
            <a:off x="335360" y="836712"/>
            <a:ext cx="8352928" cy="4856714"/>
          </a:xfrm>
          <a:prstGeom prst="rect">
            <a:avLst/>
          </a:prstGeom>
          <a:noFill/>
        </p:spPr>
        <p:txBody>
          <a:bodyPr wrap="square" rtlCol="0">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2: </a:t>
            </a:r>
            <a:r>
              <a:rPr lang="en-US" sz="3200" dirty="0" smtClean="0">
                <a:latin typeface="Times New Roman" panose="02020603050405020304" pitchFamily="18" charset="0"/>
                <a:cs typeface="Times New Roman" panose="02020603050405020304" pitchFamily="18" charset="0"/>
              </a:rPr>
              <a:t>Cho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ABC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p>
          <a:p>
            <a:pPr>
              <a:lnSpc>
                <a:spcPct val="150000"/>
              </a:lnSpc>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B, C.</a:t>
            </a:r>
          </a:p>
          <a:p>
            <a:pPr>
              <a:lnSpc>
                <a:spcPct val="150000"/>
              </a:lnSpc>
            </a:pPr>
            <a:r>
              <a:rPr lang="en-US" sz="3200" dirty="0">
                <a:latin typeface="Times New Roman" panose="02020603050405020304" pitchFamily="18" charset="0"/>
                <a:cs typeface="Times New Roman" panose="02020603050405020304" pitchFamily="18" charset="0"/>
              </a:rPr>
              <a:t>b)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D.</a:t>
            </a:r>
          </a:p>
          <a:p>
            <a:pPr>
              <a:lnSpc>
                <a:spcPct val="120000"/>
              </a:lnSpc>
            </a:pPr>
            <a:r>
              <a:rPr lang="en-US" dirty="0" smtClean="0"/>
              <a:t> </a:t>
            </a:r>
            <a:endParaRPr lang="en-US" dirty="0"/>
          </a:p>
        </p:txBody>
      </p:sp>
      <p:pic>
        <p:nvPicPr>
          <p:cNvPr id="10" name="Picture 9"/>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811436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108
</file>

<file path=docProps/app.xml><?xml version="1.0" encoding="utf-8"?>
<Properties xmlns="http://schemas.openxmlformats.org/officeDocument/2006/extended-properties" xmlns:vt="http://schemas.openxmlformats.org/officeDocument/2006/docPropsVTypes">
  <TotalTime>2359</TotalTime>
  <Words>1851</Words>
  <Application>Microsoft Office PowerPoint</Application>
  <PresentationFormat>Widescreen</PresentationFormat>
  <Paragraphs>163</Paragraphs>
  <Slides>28</Slides>
  <Notes>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28</vt:i4>
      </vt:variant>
    </vt:vector>
  </HeadingPairs>
  <TitlesOfParts>
    <vt:vector size="41" baseType="lpstr">
      <vt:lpstr>Microsoft YaHei</vt:lpstr>
      <vt:lpstr>SimSun</vt:lpstr>
      <vt:lpstr>Arial</vt:lpstr>
      <vt:lpstr>Calibri</vt:lpstr>
      <vt:lpstr>Calibri Light</vt:lpstr>
      <vt:lpstr>Times New Roman</vt:lpstr>
      <vt:lpstr>时尚中黑简体</vt:lpstr>
      <vt:lpstr>Office Theme</vt:lpstr>
      <vt:lpstr>Default Design</vt:lpstr>
      <vt:lpstr>1_Default Design</vt:lpstr>
      <vt:lpstr>2_Default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Xuan Thu</dc:creator>
  <cp:lastModifiedBy>ADMIN</cp:lastModifiedBy>
  <cp:revision>92</cp:revision>
  <dcterms:created xsi:type="dcterms:W3CDTF">2022-07-05T13:43:05Z</dcterms:created>
  <dcterms:modified xsi:type="dcterms:W3CDTF">2023-06-26T13:50:12Z</dcterms:modified>
</cp:coreProperties>
</file>