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3" r:id="rId6"/>
    <p:sldId id="264" r:id="rId7"/>
    <p:sldId id="265" r:id="rId8"/>
    <p:sldId id="266" r:id="rId9"/>
    <p:sldId id="267" r:id="rId10"/>
    <p:sldId id="261" r:id="rId11"/>
    <p:sldId id="259" r:id="rId12"/>
    <p:sldId id="262" r:id="rId13"/>
    <p:sldId id="268" r:id="rId14"/>
    <p:sldId id="271" r:id="rId15"/>
    <p:sldId id="272" r:id="rId16"/>
    <p:sldId id="273" r:id="rId17"/>
    <p:sldId id="274" r:id="rId18"/>
    <p:sldId id="270" r:id="rId19"/>
    <p:sldId id="275" r:id="rId20"/>
    <p:sldId id="276" r:id="rId21"/>
    <p:sldId id="269" r:id="rId22"/>
    <p:sldId id="278" r:id="rId23"/>
    <p:sldId id="279" r:id="rId24"/>
    <p:sldId id="280" r:id="rId25"/>
    <p:sldId id="281" r:id="rId26"/>
    <p:sldId id="282" r:id="rId27"/>
    <p:sldId id="277" r:id="rId28"/>
    <p:sldId id="283" r:id="rId29"/>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4496637-37A1-4602-B8F0-61CBFFA96254}" type="datetimeFigureOut">
              <a:rPr lang="vi-VN" smtClean="0"/>
              <a:t>23/04/2024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6ABCD45-50F6-48ED-942E-5516F3DAAF0C}" type="slidenum">
              <a:rPr lang="vi-VN" smtClean="0"/>
              <a:t>‹#›</a:t>
            </a:fld>
            <a:endParaRPr lang="vi-VN"/>
          </a:p>
        </p:txBody>
      </p:sp>
    </p:spTree>
    <p:extLst>
      <p:ext uri="{BB962C8B-B14F-4D97-AF65-F5344CB8AC3E}">
        <p14:creationId xmlns:p14="http://schemas.microsoft.com/office/powerpoint/2010/main" val="4161944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4496637-37A1-4602-B8F0-61CBFFA96254}" type="datetimeFigureOut">
              <a:rPr lang="vi-VN" smtClean="0"/>
              <a:t>23/04/2024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6ABCD45-50F6-48ED-942E-5516F3DAAF0C}" type="slidenum">
              <a:rPr lang="vi-VN" smtClean="0"/>
              <a:t>‹#›</a:t>
            </a:fld>
            <a:endParaRPr lang="vi-VN"/>
          </a:p>
        </p:txBody>
      </p:sp>
    </p:spTree>
    <p:extLst>
      <p:ext uri="{BB962C8B-B14F-4D97-AF65-F5344CB8AC3E}">
        <p14:creationId xmlns:p14="http://schemas.microsoft.com/office/powerpoint/2010/main" val="960225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4496637-37A1-4602-B8F0-61CBFFA96254}" type="datetimeFigureOut">
              <a:rPr lang="vi-VN" smtClean="0"/>
              <a:t>23/04/2024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6ABCD45-50F6-48ED-942E-5516F3DAAF0C}" type="slidenum">
              <a:rPr lang="vi-VN" smtClean="0"/>
              <a:t>‹#›</a:t>
            </a:fld>
            <a:endParaRPr lang="vi-VN"/>
          </a:p>
        </p:txBody>
      </p:sp>
    </p:spTree>
    <p:extLst>
      <p:ext uri="{BB962C8B-B14F-4D97-AF65-F5344CB8AC3E}">
        <p14:creationId xmlns:p14="http://schemas.microsoft.com/office/powerpoint/2010/main" val="396526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4496637-37A1-4602-B8F0-61CBFFA96254}" type="datetimeFigureOut">
              <a:rPr lang="vi-VN" smtClean="0"/>
              <a:t>23/04/2024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6ABCD45-50F6-48ED-942E-5516F3DAAF0C}" type="slidenum">
              <a:rPr lang="vi-VN" smtClean="0"/>
              <a:t>‹#›</a:t>
            </a:fld>
            <a:endParaRPr lang="vi-VN"/>
          </a:p>
        </p:txBody>
      </p:sp>
    </p:spTree>
    <p:extLst>
      <p:ext uri="{BB962C8B-B14F-4D97-AF65-F5344CB8AC3E}">
        <p14:creationId xmlns:p14="http://schemas.microsoft.com/office/powerpoint/2010/main" val="426566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496637-37A1-4602-B8F0-61CBFFA96254}" type="datetimeFigureOut">
              <a:rPr lang="vi-VN" smtClean="0"/>
              <a:t>23/04/2024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6ABCD45-50F6-48ED-942E-5516F3DAAF0C}" type="slidenum">
              <a:rPr lang="vi-VN" smtClean="0"/>
              <a:t>‹#›</a:t>
            </a:fld>
            <a:endParaRPr lang="vi-VN"/>
          </a:p>
        </p:txBody>
      </p:sp>
    </p:spTree>
    <p:extLst>
      <p:ext uri="{BB962C8B-B14F-4D97-AF65-F5344CB8AC3E}">
        <p14:creationId xmlns:p14="http://schemas.microsoft.com/office/powerpoint/2010/main" val="172786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4496637-37A1-4602-B8F0-61CBFFA96254}" type="datetimeFigureOut">
              <a:rPr lang="vi-VN" smtClean="0"/>
              <a:t>23/04/2024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6ABCD45-50F6-48ED-942E-5516F3DAAF0C}" type="slidenum">
              <a:rPr lang="vi-VN" smtClean="0"/>
              <a:t>‹#›</a:t>
            </a:fld>
            <a:endParaRPr lang="vi-VN"/>
          </a:p>
        </p:txBody>
      </p:sp>
    </p:spTree>
    <p:extLst>
      <p:ext uri="{BB962C8B-B14F-4D97-AF65-F5344CB8AC3E}">
        <p14:creationId xmlns:p14="http://schemas.microsoft.com/office/powerpoint/2010/main" val="31770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4496637-37A1-4602-B8F0-61CBFFA96254}" type="datetimeFigureOut">
              <a:rPr lang="vi-VN" smtClean="0"/>
              <a:t>23/04/2024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6ABCD45-50F6-48ED-942E-5516F3DAAF0C}" type="slidenum">
              <a:rPr lang="vi-VN" smtClean="0"/>
              <a:t>‹#›</a:t>
            </a:fld>
            <a:endParaRPr lang="vi-VN"/>
          </a:p>
        </p:txBody>
      </p:sp>
    </p:spTree>
    <p:extLst>
      <p:ext uri="{BB962C8B-B14F-4D97-AF65-F5344CB8AC3E}">
        <p14:creationId xmlns:p14="http://schemas.microsoft.com/office/powerpoint/2010/main" val="22470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4496637-37A1-4602-B8F0-61CBFFA96254}" type="datetimeFigureOut">
              <a:rPr lang="vi-VN" smtClean="0"/>
              <a:t>23/04/2024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6ABCD45-50F6-48ED-942E-5516F3DAAF0C}" type="slidenum">
              <a:rPr lang="vi-VN" smtClean="0"/>
              <a:t>‹#›</a:t>
            </a:fld>
            <a:endParaRPr lang="vi-VN"/>
          </a:p>
        </p:txBody>
      </p:sp>
    </p:spTree>
    <p:extLst>
      <p:ext uri="{BB962C8B-B14F-4D97-AF65-F5344CB8AC3E}">
        <p14:creationId xmlns:p14="http://schemas.microsoft.com/office/powerpoint/2010/main" val="282655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96637-37A1-4602-B8F0-61CBFFA96254}" type="datetimeFigureOut">
              <a:rPr lang="vi-VN" smtClean="0"/>
              <a:t>23/04/2024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6ABCD45-50F6-48ED-942E-5516F3DAAF0C}" type="slidenum">
              <a:rPr lang="vi-VN" smtClean="0"/>
              <a:t>‹#›</a:t>
            </a:fld>
            <a:endParaRPr lang="vi-VN"/>
          </a:p>
        </p:txBody>
      </p:sp>
    </p:spTree>
    <p:extLst>
      <p:ext uri="{BB962C8B-B14F-4D97-AF65-F5344CB8AC3E}">
        <p14:creationId xmlns:p14="http://schemas.microsoft.com/office/powerpoint/2010/main" val="154225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496637-37A1-4602-B8F0-61CBFFA96254}" type="datetimeFigureOut">
              <a:rPr lang="vi-VN" smtClean="0"/>
              <a:t>23/04/2024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6ABCD45-50F6-48ED-942E-5516F3DAAF0C}" type="slidenum">
              <a:rPr lang="vi-VN" smtClean="0"/>
              <a:t>‹#›</a:t>
            </a:fld>
            <a:endParaRPr lang="vi-VN"/>
          </a:p>
        </p:txBody>
      </p:sp>
    </p:spTree>
    <p:extLst>
      <p:ext uri="{BB962C8B-B14F-4D97-AF65-F5344CB8AC3E}">
        <p14:creationId xmlns:p14="http://schemas.microsoft.com/office/powerpoint/2010/main" val="49699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496637-37A1-4602-B8F0-61CBFFA96254}" type="datetimeFigureOut">
              <a:rPr lang="vi-VN" smtClean="0"/>
              <a:t>23/04/2024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6ABCD45-50F6-48ED-942E-5516F3DAAF0C}" type="slidenum">
              <a:rPr lang="vi-VN" smtClean="0"/>
              <a:t>‹#›</a:t>
            </a:fld>
            <a:endParaRPr lang="vi-VN"/>
          </a:p>
        </p:txBody>
      </p:sp>
    </p:spTree>
    <p:extLst>
      <p:ext uri="{BB962C8B-B14F-4D97-AF65-F5344CB8AC3E}">
        <p14:creationId xmlns:p14="http://schemas.microsoft.com/office/powerpoint/2010/main" val="13237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4496637-37A1-4602-B8F0-61CBFFA96254}" type="datetimeFigureOut">
              <a:rPr lang="vi-VN" smtClean="0"/>
              <a:t>23/04/2024</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6ABCD45-50F6-48ED-942E-5516F3DAAF0C}" type="slidenum">
              <a:rPr lang="vi-VN" smtClean="0"/>
              <a:t>‹#›</a:t>
            </a:fld>
            <a:endParaRPr lang="vi-VN"/>
          </a:p>
        </p:txBody>
      </p:sp>
    </p:spTree>
    <p:extLst>
      <p:ext uri="{BB962C8B-B14F-4D97-AF65-F5344CB8AC3E}">
        <p14:creationId xmlns:p14="http://schemas.microsoft.com/office/powerpoint/2010/main" val="289195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vi-VN" b="1" dirty="0" smtClean="0">
                <a:solidFill>
                  <a:srgbClr val="FF0000"/>
                </a:solidFill>
              </a:rPr>
              <a:t>BÀI TẬP CHỦ ĐỀ 9 VÀ 10</a:t>
            </a:r>
            <a:endParaRPr lang="vi-VN" b="1" dirty="0">
              <a:solidFill>
                <a:srgbClr val="FF0000"/>
              </a:solidFill>
            </a:endParaRPr>
          </a:p>
        </p:txBody>
      </p:sp>
      <p:sp>
        <p:nvSpPr>
          <p:cNvPr id="3" name="Subtitle 2"/>
          <p:cNvSpPr>
            <a:spLocks noGrp="1"/>
          </p:cNvSpPr>
          <p:nvPr>
            <p:ph type="subTitle" idx="1"/>
          </p:nvPr>
        </p:nvSpPr>
        <p:spPr/>
        <p:txBody>
          <a:bodyPr/>
          <a:lstStyle/>
          <a:p>
            <a:r>
              <a:rPr lang="vi-VN" dirty="0" smtClean="0"/>
              <a:t>KHOA HỌC TỰ NHIÊN 6</a:t>
            </a:r>
            <a:endParaRPr lang="vi-VN" dirty="0"/>
          </a:p>
        </p:txBody>
      </p:sp>
    </p:spTree>
    <p:extLst>
      <p:ext uri="{BB962C8B-B14F-4D97-AF65-F5344CB8AC3E}">
        <p14:creationId xmlns:p14="http://schemas.microsoft.com/office/powerpoint/2010/main" val="3683073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762692" y="133350"/>
            <a:ext cx="1586781" cy="446276"/>
          </a:xfrm>
          <a:prstGeom prst="rect">
            <a:avLst/>
          </a:prstGeom>
        </p:spPr>
        <p:txBody>
          <a:bodyPr wrap="none">
            <a:spAutoFit/>
          </a:bodyPr>
          <a:lstStyle/>
          <a:p>
            <a:pPr algn="just"/>
            <a:r>
              <a:rPr lang="vi-VN" sz="2300" dirty="0"/>
              <a:t>2. Yêu cầu</a:t>
            </a:r>
          </a:p>
        </p:txBody>
      </p:sp>
      <p:sp>
        <p:nvSpPr>
          <p:cNvPr id="5" name="Rectangle 4"/>
          <p:cNvSpPr/>
          <p:nvPr/>
        </p:nvSpPr>
        <p:spPr>
          <a:xfrm>
            <a:off x="457200" y="514350"/>
            <a:ext cx="8695334" cy="1107996"/>
          </a:xfrm>
          <a:prstGeom prst="rect">
            <a:avLst/>
          </a:prstGeom>
        </p:spPr>
        <p:txBody>
          <a:bodyPr wrap="square">
            <a:spAutoFit/>
          </a:bodyPr>
          <a:lstStyle/>
          <a:p>
            <a:pPr algn="just"/>
            <a:r>
              <a:rPr lang="vi-VN" sz="2200" dirty="0"/>
              <a:t>Tất cả các bạn học sinh trong trường có ý thức tốt trong việc sử dụng năng lượng hợp lý, tiết kiệm, xem việc tiết kiệm năng lượng trở thành việc làm thường xuyên liên tục và thực sự hiệu quả.</a:t>
            </a:r>
          </a:p>
        </p:txBody>
      </p:sp>
      <p:sp>
        <p:nvSpPr>
          <p:cNvPr id="6" name="Rectangle 5"/>
          <p:cNvSpPr/>
          <p:nvPr/>
        </p:nvSpPr>
        <p:spPr>
          <a:xfrm>
            <a:off x="735093" y="1592074"/>
            <a:ext cx="2965877" cy="446276"/>
          </a:xfrm>
          <a:prstGeom prst="rect">
            <a:avLst/>
          </a:prstGeom>
        </p:spPr>
        <p:txBody>
          <a:bodyPr wrap="none">
            <a:spAutoFit/>
          </a:bodyPr>
          <a:lstStyle/>
          <a:p>
            <a:pPr algn="just"/>
            <a:r>
              <a:rPr lang="vi-VN" sz="2300" dirty="0"/>
              <a:t>3. Nội dung triển khai</a:t>
            </a:r>
          </a:p>
        </p:txBody>
      </p:sp>
      <p:sp>
        <p:nvSpPr>
          <p:cNvPr id="7" name="Rectangle 6"/>
          <p:cNvSpPr/>
          <p:nvPr/>
        </p:nvSpPr>
        <p:spPr>
          <a:xfrm>
            <a:off x="735093" y="1962150"/>
            <a:ext cx="4666662" cy="446276"/>
          </a:xfrm>
          <a:prstGeom prst="rect">
            <a:avLst/>
          </a:prstGeom>
        </p:spPr>
        <p:txBody>
          <a:bodyPr wrap="none">
            <a:spAutoFit/>
          </a:bodyPr>
          <a:lstStyle/>
          <a:p>
            <a:pPr algn="just"/>
            <a:r>
              <a:rPr lang="vi-VN" sz="2300" dirty="0"/>
              <a:t>a. Công tác tuyên truyển, giám sát</a:t>
            </a:r>
          </a:p>
        </p:txBody>
      </p:sp>
      <p:sp>
        <p:nvSpPr>
          <p:cNvPr id="8" name="Rectangle 7"/>
          <p:cNvSpPr/>
          <p:nvPr/>
        </p:nvSpPr>
        <p:spPr>
          <a:xfrm>
            <a:off x="381000" y="2419350"/>
            <a:ext cx="8763000" cy="769441"/>
          </a:xfrm>
          <a:prstGeom prst="rect">
            <a:avLst/>
          </a:prstGeom>
        </p:spPr>
        <p:txBody>
          <a:bodyPr wrap="square">
            <a:spAutoFit/>
          </a:bodyPr>
          <a:lstStyle/>
          <a:p>
            <a:pPr algn="just"/>
            <a:r>
              <a:rPr lang="vi-VN" sz="2200" dirty="0"/>
              <a:t>- Tổ chức phát động tuyên truyền sâu rộng tới các bạn học sinh trong trường về ý nghĩa của việc thực hiện tiết kiệm năng lượng.</a:t>
            </a:r>
          </a:p>
        </p:txBody>
      </p:sp>
      <p:sp>
        <p:nvSpPr>
          <p:cNvPr id="9" name="Rectangle 8"/>
          <p:cNvSpPr/>
          <p:nvPr/>
        </p:nvSpPr>
        <p:spPr>
          <a:xfrm>
            <a:off x="381000" y="3257550"/>
            <a:ext cx="8771534" cy="1107996"/>
          </a:xfrm>
          <a:prstGeom prst="rect">
            <a:avLst/>
          </a:prstGeom>
        </p:spPr>
        <p:txBody>
          <a:bodyPr wrap="square">
            <a:spAutoFit/>
          </a:bodyPr>
          <a:lstStyle/>
          <a:p>
            <a:pPr algn="just"/>
            <a:r>
              <a:rPr lang="vi-VN" sz="2200" dirty="0"/>
              <a:t>- Tuyên truyền qua các cuộc họp trong lớp, sinh hoạt lớp, sinh hoạt đội… nhằm nâng cao nhận thức của các bạn học sinh trong trường về việc thực hiện tiết kiệm năng lượng trong nhà trường.</a:t>
            </a:r>
          </a:p>
        </p:txBody>
      </p:sp>
      <p:sp>
        <p:nvSpPr>
          <p:cNvPr id="10" name="Rectangle 9"/>
          <p:cNvSpPr/>
          <p:nvPr/>
        </p:nvSpPr>
        <p:spPr>
          <a:xfrm>
            <a:off x="381000" y="4393109"/>
            <a:ext cx="8763000" cy="769441"/>
          </a:xfrm>
          <a:prstGeom prst="rect">
            <a:avLst/>
          </a:prstGeom>
        </p:spPr>
        <p:txBody>
          <a:bodyPr wrap="square">
            <a:spAutoFit/>
          </a:bodyPr>
          <a:lstStyle/>
          <a:p>
            <a:pPr algn="just"/>
            <a:r>
              <a:rPr lang="vi-VN" sz="2200" dirty="0"/>
              <a:t>- Các bạn học sinh có chức vụ trong lớp, giáo viên chủ nhiệm và các bộ môn giám sát và thực hiện cùng các em học sinh.</a:t>
            </a:r>
          </a:p>
        </p:txBody>
      </p:sp>
    </p:spTree>
    <p:extLst>
      <p:ext uri="{BB962C8B-B14F-4D97-AF65-F5344CB8AC3E}">
        <p14:creationId xmlns:p14="http://schemas.microsoft.com/office/powerpoint/2010/main" val="6284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199693" y="55798"/>
            <a:ext cx="2991307" cy="430887"/>
          </a:xfrm>
          <a:prstGeom prst="rect">
            <a:avLst/>
          </a:prstGeom>
        </p:spPr>
        <p:txBody>
          <a:bodyPr wrap="square">
            <a:spAutoFit/>
          </a:bodyPr>
          <a:lstStyle/>
          <a:p>
            <a:pPr algn="just"/>
            <a:r>
              <a:rPr lang="vi-VN" sz="2200" dirty="0"/>
              <a:t>b. Nhiệm vụ cụ </a:t>
            </a:r>
            <a:r>
              <a:rPr lang="vi-VN" sz="2200" dirty="0" smtClean="0"/>
              <a:t>thể:</a:t>
            </a:r>
            <a:endParaRPr lang="vi-VN" sz="2200" dirty="0"/>
          </a:p>
        </p:txBody>
      </p:sp>
      <p:sp>
        <p:nvSpPr>
          <p:cNvPr id="5" name="Rectangle 4"/>
          <p:cNvSpPr/>
          <p:nvPr/>
        </p:nvSpPr>
        <p:spPr>
          <a:xfrm>
            <a:off x="152400" y="438150"/>
            <a:ext cx="8991600" cy="738664"/>
          </a:xfrm>
          <a:prstGeom prst="rect">
            <a:avLst/>
          </a:prstGeom>
        </p:spPr>
        <p:txBody>
          <a:bodyPr wrap="square">
            <a:spAutoFit/>
          </a:bodyPr>
          <a:lstStyle/>
          <a:p>
            <a:pPr algn="just"/>
            <a:r>
              <a:rPr lang="vi-VN" sz="2100" dirty="0"/>
              <a:t>- Tắt các thiết bị dùng điện không cần thiết khi ra khỏi phòng và hết giờ học.</a:t>
            </a:r>
          </a:p>
        </p:txBody>
      </p:sp>
      <p:sp>
        <p:nvSpPr>
          <p:cNvPr id="6" name="Rectangle 5"/>
          <p:cNvSpPr/>
          <p:nvPr/>
        </p:nvSpPr>
        <p:spPr>
          <a:xfrm>
            <a:off x="152400" y="1123950"/>
            <a:ext cx="8991600" cy="430887"/>
          </a:xfrm>
          <a:prstGeom prst="rect">
            <a:avLst/>
          </a:prstGeom>
        </p:spPr>
        <p:txBody>
          <a:bodyPr wrap="square">
            <a:spAutoFit/>
          </a:bodyPr>
          <a:lstStyle/>
          <a:p>
            <a:pPr algn="just"/>
            <a:r>
              <a:rPr lang="vi-VN" sz="2100" dirty="0"/>
              <a:t>- Dập hẳn nguồn điền nếu không sử dụng các thiết bị khi hết giờ học.</a:t>
            </a:r>
          </a:p>
        </p:txBody>
      </p:sp>
      <p:sp>
        <p:nvSpPr>
          <p:cNvPr id="7" name="Rectangle 6"/>
          <p:cNvSpPr/>
          <p:nvPr/>
        </p:nvSpPr>
        <p:spPr>
          <a:xfrm>
            <a:off x="152400" y="1581150"/>
            <a:ext cx="8991600" cy="430887"/>
          </a:xfrm>
          <a:prstGeom prst="rect">
            <a:avLst/>
          </a:prstGeom>
        </p:spPr>
        <p:txBody>
          <a:bodyPr wrap="square">
            <a:spAutoFit/>
          </a:bodyPr>
          <a:lstStyle/>
          <a:p>
            <a:pPr algn="just"/>
            <a:r>
              <a:rPr lang="vi-VN" sz="2100" dirty="0" smtClean="0"/>
              <a:t>-</a:t>
            </a:r>
            <a:r>
              <a:rPr lang="vi-VN" sz="2100" dirty="0"/>
              <a:t> Tận dụng tối đa ánh sáng và thông gió tự nhiên.</a:t>
            </a:r>
          </a:p>
        </p:txBody>
      </p:sp>
      <p:sp>
        <p:nvSpPr>
          <p:cNvPr id="8" name="Rectangle 7"/>
          <p:cNvSpPr/>
          <p:nvPr/>
        </p:nvSpPr>
        <p:spPr>
          <a:xfrm>
            <a:off x="152400" y="2038350"/>
            <a:ext cx="8991600" cy="430887"/>
          </a:xfrm>
          <a:prstGeom prst="rect">
            <a:avLst/>
          </a:prstGeom>
        </p:spPr>
        <p:txBody>
          <a:bodyPr wrap="square">
            <a:spAutoFit/>
          </a:bodyPr>
          <a:lstStyle/>
          <a:p>
            <a:pPr algn="just"/>
            <a:r>
              <a:rPr lang="vi-VN" sz="2100" dirty="0"/>
              <a:t>- Tắt bớt đèn chiếu sáng khi số người học trong phòng giảm.</a:t>
            </a:r>
          </a:p>
        </p:txBody>
      </p:sp>
      <p:sp>
        <p:nvSpPr>
          <p:cNvPr id="9" name="Rectangle 8"/>
          <p:cNvSpPr/>
          <p:nvPr/>
        </p:nvSpPr>
        <p:spPr>
          <a:xfrm>
            <a:off x="152400" y="2495550"/>
            <a:ext cx="8991600" cy="430887"/>
          </a:xfrm>
          <a:prstGeom prst="rect">
            <a:avLst/>
          </a:prstGeom>
        </p:spPr>
        <p:txBody>
          <a:bodyPr wrap="square">
            <a:spAutoFit/>
          </a:bodyPr>
          <a:lstStyle/>
          <a:p>
            <a:pPr algn="just"/>
            <a:r>
              <a:rPr lang="vi-VN" sz="2100" dirty="0"/>
              <a:t>- Chỉ sử dụng điều hòa khi thời tiết nóng từ 37</a:t>
            </a:r>
            <a:r>
              <a:rPr lang="vi-VN" sz="2100" baseline="30000" dirty="0"/>
              <a:t>0</a:t>
            </a:r>
            <a:r>
              <a:rPr lang="vi-VN" sz="2100" dirty="0"/>
              <a:t>C trở lên.</a:t>
            </a:r>
          </a:p>
        </p:txBody>
      </p:sp>
      <p:sp>
        <p:nvSpPr>
          <p:cNvPr id="10" name="Rectangle 9"/>
          <p:cNvSpPr/>
          <p:nvPr/>
        </p:nvSpPr>
        <p:spPr>
          <a:xfrm>
            <a:off x="152400" y="2945309"/>
            <a:ext cx="8991600" cy="738664"/>
          </a:xfrm>
          <a:prstGeom prst="rect">
            <a:avLst/>
          </a:prstGeom>
        </p:spPr>
        <p:txBody>
          <a:bodyPr wrap="square">
            <a:spAutoFit/>
          </a:bodyPr>
          <a:lstStyle/>
          <a:p>
            <a:pPr algn="just"/>
            <a:r>
              <a:rPr lang="vi-VN" sz="2100" dirty="0"/>
              <a:t>- Chỉ sử dụng bình nóng lạnh khi nhiệt độ trời xuống dưới 20</a:t>
            </a:r>
            <a:r>
              <a:rPr lang="vi-VN" sz="2100" baseline="30000" dirty="0"/>
              <a:t>0</a:t>
            </a:r>
            <a:r>
              <a:rPr lang="vi-VN" sz="2100" dirty="0"/>
              <a:t>C và bật vào đầu giờ, 30 phút sau thì tắt.</a:t>
            </a:r>
          </a:p>
        </p:txBody>
      </p:sp>
      <p:sp>
        <p:nvSpPr>
          <p:cNvPr id="11" name="Rectangle 10"/>
          <p:cNvSpPr/>
          <p:nvPr/>
        </p:nvSpPr>
        <p:spPr>
          <a:xfrm>
            <a:off x="152400" y="3707309"/>
            <a:ext cx="8991600" cy="738664"/>
          </a:xfrm>
          <a:prstGeom prst="rect">
            <a:avLst/>
          </a:prstGeom>
        </p:spPr>
        <p:txBody>
          <a:bodyPr wrap="square">
            <a:spAutoFit/>
          </a:bodyPr>
          <a:lstStyle/>
          <a:p>
            <a:pPr algn="just"/>
            <a:r>
              <a:rPr lang="vi-VN" sz="2100" dirty="0"/>
              <a:t>- Định kỳ kiểm tra, bảo dưỡng bình nóng lạnh và điều hòa để tránh tổn thất điện năng.</a:t>
            </a:r>
          </a:p>
        </p:txBody>
      </p:sp>
      <p:sp>
        <p:nvSpPr>
          <p:cNvPr id="12" name="Rectangle 11"/>
          <p:cNvSpPr/>
          <p:nvPr/>
        </p:nvSpPr>
        <p:spPr>
          <a:xfrm>
            <a:off x="152400" y="4393109"/>
            <a:ext cx="8991600" cy="738664"/>
          </a:xfrm>
          <a:prstGeom prst="rect">
            <a:avLst/>
          </a:prstGeom>
        </p:spPr>
        <p:txBody>
          <a:bodyPr wrap="square">
            <a:spAutoFit/>
          </a:bodyPr>
          <a:lstStyle/>
          <a:p>
            <a:pPr algn="just"/>
            <a:r>
              <a:rPr lang="vi-VN" sz="2100" dirty="0"/>
              <a:t>- Thay thế hoặc mua sắm các thiết bị điện có dán nhãn tiết kiệm năng lượng.</a:t>
            </a:r>
          </a:p>
        </p:txBody>
      </p:sp>
    </p:spTree>
    <p:extLst>
      <p:ext uri="{BB962C8B-B14F-4D97-AF65-F5344CB8AC3E}">
        <p14:creationId xmlns:p14="http://schemas.microsoft.com/office/powerpoint/2010/main" val="17558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9886" y="895350"/>
            <a:ext cx="6705600" cy="3693319"/>
          </a:xfrm>
          <a:prstGeom prst="rect">
            <a:avLst/>
          </a:prstGeom>
        </p:spPr>
        <p:txBody>
          <a:bodyPr wrap="square">
            <a:spAutoFit/>
          </a:bodyPr>
          <a:lstStyle/>
          <a:p>
            <a:r>
              <a:rPr lang="vi-VN" sz="2600" b="1" dirty="0"/>
              <a:t>Câu </a:t>
            </a:r>
            <a:r>
              <a:rPr lang="vi-VN" sz="2600" b="1" dirty="0" smtClean="0"/>
              <a:t>1:</a:t>
            </a:r>
            <a:r>
              <a:rPr lang="vi-VN" sz="2600" b="1" dirty="0"/>
              <a:t> Đâu là dụng cụ đo lực? </a:t>
            </a:r>
            <a:endParaRPr lang="vi-VN" sz="2600" dirty="0"/>
          </a:p>
          <a:p>
            <a:endParaRPr lang="vi-VN" sz="2600" dirty="0" smtClean="0"/>
          </a:p>
          <a:p>
            <a:r>
              <a:rPr lang="vi-VN" sz="2600" dirty="0" smtClean="0"/>
              <a:t>A.Thước dây</a:t>
            </a:r>
          </a:p>
          <a:p>
            <a:r>
              <a:rPr lang="vi-VN" sz="2600" dirty="0"/>
              <a:t>	</a:t>
            </a:r>
            <a:endParaRPr lang="vi-VN" sz="2600" dirty="0" smtClean="0"/>
          </a:p>
          <a:p>
            <a:r>
              <a:rPr lang="vi-VN" sz="2600" dirty="0" smtClean="0"/>
              <a:t>B</a:t>
            </a:r>
            <a:r>
              <a:rPr lang="vi-VN" sz="2600" dirty="0"/>
              <a:t>. Lực kế	</a:t>
            </a:r>
            <a:endParaRPr lang="vi-VN" sz="2600" dirty="0" smtClean="0"/>
          </a:p>
          <a:p>
            <a:endParaRPr lang="vi-VN" sz="2600" dirty="0" smtClean="0"/>
          </a:p>
          <a:p>
            <a:r>
              <a:rPr lang="vi-VN" sz="2600" dirty="0" smtClean="0"/>
              <a:t>C</a:t>
            </a:r>
            <a:r>
              <a:rPr lang="vi-VN" sz="2600" dirty="0"/>
              <a:t>. Thước </a:t>
            </a:r>
            <a:r>
              <a:rPr lang="vi-VN" sz="2600" dirty="0" smtClean="0"/>
              <a:t>cuộn</a:t>
            </a:r>
          </a:p>
          <a:p>
            <a:r>
              <a:rPr lang="vi-VN" sz="2600" dirty="0"/>
              <a:t>	</a:t>
            </a:r>
            <a:endParaRPr lang="vi-VN" sz="2600" dirty="0" smtClean="0"/>
          </a:p>
          <a:p>
            <a:r>
              <a:rPr lang="vi-VN" sz="2600" dirty="0" smtClean="0"/>
              <a:t>D</a:t>
            </a:r>
            <a:r>
              <a:rPr lang="vi-VN" sz="2600" dirty="0"/>
              <a:t>. Đồng hồ bấm giây</a:t>
            </a:r>
          </a:p>
        </p:txBody>
      </p:sp>
      <p:sp>
        <p:nvSpPr>
          <p:cNvPr id="5" name="Rectangle 4"/>
          <p:cNvSpPr/>
          <p:nvPr/>
        </p:nvSpPr>
        <p:spPr>
          <a:xfrm>
            <a:off x="3200400" y="0"/>
            <a:ext cx="2895600" cy="523220"/>
          </a:xfrm>
          <a:prstGeom prst="rect">
            <a:avLst/>
          </a:prstGeom>
        </p:spPr>
        <p:txBody>
          <a:bodyPr wrap="square">
            <a:spAutoFit/>
          </a:bodyPr>
          <a:lstStyle/>
          <a:p>
            <a:r>
              <a:rPr lang="vi-VN" sz="2800" b="1" smtClean="0">
                <a:solidFill>
                  <a:srgbClr val="FF0000"/>
                </a:solidFill>
              </a:rPr>
              <a:t>TRẮC NGHIỆM</a:t>
            </a:r>
            <a:endParaRPr lang="vi-VN" sz="2800" b="1" dirty="0">
              <a:solidFill>
                <a:srgbClr val="FF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256234"/>
            <a:ext cx="971550" cy="9715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311" y="24841"/>
            <a:ext cx="819150" cy="819150"/>
          </a:xfrm>
          <a:prstGeom prst="rect">
            <a:avLst/>
          </a:prstGeom>
        </p:spPr>
      </p:pic>
    </p:spTree>
    <p:extLst>
      <p:ext uri="{BB962C8B-B14F-4D97-AF65-F5344CB8AC3E}">
        <p14:creationId xmlns:p14="http://schemas.microsoft.com/office/powerpoint/2010/main" val="262095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0"/>
            <a:ext cx="2895600" cy="523220"/>
          </a:xfrm>
          <a:prstGeom prst="rect">
            <a:avLst/>
          </a:prstGeom>
        </p:spPr>
        <p:txBody>
          <a:bodyPr wrap="square">
            <a:spAutoFit/>
          </a:bodyPr>
          <a:lstStyle/>
          <a:p>
            <a:r>
              <a:rPr lang="vi-VN" sz="2800" b="1" dirty="0" smtClean="0">
                <a:solidFill>
                  <a:srgbClr val="FF0000"/>
                </a:solidFill>
              </a:rPr>
              <a:t>TRẮC NGHIỆM</a:t>
            </a:r>
            <a:endParaRPr lang="vi-VN" sz="2800" b="1" dirty="0">
              <a:solidFill>
                <a:srgbClr val="FF0000"/>
              </a:solidFill>
            </a:endParaRPr>
          </a:p>
        </p:txBody>
      </p:sp>
      <p:sp>
        <p:nvSpPr>
          <p:cNvPr id="2" name="Rectangle 1"/>
          <p:cNvSpPr/>
          <p:nvPr/>
        </p:nvSpPr>
        <p:spPr>
          <a:xfrm>
            <a:off x="838200" y="742950"/>
            <a:ext cx="8305800" cy="3477875"/>
          </a:xfrm>
          <a:prstGeom prst="rect">
            <a:avLst/>
          </a:prstGeom>
        </p:spPr>
        <p:txBody>
          <a:bodyPr wrap="square">
            <a:spAutoFit/>
          </a:bodyPr>
          <a:lstStyle/>
          <a:p>
            <a:r>
              <a:rPr lang="vi-VN" sz="2600" b="1" dirty="0"/>
              <a:t>Câu </a:t>
            </a:r>
            <a:r>
              <a:rPr lang="vi-VN" sz="2600" b="1" dirty="0" smtClean="0"/>
              <a:t>2:</a:t>
            </a:r>
            <a:r>
              <a:rPr lang="vi-VN" sz="2600" b="1" dirty="0"/>
              <a:t> Chọn phát biểu </a:t>
            </a:r>
            <a:r>
              <a:rPr lang="vi-VN" sz="2600" b="1" dirty="0">
                <a:solidFill>
                  <a:srgbClr val="FF0000"/>
                </a:solidFill>
              </a:rPr>
              <a:t>đúng</a:t>
            </a:r>
            <a:r>
              <a:rPr lang="vi-VN" sz="2600" b="1" dirty="0"/>
              <a:t>: </a:t>
            </a:r>
            <a:endParaRPr lang="vi-VN" sz="2600" b="1" dirty="0" smtClean="0"/>
          </a:p>
          <a:p>
            <a:endParaRPr lang="vi-VN" sz="2600" dirty="0"/>
          </a:p>
          <a:p>
            <a:pPr marL="457200" indent="-457200">
              <a:buAutoNum type="alphaUcPeriod"/>
            </a:pPr>
            <a:r>
              <a:rPr lang="vi-VN" sz="2400" dirty="0" smtClean="0"/>
              <a:t>Lực </a:t>
            </a:r>
            <a:r>
              <a:rPr lang="vi-VN" sz="2400" dirty="0"/>
              <a:t>là nguyên nhân làm cho vật chuyển động</a:t>
            </a:r>
            <a:r>
              <a:rPr lang="vi-VN" sz="2400" dirty="0" smtClean="0"/>
              <a:t>.</a:t>
            </a:r>
          </a:p>
          <a:p>
            <a:pPr marL="457200" indent="-457200">
              <a:buAutoNum type="alphaUcPeriod"/>
            </a:pPr>
            <a:endParaRPr lang="vi-VN" sz="2400" dirty="0"/>
          </a:p>
          <a:p>
            <a:r>
              <a:rPr lang="vi-VN" sz="2400" dirty="0"/>
              <a:t>B. Lực là nguyên nhân làm cho vật thay đổi chuyển động</a:t>
            </a:r>
            <a:r>
              <a:rPr lang="vi-VN" sz="2400" dirty="0" smtClean="0"/>
              <a:t>.</a:t>
            </a:r>
          </a:p>
          <a:p>
            <a:endParaRPr lang="vi-VN" sz="2400" dirty="0"/>
          </a:p>
          <a:p>
            <a:r>
              <a:rPr lang="vi-VN" sz="2400" dirty="0"/>
              <a:t>C. Khi không có lực tác dụng lên vật thì vật đứng yên</a:t>
            </a:r>
            <a:r>
              <a:rPr lang="vi-VN" sz="2400" dirty="0" smtClean="0"/>
              <a:t>.</a:t>
            </a:r>
          </a:p>
          <a:p>
            <a:endParaRPr lang="vi-VN" sz="2400" dirty="0"/>
          </a:p>
          <a:p>
            <a:r>
              <a:rPr lang="vi-VN" sz="2400" dirty="0"/>
              <a:t>D. Lực không làm cho vật bị biến dạng.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996112"/>
            <a:ext cx="971550" cy="971550"/>
          </a:xfrm>
          <a:prstGeom prst="rect">
            <a:avLst/>
          </a:prstGeom>
        </p:spPr>
      </p:pic>
    </p:spTree>
    <p:extLst>
      <p:ext uri="{BB962C8B-B14F-4D97-AF65-F5344CB8AC3E}">
        <p14:creationId xmlns:p14="http://schemas.microsoft.com/office/powerpoint/2010/main" val="82551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0"/>
            <a:ext cx="2895600" cy="523220"/>
          </a:xfrm>
          <a:prstGeom prst="rect">
            <a:avLst/>
          </a:prstGeom>
        </p:spPr>
        <p:txBody>
          <a:bodyPr wrap="square">
            <a:spAutoFit/>
          </a:bodyPr>
          <a:lstStyle/>
          <a:p>
            <a:r>
              <a:rPr lang="vi-VN" sz="2800" b="1" dirty="0" smtClean="0">
                <a:solidFill>
                  <a:srgbClr val="FF0000"/>
                </a:solidFill>
              </a:rPr>
              <a:t>TRẮC NGHIỆM</a:t>
            </a:r>
            <a:endParaRPr lang="vi-VN" sz="2800" b="1" dirty="0">
              <a:solidFill>
                <a:srgbClr val="FF0000"/>
              </a:solidFill>
            </a:endParaRPr>
          </a:p>
        </p:txBody>
      </p:sp>
      <p:sp>
        <p:nvSpPr>
          <p:cNvPr id="3" name="Rectangle 2"/>
          <p:cNvSpPr/>
          <p:nvPr/>
        </p:nvSpPr>
        <p:spPr>
          <a:xfrm>
            <a:off x="609600" y="649962"/>
            <a:ext cx="8229600" cy="3293209"/>
          </a:xfrm>
          <a:prstGeom prst="rect">
            <a:avLst/>
          </a:prstGeom>
        </p:spPr>
        <p:txBody>
          <a:bodyPr wrap="square">
            <a:spAutoFit/>
          </a:bodyPr>
          <a:lstStyle/>
          <a:p>
            <a:pPr algn="just"/>
            <a:r>
              <a:rPr lang="vi-VN" sz="2600" b="1" dirty="0"/>
              <a:t>Câu </a:t>
            </a:r>
            <a:r>
              <a:rPr lang="vi-VN" sz="2600" b="1" dirty="0" smtClean="0"/>
              <a:t>3:</a:t>
            </a:r>
            <a:r>
              <a:rPr lang="vi-VN" sz="2600" b="1" dirty="0"/>
              <a:t> Lực tiếp xúc xuất hiện khi vật (hoặc đối tượng) gây ra lực </a:t>
            </a:r>
            <a:r>
              <a:rPr lang="vi-VN" sz="2600" b="1" dirty="0" smtClean="0"/>
              <a:t>……… </a:t>
            </a:r>
            <a:r>
              <a:rPr lang="vi-VN" sz="2600" b="1" dirty="0"/>
              <a:t>với vật (hoặc đối tượng) chịu tác dụng của lực</a:t>
            </a:r>
            <a:r>
              <a:rPr lang="vi-VN" sz="2600" b="1" dirty="0" smtClean="0"/>
              <a:t>.</a:t>
            </a:r>
          </a:p>
          <a:p>
            <a:pPr algn="just"/>
            <a:r>
              <a:rPr lang="vi-VN" sz="2600" dirty="0" smtClean="0"/>
              <a:t> </a:t>
            </a:r>
            <a:endParaRPr lang="vi-VN" sz="2600" dirty="0"/>
          </a:p>
          <a:p>
            <a:pPr marL="342900" indent="-342900" algn="just">
              <a:buAutoNum type="alphaUcPeriod"/>
            </a:pPr>
            <a:r>
              <a:rPr lang="vi-VN" sz="2600" dirty="0" smtClean="0"/>
              <a:t>nằm </a:t>
            </a:r>
            <a:r>
              <a:rPr lang="vi-VN" sz="2600" dirty="0"/>
              <a:t>gần nhau	 </a:t>
            </a:r>
            <a:r>
              <a:rPr lang="vi-VN" sz="2600" dirty="0" smtClean="0"/>
              <a:t>                     B</a:t>
            </a:r>
            <a:r>
              <a:rPr lang="vi-VN" sz="2600" dirty="0"/>
              <a:t>. cách xa nhau	</a:t>
            </a:r>
            <a:endParaRPr lang="vi-VN" sz="2600" dirty="0" smtClean="0"/>
          </a:p>
          <a:p>
            <a:pPr marL="342900" indent="-342900" algn="just">
              <a:buAutoNum type="alphaUcPeriod"/>
            </a:pPr>
            <a:endParaRPr lang="vi-VN" sz="2600" dirty="0" smtClean="0"/>
          </a:p>
          <a:p>
            <a:pPr marL="342900" indent="-342900" algn="just">
              <a:buAutoNum type="alphaUcPeriod"/>
            </a:pPr>
            <a:endParaRPr lang="vi-VN" sz="2600" dirty="0"/>
          </a:p>
          <a:p>
            <a:pPr algn="just"/>
            <a:r>
              <a:rPr lang="vi-VN" sz="2600" dirty="0" smtClean="0"/>
              <a:t>C</a:t>
            </a:r>
            <a:r>
              <a:rPr lang="vi-VN" sz="2600" dirty="0"/>
              <a:t>. không tiếp xúc	</a:t>
            </a:r>
            <a:r>
              <a:rPr lang="vi-VN" sz="2600" dirty="0" smtClean="0"/>
              <a:t>                      D</a:t>
            </a:r>
            <a:r>
              <a:rPr lang="vi-VN" sz="2600" dirty="0"/>
              <a:t>. có sự tiếp xúc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1971" y="3181350"/>
            <a:ext cx="971550" cy="971550"/>
          </a:xfrm>
          <a:prstGeom prst="rect">
            <a:avLst/>
          </a:prstGeom>
        </p:spPr>
      </p:pic>
    </p:spTree>
    <p:extLst>
      <p:ext uri="{BB962C8B-B14F-4D97-AF65-F5344CB8AC3E}">
        <p14:creationId xmlns:p14="http://schemas.microsoft.com/office/powerpoint/2010/main" val="255080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0"/>
            <a:ext cx="2895600" cy="523220"/>
          </a:xfrm>
          <a:prstGeom prst="rect">
            <a:avLst/>
          </a:prstGeom>
        </p:spPr>
        <p:txBody>
          <a:bodyPr wrap="square">
            <a:spAutoFit/>
          </a:bodyPr>
          <a:lstStyle/>
          <a:p>
            <a:r>
              <a:rPr lang="vi-VN" sz="2800" b="1" dirty="0" smtClean="0">
                <a:solidFill>
                  <a:srgbClr val="FF0000"/>
                </a:solidFill>
              </a:rPr>
              <a:t>TRẮC NGHIỆM</a:t>
            </a:r>
            <a:endParaRPr lang="vi-VN" sz="2800" b="1" dirty="0">
              <a:solidFill>
                <a:srgbClr val="FF0000"/>
              </a:solidFill>
            </a:endParaRPr>
          </a:p>
        </p:txBody>
      </p:sp>
      <p:sp>
        <p:nvSpPr>
          <p:cNvPr id="3" name="Rectangle 2"/>
          <p:cNvSpPr/>
          <p:nvPr/>
        </p:nvSpPr>
        <p:spPr>
          <a:xfrm>
            <a:off x="762000" y="742950"/>
            <a:ext cx="8229600" cy="4154984"/>
          </a:xfrm>
          <a:prstGeom prst="rect">
            <a:avLst/>
          </a:prstGeom>
        </p:spPr>
        <p:txBody>
          <a:bodyPr wrap="square">
            <a:spAutoFit/>
          </a:bodyPr>
          <a:lstStyle/>
          <a:p>
            <a:r>
              <a:rPr lang="vi-VN" sz="2400" b="1" dirty="0"/>
              <a:t>Câu </a:t>
            </a:r>
            <a:r>
              <a:rPr lang="vi-VN" sz="2400" b="1" dirty="0" smtClean="0"/>
              <a:t>4</a:t>
            </a:r>
            <a:r>
              <a:rPr lang="vi-VN" sz="2400" b="1" dirty="0"/>
              <a:t>: Trong các hoạt động sau, hoạt động nào xuất hiện lực </a:t>
            </a:r>
            <a:r>
              <a:rPr lang="vi-VN" sz="2400" b="1" dirty="0">
                <a:solidFill>
                  <a:srgbClr val="FF0000"/>
                </a:solidFill>
              </a:rPr>
              <a:t>không </a:t>
            </a:r>
            <a:r>
              <a:rPr lang="vi-VN" sz="2400" b="1" dirty="0"/>
              <a:t>tiếp xúc? </a:t>
            </a:r>
            <a:endParaRPr lang="vi-VN" sz="2400" b="1" dirty="0" smtClean="0"/>
          </a:p>
          <a:p>
            <a:endParaRPr lang="vi-VN" sz="2400" dirty="0"/>
          </a:p>
          <a:p>
            <a:pPr marL="457200" indent="-457200">
              <a:buAutoNum type="alphaUcPeriod"/>
            </a:pPr>
            <a:r>
              <a:rPr lang="vi-VN" sz="2400" dirty="0" smtClean="0"/>
              <a:t>Bạn </a:t>
            </a:r>
            <a:r>
              <a:rPr lang="vi-VN" sz="2400" dirty="0"/>
              <a:t>An đang xé dán môn thủ công.	</a:t>
            </a:r>
            <a:endParaRPr lang="vi-VN" sz="2400" dirty="0" smtClean="0"/>
          </a:p>
          <a:p>
            <a:pPr marL="457200" indent="-457200">
              <a:buAutoNum type="alphaUcPeriod"/>
            </a:pPr>
            <a:endParaRPr lang="vi-VN" sz="2400" b="1" dirty="0"/>
          </a:p>
          <a:p>
            <a:r>
              <a:rPr lang="vi-VN" sz="2400" dirty="0" smtClean="0"/>
              <a:t>B. </a:t>
            </a:r>
            <a:r>
              <a:rPr lang="vi-VN" sz="2400" dirty="0"/>
              <a:t>Mẹ đang đẩy nôi đưa em bé đi chơi.	</a:t>
            </a:r>
            <a:endParaRPr lang="vi-VN" sz="2400" dirty="0" smtClean="0"/>
          </a:p>
          <a:p>
            <a:endParaRPr lang="vi-VN" sz="2400" dirty="0"/>
          </a:p>
          <a:p>
            <a:r>
              <a:rPr lang="vi-VN" sz="2400" dirty="0" smtClean="0"/>
              <a:t>C. </a:t>
            </a:r>
            <a:r>
              <a:rPr lang="vi-VN" sz="2400" dirty="0"/>
              <a:t>Nhân viên đẩy thùng hàng vào kho</a:t>
            </a:r>
            <a:r>
              <a:rPr lang="vi-VN" sz="2400" dirty="0" smtClean="0"/>
              <a:t>.</a:t>
            </a:r>
          </a:p>
          <a:p>
            <a:endParaRPr lang="vi-VN" sz="2400" b="1" dirty="0" smtClean="0"/>
          </a:p>
          <a:p>
            <a:r>
              <a:rPr lang="vi-VN" sz="2400" dirty="0" smtClean="0"/>
              <a:t>D. </a:t>
            </a:r>
            <a:r>
              <a:rPr lang="vi-VN" sz="2400" dirty="0"/>
              <a:t>Trái táo rơi xuống đất.</a:t>
            </a:r>
          </a:p>
          <a:p>
            <a:endParaRPr lang="vi-VN"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790950"/>
            <a:ext cx="971550" cy="971550"/>
          </a:xfrm>
          <a:prstGeom prst="rect">
            <a:avLst/>
          </a:prstGeom>
        </p:spPr>
      </p:pic>
    </p:spTree>
    <p:extLst>
      <p:ext uri="{BB962C8B-B14F-4D97-AF65-F5344CB8AC3E}">
        <p14:creationId xmlns:p14="http://schemas.microsoft.com/office/powerpoint/2010/main" val="255080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0"/>
            <a:ext cx="2895600" cy="523220"/>
          </a:xfrm>
          <a:prstGeom prst="rect">
            <a:avLst/>
          </a:prstGeom>
        </p:spPr>
        <p:txBody>
          <a:bodyPr wrap="square">
            <a:spAutoFit/>
          </a:bodyPr>
          <a:lstStyle/>
          <a:p>
            <a:r>
              <a:rPr lang="vi-VN" sz="2800" b="1" dirty="0" smtClean="0">
                <a:solidFill>
                  <a:srgbClr val="FF0000"/>
                </a:solidFill>
              </a:rPr>
              <a:t>TRẮC NGHIỆM</a:t>
            </a:r>
            <a:endParaRPr lang="vi-VN" sz="2800" b="1" dirty="0">
              <a:solidFill>
                <a:srgbClr val="FF0000"/>
              </a:solidFill>
            </a:endParaRPr>
          </a:p>
        </p:txBody>
      </p:sp>
      <p:sp>
        <p:nvSpPr>
          <p:cNvPr id="3" name="Rectangle 2"/>
          <p:cNvSpPr/>
          <p:nvPr/>
        </p:nvSpPr>
        <p:spPr>
          <a:xfrm>
            <a:off x="914400" y="1140589"/>
            <a:ext cx="8153400" cy="3693319"/>
          </a:xfrm>
          <a:prstGeom prst="rect">
            <a:avLst/>
          </a:prstGeom>
        </p:spPr>
        <p:txBody>
          <a:bodyPr wrap="square">
            <a:spAutoFit/>
          </a:bodyPr>
          <a:lstStyle/>
          <a:p>
            <a:r>
              <a:rPr lang="vi-VN" sz="2600" b="1" dirty="0"/>
              <a:t>Câu </a:t>
            </a:r>
            <a:r>
              <a:rPr lang="vi-VN" sz="2600" b="1" dirty="0" smtClean="0"/>
              <a:t>5:</a:t>
            </a:r>
            <a:r>
              <a:rPr lang="vi-VN" sz="2600" b="1" dirty="0"/>
              <a:t> Lực nào sau đây </a:t>
            </a:r>
            <a:r>
              <a:rPr lang="vi-VN" sz="2600" b="1" dirty="0">
                <a:solidFill>
                  <a:srgbClr val="FF0000"/>
                </a:solidFill>
              </a:rPr>
              <a:t>không </a:t>
            </a:r>
            <a:r>
              <a:rPr lang="vi-VN" sz="2600" b="1" dirty="0"/>
              <a:t>phải là lực ma sát</a:t>
            </a:r>
            <a:r>
              <a:rPr lang="vi-VN" sz="2600" b="1" dirty="0" smtClean="0"/>
              <a:t>?</a:t>
            </a:r>
          </a:p>
          <a:p>
            <a:r>
              <a:rPr lang="vi-VN" sz="2600" dirty="0" smtClean="0"/>
              <a:t> </a:t>
            </a:r>
            <a:endParaRPr lang="vi-VN" sz="2600" dirty="0"/>
          </a:p>
          <a:p>
            <a:pPr marL="514350" indent="-514350">
              <a:buAutoNum type="alphaUcPeriod"/>
            </a:pPr>
            <a:r>
              <a:rPr lang="vi-VN" sz="2600" dirty="0" smtClean="0"/>
              <a:t>Lực </a:t>
            </a:r>
            <a:r>
              <a:rPr lang="vi-VN" sz="2600" dirty="0"/>
              <a:t>của dây cung tác dụng lên mũi tên khi </a:t>
            </a:r>
            <a:r>
              <a:rPr lang="vi-VN" sz="2600" dirty="0" smtClean="0"/>
              <a:t>bắn</a:t>
            </a:r>
          </a:p>
          <a:p>
            <a:pPr marL="514350" indent="-514350">
              <a:buAutoNum type="alphaUcPeriod"/>
            </a:pPr>
            <a:endParaRPr lang="vi-VN" sz="2600" dirty="0"/>
          </a:p>
          <a:p>
            <a:r>
              <a:rPr lang="vi-VN" sz="2600" dirty="0"/>
              <a:t>B. Lực xuất hiện khi lốp xe đạp lăn trên mặt </a:t>
            </a:r>
            <a:r>
              <a:rPr lang="vi-VN" sz="2600" dirty="0" smtClean="0"/>
              <a:t>đường</a:t>
            </a:r>
          </a:p>
          <a:p>
            <a:endParaRPr lang="vi-VN" sz="2600" dirty="0"/>
          </a:p>
          <a:p>
            <a:r>
              <a:rPr lang="vi-VN" sz="2600" dirty="0"/>
              <a:t>C. Lực xuất hiện khi bánh xe trượt trên mặt </a:t>
            </a:r>
            <a:r>
              <a:rPr lang="vi-VN" sz="2600" dirty="0" smtClean="0"/>
              <a:t>đường</a:t>
            </a:r>
          </a:p>
          <a:p>
            <a:endParaRPr lang="vi-VN" sz="2600" dirty="0"/>
          </a:p>
          <a:p>
            <a:r>
              <a:rPr lang="vi-VN" sz="2600" dirty="0"/>
              <a:t>D. Lực xuất hiện khi các chi tiết máy cọ xát với nhau.</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657350"/>
            <a:ext cx="971550" cy="971550"/>
          </a:xfrm>
          <a:prstGeom prst="rect">
            <a:avLst/>
          </a:prstGeom>
        </p:spPr>
      </p:pic>
    </p:spTree>
    <p:extLst>
      <p:ext uri="{BB962C8B-B14F-4D97-AF65-F5344CB8AC3E}">
        <p14:creationId xmlns:p14="http://schemas.microsoft.com/office/powerpoint/2010/main" val="255080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0"/>
            <a:ext cx="2895600" cy="523220"/>
          </a:xfrm>
          <a:prstGeom prst="rect">
            <a:avLst/>
          </a:prstGeom>
        </p:spPr>
        <p:txBody>
          <a:bodyPr wrap="square">
            <a:spAutoFit/>
          </a:bodyPr>
          <a:lstStyle/>
          <a:p>
            <a:r>
              <a:rPr lang="vi-VN" sz="2800" b="1" dirty="0" smtClean="0">
                <a:solidFill>
                  <a:srgbClr val="FF0000"/>
                </a:solidFill>
              </a:rPr>
              <a:t>TRẮC NGHIỆM</a:t>
            </a:r>
            <a:endParaRPr lang="vi-VN" sz="2800" b="1" dirty="0">
              <a:solidFill>
                <a:srgbClr val="FF0000"/>
              </a:solidFill>
            </a:endParaRPr>
          </a:p>
        </p:txBody>
      </p:sp>
      <p:sp>
        <p:nvSpPr>
          <p:cNvPr id="3" name="Rectangle 2"/>
          <p:cNvSpPr/>
          <p:nvPr/>
        </p:nvSpPr>
        <p:spPr>
          <a:xfrm>
            <a:off x="609600" y="819150"/>
            <a:ext cx="8382000" cy="3693319"/>
          </a:xfrm>
          <a:prstGeom prst="rect">
            <a:avLst/>
          </a:prstGeom>
        </p:spPr>
        <p:txBody>
          <a:bodyPr wrap="square">
            <a:spAutoFit/>
          </a:bodyPr>
          <a:lstStyle/>
          <a:p>
            <a:r>
              <a:rPr lang="vi-VN" sz="2600" b="1" dirty="0"/>
              <a:t>Câu </a:t>
            </a:r>
            <a:r>
              <a:rPr lang="vi-VN" sz="2600" b="1" dirty="0" smtClean="0"/>
              <a:t>6:</a:t>
            </a:r>
            <a:r>
              <a:rPr lang="vi-VN" sz="2600" b="1" dirty="0"/>
              <a:t> Lực ma sát trượt: </a:t>
            </a:r>
            <a:endParaRPr lang="vi-VN" sz="2600" b="1" dirty="0" smtClean="0"/>
          </a:p>
          <a:p>
            <a:endParaRPr lang="vi-VN" sz="2600" b="1" dirty="0"/>
          </a:p>
          <a:p>
            <a:r>
              <a:rPr lang="vi-VN" sz="2600" dirty="0"/>
              <a:t>A. xuất hiện khi một vật trượt trên bề mặt của vật khác</a:t>
            </a:r>
          </a:p>
          <a:p>
            <a:endParaRPr lang="vi-VN" sz="2600" dirty="0" smtClean="0"/>
          </a:p>
          <a:p>
            <a:r>
              <a:rPr lang="vi-VN" sz="2600" dirty="0" smtClean="0"/>
              <a:t>B</a:t>
            </a:r>
            <a:r>
              <a:rPr lang="vi-VN" sz="2600" dirty="0"/>
              <a:t>. xuất hiện khi một vật lăn trên bề mặt của vật khác</a:t>
            </a:r>
          </a:p>
          <a:p>
            <a:endParaRPr lang="vi-VN" sz="2600" dirty="0" smtClean="0"/>
          </a:p>
          <a:p>
            <a:r>
              <a:rPr lang="vi-VN" sz="2600" dirty="0" smtClean="0"/>
              <a:t>C</a:t>
            </a:r>
            <a:r>
              <a:rPr lang="vi-VN" sz="2600" dirty="0"/>
              <a:t>. xuất hiện khi một nằm yên trên bề mặt của vật khác</a:t>
            </a:r>
          </a:p>
          <a:p>
            <a:endParaRPr lang="vi-VN" sz="2600" dirty="0" smtClean="0"/>
          </a:p>
          <a:p>
            <a:r>
              <a:rPr lang="vi-VN" sz="2600" dirty="0" smtClean="0"/>
              <a:t>D</a:t>
            </a:r>
            <a:r>
              <a:rPr lang="vi-VN" sz="2600" dirty="0"/>
              <a:t>. Một đáp án khác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76350"/>
            <a:ext cx="971550" cy="971550"/>
          </a:xfrm>
          <a:prstGeom prst="rect">
            <a:avLst/>
          </a:prstGeom>
        </p:spPr>
      </p:pic>
    </p:spTree>
    <p:extLst>
      <p:ext uri="{BB962C8B-B14F-4D97-AF65-F5344CB8AC3E}">
        <p14:creationId xmlns:p14="http://schemas.microsoft.com/office/powerpoint/2010/main" val="255080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0"/>
            <a:ext cx="2895600" cy="523220"/>
          </a:xfrm>
          <a:prstGeom prst="rect">
            <a:avLst/>
          </a:prstGeom>
        </p:spPr>
        <p:txBody>
          <a:bodyPr wrap="square">
            <a:spAutoFit/>
          </a:bodyPr>
          <a:lstStyle/>
          <a:p>
            <a:r>
              <a:rPr lang="vi-VN" sz="2800" b="1" dirty="0" smtClean="0">
                <a:solidFill>
                  <a:srgbClr val="FF0000"/>
                </a:solidFill>
              </a:rPr>
              <a:t>TRẮC NGHIỆM</a:t>
            </a:r>
            <a:endParaRPr lang="vi-VN" sz="2800" b="1" dirty="0">
              <a:solidFill>
                <a:srgbClr val="FF0000"/>
              </a:solidFill>
            </a:endParaRPr>
          </a:p>
        </p:txBody>
      </p:sp>
      <p:sp>
        <p:nvSpPr>
          <p:cNvPr id="2" name="Rectangle 1"/>
          <p:cNvSpPr/>
          <p:nvPr/>
        </p:nvSpPr>
        <p:spPr>
          <a:xfrm>
            <a:off x="914400" y="971550"/>
            <a:ext cx="7848600" cy="2893100"/>
          </a:xfrm>
          <a:prstGeom prst="rect">
            <a:avLst/>
          </a:prstGeom>
        </p:spPr>
        <p:txBody>
          <a:bodyPr wrap="square">
            <a:spAutoFit/>
          </a:bodyPr>
          <a:lstStyle/>
          <a:p>
            <a:r>
              <a:rPr lang="vi-VN" sz="2600" b="1" dirty="0"/>
              <a:t>Câu </a:t>
            </a:r>
            <a:r>
              <a:rPr lang="vi-VN" sz="2600" b="1" dirty="0" smtClean="0"/>
              <a:t>7:</a:t>
            </a:r>
            <a:r>
              <a:rPr lang="vi-VN" sz="2600" b="1" dirty="0"/>
              <a:t> Một túi đường có khối lượng 2kg thì có trọng lượng gần bằng</a:t>
            </a:r>
            <a:r>
              <a:rPr lang="vi-VN" sz="2600" b="1" dirty="0" smtClean="0"/>
              <a:t>:</a:t>
            </a:r>
          </a:p>
          <a:p>
            <a:r>
              <a:rPr lang="vi-VN" sz="2600" dirty="0" smtClean="0"/>
              <a:t> </a:t>
            </a:r>
            <a:endParaRPr lang="vi-VN" sz="2600" dirty="0"/>
          </a:p>
          <a:p>
            <a:pPr marL="514350" indent="-514350">
              <a:buAutoNum type="alphaUcPeriod"/>
            </a:pPr>
            <a:r>
              <a:rPr lang="vi-VN" sz="2600" dirty="0" smtClean="0"/>
              <a:t>2N</a:t>
            </a:r>
            <a:r>
              <a:rPr lang="vi-VN" sz="2600" dirty="0"/>
              <a:t>	</a:t>
            </a:r>
            <a:r>
              <a:rPr lang="vi-VN" sz="2600" dirty="0" smtClean="0"/>
              <a:t>                             B</a:t>
            </a:r>
            <a:r>
              <a:rPr lang="vi-VN" sz="2600" dirty="0"/>
              <a:t>. 20N</a:t>
            </a:r>
            <a:r>
              <a:rPr lang="vi-VN" sz="2600" b="1" dirty="0"/>
              <a:t>	</a:t>
            </a:r>
            <a:endParaRPr lang="vi-VN" sz="2600" b="1" dirty="0" smtClean="0"/>
          </a:p>
          <a:p>
            <a:endParaRPr lang="vi-VN" sz="2600" b="1" dirty="0"/>
          </a:p>
          <a:p>
            <a:endParaRPr lang="vi-VN" sz="2600" dirty="0" smtClean="0"/>
          </a:p>
          <a:p>
            <a:r>
              <a:rPr lang="vi-VN" sz="2600" dirty="0" smtClean="0"/>
              <a:t>C</a:t>
            </a:r>
            <a:r>
              <a:rPr lang="vi-VN" sz="2600" dirty="0"/>
              <a:t>. 200N	</a:t>
            </a:r>
            <a:r>
              <a:rPr lang="vi-VN" sz="2600" dirty="0" smtClean="0"/>
              <a:t>                             D</a:t>
            </a:r>
            <a:r>
              <a:rPr lang="vi-VN" sz="2600" dirty="0"/>
              <a:t>. 2000N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932325"/>
            <a:ext cx="971550" cy="971550"/>
          </a:xfrm>
          <a:prstGeom prst="rect">
            <a:avLst/>
          </a:prstGeom>
        </p:spPr>
      </p:pic>
    </p:spTree>
    <p:extLst>
      <p:ext uri="{BB962C8B-B14F-4D97-AF65-F5344CB8AC3E}">
        <p14:creationId xmlns:p14="http://schemas.microsoft.com/office/powerpoint/2010/main" val="304363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0"/>
            <a:ext cx="2895600" cy="523220"/>
          </a:xfrm>
          <a:prstGeom prst="rect">
            <a:avLst/>
          </a:prstGeom>
        </p:spPr>
        <p:txBody>
          <a:bodyPr wrap="square">
            <a:spAutoFit/>
          </a:bodyPr>
          <a:lstStyle/>
          <a:p>
            <a:r>
              <a:rPr lang="vi-VN" sz="2800" b="1" dirty="0" smtClean="0">
                <a:solidFill>
                  <a:srgbClr val="FF0000"/>
                </a:solidFill>
              </a:rPr>
              <a:t>TRẮC NGHIỆM</a:t>
            </a:r>
            <a:endParaRPr lang="vi-VN" sz="2800" b="1" dirty="0">
              <a:solidFill>
                <a:srgbClr val="FF0000"/>
              </a:solidFill>
            </a:endParaRPr>
          </a:p>
        </p:txBody>
      </p:sp>
      <p:sp>
        <p:nvSpPr>
          <p:cNvPr id="2" name="Rectangle 1"/>
          <p:cNvSpPr/>
          <p:nvPr/>
        </p:nvSpPr>
        <p:spPr>
          <a:xfrm>
            <a:off x="914400" y="742950"/>
            <a:ext cx="6705600" cy="4093428"/>
          </a:xfrm>
          <a:prstGeom prst="rect">
            <a:avLst/>
          </a:prstGeom>
        </p:spPr>
        <p:txBody>
          <a:bodyPr wrap="square">
            <a:spAutoFit/>
          </a:bodyPr>
          <a:lstStyle/>
          <a:p>
            <a:r>
              <a:rPr lang="vi-VN" sz="2600" b="1" dirty="0"/>
              <a:t>Câu </a:t>
            </a:r>
            <a:r>
              <a:rPr lang="vi-VN" sz="2600" b="1" dirty="0" smtClean="0"/>
              <a:t>8:</a:t>
            </a:r>
            <a:r>
              <a:rPr lang="vi-VN" sz="2600" b="1" dirty="0"/>
              <a:t> Động năng của vật là </a:t>
            </a:r>
            <a:endParaRPr lang="vi-VN" sz="2600" b="1" dirty="0" smtClean="0"/>
          </a:p>
          <a:p>
            <a:endParaRPr lang="vi-VN" sz="2600" dirty="0" smtClean="0"/>
          </a:p>
          <a:p>
            <a:endParaRPr lang="vi-VN" sz="2000" dirty="0"/>
          </a:p>
          <a:p>
            <a:pPr marL="342900" indent="-342900">
              <a:buAutoNum type="alphaUcPeriod"/>
            </a:pPr>
            <a:r>
              <a:rPr lang="vi-VN" sz="2600" dirty="0" smtClean="0"/>
              <a:t>năng </a:t>
            </a:r>
            <a:r>
              <a:rPr lang="vi-VN" sz="2600" dirty="0"/>
              <a:t>lượng do vật có độ cao	</a:t>
            </a:r>
            <a:endParaRPr lang="vi-VN" sz="2600" dirty="0" smtClean="0"/>
          </a:p>
          <a:p>
            <a:endParaRPr lang="vi-VN" sz="2600" dirty="0" smtClean="0"/>
          </a:p>
          <a:p>
            <a:r>
              <a:rPr lang="vi-VN" sz="2600" dirty="0" smtClean="0"/>
              <a:t>B</a:t>
            </a:r>
            <a:r>
              <a:rPr lang="vi-VN" sz="2600" dirty="0"/>
              <a:t>. năng lượng do vật bị biến dạng</a:t>
            </a:r>
          </a:p>
          <a:p>
            <a:endParaRPr lang="vi-VN" sz="2600" dirty="0" smtClean="0"/>
          </a:p>
          <a:p>
            <a:r>
              <a:rPr lang="vi-VN" sz="2600" dirty="0" smtClean="0"/>
              <a:t>C</a:t>
            </a:r>
            <a:r>
              <a:rPr lang="vi-VN" sz="2600" dirty="0"/>
              <a:t>. năng lượng do vật có nhiệt đ	</a:t>
            </a:r>
            <a:endParaRPr lang="vi-VN" sz="2600" dirty="0" smtClean="0"/>
          </a:p>
          <a:p>
            <a:endParaRPr lang="vi-VN" sz="2600" b="1" dirty="0" smtClean="0"/>
          </a:p>
          <a:p>
            <a:r>
              <a:rPr lang="vi-VN" sz="2600" dirty="0" smtClean="0"/>
              <a:t>D</a:t>
            </a:r>
            <a:r>
              <a:rPr lang="vi-VN" sz="2600" dirty="0"/>
              <a:t>. năng lượng do vật chuyển động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893936"/>
            <a:ext cx="971550" cy="971550"/>
          </a:xfrm>
          <a:prstGeom prst="rect">
            <a:avLst/>
          </a:prstGeom>
        </p:spPr>
      </p:pic>
    </p:spTree>
    <p:extLst>
      <p:ext uri="{BB962C8B-B14F-4D97-AF65-F5344CB8AC3E}">
        <p14:creationId xmlns:p14="http://schemas.microsoft.com/office/powerpoint/2010/main" val="12440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228600" y="361950"/>
            <a:ext cx="8763000" cy="830997"/>
          </a:xfrm>
          <a:prstGeom prst="rect">
            <a:avLst/>
          </a:prstGeom>
        </p:spPr>
        <p:txBody>
          <a:bodyPr wrap="square">
            <a:spAutoFit/>
          </a:bodyPr>
          <a:lstStyle/>
          <a:p>
            <a:pPr algn="just"/>
            <a:r>
              <a:rPr lang="vi-VN" sz="2400" b="1" dirty="0" smtClean="0"/>
              <a:t>Câu 1: Kể </a:t>
            </a:r>
            <a:r>
              <a:rPr lang="vi-VN" sz="2400" b="1" dirty="0"/>
              <a:t>5 hoạt động hằng ngày cho thấy lực và tác dụng của lực tương ứng trong các hoạt động đó.</a:t>
            </a:r>
          </a:p>
        </p:txBody>
      </p:sp>
      <p:sp>
        <p:nvSpPr>
          <p:cNvPr id="5" name="Rectangle 4"/>
          <p:cNvSpPr/>
          <p:nvPr/>
        </p:nvSpPr>
        <p:spPr>
          <a:xfrm>
            <a:off x="381000" y="1123950"/>
            <a:ext cx="8763000" cy="769441"/>
          </a:xfrm>
          <a:prstGeom prst="rect">
            <a:avLst/>
          </a:prstGeom>
        </p:spPr>
        <p:txBody>
          <a:bodyPr wrap="square">
            <a:spAutoFit/>
          </a:bodyPr>
          <a:lstStyle/>
          <a:p>
            <a:pPr algn="just"/>
            <a:r>
              <a:rPr lang="vi-VN" sz="2200" dirty="0"/>
              <a:t>- Hàng ngày em đạp xe đạp đến trường: lực của chân tác dụng vào bàn đạp và làm xe chuyển động.</a:t>
            </a:r>
          </a:p>
        </p:txBody>
      </p:sp>
      <p:sp>
        <p:nvSpPr>
          <p:cNvPr id="6" name="Rectangle 5"/>
          <p:cNvSpPr/>
          <p:nvPr/>
        </p:nvSpPr>
        <p:spPr>
          <a:xfrm>
            <a:off x="381000" y="1885950"/>
            <a:ext cx="8382000" cy="769441"/>
          </a:xfrm>
          <a:prstGeom prst="rect">
            <a:avLst/>
          </a:prstGeom>
        </p:spPr>
        <p:txBody>
          <a:bodyPr wrap="square">
            <a:spAutoFit/>
          </a:bodyPr>
          <a:lstStyle/>
          <a:p>
            <a:pPr algn="just"/>
            <a:r>
              <a:rPr lang="vi-VN" sz="2200" dirty="0" smtClean="0"/>
              <a:t>- Em </a:t>
            </a:r>
            <a:r>
              <a:rPr lang="vi-VN" sz="2200" dirty="0"/>
              <a:t>cầm lược chải tóc: lực do tay tác dụng vào lược để chải tóc </a:t>
            </a:r>
            <a:r>
              <a:rPr lang="vi-VN" sz="2200" dirty="0" smtClean="0"/>
              <a:t>=&gt; </a:t>
            </a:r>
            <a:r>
              <a:rPr lang="vi-VN" sz="2200" dirty="0"/>
              <a:t>làm lược chuyển động.</a:t>
            </a:r>
          </a:p>
        </p:txBody>
      </p:sp>
      <p:sp>
        <p:nvSpPr>
          <p:cNvPr id="7" name="Rectangle 6"/>
          <p:cNvSpPr/>
          <p:nvPr/>
        </p:nvSpPr>
        <p:spPr>
          <a:xfrm>
            <a:off x="381000" y="2724150"/>
            <a:ext cx="8001000" cy="769441"/>
          </a:xfrm>
          <a:prstGeom prst="rect">
            <a:avLst/>
          </a:prstGeom>
        </p:spPr>
        <p:txBody>
          <a:bodyPr wrap="square">
            <a:spAutoFit/>
          </a:bodyPr>
          <a:lstStyle/>
          <a:p>
            <a:pPr algn="just"/>
            <a:r>
              <a:rPr lang="vi-VN" sz="2200" dirty="0"/>
              <a:t>- Em cầm bút ghi bài: lực do tay tác dụng vào bút để ghi chữ =&gt; bút chuyển động.</a:t>
            </a:r>
          </a:p>
        </p:txBody>
      </p:sp>
      <p:sp>
        <p:nvSpPr>
          <p:cNvPr id="8" name="Rectangle 7"/>
          <p:cNvSpPr/>
          <p:nvPr/>
        </p:nvSpPr>
        <p:spPr>
          <a:xfrm>
            <a:off x="381000" y="3562350"/>
            <a:ext cx="7315200" cy="769441"/>
          </a:xfrm>
          <a:prstGeom prst="rect">
            <a:avLst/>
          </a:prstGeom>
        </p:spPr>
        <p:txBody>
          <a:bodyPr wrap="square">
            <a:spAutoFit/>
          </a:bodyPr>
          <a:lstStyle/>
          <a:p>
            <a:pPr algn="just"/>
            <a:r>
              <a:rPr lang="vi-VN" sz="2200" dirty="0"/>
              <a:t>- Em ngồi yên trên ghế: ghế chịu trọng lượng của cơ thể =&gt; làm bề mặt ghế bị biến dạng.</a:t>
            </a:r>
          </a:p>
        </p:txBody>
      </p:sp>
      <p:sp>
        <p:nvSpPr>
          <p:cNvPr id="9" name="Rectangle 8"/>
          <p:cNvSpPr/>
          <p:nvPr/>
        </p:nvSpPr>
        <p:spPr>
          <a:xfrm>
            <a:off x="381000" y="4393109"/>
            <a:ext cx="7086600" cy="769441"/>
          </a:xfrm>
          <a:prstGeom prst="rect">
            <a:avLst/>
          </a:prstGeom>
        </p:spPr>
        <p:txBody>
          <a:bodyPr wrap="square">
            <a:spAutoFit/>
          </a:bodyPr>
          <a:lstStyle/>
          <a:p>
            <a:pPr algn="just"/>
            <a:r>
              <a:rPr lang="vi-VN" sz="2200" dirty="0"/>
              <a:t>- Em đeo cặp tới trường: lực của cặp tác dụng vào vai =&gt; làm vai bị biến dạng.</a:t>
            </a:r>
          </a:p>
        </p:txBody>
      </p:sp>
    </p:spTree>
    <p:extLst>
      <p:ext uri="{BB962C8B-B14F-4D97-AF65-F5344CB8AC3E}">
        <p14:creationId xmlns:p14="http://schemas.microsoft.com/office/powerpoint/2010/main" val="93609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0"/>
            <a:ext cx="2895600" cy="523220"/>
          </a:xfrm>
          <a:prstGeom prst="rect">
            <a:avLst/>
          </a:prstGeom>
        </p:spPr>
        <p:txBody>
          <a:bodyPr wrap="square">
            <a:spAutoFit/>
          </a:bodyPr>
          <a:lstStyle/>
          <a:p>
            <a:r>
              <a:rPr lang="vi-VN" sz="2800" b="1" dirty="0" smtClean="0">
                <a:solidFill>
                  <a:srgbClr val="FF0000"/>
                </a:solidFill>
              </a:rPr>
              <a:t>TRẮC NGHIỆM</a:t>
            </a:r>
            <a:endParaRPr lang="vi-VN" sz="2800" b="1" dirty="0">
              <a:solidFill>
                <a:srgbClr val="FF0000"/>
              </a:solidFill>
            </a:endParaRPr>
          </a:p>
        </p:txBody>
      </p:sp>
      <p:sp>
        <p:nvSpPr>
          <p:cNvPr id="2" name="Rectangle 1"/>
          <p:cNvSpPr/>
          <p:nvPr/>
        </p:nvSpPr>
        <p:spPr>
          <a:xfrm>
            <a:off x="547468" y="1023693"/>
            <a:ext cx="8077200" cy="3785652"/>
          </a:xfrm>
          <a:prstGeom prst="rect">
            <a:avLst/>
          </a:prstGeom>
        </p:spPr>
        <p:txBody>
          <a:bodyPr wrap="square">
            <a:spAutoFit/>
          </a:bodyPr>
          <a:lstStyle/>
          <a:p>
            <a:r>
              <a:rPr lang="vi-VN" sz="2400" b="1" dirty="0"/>
              <a:t>Câu </a:t>
            </a:r>
            <a:r>
              <a:rPr lang="vi-VN" sz="2400" b="1" dirty="0" smtClean="0"/>
              <a:t>9:</a:t>
            </a:r>
            <a:r>
              <a:rPr lang="vi-VN" sz="2400" b="1" dirty="0"/>
              <a:t> Bàn là (bàn ủi) khi hoạt động đã có sự chuyển hóa từ </a:t>
            </a:r>
            <a:endParaRPr lang="vi-VN" sz="2400" b="1" dirty="0" smtClean="0"/>
          </a:p>
          <a:p>
            <a:endParaRPr lang="vi-VN" sz="2400" b="1" dirty="0"/>
          </a:p>
          <a:p>
            <a:pPr marL="457200" indent="-457200">
              <a:buAutoNum type="alphaUcPeriod"/>
            </a:pPr>
            <a:r>
              <a:rPr lang="vi-VN" sz="2400" dirty="0" smtClean="0"/>
              <a:t>điện </a:t>
            </a:r>
            <a:r>
              <a:rPr lang="vi-VN" sz="2400" dirty="0"/>
              <a:t>năng chủ yếu sang động năng	</a:t>
            </a:r>
            <a:endParaRPr lang="vi-VN" sz="2400" dirty="0" smtClean="0"/>
          </a:p>
          <a:p>
            <a:endParaRPr lang="vi-VN" sz="2400" dirty="0" smtClean="0"/>
          </a:p>
          <a:p>
            <a:r>
              <a:rPr lang="vi-VN" sz="2400" dirty="0" smtClean="0"/>
              <a:t>B</a:t>
            </a:r>
            <a:r>
              <a:rPr lang="vi-VN" sz="2400" b="1" dirty="0" smtClean="0"/>
              <a:t>. </a:t>
            </a:r>
            <a:r>
              <a:rPr lang="vi-VN" sz="2400" dirty="0" smtClean="0"/>
              <a:t>điện năng chủ yếu sang nhiệt năng</a:t>
            </a:r>
          </a:p>
          <a:p>
            <a:endParaRPr lang="vi-VN" sz="2400" dirty="0" smtClean="0"/>
          </a:p>
          <a:p>
            <a:r>
              <a:rPr lang="vi-VN" sz="2400" dirty="0" smtClean="0"/>
              <a:t>C</a:t>
            </a:r>
            <a:r>
              <a:rPr lang="vi-VN" sz="2400" dirty="0"/>
              <a:t>. nhiệt năng chủ yếu sang động năng	</a:t>
            </a:r>
            <a:endParaRPr lang="vi-VN" sz="2400" dirty="0" smtClean="0"/>
          </a:p>
          <a:p>
            <a:endParaRPr lang="vi-VN" sz="2400" dirty="0"/>
          </a:p>
          <a:p>
            <a:r>
              <a:rPr lang="vi-VN" sz="2400" dirty="0" smtClean="0"/>
              <a:t>D</a:t>
            </a:r>
            <a:r>
              <a:rPr lang="vi-VN" sz="2400" dirty="0"/>
              <a:t>. nhiệt năng chủ yếu sang quang năng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571750"/>
            <a:ext cx="971550" cy="971550"/>
          </a:xfrm>
          <a:prstGeom prst="rect">
            <a:avLst/>
          </a:prstGeom>
        </p:spPr>
      </p:pic>
    </p:spTree>
    <p:extLst>
      <p:ext uri="{BB962C8B-B14F-4D97-AF65-F5344CB8AC3E}">
        <p14:creationId xmlns:p14="http://schemas.microsoft.com/office/powerpoint/2010/main" val="12440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0"/>
            <a:ext cx="2895600" cy="523220"/>
          </a:xfrm>
          <a:prstGeom prst="rect">
            <a:avLst/>
          </a:prstGeom>
        </p:spPr>
        <p:txBody>
          <a:bodyPr wrap="square">
            <a:spAutoFit/>
          </a:bodyPr>
          <a:lstStyle/>
          <a:p>
            <a:r>
              <a:rPr lang="vi-VN" sz="2800" b="1" dirty="0" smtClean="0">
                <a:solidFill>
                  <a:srgbClr val="FF0000"/>
                </a:solidFill>
              </a:rPr>
              <a:t>TRẮC NGHIỆM</a:t>
            </a:r>
            <a:endParaRPr lang="vi-VN" sz="2800" b="1" dirty="0">
              <a:solidFill>
                <a:srgbClr val="FF0000"/>
              </a:solidFill>
            </a:endParaRPr>
          </a:p>
        </p:txBody>
      </p:sp>
      <p:sp>
        <p:nvSpPr>
          <p:cNvPr id="3" name="Rectangle 2"/>
          <p:cNvSpPr/>
          <p:nvPr/>
        </p:nvSpPr>
        <p:spPr>
          <a:xfrm>
            <a:off x="304800" y="971550"/>
            <a:ext cx="8839200" cy="2893100"/>
          </a:xfrm>
          <a:prstGeom prst="rect">
            <a:avLst/>
          </a:prstGeom>
        </p:spPr>
        <p:txBody>
          <a:bodyPr wrap="square">
            <a:spAutoFit/>
          </a:bodyPr>
          <a:lstStyle/>
          <a:p>
            <a:r>
              <a:rPr lang="vi-VN" sz="2600" b="1" dirty="0"/>
              <a:t>Câu </a:t>
            </a:r>
            <a:r>
              <a:rPr lang="vi-VN" sz="2600" b="1" dirty="0" smtClean="0"/>
              <a:t>10:</a:t>
            </a:r>
            <a:r>
              <a:rPr lang="vi-VN" sz="2600" b="1" dirty="0"/>
              <a:t> Vật liệu nào sau đây không phải là nhiên liệu? </a:t>
            </a:r>
          </a:p>
          <a:p>
            <a:endParaRPr lang="vi-VN" sz="2600" dirty="0" smtClean="0"/>
          </a:p>
          <a:p>
            <a:endParaRPr lang="vi-VN" sz="2600" dirty="0"/>
          </a:p>
          <a:p>
            <a:r>
              <a:rPr lang="vi-VN" sz="2600" dirty="0" smtClean="0"/>
              <a:t>       A. Than </a:t>
            </a:r>
            <a:r>
              <a:rPr lang="vi-VN" sz="2600" dirty="0"/>
              <a:t>củi	</a:t>
            </a:r>
            <a:r>
              <a:rPr lang="vi-VN" sz="2600" dirty="0" smtClean="0"/>
              <a:t>                       B</a:t>
            </a:r>
            <a:r>
              <a:rPr lang="vi-VN" sz="2600" dirty="0"/>
              <a:t>. Xăng	</a:t>
            </a:r>
            <a:endParaRPr lang="vi-VN" sz="2600" dirty="0" smtClean="0"/>
          </a:p>
          <a:p>
            <a:pPr marL="514350" indent="-514350">
              <a:buAutoNum type="alphaUcPeriod"/>
            </a:pPr>
            <a:endParaRPr lang="vi-VN" sz="2600" b="1" dirty="0"/>
          </a:p>
          <a:p>
            <a:pPr marL="514350" indent="-514350">
              <a:buAutoNum type="alphaUcPeriod"/>
            </a:pPr>
            <a:endParaRPr lang="vi-VN" sz="2600" b="1" dirty="0" smtClean="0"/>
          </a:p>
          <a:p>
            <a:r>
              <a:rPr lang="vi-VN" sz="2600" dirty="0" smtClean="0"/>
              <a:t>       C</a:t>
            </a:r>
            <a:r>
              <a:rPr lang="vi-VN" sz="2600" dirty="0"/>
              <a:t>. Hơi nước</a:t>
            </a:r>
            <a:r>
              <a:rPr lang="vi-VN" sz="2600" b="1" dirty="0"/>
              <a:t>	</a:t>
            </a:r>
            <a:r>
              <a:rPr lang="vi-VN" sz="2600" b="1" dirty="0" smtClean="0"/>
              <a:t>                       </a:t>
            </a:r>
            <a:r>
              <a:rPr lang="vi-VN" sz="2600" dirty="0" smtClean="0"/>
              <a:t>D</a:t>
            </a:r>
            <a:r>
              <a:rPr lang="vi-VN" sz="2600" dirty="0"/>
              <a:t>. Dầu hỏa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175" y="3052249"/>
            <a:ext cx="971550" cy="971550"/>
          </a:xfrm>
          <a:prstGeom prst="rect">
            <a:avLst/>
          </a:prstGeom>
        </p:spPr>
      </p:pic>
    </p:spTree>
    <p:extLst>
      <p:ext uri="{BB962C8B-B14F-4D97-AF65-F5344CB8AC3E}">
        <p14:creationId xmlns:p14="http://schemas.microsoft.com/office/powerpoint/2010/main" val="426401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0"/>
            <a:ext cx="2895600" cy="523220"/>
          </a:xfrm>
          <a:prstGeom prst="rect">
            <a:avLst/>
          </a:prstGeom>
        </p:spPr>
        <p:txBody>
          <a:bodyPr wrap="square">
            <a:spAutoFit/>
          </a:bodyPr>
          <a:lstStyle/>
          <a:p>
            <a:r>
              <a:rPr lang="vi-VN" sz="2800" b="1" dirty="0" smtClean="0">
                <a:solidFill>
                  <a:srgbClr val="FF0000"/>
                </a:solidFill>
              </a:rPr>
              <a:t>TRẮC NGHIỆM</a:t>
            </a:r>
            <a:endParaRPr lang="vi-VN" sz="2800" b="1" dirty="0">
              <a:solidFill>
                <a:srgbClr val="FF0000"/>
              </a:solidFill>
            </a:endParaRPr>
          </a:p>
        </p:txBody>
      </p:sp>
      <p:sp>
        <p:nvSpPr>
          <p:cNvPr id="2" name="Rectangle 1"/>
          <p:cNvSpPr/>
          <p:nvPr/>
        </p:nvSpPr>
        <p:spPr>
          <a:xfrm>
            <a:off x="762000" y="742950"/>
            <a:ext cx="8229600" cy="4093428"/>
          </a:xfrm>
          <a:prstGeom prst="rect">
            <a:avLst/>
          </a:prstGeom>
        </p:spPr>
        <p:txBody>
          <a:bodyPr wrap="square">
            <a:spAutoFit/>
          </a:bodyPr>
          <a:lstStyle/>
          <a:p>
            <a:pPr algn="just"/>
            <a:r>
              <a:rPr lang="vi-VN" sz="2600" b="1" dirty="0"/>
              <a:t>Câu </a:t>
            </a:r>
            <a:r>
              <a:rPr lang="vi-VN" sz="2600" b="1" dirty="0" smtClean="0"/>
              <a:t>11:</a:t>
            </a:r>
            <a:r>
              <a:rPr lang="vi-VN" sz="2600" b="1" dirty="0"/>
              <a:t> Trong các nguồn năng lượng dưới đây, nguồn năng lượng nào tái tạo được? </a:t>
            </a:r>
            <a:endParaRPr lang="vi-VN" sz="2600" b="1" dirty="0" smtClean="0"/>
          </a:p>
          <a:p>
            <a:pPr algn="just"/>
            <a:endParaRPr lang="vi-VN" sz="2600" dirty="0"/>
          </a:p>
          <a:p>
            <a:pPr marL="514350" indent="-514350" algn="just">
              <a:buAutoNum type="alphaUcPeriod"/>
            </a:pPr>
            <a:r>
              <a:rPr lang="vi-VN" sz="2600" dirty="0" smtClean="0"/>
              <a:t>Dầu </a:t>
            </a:r>
            <a:r>
              <a:rPr lang="vi-VN" sz="2600" dirty="0"/>
              <a:t>và than đá	</a:t>
            </a:r>
            <a:endParaRPr lang="vi-VN" sz="2600" dirty="0" smtClean="0"/>
          </a:p>
          <a:p>
            <a:pPr algn="just"/>
            <a:endParaRPr lang="vi-VN" sz="2600" dirty="0"/>
          </a:p>
          <a:p>
            <a:pPr algn="just"/>
            <a:r>
              <a:rPr lang="vi-VN" sz="2600" dirty="0" smtClean="0"/>
              <a:t>B</a:t>
            </a:r>
            <a:r>
              <a:rPr lang="vi-VN" sz="2600" dirty="0"/>
              <a:t>. Dầu và thủy triều</a:t>
            </a:r>
          </a:p>
          <a:p>
            <a:pPr algn="just"/>
            <a:endParaRPr lang="vi-VN" sz="2600" b="1" dirty="0" smtClean="0"/>
          </a:p>
          <a:p>
            <a:pPr algn="just"/>
            <a:r>
              <a:rPr lang="vi-VN" sz="2600" dirty="0" smtClean="0"/>
              <a:t>C</a:t>
            </a:r>
            <a:r>
              <a:rPr lang="vi-VN" sz="2600" dirty="0"/>
              <a:t>. Thủy triều và địa nhiệt	</a:t>
            </a:r>
            <a:endParaRPr lang="vi-VN" sz="2600" dirty="0" smtClean="0"/>
          </a:p>
          <a:p>
            <a:pPr algn="just"/>
            <a:endParaRPr lang="vi-VN" sz="2600" dirty="0"/>
          </a:p>
          <a:p>
            <a:pPr algn="just"/>
            <a:r>
              <a:rPr lang="vi-VN" sz="2600" dirty="0" smtClean="0"/>
              <a:t>D</a:t>
            </a:r>
            <a:r>
              <a:rPr lang="vi-VN" sz="2600" dirty="0"/>
              <a:t>. thủy triều và xăng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205676"/>
            <a:ext cx="971550" cy="971550"/>
          </a:xfrm>
          <a:prstGeom prst="rect">
            <a:avLst/>
          </a:prstGeom>
        </p:spPr>
      </p:pic>
    </p:spTree>
    <p:extLst>
      <p:ext uri="{BB962C8B-B14F-4D97-AF65-F5344CB8AC3E}">
        <p14:creationId xmlns:p14="http://schemas.microsoft.com/office/powerpoint/2010/main" val="318960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0"/>
            <a:ext cx="2895600" cy="523220"/>
          </a:xfrm>
          <a:prstGeom prst="rect">
            <a:avLst/>
          </a:prstGeom>
        </p:spPr>
        <p:txBody>
          <a:bodyPr wrap="square">
            <a:spAutoFit/>
          </a:bodyPr>
          <a:lstStyle/>
          <a:p>
            <a:r>
              <a:rPr lang="vi-VN" sz="2800" b="1" dirty="0" smtClean="0">
                <a:solidFill>
                  <a:srgbClr val="FF0000"/>
                </a:solidFill>
              </a:rPr>
              <a:t>TRẮC NGHIỆM</a:t>
            </a:r>
            <a:endParaRPr lang="vi-VN" sz="2800" b="1" dirty="0">
              <a:solidFill>
                <a:srgbClr val="FF0000"/>
              </a:solidFill>
            </a:endParaRPr>
          </a:p>
        </p:txBody>
      </p:sp>
      <p:sp>
        <p:nvSpPr>
          <p:cNvPr id="2" name="Rectangle 1"/>
          <p:cNvSpPr/>
          <p:nvPr/>
        </p:nvSpPr>
        <p:spPr>
          <a:xfrm>
            <a:off x="838200" y="742950"/>
            <a:ext cx="7848600" cy="4093428"/>
          </a:xfrm>
          <a:prstGeom prst="rect">
            <a:avLst/>
          </a:prstGeom>
        </p:spPr>
        <p:txBody>
          <a:bodyPr wrap="square">
            <a:spAutoFit/>
          </a:bodyPr>
          <a:lstStyle/>
          <a:p>
            <a:pPr algn="just"/>
            <a:r>
              <a:rPr lang="vi-VN" sz="2600" b="1" dirty="0"/>
              <a:t>Câu </a:t>
            </a:r>
            <a:r>
              <a:rPr lang="vi-VN" sz="2600" b="1" dirty="0" smtClean="0"/>
              <a:t>12:</a:t>
            </a:r>
            <a:r>
              <a:rPr lang="vi-VN" sz="2600" b="1" dirty="0"/>
              <a:t> Loại nào sau đây là nguồn </a:t>
            </a:r>
            <a:r>
              <a:rPr lang="vi-VN" sz="2600" b="1" dirty="0" smtClean="0"/>
              <a:t>năng lượng</a:t>
            </a:r>
            <a:r>
              <a:rPr lang="vi-VN" sz="2600" b="1" dirty="0"/>
              <a:t> không thể tái tạo? </a:t>
            </a:r>
          </a:p>
          <a:p>
            <a:endParaRPr lang="vi-VN" sz="2600" dirty="0" smtClean="0"/>
          </a:p>
          <a:p>
            <a:pPr marL="514350" indent="-514350">
              <a:buAutoNum type="alphaUcPeriod"/>
            </a:pPr>
            <a:r>
              <a:rPr lang="vi-VN" sz="2600" dirty="0" smtClean="0"/>
              <a:t>Năng </a:t>
            </a:r>
            <a:r>
              <a:rPr lang="vi-VN" sz="2600" dirty="0"/>
              <a:t>lượng Mặt Trời	</a:t>
            </a:r>
            <a:endParaRPr lang="vi-VN" sz="2600" dirty="0" smtClean="0"/>
          </a:p>
          <a:p>
            <a:endParaRPr lang="vi-VN" sz="2600" dirty="0"/>
          </a:p>
          <a:p>
            <a:r>
              <a:rPr lang="vi-VN" sz="2600" dirty="0" smtClean="0"/>
              <a:t>B. </a:t>
            </a:r>
            <a:r>
              <a:rPr lang="vi-VN" sz="2600" dirty="0"/>
              <a:t>Năng lượng hạt nhân </a:t>
            </a:r>
            <a:endParaRPr lang="vi-VN" sz="2600" dirty="0" smtClean="0"/>
          </a:p>
          <a:p>
            <a:endParaRPr lang="vi-VN" sz="2600" dirty="0"/>
          </a:p>
          <a:p>
            <a:r>
              <a:rPr lang="vi-VN" sz="2600" dirty="0" smtClean="0"/>
              <a:t>C. </a:t>
            </a:r>
            <a:r>
              <a:rPr lang="vi-VN" sz="2600" dirty="0"/>
              <a:t>Năng lượng gió</a:t>
            </a:r>
          </a:p>
          <a:p>
            <a:endParaRPr lang="vi-VN" sz="2600" dirty="0"/>
          </a:p>
          <a:p>
            <a:r>
              <a:rPr lang="vi-VN" sz="2600" dirty="0" smtClean="0"/>
              <a:t>D</a:t>
            </a:r>
            <a:r>
              <a:rPr lang="vi-VN" sz="2600" dirty="0"/>
              <a:t>. Năng lượng thủy triều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846" y="2495550"/>
            <a:ext cx="971550" cy="971550"/>
          </a:xfrm>
          <a:prstGeom prst="rect">
            <a:avLst/>
          </a:prstGeom>
        </p:spPr>
      </p:pic>
    </p:spTree>
    <p:extLst>
      <p:ext uri="{BB962C8B-B14F-4D97-AF65-F5344CB8AC3E}">
        <p14:creationId xmlns:p14="http://schemas.microsoft.com/office/powerpoint/2010/main" val="318960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0"/>
            <a:ext cx="2895600" cy="523220"/>
          </a:xfrm>
          <a:prstGeom prst="rect">
            <a:avLst/>
          </a:prstGeom>
        </p:spPr>
        <p:txBody>
          <a:bodyPr wrap="square">
            <a:spAutoFit/>
          </a:bodyPr>
          <a:lstStyle/>
          <a:p>
            <a:r>
              <a:rPr lang="vi-VN" sz="2800" b="1" dirty="0" smtClean="0">
                <a:solidFill>
                  <a:srgbClr val="FF0000"/>
                </a:solidFill>
              </a:rPr>
              <a:t>TRẮC NGHIỆM</a:t>
            </a:r>
            <a:endParaRPr lang="vi-VN" sz="2800" b="1" dirty="0">
              <a:solidFill>
                <a:srgbClr val="FF0000"/>
              </a:solidFill>
            </a:endParaRPr>
          </a:p>
        </p:txBody>
      </p:sp>
      <p:sp>
        <p:nvSpPr>
          <p:cNvPr id="2" name="Rectangle 1"/>
          <p:cNvSpPr/>
          <p:nvPr/>
        </p:nvSpPr>
        <p:spPr>
          <a:xfrm>
            <a:off x="914400" y="819150"/>
            <a:ext cx="8001000" cy="3939540"/>
          </a:xfrm>
          <a:prstGeom prst="rect">
            <a:avLst/>
          </a:prstGeom>
        </p:spPr>
        <p:txBody>
          <a:bodyPr wrap="square">
            <a:spAutoFit/>
          </a:bodyPr>
          <a:lstStyle/>
          <a:p>
            <a:r>
              <a:rPr lang="vi-VN" sz="2500" b="1" dirty="0"/>
              <a:t>Câu </a:t>
            </a:r>
            <a:r>
              <a:rPr lang="vi-VN" sz="2500" b="1" dirty="0" smtClean="0"/>
              <a:t>13:</a:t>
            </a:r>
            <a:r>
              <a:rPr lang="vi-VN" sz="2500" b="1" dirty="0"/>
              <a:t> Những trường hợp nào dưới đây là biểu hiện của nhiệt năng? </a:t>
            </a:r>
            <a:endParaRPr lang="vi-VN" sz="2500" b="1" dirty="0" smtClean="0"/>
          </a:p>
          <a:p>
            <a:endParaRPr lang="vi-VN" sz="2500" dirty="0"/>
          </a:p>
          <a:p>
            <a:pPr marL="457200" indent="-457200">
              <a:buAutoNum type="alphaUcPeriod"/>
            </a:pPr>
            <a:r>
              <a:rPr lang="vi-VN" sz="2500" dirty="0" smtClean="0"/>
              <a:t>làm </a:t>
            </a:r>
            <a:r>
              <a:rPr lang="vi-VN" sz="2500" dirty="0"/>
              <a:t>cho vật nóng lên	</a:t>
            </a:r>
            <a:endParaRPr lang="vi-VN" sz="2500" dirty="0" smtClean="0"/>
          </a:p>
          <a:p>
            <a:endParaRPr lang="vi-VN" sz="2500" dirty="0"/>
          </a:p>
          <a:p>
            <a:r>
              <a:rPr lang="vi-VN" sz="2500" dirty="0" smtClean="0"/>
              <a:t>B</a:t>
            </a:r>
            <a:r>
              <a:rPr lang="vi-VN" sz="2500" dirty="0"/>
              <a:t>. truyền được âm</a:t>
            </a:r>
          </a:p>
          <a:p>
            <a:endParaRPr lang="vi-VN" sz="2500" dirty="0" smtClean="0"/>
          </a:p>
          <a:p>
            <a:r>
              <a:rPr lang="vi-VN" sz="2500" dirty="0" smtClean="0"/>
              <a:t>C</a:t>
            </a:r>
            <a:r>
              <a:rPr lang="vi-VN" sz="2500" dirty="0"/>
              <a:t>. phản chiếu được ánh sáng	</a:t>
            </a:r>
            <a:endParaRPr lang="vi-VN" sz="2500" dirty="0" smtClean="0"/>
          </a:p>
          <a:p>
            <a:endParaRPr lang="vi-VN" sz="2500" dirty="0"/>
          </a:p>
          <a:p>
            <a:r>
              <a:rPr lang="vi-VN" sz="2500" dirty="0" smtClean="0"/>
              <a:t>D</a:t>
            </a:r>
            <a:r>
              <a:rPr lang="vi-VN" sz="2500" dirty="0"/>
              <a:t>. làm cho vật chuyển động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846" y="2495550"/>
            <a:ext cx="971550" cy="971550"/>
          </a:xfrm>
          <a:prstGeom prst="rect">
            <a:avLst/>
          </a:prstGeom>
        </p:spPr>
      </p:pic>
    </p:spTree>
    <p:extLst>
      <p:ext uri="{BB962C8B-B14F-4D97-AF65-F5344CB8AC3E}">
        <p14:creationId xmlns:p14="http://schemas.microsoft.com/office/powerpoint/2010/main" val="318960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0"/>
            <a:ext cx="2895600" cy="523220"/>
          </a:xfrm>
          <a:prstGeom prst="rect">
            <a:avLst/>
          </a:prstGeom>
        </p:spPr>
        <p:txBody>
          <a:bodyPr wrap="square">
            <a:spAutoFit/>
          </a:bodyPr>
          <a:lstStyle/>
          <a:p>
            <a:r>
              <a:rPr lang="vi-VN" sz="2800" b="1" dirty="0" smtClean="0">
                <a:solidFill>
                  <a:srgbClr val="FF0000"/>
                </a:solidFill>
              </a:rPr>
              <a:t>TRẮC NGHIỆM</a:t>
            </a:r>
            <a:endParaRPr lang="vi-VN" sz="2800" b="1" dirty="0">
              <a:solidFill>
                <a:srgbClr val="FF0000"/>
              </a:solidFill>
            </a:endParaRPr>
          </a:p>
        </p:txBody>
      </p:sp>
      <p:sp>
        <p:nvSpPr>
          <p:cNvPr id="2" name="Rectangle 1"/>
          <p:cNvSpPr/>
          <p:nvPr/>
        </p:nvSpPr>
        <p:spPr>
          <a:xfrm>
            <a:off x="556846" y="819150"/>
            <a:ext cx="8434754" cy="4062651"/>
          </a:xfrm>
          <a:prstGeom prst="rect">
            <a:avLst/>
          </a:prstGeom>
        </p:spPr>
        <p:txBody>
          <a:bodyPr wrap="square">
            <a:spAutoFit/>
          </a:bodyPr>
          <a:lstStyle/>
          <a:p>
            <a:pPr algn="just"/>
            <a:r>
              <a:rPr lang="vi-VN" sz="2500" b="1" dirty="0"/>
              <a:t>Câu </a:t>
            </a:r>
            <a:r>
              <a:rPr lang="vi-VN" sz="2500" b="1" dirty="0" smtClean="0"/>
              <a:t>14:</a:t>
            </a:r>
            <a:r>
              <a:rPr lang="vi-VN" sz="2500" b="1" dirty="0"/>
              <a:t> Một ô tô đang chuyển động trên mặt đường, lực tương tác giữa bánh xe với mặt đường là </a:t>
            </a:r>
            <a:endParaRPr lang="vi-VN" sz="2500" b="1" dirty="0" smtClean="0"/>
          </a:p>
          <a:p>
            <a:pPr algn="just"/>
            <a:endParaRPr lang="vi-VN" sz="2600" dirty="0"/>
          </a:p>
          <a:p>
            <a:pPr marL="514350" indent="-514350">
              <a:buAutoNum type="alphaUcPeriod"/>
            </a:pPr>
            <a:r>
              <a:rPr lang="vi-VN" sz="2600" dirty="0" smtClean="0"/>
              <a:t>ma </a:t>
            </a:r>
            <a:r>
              <a:rPr lang="vi-VN" sz="2600" dirty="0"/>
              <a:t>sát trượt    	  </a:t>
            </a:r>
            <a:endParaRPr lang="vi-VN" sz="2600" dirty="0" smtClean="0"/>
          </a:p>
          <a:p>
            <a:endParaRPr lang="vi-VN" sz="2600" dirty="0"/>
          </a:p>
          <a:p>
            <a:r>
              <a:rPr lang="vi-VN" sz="2600" dirty="0" smtClean="0"/>
              <a:t>B</a:t>
            </a:r>
            <a:r>
              <a:rPr lang="vi-VN" sz="2600" dirty="0"/>
              <a:t>. ma sát nghỉ       	</a:t>
            </a:r>
            <a:endParaRPr lang="vi-VN" sz="2600" dirty="0" smtClean="0"/>
          </a:p>
          <a:p>
            <a:endParaRPr lang="vi-VN" sz="2600" b="1" dirty="0" smtClean="0"/>
          </a:p>
          <a:p>
            <a:r>
              <a:rPr lang="vi-VN" sz="2600" dirty="0" smtClean="0"/>
              <a:t>C</a:t>
            </a:r>
            <a:r>
              <a:rPr lang="vi-VN" sz="2600" dirty="0"/>
              <a:t>. ma sát lăn     </a:t>
            </a:r>
            <a:r>
              <a:rPr lang="vi-VN" sz="2600" b="1" dirty="0"/>
              <a:t>    	</a:t>
            </a:r>
            <a:endParaRPr lang="vi-VN" sz="2600" b="1" dirty="0" smtClean="0"/>
          </a:p>
          <a:p>
            <a:endParaRPr lang="vi-VN" sz="2600" b="1" dirty="0"/>
          </a:p>
          <a:p>
            <a:r>
              <a:rPr lang="vi-VN" sz="2600" dirty="0" smtClean="0"/>
              <a:t>D</a:t>
            </a:r>
            <a:r>
              <a:rPr lang="vi-VN" sz="2600" dirty="0"/>
              <a:t>. lực quán tính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333750"/>
            <a:ext cx="971550" cy="971550"/>
          </a:xfrm>
          <a:prstGeom prst="rect">
            <a:avLst/>
          </a:prstGeom>
        </p:spPr>
      </p:pic>
    </p:spTree>
    <p:extLst>
      <p:ext uri="{BB962C8B-B14F-4D97-AF65-F5344CB8AC3E}">
        <p14:creationId xmlns:p14="http://schemas.microsoft.com/office/powerpoint/2010/main" val="318960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0"/>
            <a:ext cx="2895600" cy="523220"/>
          </a:xfrm>
          <a:prstGeom prst="rect">
            <a:avLst/>
          </a:prstGeom>
        </p:spPr>
        <p:txBody>
          <a:bodyPr wrap="square">
            <a:spAutoFit/>
          </a:bodyPr>
          <a:lstStyle/>
          <a:p>
            <a:r>
              <a:rPr lang="vi-VN" sz="2800" b="1" dirty="0" smtClean="0">
                <a:solidFill>
                  <a:srgbClr val="FF0000"/>
                </a:solidFill>
              </a:rPr>
              <a:t>TRẮC NGHIỆM</a:t>
            </a:r>
            <a:endParaRPr lang="vi-VN" sz="2800" b="1" dirty="0">
              <a:solidFill>
                <a:srgbClr val="FF0000"/>
              </a:solidFill>
            </a:endParaRPr>
          </a:p>
        </p:txBody>
      </p:sp>
      <p:sp>
        <p:nvSpPr>
          <p:cNvPr id="2" name="Rectangle 1"/>
          <p:cNvSpPr/>
          <p:nvPr/>
        </p:nvSpPr>
        <p:spPr>
          <a:xfrm>
            <a:off x="495300" y="787390"/>
            <a:ext cx="8648700" cy="3539430"/>
          </a:xfrm>
          <a:prstGeom prst="rect">
            <a:avLst/>
          </a:prstGeom>
        </p:spPr>
        <p:txBody>
          <a:bodyPr wrap="square">
            <a:spAutoFit/>
          </a:bodyPr>
          <a:lstStyle/>
          <a:p>
            <a:r>
              <a:rPr lang="vi-VN" sz="2400" b="1" dirty="0"/>
              <a:t>Câu </a:t>
            </a:r>
            <a:r>
              <a:rPr lang="vi-VN" sz="2400" b="1" dirty="0" smtClean="0"/>
              <a:t>15:</a:t>
            </a:r>
            <a:r>
              <a:rPr lang="vi-VN" sz="2400" b="1" dirty="0"/>
              <a:t> Chọn câu </a:t>
            </a:r>
            <a:r>
              <a:rPr lang="vi-VN" sz="2400" b="1" dirty="0">
                <a:solidFill>
                  <a:srgbClr val="FF0000"/>
                </a:solidFill>
              </a:rPr>
              <a:t>đúng</a:t>
            </a:r>
            <a:r>
              <a:rPr lang="vi-VN" sz="2400" b="1" dirty="0"/>
              <a:t> khi nói về lực ma sát: </a:t>
            </a:r>
            <a:endParaRPr lang="vi-VN" sz="2400" b="1" dirty="0" smtClean="0"/>
          </a:p>
          <a:p>
            <a:endParaRPr lang="vi-VN" sz="2400" b="1" dirty="0"/>
          </a:p>
          <a:p>
            <a:r>
              <a:rPr lang="vi-VN" sz="2200" dirty="0"/>
              <a:t>A. Lực ma sát cùng hướng với hướng chuyển động của vật.</a:t>
            </a:r>
          </a:p>
          <a:p>
            <a:endParaRPr lang="vi-VN" sz="2200" dirty="0" smtClean="0"/>
          </a:p>
          <a:p>
            <a:r>
              <a:rPr lang="vi-VN" sz="2200" dirty="0" smtClean="0"/>
              <a:t>B</a:t>
            </a:r>
            <a:r>
              <a:rPr lang="vi-VN" sz="2200" dirty="0"/>
              <a:t>. Khi vật chuyển động nhanh dần lên, lực ma sát lớn hơn lực đẩy.</a:t>
            </a:r>
          </a:p>
          <a:p>
            <a:endParaRPr lang="vi-VN" sz="2200" dirty="0" smtClean="0"/>
          </a:p>
          <a:p>
            <a:r>
              <a:rPr lang="vi-VN" sz="2200" dirty="0" smtClean="0"/>
              <a:t>C</a:t>
            </a:r>
            <a:r>
              <a:rPr lang="vi-VN" sz="2200" dirty="0"/>
              <a:t>. Khi một vật chuyển động chậm dần, lực ma sát nhỏ hơn lực đẩy.</a:t>
            </a:r>
          </a:p>
          <a:p>
            <a:endParaRPr lang="vi-VN" sz="2200" b="1" dirty="0" smtClean="0"/>
          </a:p>
          <a:p>
            <a:r>
              <a:rPr lang="vi-VN" sz="2200" dirty="0" smtClean="0"/>
              <a:t>D</a:t>
            </a:r>
            <a:r>
              <a:rPr lang="vi-VN" sz="2200" dirty="0"/>
              <a:t>. Lực ma sát trượt cản trở chuyển động trượt của vật này trên mặt vật kia.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355270"/>
            <a:ext cx="971550" cy="971550"/>
          </a:xfrm>
          <a:prstGeom prst="rect">
            <a:avLst/>
          </a:prstGeom>
        </p:spPr>
      </p:pic>
    </p:spTree>
    <p:extLst>
      <p:ext uri="{BB962C8B-B14F-4D97-AF65-F5344CB8AC3E}">
        <p14:creationId xmlns:p14="http://schemas.microsoft.com/office/powerpoint/2010/main" val="318960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2480" y="749354"/>
            <a:ext cx="7924800" cy="3939540"/>
          </a:xfrm>
          <a:prstGeom prst="rect">
            <a:avLst/>
          </a:prstGeom>
        </p:spPr>
        <p:txBody>
          <a:bodyPr wrap="square">
            <a:spAutoFit/>
          </a:bodyPr>
          <a:lstStyle/>
          <a:p>
            <a:r>
              <a:rPr lang="vi-VN" sz="2500" b="1" dirty="0"/>
              <a:t>Câu </a:t>
            </a:r>
            <a:r>
              <a:rPr lang="vi-VN" sz="2500" b="1" dirty="0" smtClean="0"/>
              <a:t>16:</a:t>
            </a:r>
            <a:r>
              <a:rPr lang="vi-VN" sz="2500" b="1" dirty="0"/>
              <a:t> Trong các hoạt động sau, hoạt động nào xuất hiện lực tiếp xúc? </a:t>
            </a:r>
            <a:endParaRPr lang="vi-VN" sz="2500" b="1" dirty="0" smtClean="0"/>
          </a:p>
          <a:p>
            <a:endParaRPr lang="vi-VN" sz="2500" b="1" dirty="0"/>
          </a:p>
          <a:p>
            <a:pPr marL="457200" indent="-457200">
              <a:buAutoNum type="alphaUcPeriod"/>
            </a:pPr>
            <a:r>
              <a:rPr lang="vi-VN" sz="2500" dirty="0" smtClean="0"/>
              <a:t>Bạn </a:t>
            </a:r>
            <a:r>
              <a:rPr lang="vi-VN" sz="2500" dirty="0"/>
              <a:t>Lan cầm quyển vở đọc bài.	</a:t>
            </a:r>
            <a:endParaRPr lang="vi-VN" sz="2500" dirty="0" smtClean="0"/>
          </a:p>
          <a:p>
            <a:endParaRPr lang="vi-VN" sz="2500" b="1" dirty="0"/>
          </a:p>
          <a:p>
            <a:r>
              <a:rPr lang="vi-VN" sz="2500" dirty="0" smtClean="0"/>
              <a:t>B</a:t>
            </a:r>
            <a:r>
              <a:rPr lang="vi-VN" sz="2500" dirty="0"/>
              <a:t>. Viên đá rơi.</a:t>
            </a:r>
          </a:p>
          <a:p>
            <a:endParaRPr lang="vi-VN" sz="2500" dirty="0" smtClean="0"/>
          </a:p>
          <a:p>
            <a:r>
              <a:rPr lang="vi-VN" sz="2500" dirty="0" smtClean="0"/>
              <a:t>C</a:t>
            </a:r>
            <a:r>
              <a:rPr lang="vi-VN" sz="2500" dirty="0"/>
              <a:t>. Nam châm hút viên bi sắt.	</a:t>
            </a:r>
            <a:endParaRPr lang="vi-VN" sz="2500" dirty="0" smtClean="0"/>
          </a:p>
          <a:p>
            <a:endParaRPr lang="vi-VN" sz="2500" dirty="0"/>
          </a:p>
          <a:p>
            <a:r>
              <a:rPr lang="vi-VN" sz="2500" dirty="0" smtClean="0"/>
              <a:t>D</a:t>
            </a:r>
            <a:r>
              <a:rPr lang="vi-VN" sz="2500" dirty="0"/>
              <a:t>. Mặt trăng quay quanh Mặt Trời.</a:t>
            </a:r>
          </a:p>
        </p:txBody>
      </p:sp>
      <p:sp>
        <p:nvSpPr>
          <p:cNvPr id="6" name="Rectangle 5"/>
          <p:cNvSpPr/>
          <p:nvPr/>
        </p:nvSpPr>
        <p:spPr>
          <a:xfrm>
            <a:off x="3200400" y="0"/>
            <a:ext cx="2895600" cy="523220"/>
          </a:xfrm>
          <a:prstGeom prst="rect">
            <a:avLst/>
          </a:prstGeom>
        </p:spPr>
        <p:txBody>
          <a:bodyPr wrap="square">
            <a:spAutoFit/>
          </a:bodyPr>
          <a:lstStyle/>
          <a:p>
            <a:r>
              <a:rPr lang="vi-VN" sz="2800" b="1" dirty="0" smtClean="0">
                <a:solidFill>
                  <a:srgbClr val="FF0000"/>
                </a:solidFill>
              </a:rPr>
              <a:t>TRẮC NGHIỆM</a:t>
            </a:r>
            <a:endParaRPr lang="vi-VN" sz="28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846" y="1743764"/>
            <a:ext cx="971550" cy="971550"/>
          </a:xfrm>
          <a:prstGeom prst="rect">
            <a:avLst/>
          </a:prstGeom>
        </p:spPr>
      </p:pic>
    </p:spTree>
    <p:extLst>
      <p:ext uri="{BB962C8B-B14F-4D97-AF65-F5344CB8AC3E}">
        <p14:creationId xmlns:p14="http://schemas.microsoft.com/office/powerpoint/2010/main" val="20298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4000" b="-1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960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228600" y="281285"/>
            <a:ext cx="8534400" cy="830997"/>
          </a:xfrm>
          <a:prstGeom prst="rect">
            <a:avLst/>
          </a:prstGeom>
        </p:spPr>
        <p:txBody>
          <a:bodyPr wrap="square">
            <a:spAutoFit/>
          </a:bodyPr>
          <a:lstStyle/>
          <a:p>
            <a:pPr algn="just"/>
            <a:r>
              <a:rPr lang="vi-VN" sz="2400" b="1" dirty="0" smtClean="0"/>
              <a:t>Câu 2: Một </a:t>
            </a:r>
            <a:r>
              <a:rPr lang="vi-VN" sz="2400" b="1" dirty="0"/>
              <a:t>thùng hàng đang được đẩy di chuyển trên mặt sàn nằm ngang.</a:t>
            </a:r>
          </a:p>
        </p:txBody>
      </p:sp>
      <p:sp>
        <p:nvSpPr>
          <p:cNvPr id="5" name="Rectangle 4"/>
          <p:cNvSpPr/>
          <p:nvPr/>
        </p:nvSpPr>
        <p:spPr>
          <a:xfrm>
            <a:off x="914400" y="1112654"/>
            <a:ext cx="6629400" cy="830997"/>
          </a:xfrm>
          <a:prstGeom prst="rect">
            <a:avLst/>
          </a:prstGeom>
        </p:spPr>
        <p:txBody>
          <a:bodyPr wrap="square">
            <a:spAutoFit/>
          </a:bodyPr>
          <a:lstStyle/>
          <a:p>
            <a:pPr algn="just"/>
            <a:r>
              <a:rPr lang="vi-VN" sz="2400" b="1" dirty="0"/>
              <a:t>a. Kể tên các lực tác dụng lên thùng hàng.</a:t>
            </a:r>
          </a:p>
          <a:p>
            <a:pPr algn="just"/>
            <a:r>
              <a:rPr lang="vi-VN" sz="2400" b="1" dirty="0"/>
              <a:t>b. Biểu diễn các lực đó bằng các mũi tên</a:t>
            </a:r>
            <a:r>
              <a:rPr lang="vi-VN" sz="2400" b="1" dirty="0" smtClean="0"/>
              <a:t>.</a:t>
            </a:r>
            <a:endParaRPr lang="vi-VN" sz="2400" b="1" dirty="0"/>
          </a:p>
        </p:txBody>
      </p:sp>
      <p:sp>
        <p:nvSpPr>
          <p:cNvPr id="6" name="Rectangle 5"/>
          <p:cNvSpPr/>
          <p:nvPr/>
        </p:nvSpPr>
        <p:spPr>
          <a:xfrm>
            <a:off x="0" y="2190748"/>
            <a:ext cx="3886200" cy="2215991"/>
          </a:xfrm>
          <a:prstGeom prst="rect">
            <a:avLst/>
          </a:prstGeom>
        </p:spPr>
        <p:txBody>
          <a:bodyPr wrap="square">
            <a:spAutoFit/>
          </a:bodyPr>
          <a:lstStyle/>
          <a:p>
            <a:pPr algn="just"/>
            <a:r>
              <a:rPr lang="vi-VN" sz="2300" dirty="0"/>
              <a:t>a. Các lực tác dụng lên thùng hàng:</a:t>
            </a:r>
          </a:p>
          <a:p>
            <a:pPr algn="just"/>
            <a:r>
              <a:rPr lang="vi-VN" sz="2300" dirty="0"/>
              <a:t>+ Lực đẩy</a:t>
            </a:r>
          </a:p>
          <a:p>
            <a:pPr algn="just"/>
            <a:r>
              <a:rPr lang="vi-VN" sz="2300" dirty="0"/>
              <a:t>+ Lực ma sát</a:t>
            </a:r>
          </a:p>
          <a:p>
            <a:pPr algn="just"/>
            <a:r>
              <a:rPr lang="vi-VN" sz="2300" dirty="0"/>
              <a:t>+ Lực hấp dẫn</a:t>
            </a:r>
          </a:p>
          <a:p>
            <a:pPr algn="just"/>
            <a:r>
              <a:rPr lang="vi-VN" sz="2300" dirty="0"/>
              <a:t>+ Lực nâng của mặt </a:t>
            </a:r>
            <a:r>
              <a:rPr lang="vi-VN" sz="2300" dirty="0" smtClean="0"/>
              <a:t>sàn</a:t>
            </a:r>
            <a:endParaRPr lang="vi-VN" sz="2300" dirty="0"/>
          </a:p>
        </p:txBody>
      </p:sp>
      <p:sp>
        <p:nvSpPr>
          <p:cNvPr id="7" name="Rectangle 6"/>
          <p:cNvSpPr/>
          <p:nvPr/>
        </p:nvSpPr>
        <p:spPr>
          <a:xfrm>
            <a:off x="4493971" y="2193035"/>
            <a:ext cx="4572000" cy="800219"/>
          </a:xfrm>
          <a:prstGeom prst="rect">
            <a:avLst/>
          </a:prstGeom>
        </p:spPr>
        <p:txBody>
          <a:bodyPr>
            <a:spAutoFit/>
          </a:bodyPr>
          <a:lstStyle/>
          <a:p>
            <a:pPr algn="just"/>
            <a:r>
              <a:rPr lang="vi-VN" sz="2300" dirty="0" smtClean="0"/>
              <a:t>b. Biểu diễn các lực tác dụng lên vật (hình vẽ đã có chỉnh sửa)</a:t>
            </a:r>
            <a:endParaRPr lang="vi-VN" sz="2300" dirty="0"/>
          </a:p>
        </p:txBody>
      </p:sp>
      <p:pic>
        <p:nvPicPr>
          <p:cNvPr id="1026" name="Picture 2" descr="Một thùng hàng đang được đẩy di chuyển trên mặt sàn nằm ng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953645"/>
            <a:ext cx="3256840" cy="198371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4229100" y="2038350"/>
            <a:ext cx="0" cy="3048000"/>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6854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228600" y="327451"/>
            <a:ext cx="8610600" cy="830997"/>
          </a:xfrm>
          <a:prstGeom prst="rect">
            <a:avLst/>
          </a:prstGeom>
        </p:spPr>
        <p:txBody>
          <a:bodyPr wrap="square">
            <a:spAutoFit/>
          </a:bodyPr>
          <a:lstStyle/>
          <a:p>
            <a:pPr algn="just"/>
            <a:r>
              <a:rPr lang="vi-VN" sz="2400" b="1" dirty="0" smtClean="0"/>
              <a:t>Câu 3: Lấy </a:t>
            </a:r>
            <a:r>
              <a:rPr lang="vi-VN" sz="2400" b="1" dirty="0"/>
              <a:t>một số ví dụ về ma sát cản trở chuyển động. Nêu cách có thể làm giảm ma sát khi đó?</a:t>
            </a:r>
          </a:p>
        </p:txBody>
      </p:sp>
      <p:sp>
        <p:nvSpPr>
          <p:cNvPr id="5" name="Rectangle 4"/>
          <p:cNvSpPr/>
          <p:nvPr/>
        </p:nvSpPr>
        <p:spPr>
          <a:xfrm>
            <a:off x="419100" y="1276350"/>
            <a:ext cx="8724900" cy="769441"/>
          </a:xfrm>
          <a:prstGeom prst="rect">
            <a:avLst/>
          </a:prstGeom>
        </p:spPr>
        <p:txBody>
          <a:bodyPr wrap="square">
            <a:spAutoFit/>
          </a:bodyPr>
          <a:lstStyle/>
          <a:p>
            <a:pPr algn="just"/>
            <a:r>
              <a:rPr lang="vi-VN" sz="2200" dirty="0"/>
              <a:t>- Xe đạp chuyển động trên đường, khi thôi không đạp nữa thì xe chỉ đi được đoạn đường ngắn đã dừng lại.</a:t>
            </a:r>
          </a:p>
        </p:txBody>
      </p:sp>
      <p:sp>
        <p:nvSpPr>
          <p:cNvPr id="6" name="Rectangle 5"/>
          <p:cNvSpPr/>
          <p:nvPr/>
        </p:nvSpPr>
        <p:spPr>
          <a:xfrm>
            <a:off x="533400" y="2114550"/>
            <a:ext cx="8595360" cy="1107996"/>
          </a:xfrm>
          <a:prstGeom prst="rect">
            <a:avLst/>
          </a:prstGeom>
        </p:spPr>
        <p:txBody>
          <a:bodyPr wrap="square">
            <a:spAutoFit/>
          </a:bodyPr>
          <a:lstStyle/>
          <a:p>
            <a:pPr algn="just"/>
            <a:r>
              <a:rPr lang="vi-VN" sz="2200" b="1" i="1" dirty="0">
                <a:solidFill>
                  <a:srgbClr val="FF0000"/>
                </a:solidFill>
              </a:rPr>
              <a:t>Khắc phục:</a:t>
            </a:r>
            <a:r>
              <a:rPr lang="vi-VN" sz="2200" dirty="0"/>
              <a:t> làm đường bằng cách trải nhựa để mặt đường bằng phẳng, lực ma sát tác dụng tại bề mặt giữa lốp xe và đường giảm làm xe đi được bon hơn.</a:t>
            </a:r>
          </a:p>
        </p:txBody>
      </p:sp>
      <p:sp>
        <p:nvSpPr>
          <p:cNvPr id="7" name="Rectangle 6"/>
          <p:cNvSpPr/>
          <p:nvPr/>
        </p:nvSpPr>
        <p:spPr>
          <a:xfrm>
            <a:off x="428244" y="3270706"/>
            <a:ext cx="8229600" cy="430887"/>
          </a:xfrm>
          <a:prstGeom prst="rect">
            <a:avLst/>
          </a:prstGeom>
        </p:spPr>
        <p:txBody>
          <a:bodyPr wrap="square">
            <a:spAutoFit/>
          </a:bodyPr>
          <a:lstStyle/>
          <a:p>
            <a:pPr algn="just"/>
            <a:r>
              <a:rPr lang="vi-VN" sz="2200" dirty="0"/>
              <a:t>- Hai người đẩy chiếc tủ lạnh vào nơi qui định rất khó khăn.</a:t>
            </a:r>
          </a:p>
        </p:txBody>
      </p:sp>
      <p:sp>
        <p:nvSpPr>
          <p:cNvPr id="8" name="Rectangle 7"/>
          <p:cNvSpPr/>
          <p:nvPr/>
        </p:nvSpPr>
        <p:spPr>
          <a:xfrm>
            <a:off x="609600" y="3943350"/>
            <a:ext cx="8519160" cy="769441"/>
          </a:xfrm>
          <a:prstGeom prst="rect">
            <a:avLst/>
          </a:prstGeom>
        </p:spPr>
        <p:txBody>
          <a:bodyPr wrap="square">
            <a:spAutoFit/>
          </a:bodyPr>
          <a:lstStyle/>
          <a:p>
            <a:pPr algn="just"/>
            <a:r>
              <a:rPr lang="vi-VN" sz="2200" b="1" i="1" dirty="0">
                <a:solidFill>
                  <a:srgbClr val="FF0000"/>
                </a:solidFill>
              </a:rPr>
              <a:t>Khắc phục: </a:t>
            </a:r>
            <a:r>
              <a:rPr lang="vi-VN" sz="2200" dirty="0"/>
              <a:t>cho chiếc tủ lạnh vào xe có con lăn để đẩy tới nơi qui định vì lực ma sát lăn nhỏ hơn lực ma sát trượt.</a:t>
            </a:r>
          </a:p>
        </p:txBody>
      </p:sp>
    </p:spTree>
    <p:extLst>
      <p:ext uri="{BB962C8B-B14F-4D97-AF65-F5344CB8AC3E}">
        <p14:creationId xmlns:p14="http://schemas.microsoft.com/office/powerpoint/2010/main" val="1699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304800" y="278085"/>
            <a:ext cx="8610600" cy="1508105"/>
          </a:xfrm>
          <a:prstGeom prst="rect">
            <a:avLst/>
          </a:prstGeom>
        </p:spPr>
        <p:txBody>
          <a:bodyPr wrap="square">
            <a:spAutoFit/>
          </a:bodyPr>
          <a:lstStyle/>
          <a:p>
            <a:pPr algn="just"/>
            <a:r>
              <a:rPr lang="vi-VN" sz="2300" b="1" dirty="0" smtClean="0"/>
              <a:t>Câu 4: Một </a:t>
            </a:r>
            <a:r>
              <a:rPr lang="vi-VN" sz="2300" b="1" dirty="0"/>
              <a:t>vật được thả rơi từ trên cao xuống. Trong quá trình rơi của vật:</a:t>
            </a:r>
          </a:p>
          <a:p>
            <a:pPr algn="just"/>
            <a:r>
              <a:rPr lang="vi-VN" sz="2300" b="1" dirty="0"/>
              <a:t>a. Thế năng hấp dẫn của nó tăng lên hay giảm đi? Giải thích.</a:t>
            </a:r>
          </a:p>
          <a:p>
            <a:pPr algn="just"/>
            <a:r>
              <a:rPr lang="vi-VN" sz="2300" b="1" dirty="0"/>
              <a:t>b. Động năng của nó tăng lên hay giảm đi? Giải thích</a:t>
            </a:r>
            <a:r>
              <a:rPr lang="vi-VN" sz="2300" b="1" dirty="0" smtClean="0"/>
              <a:t>.</a:t>
            </a:r>
            <a:endParaRPr lang="vi-VN" sz="2300" b="1" dirty="0"/>
          </a:p>
        </p:txBody>
      </p:sp>
      <p:sp>
        <p:nvSpPr>
          <p:cNvPr id="3" name="Rectangle 2"/>
          <p:cNvSpPr/>
          <p:nvPr/>
        </p:nvSpPr>
        <p:spPr>
          <a:xfrm>
            <a:off x="331622" y="1899613"/>
            <a:ext cx="9016690" cy="430887"/>
          </a:xfrm>
          <a:prstGeom prst="rect">
            <a:avLst/>
          </a:prstGeom>
        </p:spPr>
        <p:txBody>
          <a:bodyPr wrap="square">
            <a:spAutoFit/>
          </a:bodyPr>
          <a:lstStyle/>
          <a:p>
            <a:pPr algn="just"/>
            <a:r>
              <a:rPr lang="vi-VN" sz="2100" dirty="0"/>
              <a:t>a.</a:t>
            </a:r>
            <a:r>
              <a:rPr lang="vi-VN" sz="2100" b="1" dirty="0"/>
              <a:t> </a:t>
            </a:r>
            <a:r>
              <a:rPr lang="vi-VN" sz="2100" dirty="0"/>
              <a:t>Một vật được thả rơi từ trên cao xuống thế năng hấp dẫn giảm đi, vì:</a:t>
            </a:r>
          </a:p>
        </p:txBody>
      </p:sp>
      <p:sp>
        <p:nvSpPr>
          <p:cNvPr id="4" name="Rectangle 3"/>
          <p:cNvSpPr/>
          <p:nvPr/>
        </p:nvSpPr>
        <p:spPr>
          <a:xfrm>
            <a:off x="838200" y="2354755"/>
            <a:ext cx="6328833" cy="430887"/>
          </a:xfrm>
          <a:prstGeom prst="rect">
            <a:avLst/>
          </a:prstGeom>
        </p:spPr>
        <p:txBody>
          <a:bodyPr wrap="square">
            <a:spAutoFit/>
          </a:bodyPr>
          <a:lstStyle/>
          <a:p>
            <a:pPr algn="just"/>
            <a:r>
              <a:rPr lang="vi-VN" sz="2200" dirty="0"/>
              <a:t>- Trong quá trình rơi của vật, độ cao giảm dần.</a:t>
            </a:r>
          </a:p>
        </p:txBody>
      </p:sp>
      <p:sp>
        <p:nvSpPr>
          <p:cNvPr id="5" name="Rectangle 4"/>
          <p:cNvSpPr/>
          <p:nvPr/>
        </p:nvSpPr>
        <p:spPr>
          <a:xfrm>
            <a:off x="838200" y="2803717"/>
            <a:ext cx="6305323" cy="430887"/>
          </a:xfrm>
          <a:prstGeom prst="rect">
            <a:avLst/>
          </a:prstGeom>
        </p:spPr>
        <p:txBody>
          <a:bodyPr wrap="square">
            <a:spAutoFit/>
          </a:bodyPr>
          <a:lstStyle/>
          <a:p>
            <a:pPr algn="just"/>
            <a:r>
              <a:rPr lang="vi-VN" sz="2200" dirty="0"/>
              <a:t>- Thế năng hấp dẫn phụ thuộc vào độ cao.</a:t>
            </a:r>
          </a:p>
        </p:txBody>
      </p:sp>
      <p:sp>
        <p:nvSpPr>
          <p:cNvPr id="6" name="Rectangle 5"/>
          <p:cNvSpPr/>
          <p:nvPr/>
        </p:nvSpPr>
        <p:spPr>
          <a:xfrm>
            <a:off x="381000" y="3402509"/>
            <a:ext cx="8763000" cy="769441"/>
          </a:xfrm>
          <a:prstGeom prst="rect">
            <a:avLst/>
          </a:prstGeom>
        </p:spPr>
        <p:txBody>
          <a:bodyPr wrap="square">
            <a:spAutoFit/>
          </a:bodyPr>
          <a:lstStyle/>
          <a:p>
            <a:pPr algn="just"/>
            <a:r>
              <a:rPr lang="vi-VN" sz="2200" dirty="0"/>
              <a:t>b. Một vật được thả rơi từ trên cao xuống động năng của vật tăng lên, vì:</a:t>
            </a:r>
          </a:p>
        </p:txBody>
      </p:sp>
      <p:sp>
        <p:nvSpPr>
          <p:cNvPr id="7" name="Rectangle 6"/>
          <p:cNvSpPr/>
          <p:nvPr/>
        </p:nvSpPr>
        <p:spPr>
          <a:xfrm>
            <a:off x="838200" y="4198263"/>
            <a:ext cx="8195028" cy="430887"/>
          </a:xfrm>
          <a:prstGeom prst="rect">
            <a:avLst/>
          </a:prstGeom>
        </p:spPr>
        <p:txBody>
          <a:bodyPr wrap="square">
            <a:spAutoFit/>
          </a:bodyPr>
          <a:lstStyle/>
          <a:p>
            <a:pPr algn="just"/>
            <a:r>
              <a:rPr lang="vi-VN" sz="2200" dirty="0"/>
              <a:t>- Trong quá trình rơi của vật, vật chuyển động nhanh lên.</a:t>
            </a:r>
          </a:p>
        </p:txBody>
      </p:sp>
      <p:sp>
        <p:nvSpPr>
          <p:cNvPr id="8" name="Rectangle 7"/>
          <p:cNvSpPr/>
          <p:nvPr/>
        </p:nvSpPr>
        <p:spPr>
          <a:xfrm>
            <a:off x="838200" y="4655463"/>
            <a:ext cx="8280710" cy="430887"/>
          </a:xfrm>
          <a:prstGeom prst="rect">
            <a:avLst/>
          </a:prstGeom>
        </p:spPr>
        <p:txBody>
          <a:bodyPr wrap="square">
            <a:spAutoFit/>
          </a:bodyPr>
          <a:lstStyle/>
          <a:p>
            <a:pPr algn="just"/>
            <a:r>
              <a:rPr lang="vi-VN" sz="2200" dirty="0" smtClean="0"/>
              <a:t>- Động </a:t>
            </a:r>
            <a:r>
              <a:rPr lang="vi-VN" sz="2200" dirty="0"/>
              <a:t>năng của vật phụ thuộc vào vận tốc của vật.</a:t>
            </a:r>
          </a:p>
        </p:txBody>
      </p:sp>
    </p:spTree>
    <p:extLst>
      <p:ext uri="{BB962C8B-B14F-4D97-AF65-F5344CB8AC3E}">
        <p14:creationId xmlns:p14="http://schemas.microsoft.com/office/powerpoint/2010/main" val="15562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04800" y="285750"/>
            <a:ext cx="8847734" cy="1107996"/>
          </a:xfrm>
          <a:prstGeom prst="rect">
            <a:avLst/>
          </a:prstGeom>
        </p:spPr>
        <p:txBody>
          <a:bodyPr wrap="square">
            <a:spAutoFit/>
          </a:bodyPr>
          <a:lstStyle/>
          <a:p>
            <a:pPr algn="just"/>
            <a:r>
              <a:rPr lang="vi-VN" sz="2200" b="1" dirty="0" smtClean="0"/>
              <a:t>Câu 5: Sử </a:t>
            </a:r>
            <a:r>
              <a:rPr lang="vi-VN" sz="2200" b="1" dirty="0"/>
              <a:t>dụng các đinh sắt giống nhau, thả cho chúng rơi thẳng đứng từ các độ cao khác nhau xuống cát và đo độ ngập sâu của mỗi đinh sắt trong </a:t>
            </a:r>
            <a:r>
              <a:rPr lang="vi-VN" sz="2200" b="1" dirty="0" smtClean="0"/>
              <a:t>cát.</a:t>
            </a:r>
            <a:endParaRPr lang="vi-VN" sz="2200" b="1" dirty="0"/>
          </a:p>
        </p:txBody>
      </p:sp>
      <p:graphicFrame>
        <p:nvGraphicFramePr>
          <p:cNvPr id="3" name="Table 2"/>
          <p:cNvGraphicFramePr>
            <a:graphicFrameLocks noGrp="1"/>
          </p:cNvGraphicFramePr>
          <p:nvPr>
            <p:extLst>
              <p:ext uri="{D42A27DB-BD31-4B8C-83A1-F6EECF244321}">
                <p14:modId xmlns:p14="http://schemas.microsoft.com/office/powerpoint/2010/main" val="792640911"/>
              </p:ext>
            </p:extLst>
          </p:nvPr>
        </p:nvGraphicFramePr>
        <p:xfrm>
          <a:off x="990600" y="1428750"/>
          <a:ext cx="7255668" cy="1371600"/>
        </p:xfrm>
        <a:graphic>
          <a:graphicData uri="http://schemas.openxmlformats.org/drawingml/2006/table">
            <a:tbl>
              <a:tblPr/>
              <a:tblGrid>
                <a:gridCol w="9144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3674268">
                  <a:extLst>
                    <a:ext uri="{9D8B030D-6E8A-4147-A177-3AD203B41FA5}">
                      <a16:colId xmlns:a16="http://schemas.microsoft.com/office/drawing/2014/main" val="20002"/>
                    </a:ext>
                  </a:extLst>
                </a:gridCol>
              </a:tblGrid>
              <a:tr h="0">
                <a:tc>
                  <a:txBody>
                    <a:bodyPr/>
                    <a:lstStyle/>
                    <a:p>
                      <a:pPr algn="ctr" fontAlgn="t"/>
                      <a:r>
                        <a:rPr lang="vi-VN" b="1" dirty="0">
                          <a:solidFill>
                            <a:srgbClr val="000000"/>
                          </a:solidFill>
                          <a:effectLst/>
                        </a:rPr>
                        <a:t>Lần đo</a:t>
                      </a:r>
                      <a:endParaRPr lang="vi-VN" dirty="0">
                        <a:solidFill>
                          <a:srgbClr val="000000"/>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b="1" dirty="0">
                          <a:solidFill>
                            <a:srgbClr val="000000"/>
                          </a:solidFill>
                          <a:effectLst/>
                        </a:rPr>
                        <a:t>Độ cao của đỉnh so với cát (Tính bằng cm)</a:t>
                      </a:r>
                      <a:endParaRPr lang="vi-VN" dirty="0">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b="1" dirty="0">
                          <a:solidFill>
                            <a:srgbClr val="000000"/>
                          </a:solidFill>
                          <a:effectLst/>
                        </a:rPr>
                        <a:t>Độ ngập sâu của đinh trong trong cát (Tính bằng cm)</a:t>
                      </a:r>
                      <a:endParaRPr lang="vi-VN" dirty="0">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fontAlgn="t"/>
                      <a:r>
                        <a:rPr lang="vi-VN">
                          <a:solidFill>
                            <a:srgbClr val="000000"/>
                          </a:solidFill>
                          <a:effectLst/>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a:solidFill>
                            <a:srgbClr val="000000"/>
                          </a:solidFill>
                          <a:effectLst/>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a:solidFill>
                            <a:srgbClr val="000000"/>
                          </a:solidFill>
                          <a:effectLst/>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fontAlgn="t"/>
                      <a:r>
                        <a:rPr lang="vi-VN" dirty="0">
                          <a:solidFill>
                            <a:srgbClr val="000000"/>
                          </a:solidFill>
                          <a:effectLst/>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a:solidFill>
                            <a:srgbClr val="000000"/>
                          </a:solidFill>
                          <a:effectLst/>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a:solidFill>
                            <a:srgbClr val="000000"/>
                          </a:solidFill>
                          <a:effectLst/>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fontAlgn="t"/>
                      <a:r>
                        <a:rPr lang="vi-VN">
                          <a:solidFill>
                            <a:srgbClr val="000000"/>
                          </a:solidFill>
                          <a:effectLst/>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a:solidFill>
                            <a:srgbClr val="000000"/>
                          </a:solidFill>
                          <a:effectLst/>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dirty="0">
                          <a:solidFill>
                            <a:srgbClr val="000000"/>
                          </a:solidFill>
                          <a:effectLst/>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ctangle 5"/>
          <p:cNvSpPr/>
          <p:nvPr/>
        </p:nvSpPr>
        <p:spPr>
          <a:xfrm>
            <a:off x="321970" y="2876550"/>
            <a:ext cx="8822030" cy="707886"/>
          </a:xfrm>
          <a:prstGeom prst="rect">
            <a:avLst/>
          </a:prstGeom>
        </p:spPr>
        <p:txBody>
          <a:bodyPr wrap="square">
            <a:spAutoFit/>
          </a:bodyPr>
          <a:lstStyle/>
          <a:p>
            <a:pPr algn="just"/>
            <a:r>
              <a:rPr lang="vi-VN" sz="2000" dirty="0"/>
              <a:t>Ghi lại các kết quả đo như ví dụ ở bảng trên. Từ kết quả thí nghiệm của mình, em hãy thực hiện các yêu cầu sau đây:</a:t>
            </a:r>
          </a:p>
        </p:txBody>
      </p:sp>
      <p:sp>
        <p:nvSpPr>
          <p:cNvPr id="7" name="Rectangle 6"/>
          <p:cNvSpPr/>
          <p:nvPr/>
        </p:nvSpPr>
        <p:spPr>
          <a:xfrm>
            <a:off x="304800" y="3486150"/>
            <a:ext cx="8847734" cy="1631216"/>
          </a:xfrm>
          <a:prstGeom prst="rect">
            <a:avLst/>
          </a:prstGeom>
        </p:spPr>
        <p:txBody>
          <a:bodyPr wrap="square">
            <a:spAutoFit/>
          </a:bodyPr>
          <a:lstStyle/>
          <a:p>
            <a:pPr algn="just"/>
            <a:r>
              <a:rPr lang="vi-VN" sz="2000" dirty="0"/>
              <a:t>a. So sánh độ ngập sâu của đinh sắt mỗi lần thả với trước đó.</a:t>
            </a:r>
          </a:p>
          <a:p>
            <a:pPr algn="just"/>
            <a:r>
              <a:rPr lang="vi-VN" sz="2000" dirty="0"/>
              <a:t>b. Trong quá trình rơi của đinh sắt, thế năng của nó đã biến thành dạng năng lượng chủ yếu nào?</a:t>
            </a:r>
          </a:p>
          <a:p>
            <a:pPr algn="just"/>
            <a:r>
              <a:rPr lang="vi-VN" sz="2000" dirty="0"/>
              <a:t>c. Với cùng một đinh sắt được thả từ các độ cao khác nhau xuống cát, vì sao khi thả từ độ cao lớn nhất, đinh lại ngập sâu nhất trong cát?</a:t>
            </a:r>
          </a:p>
        </p:txBody>
      </p:sp>
    </p:spTree>
    <p:extLst>
      <p:ext uri="{BB962C8B-B14F-4D97-AF65-F5344CB8AC3E}">
        <p14:creationId xmlns:p14="http://schemas.microsoft.com/office/powerpoint/2010/main" val="15562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28599" y="209550"/>
            <a:ext cx="8915399" cy="1107996"/>
          </a:xfrm>
          <a:prstGeom prst="rect">
            <a:avLst/>
          </a:prstGeom>
        </p:spPr>
        <p:txBody>
          <a:bodyPr wrap="square">
            <a:spAutoFit/>
          </a:bodyPr>
          <a:lstStyle/>
          <a:p>
            <a:pPr algn="just"/>
            <a:r>
              <a:rPr lang="vi-VN" sz="2200" b="1" i="1" dirty="0" smtClean="0">
                <a:solidFill>
                  <a:srgbClr val="FF0000"/>
                </a:solidFill>
              </a:rPr>
              <a:t>Câu 5:</a:t>
            </a:r>
          </a:p>
          <a:p>
            <a:pPr algn="just"/>
            <a:r>
              <a:rPr lang="vi-VN" sz="2200" dirty="0" smtClean="0"/>
              <a:t>a</a:t>
            </a:r>
            <a:r>
              <a:rPr lang="vi-VN" sz="2200" dirty="0"/>
              <a:t>. Độ ngập sâu của đinh sắt ở lần thả thứ 3 ngập sâu nhất, rồi tới lần thả thứ 2 và ngập sâu nhỏ nhất ở lần thả đầu tiên.</a:t>
            </a:r>
          </a:p>
        </p:txBody>
      </p:sp>
      <p:sp>
        <p:nvSpPr>
          <p:cNvPr id="3" name="Rectangle 2"/>
          <p:cNvSpPr/>
          <p:nvPr/>
        </p:nvSpPr>
        <p:spPr>
          <a:xfrm>
            <a:off x="228600" y="1276350"/>
            <a:ext cx="8915400" cy="769441"/>
          </a:xfrm>
          <a:prstGeom prst="rect">
            <a:avLst/>
          </a:prstGeom>
        </p:spPr>
        <p:txBody>
          <a:bodyPr wrap="square">
            <a:spAutoFit/>
          </a:bodyPr>
          <a:lstStyle/>
          <a:p>
            <a:pPr algn="just"/>
            <a:r>
              <a:rPr lang="vi-VN" sz="2200" dirty="0"/>
              <a:t>b. Trong quá trình rơi của đinh sắt, thế năng của nó đã biến thành dạng năng lượng chủ yếu là động năng.</a:t>
            </a:r>
          </a:p>
        </p:txBody>
      </p:sp>
      <p:sp>
        <p:nvSpPr>
          <p:cNvPr id="4" name="Rectangle 3"/>
          <p:cNvSpPr/>
          <p:nvPr/>
        </p:nvSpPr>
        <p:spPr>
          <a:xfrm>
            <a:off x="228600" y="1962150"/>
            <a:ext cx="8915398" cy="769441"/>
          </a:xfrm>
          <a:prstGeom prst="rect">
            <a:avLst/>
          </a:prstGeom>
        </p:spPr>
        <p:txBody>
          <a:bodyPr wrap="square">
            <a:spAutoFit/>
          </a:bodyPr>
          <a:lstStyle/>
          <a:p>
            <a:pPr algn="just"/>
            <a:r>
              <a:rPr lang="vi-VN" sz="2200" dirty="0"/>
              <a:t>c. Với cùng một đinh sắt được thả từ các độ cao khác nhau xuống cát, khi thả từ độ cao lớn nhất, đinh lại ngập sâu nhất trong cát vì:</a:t>
            </a:r>
          </a:p>
        </p:txBody>
      </p:sp>
      <p:sp>
        <p:nvSpPr>
          <p:cNvPr id="5" name="Rectangle 4"/>
          <p:cNvSpPr/>
          <p:nvPr/>
        </p:nvSpPr>
        <p:spPr>
          <a:xfrm>
            <a:off x="304800" y="2792909"/>
            <a:ext cx="8839199" cy="769441"/>
          </a:xfrm>
          <a:prstGeom prst="rect">
            <a:avLst/>
          </a:prstGeom>
        </p:spPr>
        <p:txBody>
          <a:bodyPr wrap="square">
            <a:spAutoFit/>
          </a:bodyPr>
          <a:lstStyle/>
          <a:p>
            <a:pPr algn="just"/>
            <a:r>
              <a:rPr lang="vi-VN" sz="2200" dirty="0"/>
              <a:t>+ Khi rơi thế năng của đinh sắt giảm nhưng năng lượng không mất đi chuyển hóa thành động năng.</a:t>
            </a:r>
          </a:p>
        </p:txBody>
      </p:sp>
      <p:sp>
        <p:nvSpPr>
          <p:cNvPr id="6" name="Rectangle 5"/>
          <p:cNvSpPr/>
          <p:nvPr/>
        </p:nvSpPr>
        <p:spPr>
          <a:xfrm>
            <a:off x="304800" y="3562350"/>
            <a:ext cx="8839199" cy="769441"/>
          </a:xfrm>
          <a:prstGeom prst="rect">
            <a:avLst/>
          </a:prstGeom>
        </p:spPr>
        <p:txBody>
          <a:bodyPr wrap="square">
            <a:spAutoFit/>
          </a:bodyPr>
          <a:lstStyle/>
          <a:p>
            <a:pPr algn="just"/>
            <a:r>
              <a:rPr lang="vi-VN" sz="2200" dirty="0"/>
              <a:t>+ Khi vật rơi ở độ cao lớn hơn, có thế năng lớn hơn thì động năng của vật khi rơi cũng sẽ lớn hơn.</a:t>
            </a:r>
          </a:p>
        </p:txBody>
      </p:sp>
      <p:sp>
        <p:nvSpPr>
          <p:cNvPr id="7" name="Rectangle 6"/>
          <p:cNvSpPr/>
          <p:nvPr/>
        </p:nvSpPr>
        <p:spPr>
          <a:xfrm>
            <a:off x="304801" y="4393109"/>
            <a:ext cx="8839199" cy="769441"/>
          </a:xfrm>
          <a:prstGeom prst="rect">
            <a:avLst/>
          </a:prstGeom>
        </p:spPr>
        <p:txBody>
          <a:bodyPr wrap="square">
            <a:spAutoFit/>
          </a:bodyPr>
          <a:lstStyle/>
          <a:p>
            <a:pPr algn="just"/>
            <a:r>
              <a:rPr lang="vi-VN" sz="2200" dirty="0"/>
              <a:t>+ Do đó, vận tốc của vật ngay khi chạm đất lớn, độ lún của vật tỉ lệ thuận với tốc độ của vật.</a:t>
            </a:r>
          </a:p>
        </p:txBody>
      </p:sp>
    </p:spTree>
    <p:extLst>
      <p:ext uri="{BB962C8B-B14F-4D97-AF65-F5344CB8AC3E}">
        <p14:creationId xmlns:p14="http://schemas.microsoft.com/office/powerpoint/2010/main" val="15562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04800" y="309620"/>
            <a:ext cx="8534400" cy="830997"/>
          </a:xfrm>
          <a:prstGeom prst="rect">
            <a:avLst/>
          </a:prstGeom>
        </p:spPr>
        <p:txBody>
          <a:bodyPr wrap="square">
            <a:spAutoFit/>
          </a:bodyPr>
          <a:lstStyle/>
          <a:p>
            <a:pPr algn="just"/>
            <a:r>
              <a:rPr lang="vi-VN" sz="2400" b="1" dirty="0" smtClean="0"/>
              <a:t>Câu 6: Hãy </a:t>
            </a:r>
            <a:r>
              <a:rPr lang="vi-VN" sz="2400" b="1" dirty="0"/>
              <a:t>kể tên thiết bị sử dụng xăng để hoạt động trong gia đình em (nếu có)?</a:t>
            </a:r>
          </a:p>
        </p:txBody>
      </p:sp>
      <p:sp>
        <p:nvSpPr>
          <p:cNvPr id="3" name="Rectangle 2"/>
          <p:cNvSpPr/>
          <p:nvPr/>
        </p:nvSpPr>
        <p:spPr>
          <a:xfrm>
            <a:off x="2059757" y="4681835"/>
            <a:ext cx="4572000" cy="461665"/>
          </a:xfrm>
          <a:prstGeom prst="rect">
            <a:avLst/>
          </a:prstGeom>
        </p:spPr>
        <p:txBody>
          <a:bodyPr wrap="square">
            <a:spAutoFit/>
          </a:bodyPr>
          <a:lstStyle/>
          <a:p>
            <a:pPr algn="just"/>
            <a:r>
              <a:rPr lang="vi-VN" sz="2400" dirty="0" smtClean="0"/>
              <a:t>máy </a:t>
            </a:r>
            <a:r>
              <a:rPr lang="vi-VN" sz="2400" dirty="0"/>
              <a:t>phát điện chạy bằng </a:t>
            </a:r>
            <a:r>
              <a:rPr lang="vi-VN" sz="2400" dirty="0" smtClean="0"/>
              <a:t>xăng</a:t>
            </a:r>
            <a:endParaRPr lang="vi-VN" sz="2400" dirty="0"/>
          </a:p>
        </p:txBody>
      </p:sp>
      <p:sp>
        <p:nvSpPr>
          <p:cNvPr id="4" name="Rectangle 3"/>
          <p:cNvSpPr/>
          <p:nvPr/>
        </p:nvSpPr>
        <p:spPr>
          <a:xfrm>
            <a:off x="6477000" y="2990195"/>
            <a:ext cx="1176925" cy="461665"/>
          </a:xfrm>
          <a:prstGeom prst="rect">
            <a:avLst/>
          </a:prstGeom>
        </p:spPr>
        <p:txBody>
          <a:bodyPr wrap="none">
            <a:spAutoFit/>
          </a:bodyPr>
          <a:lstStyle/>
          <a:p>
            <a:pPr algn="just"/>
            <a:r>
              <a:rPr lang="vi-VN" sz="2400" dirty="0" smtClean="0"/>
              <a:t>xe máy</a:t>
            </a:r>
            <a:endParaRPr lang="vi-VN" sz="2400" dirty="0"/>
          </a:p>
        </p:txBody>
      </p:sp>
      <p:sp>
        <p:nvSpPr>
          <p:cNvPr id="5" name="Rectangle 4"/>
          <p:cNvSpPr/>
          <p:nvPr/>
        </p:nvSpPr>
        <p:spPr>
          <a:xfrm>
            <a:off x="1066800" y="2883671"/>
            <a:ext cx="697627" cy="461665"/>
          </a:xfrm>
          <a:prstGeom prst="rect">
            <a:avLst/>
          </a:prstGeom>
        </p:spPr>
        <p:txBody>
          <a:bodyPr wrap="none">
            <a:spAutoFit/>
          </a:bodyPr>
          <a:lstStyle/>
          <a:p>
            <a:pPr algn="just"/>
            <a:r>
              <a:rPr lang="vi-VN" sz="2400" dirty="0" smtClean="0"/>
              <a:t>ô tô</a:t>
            </a:r>
            <a:endParaRPr lang="vi-VN" sz="2400" dirty="0"/>
          </a:p>
        </p:txBody>
      </p:sp>
      <p:sp>
        <p:nvSpPr>
          <p:cNvPr id="6" name="AutoShape 2" descr="Vinfast chính thức bán xe ô tô điện giá chỉ hơn nửa tỷ đồng, 15 phút sạc có  thể đi được 180k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4" descr="Vinfast chính thức bán xe ô tô điện giá chỉ hơn nửa tỷ đồng, 15 phút sạc có  thể đi được 180k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AutoShape 6" descr="Vinfast chính thức bán xe ô tô điện giá chỉ hơn nửa tỷ đồng, 15 phút sạc có  thể đi được 180k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9" name="Picture 8" descr="Vinfast chính thức bán xe ô tô điện giá chỉ hơn nửa tỷ đồng, 15 phút sạc có  thể đi được 180k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33" y="1303291"/>
            <a:ext cx="2873375" cy="1616710"/>
          </a:xfrm>
          <a:prstGeom prst="rect">
            <a:avLst/>
          </a:prstGeom>
          <a:noFill/>
          <a:ln>
            <a:noFill/>
          </a:ln>
        </p:spPr>
      </p:pic>
      <p:pic>
        <p:nvPicPr>
          <p:cNvPr id="10" name="Picture 9" descr="Top 20 công ty kinh doanh và nhập khẩu xe máy chất lượ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094279"/>
            <a:ext cx="2693035" cy="1747520"/>
          </a:xfrm>
          <a:prstGeom prst="rect">
            <a:avLst/>
          </a:prstGeom>
          <a:noFill/>
          <a:ln>
            <a:noFill/>
          </a:ln>
        </p:spPr>
      </p:pic>
      <p:pic>
        <p:nvPicPr>
          <p:cNvPr id="11" name="Picture 10" descr="Máy phát điện chạy dầu và máy phát điện chạy xăng khác nhau gì?"/>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9069" y="2990195"/>
            <a:ext cx="2334895" cy="1691640"/>
          </a:xfrm>
          <a:prstGeom prst="rect">
            <a:avLst/>
          </a:prstGeom>
          <a:noFill/>
          <a:ln>
            <a:noFill/>
          </a:ln>
        </p:spPr>
      </p:pic>
    </p:spTree>
    <p:extLst>
      <p:ext uri="{BB962C8B-B14F-4D97-AF65-F5344CB8AC3E}">
        <p14:creationId xmlns:p14="http://schemas.microsoft.com/office/powerpoint/2010/main" val="15562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318211" y="285750"/>
            <a:ext cx="8686800" cy="1154162"/>
          </a:xfrm>
          <a:prstGeom prst="rect">
            <a:avLst/>
          </a:prstGeom>
        </p:spPr>
        <p:txBody>
          <a:bodyPr wrap="square">
            <a:spAutoFit/>
          </a:bodyPr>
          <a:lstStyle/>
          <a:p>
            <a:pPr algn="just"/>
            <a:r>
              <a:rPr lang="vi-VN" sz="2300" b="1" dirty="0" smtClean="0"/>
              <a:t>Câu 7: Lập </a:t>
            </a:r>
            <a:r>
              <a:rPr lang="vi-VN" sz="2300" b="1" dirty="0"/>
              <a:t>kế hoạch sử dụng tiết kiệm năng lượng trong nhà trường. Giới thiệu kế hoạch đó với các bạn khác để cùng thực hiện?</a:t>
            </a:r>
          </a:p>
        </p:txBody>
      </p:sp>
      <p:sp>
        <p:nvSpPr>
          <p:cNvPr id="3" name="Rectangle 2"/>
          <p:cNvSpPr/>
          <p:nvPr/>
        </p:nvSpPr>
        <p:spPr>
          <a:xfrm>
            <a:off x="914400" y="1451342"/>
            <a:ext cx="1787669" cy="446276"/>
          </a:xfrm>
          <a:prstGeom prst="rect">
            <a:avLst/>
          </a:prstGeom>
        </p:spPr>
        <p:txBody>
          <a:bodyPr wrap="none">
            <a:spAutoFit/>
          </a:bodyPr>
          <a:lstStyle/>
          <a:p>
            <a:pPr algn="just"/>
            <a:r>
              <a:rPr lang="vi-VN" sz="2300" dirty="0"/>
              <a:t>1. Mục đích:</a:t>
            </a:r>
          </a:p>
        </p:txBody>
      </p:sp>
      <p:sp>
        <p:nvSpPr>
          <p:cNvPr id="4" name="Rectangle 3"/>
          <p:cNvSpPr/>
          <p:nvPr/>
        </p:nvSpPr>
        <p:spPr>
          <a:xfrm>
            <a:off x="457200" y="1928539"/>
            <a:ext cx="8686800" cy="809182"/>
          </a:xfrm>
          <a:prstGeom prst="rect">
            <a:avLst/>
          </a:prstGeom>
        </p:spPr>
        <p:txBody>
          <a:bodyPr wrap="square">
            <a:spAutoFit/>
          </a:bodyPr>
          <a:lstStyle/>
          <a:p>
            <a:pPr algn="just"/>
            <a:r>
              <a:rPr lang="vi-VN" sz="2300" dirty="0"/>
              <a:t>- Tuyên truyền tới các bạn học sinh trong trường về ý nghĩa của việc thực hiện tiết kiệm năng lượng trong nhà trường.</a:t>
            </a:r>
          </a:p>
        </p:txBody>
      </p:sp>
      <p:sp>
        <p:nvSpPr>
          <p:cNvPr id="5" name="Rectangle 4"/>
          <p:cNvSpPr/>
          <p:nvPr/>
        </p:nvSpPr>
        <p:spPr>
          <a:xfrm>
            <a:off x="457200" y="2829368"/>
            <a:ext cx="8686800" cy="809182"/>
          </a:xfrm>
          <a:prstGeom prst="rect">
            <a:avLst/>
          </a:prstGeom>
        </p:spPr>
        <p:txBody>
          <a:bodyPr wrap="square">
            <a:spAutoFit/>
          </a:bodyPr>
          <a:lstStyle/>
          <a:p>
            <a:pPr algn="just"/>
            <a:r>
              <a:rPr lang="vi-VN" sz="2300" dirty="0"/>
              <a:t>- Nâng cao nhận thức của các bạn học sinh trong trường về việc thực hiện tiết kiệm năng lượng trong nhà trường.</a:t>
            </a:r>
          </a:p>
        </p:txBody>
      </p:sp>
      <p:sp>
        <p:nvSpPr>
          <p:cNvPr id="6" name="Rectangle 5"/>
          <p:cNvSpPr/>
          <p:nvPr/>
        </p:nvSpPr>
        <p:spPr>
          <a:xfrm>
            <a:off x="457200" y="3766860"/>
            <a:ext cx="8686800" cy="1167090"/>
          </a:xfrm>
          <a:prstGeom prst="rect">
            <a:avLst/>
          </a:prstGeom>
        </p:spPr>
        <p:txBody>
          <a:bodyPr wrap="square">
            <a:spAutoFit/>
          </a:bodyPr>
          <a:lstStyle/>
          <a:p>
            <a:pPr algn="just"/>
            <a:r>
              <a:rPr lang="vi-VN" sz="2300" dirty="0"/>
              <a:t>- Rèn luyện ý thức tự giác, thực hiện nghiêm túc của các bạn học sinh trong trường về việc thực hiện tiết kiệm năng lượng trong nhà trường.</a:t>
            </a:r>
          </a:p>
        </p:txBody>
      </p:sp>
    </p:spTree>
    <p:extLst>
      <p:ext uri="{BB962C8B-B14F-4D97-AF65-F5344CB8AC3E}">
        <p14:creationId xmlns:p14="http://schemas.microsoft.com/office/powerpoint/2010/main" val="15562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1376</Words>
  <Application>Microsoft Office PowerPoint</Application>
  <PresentationFormat>On-screen Show (16:9)</PresentationFormat>
  <Paragraphs>233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BÀI TẬP CHỦ ĐỀ 9 VÀ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dc:creator>
  <cp:lastModifiedBy>Admin</cp:lastModifiedBy>
  <cp:revision>51</cp:revision>
  <dcterms:created xsi:type="dcterms:W3CDTF">2023-04-20T10:04:35Z</dcterms:created>
  <dcterms:modified xsi:type="dcterms:W3CDTF">2024-04-23T03:21:21Z</dcterms:modified>
</cp:coreProperties>
</file>