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2" r:id="rId1"/>
  </p:sldMasterIdLst>
  <p:sldIdLst>
    <p:sldId id="257" r:id="rId2"/>
    <p:sldId id="288" r:id="rId3"/>
    <p:sldId id="302" r:id="rId4"/>
    <p:sldId id="303" r:id="rId5"/>
    <p:sldId id="290" r:id="rId6"/>
    <p:sldId id="304" r:id="rId7"/>
    <p:sldId id="291" r:id="rId8"/>
    <p:sldId id="292" r:id="rId9"/>
    <p:sldId id="306" r:id="rId10"/>
    <p:sldId id="308" r:id="rId11"/>
    <p:sldId id="309" r:id="rId12"/>
    <p:sldId id="310" r:id="rId13"/>
    <p:sldId id="311" r:id="rId14"/>
    <p:sldId id="307" r:id="rId15"/>
    <p:sldId id="317" r:id="rId16"/>
    <p:sldId id="318" r:id="rId17"/>
    <p:sldId id="319" r:id="rId18"/>
    <p:sldId id="316" r:id="rId19"/>
    <p:sldId id="29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3" d="100"/>
          <a:sy n="73" d="100"/>
        </p:scale>
        <p:origin x="618"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12192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12192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965060" y="5052546"/>
            <a:ext cx="7516013"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A050070-2D9F-4B65-8F39-6EB20702C83F}" type="datetimeFigureOut">
              <a:rPr lang="en-US" smtClean="0"/>
              <a:t>3/7/2024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834998-E252-4DC4-8092-4F4FC4308229}" type="slidenum">
              <a:rPr lang="en-US" smtClean="0"/>
              <a:t>‹#›</a:t>
            </a:fld>
            <a:endParaRPr lang="en-US"/>
          </a:p>
        </p:txBody>
      </p:sp>
      <p:sp>
        <p:nvSpPr>
          <p:cNvPr id="2" name="Title 1"/>
          <p:cNvSpPr>
            <a:spLocks noGrp="1"/>
          </p:cNvSpPr>
          <p:nvPr>
            <p:ph type="ctrTitle"/>
          </p:nvPr>
        </p:nvSpPr>
        <p:spPr>
          <a:xfrm>
            <a:off x="1090109" y="3132290"/>
            <a:ext cx="9567135"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2540000" y="731519"/>
            <a:ext cx="85344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A050070-2D9F-4B65-8F39-6EB20702C83F}" type="datetimeFigureOut">
              <a:rPr lang="en-US" smtClean="0"/>
              <a:t>3/7/2024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834998-E252-4DC4-8092-4F4FC4308229}"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38344" y="376518"/>
            <a:ext cx="27432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4432151" y="731520"/>
            <a:ext cx="6439049"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A050070-2D9F-4B65-8F39-6EB20702C83F}" type="datetimeFigureOut">
              <a:rPr lang="en-US" smtClean="0"/>
              <a:t>3/7/2024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834998-E252-4DC4-8092-4F4FC4308229}"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A050070-2D9F-4B65-8F39-6EB20702C83F}" type="datetimeFigureOut">
              <a:rPr lang="en-US" smtClean="0"/>
              <a:t>3/7/2024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834998-E252-4DC4-8092-4F4FC4308229}"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524000" y="731520"/>
            <a:ext cx="85344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12192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12192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710927" y="2172648"/>
            <a:ext cx="7955555"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696584" y="4607511"/>
            <a:ext cx="7960659"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A050070-2D9F-4B65-8F39-6EB20702C83F}" type="datetimeFigureOut">
              <a:rPr lang="en-US" smtClean="0"/>
              <a:t>3/7/2024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834998-E252-4DC4-8092-4F4FC4308229}"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A050070-2D9F-4B65-8F39-6EB20702C83F}" type="datetimeFigureOut">
              <a:rPr lang="en-US" smtClean="0"/>
              <a:t>3/7/2024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834998-E252-4DC4-8092-4F4FC4308229}"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523999" y="731519"/>
            <a:ext cx="4462272"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6193536" y="731520"/>
            <a:ext cx="4462272"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24000" y="731520"/>
            <a:ext cx="4462272"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541929" y="1400327"/>
            <a:ext cx="4462272"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96403" y="731520"/>
            <a:ext cx="4462272"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6193367" y="1399032"/>
            <a:ext cx="4462272"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A050070-2D9F-4B65-8F39-6EB20702C83F}" type="datetimeFigureOut">
              <a:rPr lang="en-US" smtClean="0"/>
              <a:t>3/7/2024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9834998-E252-4DC4-8092-4F4FC4308229}"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A050070-2D9F-4B65-8F39-6EB20702C83F}" type="datetimeFigureOut">
              <a:rPr lang="en-US" smtClean="0"/>
              <a:t>3/7/2024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9834998-E252-4DC4-8092-4F4FC4308229}"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050070-2D9F-4B65-8F39-6EB20702C83F}" type="datetimeFigureOut">
              <a:rPr lang="en-US" smtClean="0"/>
              <a:t>3/7/2024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9834998-E252-4DC4-8092-4F4FC4308229}"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8794" y="2209801"/>
            <a:ext cx="4848113"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6124688" y="731520"/>
            <a:ext cx="5356113"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34354" y="3497802"/>
            <a:ext cx="4518213"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A050070-2D9F-4B65-8F39-6EB20702C83F}" type="datetimeFigureOut">
              <a:rPr lang="en-US" smtClean="0"/>
              <a:t>3/7/2024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834998-E252-4DC4-8092-4F4FC4308229}"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12192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12192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5966900" y="1143000"/>
            <a:ext cx="54864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70516" y="1010486"/>
            <a:ext cx="4925485"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A050070-2D9F-4B65-8F39-6EB20702C83F}" type="datetimeFigureOut">
              <a:rPr lang="en-US" smtClean="0"/>
              <a:t>3/7/2024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834998-E252-4DC4-8092-4F4FC4308229}" type="slidenum">
              <a:rPr lang="en-US" smtClean="0"/>
              <a:t>‹#›</a:t>
            </a:fld>
            <a:endParaRPr lang="en-US"/>
          </a:p>
        </p:txBody>
      </p:sp>
      <p:sp>
        <p:nvSpPr>
          <p:cNvPr id="2" name="Title 1"/>
          <p:cNvSpPr>
            <a:spLocks noGrp="1"/>
          </p:cNvSpPr>
          <p:nvPr>
            <p:ph type="title"/>
          </p:nvPr>
        </p:nvSpPr>
        <p:spPr>
          <a:xfrm>
            <a:off x="969691" y="4464421"/>
            <a:ext cx="8511384"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12192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12192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12192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2391053" y="4372168"/>
            <a:ext cx="8683348"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524000" y="732260"/>
            <a:ext cx="85344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229600" y="6172201"/>
            <a:ext cx="33528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pPr>
              <a:defRPr/>
            </a:pPr>
            <a:fld id="{E299C925-B5FF-4638-8A0C-2C354DC74379}" type="datetimeFigureOut">
              <a:rPr lang="en-US" smtClean="0"/>
              <a:pPr>
                <a:defRPr/>
              </a:pPr>
              <a:t>3/7/2024</a:t>
            </a:fld>
            <a:endParaRPr lang="en-US"/>
          </a:p>
        </p:txBody>
      </p:sp>
      <p:sp>
        <p:nvSpPr>
          <p:cNvPr id="5" name="Footer Placeholder 4"/>
          <p:cNvSpPr>
            <a:spLocks noGrp="1"/>
          </p:cNvSpPr>
          <p:nvPr>
            <p:ph type="ftr" sz="quarter" idx="3"/>
          </p:nvPr>
        </p:nvSpPr>
        <p:spPr>
          <a:xfrm>
            <a:off x="609600" y="6172201"/>
            <a:ext cx="44704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pPr>
              <a:defRPr/>
            </a:pPr>
            <a:endParaRPr lang="en-US"/>
          </a:p>
        </p:txBody>
      </p:sp>
      <p:sp>
        <p:nvSpPr>
          <p:cNvPr id="6" name="Slide Number Placeholder 5"/>
          <p:cNvSpPr>
            <a:spLocks noGrp="1"/>
          </p:cNvSpPr>
          <p:nvPr>
            <p:ph type="sldNum" sz="quarter" idx="4"/>
          </p:nvPr>
        </p:nvSpPr>
        <p:spPr>
          <a:xfrm>
            <a:off x="5080000" y="6172201"/>
            <a:ext cx="24384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42438E26-BF8B-4032-A937-51326D9D9A4A}" type="slidenum">
              <a:rPr lang="en-US" altLang="en-US" smtClean="0"/>
              <a:pPr/>
              <a:t>‹#›</a:t>
            </a:fld>
            <a:endParaRPr lang="en-US" altLang="en-US"/>
          </a:p>
        </p:txBody>
      </p:sp>
    </p:spTree>
  </p:cSld>
  <p:clrMap bg1="lt1" tx1="dk1" bg2="lt2" tx2="dk2" accent1="accent1" accent2="accent2" accent3="accent3" accent4="accent4" accent5="accent5" accent6="accent6" hlink="hlink" folHlink="folHlink"/>
  <p:sldLayoutIdLst>
    <p:sldLayoutId id="2147483803" r:id="rId1"/>
    <p:sldLayoutId id="2147483804" r:id="rId2"/>
    <p:sldLayoutId id="2147483805" r:id="rId3"/>
    <p:sldLayoutId id="2147483806" r:id="rId4"/>
    <p:sldLayoutId id="2147483807" r:id="rId5"/>
    <p:sldLayoutId id="2147483808" r:id="rId6"/>
    <p:sldLayoutId id="2147483809" r:id="rId7"/>
    <p:sldLayoutId id="2147483810" r:id="rId8"/>
    <p:sldLayoutId id="2147483811" r:id="rId9"/>
    <p:sldLayoutId id="2147483812" r:id="rId10"/>
    <p:sldLayoutId id="2147483813"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7" Type="http://schemas.microsoft.com/office/2007/relationships/hdphoto" Target="../media/hdphoto2.wdp"/><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2.png"/><Relationship Id="rId5" Type="http://schemas.microsoft.com/office/2007/relationships/hdphoto" Target="../media/hdphoto3.wdp"/><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40687275-0DEC-2F94-69DF-44B8494917CA}"/>
              </a:ext>
            </a:extLst>
          </p:cNvPr>
          <p:cNvSpPr txBox="1">
            <a:spLocks/>
          </p:cNvSpPr>
          <p:nvPr/>
        </p:nvSpPr>
        <p:spPr>
          <a:xfrm>
            <a:off x="604616" y="469907"/>
            <a:ext cx="10519401" cy="1011164"/>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4800" b="1" dirty="0" smtClean="0">
                <a:solidFill>
                  <a:srgbClr val="FF0000"/>
                </a:solidFill>
                <a:latin typeface="Times New Roman" panose="02020603050405020304" pitchFamily="18" charset="0"/>
                <a:cs typeface="Times New Roman" panose="02020603050405020304" pitchFamily="18" charset="0"/>
              </a:rPr>
              <a:t>BÀI </a:t>
            </a:r>
            <a:r>
              <a:rPr lang="en-US" sz="4800" b="1" dirty="0">
                <a:solidFill>
                  <a:srgbClr val="FF0000"/>
                </a:solidFill>
                <a:latin typeface="Times New Roman" panose="02020603050405020304" pitchFamily="18" charset="0"/>
                <a:cs typeface="Times New Roman" panose="02020603050405020304" pitchFamily="18" charset="0"/>
              </a:rPr>
              <a:t>TẬP </a:t>
            </a:r>
            <a:r>
              <a:rPr lang="en-US" sz="4800" b="1" dirty="0" smtClean="0">
                <a:solidFill>
                  <a:srgbClr val="FF0000"/>
                </a:solidFill>
                <a:latin typeface="Times New Roman" panose="02020603050405020304" pitchFamily="18" charset="0"/>
                <a:cs typeface="Times New Roman" panose="02020603050405020304" pitchFamily="18" charset="0"/>
              </a:rPr>
              <a:t>CHỦ ĐỀ 8 – KHTN 7</a:t>
            </a:r>
            <a:endParaRPr lang="en-US" sz="4800" dirty="0">
              <a:solidFill>
                <a:srgbClr val="FF0000"/>
              </a:solidFill>
              <a:latin typeface="Times New Roman" panose="02020603050405020304" pitchFamily="18" charset="0"/>
              <a:cs typeface="Times New Roman" panose="02020603050405020304" pitchFamily="18" charset="0"/>
            </a:endParaRPr>
          </a:p>
        </p:txBody>
      </p:sp>
      <p:sp>
        <p:nvSpPr>
          <p:cNvPr id="2" name="TextBox 1"/>
          <p:cNvSpPr txBox="1"/>
          <p:nvPr/>
        </p:nvSpPr>
        <p:spPr>
          <a:xfrm>
            <a:off x="927279" y="2356834"/>
            <a:ext cx="9697791" cy="707886"/>
          </a:xfrm>
          <a:prstGeom prst="rect">
            <a:avLst/>
          </a:prstGeom>
          <a:noFill/>
        </p:spPr>
        <p:txBody>
          <a:bodyPr wrap="square" rtlCol="0">
            <a:spAutoFit/>
          </a:bodyPr>
          <a:lstStyle/>
          <a:p>
            <a:pPr algn="ctr"/>
            <a:r>
              <a:rPr lang="en-US" sz="4000" b="1" dirty="0" err="1" smtClean="0">
                <a:latin typeface="Times New Roman" pitchFamily="18" charset="0"/>
                <a:cs typeface="Times New Roman" pitchFamily="18" charset="0"/>
              </a:rPr>
              <a:t>Bài</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tập</a:t>
            </a:r>
            <a:r>
              <a:rPr lang="en-US" sz="4000" b="1" dirty="0" smtClean="0">
                <a:latin typeface="Times New Roman" pitchFamily="18" charset="0"/>
                <a:cs typeface="Times New Roman" pitchFamily="18" charset="0"/>
              </a:rPr>
              <a:t> 1- </a:t>
            </a:r>
            <a:r>
              <a:rPr lang="en-US" sz="4000" b="1" dirty="0" err="1" smtClean="0">
                <a:latin typeface="Times New Roman" pitchFamily="18" charset="0"/>
                <a:cs typeface="Times New Roman" pitchFamily="18" charset="0"/>
              </a:rPr>
              <a:t>Cùng</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nhau</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chơi</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trò</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chơi</a:t>
            </a:r>
            <a:endParaRPr lang="en-US" sz="4000" b="1" dirty="0">
              <a:latin typeface="Times New Roman" pitchFamily="18" charset="0"/>
              <a:cs typeface="Times New Roman" pitchFamily="18" charset="0"/>
            </a:endParaRPr>
          </a:p>
        </p:txBody>
      </p:sp>
    </p:spTree>
    <p:extLst>
      <p:ext uri="{BB962C8B-B14F-4D97-AF65-F5344CB8AC3E}">
        <p14:creationId xmlns:p14="http://schemas.microsoft.com/office/powerpoint/2010/main" val="39133768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3944" y="1314650"/>
            <a:ext cx="11062952" cy="2554545"/>
          </a:xfrm>
          <a:prstGeom prst="rect">
            <a:avLst/>
          </a:prstGeom>
        </p:spPr>
        <p:txBody>
          <a:bodyPr wrap="square">
            <a:spAutoFit/>
          </a:bodyPr>
          <a:lstStyle/>
          <a:p>
            <a:r>
              <a:rPr lang="en-US" sz="4000" b="1" dirty="0" err="1" smtClean="0">
                <a:solidFill>
                  <a:srgbClr val="FF0000"/>
                </a:solidFill>
                <a:latin typeface="Times New Roman" pitchFamily="18" charset="0"/>
                <a:cs typeface="Times New Roman" pitchFamily="18" charset="0"/>
              </a:rPr>
              <a:t>Bài</a:t>
            </a:r>
            <a:r>
              <a:rPr lang="en-US" sz="4000" b="1" dirty="0" smtClean="0">
                <a:solidFill>
                  <a:srgbClr val="FF0000"/>
                </a:solidFill>
                <a:latin typeface="Times New Roman" pitchFamily="18" charset="0"/>
                <a:cs typeface="Times New Roman" pitchFamily="18" charset="0"/>
              </a:rPr>
              <a:t> 7. </a:t>
            </a:r>
            <a:r>
              <a:rPr lang="vi-VN" sz="4000" dirty="0">
                <a:solidFill>
                  <a:srgbClr val="FF0000"/>
                </a:solidFill>
                <a:latin typeface="Times New Roman" pitchFamily="18" charset="0"/>
                <a:cs typeface="Times New Roman" pitchFamily="18" charset="0"/>
              </a:rPr>
              <a:t>Vì sao các biện pháp bảo quản nông sản, thực phẩm đều nhằm một mục đích giảm đến mức tối thiểu cường độ hô hấp tế bào</a:t>
            </a:r>
            <a:r>
              <a:rPr lang="vi-VN" sz="4000" dirty="0" smtClean="0">
                <a:solidFill>
                  <a:srgbClr val="FF0000"/>
                </a:solidFill>
                <a:latin typeface="Times New Roman" pitchFamily="18" charset="0"/>
                <a:cs typeface="Times New Roman" pitchFamily="18" charset="0"/>
              </a:rPr>
              <a:t>?</a:t>
            </a:r>
            <a:endParaRPr lang="en-US" sz="4000" dirty="0" smtClean="0">
              <a:solidFill>
                <a:srgbClr val="FF0000"/>
              </a:solidFill>
              <a:latin typeface="Times New Roman" pitchFamily="18" charset="0"/>
              <a:cs typeface="Times New Roman" pitchFamily="18" charset="0"/>
            </a:endParaRPr>
          </a:p>
          <a:p>
            <a:pPr algn="ctr"/>
            <a:r>
              <a:rPr lang="en-US" sz="4000" b="1" dirty="0" smtClean="0">
                <a:solidFill>
                  <a:srgbClr val="FF0000"/>
                </a:solidFill>
                <a:latin typeface="Times New Roman" pitchFamily="18" charset="0"/>
                <a:cs typeface="Times New Roman" pitchFamily="18" charset="0"/>
              </a:rPr>
              <a:t>HÃY SƠ ĐỒ HÓA CÂU TRẢ LỜI</a:t>
            </a:r>
            <a:endParaRPr lang="vi-VN" sz="4000" b="1" dirty="0">
              <a:solidFill>
                <a:srgbClr val="FF0000"/>
              </a:solidFill>
              <a:latin typeface="Times New Roman" pitchFamily="18" charset="0"/>
              <a:cs typeface="Times New Roman" pitchFamily="18" charset="0"/>
            </a:endParaRPr>
          </a:p>
        </p:txBody>
      </p:sp>
      <p:sp>
        <p:nvSpPr>
          <p:cNvPr id="3" name="Flowchart: Process 2"/>
          <p:cNvSpPr/>
          <p:nvPr/>
        </p:nvSpPr>
        <p:spPr>
          <a:xfrm>
            <a:off x="1983343" y="347732"/>
            <a:ext cx="8667481" cy="567670"/>
          </a:xfrm>
          <a:prstGeom prst="flowChartProcess">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smtClean="0">
                <a:solidFill>
                  <a:srgbClr val="FF0000"/>
                </a:solidFill>
                <a:latin typeface="Times New Roman" pitchFamily="18" charset="0"/>
                <a:cs typeface="Times New Roman" pitchFamily="18" charset="0"/>
              </a:rPr>
              <a:t>TÔI THÍCH SƠ ĐỒ TƯ DUY</a:t>
            </a:r>
            <a:endParaRPr lang="en-US" sz="36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1857189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4" name="AutoShape 4"/>
          <p:cNvSpPr>
            <a:spLocks noChangeArrowheads="1"/>
          </p:cNvSpPr>
          <p:nvPr/>
        </p:nvSpPr>
        <p:spPr bwMode="gray">
          <a:xfrm>
            <a:off x="1221483" y="150435"/>
            <a:ext cx="9854178" cy="1081087"/>
          </a:xfrm>
          <a:prstGeom prst="roundRect">
            <a:avLst>
              <a:gd name="adj" fmla="val 50000"/>
            </a:avLst>
          </a:prstGeom>
          <a:solidFill>
            <a:srgbClr val="92D050"/>
          </a:solidFill>
          <a:ln w="38100" algn="ctr">
            <a:solidFill>
              <a:srgbClr val="FFFFFF"/>
            </a:solidFill>
            <a:round/>
            <a:headEnd/>
            <a:tailEnd/>
          </a:ln>
          <a:effectLst>
            <a:outerShdw dist="63500" dir="3187806" algn="ctr" rotWithShape="0">
              <a:srgbClr val="001D3A"/>
            </a:outerShdw>
          </a:effectLst>
        </p:spPr>
        <p:txBody>
          <a:bodyPr wrap="none" anchor="ctr"/>
          <a:lstStyle/>
          <a:p>
            <a:pPr algn="ctr" fontAlgn="base">
              <a:spcBef>
                <a:spcPct val="0"/>
              </a:spcBef>
              <a:spcAft>
                <a:spcPct val="0"/>
              </a:spcAft>
              <a:defRPr/>
            </a:pPr>
            <a:r>
              <a:rPr lang="vi-VN" sz="2400" b="1" dirty="0">
                <a:latin typeface="Times New Roman" pitchFamily="18" charset="0"/>
                <a:cs typeface="Times New Roman" pitchFamily="18" charset="0"/>
              </a:rPr>
              <a:t>Các biện pháp bảo quản nông sản, </a:t>
            </a:r>
            <a:endParaRPr lang="en-US" sz="2400" b="1" dirty="0" smtClean="0">
              <a:latin typeface="Times New Roman" pitchFamily="18" charset="0"/>
              <a:cs typeface="Times New Roman" pitchFamily="18" charset="0"/>
            </a:endParaRPr>
          </a:p>
          <a:p>
            <a:pPr algn="ctr" fontAlgn="base">
              <a:spcBef>
                <a:spcPct val="0"/>
              </a:spcBef>
              <a:spcAft>
                <a:spcPct val="0"/>
              </a:spcAft>
              <a:defRPr/>
            </a:pPr>
            <a:r>
              <a:rPr lang="vi-VN" sz="2400" b="1" dirty="0" smtClean="0">
                <a:latin typeface="Times New Roman" pitchFamily="18" charset="0"/>
                <a:cs typeface="Times New Roman" pitchFamily="18" charset="0"/>
              </a:rPr>
              <a:t>thực </a:t>
            </a:r>
            <a:r>
              <a:rPr lang="vi-VN" sz="2400" b="1" dirty="0">
                <a:latin typeface="Times New Roman" pitchFamily="18" charset="0"/>
                <a:cs typeface="Times New Roman" pitchFamily="18" charset="0"/>
              </a:rPr>
              <a:t>phẩm đều nhằm một mục đích </a:t>
            </a:r>
            <a:endParaRPr lang="en-US" sz="2400" b="1" dirty="0" smtClean="0">
              <a:latin typeface="Times New Roman" pitchFamily="18" charset="0"/>
              <a:cs typeface="Times New Roman" pitchFamily="18" charset="0"/>
            </a:endParaRPr>
          </a:p>
          <a:p>
            <a:pPr algn="ctr" fontAlgn="base">
              <a:spcBef>
                <a:spcPct val="0"/>
              </a:spcBef>
              <a:spcAft>
                <a:spcPct val="0"/>
              </a:spcAft>
              <a:defRPr/>
            </a:pPr>
            <a:r>
              <a:rPr lang="vi-VN" sz="2400" b="1" dirty="0" smtClean="0">
                <a:latin typeface="Times New Roman" pitchFamily="18" charset="0"/>
                <a:cs typeface="Times New Roman" pitchFamily="18" charset="0"/>
              </a:rPr>
              <a:t>giảm </a:t>
            </a:r>
            <a:r>
              <a:rPr lang="vi-VN" sz="2400" b="1" dirty="0">
                <a:latin typeface="Times New Roman" pitchFamily="18" charset="0"/>
                <a:cs typeface="Times New Roman" pitchFamily="18" charset="0"/>
              </a:rPr>
              <a:t>đến mức tối thiểu cường độ hô hấp tế bào vì:</a:t>
            </a:r>
            <a:endParaRPr lang="en-US" sz="2400" b="1" dirty="0">
              <a:latin typeface="Times New Roman" panose="02020603050405020304" pitchFamily="18" charset="0"/>
              <a:cs typeface="Times New Roman" panose="02020603050405020304" pitchFamily="18" charset="0"/>
            </a:endParaRPr>
          </a:p>
        </p:txBody>
      </p:sp>
      <p:grpSp>
        <p:nvGrpSpPr>
          <p:cNvPr id="22536" name="Group 20"/>
          <p:cNvGrpSpPr>
            <a:grpSpLocks/>
          </p:cNvGrpSpPr>
          <p:nvPr/>
        </p:nvGrpSpPr>
        <p:grpSpPr bwMode="auto">
          <a:xfrm>
            <a:off x="2299963" y="2086871"/>
            <a:ext cx="2928859" cy="4771127"/>
            <a:chOff x="1776" y="2487"/>
            <a:chExt cx="973" cy="1449"/>
          </a:xfrm>
        </p:grpSpPr>
        <p:sp>
          <p:nvSpPr>
            <p:cNvPr id="22544" name="Oval 21"/>
            <p:cNvSpPr>
              <a:spLocks noChangeArrowheads="1"/>
            </p:cNvSpPr>
            <p:nvPr/>
          </p:nvSpPr>
          <p:spPr bwMode="gray">
            <a:xfrm>
              <a:off x="1872" y="3744"/>
              <a:ext cx="816" cy="192"/>
            </a:xfrm>
            <a:prstGeom prst="ellipse">
              <a:avLst/>
            </a:prstGeom>
            <a:gradFill rotWithShape="1">
              <a:gsLst>
                <a:gs pos="0">
                  <a:srgbClr val="969696"/>
                </a:gs>
                <a:gs pos="100000">
                  <a:srgbClr val="FFFFFF"/>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400">
                  <a:solidFill>
                    <a:schemeClr val="tx1"/>
                  </a:solidFill>
                  <a:latin typeface="Arial" panose="020B0604020202020204" pitchFamily="34" charset="0"/>
                </a:defRPr>
              </a:lvl2pPr>
              <a:lvl3pPr marL="1143000" indent="-228600">
                <a:spcBef>
                  <a:spcPct val="20000"/>
                </a:spcBef>
                <a:buClr>
                  <a:schemeClr val="tx1"/>
                </a:buClr>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fontAlgn="base">
                <a:spcBef>
                  <a:spcPct val="0"/>
                </a:spcBef>
                <a:spcAft>
                  <a:spcPct val="0"/>
                </a:spcAft>
                <a:buClrTx/>
                <a:buFont typeface="Wingdings" panose="05000000000000000000" pitchFamily="2" charset="2"/>
                <a:buNone/>
              </a:pPr>
              <a:endParaRPr lang="en-US" altLang="en-US" sz="1800">
                <a:solidFill>
                  <a:srgbClr val="000000"/>
                </a:solidFill>
              </a:endParaRPr>
            </a:p>
          </p:txBody>
        </p:sp>
        <p:sp>
          <p:nvSpPr>
            <p:cNvPr id="87062" name="Oval 22"/>
            <p:cNvSpPr>
              <a:spLocks noChangeArrowheads="1"/>
            </p:cNvSpPr>
            <p:nvPr/>
          </p:nvSpPr>
          <p:spPr bwMode="gray">
            <a:xfrm>
              <a:off x="1776" y="2487"/>
              <a:ext cx="973" cy="1309"/>
            </a:xfrm>
            <a:prstGeom prst="ellipse">
              <a:avLst/>
            </a:prstGeom>
            <a:gradFill rotWithShape="1">
              <a:gsLst>
                <a:gs pos="0">
                  <a:schemeClr val="hlink"/>
                </a:gs>
                <a:gs pos="100000">
                  <a:schemeClr val="hlink">
                    <a:gamma/>
                    <a:shade val="57255"/>
                    <a:invGamma/>
                  </a:schemeClr>
                </a:gs>
              </a:gsLst>
              <a:path path="rect">
                <a:fillToRect l="100000" t="10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sp>
          <p:nvSpPr>
            <p:cNvPr id="87063" name="Oval 23"/>
            <p:cNvSpPr>
              <a:spLocks noChangeArrowheads="1"/>
            </p:cNvSpPr>
            <p:nvPr/>
          </p:nvSpPr>
          <p:spPr bwMode="gray">
            <a:xfrm>
              <a:off x="1797" y="2487"/>
              <a:ext cx="928" cy="1268"/>
            </a:xfrm>
            <a:prstGeom prst="ellipse">
              <a:avLst/>
            </a:prstGeom>
            <a:gradFill rotWithShape="1">
              <a:gsLst>
                <a:gs pos="0">
                  <a:schemeClr val="hlink">
                    <a:alpha val="85001"/>
                  </a:schemeClr>
                </a:gs>
                <a:gs pos="100000">
                  <a:schemeClr val="hlink">
                    <a:gamma/>
                    <a:shade val="63529"/>
                    <a:invGamma/>
                  </a:schemeClr>
                </a:gs>
              </a:gsLst>
              <a:lin ang="27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sp>
          <p:nvSpPr>
            <p:cNvPr id="87064" name="Oval 24"/>
            <p:cNvSpPr>
              <a:spLocks noChangeArrowheads="1"/>
            </p:cNvSpPr>
            <p:nvPr/>
          </p:nvSpPr>
          <p:spPr bwMode="gray">
            <a:xfrm>
              <a:off x="1833" y="2487"/>
              <a:ext cx="839" cy="1232"/>
            </a:xfrm>
            <a:prstGeom prst="ellipse">
              <a:avLst/>
            </a:prstGeom>
            <a:gradFill rotWithShape="1">
              <a:gsLst>
                <a:gs pos="0">
                  <a:schemeClr val="hlink"/>
                </a:gs>
                <a:gs pos="100000">
                  <a:schemeClr val="hlink">
                    <a:gamma/>
                    <a:shade val="72549"/>
                    <a:invGamma/>
                  </a:schemeClr>
                </a:gs>
              </a:gsLst>
              <a:lin ang="27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pic>
          <p:nvPicPr>
            <p:cNvPr id="22548" name="Picture 2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gray">
            <a:xfrm>
              <a:off x="1797" y="2880"/>
              <a:ext cx="616" cy="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2537" name="Group 27"/>
          <p:cNvGrpSpPr>
            <a:grpSpLocks/>
          </p:cNvGrpSpPr>
          <p:nvPr/>
        </p:nvGrpSpPr>
        <p:grpSpPr bwMode="auto">
          <a:xfrm>
            <a:off x="212688" y="2086250"/>
            <a:ext cx="2059932" cy="4919857"/>
            <a:chOff x="555" y="2537"/>
            <a:chExt cx="973" cy="1399"/>
          </a:xfrm>
        </p:grpSpPr>
        <p:sp>
          <p:nvSpPr>
            <p:cNvPr id="22538" name="Oval 28"/>
            <p:cNvSpPr>
              <a:spLocks noChangeArrowheads="1"/>
            </p:cNvSpPr>
            <p:nvPr/>
          </p:nvSpPr>
          <p:spPr bwMode="gray">
            <a:xfrm>
              <a:off x="624" y="3744"/>
              <a:ext cx="816" cy="192"/>
            </a:xfrm>
            <a:prstGeom prst="ellipse">
              <a:avLst/>
            </a:prstGeom>
            <a:gradFill rotWithShape="1">
              <a:gsLst>
                <a:gs pos="0">
                  <a:srgbClr val="969696"/>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400">
                  <a:solidFill>
                    <a:schemeClr val="tx1"/>
                  </a:solidFill>
                  <a:latin typeface="Arial" panose="020B0604020202020204" pitchFamily="34" charset="0"/>
                </a:defRPr>
              </a:lvl2pPr>
              <a:lvl3pPr marL="1143000" indent="-228600">
                <a:spcBef>
                  <a:spcPct val="20000"/>
                </a:spcBef>
                <a:buClr>
                  <a:schemeClr val="tx1"/>
                </a:buClr>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fontAlgn="base">
                <a:spcBef>
                  <a:spcPct val="0"/>
                </a:spcBef>
                <a:spcAft>
                  <a:spcPct val="0"/>
                </a:spcAft>
                <a:buClrTx/>
                <a:buFont typeface="Wingdings" panose="05000000000000000000" pitchFamily="2" charset="2"/>
                <a:buNone/>
              </a:pPr>
              <a:endParaRPr lang="en-US" altLang="en-US" sz="1800">
                <a:solidFill>
                  <a:srgbClr val="000000"/>
                </a:solidFill>
              </a:endParaRPr>
            </a:p>
          </p:txBody>
        </p:sp>
        <p:sp>
          <p:nvSpPr>
            <p:cNvPr id="87069" name="Oval 29"/>
            <p:cNvSpPr>
              <a:spLocks noChangeArrowheads="1"/>
            </p:cNvSpPr>
            <p:nvPr/>
          </p:nvSpPr>
          <p:spPr bwMode="gray">
            <a:xfrm>
              <a:off x="555" y="2537"/>
              <a:ext cx="973" cy="1259"/>
            </a:xfrm>
            <a:prstGeom prst="ellipse">
              <a:avLst/>
            </a:prstGeom>
            <a:solidFill>
              <a:schemeClr val="accent4">
                <a:lumMod val="75000"/>
              </a:schemeClr>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sp>
          <p:nvSpPr>
            <p:cNvPr id="87070" name="Oval 30"/>
            <p:cNvSpPr>
              <a:spLocks noChangeArrowheads="1"/>
            </p:cNvSpPr>
            <p:nvPr/>
          </p:nvSpPr>
          <p:spPr bwMode="gray">
            <a:xfrm>
              <a:off x="576" y="2846"/>
              <a:ext cx="928" cy="929"/>
            </a:xfrm>
            <a:prstGeom prst="ellipse">
              <a:avLst/>
            </a:prstGeom>
            <a:solidFill>
              <a:schemeClr val="accent4">
                <a:lumMod val="75000"/>
              </a:schemeClr>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sp>
          <p:nvSpPr>
            <p:cNvPr id="87071" name="Oval 31"/>
            <p:cNvSpPr>
              <a:spLocks noChangeArrowheads="1"/>
            </p:cNvSpPr>
            <p:nvPr/>
          </p:nvSpPr>
          <p:spPr bwMode="gray">
            <a:xfrm>
              <a:off x="612" y="2880"/>
              <a:ext cx="839" cy="839"/>
            </a:xfrm>
            <a:prstGeom prst="ellipse">
              <a:avLst/>
            </a:prstGeom>
            <a:solidFill>
              <a:schemeClr val="accent4">
                <a:lumMod val="75000"/>
              </a:schemeClr>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pic>
          <p:nvPicPr>
            <p:cNvPr id="22542" name="Picture 32"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gray">
            <a:xfrm>
              <a:off x="576" y="2880"/>
              <a:ext cx="616" cy="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56" name="Group 20"/>
          <p:cNvGrpSpPr>
            <a:grpSpLocks/>
          </p:cNvGrpSpPr>
          <p:nvPr/>
        </p:nvGrpSpPr>
        <p:grpSpPr bwMode="auto">
          <a:xfrm>
            <a:off x="5409127" y="2086871"/>
            <a:ext cx="3361386" cy="4771128"/>
            <a:chOff x="1776" y="2823"/>
            <a:chExt cx="973" cy="1113"/>
          </a:xfrm>
        </p:grpSpPr>
        <p:sp>
          <p:nvSpPr>
            <p:cNvPr id="57" name="Oval 21"/>
            <p:cNvSpPr>
              <a:spLocks noChangeArrowheads="1"/>
            </p:cNvSpPr>
            <p:nvPr/>
          </p:nvSpPr>
          <p:spPr bwMode="gray">
            <a:xfrm>
              <a:off x="1872" y="3744"/>
              <a:ext cx="816" cy="192"/>
            </a:xfrm>
            <a:prstGeom prst="ellipse">
              <a:avLst/>
            </a:prstGeom>
            <a:gradFill rotWithShape="1">
              <a:gsLst>
                <a:gs pos="0">
                  <a:srgbClr val="969696"/>
                </a:gs>
                <a:gs pos="100000">
                  <a:srgbClr val="FFFFFF"/>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400">
                  <a:solidFill>
                    <a:schemeClr val="tx1"/>
                  </a:solidFill>
                  <a:latin typeface="Arial" panose="020B0604020202020204" pitchFamily="34" charset="0"/>
                </a:defRPr>
              </a:lvl2pPr>
              <a:lvl3pPr marL="1143000" indent="-228600">
                <a:spcBef>
                  <a:spcPct val="20000"/>
                </a:spcBef>
                <a:buClr>
                  <a:schemeClr val="tx1"/>
                </a:buClr>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fontAlgn="base">
                <a:spcBef>
                  <a:spcPct val="0"/>
                </a:spcBef>
                <a:spcAft>
                  <a:spcPct val="0"/>
                </a:spcAft>
                <a:buClrTx/>
                <a:buFont typeface="Wingdings" panose="05000000000000000000" pitchFamily="2" charset="2"/>
                <a:buNone/>
              </a:pPr>
              <a:endParaRPr lang="en-US" altLang="en-US" sz="1800">
                <a:solidFill>
                  <a:srgbClr val="000000"/>
                </a:solidFill>
              </a:endParaRPr>
            </a:p>
          </p:txBody>
        </p:sp>
        <p:sp>
          <p:nvSpPr>
            <p:cNvPr id="58" name="Oval 22"/>
            <p:cNvSpPr>
              <a:spLocks noChangeArrowheads="1"/>
            </p:cNvSpPr>
            <p:nvPr/>
          </p:nvSpPr>
          <p:spPr bwMode="gray">
            <a:xfrm>
              <a:off x="1776" y="2823"/>
              <a:ext cx="973" cy="973"/>
            </a:xfrm>
            <a:prstGeom prst="ellipse">
              <a:avLst/>
            </a:prstGeom>
            <a:gradFill rotWithShape="1">
              <a:gsLst>
                <a:gs pos="0">
                  <a:schemeClr val="hlink"/>
                </a:gs>
                <a:gs pos="100000">
                  <a:schemeClr val="hlink">
                    <a:gamma/>
                    <a:shade val="57255"/>
                    <a:invGamma/>
                  </a:schemeClr>
                </a:gs>
              </a:gsLst>
              <a:path path="rect">
                <a:fillToRect l="100000" t="10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sp>
          <p:nvSpPr>
            <p:cNvPr id="59" name="Oval 23"/>
            <p:cNvSpPr>
              <a:spLocks noChangeArrowheads="1"/>
            </p:cNvSpPr>
            <p:nvPr/>
          </p:nvSpPr>
          <p:spPr bwMode="gray">
            <a:xfrm>
              <a:off x="1797" y="2846"/>
              <a:ext cx="928" cy="929"/>
            </a:xfrm>
            <a:prstGeom prst="ellipse">
              <a:avLst/>
            </a:prstGeom>
            <a:gradFill rotWithShape="1">
              <a:gsLst>
                <a:gs pos="0">
                  <a:schemeClr val="hlink">
                    <a:alpha val="85001"/>
                  </a:schemeClr>
                </a:gs>
                <a:gs pos="100000">
                  <a:schemeClr val="hlink">
                    <a:gamma/>
                    <a:shade val="63529"/>
                    <a:invGamma/>
                  </a:schemeClr>
                </a:gs>
              </a:gsLst>
              <a:lin ang="27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sp>
          <p:nvSpPr>
            <p:cNvPr id="60" name="Oval 24"/>
            <p:cNvSpPr>
              <a:spLocks noChangeArrowheads="1"/>
            </p:cNvSpPr>
            <p:nvPr/>
          </p:nvSpPr>
          <p:spPr bwMode="gray">
            <a:xfrm>
              <a:off x="1833" y="2880"/>
              <a:ext cx="839" cy="839"/>
            </a:xfrm>
            <a:prstGeom prst="ellipse">
              <a:avLst/>
            </a:prstGeom>
            <a:gradFill rotWithShape="1">
              <a:gsLst>
                <a:gs pos="0">
                  <a:schemeClr val="hlink"/>
                </a:gs>
                <a:gs pos="100000">
                  <a:schemeClr val="hlink">
                    <a:gamma/>
                    <a:shade val="72549"/>
                    <a:invGamma/>
                  </a:schemeClr>
                </a:gs>
              </a:gsLst>
              <a:lin ang="27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pic>
          <p:nvPicPr>
            <p:cNvPr id="61" name="Picture 2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gray">
            <a:xfrm>
              <a:off x="1797" y="2880"/>
              <a:ext cx="616" cy="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cxnSp>
        <p:nvCxnSpPr>
          <p:cNvPr id="16" name="Straight Arrow Connector 15"/>
          <p:cNvCxnSpPr>
            <a:stCxn id="87044" idx="2"/>
          </p:cNvCxnSpPr>
          <p:nvPr/>
        </p:nvCxnSpPr>
        <p:spPr>
          <a:xfrm flipH="1">
            <a:off x="1457965" y="1231522"/>
            <a:ext cx="4690607" cy="962579"/>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87044" idx="2"/>
            <a:endCxn id="87063" idx="0"/>
          </p:cNvCxnSpPr>
          <p:nvPr/>
        </p:nvCxnSpPr>
        <p:spPr>
          <a:xfrm flipH="1">
            <a:off x="3759878" y="1231522"/>
            <a:ext cx="2388694" cy="855349"/>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87044" idx="2"/>
            <a:endCxn id="59" idx="0"/>
          </p:cNvCxnSpPr>
          <p:nvPr/>
        </p:nvCxnSpPr>
        <p:spPr>
          <a:xfrm>
            <a:off x="6148572" y="1231522"/>
            <a:ext cx="936066" cy="953944"/>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502276" y="2667949"/>
            <a:ext cx="1450888" cy="2862322"/>
          </a:xfrm>
          <a:prstGeom prst="rect">
            <a:avLst/>
          </a:prstGeom>
        </p:spPr>
        <p:txBody>
          <a:bodyPr wrap="square">
            <a:spAutoFit/>
          </a:bodyPr>
          <a:lstStyle/>
          <a:p>
            <a:pPr algn="ctr"/>
            <a:r>
              <a:rPr lang="vi-VN" sz="2000" b="1" dirty="0">
                <a:latin typeface="Times New Roman" pitchFamily="18" charset="0"/>
                <a:cs typeface="Times New Roman" pitchFamily="18" charset="0"/>
              </a:rPr>
              <a:t>Hô hấp tế bào phân giải chất hữu cơ khiến nông sản bị giảm khối lượng và chất lượng.</a:t>
            </a:r>
            <a:endParaRPr lang="en-US" sz="2000" b="1" dirty="0">
              <a:latin typeface="Times New Roman" pitchFamily="18" charset="0"/>
              <a:cs typeface="Times New Roman" pitchFamily="18" charset="0"/>
            </a:endParaRPr>
          </a:p>
        </p:txBody>
      </p:sp>
      <p:sp>
        <p:nvSpPr>
          <p:cNvPr id="32" name="Rectangle 31"/>
          <p:cNvSpPr/>
          <p:nvPr/>
        </p:nvSpPr>
        <p:spPr>
          <a:xfrm>
            <a:off x="2886742" y="2524285"/>
            <a:ext cx="1886736" cy="3785652"/>
          </a:xfrm>
          <a:prstGeom prst="rect">
            <a:avLst/>
          </a:prstGeom>
        </p:spPr>
        <p:txBody>
          <a:bodyPr wrap="square">
            <a:spAutoFit/>
          </a:bodyPr>
          <a:lstStyle/>
          <a:p>
            <a:pPr algn="ctr"/>
            <a:r>
              <a:rPr lang="vi-VN" sz="2000" b="1" dirty="0" smtClean="0">
                <a:latin typeface="Times New Roman" pitchFamily="18" charset="0"/>
                <a:cs typeface="Times New Roman" pitchFamily="18" charset="0"/>
              </a:rPr>
              <a:t>Hô </a:t>
            </a:r>
            <a:r>
              <a:rPr lang="vi-VN" sz="2000" b="1" dirty="0">
                <a:latin typeface="Times New Roman" pitchFamily="18" charset="0"/>
                <a:cs typeface="Times New Roman" pitchFamily="18" charset="0"/>
              </a:rPr>
              <a:t>hấp tế bào tạo ra nhiệt làm tăng nhiệt độ trong môi trường bảo quản khiến nông sản càng tăng cường độ hô hấp → thời gian bảo quản càng bị rút ngắn.</a:t>
            </a:r>
            <a:endParaRPr lang="en-US" sz="2000" b="1" dirty="0">
              <a:latin typeface="Times New Roman" pitchFamily="18" charset="0"/>
              <a:cs typeface="Times New Roman" pitchFamily="18" charset="0"/>
            </a:endParaRPr>
          </a:p>
        </p:txBody>
      </p:sp>
      <p:grpSp>
        <p:nvGrpSpPr>
          <p:cNvPr id="85" name="Group 20"/>
          <p:cNvGrpSpPr>
            <a:grpSpLocks/>
          </p:cNvGrpSpPr>
          <p:nvPr/>
        </p:nvGrpSpPr>
        <p:grpSpPr bwMode="auto">
          <a:xfrm>
            <a:off x="8886423" y="2239271"/>
            <a:ext cx="3129566" cy="4771128"/>
            <a:chOff x="1776" y="2823"/>
            <a:chExt cx="973" cy="1113"/>
          </a:xfrm>
        </p:grpSpPr>
        <p:sp>
          <p:nvSpPr>
            <p:cNvPr id="86" name="Oval 21"/>
            <p:cNvSpPr>
              <a:spLocks noChangeArrowheads="1"/>
            </p:cNvSpPr>
            <p:nvPr/>
          </p:nvSpPr>
          <p:spPr bwMode="gray">
            <a:xfrm>
              <a:off x="1872" y="3744"/>
              <a:ext cx="816" cy="192"/>
            </a:xfrm>
            <a:prstGeom prst="ellipse">
              <a:avLst/>
            </a:prstGeom>
            <a:gradFill rotWithShape="1">
              <a:gsLst>
                <a:gs pos="0">
                  <a:srgbClr val="969696"/>
                </a:gs>
                <a:gs pos="100000">
                  <a:srgbClr val="FFFFFF"/>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400">
                  <a:solidFill>
                    <a:schemeClr val="tx1"/>
                  </a:solidFill>
                  <a:latin typeface="Arial" panose="020B0604020202020204" pitchFamily="34" charset="0"/>
                </a:defRPr>
              </a:lvl2pPr>
              <a:lvl3pPr marL="1143000" indent="-228600">
                <a:spcBef>
                  <a:spcPct val="20000"/>
                </a:spcBef>
                <a:buClr>
                  <a:schemeClr val="tx1"/>
                </a:buClr>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fontAlgn="base">
                <a:spcBef>
                  <a:spcPct val="0"/>
                </a:spcBef>
                <a:spcAft>
                  <a:spcPct val="0"/>
                </a:spcAft>
                <a:buClrTx/>
                <a:buFont typeface="Wingdings" panose="05000000000000000000" pitchFamily="2" charset="2"/>
                <a:buNone/>
              </a:pPr>
              <a:endParaRPr lang="en-US" altLang="en-US" sz="1800">
                <a:solidFill>
                  <a:srgbClr val="000000"/>
                </a:solidFill>
              </a:endParaRPr>
            </a:p>
          </p:txBody>
        </p:sp>
        <p:sp>
          <p:nvSpPr>
            <p:cNvPr id="87" name="Oval 22"/>
            <p:cNvSpPr>
              <a:spLocks noChangeArrowheads="1"/>
            </p:cNvSpPr>
            <p:nvPr/>
          </p:nvSpPr>
          <p:spPr bwMode="gray">
            <a:xfrm>
              <a:off x="1776" y="2823"/>
              <a:ext cx="973" cy="973"/>
            </a:xfrm>
            <a:prstGeom prst="ellipse">
              <a:avLst/>
            </a:prstGeom>
            <a:gradFill rotWithShape="1">
              <a:gsLst>
                <a:gs pos="0">
                  <a:schemeClr val="hlink"/>
                </a:gs>
                <a:gs pos="100000">
                  <a:schemeClr val="hlink">
                    <a:gamma/>
                    <a:shade val="57255"/>
                    <a:invGamma/>
                  </a:schemeClr>
                </a:gs>
              </a:gsLst>
              <a:path path="rect">
                <a:fillToRect l="100000" t="10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sp>
          <p:nvSpPr>
            <p:cNvPr id="88" name="Oval 23"/>
            <p:cNvSpPr>
              <a:spLocks noChangeArrowheads="1"/>
            </p:cNvSpPr>
            <p:nvPr/>
          </p:nvSpPr>
          <p:spPr bwMode="gray">
            <a:xfrm>
              <a:off x="1797" y="2846"/>
              <a:ext cx="928" cy="929"/>
            </a:xfrm>
            <a:prstGeom prst="ellipse">
              <a:avLst/>
            </a:prstGeom>
            <a:gradFill rotWithShape="1">
              <a:gsLst>
                <a:gs pos="0">
                  <a:schemeClr val="hlink">
                    <a:alpha val="85001"/>
                  </a:schemeClr>
                </a:gs>
                <a:gs pos="100000">
                  <a:schemeClr val="hlink">
                    <a:gamma/>
                    <a:shade val="63529"/>
                    <a:invGamma/>
                  </a:schemeClr>
                </a:gs>
              </a:gsLst>
              <a:lin ang="27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sp>
          <p:nvSpPr>
            <p:cNvPr id="89" name="Oval 24"/>
            <p:cNvSpPr>
              <a:spLocks noChangeArrowheads="1"/>
            </p:cNvSpPr>
            <p:nvPr/>
          </p:nvSpPr>
          <p:spPr bwMode="gray">
            <a:xfrm>
              <a:off x="1833" y="2880"/>
              <a:ext cx="839" cy="839"/>
            </a:xfrm>
            <a:prstGeom prst="ellipse">
              <a:avLst/>
            </a:prstGeom>
            <a:gradFill rotWithShape="1">
              <a:gsLst>
                <a:gs pos="0">
                  <a:schemeClr val="hlink"/>
                </a:gs>
                <a:gs pos="100000">
                  <a:schemeClr val="hlink">
                    <a:gamma/>
                    <a:shade val="72549"/>
                    <a:invGamma/>
                  </a:schemeClr>
                </a:gs>
              </a:gsLst>
              <a:lin ang="27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pic>
          <p:nvPicPr>
            <p:cNvPr id="90" name="Picture 2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gray">
            <a:xfrm>
              <a:off x="1797" y="2880"/>
              <a:ext cx="616" cy="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3" name="Rectangle 32"/>
          <p:cNvSpPr/>
          <p:nvPr/>
        </p:nvSpPr>
        <p:spPr>
          <a:xfrm>
            <a:off x="5934473" y="2614111"/>
            <a:ext cx="2446059" cy="3170099"/>
          </a:xfrm>
          <a:prstGeom prst="rect">
            <a:avLst/>
          </a:prstGeom>
        </p:spPr>
        <p:txBody>
          <a:bodyPr wrap="square">
            <a:spAutoFit/>
          </a:bodyPr>
          <a:lstStyle/>
          <a:p>
            <a:pPr algn="ctr"/>
            <a:r>
              <a:rPr lang="vi-VN" sz="2000" b="1" dirty="0">
                <a:latin typeface="Times New Roman" pitchFamily="18" charset="0"/>
                <a:cs typeface="Times New Roman" pitchFamily="18" charset="0"/>
              </a:rPr>
              <a:t>Hô hấp tế bào tạo ra nước làm tăng độ ẩm của môi trường bảo quản  khiến tăng cường độ hô hấp của nông sản đồng thời tạo điều kiện cho vi sinh vật phát triển phá hoại nông sản.</a:t>
            </a:r>
            <a:endParaRPr lang="en-US" sz="2000" b="1" dirty="0">
              <a:latin typeface="Times New Roman" pitchFamily="18" charset="0"/>
              <a:cs typeface="Times New Roman" pitchFamily="18" charset="0"/>
            </a:endParaRPr>
          </a:p>
        </p:txBody>
      </p:sp>
      <p:sp>
        <p:nvSpPr>
          <p:cNvPr id="35" name="Rectangle 34"/>
          <p:cNvSpPr/>
          <p:nvPr/>
        </p:nvSpPr>
        <p:spPr>
          <a:xfrm>
            <a:off x="9385816" y="2820786"/>
            <a:ext cx="2177298" cy="3170099"/>
          </a:xfrm>
          <a:prstGeom prst="rect">
            <a:avLst/>
          </a:prstGeom>
        </p:spPr>
        <p:txBody>
          <a:bodyPr wrap="square">
            <a:spAutoFit/>
          </a:bodyPr>
          <a:lstStyle/>
          <a:p>
            <a:pPr algn="ctr"/>
            <a:r>
              <a:rPr lang="vi-VN" sz="2000" b="1" dirty="0">
                <a:latin typeface="Times New Roman" pitchFamily="18" charset="0"/>
                <a:cs typeface="Times New Roman" pitchFamily="18" charset="0"/>
              </a:rPr>
              <a:t>Hô hấp tế bào lấy oxygen làm thay đổi thành phần không khí của môi trường bảo quản → Nồng độ oxygen giảm sẽ khiến nông phẩm bị phân hủy nhanh chóng.</a:t>
            </a:r>
            <a:endParaRPr lang="en-US" sz="2000" b="1" dirty="0">
              <a:latin typeface="Times New Roman" pitchFamily="18" charset="0"/>
              <a:cs typeface="Times New Roman" pitchFamily="18" charset="0"/>
            </a:endParaRPr>
          </a:p>
        </p:txBody>
      </p:sp>
      <p:cxnSp>
        <p:nvCxnSpPr>
          <p:cNvPr id="65" name="Straight Arrow Connector 64"/>
          <p:cNvCxnSpPr>
            <a:stCxn id="87044" idx="2"/>
            <a:endCxn id="87" idx="0"/>
          </p:cNvCxnSpPr>
          <p:nvPr/>
        </p:nvCxnSpPr>
        <p:spPr>
          <a:xfrm>
            <a:off x="6148572" y="1231522"/>
            <a:ext cx="4302634" cy="1007749"/>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63640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3944" y="1314650"/>
            <a:ext cx="11062952" cy="2554545"/>
          </a:xfrm>
          <a:prstGeom prst="rect">
            <a:avLst/>
          </a:prstGeom>
        </p:spPr>
        <p:txBody>
          <a:bodyPr wrap="square">
            <a:spAutoFit/>
          </a:bodyPr>
          <a:lstStyle/>
          <a:p>
            <a:r>
              <a:rPr lang="en-US" sz="4000" b="1" dirty="0" err="1" smtClean="0">
                <a:solidFill>
                  <a:srgbClr val="FF0000"/>
                </a:solidFill>
                <a:latin typeface="Times New Roman" pitchFamily="18" charset="0"/>
                <a:cs typeface="Times New Roman" pitchFamily="18" charset="0"/>
              </a:rPr>
              <a:t>Bài</a:t>
            </a:r>
            <a:r>
              <a:rPr lang="en-US" sz="4000" b="1" dirty="0" smtClean="0">
                <a:solidFill>
                  <a:srgbClr val="FF0000"/>
                </a:solidFill>
                <a:latin typeface="Times New Roman" pitchFamily="18" charset="0"/>
                <a:cs typeface="Times New Roman" pitchFamily="18" charset="0"/>
              </a:rPr>
              <a:t> 8. </a:t>
            </a:r>
            <a:r>
              <a:rPr lang="vi-VN" sz="4000" dirty="0">
                <a:solidFill>
                  <a:srgbClr val="FF0000"/>
                </a:solidFill>
                <a:latin typeface="Times New Roman" pitchFamily="18" charset="0"/>
                <a:cs typeface="Times New Roman" pitchFamily="18" charset="0"/>
              </a:rPr>
              <a:t>Giải thích tại sao nhiệt độ môi trường, hàm lượng nước trong tế bào ảnh hưởng đến hô hấp tế bào</a:t>
            </a:r>
            <a:r>
              <a:rPr lang="vi-VN" sz="4000" dirty="0" smtClean="0">
                <a:solidFill>
                  <a:srgbClr val="FF0000"/>
                </a:solidFill>
                <a:latin typeface="Times New Roman" pitchFamily="18" charset="0"/>
                <a:cs typeface="Times New Roman" pitchFamily="18" charset="0"/>
              </a:rPr>
              <a:t>.</a:t>
            </a:r>
            <a:endParaRPr lang="en-US" sz="4000" dirty="0" smtClean="0">
              <a:solidFill>
                <a:srgbClr val="FF0000"/>
              </a:solidFill>
              <a:latin typeface="Times New Roman" pitchFamily="18" charset="0"/>
              <a:cs typeface="Times New Roman" pitchFamily="18" charset="0"/>
            </a:endParaRPr>
          </a:p>
          <a:p>
            <a:pPr algn="ctr"/>
            <a:r>
              <a:rPr lang="en-US" sz="4000" b="1" dirty="0" smtClean="0">
                <a:solidFill>
                  <a:srgbClr val="FF0000"/>
                </a:solidFill>
                <a:latin typeface="Times New Roman" pitchFamily="18" charset="0"/>
                <a:cs typeface="Times New Roman" pitchFamily="18" charset="0"/>
              </a:rPr>
              <a:t>HÃY SƠ ĐỒ HÓA CÂU TRẢ LỜI</a:t>
            </a:r>
            <a:endParaRPr lang="vi-VN" sz="4000" b="1" dirty="0">
              <a:solidFill>
                <a:srgbClr val="FF0000"/>
              </a:solidFill>
              <a:latin typeface="Times New Roman" pitchFamily="18" charset="0"/>
              <a:cs typeface="Times New Roman" pitchFamily="18" charset="0"/>
            </a:endParaRPr>
          </a:p>
        </p:txBody>
      </p:sp>
      <p:sp>
        <p:nvSpPr>
          <p:cNvPr id="3" name="Flowchart: Process 2"/>
          <p:cNvSpPr/>
          <p:nvPr/>
        </p:nvSpPr>
        <p:spPr>
          <a:xfrm>
            <a:off x="1983343" y="347732"/>
            <a:ext cx="8667481" cy="567670"/>
          </a:xfrm>
          <a:prstGeom prst="flowChartProcess">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smtClean="0">
                <a:solidFill>
                  <a:srgbClr val="FF0000"/>
                </a:solidFill>
                <a:latin typeface="Times New Roman" pitchFamily="18" charset="0"/>
                <a:cs typeface="Times New Roman" pitchFamily="18" charset="0"/>
              </a:rPr>
              <a:t>TÔI THÍCH SƠ ĐỒ TƯ DUY</a:t>
            </a:r>
            <a:endParaRPr lang="en-US" sz="36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2014776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4" name="AutoShape 4"/>
          <p:cNvSpPr>
            <a:spLocks noChangeArrowheads="1"/>
          </p:cNvSpPr>
          <p:nvPr/>
        </p:nvSpPr>
        <p:spPr bwMode="gray">
          <a:xfrm>
            <a:off x="1703513" y="150435"/>
            <a:ext cx="8695205" cy="1081087"/>
          </a:xfrm>
          <a:prstGeom prst="roundRect">
            <a:avLst>
              <a:gd name="adj" fmla="val 50000"/>
            </a:avLst>
          </a:prstGeom>
          <a:solidFill>
            <a:srgbClr val="92D050"/>
          </a:solidFill>
          <a:ln w="38100" algn="ctr">
            <a:solidFill>
              <a:srgbClr val="FFFFFF"/>
            </a:solidFill>
            <a:round/>
            <a:headEnd/>
            <a:tailEnd/>
          </a:ln>
          <a:effectLst>
            <a:outerShdw dist="63500" dir="3187806" algn="ctr" rotWithShape="0">
              <a:srgbClr val="001D3A"/>
            </a:outerShdw>
          </a:effectLst>
        </p:spPr>
        <p:txBody>
          <a:bodyPr wrap="none" anchor="ctr"/>
          <a:lstStyle/>
          <a:p>
            <a:pPr algn="ctr" fontAlgn="base">
              <a:spcBef>
                <a:spcPct val="0"/>
              </a:spcBef>
              <a:spcAft>
                <a:spcPct val="0"/>
              </a:spcAft>
              <a:defRPr/>
            </a:pPr>
            <a:r>
              <a:rPr lang="en-US" sz="3200" b="1" dirty="0" smtClean="0">
                <a:solidFill>
                  <a:srgbClr val="FF00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HÔ HẤP TẾ BÀO</a:t>
            </a:r>
            <a:endParaRPr lang="en-US" sz="3200" b="1" dirty="0">
              <a:solidFill>
                <a:srgbClr val="FF0000"/>
              </a:solidFill>
              <a:latin typeface="Times New Roman" panose="02020603050405020304" pitchFamily="18" charset="0"/>
              <a:cs typeface="Times New Roman" panose="02020603050405020304" pitchFamily="18" charset="0"/>
            </a:endParaRPr>
          </a:p>
        </p:txBody>
      </p:sp>
      <p:grpSp>
        <p:nvGrpSpPr>
          <p:cNvPr id="22534" name="Group 6"/>
          <p:cNvGrpSpPr>
            <a:grpSpLocks/>
          </p:cNvGrpSpPr>
          <p:nvPr/>
        </p:nvGrpSpPr>
        <p:grpSpPr bwMode="auto">
          <a:xfrm>
            <a:off x="5951102" y="3333610"/>
            <a:ext cx="1897439" cy="3352174"/>
            <a:chOff x="4270" y="2823"/>
            <a:chExt cx="1010" cy="1113"/>
          </a:xfrm>
        </p:grpSpPr>
        <p:sp>
          <p:nvSpPr>
            <p:cNvPr id="22556" name="Oval 7"/>
            <p:cNvSpPr>
              <a:spLocks noChangeArrowheads="1"/>
            </p:cNvSpPr>
            <p:nvPr/>
          </p:nvSpPr>
          <p:spPr bwMode="gray">
            <a:xfrm>
              <a:off x="4368" y="3744"/>
              <a:ext cx="816" cy="192"/>
            </a:xfrm>
            <a:prstGeom prst="ellipse">
              <a:avLst/>
            </a:prstGeom>
            <a:gradFill rotWithShape="1">
              <a:gsLst>
                <a:gs pos="0">
                  <a:srgbClr val="969696"/>
                </a:gs>
                <a:gs pos="100000">
                  <a:srgbClr val="FFFFFF"/>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400">
                  <a:solidFill>
                    <a:schemeClr val="tx1"/>
                  </a:solidFill>
                  <a:latin typeface="Arial" panose="020B0604020202020204" pitchFamily="34" charset="0"/>
                </a:defRPr>
              </a:lvl2pPr>
              <a:lvl3pPr marL="1143000" indent="-228600">
                <a:spcBef>
                  <a:spcPct val="20000"/>
                </a:spcBef>
                <a:buClr>
                  <a:schemeClr val="tx1"/>
                </a:buClr>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fontAlgn="base">
                <a:spcBef>
                  <a:spcPct val="0"/>
                </a:spcBef>
                <a:spcAft>
                  <a:spcPct val="0"/>
                </a:spcAft>
                <a:buClrTx/>
                <a:buFont typeface="Wingdings" panose="05000000000000000000" pitchFamily="2" charset="2"/>
                <a:buNone/>
              </a:pPr>
              <a:endParaRPr lang="en-US" altLang="en-US" sz="1800">
                <a:solidFill>
                  <a:srgbClr val="000000"/>
                </a:solidFill>
              </a:endParaRPr>
            </a:p>
          </p:txBody>
        </p:sp>
        <p:sp>
          <p:nvSpPr>
            <p:cNvPr id="87048" name="Oval 8"/>
            <p:cNvSpPr>
              <a:spLocks noChangeArrowheads="1"/>
            </p:cNvSpPr>
            <p:nvPr/>
          </p:nvSpPr>
          <p:spPr bwMode="gray">
            <a:xfrm>
              <a:off x="4272" y="2823"/>
              <a:ext cx="973" cy="973"/>
            </a:xfrm>
            <a:prstGeom prst="ellipse">
              <a:avLst/>
            </a:prstGeom>
            <a:solidFill>
              <a:schemeClr val="accent5">
                <a:lumMod val="75000"/>
              </a:schemeClr>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sp>
          <p:nvSpPr>
            <p:cNvPr id="87049" name="Oval 9"/>
            <p:cNvSpPr>
              <a:spLocks noChangeArrowheads="1"/>
            </p:cNvSpPr>
            <p:nvPr/>
          </p:nvSpPr>
          <p:spPr bwMode="gray">
            <a:xfrm>
              <a:off x="4293" y="2882"/>
              <a:ext cx="928" cy="1029"/>
            </a:xfrm>
            <a:prstGeom prst="ellipse">
              <a:avLst/>
            </a:prstGeom>
            <a:solidFill>
              <a:schemeClr val="accent5">
                <a:lumMod val="75000"/>
              </a:schemeClr>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sp>
          <p:nvSpPr>
            <p:cNvPr id="22561" name="Text Box 12"/>
            <p:cNvSpPr txBox="1">
              <a:spLocks noChangeArrowheads="1"/>
            </p:cNvSpPr>
            <p:nvPr/>
          </p:nvSpPr>
          <p:spPr bwMode="gray">
            <a:xfrm>
              <a:off x="4270" y="3011"/>
              <a:ext cx="1010"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tx2"/>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400">
                  <a:solidFill>
                    <a:schemeClr val="tx1"/>
                  </a:solidFill>
                  <a:latin typeface="Arial" panose="020B0604020202020204" pitchFamily="34" charset="0"/>
                </a:defRPr>
              </a:lvl2pPr>
              <a:lvl3pPr marL="1143000" indent="-228600">
                <a:spcBef>
                  <a:spcPct val="20000"/>
                </a:spcBef>
                <a:buClr>
                  <a:schemeClr val="tx1"/>
                </a:buClr>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fontAlgn="base">
                <a:spcBef>
                  <a:spcPct val="0"/>
                </a:spcBef>
                <a:spcAft>
                  <a:spcPct val="0"/>
                </a:spcAft>
                <a:buClrTx/>
                <a:buFont typeface="Wingdings" panose="05000000000000000000" pitchFamily="2" charset="2"/>
                <a:buNone/>
              </a:pPr>
              <a:endParaRPr lang="en-US" altLang="en-US" dirty="0">
                <a:solidFill>
                  <a:srgbClr val="000000"/>
                </a:solidFill>
                <a:latin typeface="Times New Roman" panose="02020603050405020304" pitchFamily="18" charset="0"/>
                <a:cs typeface="Times New Roman" panose="02020603050405020304" pitchFamily="18" charset="0"/>
              </a:endParaRPr>
            </a:p>
          </p:txBody>
        </p:sp>
      </p:grpSp>
      <p:grpSp>
        <p:nvGrpSpPr>
          <p:cNvPr id="22535" name="Group 13"/>
          <p:cNvGrpSpPr>
            <a:grpSpLocks/>
          </p:cNvGrpSpPr>
          <p:nvPr/>
        </p:nvGrpSpPr>
        <p:grpSpPr bwMode="auto">
          <a:xfrm>
            <a:off x="8163219" y="3324508"/>
            <a:ext cx="1881785" cy="3361275"/>
            <a:chOff x="3024" y="2823"/>
            <a:chExt cx="973" cy="973"/>
          </a:xfrm>
        </p:grpSpPr>
        <p:sp>
          <p:nvSpPr>
            <p:cNvPr id="87055" name="Oval 15"/>
            <p:cNvSpPr>
              <a:spLocks noChangeArrowheads="1"/>
            </p:cNvSpPr>
            <p:nvPr/>
          </p:nvSpPr>
          <p:spPr bwMode="gray">
            <a:xfrm>
              <a:off x="3024" y="2823"/>
              <a:ext cx="973" cy="973"/>
            </a:xfrm>
            <a:prstGeom prst="ellipse">
              <a:avLst/>
            </a:prstGeom>
            <a:solidFill>
              <a:schemeClr val="accent5">
                <a:lumMod val="75000"/>
              </a:schemeClr>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sp>
          <p:nvSpPr>
            <p:cNvPr id="87056" name="Oval 16"/>
            <p:cNvSpPr>
              <a:spLocks noChangeArrowheads="1"/>
            </p:cNvSpPr>
            <p:nvPr/>
          </p:nvSpPr>
          <p:spPr bwMode="gray">
            <a:xfrm>
              <a:off x="3045" y="2846"/>
              <a:ext cx="928" cy="929"/>
            </a:xfrm>
            <a:prstGeom prst="ellipse">
              <a:avLst/>
            </a:prstGeom>
            <a:solidFill>
              <a:schemeClr val="accent5">
                <a:lumMod val="75000"/>
              </a:schemeClr>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sp>
          <p:nvSpPr>
            <p:cNvPr id="87057" name="Oval 17"/>
            <p:cNvSpPr>
              <a:spLocks noChangeArrowheads="1"/>
            </p:cNvSpPr>
            <p:nvPr/>
          </p:nvSpPr>
          <p:spPr bwMode="gray">
            <a:xfrm>
              <a:off x="3081" y="2880"/>
              <a:ext cx="839" cy="839"/>
            </a:xfrm>
            <a:prstGeom prst="ellipse">
              <a:avLst/>
            </a:prstGeom>
            <a:solidFill>
              <a:schemeClr val="accent5">
                <a:lumMod val="75000"/>
              </a:schemeClr>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pic>
          <p:nvPicPr>
            <p:cNvPr id="22554" name="Picture 18"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gray">
            <a:xfrm>
              <a:off x="3045" y="2880"/>
              <a:ext cx="616" cy="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2537" name="Group 27"/>
          <p:cNvGrpSpPr>
            <a:grpSpLocks/>
          </p:cNvGrpSpPr>
          <p:nvPr/>
        </p:nvGrpSpPr>
        <p:grpSpPr bwMode="auto">
          <a:xfrm>
            <a:off x="1024065" y="3092025"/>
            <a:ext cx="2059932" cy="3914082"/>
            <a:chOff x="555" y="2823"/>
            <a:chExt cx="973" cy="1113"/>
          </a:xfrm>
        </p:grpSpPr>
        <p:sp>
          <p:nvSpPr>
            <p:cNvPr id="22538" name="Oval 28"/>
            <p:cNvSpPr>
              <a:spLocks noChangeArrowheads="1"/>
            </p:cNvSpPr>
            <p:nvPr/>
          </p:nvSpPr>
          <p:spPr bwMode="gray">
            <a:xfrm>
              <a:off x="624" y="3744"/>
              <a:ext cx="816" cy="192"/>
            </a:xfrm>
            <a:prstGeom prst="ellipse">
              <a:avLst/>
            </a:prstGeom>
            <a:gradFill rotWithShape="1">
              <a:gsLst>
                <a:gs pos="0">
                  <a:srgbClr val="969696"/>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400">
                  <a:solidFill>
                    <a:schemeClr val="tx1"/>
                  </a:solidFill>
                  <a:latin typeface="Arial" panose="020B0604020202020204" pitchFamily="34" charset="0"/>
                </a:defRPr>
              </a:lvl2pPr>
              <a:lvl3pPr marL="1143000" indent="-228600">
                <a:spcBef>
                  <a:spcPct val="20000"/>
                </a:spcBef>
                <a:buClr>
                  <a:schemeClr val="tx1"/>
                </a:buClr>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fontAlgn="base">
                <a:spcBef>
                  <a:spcPct val="0"/>
                </a:spcBef>
                <a:spcAft>
                  <a:spcPct val="0"/>
                </a:spcAft>
                <a:buClrTx/>
                <a:buFont typeface="Wingdings" panose="05000000000000000000" pitchFamily="2" charset="2"/>
                <a:buNone/>
              </a:pPr>
              <a:endParaRPr lang="en-US" altLang="en-US" sz="1800">
                <a:solidFill>
                  <a:srgbClr val="000000"/>
                </a:solidFill>
              </a:endParaRPr>
            </a:p>
          </p:txBody>
        </p:sp>
        <p:sp>
          <p:nvSpPr>
            <p:cNvPr id="87069" name="Oval 29"/>
            <p:cNvSpPr>
              <a:spLocks noChangeArrowheads="1"/>
            </p:cNvSpPr>
            <p:nvPr/>
          </p:nvSpPr>
          <p:spPr bwMode="gray">
            <a:xfrm>
              <a:off x="555" y="2823"/>
              <a:ext cx="973" cy="973"/>
            </a:xfrm>
            <a:prstGeom prst="ellipse">
              <a:avLst/>
            </a:prstGeom>
            <a:solidFill>
              <a:schemeClr val="accent4">
                <a:lumMod val="75000"/>
              </a:schemeClr>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sp>
          <p:nvSpPr>
            <p:cNvPr id="87070" name="Oval 30"/>
            <p:cNvSpPr>
              <a:spLocks noChangeArrowheads="1"/>
            </p:cNvSpPr>
            <p:nvPr/>
          </p:nvSpPr>
          <p:spPr bwMode="gray">
            <a:xfrm>
              <a:off x="576" y="2846"/>
              <a:ext cx="928" cy="929"/>
            </a:xfrm>
            <a:prstGeom prst="ellipse">
              <a:avLst/>
            </a:prstGeom>
            <a:solidFill>
              <a:schemeClr val="accent4">
                <a:lumMod val="75000"/>
              </a:schemeClr>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sp>
          <p:nvSpPr>
            <p:cNvPr id="87071" name="Oval 31"/>
            <p:cNvSpPr>
              <a:spLocks noChangeArrowheads="1"/>
            </p:cNvSpPr>
            <p:nvPr/>
          </p:nvSpPr>
          <p:spPr bwMode="gray">
            <a:xfrm>
              <a:off x="612" y="2880"/>
              <a:ext cx="839" cy="839"/>
            </a:xfrm>
            <a:prstGeom prst="ellipse">
              <a:avLst/>
            </a:prstGeom>
            <a:solidFill>
              <a:schemeClr val="accent4">
                <a:lumMod val="75000"/>
              </a:schemeClr>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pic>
          <p:nvPicPr>
            <p:cNvPr id="22542" name="Picture 32"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gray">
            <a:xfrm>
              <a:off x="576" y="2880"/>
              <a:ext cx="616" cy="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43" name="Text Box 33"/>
            <p:cNvSpPr txBox="1">
              <a:spLocks noChangeArrowheads="1"/>
            </p:cNvSpPr>
            <p:nvPr/>
          </p:nvSpPr>
          <p:spPr bwMode="gray">
            <a:xfrm>
              <a:off x="612" y="3031"/>
              <a:ext cx="845" cy="289"/>
            </a:xfrm>
            <a:prstGeom prst="rect">
              <a:avLst/>
            </a:prstGeom>
            <a:no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tx2"/>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400">
                  <a:solidFill>
                    <a:schemeClr val="tx1"/>
                  </a:solidFill>
                  <a:latin typeface="Arial" panose="020B0604020202020204" pitchFamily="34" charset="0"/>
                </a:defRPr>
              </a:lvl2pPr>
              <a:lvl3pPr marL="1143000" indent="-228600">
                <a:spcBef>
                  <a:spcPct val="20000"/>
                </a:spcBef>
                <a:buClr>
                  <a:schemeClr val="tx1"/>
                </a:buClr>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fontAlgn="base">
                <a:spcBef>
                  <a:spcPct val="0"/>
                </a:spcBef>
                <a:spcAft>
                  <a:spcPct val="0"/>
                </a:spcAft>
                <a:buClrTx/>
                <a:buNone/>
              </a:pPr>
              <a:r>
                <a:rPr lang="en-US" altLang="en-US" sz="2000" b="1" dirty="0" smtClean="0">
                  <a:solidFill>
                    <a:srgbClr val="000000"/>
                  </a:solidFill>
                  <a:latin typeface="Times New Roman" panose="02020603050405020304" pitchFamily="18" charset="0"/>
                  <a:cs typeface="Times New Roman" panose="02020603050405020304" pitchFamily="18" charset="0"/>
                </a:rPr>
                <a:t>L</a:t>
              </a:r>
              <a:r>
                <a:rPr lang="vi-VN" altLang="en-US" sz="2000" b="1" dirty="0" smtClean="0">
                  <a:solidFill>
                    <a:srgbClr val="000000"/>
                  </a:solidFill>
                  <a:latin typeface="Times New Roman" panose="02020603050405020304" pitchFamily="18" charset="0"/>
                  <a:cs typeface="Times New Roman" panose="02020603050405020304" pitchFamily="18" charset="0"/>
                </a:rPr>
                <a:t>à </a:t>
              </a:r>
              <a:endParaRPr lang="en-US" altLang="en-US" sz="2000" b="1" dirty="0" smtClean="0">
                <a:solidFill>
                  <a:srgbClr val="000000"/>
                </a:solidFill>
                <a:latin typeface="Times New Roman" panose="02020603050405020304" pitchFamily="18" charset="0"/>
                <a:cs typeface="Times New Roman" panose="02020603050405020304" pitchFamily="18" charset="0"/>
              </a:endParaRPr>
            </a:p>
            <a:p>
              <a:pPr algn="ctr" fontAlgn="base">
                <a:spcBef>
                  <a:spcPct val="0"/>
                </a:spcBef>
                <a:spcAft>
                  <a:spcPct val="0"/>
                </a:spcAft>
                <a:buClrTx/>
                <a:buNone/>
              </a:pPr>
              <a:r>
                <a:rPr lang="vi-VN" altLang="en-US" sz="2000" b="1" dirty="0" smtClean="0">
                  <a:solidFill>
                    <a:srgbClr val="000000"/>
                  </a:solidFill>
                  <a:latin typeface="Times New Roman" panose="02020603050405020304" pitchFamily="18" charset="0"/>
                  <a:cs typeface="Times New Roman" panose="02020603050405020304" pitchFamily="18" charset="0"/>
                </a:rPr>
                <a:t>môi </a:t>
              </a:r>
              <a:endParaRPr lang="en-US" altLang="en-US" sz="2000" b="1" dirty="0" smtClean="0">
                <a:solidFill>
                  <a:srgbClr val="000000"/>
                </a:solidFill>
                <a:latin typeface="Times New Roman" panose="02020603050405020304" pitchFamily="18" charset="0"/>
                <a:cs typeface="Times New Roman" panose="02020603050405020304" pitchFamily="18" charset="0"/>
              </a:endParaRPr>
            </a:p>
            <a:p>
              <a:pPr algn="ctr" fontAlgn="base">
                <a:spcBef>
                  <a:spcPct val="0"/>
                </a:spcBef>
                <a:spcAft>
                  <a:spcPct val="0"/>
                </a:spcAft>
                <a:buClrTx/>
                <a:buNone/>
              </a:pPr>
              <a:r>
                <a:rPr lang="vi-VN" altLang="en-US" sz="2000" b="1" dirty="0" smtClean="0">
                  <a:solidFill>
                    <a:srgbClr val="000000"/>
                  </a:solidFill>
                  <a:latin typeface="Times New Roman" panose="02020603050405020304" pitchFamily="18" charset="0"/>
                  <a:cs typeface="Times New Roman" panose="02020603050405020304" pitchFamily="18" charset="0"/>
                </a:rPr>
                <a:t>trường</a:t>
              </a:r>
              <a:endParaRPr lang="en-US" altLang="en-US" sz="2000" dirty="0">
                <a:solidFill>
                  <a:srgbClr val="000000"/>
                </a:solidFill>
                <a:latin typeface="Times New Roman" panose="02020603050405020304" pitchFamily="18" charset="0"/>
                <a:cs typeface="Times New Roman" panose="02020603050405020304" pitchFamily="18" charset="0"/>
              </a:endParaRPr>
            </a:p>
          </p:txBody>
        </p:sp>
      </p:grpSp>
      <p:grpSp>
        <p:nvGrpSpPr>
          <p:cNvPr id="34" name="Group 27"/>
          <p:cNvGrpSpPr>
            <a:grpSpLocks/>
          </p:cNvGrpSpPr>
          <p:nvPr/>
        </p:nvGrpSpPr>
        <p:grpSpPr bwMode="auto">
          <a:xfrm>
            <a:off x="10091797" y="3222575"/>
            <a:ext cx="2009024" cy="3463209"/>
            <a:chOff x="555" y="2823"/>
            <a:chExt cx="973" cy="973"/>
          </a:xfrm>
          <a:solidFill>
            <a:schemeClr val="accent5">
              <a:lumMod val="75000"/>
            </a:schemeClr>
          </a:solidFill>
        </p:grpSpPr>
        <p:sp>
          <p:nvSpPr>
            <p:cNvPr id="36" name="Oval 29"/>
            <p:cNvSpPr>
              <a:spLocks noChangeArrowheads="1"/>
            </p:cNvSpPr>
            <p:nvPr/>
          </p:nvSpPr>
          <p:spPr bwMode="gray">
            <a:xfrm>
              <a:off x="555" y="2823"/>
              <a:ext cx="973" cy="973"/>
            </a:xfrm>
            <a:prstGeom prst="ellipse">
              <a:avLst/>
            </a:prstGeom>
            <a:grp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sp>
          <p:nvSpPr>
            <p:cNvPr id="37" name="Oval 30"/>
            <p:cNvSpPr>
              <a:spLocks noChangeArrowheads="1"/>
            </p:cNvSpPr>
            <p:nvPr/>
          </p:nvSpPr>
          <p:spPr bwMode="gray">
            <a:xfrm>
              <a:off x="576" y="2846"/>
              <a:ext cx="928" cy="929"/>
            </a:xfrm>
            <a:prstGeom prst="ellipse">
              <a:avLst/>
            </a:prstGeom>
            <a:grp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sp>
          <p:nvSpPr>
            <p:cNvPr id="38" name="Oval 31"/>
            <p:cNvSpPr>
              <a:spLocks noChangeArrowheads="1"/>
            </p:cNvSpPr>
            <p:nvPr/>
          </p:nvSpPr>
          <p:spPr bwMode="gray">
            <a:xfrm>
              <a:off x="612" y="2880"/>
              <a:ext cx="839" cy="839"/>
            </a:xfrm>
            <a:prstGeom prst="ellipse">
              <a:avLst/>
            </a:prstGeom>
            <a:grp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grpSp>
      <p:grpSp>
        <p:nvGrpSpPr>
          <p:cNvPr id="42" name="Group 27"/>
          <p:cNvGrpSpPr>
            <a:grpSpLocks/>
          </p:cNvGrpSpPr>
          <p:nvPr/>
        </p:nvGrpSpPr>
        <p:grpSpPr bwMode="auto">
          <a:xfrm>
            <a:off x="2510882" y="1521070"/>
            <a:ext cx="1957193" cy="1672889"/>
            <a:chOff x="555" y="2823"/>
            <a:chExt cx="973" cy="1113"/>
          </a:xfrm>
        </p:grpSpPr>
        <p:sp>
          <p:nvSpPr>
            <p:cNvPr id="43" name="Oval 28"/>
            <p:cNvSpPr>
              <a:spLocks noChangeArrowheads="1"/>
            </p:cNvSpPr>
            <p:nvPr/>
          </p:nvSpPr>
          <p:spPr bwMode="gray">
            <a:xfrm>
              <a:off x="624" y="3744"/>
              <a:ext cx="816" cy="192"/>
            </a:xfrm>
            <a:prstGeom prst="ellipse">
              <a:avLst/>
            </a:prstGeom>
            <a:gradFill rotWithShape="1">
              <a:gsLst>
                <a:gs pos="0">
                  <a:srgbClr val="969696"/>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400">
                  <a:solidFill>
                    <a:schemeClr val="tx1"/>
                  </a:solidFill>
                  <a:latin typeface="Arial" panose="020B0604020202020204" pitchFamily="34" charset="0"/>
                </a:defRPr>
              </a:lvl2pPr>
              <a:lvl3pPr marL="1143000" indent="-228600">
                <a:spcBef>
                  <a:spcPct val="20000"/>
                </a:spcBef>
                <a:buClr>
                  <a:schemeClr val="tx1"/>
                </a:buClr>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fontAlgn="base">
                <a:spcBef>
                  <a:spcPct val="0"/>
                </a:spcBef>
                <a:spcAft>
                  <a:spcPct val="0"/>
                </a:spcAft>
                <a:buClrTx/>
                <a:buFont typeface="Wingdings" panose="05000000000000000000" pitchFamily="2" charset="2"/>
                <a:buNone/>
              </a:pPr>
              <a:endParaRPr lang="en-US" altLang="en-US" sz="1800">
                <a:solidFill>
                  <a:srgbClr val="000000"/>
                </a:solidFill>
              </a:endParaRPr>
            </a:p>
          </p:txBody>
        </p:sp>
        <p:sp>
          <p:nvSpPr>
            <p:cNvPr id="44" name="Oval 29"/>
            <p:cNvSpPr>
              <a:spLocks noChangeArrowheads="1"/>
            </p:cNvSpPr>
            <p:nvPr/>
          </p:nvSpPr>
          <p:spPr bwMode="gray">
            <a:xfrm>
              <a:off x="555" y="2823"/>
              <a:ext cx="973" cy="973"/>
            </a:xfrm>
            <a:prstGeom prst="ellipse">
              <a:avLst/>
            </a:prstGeom>
            <a:gradFill rotWithShape="1">
              <a:gsLst>
                <a:gs pos="0">
                  <a:schemeClr val="accent2"/>
                </a:gs>
                <a:gs pos="100000">
                  <a:schemeClr val="accent2">
                    <a:gamma/>
                    <a:shade val="57255"/>
                    <a:invGamma/>
                  </a:schemeClr>
                </a:gs>
              </a:gsLst>
              <a:path path="rect">
                <a:fillToRect l="100000" t="10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sp>
          <p:nvSpPr>
            <p:cNvPr id="45" name="Oval 30"/>
            <p:cNvSpPr>
              <a:spLocks noChangeArrowheads="1"/>
            </p:cNvSpPr>
            <p:nvPr/>
          </p:nvSpPr>
          <p:spPr bwMode="gray">
            <a:xfrm>
              <a:off x="576" y="2846"/>
              <a:ext cx="928" cy="929"/>
            </a:xfrm>
            <a:prstGeom prst="ellipse">
              <a:avLst/>
            </a:prstGeom>
            <a:gradFill rotWithShape="1">
              <a:gsLst>
                <a:gs pos="0">
                  <a:schemeClr val="accent2">
                    <a:alpha val="85001"/>
                  </a:schemeClr>
                </a:gs>
                <a:gs pos="100000">
                  <a:schemeClr val="accent2">
                    <a:gamma/>
                    <a:shade val="63529"/>
                    <a:invGamma/>
                  </a:schemeClr>
                </a:gs>
              </a:gsLst>
              <a:lin ang="27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sp>
          <p:nvSpPr>
            <p:cNvPr id="46" name="Oval 31"/>
            <p:cNvSpPr>
              <a:spLocks noChangeArrowheads="1"/>
            </p:cNvSpPr>
            <p:nvPr/>
          </p:nvSpPr>
          <p:spPr bwMode="gray">
            <a:xfrm>
              <a:off x="612" y="2880"/>
              <a:ext cx="839" cy="839"/>
            </a:xfrm>
            <a:prstGeom prst="ellipse">
              <a:avLst/>
            </a:prstGeom>
            <a:gradFill rotWithShape="1">
              <a:gsLst>
                <a:gs pos="0">
                  <a:schemeClr val="accent2"/>
                </a:gs>
                <a:gs pos="100000">
                  <a:schemeClr val="accent2">
                    <a:gamma/>
                    <a:shade val="72549"/>
                    <a:invGamma/>
                  </a:schemeClr>
                </a:gs>
              </a:gsLst>
              <a:lin ang="27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pic>
          <p:nvPicPr>
            <p:cNvPr id="47" name="Picture 32"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gray">
            <a:xfrm>
              <a:off x="576" y="2880"/>
              <a:ext cx="616" cy="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 name="Text Box 33"/>
            <p:cNvSpPr txBox="1">
              <a:spLocks noChangeArrowheads="1"/>
            </p:cNvSpPr>
            <p:nvPr/>
          </p:nvSpPr>
          <p:spPr bwMode="gray">
            <a:xfrm>
              <a:off x="576" y="2905"/>
              <a:ext cx="927" cy="7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tx2"/>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400">
                  <a:solidFill>
                    <a:schemeClr val="tx1"/>
                  </a:solidFill>
                  <a:latin typeface="Arial" panose="020B0604020202020204" pitchFamily="34" charset="0"/>
                </a:defRPr>
              </a:lvl2pPr>
              <a:lvl3pPr marL="1143000" indent="-228600">
                <a:spcBef>
                  <a:spcPct val="20000"/>
                </a:spcBef>
                <a:buClr>
                  <a:schemeClr val="tx1"/>
                </a:buClr>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fontAlgn="base">
                <a:spcBef>
                  <a:spcPct val="0"/>
                </a:spcBef>
                <a:spcAft>
                  <a:spcPct val="0"/>
                </a:spcAft>
                <a:buClrTx/>
                <a:buFont typeface="Wingdings" panose="05000000000000000000" pitchFamily="2" charset="2"/>
                <a:buNone/>
              </a:pPr>
              <a:r>
                <a:rPr lang="en-US" altLang="en-US" sz="2400" b="1" dirty="0" smtClean="0">
                  <a:solidFill>
                    <a:srgbClr val="000000"/>
                  </a:solidFill>
                  <a:latin typeface="Times New Roman" panose="02020603050405020304" pitchFamily="18" charset="0"/>
                  <a:cs typeface="Times New Roman" panose="02020603050405020304" pitchFamily="18" charset="0"/>
                </a:rPr>
                <a:t>HÀM LƯỢNG NƯỚC</a:t>
              </a:r>
              <a:endParaRPr lang="en-US" altLang="en-US" sz="2400" dirty="0">
                <a:solidFill>
                  <a:srgbClr val="000000"/>
                </a:solidFill>
                <a:latin typeface="Times New Roman" panose="02020603050405020304" pitchFamily="18" charset="0"/>
                <a:cs typeface="Times New Roman" panose="02020603050405020304" pitchFamily="18" charset="0"/>
              </a:endParaRPr>
            </a:p>
          </p:txBody>
        </p:sp>
      </p:grpSp>
      <p:grpSp>
        <p:nvGrpSpPr>
          <p:cNvPr id="49" name="Group 27"/>
          <p:cNvGrpSpPr>
            <a:grpSpLocks/>
          </p:cNvGrpSpPr>
          <p:nvPr/>
        </p:nvGrpSpPr>
        <p:grpSpPr bwMode="auto">
          <a:xfrm>
            <a:off x="7146422" y="1388213"/>
            <a:ext cx="1835369" cy="1895160"/>
            <a:chOff x="555" y="2823"/>
            <a:chExt cx="973" cy="1113"/>
          </a:xfrm>
        </p:grpSpPr>
        <p:sp>
          <p:nvSpPr>
            <p:cNvPr id="50" name="Oval 28"/>
            <p:cNvSpPr>
              <a:spLocks noChangeArrowheads="1"/>
            </p:cNvSpPr>
            <p:nvPr/>
          </p:nvSpPr>
          <p:spPr bwMode="gray">
            <a:xfrm>
              <a:off x="624" y="3744"/>
              <a:ext cx="816" cy="192"/>
            </a:xfrm>
            <a:prstGeom prst="ellipse">
              <a:avLst/>
            </a:prstGeom>
            <a:gradFill rotWithShape="1">
              <a:gsLst>
                <a:gs pos="0">
                  <a:srgbClr val="969696"/>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400">
                  <a:solidFill>
                    <a:schemeClr val="tx1"/>
                  </a:solidFill>
                  <a:latin typeface="Arial" panose="020B0604020202020204" pitchFamily="34" charset="0"/>
                </a:defRPr>
              </a:lvl2pPr>
              <a:lvl3pPr marL="1143000" indent="-228600">
                <a:spcBef>
                  <a:spcPct val="20000"/>
                </a:spcBef>
                <a:buClr>
                  <a:schemeClr val="tx1"/>
                </a:buClr>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fontAlgn="base">
                <a:spcBef>
                  <a:spcPct val="0"/>
                </a:spcBef>
                <a:spcAft>
                  <a:spcPct val="0"/>
                </a:spcAft>
                <a:buClrTx/>
                <a:buFont typeface="Wingdings" panose="05000000000000000000" pitchFamily="2" charset="2"/>
                <a:buNone/>
              </a:pPr>
              <a:endParaRPr lang="en-US" altLang="en-US" sz="1800">
                <a:solidFill>
                  <a:srgbClr val="000000"/>
                </a:solidFill>
              </a:endParaRPr>
            </a:p>
          </p:txBody>
        </p:sp>
        <p:sp>
          <p:nvSpPr>
            <p:cNvPr id="51" name="Oval 29"/>
            <p:cNvSpPr>
              <a:spLocks noChangeArrowheads="1"/>
            </p:cNvSpPr>
            <p:nvPr/>
          </p:nvSpPr>
          <p:spPr bwMode="gray">
            <a:xfrm>
              <a:off x="555" y="2823"/>
              <a:ext cx="973" cy="973"/>
            </a:xfrm>
            <a:prstGeom prst="ellipse">
              <a:avLst/>
            </a:prstGeom>
            <a:gradFill rotWithShape="1">
              <a:gsLst>
                <a:gs pos="0">
                  <a:schemeClr val="accent2"/>
                </a:gs>
                <a:gs pos="100000">
                  <a:schemeClr val="accent2">
                    <a:gamma/>
                    <a:shade val="57255"/>
                    <a:invGamma/>
                  </a:schemeClr>
                </a:gs>
              </a:gsLst>
              <a:path path="rect">
                <a:fillToRect l="100000" t="10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sp>
          <p:nvSpPr>
            <p:cNvPr id="52" name="Oval 30"/>
            <p:cNvSpPr>
              <a:spLocks noChangeArrowheads="1"/>
            </p:cNvSpPr>
            <p:nvPr/>
          </p:nvSpPr>
          <p:spPr bwMode="gray">
            <a:xfrm>
              <a:off x="576" y="2846"/>
              <a:ext cx="928" cy="929"/>
            </a:xfrm>
            <a:prstGeom prst="ellipse">
              <a:avLst/>
            </a:prstGeom>
            <a:gradFill rotWithShape="1">
              <a:gsLst>
                <a:gs pos="0">
                  <a:schemeClr val="accent2">
                    <a:alpha val="85001"/>
                  </a:schemeClr>
                </a:gs>
                <a:gs pos="100000">
                  <a:schemeClr val="accent2">
                    <a:gamma/>
                    <a:shade val="63529"/>
                    <a:invGamma/>
                  </a:schemeClr>
                </a:gs>
              </a:gsLst>
              <a:lin ang="27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sp>
          <p:nvSpPr>
            <p:cNvPr id="53" name="Oval 31"/>
            <p:cNvSpPr>
              <a:spLocks noChangeArrowheads="1"/>
            </p:cNvSpPr>
            <p:nvPr/>
          </p:nvSpPr>
          <p:spPr bwMode="gray">
            <a:xfrm>
              <a:off x="612" y="2880"/>
              <a:ext cx="839" cy="839"/>
            </a:xfrm>
            <a:prstGeom prst="ellipse">
              <a:avLst/>
            </a:prstGeom>
            <a:gradFill rotWithShape="1">
              <a:gsLst>
                <a:gs pos="0">
                  <a:schemeClr val="accent2"/>
                </a:gs>
                <a:gs pos="100000">
                  <a:schemeClr val="accent2">
                    <a:gamma/>
                    <a:shade val="72549"/>
                    <a:invGamma/>
                  </a:schemeClr>
                </a:gs>
              </a:gsLst>
              <a:lin ang="27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pic>
          <p:nvPicPr>
            <p:cNvPr id="54" name="Picture 32"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gray">
            <a:xfrm>
              <a:off x="576" y="2880"/>
              <a:ext cx="616" cy="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5" name="Text Box 33"/>
            <p:cNvSpPr txBox="1">
              <a:spLocks noChangeArrowheads="1"/>
            </p:cNvSpPr>
            <p:nvPr/>
          </p:nvSpPr>
          <p:spPr bwMode="gray">
            <a:xfrm>
              <a:off x="576" y="3022"/>
              <a:ext cx="927" cy="5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tx2"/>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400">
                  <a:solidFill>
                    <a:schemeClr val="tx1"/>
                  </a:solidFill>
                  <a:latin typeface="Arial" panose="020B0604020202020204" pitchFamily="34" charset="0"/>
                </a:defRPr>
              </a:lvl2pPr>
              <a:lvl3pPr marL="1143000" indent="-228600">
                <a:spcBef>
                  <a:spcPct val="20000"/>
                </a:spcBef>
                <a:buClr>
                  <a:schemeClr val="tx1"/>
                </a:buClr>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fontAlgn="base">
                <a:spcBef>
                  <a:spcPct val="0"/>
                </a:spcBef>
                <a:spcAft>
                  <a:spcPct val="0"/>
                </a:spcAft>
                <a:buClrTx/>
                <a:buFont typeface="Wingdings" panose="05000000000000000000" pitchFamily="2" charset="2"/>
                <a:buNone/>
              </a:pPr>
              <a:r>
                <a:rPr lang="en-US" altLang="en-US" b="1" dirty="0" smtClean="0">
                  <a:solidFill>
                    <a:srgbClr val="000000"/>
                  </a:solidFill>
                  <a:latin typeface="Times New Roman" panose="02020603050405020304" pitchFamily="18" charset="0"/>
                  <a:cs typeface="Times New Roman" panose="02020603050405020304" pitchFamily="18" charset="0"/>
                </a:rPr>
                <a:t>NHIỆT ĐỘ</a:t>
              </a:r>
              <a:endParaRPr lang="en-US" altLang="en-US" dirty="0">
                <a:solidFill>
                  <a:srgbClr val="000000"/>
                </a:solidFill>
                <a:latin typeface="Times New Roman" panose="02020603050405020304" pitchFamily="18" charset="0"/>
                <a:cs typeface="Times New Roman" panose="02020603050405020304" pitchFamily="18" charset="0"/>
              </a:endParaRPr>
            </a:p>
          </p:txBody>
        </p:sp>
      </p:grpSp>
      <p:grpSp>
        <p:nvGrpSpPr>
          <p:cNvPr id="56" name="Group 20"/>
          <p:cNvGrpSpPr>
            <a:grpSpLocks/>
          </p:cNvGrpSpPr>
          <p:nvPr/>
        </p:nvGrpSpPr>
        <p:grpSpPr bwMode="auto">
          <a:xfrm>
            <a:off x="3611475" y="3133781"/>
            <a:ext cx="1932849" cy="3724218"/>
            <a:chOff x="1776" y="2823"/>
            <a:chExt cx="973" cy="1113"/>
          </a:xfrm>
        </p:grpSpPr>
        <p:sp>
          <p:nvSpPr>
            <p:cNvPr id="57" name="Oval 21"/>
            <p:cNvSpPr>
              <a:spLocks noChangeArrowheads="1"/>
            </p:cNvSpPr>
            <p:nvPr/>
          </p:nvSpPr>
          <p:spPr bwMode="gray">
            <a:xfrm>
              <a:off x="1872" y="3744"/>
              <a:ext cx="816" cy="192"/>
            </a:xfrm>
            <a:prstGeom prst="ellipse">
              <a:avLst/>
            </a:prstGeom>
            <a:gradFill rotWithShape="1">
              <a:gsLst>
                <a:gs pos="0">
                  <a:srgbClr val="969696"/>
                </a:gs>
                <a:gs pos="100000">
                  <a:srgbClr val="FFFFFF"/>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400">
                  <a:solidFill>
                    <a:schemeClr val="tx1"/>
                  </a:solidFill>
                  <a:latin typeface="Arial" panose="020B0604020202020204" pitchFamily="34" charset="0"/>
                </a:defRPr>
              </a:lvl2pPr>
              <a:lvl3pPr marL="1143000" indent="-228600">
                <a:spcBef>
                  <a:spcPct val="20000"/>
                </a:spcBef>
                <a:buClr>
                  <a:schemeClr val="tx1"/>
                </a:buClr>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fontAlgn="base">
                <a:spcBef>
                  <a:spcPct val="0"/>
                </a:spcBef>
                <a:spcAft>
                  <a:spcPct val="0"/>
                </a:spcAft>
                <a:buClrTx/>
                <a:buFont typeface="Wingdings" panose="05000000000000000000" pitchFamily="2" charset="2"/>
                <a:buNone/>
              </a:pPr>
              <a:endParaRPr lang="en-US" altLang="en-US" sz="1800">
                <a:solidFill>
                  <a:srgbClr val="000000"/>
                </a:solidFill>
              </a:endParaRPr>
            </a:p>
          </p:txBody>
        </p:sp>
        <p:sp>
          <p:nvSpPr>
            <p:cNvPr id="58" name="Oval 22"/>
            <p:cNvSpPr>
              <a:spLocks noChangeArrowheads="1"/>
            </p:cNvSpPr>
            <p:nvPr/>
          </p:nvSpPr>
          <p:spPr bwMode="gray">
            <a:xfrm>
              <a:off x="1776" y="2823"/>
              <a:ext cx="973" cy="973"/>
            </a:xfrm>
            <a:prstGeom prst="ellipse">
              <a:avLst/>
            </a:prstGeom>
            <a:gradFill rotWithShape="1">
              <a:gsLst>
                <a:gs pos="0">
                  <a:schemeClr val="hlink"/>
                </a:gs>
                <a:gs pos="100000">
                  <a:schemeClr val="hlink">
                    <a:gamma/>
                    <a:shade val="57255"/>
                    <a:invGamma/>
                  </a:schemeClr>
                </a:gs>
              </a:gsLst>
              <a:path path="rect">
                <a:fillToRect l="100000" t="10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sp>
          <p:nvSpPr>
            <p:cNvPr id="59" name="Oval 23"/>
            <p:cNvSpPr>
              <a:spLocks noChangeArrowheads="1"/>
            </p:cNvSpPr>
            <p:nvPr/>
          </p:nvSpPr>
          <p:spPr bwMode="gray">
            <a:xfrm>
              <a:off x="1797" y="2846"/>
              <a:ext cx="928" cy="929"/>
            </a:xfrm>
            <a:prstGeom prst="ellipse">
              <a:avLst/>
            </a:prstGeom>
            <a:gradFill rotWithShape="1">
              <a:gsLst>
                <a:gs pos="0">
                  <a:schemeClr val="hlink">
                    <a:alpha val="85001"/>
                  </a:schemeClr>
                </a:gs>
                <a:gs pos="100000">
                  <a:schemeClr val="hlink">
                    <a:gamma/>
                    <a:shade val="63529"/>
                    <a:invGamma/>
                  </a:schemeClr>
                </a:gs>
              </a:gsLst>
              <a:lin ang="27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sp>
          <p:nvSpPr>
            <p:cNvPr id="60" name="Oval 24"/>
            <p:cNvSpPr>
              <a:spLocks noChangeArrowheads="1"/>
            </p:cNvSpPr>
            <p:nvPr/>
          </p:nvSpPr>
          <p:spPr bwMode="gray">
            <a:xfrm>
              <a:off x="1833" y="2880"/>
              <a:ext cx="839" cy="839"/>
            </a:xfrm>
            <a:prstGeom prst="ellipse">
              <a:avLst/>
            </a:prstGeom>
            <a:gradFill rotWithShape="1">
              <a:gsLst>
                <a:gs pos="0">
                  <a:schemeClr val="hlink"/>
                </a:gs>
                <a:gs pos="100000">
                  <a:schemeClr val="hlink">
                    <a:gamma/>
                    <a:shade val="72549"/>
                    <a:invGamma/>
                  </a:schemeClr>
                </a:gs>
              </a:gsLst>
              <a:lin ang="27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pic>
          <p:nvPicPr>
            <p:cNvPr id="61" name="Picture 2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gray">
            <a:xfrm>
              <a:off x="1797" y="2880"/>
              <a:ext cx="616" cy="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2" name="Text Box 26"/>
            <p:cNvSpPr txBox="1">
              <a:spLocks noChangeArrowheads="1"/>
            </p:cNvSpPr>
            <p:nvPr/>
          </p:nvSpPr>
          <p:spPr bwMode="gray">
            <a:xfrm>
              <a:off x="1833" y="3043"/>
              <a:ext cx="855" cy="5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tx2"/>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400">
                  <a:solidFill>
                    <a:schemeClr val="tx1"/>
                  </a:solidFill>
                  <a:latin typeface="Arial" panose="020B0604020202020204" pitchFamily="34" charset="0"/>
                </a:defRPr>
              </a:lvl2pPr>
              <a:lvl3pPr marL="1143000" indent="-228600">
                <a:spcBef>
                  <a:spcPct val="20000"/>
                </a:spcBef>
                <a:buClr>
                  <a:schemeClr val="tx1"/>
                </a:buClr>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fontAlgn="base">
                <a:spcBef>
                  <a:spcPct val="0"/>
                </a:spcBef>
                <a:spcAft>
                  <a:spcPct val="0"/>
                </a:spcAft>
                <a:buClrTx/>
                <a:buNone/>
              </a:pPr>
              <a:r>
                <a:rPr lang="en-US" altLang="en-US" sz="2000" b="1" dirty="0" err="1">
                  <a:solidFill>
                    <a:srgbClr val="000000"/>
                  </a:solidFill>
                  <a:latin typeface="Times New Roman" panose="02020603050405020304" pitchFamily="18" charset="0"/>
                  <a:cs typeface="Times New Roman" panose="02020603050405020304" pitchFamily="18" charset="0"/>
                </a:rPr>
                <a:t>T</a:t>
              </a:r>
              <a:r>
                <a:rPr lang="en-US" altLang="en-US" sz="2000" b="1" dirty="0" err="1" smtClean="0">
                  <a:solidFill>
                    <a:srgbClr val="000000"/>
                  </a:solidFill>
                  <a:latin typeface="Times New Roman" panose="02020603050405020304" pitchFamily="18" charset="0"/>
                  <a:cs typeface="Times New Roman" panose="02020603050405020304" pitchFamily="18" charset="0"/>
                </a:rPr>
                <a:t>ham</a:t>
              </a:r>
              <a:r>
                <a:rPr lang="en-US" altLang="en-US" sz="2000" b="1" dirty="0" smtClean="0">
                  <a:solidFill>
                    <a:srgbClr val="000000"/>
                  </a:solidFill>
                  <a:latin typeface="Times New Roman" panose="02020603050405020304" pitchFamily="18" charset="0"/>
                  <a:cs typeface="Times New Roman" panose="02020603050405020304" pitchFamily="18" charset="0"/>
                </a:rPr>
                <a:t> </a:t>
              </a:r>
              <a:r>
                <a:rPr lang="en-US" altLang="en-US" sz="2000" b="1" dirty="0" err="1">
                  <a:solidFill>
                    <a:srgbClr val="000000"/>
                  </a:solidFill>
                  <a:latin typeface="Times New Roman" panose="02020603050405020304" pitchFamily="18" charset="0"/>
                  <a:cs typeface="Times New Roman" panose="02020603050405020304" pitchFamily="18" charset="0"/>
                </a:rPr>
                <a:t>gia</a:t>
              </a:r>
              <a:r>
                <a:rPr lang="en-US" altLang="en-US" sz="2000" b="1" dirty="0">
                  <a:solidFill>
                    <a:srgbClr val="000000"/>
                  </a:solidFill>
                  <a:latin typeface="Times New Roman" panose="02020603050405020304" pitchFamily="18" charset="0"/>
                  <a:cs typeface="Times New Roman" panose="02020603050405020304" pitchFamily="18" charset="0"/>
                </a:rPr>
                <a:t> </a:t>
              </a:r>
              <a:r>
                <a:rPr lang="en-US" altLang="en-US" sz="2000" b="1" dirty="0" err="1">
                  <a:solidFill>
                    <a:srgbClr val="000000"/>
                  </a:solidFill>
                  <a:latin typeface="Times New Roman" panose="02020603050405020304" pitchFamily="18" charset="0"/>
                  <a:cs typeface="Times New Roman" panose="02020603050405020304" pitchFamily="18" charset="0"/>
                </a:rPr>
                <a:t>trực</a:t>
              </a:r>
              <a:r>
                <a:rPr lang="en-US" altLang="en-US" sz="2000" b="1" dirty="0">
                  <a:solidFill>
                    <a:srgbClr val="000000"/>
                  </a:solidFill>
                  <a:latin typeface="Times New Roman" panose="02020603050405020304" pitchFamily="18" charset="0"/>
                  <a:cs typeface="Times New Roman" panose="02020603050405020304" pitchFamily="18" charset="0"/>
                </a:rPr>
                <a:t> </a:t>
              </a:r>
              <a:r>
                <a:rPr lang="en-US" altLang="en-US" sz="2000" b="1" dirty="0" err="1">
                  <a:solidFill>
                    <a:srgbClr val="000000"/>
                  </a:solidFill>
                  <a:latin typeface="Times New Roman" panose="02020603050405020304" pitchFamily="18" charset="0"/>
                  <a:cs typeface="Times New Roman" panose="02020603050405020304" pitchFamily="18" charset="0"/>
                </a:rPr>
                <a:t>tiếp</a:t>
              </a:r>
              <a:r>
                <a:rPr lang="en-US" altLang="en-US" sz="2000" b="1" dirty="0">
                  <a:solidFill>
                    <a:srgbClr val="000000"/>
                  </a:solidFill>
                  <a:latin typeface="Times New Roman" panose="02020603050405020304" pitchFamily="18" charset="0"/>
                  <a:cs typeface="Times New Roman" panose="02020603050405020304" pitchFamily="18" charset="0"/>
                </a:rPr>
                <a:t> </a:t>
              </a:r>
              <a:r>
                <a:rPr lang="en-US" altLang="en-US" sz="2000" b="1" dirty="0" err="1">
                  <a:solidFill>
                    <a:srgbClr val="000000"/>
                  </a:solidFill>
                  <a:latin typeface="Times New Roman" panose="02020603050405020304" pitchFamily="18" charset="0"/>
                  <a:cs typeface="Times New Roman" panose="02020603050405020304" pitchFamily="18" charset="0"/>
                </a:rPr>
                <a:t>vào</a:t>
              </a:r>
              <a:r>
                <a:rPr lang="en-US" altLang="en-US" sz="2000" b="1" dirty="0">
                  <a:solidFill>
                    <a:srgbClr val="000000"/>
                  </a:solidFill>
                  <a:latin typeface="Times New Roman" panose="02020603050405020304" pitchFamily="18" charset="0"/>
                  <a:cs typeface="Times New Roman" panose="02020603050405020304" pitchFamily="18" charset="0"/>
                </a:rPr>
                <a:t> </a:t>
              </a:r>
              <a:r>
                <a:rPr lang="en-US" altLang="en-US" sz="2000" b="1" dirty="0" err="1">
                  <a:solidFill>
                    <a:srgbClr val="000000"/>
                  </a:solidFill>
                  <a:latin typeface="Times New Roman" panose="02020603050405020304" pitchFamily="18" charset="0"/>
                  <a:cs typeface="Times New Roman" panose="02020603050405020304" pitchFamily="18" charset="0"/>
                </a:rPr>
                <a:t>các</a:t>
              </a:r>
              <a:r>
                <a:rPr lang="en-US" altLang="en-US" sz="2000" b="1" dirty="0">
                  <a:solidFill>
                    <a:srgbClr val="000000"/>
                  </a:solidFill>
                  <a:latin typeface="Times New Roman" panose="02020603050405020304" pitchFamily="18" charset="0"/>
                  <a:cs typeface="Times New Roman" panose="02020603050405020304" pitchFamily="18" charset="0"/>
                </a:rPr>
                <a:t> </a:t>
              </a:r>
              <a:r>
                <a:rPr lang="en-US" altLang="en-US" sz="2000" b="1" dirty="0" err="1">
                  <a:solidFill>
                    <a:srgbClr val="000000"/>
                  </a:solidFill>
                  <a:latin typeface="Times New Roman" panose="02020603050405020304" pitchFamily="18" charset="0"/>
                  <a:cs typeface="Times New Roman" panose="02020603050405020304" pitchFamily="18" charset="0"/>
                </a:rPr>
                <a:t>phản</a:t>
              </a:r>
              <a:r>
                <a:rPr lang="en-US" altLang="en-US" sz="2000" b="1" dirty="0">
                  <a:solidFill>
                    <a:srgbClr val="000000"/>
                  </a:solidFill>
                  <a:latin typeface="Times New Roman" panose="02020603050405020304" pitchFamily="18" charset="0"/>
                  <a:cs typeface="Times New Roman" panose="02020603050405020304" pitchFamily="18" charset="0"/>
                </a:rPr>
                <a:t> </a:t>
              </a:r>
              <a:r>
                <a:rPr lang="en-US" altLang="en-US" sz="2000" b="1" dirty="0" err="1">
                  <a:solidFill>
                    <a:srgbClr val="000000"/>
                  </a:solidFill>
                  <a:latin typeface="Times New Roman" panose="02020603050405020304" pitchFamily="18" charset="0"/>
                  <a:cs typeface="Times New Roman" panose="02020603050405020304" pitchFamily="18" charset="0"/>
                </a:rPr>
                <a:t>ứng</a:t>
              </a:r>
              <a:r>
                <a:rPr lang="en-US" altLang="en-US" sz="2000" b="1" dirty="0">
                  <a:solidFill>
                    <a:srgbClr val="000000"/>
                  </a:solidFill>
                  <a:latin typeface="Times New Roman" panose="02020603050405020304" pitchFamily="18" charset="0"/>
                  <a:cs typeface="Times New Roman" panose="02020603050405020304" pitchFamily="18" charset="0"/>
                </a:rPr>
                <a:t> </a:t>
              </a:r>
              <a:r>
                <a:rPr lang="en-US" altLang="en-US" sz="2000" b="1" dirty="0" err="1">
                  <a:solidFill>
                    <a:srgbClr val="000000"/>
                  </a:solidFill>
                  <a:latin typeface="Times New Roman" panose="02020603050405020304" pitchFamily="18" charset="0"/>
                  <a:cs typeface="Times New Roman" panose="02020603050405020304" pitchFamily="18" charset="0"/>
                </a:rPr>
                <a:t>hóa</a:t>
              </a:r>
              <a:r>
                <a:rPr lang="en-US" altLang="en-US" sz="2000" b="1" dirty="0">
                  <a:solidFill>
                    <a:srgbClr val="000000"/>
                  </a:solidFill>
                  <a:latin typeface="Times New Roman" panose="02020603050405020304" pitchFamily="18" charset="0"/>
                  <a:cs typeface="Times New Roman" panose="02020603050405020304" pitchFamily="18" charset="0"/>
                </a:rPr>
                <a:t> </a:t>
              </a:r>
              <a:r>
                <a:rPr lang="en-US" altLang="en-US" sz="2000" b="1" dirty="0" err="1">
                  <a:solidFill>
                    <a:srgbClr val="000000"/>
                  </a:solidFill>
                  <a:latin typeface="Times New Roman" panose="02020603050405020304" pitchFamily="18" charset="0"/>
                  <a:cs typeface="Times New Roman" panose="02020603050405020304" pitchFamily="18" charset="0"/>
                </a:rPr>
                <a:t>học</a:t>
              </a:r>
              <a:r>
                <a:rPr lang="en-US" altLang="en-US" sz="2000" b="1" dirty="0">
                  <a:solidFill>
                    <a:srgbClr val="000000"/>
                  </a:solidFill>
                  <a:latin typeface="Times New Roman" panose="02020603050405020304" pitchFamily="18" charset="0"/>
                  <a:cs typeface="Times New Roman" panose="02020603050405020304" pitchFamily="18" charset="0"/>
                </a:rPr>
                <a:t> </a:t>
              </a:r>
              <a:r>
                <a:rPr lang="en-US" altLang="en-US" sz="2000" b="1" dirty="0" err="1">
                  <a:solidFill>
                    <a:srgbClr val="000000"/>
                  </a:solidFill>
                  <a:latin typeface="Times New Roman" panose="02020603050405020304" pitchFamily="18" charset="0"/>
                  <a:cs typeface="Times New Roman" panose="02020603050405020304" pitchFamily="18" charset="0"/>
                </a:rPr>
                <a:t>trong</a:t>
              </a:r>
              <a:r>
                <a:rPr lang="en-US" altLang="en-US" sz="2000" b="1" dirty="0">
                  <a:solidFill>
                    <a:srgbClr val="000000"/>
                  </a:solidFill>
                  <a:latin typeface="Times New Roman" panose="02020603050405020304" pitchFamily="18" charset="0"/>
                  <a:cs typeface="Times New Roman" panose="02020603050405020304" pitchFamily="18" charset="0"/>
                </a:rPr>
                <a:t> </a:t>
              </a:r>
              <a:r>
                <a:rPr lang="en-US" altLang="en-US" sz="2000" b="1" dirty="0" err="1">
                  <a:solidFill>
                    <a:srgbClr val="000000"/>
                  </a:solidFill>
                  <a:latin typeface="Times New Roman" panose="02020603050405020304" pitchFamily="18" charset="0"/>
                  <a:cs typeface="Times New Roman" panose="02020603050405020304" pitchFamily="18" charset="0"/>
                </a:rPr>
                <a:t>quá</a:t>
              </a:r>
              <a:r>
                <a:rPr lang="en-US" altLang="en-US" sz="2000" b="1" dirty="0">
                  <a:solidFill>
                    <a:srgbClr val="000000"/>
                  </a:solidFill>
                  <a:latin typeface="Times New Roman" panose="02020603050405020304" pitchFamily="18" charset="0"/>
                  <a:cs typeface="Times New Roman" panose="02020603050405020304" pitchFamily="18" charset="0"/>
                </a:rPr>
                <a:t> </a:t>
              </a:r>
              <a:r>
                <a:rPr lang="en-US" altLang="en-US" sz="2000" b="1" dirty="0" err="1">
                  <a:solidFill>
                    <a:srgbClr val="000000"/>
                  </a:solidFill>
                  <a:latin typeface="Times New Roman" panose="02020603050405020304" pitchFamily="18" charset="0"/>
                  <a:cs typeface="Times New Roman" panose="02020603050405020304" pitchFamily="18" charset="0"/>
                </a:rPr>
                <a:t>trình</a:t>
              </a:r>
              <a:r>
                <a:rPr lang="en-US" altLang="en-US" sz="2000" b="1" dirty="0">
                  <a:solidFill>
                    <a:srgbClr val="000000"/>
                  </a:solidFill>
                  <a:latin typeface="Times New Roman" panose="02020603050405020304" pitchFamily="18" charset="0"/>
                  <a:cs typeface="Times New Roman" panose="02020603050405020304" pitchFamily="18" charset="0"/>
                </a:rPr>
                <a:t> </a:t>
              </a:r>
              <a:r>
                <a:rPr lang="en-US" altLang="en-US" sz="2000" b="1" dirty="0" err="1">
                  <a:solidFill>
                    <a:srgbClr val="000000"/>
                  </a:solidFill>
                  <a:latin typeface="Times New Roman" panose="02020603050405020304" pitchFamily="18" charset="0"/>
                  <a:cs typeface="Times New Roman" panose="02020603050405020304" pitchFamily="18" charset="0"/>
                </a:rPr>
                <a:t>hô</a:t>
              </a:r>
              <a:r>
                <a:rPr lang="en-US" altLang="en-US" sz="2000" b="1" dirty="0">
                  <a:solidFill>
                    <a:srgbClr val="000000"/>
                  </a:solidFill>
                  <a:latin typeface="Times New Roman" panose="02020603050405020304" pitchFamily="18" charset="0"/>
                  <a:cs typeface="Times New Roman" panose="02020603050405020304" pitchFamily="18" charset="0"/>
                </a:rPr>
                <a:t> </a:t>
              </a:r>
              <a:r>
                <a:rPr lang="en-US" altLang="en-US" sz="2000" b="1" dirty="0" err="1">
                  <a:solidFill>
                    <a:srgbClr val="000000"/>
                  </a:solidFill>
                  <a:latin typeface="Times New Roman" panose="02020603050405020304" pitchFamily="18" charset="0"/>
                  <a:cs typeface="Times New Roman" panose="02020603050405020304" pitchFamily="18" charset="0"/>
                </a:rPr>
                <a:t>hấp</a:t>
              </a:r>
              <a:r>
                <a:rPr lang="en-US" altLang="en-US" sz="2000" b="1" dirty="0">
                  <a:solidFill>
                    <a:srgbClr val="000000"/>
                  </a:solidFill>
                  <a:latin typeface="Times New Roman" panose="02020603050405020304" pitchFamily="18" charset="0"/>
                  <a:cs typeface="Times New Roman" panose="02020603050405020304" pitchFamily="18" charset="0"/>
                </a:rPr>
                <a:t> </a:t>
              </a:r>
              <a:r>
                <a:rPr lang="en-US" altLang="en-US" sz="2000" b="1" dirty="0" err="1">
                  <a:solidFill>
                    <a:srgbClr val="000000"/>
                  </a:solidFill>
                  <a:latin typeface="Times New Roman" panose="02020603050405020304" pitchFamily="18" charset="0"/>
                  <a:cs typeface="Times New Roman" panose="02020603050405020304" pitchFamily="18" charset="0"/>
                </a:rPr>
                <a:t>tế</a:t>
              </a:r>
              <a:r>
                <a:rPr lang="en-US" altLang="en-US" sz="2000" b="1" dirty="0">
                  <a:solidFill>
                    <a:srgbClr val="000000"/>
                  </a:solidFill>
                  <a:latin typeface="Times New Roman" panose="02020603050405020304" pitchFamily="18" charset="0"/>
                  <a:cs typeface="Times New Roman" panose="02020603050405020304" pitchFamily="18" charset="0"/>
                </a:rPr>
                <a:t> </a:t>
              </a:r>
              <a:r>
                <a:rPr lang="en-US" altLang="en-US" sz="2000" b="1" dirty="0" err="1">
                  <a:solidFill>
                    <a:srgbClr val="000000"/>
                  </a:solidFill>
                  <a:latin typeface="Times New Roman" panose="02020603050405020304" pitchFamily="18" charset="0"/>
                  <a:cs typeface="Times New Roman" panose="02020603050405020304" pitchFamily="18" charset="0"/>
                </a:rPr>
                <a:t>bào</a:t>
              </a:r>
              <a:endParaRPr lang="en-US" altLang="en-US" sz="2000" b="1" dirty="0">
                <a:solidFill>
                  <a:srgbClr val="000000"/>
                </a:solidFill>
                <a:latin typeface="Times New Roman" panose="02020603050405020304" pitchFamily="18" charset="0"/>
                <a:cs typeface="Times New Roman" panose="02020603050405020304" pitchFamily="18" charset="0"/>
              </a:endParaRPr>
            </a:p>
          </p:txBody>
        </p:sp>
      </p:grpSp>
      <p:sp>
        <p:nvSpPr>
          <p:cNvPr id="2" name="Rectangle 1"/>
          <p:cNvSpPr/>
          <p:nvPr/>
        </p:nvSpPr>
        <p:spPr>
          <a:xfrm>
            <a:off x="6029691" y="4004597"/>
            <a:ext cx="1720888" cy="1938992"/>
          </a:xfrm>
          <a:prstGeom prst="rect">
            <a:avLst/>
          </a:prstGeom>
        </p:spPr>
        <p:txBody>
          <a:bodyPr wrap="square">
            <a:spAutoFit/>
          </a:bodyPr>
          <a:lstStyle/>
          <a:p>
            <a:pPr algn="ctr"/>
            <a:r>
              <a:rPr lang="en-US" sz="2000" b="1" dirty="0" err="1">
                <a:latin typeface="Times New Roman" pitchFamily="18" charset="0"/>
                <a:cs typeface="Times New Roman" pitchFamily="18" charset="0"/>
              </a:rPr>
              <a:t>Hô</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hấp</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tế</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bào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gồm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các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phản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ứng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hoá</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học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với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sự</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xúc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tác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của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các</a:t>
            </a:r>
            <a:r>
              <a:rPr lang="en-US" sz="2000" b="1" dirty="0">
                <a:latin typeface="Times New Roman" pitchFamily="18" charset="0"/>
                <a:cs typeface="Times New Roman" pitchFamily="18" charset="0"/>
              </a:rPr>
              <a:t> enzyme</a:t>
            </a:r>
          </a:p>
        </p:txBody>
      </p:sp>
      <p:cxnSp>
        <p:nvCxnSpPr>
          <p:cNvPr id="6" name="Straight Arrow Connector 5"/>
          <p:cNvCxnSpPr>
            <a:stCxn id="87044" idx="2"/>
            <a:endCxn id="44" idx="6"/>
          </p:cNvCxnSpPr>
          <p:nvPr/>
        </p:nvCxnSpPr>
        <p:spPr>
          <a:xfrm flipH="1">
            <a:off x="4468075" y="1231522"/>
            <a:ext cx="1583041" cy="102078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a:stCxn id="87044" idx="2"/>
            <a:endCxn id="55" idx="1"/>
          </p:cNvCxnSpPr>
          <p:nvPr/>
        </p:nvCxnSpPr>
        <p:spPr>
          <a:xfrm>
            <a:off x="6051116" y="1231522"/>
            <a:ext cx="1134918" cy="97230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45" idx="4"/>
            <a:endCxn id="87069" idx="7"/>
          </p:cNvCxnSpPr>
          <p:nvPr/>
        </p:nvCxnSpPr>
        <p:spPr>
          <a:xfrm flipH="1">
            <a:off x="2782327" y="2951969"/>
            <a:ext cx="704135" cy="641159"/>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44" idx="4"/>
            <a:endCxn id="61" idx="0"/>
          </p:cNvCxnSpPr>
          <p:nvPr/>
        </p:nvCxnSpPr>
        <p:spPr>
          <a:xfrm>
            <a:off x="3489479" y="2983533"/>
            <a:ext cx="775549" cy="340976"/>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51" idx="4"/>
            <a:endCxn id="87048" idx="0"/>
          </p:cNvCxnSpPr>
          <p:nvPr/>
        </p:nvCxnSpPr>
        <p:spPr>
          <a:xfrm flipH="1">
            <a:off x="6868824" y="3044988"/>
            <a:ext cx="1195283" cy="288622"/>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51" idx="4"/>
          </p:cNvCxnSpPr>
          <p:nvPr/>
        </p:nvCxnSpPr>
        <p:spPr>
          <a:xfrm>
            <a:off x="8064107" y="3044988"/>
            <a:ext cx="642011" cy="46632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stCxn id="51" idx="4"/>
            <a:endCxn id="36" idx="0"/>
          </p:cNvCxnSpPr>
          <p:nvPr/>
        </p:nvCxnSpPr>
        <p:spPr>
          <a:xfrm>
            <a:off x="8064107" y="3044988"/>
            <a:ext cx="3032202" cy="177587"/>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 name="Rectangle 2"/>
          <p:cNvSpPr/>
          <p:nvPr/>
        </p:nvSpPr>
        <p:spPr>
          <a:xfrm>
            <a:off x="10209490" y="3548467"/>
            <a:ext cx="1841776" cy="2862322"/>
          </a:xfrm>
          <a:prstGeom prst="rect">
            <a:avLst/>
          </a:prstGeom>
        </p:spPr>
        <p:txBody>
          <a:bodyPr wrap="square">
            <a:spAutoFit/>
          </a:bodyPr>
          <a:lstStyle/>
          <a:p>
            <a:pPr algn="ctr"/>
            <a:r>
              <a:rPr lang="vi-VN" sz="2000" b="1" dirty="0">
                <a:latin typeface="Times New Roman" pitchFamily="18" charset="0"/>
                <a:cs typeface="Times New Roman" pitchFamily="18" charset="0"/>
              </a:rPr>
              <a:t>Khi nhiệt độ quá cao hoặc quá thấp làm ức chế sự hoạt động của các enzyme khiến cường độ hô hấp tế bào giảm.</a:t>
            </a:r>
            <a:endParaRPr lang="en-US" sz="2000" b="1" dirty="0">
              <a:latin typeface="Times New Roman" pitchFamily="18" charset="0"/>
              <a:cs typeface="Times New Roman" pitchFamily="18" charset="0"/>
            </a:endParaRPr>
          </a:p>
        </p:txBody>
      </p:sp>
      <p:sp>
        <p:nvSpPr>
          <p:cNvPr id="4" name="Rectangle 3"/>
          <p:cNvSpPr/>
          <p:nvPr/>
        </p:nvSpPr>
        <p:spPr>
          <a:xfrm>
            <a:off x="8319759" y="3865696"/>
            <a:ext cx="1584101" cy="2246769"/>
          </a:xfrm>
          <a:prstGeom prst="rect">
            <a:avLst/>
          </a:prstGeom>
        </p:spPr>
        <p:txBody>
          <a:bodyPr wrap="square">
            <a:spAutoFit/>
          </a:bodyPr>
          <a:lstStyle/>
          <a:p>
            <a:pPr algn="ctr"/>
            <a:r>
              <a:rPr lang="vi-VN" sz="2000" b="1" dirty="0">
                <a:latin typeface="Times New Roman" pitchFamily="18" charset="0"/>
                <a:cs typeface="Times New Roman" pitchFamily="18" charset="0"/>
              </a:rPr>
              <a:t>Hô hấp tế bào là quá trình tế bào phân giải chất hữu cơ , giải phóng năng lượng</a:t>
            </a:r>
            <a:endParaRPr lang="en-US" sz="2000" b="1" dirty="0">
              <a:latin typeface="Times New Roman" pitchFamily="18" charset="0"/>
              <a:cs typeface="Times New Roman" pitchFamily="18" charset="0"/>
            </a:endParaRPr>
          </a:p>
        </p:txBody>
      </p:sp>
    </p:spTree>
    <p:extLst>
      <p:ext uri="{BB962C8B-B14F-4D97-AF65-F5344CB8AC3E}">
        <p14:creationId xmlns:p14="http://schemas.microsoft.com/office/powerpoint/2010/main" val="32929078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53792" y="253062"/>
            <a:ext cx="11153104" cy="1200329"/>
          </a:xfrm>
          <a:prstGeom prst="rect">
            <a:avLst/>
          </a:prstGeom>
        </p:spPr>
        <p:txBody>
          <a:bodyPr wrap="square">
            <a:spAutoFit/>
          </a:bodyPr>
          <a:lstStyle/>
          <a:p>
            <a:r>
              <a:rPr lang="en-US" sz="2400" b="1" dirty="0" err="1" smtClean="0">
                <a:solidFill>
                  <a:srgbClr val="FF0000"/>
                </a:solidFill>
                <a:latin typeface="Times New Roman" pitchFamily="18" charset="0"/>
                <a:cs typeface="Times New Roman" pitchFamily="18" charset="0"/>
              </a:rPr>
              <a:t>Bài</a:t>
            </a:r>
            <a:r>
              <a:rPr lang="en-US" sz="2400" b="1" dirty="0" smtClean="0">
                <a:solidFill>
                  <a:srgbClr val="FF0000"/>
                </a:solidFill>
                <a:latin typeface="Times New Roman" pitchFamily="18" charset="0"/>
                <a:cs typeface="Times New Roman" pitchFamily="18" charset="0"/>
              </a:rPr>
              <a:t> 6. </a:t>
            </a:r>
            <a:r>
              <a:rPr lang="vi-VN" sz="2400" b="1" dirty="0" smtClean="0">
                <a:solidFill>
                  <a:srgbClr val="FF0000"/>
                </a:solidFill>
                <a:latin typeface="Times New Roman" pitchFamily="18" charset="0"/>
                <a:cs typeface="Times New Roman" pitchFamily="18" charset="0"/>
              </a:rPr>
              <a:t>Lập </a:t>
            </a:r>
            <a:r>
              <a:rPr lang="vi-VN" sz="2400" b="1" dirty="0">
                <a:solidFill>
                  <a:srgbClr val="FF0000"/>
                </a:solidFill>
                <a:latin typeface="Times New Roman" pitchFamily="18" charset="0"/>
                <a:cs typeface="Times New Roman" pitchFamily="18" charset="0"/>
              </a:rPr>
              <a:t>bảng so sánh quá trình hô hấp của một vận động viên lúc đang tập luyện với lúc nghỉ ngơi (gợi ý tiêu chí so sánh: nhịp thở, lượng oxygen và glucose, lượng carbon dioxide và nhiệt thải ra,…).</a:t>
            </a:r>
            <a:endParaRPr lang="en-US" sz="2400" b="1" dirty="0">
              <a:solidFill>
                <a:srgbClr val="FF0000"/>
              </a:solidFill>
              <a:latin typeface="Times New Roman" pitchFamily="18" charset="0"/>
              <a:cs typeface="Times New Roman"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104550160"/>
              </p:ext>
            </p:extLst>
          </p:nvPr>
        </p:nvGraphicFramePr>
        <p:xfrm>
          <a:off x="695458" y="1668074"/>
          <a:ext cx="10547799" cy="2438400"/>
        </p:xfrm>
        <a:graphic>
          <a:graphicData uri="http://schemas.openxmlformats.org/drawingml/2006/table">
            <a:tbl>
              <a:tblPr>
                <a:tableStyleId>{616DA210-FB5B-4158-B5E0-FEB733F419BA}</a:tableStyleId>
              </a:tblPr>
              <a:tblGrid>
                <a:gridCol w="4584880">
                  <a:extLst>
                    <a:ext uri="{9D8B030D-6E8A-4147-A177-3AD203B41FA5}">
                      <a16:colId xmlns:a16="http://schemas.microsoft.com/office/drawing/2014/main" val="20000"/>
                    </a:ext>
                  </a:extLst>
                </a:gridCol>
                <a:gridCol w="3039414">
                  <a:extLst>
                    <a:ext uri="{9D8B030D-6E8A-4147-A177-3AD203B41FA5}">
                      <a16:colId xmlns:a16="http://schemas.microsoft.com/office/drawing/2014/main" val="20001"/>
                    </a:ext>
                  </a:extLst>
                </a:gridCol>
                <a:gridCol w="2923505">
                  <a:extLst>
                    <a:ext uri="{9D8B030D-6E8A-4147-A177-3AD203B41FA5}">
                      <a16:colId xmlns:a16="http://schemas.microsoft.com/office/drawing/2014/main" val="20002"/>
                    </a:ext>
                  </a:extLst>
                </a:gridCol>
              </a:tblGrid>
              <a:tr h="0">
                <a:tc>
                  <a:txBody>
                    <a:bodyPr/>
                    <a:lstStyle/>
                    <a:p>
                      <a:pPr algn="ctr" fontAlgn="t"/>
                      <a:r>
                        <a:rPr lang="en-US" sz="2400" b="1" dirty="0" err="1">
                          <a:solidFill>
                            <a:schemeClr val="tx1"/>
                          </a:solidFill>
                          <a:effectLst/>
                          <a:latin typeface="Times New Roman" pitchFamily="18" charset="0"/>
                          <a:cs typeface="Times New Roman" pitchFamily="18" charset="0"/>
                        </a:rPr>
                        <a:t>Tiêu</a:t>
                      </a:r>
                      <a:r>
                        <a:rPr lang="en-US" sz="2400" b="1" dirty="0">
                          <a:solidFill>
                            <a:schemeClr val="tx1"/>
                          </a:solidFill>
                          <a:effectLst/>
                          <a:latin typeface="Times New Roman" pitchFamily="18" charset="0"/>
                          <a:cs typeface="Times New Roman" pitchFamily="18" charset="0"/>
                        </a:rPr>
                        <a:t> </a:t>
                      </a:r>
                      <a:r>
                        <a:rPr lang="en-US" sz="2400" b="1" dirty="0" err="1">
                          <a:solidFill>
                            <a:schemeClr val="tx1"/>
                          </a:solidFill>
                          <a:effectLst/>
                          <a:latin typeface="Times New Roman" pitchFamily="18" charset="0"/>
                          <a:cs typeface="Times New Roman" pitchFamily="18" charset="0"/>
                        </a:rPr>
                        <a:t>chí</a:t>
                      </a:r>
                      <a:endParaRPr lang="en-US" sz="2400" b="1" dirty="0">
                        <a:solidFill>
                          <a:schemeClr val="tx1"/>
                        </a:solidFill>
                        <a:effectLst/>
                        <a:latin typeface="Times New Roman" pitchFamily="18" charset="0"/>
                        <a:cs typeface="Times New Roman" pitchFamily="18" charset="0"/>
                      </a:endParaRPr>
                    </a:p>
                  </a:txBody>
                  <a:tcPr marL="76200" marR="76200" marT="76200" marB="76200"/>
                </a:tc>
                <a:tc>
                  <a:txBody>
                    <a:bodyPr/>
                    <a:lstStyle/>
                    <a:p>
                      <a:pPr algn="ctr" fontAlgn="t"/>
                      <a:r>
                        <a:rPr lang="en-US" sz="2400" b="1">
                          <a:solidFill>
                            <a:schemeClr val="tx1"/>
                          </a:solidFill>
                          <a:effectLst/>
                          <a:latin typeface="Times New Roman" pitchFamily="18" charset="0"/>
                          <a:cs typeface="Times New Roman" pitchFamily="18" charset="0"/>
                        </a:rPr>
                        <a:t>Lúc tập luyện</a:t>
                      </a:r>
                    </a:p>
                  </a:txBody>
                  <a:tcPr marL="76200" marR="76200" marT="76200" marB="76200"/>
                </a:tc>
                <a:tc>
                  <a:txBody>
                    <a:bodyPr/>
                    <a:lstStyle/>
                    <a:p>
                      <a:pPr algn="ctr" fontAlgn="t"/>
                      <a:r>
                        <a:rPr lang="vi-VN" sz="2400" b="1">
                          <a:solidFill>
                            <a:schemeClr val="tx1"/>
                          </a:solidFill>
                          <a:effectLst/>
                          <a:latin typeface="Times New Roman" pitchFamily="18" charset="0"/>
                          <a:cs typeface="Times New Roman" pitchFamily="18" charset="0"/>
                        </a:rPr>
                        <a:t>Lúc nghỉ ngơi</a:t>
                      </a:r>
                    </a:p>
                  </a:txBody>
                  <a:tcPr marL="76200" marR="76200" marT="76200" marB="76200"/>
                </a:tc>
                <a:extLst>
                  <a:ext uri="{0D108BD9-81ED-4DB2-BD59-A6C34878D82A}">
                    <a16:rowId xmlns:a16="http://schemas.microsoft.com/office/drawing/2014/main" val="10000"/>
                  </a:ext>
                </a:extLst>
              </a:tr>
              <a:tr h="0">
                <a:tc>
                  <a:txBody>
                    <a:bodyPr/>
                    <a:lstStyle/>
                    <a:p>
                      <a:pPr algn="just" fontAlgn="t"/>
                      <a:r>
                        <a:rPr lang="en-US" sz="2400" b="1">
                          <a:solidFill>
                            <a:schemeClr val="tx1"/>
                          </a:solidFill>
                          <a:effectLst/>
                          <a:latin typeface="Times New Roman" pitchFamily="18" charset="0"/>
                          <a:cs typeface="Times New Roman" pitchFamily="18" charset="0"/>
                        </a:rPr>
                        <a:t>Nhịp thở</a:t>
                      </a:r>
                    </a:p>
                  </a:txBody>
                  <a:tcPr marL="76200" marR="76200" marT="76200" marB="76200"/>
                </a:tc>
                <a:tc>
                  <a:txBody>
                    <a:bodyPr/>
                    <a:lstStyle/>
                    <a:p>
                      <a:pPr algn="just" fontAlgn="t"/>
                      <a:endParaRPr lang="vi-VN" sz="2400" b="1" dirty="0">
                        <a:solidFill>
                          <a:schemeClr val="tx1"/>
                        </a:solidFill>
                        <a:effectLst/>
                        <a:latin typeface="Times New Roman" pitchFamily="18" charset="0"/>
                        <a:cs typeface="Times New Roman" pitchFamily="18" charset="0"/>
                      </a:endParaRPr>
                    </a:p>
                  </a:txBody>
                  <a:tcPr marL="76200" marR="76200" marT="76200" marB="76200"/>
                </a:tc>
                <a:tc>
                  <a:txBody>
                    <a:bodyPr/>
                    <a:lstStyle/>
                    <a:p>
                      <a:pPr algn="just" fontAlgn="t"/>
                      <a:endParaRPr lang="vi-VN" sz="2400" b="1">
                        <a:solidFill>
                          <a:schemeClr val="tx1"/>
                        </a:solidFill>
                        <a:effectLst/>
                        <a:latin typeface="Times New Roman" pitchFamily="18" charset="0"/>
                        <a:cs typeface="Times New Roman" pitchFamily="18" charset="0"/>
                      </a:endParaRPr>
                    </a:p>
                  </a:txBody>
                  <a:tcPr marL="76200" marR="76200" marT="76200" marB="76200"/>
                </a:tc>
                <a:extLst>
                  <a:ext uri="{0D108BD9-81ED-4DB2-BD59-A6C34878D82A}">
                    <a16:rowId xmlns:a16="http://schemas.microsoft.com/office/drawing/2014/main" val="10001"/>
                  </a:ext>
                </a:extLst>
              </a:tr>
              <a:tr h="0">
                <a:tc>
                  <a:txBody>
                    <a:bodyPr/>
                    <a:lstStyle/>
                    <a:p>
                      <a:pPr algn="just" fontAlgn="t"/>
                      <a:r>
                        <a:rPr lang="vi-VN" sz="2400" b="1">
                          <a:solidFill>
                            <a:schemeClr val="tx1"/>
                          </a:solidFill>
                          <a:effectLst/>
                          <a:latin typeface="Times New Roman" pitchFamily="18" charset="0"/>
                          <a:cs typeface="Times New Roman" pitchFamily="18" charset="0"/>
                        </a:rPr>
                        <a:t>Lượng oxygen và glucose cần lấy</a:t>
                      </a:r>
                    </a:p>
                  </a:txBody>
                  <a:tcPr marL="76200" marR="76200" marT="76200" marB="76200"/>
                </a:tc>
                <a:tc>
                  <a:txBody>
                    <a:bodyPr/>
                    <a:lstStyle/>
                    <a:p>
                      <a:pPr algn="just" fontAlgn="t"/>
                      <a:endParaRPr lang="en-US" sz="2400" b="1" dirty="0">
                        <a:solidFill>
                          <a:schemeClr val="tx1"/>
                        </a:solidFill>
                        <a:effectLst/>
                        <a:latin typeface="Times New Roman" pitchFamily="18" charset="0"/>
                        <a:cs typeface="Times New Roman" pitchFamily="18" charset="0"/>
                      </a:endParaRPr>
                    </a:p>
                  </a:txBody>
                  <a:tcPr marL="76200" marR="76200" marT="76200" marB="76200"/>
                </a:tc>
                <a:tc>
                  <a:txBody>
                    <a:bodyPr/>
                    <a:lstStyle/>
                    <a:p>
                      <a:pPr algn="just" fontAlgn="t"/>
                      <a:endParaRPr lang="vi-VN" sz="2400" b="1">
                        <a:solidFill>
                          <a:schemeClr val="tx1"/>
                        </a:solidFill>
                        <a:effectLst/>
                        <a:latin typeface="Times New Roman" pitchFamily="18" charset="0"/>
                        <a:cs typeface="Times New Roman" pitchFamily="18" charset="0"/>
                      </a:endParaRPr>
                    </a:p>
                  </a:txBody>
                  <a:tcPr marL="76200" marR="76200" marT="76200" marB="76200"/>
                </a:tc>
                <a:extLst>
                  <a:ext uri="{0D108BD9-81ED-4DB2-BD59-A6C34878D82A}">
                    <a16:rowId xmlns:a16="http://schemas.microsoft.com/office/drawing/2014/main" val="10002"/>
                  </a:ext>
                </a:extLst>
              </a:tr>
              <a:tr h="0">
                <a:tc>
                  <a:txBody>
                    <a:bodyPr/>
                    <a:lstStyle/>
                    <a:p>
                      <a:pPr algn="just" fontAlgn="t"/>
                      <a:r>
                        <a:rPr lang="vi-VN" sz="2400" b="1">
                          <a:solidFill>
                            <a:schemeClr val="tx1"/>
                          </a:solidFill>
                          <a:effectLst/>
                          <a:latin typeface="Times New Roman" pitchFamily="18" charset="0"/>
                          <a:cs typeface="Times New Roman" pitchFamily="18" charset="0"/>
                        </a:rPr>
                        <a:t>Lượng carbon dioxide và nhiệt thải ra</a:t>
                      </a:r>
                    </a:p>
                  </a:txBody>
                  <a:tcPr marL="76200" marR="76200" marT="76200" marB="76200"/>
                </a:tc>
                <a:tc>
                  <a:txBody>
                    <a:bodyPr/>
                    <a:lstStyle/>
                    <a:p>
                      <a:pPr algn="just" fontAlgn="t"/>
                      <a:endParaRPr lang="en-US" sz="2400" b="1" dirty="0">
                        <a:solidFill>
                          <a:schemeClr val="tx1"/>
                        </a:solidFill>
                        <a:effectLst/>
                        <a:latin typeface="Times New Roman" pitchFamily="18" charset="0"/>
                        <a:cs typeface="Times New Roman" pitchFamily="18" charset="0"/>
                      </a:endParaRPr>
                    </a:p>
                  </a:txBody>
                  <a:tcPr marL="76200" marR="76200" marT="76200" marB="76200"/>
                </a:tc>
                <a:tc>
                  <a:txBody>
                    <a:bodyPr/>
                    <a:lstStyle/>
                    <a:p>
                      <a:pPr algn="just" fontAlgn="t"/>
                      <a:endParaRPr lang="vi-VN" sz="2400" b="1" dirty="0">
                        <a:solidFill>
                          <a:schemeClr val="tx1"/>
                        </a:solidFill>
                        <a:effectLst/>
                        <a:latin typeface="Times New Roman" pitchFamily="18" charset="0"/>
                        <a:cs typeface="Times New Roman" pitchFamily="18" charset="0"/>
                      </a:endParaRPr>
                    </a:p>
                  </a:txBody>
                  <a:tcPr marL="76200" marR="76200" marT="76200" marB="76200"/>
                </a:tc>
                <a:extLst>
                  <a:ext uri="{0D108BD9-81ED-4DB2-BD59-A6C34878D82A}">
                    <a16:rowId xmlns:a16="http://schemas.microsoft.com/office/drawing/2014/main" val="10003"/>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246614802"/>
              </p:ext>
            </p:extLst>
          </p:nvPr>
        </p:nvGraphicFramePr>
        <p:xfrm>
          <a:off x="693310" y="1665926"/>
          <a:ext cx="10547799" cy="2438400"/>
        </p:xfrm>
        <a:graphic>
          <a:graphicData uri="http://schemas.openxmlformats.org/drawingml/2006/table">
            <a:tbl>
              <a:tblPr>
                <a:tableStyleId>{616DA210-FB5B-4158-B5E0-FEB733F419BA}</a:tableStyleId>
              </a:tblPr>
              <a:tblGrid>
                <a:gridCol w="4584880">
                  <a:extLst>
                    <a:ext uri="{9D8B030D-6E8A-4147-A177-3AD203B41FA5}">
                      <a16:colId xmlns:a16="http://schemas.microsoft.com/office/drawing/2014/main" val="20000"/>
                    </a:ext>
                  </a:extLst>
                </a:gridCol>
                <a:gridCol w="3039414">
                  <a:extLst>
                    <a:ext uri="{9D8B030D-6E8A-4147-A177-3AD203B41FA5}">
                      <a16:colId xmlns:a16="http://schemas.microsoft.com/office/drawing/2014/main" val="20001"/>
                    </a:ext>
                  </a:extLst>
                </a:gridCol>
                <a:gridCol w="2923505">
                  <a:extLst>
                    <a:ext uri="{9D8B030D-6E8A-4147-A177-3AD203B41FA5}">
                      <a16:colId xmlns:a16="http://schemas.microsoft.com/office/drawing/2014/main" val="20002"/>
                    </a:ext>
                  </a:extLst>
                </a:gridCol>
              </a:tblGrid>
              <a:tr h="0">
                <a:tc>
                  <a:txBody>
                    <a:bodyPr/>
                    <a:lstStyle/>
                    <a:p>
                      <a:pPr algn="ctr" fontAlgn="t"/>
                      <a:r>
                        <a:rPr lang="en-US" sz="2400" b="1" dirty="0" err="1">
                          <a:solidFill>
                            <a:schemeClr val="tx1"/>
                          </a:solidFill>
                          <a:effectLst/>
                          <a:latin typeface="Times New Roman" pitchFamily="18" charset="0"/>
                          <a:cs typeface="Times New Roman" pitchFamily="18" charset="0"/>
                        </a:rPr>
                        <a:t>Tiêu</a:t>
                      </a:r>
                      <a:r>
                        <a:rPr lang="en-US" sz="2400" b="1" dirty="0">
                          <a:solidFill>
                            <a:schemeClr val="tx1"/>
                          </a:solidFill>
                          <a:effectLst/>
                          <a:latin typeface="Times New Roman" pitchFamily="18" charset="0"/>
                          <a:cs typeface="Times New Roman" pitchFamily="18" charset="0"/>
                        </a:rPr>
                        <a:t> </a:t>
                      </a:r>
                      <a:r>
                        <a:rPr lang="en-US" sz="2400" b="1" dirty="0" err="1">
                          <a:solidFill>
                            <a:schemeClr val="tx1"/>
                          </a:solidFill>
                          <a:effectLst/>
                          <a:latin typeface="Times New Roman" pitchFamily="18" charset="0"/>
                          <a:cs typeface="Times New Roman" pitchFamily="18" charset="0"/>
                        </a:rPr>
                        <a:t>chí</a:t>
                      </a:r>
                      <a:endParaRPr lang="en-US" sz="2400" b="1" dirty="0">
                        <a:solidFill>
                          <a:schemeClr val="tx1"/>
                        </a:solidFill>
                        <a:effectLst/>
                        <a:latin typeface="Times New Roman" pitchFamily="18" charset="0"/>
                        <a:cs typeface="Times New Roman" pitchFamily="18" charset="0"/>
                      </a:endParaRPr>
                    </a:p>
                  </a:txBody>
                  <a:tcPr marL="76200" marR="76200" marT="76200" marB="76200"/>
                </a:tc>
                <a:tc>
                  <a:txBody>
                    <a:bodyPr/>
                    <a:lstStyle/>
                    <a:p>
                      <a:pPr algn="ctr" fontAlgn="t"/>
                      <a:r>
                        <a:rPr lang="en-US" sz="2400" b="1">
                          <a:solidFill>
                            <a:schemeClr val="tx1"/>
                          </a:solidFill>
                          <a:effectLst/>
                          <a:latin typeface="Times New Roman" pitchFamily="18" charset="0"/>
                          <a:cs typeface="Times New Roman" pitchFamily="18" charset="0"/>
                        </a:rPr>
                        <a:t>Lúc tập luyện</a:t>
                      </a:r>
                    </a:p>
                  </a:txBody>
                  <a:tcPr marL="76200" marR="76200" marT="76200" marB="76200"/>
                </a:tc>
                <a:tc>
                  <a:txBody>
                    <a:bodyPr/>
                    <a:lstStyle/>
                    <a:p>
                      <a:pPr algn="ctr" fontAlgn="t"/>
                      <a:r>
                        <a:rPr lang="vi-VN" sz="2400" b="1">
                          <a:solidFill>
                            <a:schemeClr val="tx1"/>
                          </a:solidFill>
                          <a:effectLst/>
                          <a:latin typeface="Times New Roman" pitchFamily="18" charset="0"/>
                          <a:cs typeface="Times New Roman" pitchFamily="18" charset="0"/>
                        </a:rPr>
                        <a:t>Lúc nghỉ ngơi</a:t>
                      </a:r>
                    </a:p>
                  </a:txBody>
                  <a:tcPr marL="76200" marR="76200" marT="76200" marB="76200"/>
                </a:tc>
                <a:extLst>
                  <a:ext uri="{0D108BD9-81ED-4DB2-BD59-A6C34878D82A}">
                    <a16:rowId xmlns:a16="http://schemas.microsoft.com/office/drawing/2014/main" val="10000"/>
                  </a:ext>
                </a:extLst>
              </a:tr>
              <a:tr h="0">
                <a:tc>
                  <a:txBody>
                    <a:bodyPr/>
                    <a:lstStyle/>
                    <a:p>
                      <a:pPr algn="just" fontAlgn="t"/>
                      <a:r>
                        <a:rPr lang="en-US" sz="2400" b="1">
                          <a:solidFill>
                            <a:schemeClr val="tx1"/>
                          </a:solidFill>
                          <a:effectLst/>
                          <a:latin typeface="Times New Roman" pitchFamily="18" charset="0"/>
                          <a:cs typeface="Times New Roman" pitchFamily="18" charset="0"/>
                        </a:rPr>
                        <a:t>Nhịp thở</a:t>
                      </a:r>
                    </a:p>
                  </a:txBody>
                  <a:tcPr marL="76200" marR="76200" marT="76200" marB="76200"/>
                </a:tc>
                <a:tc>
                  <a:txBody>
                    <a:bodyPr/>
                    <a:lstStyle/>
                    <a:p>
                      <a:pPr algn="just" fontAlgn="t"/>
                      <a:r>
                        <a:rPr lang="vi-VN" sz="2400" b="1">
                          <a:solidFill>
                            <a:schemeClr val="tx1"/>
                          </a:solidFill>
                          <a:effectLst/>
                          <a:latin typeface="Times New Roman" pitchFamily="18" charset="0"/>
                          <a:cs typeface="Times New Roman" pitchFamily="18" charset="0"/>
                        </a:rPr>
                        <a:t>Tăng nhanh</a:t>
                      </a:r>
                    </a:p>
                  </a:txBody>
                  <a:tcPr marL="76200" marR="76200" marT="76200" marB="76200"/>
                </a:tc>
                <a:tc>
                  <a:txBody>
                    <a:bodyPr/>
                    <a:lstStyle/>
                    <a:p>
                      <a:pPr algn="just" fontAlgn="t"/>
                      <a:r>
                        <a:rPr lang="vi-VN" sz="2400" b="1">
                          <a:solidFill>
                            <a:schemeClr val="tx1"/>
                          </a:solidFill>
                          <a:effectLst/>
                          <a:latin typeface="Times New Roman" pitchFamily="18" charset="0"/>
                          <a:cs typeface="Times New Roman" pitchFamily="18" charset="0"/>
                        </a:rPr>
                        <a:t>Bình thường</a:t>
                      </a:r>
                    </a:p>
                  </a:txBody>
                  <a:tcPr marL="76200" marR="76200" marT="76200" marB="76200"/>
                </a:tc>
                <a:extLst>
                  <a:ext uri="{0D108BD9-81ED-4DB2-BD59-A6C34878D82A}">
                    <a16:rowId xmlns:a16="http://schemas.microsoft.com/office/drawing/2014/main" val="10001"/>
                  </a:ext>
                </a:extLst>
              </a:tr>
              <a:tr h="0">
                <a:tc>
                  <a:txBody>
                    <a:bodyPr/>
                    <a:lstStyle/>
                    <a:p>
                      <a:pPr algn="just" fontAlgn="t"/>
                      <a:r>
                        <a:rPr lang="vi-VN" sz="2400" b="1">
                          <a:solidFill>
                            <a:schemeClr val="tx1"/>
                          </a:solidFill>
                          <a:effectLst/>
                          <a:latin typeface="Times New Roman" pitchFamily="18" charset="0"/>
                          <a:cs typeface="Times New Roman" pitchFamily="18" charset="0"/>
                        </a:rPr>
                        <a:t>Lượng oxygen và glucose cần lấy</a:t>
                      </a:r>
                    </a:p>
                  </a:txBody>
                  <a:tcPr marL="76200" marR="76200" marT="76200" marB="76200"/>
                </a:tc>
                <a:tc>
                  <a:txBody>
                    <a:bodyPr/>
                    <a:lstStyle/>
                    <a:p>
                      <a:pPr algn="just" fontAlgn="t"/>
                      <a:r>
                        <a:rPr lang="en-US" sz="2400" b="1">
                          <a:solidFill>
                            <a:schemeClr val="tx1"/>
                          </a:solidFill>
                          <a:effectLst/>
                          <a:latin typeface="Times New Roman" pitchFamily="18" charset="0"/>
                          <a:cs typeface="Times New Roman" pitchFamily="18" charset="0"/>
                        </a:rPr>
                        <a:t>Nhiều</a:t>
                      </a:r>
                    </a:p>
                  </a:txBody>
                  <a:tcPr marL="76200" marR="76200" marT="76200" marB="76200"/>
                </a:tc>
                <a:tc>
                  <a:txBody>
                    <a:bodyPr/>
                    <a:lstStyle/>
                    <a:p>
                      <a:pPr algn="just" fontAlgn="t"/>
                      <a:r>
                        <a:rPr lang="vi-VN" sz="2400" b="1">
                          <a:solidFill>
                            <a:schemeClr val="tx1"/>
                          </a:solidFill>
                          <a:effectLst/>
                          <a:latin typeface="Times New Roman" pitchFamily="18" charset="0"/>
                          <a:cs typeface="Times New Roman" pitchFamily="18" charset="0"/>
                        </a:rPr>
                        <a:t>Vừa đủ</a:t>
                      </a:r>
                    </a:p>
                  </a:txBody>
                  <a:tcPr marL="76200" marR="76200" marT="76200" marB="76200"/>
                </a:tc>
                <a:extLst>
                  <a:ext uri="{0D108BD9-81ED-4DB2-BD59-A6C34878D82A}">
                    <a16:rowId xmlns:a16="http://schemas.microsoft.com/office/drawing/2014/main" val="10002"/>
                  </a:ext>
                </a:extLst>
              </a:tr>
              <a:tr h="0">
                <a:tc>
                  <a:txBody>
                    <a:bodyPr/>
                    <a:lstStyle/>
                    <a:p>
                      <a:pPr algn="just" fontAlgn="t"/>
                      <a:r>
                        <a:rPr lang="vi-VN" sz="2400" b="1">
                          <a:solidFill>
                            <a:schemeClr val="tx1"/>
                          </a:solidFill>
                          <a:effectLst/>
                          <a:latin typeface="Times New Roman" pitchFamily="18" charset="0"/>
                          <a:cs typeface="Times New Roman" pitchFamily="18" charset="0"/>
                        </a:rPr>
                        <a:t>Lượng carbon dioxide và nhiệt thải ra</a:t>
                      </a:r>
                    </a:p>
                  </a:txBody>
                  <a:tcPr marL="76200" marR="76200" marT="76200" marB="76200"/>
                </a:tc>
                <a:tc>
                  <a:txBody>
                    <a:bodyPr/>
                    <a:lstStyle/>
                    <a:p>
                      <a:pPr algn="just" fontAlgn="t"/>
                      <a:r>
                        <a:rPr lang="en-US" sz="2400" b="1">
                          <a:solidFill>
                            <a:schemeClr val="tx1"/>
                          </a:solidFill>
                          <a:effectLst/>
                          <a:latin typeface="Times New Roman" pitchFamily="18" charset="0"/>
                          <a:cs typeface="Times New Roman" pitchFamily="18" charset="0"/>
                        </a:rPr>
                        <a:t>Nhiều</a:t>
                      </a:r>
                    </a:p>
                  </a:txBody>
                  <a:tcPr marL="76200" marR="76200" marT="76200" marB="76200"/>
                </a:tc>
                <a:tc>
                  <a:txBody>
                    <a:bodyPr/>
                    <a:lstStyle/>
                    <a:p>
                      <a:pPr algn="just" fontAlgn="t"/>
                      <a:r>
                        <a:rPr lang="vi-VN" sz="2400" b="1" dirty="0">
                          <a:solidFill>
                            <a:schemeClr val="tx1"/>
                          </a:solidFill>
                          <a:effectLst/>
                          <a:latin typeface="Times New Roman" pitchFamily="18" charset="0"/>
                          <a:cs typeface="Times New Roman" pitchFamily="18" charset="0"/>
                        </a:rPr>
                        <a:t>Bình thường</a:t>
                      </a:r>
                    </a:p>
                  </a:txBody>
                  <a:tcPr marL="76200" marR="76200" marT="76200" marB="7620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734185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B05AA09-EEF5-46E3-927D-069E77198E6B}"/>
              </a:ext>
            </a:extLst>
          </p:cNvPr>
          <p:cNvSpPr>
            <a:spLocks noGrp="1"/>
          </p:cNvSpPr>
          <p:nvPr>
            <p:ph sz="quarter" idx="13"/>
          </p:nvPr>
        </p:nvSpPr>
        <p:spPr>
          <a:xfrm>
            <a:off x="677334" y="1595535"/>
            <a:ext cx="10080862" cy="4445827"/>
          </a:xfrm>
        </p:spPr>
        <p:txBody>
          <a:bodyPr/>
          <a:lstStyle/>
          <a:p>
            <a:pPr marL="0" indent="0" algn="just">
              <a:lnSpc>
                <a:spcPct val="115000"/>
              </a:lnSpc>
              <a:spcAft>
                <a:spcPts val="800"/>
              </a:spcAft>
              <a:buNone/>
            </a:pPr>
            <a:r>
              <a:rPr lang="en-US" sz="24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Bài</a:t>
            </a: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1: </a:t>
            </a:r>
            <a:r>
              <a:rPr lang="en-US" sz="24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Nguyên</a:t>
            </a: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liệu</a:t>
            </a: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quá</a:t>
            </a: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trình</a:t>
            </a: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quang</a:t>
            </a: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hợp</a:t>
            </a: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gồm</a:t>
            </a: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chất</a:t>
            </a: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nào</a:t>
            </a: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sau</a:t>
            </a: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đây</a:t>
            </a: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Aft>
                <a:spcPts val="800"/>
              </a:spcAft>
              <a:buNone/>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a:t>
            </a:r>
            <a:r>
              <a:rPr lang="en-US" sz="24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Khí</a:t>
            </a: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oxygen </a:t>
            </a:r>
            <a:r>
              <a:rPr lang="en-US" sz="24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đường</a:t>
            </a: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buNone/>
            </a:pP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B. </a:t>
            </a:r>
            <a:r>
              <a:rPr lang="en-US" sz="24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Đường</a:t>
            </a: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buNone/>
            </a:pP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 </a:t>
            </a:r>
            <a:r>
              <a:rPr lang="en-US" sz="24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Khí</a:t>
            </a: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cacbon</a:t>
            </a: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dioxide, </a:t>
            </a:r>
            <a:r>
              <a:rPr lang="en-US" sz="24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năng</a:t>
            </a: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lượng</a:t>
            </a: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ánh</a:t>
            </a: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sáng</a:t>
            </a:r>
            <a:endParaRPr lang="en-US" sz="24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buNone/>
            </a:pP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 </a:t>
            </a:r>
            <a:r>
              <a:rPr lang="en-US" sz="24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Khí</a:t>
            </a: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cacbon</a:t>
            </a: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dioxide </a:t>
            </a:r>
            <a:r>
              <a:rPr lang="en-US" sz="24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
        <p:nvSpPr>
          <p:cNvPr id="5" name="TextBox 4">
            <a:extLst>
              <a:ext uri="{FF2B5EF4-FFF2-40B4-BE49-F238E27FC236}">
                <a16:creationId xmlns:a16="http://schemas.microsoft.com/office/drawing/2014/main" id="{04771BD5-23E6-3710-27F5-032C692E174F}"/>
              </a:ext>
            </a:extLst>
          </p:cNvPr>
          <p:cNvSpPr txBox="1"/>
          <p:nvPr/>
        </p:nvSpPr>
        <p:spPr>
          <a:xfrm>
            <a:off x="2917998" y="491308"/>
            <a:ext cx="6102220" cy="646331"/>
          </a:xfrm>
          <a:prstGeom prst="rect">
            <a:avLst/>
          </a:prstGeom>
          <a:noFill/>
        </p:spPr>
        <p:txBody>
          <a:bodyPr wrap="square">
            <a:spAutoFit/>
          </a:bodyPr>
          <a:lstStyle/>
          <a:p>
            <a:pPr algn="ctr"/>
            <a:r>
              <a:rPr lang="en-US" sz="3600" b="1" dirty="0" smtClean="0">
                <a:solidFill>
                  <a:srgbClr val="FF0000"/>
                </a:solidFill>
                <a:latin typeface="Times New Roman" panose="02020603050405020304" pitchFamily="18" charset="0"/>
                <a:cs typeface="Times New Roman" panose="02020603050405020304" pitchFamily="18" charset="0"/>
              </a:rPr>
              <a:t>LUYỆN TẬP</a:t>
            </a:r>
            <a:endParaRPr lang="en-US" dirty="0">
              <a:solidFill>
                <a:prstClr val="black"/>
              </a:solidFill>
            </a:endParaRPr>
          </a:p>
        </p:txBody>
      </p:sp>
      <p:sp>
        <p:nvSpPr>
          <p:cNvPr id="6" name="Title 1">
            <a:extLst>
              <a:ext uri="{FF2B5EF4-FFF2-40B4-BE49-F238E27FC236}">
                <a16:creationId xmlns:a16="http://schemas.microsoft.com/office/drawing/2014/main" id="{73B34545-0D0B-81B0-8801-60E85EB4805F}"/>
              </a:ext>
            </a:extLst>
          </p:cNvPr>
          <p:cNvSpPr txBox="1">
            <a:spLocks/>
          </p:cNvSpPr>
          <p:nvPr/>
        </p:nvSpPr>
        <p:spPr>
          <a:xfrm>
            <a:off x="2752530" y="6041362"/>
            <a:ext cx="8397552" cy="578498"/>
          </a:xfrm>
          <a:prstGeom prst="rect">
            <a:avLst/>
          </a:prstGeom>
        </p:spPr>
        <p:txBody>
          <a:bodyPr vert="horz" lIns="91440" tIns="45720" rIns="91440" bIns="45720" rtlCol="0" anchor="t">
            <a:normAutofit fontScale="90000" lnSpcReduction="1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endParaRPr lang="en-US" dirty="0">
              <a:solidFill>
                <a:srgbClr val="90C226"/>
              </a:solidFill>
            </a:endParaRPr>
          </a:p>
        </p:txBody>
      </p:sp>
      <p:sp>
        <p:nvSpPr>
          <p:cNvPr id="8" name="TextBox 7">
            <a:extLst>
              <a:ext uri="{FF2B5EF4-FFF2-40B4-BE49-F238E27FC236}">
                <a16:creationId xmlns:a16="http://schemas.microsoft.com/office/drawing/2014/main" id="{8766567D-7283-5AB1-8D5A-BB704DAB53DD}"/>
              </a:ext>
            </a:extLst>
          </p:cNvPr>
          <p:cNvSpPr txBox="1"/>
          <p:nvPr/>
        </p:nvSpPr>
        <p:spPr>
          <a:xfrm>
            <a:off x="1576219" y="3388647"/>
            <a:ext cx="7287209" cy="461665"/>
          </a:xfrm>
          <a:prstGeom prst="rect">
            <a:avLst/>
          </a:prstGeom>
          <a:noFill/>
        </p:spPr>
        <p:txBody>
          <a:bodyPr wrap="square">
            <a:spAutoFit/>
          </a:bodyPr>
          <a:lstStyle/>
          <a:p>
            <a:r>
              <a:rPr lang="en-US" sz="2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C. </a:t>
            </a:r>
            <a:r>
              <a:rPr lang="en-US" sz="24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Khí</a:t>
            </a:r>
            <a:r>
              <a:rPr lang="en-US" sz="2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cacbon</a:t>
            </a:r>
            <a:r>
              <a:rPr lang="en-US" sz="2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dioxide, </a:t>
            </a:r>
            <a:r>
              <a:rPr lang="en-US" sz="24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nước</a:t>
            </a:r>
            <a:r>
              <a:rPr lang="en-US" sz="2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2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năng</a:t>
            </a:r>
            <a:r>
              <a:rPr lang="en-US" sz="2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lượng</a:t>
            </a:r>
            <a:r>
              <a:rPr lang="en-US" sz="2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ánh</a:t>
            </a:r>
            <a:r>
              <a:rPr lang="en-US" sz="2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sáng</a:t>
            </a:r>
            <a:endParaRPr lang="en-US" dirty="0">
              <a:solidFill>
                <a:srgbClr val="FF0000"/>
              </a:solidFill>
            </a:endParaRPr>
          </a:p>
        </p:txBody>
      </p:sp>
    </p:spTree>
    <p:extLst>
      <p:ext uri="{BB962C8B-B14F-4D97-AF65-F5344CB8AC3E}">
        <p14:creationId xmlns:p14="http://schemas.microsoft.com/office/powerpoint/2010/main" val="1636896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par>
                                <p:cTn id="16" presetID="22" presetClass="entr" presetSubtype="4"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down)">
                                      <p:cBhvr>
                                        <p:cTn id="18" dur="500"/>
                                        <p:tgtEl>
                                          <p:spTgt spid="3">
                                            <p:txEl>
                                              <p:pRg st="3" end="3"/>
                                            </p:txEl>
                                          </p:spTgt>
                                        </p:tgtEl>
                                      </p:cBhvr>
                                    </p:animEffect>
                                  </p:childTnLst>
                                </p:cTn>
                              </p:par>
                              <p:par>
                                <p:cTn id="19" presetID="2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ipe(down)">
                                      <p:cBhvr>
                                        <p:cTn id="21" dur="500"/>
                                        <p:tgtEl>
                                          <p:spTgt spid="3">
                                            <p:txEl>
                                              <p:pRg st="4" end="4"/>
                                            </p:txEl>
                                          </p:spTgt>
                                        </p:tgtEl>
                                      </p:cBhvr>
                                    </p:animEffect>
                                  </p:childTnLst>
                                </p:cTn>
                              </p:par>
                              <p:par>
                                <p:cTn id="22" presetID="6" presetClass="entr" presetSubtype="16" fill="hold" grpId="0" nodeType="withEffect" nodePh="1">
                                  <p:stCondLst>
                                    <p:cond delay="0"/>
                                  </p:stCondLst>
                                  <p:endCondLst>
                                    <p:cond evt="begin" delay="0">
                                      <p:tn val="22"/>
                                    </p:cond>
                                  </p:endCondLst>
                                  <p:childTnLst>
                                    <p:set>
                                      <p:cBhvr>
                                        <p:cTn id="23" dur="1" fill="hold">
                                          <p:stCondLst>
                                            <p:cond delay="0"/>
                                          </p:stCondLst>
                                        </p:cTn>
                                        <p:tgtEl>
                                          <p:spTgt spid="6"/>
                                        </p:tgtEl>
                                        <p:attrNameLst>
                                          <p:attrName>style.visibility</p:attrName>
                                        </p:attrNameLst>
                                      </p:cBhvr>
                                      <p:to>
                                        <p:strVal val="visible"/>
                                      </p:to>
                                    </p:set>
                                    <p:animEffect transition="in" filter="circle(in)">
                                      <p:cBhvr>
                                        <p:cTn id="24" dur="2000"/>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nodeType="clickEffect">
                                  <p:stCondLst>
                                    <p:cond delay="0"/>
                                  </p:stCondLst>
                                  <p:childTnLst>
                                    <p:set>
                                      <p:cBhvr>
                                        <p:cTn id="28" dur="1" fill="hold">
                                          <p:stCondLst>
                                            <p:cond delay="0"/>
                                          </p:stCondLst>
                                        </p:cTn>
                                        <p:tgtEl>
                                          <p:spTgt spid="8">
                                            <p:txEl>
                                              <p:pRg st="0" end="0"/>
                                            </p:txEl>
                                          </p:spTgt>
                                        </p:tgtEl>
                                        <p:attrNameLst>
                                          <p:attrName>style.visibility</p:attrName>
                                        </p:attrNameLst>
                                      </p:cBhvr>
                                      <p:to>
                                        <p:strVal val="visible"/>
                                      </p:to>
                                    </p:set>
                                    <p:animEffect transition="in" filter="circle(in)">
                                      <p:cBhvr>
                                        <p:cTn id="29" dur="2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6988EC-77BA-4082-B8EF-AD98D82BF1D0}"/>
              </a:ext>
            </a:extLst>
          </p:cNvPr>
          <p:cNvSpPr>
            <a:spLocks noGrp="1"/>
          </p:cNvSpPr>
          <p:nvPr>
            <p:ph type="title"/>
          </p:nvPr>
        </p:nvSpPr>
        <p:spPr>
          <a:xfrm>
            <a:off x="2780522" y="335902"/>
            <a:ext cx="4963886" cy="578498"/>
          </a:xfrm>
        </p:spPr>
        <p:txBody>
          <a:bodyPr>
            <a:normAutofit fontScale="90000"/>
          </a:bodyPr>
          <a:lstStyle/>
          <a:p>
            <a:pPr marL="0" indent="0" algn="ctr">
              <a:buNone/>
            </a:pPr>
            <a:r>
              <a:rPr kumimoji="0" lang="en-US" sz="3600" b="1" i="0" u="none" strike="noStrike" kern="1200" cap="none" spc="0" normalizeH="0" baseline="0" noProof="0" dirty="0" smtClean="0">
                <a:ln>
                  <a:noFill/>
                </a:ln>
                <a:solidFill>
                  <a:srgbClr val="FF0000"/>
                </a:solidFill>
                <a:effectLst/>
                <a:uLnTx/>
                <a:uFillTx/>
                <a:latin typeface="Times New Roman" panose="02020603050405020304" pitchFamily="18" charset="0"/>
                <a:ea typeface="+mj-ea"/>
                <a:cs typeface="Times New Roman" panose="02020603050405020304" pitchFamily="18" charset="0"/>
              </a:rPr>
              <a:t>LUYỆN</a:t>
            </a:r>
            <a:r>
              <a:rPr kumimoji="0" lang="en-US" sz="3600" b="1" i="0" u="none" strike="noStrike" kern="1200" cap="none" spc="0" normalizeH="0" noProof="0" dirty="0" smtClean="0">
                <a:ln>
                  <a:noFill/>
                </a:ln>
                <a:solidFill>
                  <a:srgbClr val="FF0000"/>
                </a:solidFill>
                <a:effectLst/>
                <a:uLnTx/>
                <a:uFillTx/>
                <a:latin typeface="Times New Roman" panose="02020603050405020304" pitchFamily="18" charset="0"/>
                <a:ea typeface="+mj-ea"/>
                <a:cs typeface="Times New Roman" panose="02020603050405020304" pitchFamily="18" charset="0"/>
              </a:rPr>
              <a:t> TẬP</a:t>
            </a:r>
            <a:endParaRPr lang="en-US" dirty="0"/>
          </a:p>
        </p:txBody>
      </p:sp>
      <p:sp>
        <p:nvSpPr>
          <p:cNvPr id="3" name="Content Placeholder 2">
            <a:extLst>
              <a:ext uri="{FF2B5EF4-FFF2-40B4-BE49-F238E27FC236}">
                <a16:creationId xmlns:a16="http://schemas.microsoft.com/office/drawing/2014/main" id="{2E3F3216-AEE8-4732-8091-215006EE2D79}"/>
              </a:ext>
            </a:extLst>
          </p:cNvPr>
          <p:cNvSpPr>
            <a:spLocks noGrp="1"/>
          </p:cNvSpPr>
          <p:nvPr>
            <p:ph sz="quarter" idx="13"/>
          </p:nvPr>
        </p:nvSpPr>
        <p:spPr>
          <a:xfrm>
            <a:off x="705671" y="1032588"/>
            <a:ext cx="10780658" cy="5523722"/>
          </a:xfrm>
        </p:spPr>
        <p:txBody>
          <a:bodyPr/>
          <a:lstStyle/>
          <a:p>
            <a:pPr marL="0" indent="0" algn="just">
              <a:lnSpc>
                <a:spcPct val="115000"/>
              </a:lnSpc>
              <a:spcAft>
                <a:spcPts val="800"/>
              </a:spcAft>
              <a:buNone/>
            </a:pPr>
            <a:r>
              <a:rPr lang="en-US"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Bài</a:t>
            </a: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2: </a:t>
            </a:r>
            <a:r>
              <a:rPr lang="en-US" sz="32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a:t>
            </a:r>
            <a:r>
              <a:rPr lang="en-US"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ản</a:t>
            </a: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phẩm</a:t>
            </a: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hô</a:t>
            </a: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hấp</a:t>
            </a: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tế</a:t>
            </a: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bào</a:t>
            </a: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gồm</a:t>
            </a: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32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buNone/>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7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Oxygen, </a:t>
            </a:r>
            <a:r>
              <a:rPr lang="en-US" sz="27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7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7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7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7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năng</a:t>
            </a:r>
            <a:r>
              <a:rPr lang="en-US" sz="27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7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lượng</a:t>
            </a:r>
            <a:r>
              <a:rPr lang="en-US" sz="27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(ATP + </a:t>
            </a:r>
            <a:r>
              <a:rPr lang="en-US" sz="27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nhiệt</a:t>
            </a:r>
            <a:r>
              <a:rPr lang="en-US" sz="27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7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buNone/>
            </a:pPr>
            <a:r>
              <a:rPr lang="en-US" sz="27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B. </a:t>
            </a:r>
            <a:r>
              <a:rPr lang="en-US" sz="27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Đường</a:t>
            </a:r>
            <a:r>
              <a:rPr lang="en-US" sz="27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7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7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7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7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7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năng</a:t>
            </a:r>
            <a:r>
              <a:rPr lang="en-US" sz="27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7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lượng</a:t>
            </a:r>
            <a:r>
              <a:rPr lang="en-US" sz="27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(ATP + </a:t>
            </a:r>
            <a:r>
              <a:rPr lang="en-US" sz="27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nhiệt</a:t>
            </a:r>
            <a:r>
              <a:rPr lang="en-US" sz="27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7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buNone/>
            </a:pPr>
            <a:r>
              <a:rPr lang="en-US" sz="27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 </a:t>
            </a:r>
            <a:r>
              <a:rPr lang="en-US" sz="27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Khí</a:t>
            </a:r>
            <a:r>
              <a:rPr lang="en-US" sz="27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7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cacbon</a:t>
            </a:r>
            <a:r>
              <a:rPr lang="en-US" sz="27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dioxide, </a:t>
            </a:r>
            <a:r>
              <a:rPr lang="en-US" sz="27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7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7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7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7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đường</a:t>
            </a:r>
            <a:r>
              <a:rPr lang="en-US" sz="27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7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buNone/>
            </a:pPr>
            <a:r>
              <a:rPr lang="en-US" sz="27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 </a:t>
            </a:r>
            <a:r>
              <a:rPr lang="en-US" sz="27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Khí</a:t>
            </a:r>
            <a:r>
              <a:rPr lang="en-US" sz="27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7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cacbon</a:t>
            </a:r>
            <a:r>
              <a:rPr lang="en-US" sz="27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dioxide, </a:t>
            </a:r>
            <a:r>
              <a:rPr lang="en-US" sz="27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7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7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7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7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năng</a:t>
            </a:r>
            <a:r>
              <a:rPr lang="en-US" sz="27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7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lượng</a:t>
            </a:r>
            <a:r>
              <a:rPr lang="en-US" sz="27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(ATP + </a:t>
            </a:r>
            <a:r>
              <a:rPr lang="en-US" sz="27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nhiệt</a:t>
            </a:r>
            <a:r>
              <a:rPr lang="en-US" sz="27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7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
        <p:nvSpPr>
          <p:cNvPr id="4" name="Title 1">
            <a:extLst>
              <a:ext uri="{FF2B5EF4-FFF2-40B4-BE49-F238E27FC236}">
                <a16:creationId xmlns:a16="http://schemas.microsoft.com/office/drawing/2014/main" id="{7C698F2C-D914-8E39-B31F-6069421908D7}"/>
              </a:ext>
            </a:extLst>
          </p:cNvPr>
          <p:cNvSpPr txBox="1">
            <a:spLocks/>
          </p:cNvSpPr>
          <p:nvPr/>
        </p:nvSpPr>
        <p:spPr>
          <a:xfrm>
            <a:off x="1591346" y="3741643"/>
            <a:ext cx="9134658" cy="678033"/>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lnSpc>
                <a:spcPct val="115000"/>
              </a:lnSpc>
              <a:spcBef>
                <a:spcPts val="1000"/>
              </a:spcBef>
              <a:spcAft>
                <a:spcPts val="800"/>
              </a:spcAft>
              <a:buClr>
                <a:srgbClr val="90C226"/>
              </a:buClr>
              <a:buSzPct val="80000"/>
              <a:buFont typeface="Wingdings 3" charset="2"/>
              <a:buNone/>
              <a:defRPr/>
            </a:pP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D. </a:t>
            </a:r>
            <a:r>
              <a:rPr lang="en-US" sz="28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Khí</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cacbon</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dioxide, </a:t>
            </a:r>
            <a:r>
              <a:rPr lang="en-US" sz="28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nước</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năng</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lượng</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(ATP + </a:t>
            </a:r>
            <a:r>
              <a:rPr lang="en-US" sz="28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nhiệt</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42793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heel(1)">
                                      <p:cBhvr>
                                        <p:cTn id="10" dur="2000"/>
                                        <p:tgtEl>
                                          <p:spTgt spid="3">
                                            <p:txEl>
                                              <p:pRg st="1" end="1"/>
                                            </p:txEl>
                                          </p:spTgt>
                                        </p:tgtEl>
                                      </p:cBhvr>
                                    </p:animEffect>
                                  </p:childTnLst>
                                </p:cTn>
                              </p:par>
                              <p:par>
                                <p:cTn id="11" presetID="21" presetClass="entr" presetSubtype="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heel(1)">
                                      <p:cBhvr>
                                        <p:cTn id="13" dur="2000"/>
                                        <p:tgtEl>
                                          <p:spTgt spid="3">
                                            <p:txEl>
                                              <p:pRg st="2" end="2"/>
                                            </p:txEl>
                                          </p:spTgt>
                                        </p:tgtEl>
                                      </p:cBhvr>
                                    </p:animEffect>
                                  </p:childTnLst>
                                </p:cTn>
                              </p:par>
                              <p:par>
                                <p:cTn id="14" presetID="21" presetClass="entr" presetSubtype="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heel(1)">
                                      <p:cBhvr>
                                        <p:cTn id="16" dur="2000"/>
                                        <p:tgtEl>
                                          <p:spTgt spid="3">
                                            <p:txEl>
                                              <p:pRg st="3" end="3"/>
                                            </p:txEl>
                                          </p:spTgt>
                                        </p:tgtEl>
                                      </p:cBhvr>
                                    </p:animEffect>
                                  </p:childTnLst>
                                </p:cTn>
                              </p:par>
                              <p:par>
                                <p:cTn id="17" presetID="21" presetClass="entr" presetSubtype="1"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heel(1)">
                                      <p:cBhvr>
                                        <p:cTn id="19" dur="2000"/>
                                        <p:tgtEl>
                                          <p:spTgt spid="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wipe(down)">
                                      <p:cBhvr>
                                        <p:cTn id="2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32631E-2866-4BC2-B37B-D93655A15191}"/>
              </a:ext>
            </a:extLst>
          </p:cNvPr>
          <p:cNvSpPr>
            <a:spLocks noGrp="1"/>
          </p:cNvSpPr>
          <p:nvPr>
            <p:ph type="title"/>
          </p:nvPr>
        </p:nvSpPr>
        <p:spPr>
          <a:xfrm>
            <a:off x="2972665" y="180384"/>
            <a:ext cx="5882086" cy="668694"/>
          </a:xfrm>
        </p:spPr>
        <p:txBody>
          <a:bodyPr/>
          <a:lstStyle/>
          <a:p>
            <a:pPr marL="0" indent="0" algn="ctr">
              <a:buNone/>
            </a:pPr>
            <a:r>
              <a:rPr lang="en-US" dirty="0" smtClean="0">
                <a:solidFill>
                  <a:srgbClr val="FF0000"/>
                </a:solidFill>
              </a:rPr>
              <a:t>LUYỆN TẬP</a:t>
            </a:r>
            <a:endParaRPr lang="en-US" dirty="0">
              <a:solidFill>
                <a:srgbClr val="FF0000"/>
              </a:solidFill>
            </a:endParaRPr>
          </a:p>
        </p:txBody>
      </p:sp>
      <p:sp>
        <p:nvSpPr>
          <p:cNvPr id="7" name="Content Placeholder 6">
            <a:extLst>
              <a:ext uri="{FF2B5EF4-FFF2-40B4-BE49-F238E27FC236}">
                <a16:creationId xmlns:a16="http://schemas.microsoft.com/office/drawing/2014/main" id="{A5B274CC-59FA-ACA9-CD4F-F3F7926D5799}"/>
              </a:ext>
            </a:extLst>
          </p:cNvPr>
          <p:cNvSpPr>
            <a:spLocks noGrp="1"/>
          </p:cNvSpPr>
          <p:nvPr>
            <p:ph sz="quarter" idx="13"/>
          </p:nvPr>
        </p:nvSpPr>
        <p:spPr>
          <a:xfrm>
            <a:off x="677334" y="998377"/>
            <a:ext cx="10080862" cy="5042986"/>
          </a:xfrm>
        </p:spPr>
        <p:txBody>
          <a:bodyPr/>
          <a:lstStyle/>
          <a:p>
            <a:pPr marL="0" indent="0" algn="just">
              <a:lnSpc>
                <a:spcPct val="115000"/>
              </a:lnSpc>
              <a:spcAft>
                <a:spcPts val="800"/>
              </a:spcAft>
              <a:buNone/>
            </a:pP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Bài</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3: Quang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hợp</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hô</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hấp</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2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quá</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trình</a:t>
            </a:r>
            <a:endParaRPr lang="en-US" sz="28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buNone/>
            </a:pP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đối</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lập</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quan</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hệ</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chặt</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chẽ</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buNone/>
            </a:pP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B.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đối</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lập</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không</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liên</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quan</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gì</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buNone/>
            </a:pP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tạo</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ra</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khí</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oxygen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chủ</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yếu</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không</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khí</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buNone/>
            </a:pP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tạo</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ra</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khí</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cacbon</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dioxide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chủ</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yếu</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không</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khí</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
        <p:nvSpPr>
          <p:cNvPr id="8" name="Title 1">
            <a:extLst>
              <a:ext uri="{FF2B5EF4-FFF2-40B4-BE49-F238E27FC236}">
                <a16:creationId xmlns:a16="http://schemas.microsoft.com/office/drawing/2014/main" id="{1F78CB77-B5A7-8AB3-142B-6E8F7AD74B3A}"/>
              </a:ext>
            </a:extLst>
          </p:cNvPr>
          <p:cNvSpPr txBox="1">
            <a:spLocks/>
          </p:cNvSpPr>
          <p:nvPr/>
        </p:nvSpPr>
        <p:spPr>
          <a:xfrm>
            <a:off x="1588401" y="1671528"/>
            <a:ext cx="7670454" cy="668694"/>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lnSpc>
                <a:spcPct val="115000"/>
              </a:lnSpc>
              <a:spcBef>
                <a:spcPts val="1000"/>
              </a:spcBef>
              <a:spcAft>
                <a:spcPts val="800"/>
              </a:spcAft>
              <a:buClr>
                <a:srgbClr val="90C226"/>
              </a:buClr>
              <a:buSzPct val="80000"/>
              <a:buFont typeface="Wingdings 3" charset="2"/>
              <a:buNone/>
              <a:defRPr/>
            </a:pP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 </a:t>
            </a:r>
            <a:r>
              <a:rPr lang="en-US" sz="28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đối</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lập</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quan</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hệ</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chặt</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chẽ</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44846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anim calcmode="lin" valueType="num">
                                      <p:cBhvr>
                                        <p:cTn id="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1000"/>
                                        <p:tgtEl>
                                          <p:spTgt spid="7">
                                            <p:txEl>
                                              <p:pRg st="1" end="1"/>
                                            </p:txEl>
                                          </p:spTgt>
                                        </p:tgtEl>
                                      </p:cBhvr>
                                    </p:animEffect>
                                    <p:anim calcmode="lin" valueType="num">
                                      <p:cBhvr>
                                        <p:cTn id="13"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7">
                                            <p:txEl>
                                              <p:pRg st="1" end="1"/>
                                            </p:txEl>
                                          </p:spTgt>
                                        </p:tgtEl>
                                        <p:attrNameLst>
                                          <p:attrName>ppt_y</p:attrName>
                                        </p:attrNameLst>
                                      </p:cBhvr>
                                      <p:tavLst>
                                        <p:tav tm="0">
                                          <p:val>
                                            <p:strVal val="#ppt_y+.1"/>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 calcmode="lin" valueType="num">
                                      <p:cBhvr additive="base">
                                        <p:cTn id="17"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7">
                                            <p:txEl>
                                              <p:pRg st="2" end="2"/>
                                            </p:txEl>
                                          </p:spTgt>
                                        </p:tgtEl>
                                        <p:attrNameLst>
                                          <p:attrName>ppt_y</p:attrName>
                                        </p:attrNameLst>
                                      </p:cBhvr>
                                      <p:tavLst>
                                        <p:tav tm="0">
                                          <p:val>
                                            <p:strVal val="1+#ppt_h/2"/>
                                          </p:val>
                                        </p:tav>
                                        <p:tav tm="100000">
                                          <p:val>
                                            <p:strVal val="#ppt_y"/>
                                          </p:val>
                                        </p:tav>
                                      </p:tavLst>
                                    </p:anim>
                                  </p:childTnLst>
                                </p:cTn>
                              </p:par>
                              <p:par>
                                <p:cTn id="19" presetID="42" presetClass="entr" presetSubtype="0" fill="hold" nodeType="withEffect">
                                  <p:stCondLst>
                                    <p:cond delay="0"/>
                                  </p:stCondLst>
                                  <p:childTnLst>
                                    <p:set>
                                      <p:cBhvr>
                                        <p:cTn id="20" dur="1" fill="hold">
                                          <p:stCondLst>
                                            <p:cond delay="0"/>
                                          </p:stCondLst>
                                        </p:cTn>
                                        <p:tgtEl>
                                          <p:spTgt spid="7">
                                            <p:txEl>
                                              <p:pRg st="3" end="3"/>
                                            </p:txEl>
                                          </p:spTgt>
                                        </p:tgtEl>
                                        <p:attrNameLst>
                                          <p:attrName>style.visibility</p:attrName>
                                        </p:attrNameLst>
                                      </p:cBhvr>
                                      <p:to>
                                        <p:strVal val="visible"/>
                                      </p:to>
                                    </p:set>
                                    <p:animEffect transition="in" filter="fade">
                                      <p:cBhvr>
                                        <p:cTn id="21" dur="1000"/>
                                        <p:tgtEl>
                                          <p:spTgt spid="7">
                                            <p:txEl>
                                              <p:pRg st="3" end="3"/>
                                            </p:txEl>
                                          </p:spTgt>
                                        </p:tgtEl>
                                      </p:cBhvr>
                                    </p:animEffect>
                                    <p:anim calcmode="lin" valueType="num">
                                      <p:cBhvr>
                                        <p:cTn id="22" dur="1000" fill="hold"/>
                                        <p:tgtEl>
                                          <p:spTgt spid="7">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7">
                                            <p:txEl>
                                              <p:pRg st="3" end="3"/>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7">
                                            <p:txEl>
                                              <p:pRg st="4" end="4"/>
                                            </p:txEl>
                                          </p:spTgt>
                                        </p:tgtEl>
                                        <p:attrNameLst>
                                          <p:attrName>style.visibility</p:attrName>
                                        </p:attrNameLst>
                                      </p:cBhvr>
                                      <p:to>
                                        <p:strVal val="visible"/>
                                      </p:to>
                                    </p:set>
                                    <p:animEffect transition="in" filter="fade">
                                      <p:cBhvr>
                                        <p:cTn id="26" dur="1000"/>
                                        <p:tgtEl>
                                          <p:spTgt spid="7">
                                            <p:txEl>
                                              <p:pRg st="4" end="4"/>
                                            </p:txEl>
                                          </p:spTgt>
                                        </p:tgtEl>
                                      </p:cBhvr>
                                    </p:animEffect>
                                    <p:anim calcmode="lin" valueType="num">
                                      <p:cBhvr>
                                        <p:cTn id="27" dur="1000" fill="hold"/>
                                        <p:tgtEl>
                                          <p:spTgt spid="7">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7">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8">
                                            <p:txEl>
                                              <p:pRg st="0" end="0"/>
                                            </p:txEl>
                                          </p:spTgt>
                                        </p:tgtEl>
                                        <p:attrNameLst>
                                          <p:attrName>style.visibility</p:attrName>
                                        </p:attrNameLst>
                                      </p:cBhvr>
                                      <p:to>
                                        <p:strVal val="visible"/>
                                      </p:to>
                                    </p:set>
                                    <p:animEffect transition="in" filter="fade">
                                      <p:cBhvr>
                                        <p:cTn id="33" dur="1000"/>
                                        <p:tgtEl>
                                          <p:spTgt spid="8">
                                            <p:txEl>
                                              <p:pRg st="0" end="0"/>
                                            </p:txEl>
                                          </p:spTgt>
                                        </p:tgtEl>
                                      </p:cBhvr>
                                    </p:animEffect>
                                    <p:anim calcmode="lin" valueType="num">
                                      <p:cBhvr>
                                        <p:cTn id="34"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35"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AE0BB7-4F4E-46BD-90F0-A6B7AA6561A1}"/>
              </a:ext>
            </a:extLst>
          </p:cNvPr>
          <p:cNvSpPr>
            <a:spLocks noGrp="1"/>
          </p:cNvSpPr>
          <p:nvPr>
            <p:ph sz="quarter" idx="13"/>
          </p:nvPr>
        </p:nvSpPr>
        <p:spPr>
          <a:xfrm>
            <a:off x="298581" y="867747"/>
            <a:ext cx="11420668" cy="5822302"/>
          </a:xfrm>
        </p:spPr>
        <p:txBody>
          <a:bodyPr>
            <a:normAutofit fontScale="92500" lnSpcReduction="20000"/>
          </a:bodyPr>
          <a:lstStyle/>
          <a:p>
            <a:pPr marL="0" indent="0" algn="just">
              <a:lnSpc>
                <a:spcPct val="115000"/>
              </a:lnSpc>
              <a:spcAft>
                <a:spcPts val="800"/>
              </a:spcAft>
              <a:buNone/>
            </a:pP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Bài</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4: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Điền</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cụm</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cừ</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thích</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hợp</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vào</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chỗ</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trống</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cho</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phù</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hợp</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30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buNone/>
            </a:pPr>
            <a:r>
              <a:rPr lang="en-US" sz="30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Ánh</a:t>
            </a:r>
            <a:r>
              <a:rPr lang="en-US" sz="30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sáng</a:t>
            </a:r>
            <a:r>
              <a:rPr lang="en-US" sz="30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hữu</a:t>
            </a:r>
            <a:r>
              <a:rPr lang="en-US" sz="30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cơ</a:t>
            </a:r>
            <a:r>
              <a:rPr lang="en-US" sz="30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vô</a:t>
            </a:r>
            <a:r>
              <a:rPr lang="en-US" sz="30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cơ</a:t>
            </a:r>
            <a:r>
              <a:rPr lang="en-US" sz="30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oxygen; </a:t>
            </a:r>
            <a:r>
              <a:rPr lang="en-US" sz="30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động</a:t>
            </a:r>
            <a:r>
              <a:rPr lang="en-US" sz="30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vật</a:t>
            </a:r>
            <a:r>
              <a:rPr lang="en-US" sz="30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thực</a:t>
            </a:r>
            <a:r>
              <a:rPr lang="en-US" sz="30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vật</a:t>
            </a:r>
            <a:r>
              <a:rPr lang="en-US" sz="30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tinh</a:t>
            </a:r>
            <a:r>
              <a:rPr lang="en-US" sz="30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bột</a:t>
            </a:r>
            <a:r>
              <a:rPr lang="en-US" sz="30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chất</a:t>
            </a:r>
            <a:r>
              <a:rPr lang="en-US" sz="30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béo</a:t>
            </a:r>
            <a:r>
              <a:rPr lang="en-US" sz="30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cacbon</a:t>
            </a:r>
            <a:r>
              <a:rPr lang="en-US" sz="30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dioxide; </a:t>
            </a:r>
            <a:r>
              <a:rPr lang="en-US" sz="30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quang</a:t>
            </a:r>
            <a:r>
              <a:rPr lang="en-US" sz="30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hợp</a:t>
            </a:r>
            <a:r>
              <a:rPr lang="en-US" sz="30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buNone/>
            </a:pP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Quang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hợp</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quá</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trình</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sử</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dụng</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năng</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lượng</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(1)…………….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để</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biến</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đổi</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chất</a:t>
            </a:r>
            <a:r>
              <a:rPr lang="en-US" sz="3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đơn</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giản</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cacbon</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dioxide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thành</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chất</a:t>
            </a:r>
            <a:r>
              <a:rPr lang="en-US" sz="3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đường</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tích</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lũy</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dưới</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dạng</a:t>
            </a:r>
            <a:r>
              <a:rPr lang="en-US" sz="3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cơ</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thể</a:t>
            </a:r>
            <a:r>
              <a:rPr lang="en-US" sz="3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đồng</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thời</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tạo</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ra</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khí</a:t>
            </a:r>
            <a:r>
              <a:rPr lang="en-US" sz="3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a:t>
            </a:r>
            <a:endParaRPr lang="en-US" sz="30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buNone/>
            </a:pP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Sản</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phẩm</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quá</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trình</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(7)…………….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đường</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sử</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dụng</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để</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tạo</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ra</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chất</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cần</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thiết</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cho</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quá</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trình</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sinh</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trưởng</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phát</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triển</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cây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hoặc</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thể</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tích</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lũy</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để</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sử</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dụng</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sau</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Khi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sử</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dụng</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sản</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phẩm</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thực</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vật</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như</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quả</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hạt</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chúng</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đang</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sử</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dụng</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năng</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lượng</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tích</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trữ</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chúng</a:t>
            </a: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30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cxnSp>
        <p:nvCxnSpPr>
          <p:cNvPr id="20" name="Straight Connector 19">
            <a:extLst>
              <a:ext uri="{FF2B5EF4-FFF2-40B4-BE49-F238E27FC236}">
                <a16:creationId xmlns:a16="http://schemas.microsoft.com/office/drawing/2014/main" id="{DF253A36-7BF7-D139-5588-4BC4E1644BC9}"/>
              </a:ext>
            </a:extLst>
          </p:cNvPr>
          <p:cNvCxnSpPr>
            <a:cxnSpLocks/>
          </p:cNvCxnSpPr>
          <p:nvPr/>
        </p:nvCxnSpPr>
        <p:spPr>
          <a:xfrm>
            <a:off x="4963886" y="1231641"/>
            <a:ext cx="9330" cy="74645"/>
          </a:xfrm>
          <a:prstGeom prst="line">
            <a:avLst/>
          </a:prstGeom>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92C8DBDA-0E70-338E-A099-78C7C8EB4309}"/>
              </a:ext>
            </a:extLst>
          </p:cNvPr>
          <p:cNvSpPr txBox="1"/>
          <p:nvPr/>
        </p:nvSpPr>
        <p:spPr>
          <a:xfrm>
            <a:off x="3044890" y="54172"/>
            <a:ext cx="6102220" cy="646331"/>
          </a:xfrm>
          <a:prstGeom prst="rect">
            <a:avLst/>
          </a:prstGeom>
          <a:noFill/>
        </p:spPr>
        <p:txBody>
          <a:bodyPr wrap="square">
            <a:spAutoFit/>
          </a:bodyPr>
          <a:lstStyle/>
          <a:p>
            <a:pPr algn="ctr"/>
            <a:r>
              <a:rPr lang="en-US" sz="3600" b="1" dirty="0" smtClean="0">
                <a:solidFill>
                  <a:srgbClr val="FF0000"/>
                </a:solidFill>
                <a:latin typeface="Times New Roman" panose="02020603050405020304" pitchFamily="18" charset="0"/>
                <a:cs typeface="Times New Roman" panose="02020603050405020304" pitchFamily="18" charset="0"/>
              </a:rPr>
              <a:t>LUYỆN TẬP</a:t>
            </a:r>
            <a:endParaRPr lang="en-US" dirty="0">
              <a:solidFill>
                <a:prstClr val="black"/>
              </a:solidFill>
            </a:endParaRPr>
          </a:p>
        </p:txBody>
      </p:sp>
      <p:sp>
        <p:nvSpPr>
          <p:cNvPr id="6" name="TextBox 5">
            <a:extLst>
              <a:ext uri="{FF2B5EF4-FFF2-40B4-BE49-F238E27FC236}">
                <a16:creationId xmlns:a16="http://schemas.microsoft.com/office/drawing/2014/main" id="{59906B08-7925-ABF4-6929-155DE4A5026C}"/>
              </a:ext>
            </a:extLst>
          </p:cNvPr>
          <p:cNvSpPr txBox="1"/>
          <p:nvPr/>
        </p:nvSpPr>
        <p:spPr>
          <a:xfrm>
            <a:off x="5624553" y="4172509"/>
            <a:ext cx="2802886" cy="523220"/>
          </a:xfrm>
          <a:prstGeom prst="rect">
            <a:avLst/>
          </a:prstGeom>
          <a:noFill/>
        </p:spPr>
        <p:txBody>
          <a:bodyPr wrap="square">
            <a:spAutoFit/>
          </a:bodyPr>
          <a:lstStyle/>
          <a:p>
            <a:r>
              <a:rPr lang="en-US" sz="2800" b="1" i="1" dirty="0">
                <a:solidFill>
                  <a:srgbClr val="FF0000"/>
                </a:solidFill>
                <a:latin typeface="Times New Roman" panose="02020603050405020304" pitchFamily="18" charset="0"/>
                <a:cs typeface="Times New Roman" panose="02020603050405020304" pitchFamily="18" charset="0"/>
              </a:rPr>
              <a:t>quang </a:t>
            </a:r>
            <a:r>
              <a:rPr lang="en-US" sz="2800" b="1" i="1" dirty="0" err="1">
                <a:solidFill>
                  <a:srgbClr val="FF0000"/>
                </a:solidFill>
                <a:latin typeface="Times New Roman" panose="02020603050405020304" pitchFamily="18" charset="0"/>
                <a:cs typeface="Times New Roman" panose="02020603050405020304" pitchFamily="18" charset="0"/>
              </a:rPr>
              <a:t>hợp</a:t>
            </a:r>
            <a:endParaRPr lang="en-US" sz="2800" i="1" dirty="0">
              <a:solidFill>
                <a:prstClr val="black"/>
              </a:solidFill>
            </a:endParaRPr>
          </a:p>
        </p:txBody>
      </p:sp>
      <p:sp>
        <p:nvSpPr>
          <p:cNvPr id="7" name="TextBox 6">
            <a:extLst>
              <a:ext uri="{FF2B5EF4-FFF2-40B4-BE49-F238E27FC236}">
                <a16:creationId xmlns:a16="http://schemas.microsoft.com/office/drawing/2014/main" id="{92E8B176-76FC-9E27-50D5-94610C4CB9C4}"/>
              </a:ext>
            </a:extLst>
          </p:cNvPr>
          <p:cNvSpPr txBox="1"/>
          <p:nvPr/>
        </p:nvSpPr>
        <p:spPr>
          <a:xfrm>
            <a:off x="6483958" y="3568621"/>
            <a:ext cx="2024309" cy="523220"/>
          </a:xfrm>
          <a:prstGeom prst="rect">
            <a:avLst/>
          </a:prstGeom>
          <a:noFill/>
        </p:spPr>
        <p:txBody>
          <a:bodyPr wrap="square">
            <a:spAutoFit/>
          </a:bodyPr>
          <a:lstStyle/>
          <a:p>
            <a:r>
              <a:rPr lang="en-US" sz="2800" b="1" i="1" dirty="0">
                <a:solidFill>
                  <a:srgbClr val="FF0000"/>
                </a:solidFill>
                <a:latin typeface="Times New Roman" panose="02020603050405020304" pitchFamily="18" charset="0"/>
                <a:cs typeface="Times New Roman" panose="02020603050405020304" pitchFamily="18" charset="0"/>
              </a:rPr>
              <a:t>oxygen</a:t>
            </a:r>
            <a:endParaRPr lang="en-US" sz="2800" i="1" dirty="0">
              <a:solidFill>
                <a:prstClr val="black"/>
              </a:solidFill>
            </a:endParaRPr>
          </a:p>
        </p:txBody>
      </p:sp>
      <p:sp>
        <p:nvSpPr>
          <p:cNvPr id="8" name="TextBox 7">
            <a:extLst>
              <a:ext uri="{FF2B5EF4-FFF2-40B4-BE49-F238E27FC236}">
                <a16:creationId xmlns:a16="http://schemas.microsoft.com/office/drawing/2014/main" id="{F29ECF4B-AC21-B6DE-E209-18E14EE435DB}"/>
              </a:ext>
            </a:extLst>
          </p:cNvPr>
          <p:cNvSpPr txBox="1"/>
          <p:nvPr/>
        </p:nvSpPr>
        <p:spPr>
          <a:xfrm>
            <a:off x="920678" y="3635525"/>
            <a:ext cx="2033699" cy="523220"/>
          </a:xfrm>
          <a:prstGeom prst="rect">
            <a:avLst/>
          </a:prstGeom>
          <a:noFill/>
        </p:spPr>
        <p:txBody>
          <a:bodyPr wrap="square">
            <a:spAutoFit/>
          </a:bodyPr>
          <a:lstStyle/>
          <a:p>
            <a:r>
              <a:rPr lang="en-US" sz="2800" b="1" i="1" dirty="0">
                <a:solidFill>
                  <a:srgbClr val="FF0000"/>
                </a:solidFill>
                <a:latin typeface="Times New Roman" panose="02020603050405020304" pitchFamily="18" charset="0"/>
                <a:cs typeface="Times New Roman" panose="02020603050405020304" pitchFamily="18" charset="0"/>
              </a:rPr>
              <a:t>t</a:t>
            </a:r>
            <a:r>
              <a:rPr lang="en-US" sz="2800" b="1" i="1" dirty="0" err="1">
                <a:solidFill>
                  <a:srgbClr val="FF0000"/>
                </a:solidFill>
                <a:latin typeface="Times New Roman" panose="02020603050405020304" pitchFamily="18" charset="0"/>
                <a:cs typeface="Times New Roman" panose="02020603050405020304" pitchFamily="18" charset="0"/>
              </a:rPr>
              <a:t>hực</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vật</a:t>
            </a:r>
            <a:endParaRPr lang="en-US" sz="2800" i="1" dirty="0">
              <a:solidFill>
                <a:prstClr val="black"/>
              </a:solidFill>
            </a:endParaRPr>
          </a:p>
        </p:txBody>
      </p:sp>
      <p:sp>
        <p:nvSpPr>
          <p:cNvPr id="9" name="TextBox 8">
            <a:extLst>
              <a:ext uri="{FF2B5EF4-FFF2-40B4-BE49-F238E27FC236}">
                <a16:creationId xmlns:a16="http://schemas.microsoft.com/office/drawing/2014/main" id="{0B565EF7-A5E7-4C3E-D4AD-271962446899}"/>
              </a:ext>
            </a:extLst>
          </p:cNvPr>
          <p:cNvSpPr txBox="1"/>
          <p:nvPr/>
        </p:nvSpPr>
        <p:spPr>
          <a:xfrm>
            <a:off x="7880010" y="3255678"/>
            <a:ext cx="2029100" cy="523220"/>
          </a:xfrm>
          <a:prstGeom prst="rect">
            <a:avLst/>
          </a:prstGeom>
          <a:noFill/>
        </p:spPr>
        <p:txBody>
          <a:bodyPr wrap="square">
            <a:spAutoFit/>
          </a:bodyPr>
          <a:lstStyle/>
          <a:p>
            <a:r>
              <a:rPr lang="en-US" sz="2800" b="1" i="1" dirty="0">
                <a:solidFill>
                  <a:srgbClr val="FF0000"/>
                </a:solidFill>
                <a:latin typeface="Times New Roman" panose="02020603050405020304" pitchFamily="18" charset="0"/>
                <a:cs typeface="Times New Roman" panose="02020603050405020304" pitchFamily="18" charset="0"/>
              </a:rPr>
              <a:t>t</a:t>
            </a:r>
            <a:r>
              <a:rPr lang="en-US" sz="2800" b="1" i="1" dirty="0" err="1">
                <a:solidFill>
                  <a:srgbClr val="FF0000"/>
                </a:solidFill>
                <a:latin typeface="Times New Roman" panose="02020603050405020304" pitchFamily="18" charset="0"/>
                <a:cs typeface="Times New Roman" panose="02020603050405020304" pitchFamily="18" charset="0"/>
              </a:rPr>
              <a:t>inh</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bột</a:t>
            </a:r>
            <a:endParaRPr lang="en-US" sz="2800" i="1" dirty="0">
              <a:solidFill>
                <a:prstClr val="black"/>
              </a:solidFill>
            </a:endParaRPr>
          </a:p>
        </p:txBody>
      </p:sp>
      <p:sp>
        <p:nvSpPr>
          <p:cNvPr id="10" name="TextBox 9">
            <a:extLst>
              <a:ext uri="{FF2B5EF4-FFF2-40B4-BE49-F238E27FC236}">
                <a16:creationId xmlns:a16="http://schemas.microsoft.com/office/drawing/2014/main" id="{A2370934-6069-903B-EA18-F14A12DC8AE9}"/>
              </a:ext>
            </a:extLst>
          </p:cNvPr>
          <p:cNvSpPr txBox="1"/>
          <p:nvPr/>
        </p:nvSpPr>
        <p:spPr>
          <a:xfrm>
            <a:off x="850330" y="3255678"/>
            <a:ext cx="1720150" cy="523220"/>
          </a:xfrm>
          <a:prstGeom prst="rect">
            <a:avLst/>
          </a:prstGeom>
          <a:noFill/>
        </p:spPr>
        <p:txBody>
          <a:bodyPr wrap="square">
            <a:spAutoFit/>
          </a:bodyPr>
          <a:lstStyle/>
          <a:p>
            <a:r>
              <a:rPr lang="en-US" sz="2800" b="1" i="1" dirty="0">
                <a:solidFill>
                  <a:srgbClr val="FF0000"/>
                </a:solidFill>
                <a:latin typeface="Times New Roman" panose="02020603050405020304" pitchFamily="18" charset="0"/>
                <a:cs typeface="Times New Roman" panose="02020603050405020304" pitchFamily="18" charset="0"/>
              </a:rPr>
              <a:t>h</a:t>
            </a:r>
            <a:r>
              <a:rPr lang="en-US" sz="2800" b="1" i="1" dirty="0" err="1">
                <a:solidFill>
                  <a:srgbClr val="FF0000"/>
                </a:solidFill>
                <a:latin typeface="Times New Roman" panose="02020603050405020304" pitchFamily="18" charset="0"/>
                <a:cs typeface="Times New Roman" panose="02020603050405020304" pitchFamily="18" charset="0"/>
              </a:rPr>
              <a:t>ữu</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cơ</a:t>
            </a:r>
            <a:endParaRPr lang="en-US" sz="2800" i="1" dirty="0">
              <a:solidFill>
                <a:prstClr val="black"/>
              </a:solidFill>
            </a:endParaRPr>
          </a:p>
        </p:txBody>
      </p:sp>
      <p:sp>
        <p:nvSpPr>
          <p:cNvPr id="11" name="TextBox 10">
            <a:extLst>
              <a:ext uri="{FF2B5EF4-FFF2-40B4-BE49-F238E27FC236}">
                <a16:creationId xmlns:a16="http://schemas.microsoft.com/office/drawing/2014/main" id="{A56D411D-AC86-D899-9DD0-52CD9720480A}"/>
              </a:ext>
            </a:extLst>
          </p:cNvPr>
          <p:cNvSpPr txBox="1"/>
          <p:nvPr/>
        </p:nvSpPr>
        <p:spPr>
          <a:xfrm>
            <a:off x="2699450" y="2865140"/>
            <a:ext cx="1456819" cy="523220"/>
          </a:xfrm>
          <a:prstGeom prst="rect">
            <a:avLst/>
          </a:prstGeom>
          <a:noFill/>
        </p:spPr>
        <p:txBody>
          <a:bodyPr wrap="square">
            <a:spAutoFit/>
          </a:bodyPr>
          <a:lstStyle/>
          <a:p>
            <a:r>
              <a:rPr lang="en-US" sz="2800" b="1" i="1" dirty="0">
                <a:solidFill>
                  <a:srgbClr val="FF0000"/>
                </a:solidFill>
                <a:latin typeface="Times New Roman" panose="02020603050405020304" pitchFamily="18" charset="0"/>
                <a:cs typeface="Times New Roman" panose="02020603050405020304" pitchFamily="18" charset="0"/>
              </a:rPr>
              <a:t>vô </a:t>
            </a:r>
            <a:r>
              <a:rPr lang="en-US" sz="2800" b="1" i="1" dirty="0" err="1">
                <a:solidFill>
                  <a:srgbClr val="FF0000"/>
                </a:solidFill>
                <a:latin typeface="Times New Roman" panose="02020603050405020304" pitchFamily="18" charset="0"/>
                <a:cs typeface="Times New Roman" panose="02020603050405020304" pitchFamily="18" charset="0"/>
              </a:rPr>
              <a:t>cơ</a:t>
            </a:r>
            <a:endParaRPr lang="en-US" sz="2800" i="1" dirty="0">
              <a:solidFill>
                <a:prstClr val="black"/>
              </a:solidFill>
            </a:endParaRPr>
          </a:p>
        </p:txBody>
      </p:sp>
      <p:sp>
        <p:nvSpPr>
          <p:cNvPr id="12" name="TextBox 11">
            <a:extLst>
              <a:ext uri="{FF2B5EF4-FFF2-40B4-BE49-F238E27FC236}">
                <a16:creationId xmlns:a16="http://schemas.microsoft.com/office/drawing/2014/main" id="{2D854F57-911D-82F8-83AB-5E32332A83CF}"/>
              </a:ext>
            </a:extLst>
          </p:cNvPr>
          <p:cNvSpPr txBox="1"/>
          <p:nvPr/>
        </p:nvSpPr>
        <p:spPr>
          <a:xfrm>
            <a:off x="8661918" y="2368015"/>
            <a:ext cx="2494384" cy="523220"/>
          </a:xfrm>
          <a:prstGeom prst="rect">
            <a:avLst/>
          </a:prstGeom>
          <a:noFill/>
        </p:spPr>
        <p:txBody>
          <a:bodyPr wrap="square">
            <a:spAutoFit/>
          </a:bodyPr>
          <a:lstStyle/>
          <a:p>
            <a:r>
              <a:rPr lang="en-US" sz="2800" b="1" i="1" dirty="0" err="1">
                <a:solidFill>
                  <a:srgbClr val="FF0000"/>
                </a:solidFill>
                <a:latin typeface="Times New Roman" panose="02020603050405020304" pitchFamily="18" charset="0"/>
                <a:cs typeface="Times New Roman" panose="02020603050405020304" pitchFamily="18" charset="0"/>
              </a:rPr>
              <a:t>ánh</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sáng</a:t>
            </a:r>
            <a:endParaRPr lang="en-US" sz="2800" i="1" dirty="0">
              <a:solidFill>
                <a:prstClr val="black"/>
              </a:solidFill>
            </a:endParaRPr>
          </a:p>
        </p:txBody>
      </p:sp>
    </p:spTree>
    <p:extLst>
      <p:ext uri="{BB962C8B-B14F-4D97-AF65-F5344CB8AC3E}">
        <p14:creationId xmlns:p14="http://schemas.microsoft.com/office/powerpoint/2010/main" val="250316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circle(in)">
                                      <p:cBhvr>
                                        <p:cTn id="29" dur="2000"/>
                                        <p:tgtEl>
                                          <p:spTgt spid="12"/>
                                        </p:tgtEl>
                                      </p:cBhvr>
                                    </p:animEffect>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fade">
                                      <p:cBhvr>
                                        <p:cTn id="34" dur="1000"/>
                                        <p:tgtEl>
                                          <p:spTgt spid="11"/>
                                        </p:tgtEl>
                                      </p:cBhvr>
                                    </p:animEffect>
                                    <p:anim calcmode="lin" valueType="num">
                                      <p:cBhvr>
                                        <p:cTn id="35" dur="1000" fill="hold"/>
                                        <p:tgtEl>
                                          <p:spTgt spid="11"/>
                                        </p:tgtEl>
                                        <p:attrNameLst>
                                          <p:attrName>ppt_x</p:attrName>
                                        </p:attrNameLst>
                                      </p:cBhvr>
                                      <p:tavLst>
                                        <p:tav tm="0">
                                          <p:val>
                                            <p:strVal val="#ppt_x"/>
                                          </p:val>
                                        </p:tav>
                                        <p:tav tm="100000">
                                          <p:val>
                                            <p:strVal val="#ppt_x"/>
                                          </p:val>
                                        </p:tav>
                                      </p:tavLst>
                                    </p:anim>
                                    <p:anim calcmode="lin" valueType="num">
                                      <p:cBhvr>
                                        <p:cTn id="3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10"/>
                                        </p:tgtEl>
                                        <p:attrNameLst>
                                          <p:attrName>style.visibility</p:attrName>
                                        </p:attrNameLst>
                                      </p:cBhvr>
                                      <p:to>
                                        <p:strVal val="visible"/>
                                      </p:to>
                                    </p:set>
                                    <p:animEffect transition="in" filter="fade">
                                      <p:cBhvr>
                                        <p:cTn id="41" dur="1000"/>
                                        <p:tgtEl>
                                          <p:spTgt spid="10"/>
                                        </p:tgtEl>
                                      </p:cBhvr>
                                    </p:animEffect>
                                    <p:anim calcmode="lin" valueType="num">
                                      <p:cBhvr>
                                        <p:cTn id="42" dur="1000" fill="hold"/>
                                        <p:tgtEl>
                                          <p:spTgt spid="10"/>
                                        </p:tgtEl>
                                        <p:attrNameLst>
                                          <p:attrName>ppt_x</p:attrName>
                                        </p:attrNameLst>
                                      </p:cBhvr>
                                      <p:tavLst>
                                        <p:tav tm="0">
                                          <p:val>
                                            <p:strVal val="#ppt_x"/>
                                          </p:val>
                                        </p:tav>
                                        <p:tav tm="100000">
                                          <p:val>
                                            <p:strVal val="#ppt_x"/>
                                          </p:val>
                                        </p:tav>
                                      </p:tavLst>
                                    </p:anim>
                                    <p:anim calcmode="lin" valueType="num">
                                      <p:cBhvr>
                                        <p:cTn id="43"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16" presetClass="entr" presetSubtype="21" fill="hold" grpId="0" nodeType="clickEffect">
                                  <p:stCondLst>
                                    <p:cond delay="0"/>
                                  </p:stCondLst>
                                  <p:childTnLst>
                                    <p:set>
                                      <p:cBhvr>
                                        <p:cTn id="47" dur="1" fill="hold">
                                          <p:stCondLst>
                                            <p:cond delay="0"/>
                                          </p:stCondLst>
                                        </p:cTn>
                                        <p:tgtEl>
                                          <p:spTgt spid="9"/>
                                        </p:tgtEl>
                                        <p:attrNameLst>
                                          <p:attrName>style.visibility</p:attrName>
                                        </p:attrNameLst>
                                      </p:cBhvr>
                                      <p:to>
                                        <p:strVal val="visible"/>
                                      </p:to>
                                    </p:set>
                                    <p:animEffect transition="in" filter="barn(inVertical)">
                                      <p:cBhvr>
                                        <p:cTn id="48" dur="500"/>
                                        <p:tgtEl>
                                          <p:spTgt spid="9"/>
                                        </p:tgtEl>
                                      </p:cBhvr>
                                    </p:animEffect>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grpId="0" nodeType="clickEffect">
                                  <p:stCondLst>
                                    <p:cond delay="0"/>
                                  </p:stCondLst>
                                  <p:childTnLst>
                                    <p:set>
                                      <p:cBhvr>
                                        <p:cTn id="52" dur="1" fill="hold">
                                          <p:stCondLst>
                                            <p:cond delay="0"/>
                                          </p:stCondLst>
                                        </p:cTn>
                                        <p:tgtEl>
                                          <p:spTgt spid="8"/>
                                        </p:tgtEl>
                                        <p:attrNameLst>
                                          <p:attrName>style.visibility</p:attrName>
                                        </p:attrNameLst>
                                      </p:cBhvr>
                                      <p:to>
                                        <p:strVal val="visible"/>
                                      </p:to>
                                    </p:set>
                                    <p:animEffect transition="in" filter="fade">
                                      <p:cBhvr>
                                        <p:cTn id="53" dur="1000"/>
                                        <p:tgtEl>
                                          <p:spTgt spid="8"/>
                                        </p:tgtEl>
                                      </p:cBhvr>
                                    </p:animEffect>
                                    <p:anim calcmode="lin" valueType="num">
                                      <p:cBhvr>
                                        <p:cTn id="54" dur="1000" fill="hold"/>
                                        <p:tgtEl>
                                          <p:spTgt spid="8"/>
                                        </p:tgtEl>
                                        <p:attrNameLst>
                                          <p:attrName>ppt_x</p:attrName>
                                        </p:attrNameLst>
                                      </p:cBhvr>
                                      <p:tavLst>
                                        <p:tav tm="0">
                                          <p:val>
                                            <p:strVal val="#ppt_x"/>
                                          </p:val>
                                        </p:tav>
                                        <p:tav tm="100000">
                                          <p:val>
                                            <p:strVal val="#ppt_x"/>
                                          </p:val>
                                        </p:tav>
                                      </p:tavLst>
                                    </p:anim>
                                    <p:anim calcmode="lin" valueType="num">
                                      <p:cBhvr>
                                        <p:cTn id="55"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2" presetClass="entr" presetSubtype="4" fill="hold" grpId="0" nodeType="clickEffect">
                                  <p:stCondLst>
                                    <p:cond delay="0"/>
                                  </p:stCondLst>
                                  <p:childTnLst>
                                    <p:set>
                                      <p:cBhvr>
                                        <p:cTn id="59" dur="1" fill="hold">
                                          <p:stCondLst>
                                            <p:cond delay="0"/>
                                          </p:stCondLst>
                                        </p:cTn>
                                        <p:tgtEl>
                                          <p:spTgt spid="7"/>
                                        </p:tgtEl>
                                        <p:attrNameLst>
                                          <p:attrName>style.visibility</p:attrName>
                                        </p:attrNameLst>
                                      </p:cBhvr>
                                      <p:to>
                                        <p:strVal val="visible"/>
                                      </p:to>
                                    </p:set>
                                    <p:animEffect transition="in" filter="wipe(down)">
                                      <p:cBhvr>
                                        <p:cTn id="60" dur="500"/>
                                        <p:tgtEl>
                                          <p:spTgt spid="7"/>
                                        </p:tgtEl>
                                      </p:cBhvr>
                                    </p:animEffect>
                                  </p:childTnLst>
                                </p:cTn>
                              </p:par>
                            </p:childTnLst>
                          </p:cTn>
                        </p:par>
                      </p:childTnLst>
                    </p:cTn>
                  </p:par>
                  <p:par>
                    <p:cTn id="61" fill="hold">
                      <p:stCondLst>
                        <p:cond delay="indefinite"/>
                      </p:stCondLst>
                      <p:childTnLst>
                        <p:par>
                          <p:cTn id="62" fill="hold">
                            <p:stCondLst>
                              <p:cond delay="0"/>
                            </p:stCondLst>
                            <p:childTnLst>
                              <p:par>
                                <p:cTn id="63" presetID="16" presetClass="entr" presetSubtype="21" fill="hold" grpId="0" nodeType="clickEffect">
                                  <p:stCondLst>
                                    <p:cond delay="0"/>
                                  </p:stCondLst>
                                  <p:childTnLst>
                                    <p:set>
                                      <p:cBhvr>
                                        <p:cTn id="64" dur="1" fill="hold">
                                          <p:stCondLst>
                                            <p:cond delay="0"/>
                                          </p:stCondLst>
                                        </p:cTn>
                                        <p:tgtEl>
                                          <p:spTgt spid="6"/>
                                        </p:tgtEl>
                                        <p:attrNameLst>
                                          <p:attrName>style.visibility</p:attrName>
                                        </p:attrNameLst>
                                      </p:cBhvr>
                                      <p:to>
                                        <p:strVal val="visible"/>
                                      </p:to>
                                    </p:set>
                                    <p:animEffect transition="in" filter="barn(inVertical)">
                                      <p:cBhvr>
                                        <p:cTn id="6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P spid="1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1673" y="338680"/>
            <a:ext cx="10586434" cy="1138773"/>
          </a:xfrm>
          <a:prstGeom prst="rect">
            <a:avLst/>
          </a:prstGeom>
        </p:spPr>
        <p:txBody>
          <a:bodyPr wrap="square">
            <a:spAutoFit/>
          </a:bodyPr>
          <a:lstStyle/>
          <a:p>
            <a:pPr algn="ctr"/>
            <a:r>
              <a:rPr lang="en-US" sz="4000" b="1" dirty="0" smtClean="0">
                <a:solidFill>
                  <a:srgbClr val="FF0000"/>
                </a:solidFill>
                <a:latin typeface="Times New Roman" pitchFamily="18" charset="0"/>
                <a:cs typeface="Times New Roman" pitchFamily="18" charset="0"/>
              </a:rPr>
              <a:t>LUYỆN TẬP</a:t>
            </a:r>
          </a:p>
          <a:p>
            <a:pPr algn="ctr"/>
            <a:r>
              <a:rPr lang="en-US" sz="2800" b="1" dirty="0" err="1" smtClean="0">
                <a:solidFill>
                  <a:srgbClr val="FF0000"/>
                </a:solidFill>
                <a:latin typeface="Times New Roman" pitchFamily="18" charset="0"/>
                <a:cs typeface="Times New Roman" pitchFamily="18" charset="0"/>
              </a:rPr>
              <a:t>Bài</a:t>
            </a:r>
            <a:r>
              <a:rPr lang="en-US" sz="2800" b="1" dirty="0" smtClean="0">
                <a:solidFill>
                  <a:srgbClr val="FF0000"/>
                </a:solidFill>
                <a:latin typeface="Times New Roman" pitchFamily="18" charset="0"/>
                <a:cs typeface="Times New Roman" pitchFamily="18" charset="0"/>
              </a:rPr>
              <a:t> 9b. </a:t>
            </a:r>
            <a:r>
              <a:rPr lang="vi-VN" sz="2800" b="1" dirty="0" smtClean="0">
                <a:solidFill>
                  <a:srgbClr val="FF0000"/>
                </a:solidFill>
                <a:latin typeface="Times New Roman" pitchFamily="18" charset="0"/>
                <a:cs typeface="Times New Roman" pitchFamily="18" charset="0"/>
              </a:rPr>
              <a:t>Chứng </a:t>
            </a:r>
            <a:r>
              <a:rPr lang="vi-VN" sz="2800" b="1" dirty="0">
                <a:solidFill>
                  <a:srgbClr val="FF0000"/>
                </a:solidFill>
                <a:latin typeface="Times New Roman" pitchFamily="18" charset="0"/>
                <a:cs typeface="Times New Roman" pitchFamily="18" charset="0"/>
              </a:rPr>
              <a:t>minh quang hợp là tiền đề của hô hấp tế </a:t>
            </a:r>
            <a:r>
              <a:rPr lang="vi-VN" sz="2800" b="1" dirty="0" smtClean="0">
                <a:solidFill>
                  <a:srgbClr val="FF0000"/>
                </a:solidFill>
                <a:latin typeface="Times New Roman" pitchFamily="18" charset="0"/>
                <a:cs typeface="Times New Roman" pitchFamily="18" charset="0"/>
              </a:rPr>
              <a:t>bào</a:t>
            </a:r>
            <a:r>
              <a:rPr lang="en-US" sz="2800" b="1" dirty="0" smtClean="0">
                <a:solidFill>
                  <a:srgbClr val="FF0000"/>
                </a:solidFill>
                <a:latin typeface="Times New Roman" pitchFamily="18" charset="0"/>
                <a:cs typeface="Times New Roman" pitchFamily="18" charset="0"/>
              </a:rPr>
              <a:t>.</a:t>
            </a:r>
            <a:endParaRPr lang="vi-VN" sz="2800" b="1" dirty="0">
              <a:solidFill>
                <a:srgbClr val="FF0000"/>
              </a:solidFill>
              <a:latin typeface="Times New Roman" pitchFamily="18" charset="0"/>
              <a:cs typeface="Times New Roman" pitchFamily="18" charset="0"/>
            </a:endParaRPr>
          </a:p>
        </p:txBody>
      </p:sp>
      <p:sp>
        <p:nvSpPr>
          <p:cNvPr id="3" name="Rectangle 2"/>
          <p:cNvSpPr/>
          <p:nvPr/>
        </p:nvSpPr>
        <p:spPr>
          <a:xfrm>
            <a:off x="1210613" y="1869029"/>
            <a:ext cx="9697793" cy="3785652"/>
          </a:xfrm>
          <a:prstGeom prst="rect">
            <a:avLst/>
          </a:prstGeom>
        </p:spPr>
        <p:txBody>
          <a:bodyPr wrap="square">
            <a:spAutoFit/>
          </a:bodyPr>
          <a:lstStyle/>
          <a:p>
            <a:pPr lvl="0" algn="just"/>
            <a:r>
              <a:rPr lang="vi-VN" sz="2400" dirty="0">
                <a:latin typeface="Times New Roman" pitchFamily="18" charset="0"/>
                <a:cs typeface="Times New Roman" pitchFamily="18" charset="0"/>
              </a:rPr>
              <a:t>- Quang hợp ở thực vật là quá trình sử dụng năng lượng ánh sáng Mặt Trời đã được diệp lục hấp thụ để tổng hợp carbohydrate và giải phóng khí oxygen từ khí cacbonic và nước.</a:t>
            </a:r>
          </a:p>
          <a:p>
            <a:pPr lvl="0" algn="just"/>
            <a:r>
              <a:rPr lang="vi-VN" sz="2400" dirty="0">
                <a:latin typeface="Times New Roman" pitchFamily="18" charset="0"/>
                <a:cs typeface="Times New Roman" pitchFamily="18" charset="0"/>
              </a:rPr>
              <a:t>- Hô hấp là quá trình oxi hóa sinh học của tế bào sống. Trong đó, các phân tử hữu cơ bị oxi hóa đến CO</a:t>
            </a:r>
            <a:r>
              <a:rPr lang="vi-VN" sz="2400" baseline="-25000" dirty="0">
                <a:latin typeface="Times New Roman" pitchFamily="18" charset="0"/>
                <a:cs typeface="Times New Roman" pitchFamily="18" charset="0"/>
              </a:rPr>
              <a:t>2</a:t>
            </a:r>
            <a:r>
              <a:rPr lang="vi-VN" sz="2400" dirty="0">
                <a:latin typeface="Times New Roman" pitchFamily="18" charset="0"/>
                <a:cs typeface="Times New Roman" pitchFamily="18" charset="0"/>
              </a:rPr>
              <a:t> và H</a:t>
            </a:r>
            <a:r>
              <a:rPr lang="vi-VN" sz="2400" baseline="-25000" dirty="0">
                <a:latin typeface="Times New Roman" pitchFamily="18" charset="0"/>
                <a:cs typeface="Times New Roman" pitchFamily="18" charset="0"/>
              </a:rPr>
              <a:t>2</a:t>
            </a:r>
            <a:r>
              <a:rPr lang="vi-VN" sz="2400" dirty="0">
                <a:latin typeface="Times New Roman" pitchFamily="18" charset="0"/>
                <a:cs typeface="Times New Roman" pitchFamily="18" charset="0"/>
              </a:rPr>
              <a:t>O, đồng thời năng lượng được giải phóng cho các hoạt động sống của tế bào.</a:t>
            </a:r>
          </a:p>
          <a:p>
            <a:pPr lvl="0" algn="just"/>
            <a:r>
              <a:rPr lang="vi-VN" sz="2400" dirty="0">
                <a:latin typeface="Times New Roman" pitchFamily="18" charset="0"/>
                <a:cs typeface="Times New Roman" pitchFamily="18" charset="0"/>
              </a:rPr>
              <a:t>→ Sản phẩm của quang hợp là chất hữu cơ chính là nguyên liệu của hô hấp tế bào. Đồng thời, quang hợp lấy khí carbon dioxide và thải ra khí oxygen làm cân bằng hàm lượng của 2 khí này trong không khí tạo điều kiện thuận lợi cho quá trình hô hấp tế bào lấy oxygen để diễn ra.</a:t>
            </a:r>
          </a:p>
        </p:txBody>
      </p:sp>
    </p:spTree>
    <p:extLst>
      <p:ext uri="{BB962C8B-B14F-4D97-AF65-F5344CB8AC3E}">
        <p14:creationId xmlns:p14="http://schemas.microsoft.com/office/powerpoint/2010/main" val="2476452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Or 4"/>
          <p:cNvSpPr/>
          <p:nvPr/>
        </p:nvSpPr>
        <p:spPr>
          <a:xfrm>
            <a:off x="631065" y="101888"/>
            <a:ext cx="9272789" cy="4354201"/>
          </a:xfrm>
          <a:prstGeom prst="flowChartOr">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latin typeface="Times New Roman" pitchFamily="18" charset="0"/>
              <a:cs typeface="Times New Roman" pitchFamily="18" charset="0"/>
            </a:endParaRPr>
          </a:p>
          <a:p>
            <a:pPr algn="ctr"/>
            <a:endParaRPr lang="en-US" dirty="0">
              <a:latin typeface="Times New Roman" pitchFamily="18" charset="0"/>
              <a:cs typeface="Times New Roman" pitchFamily="18" charset="0"/>
            </a:endParaRPr>
          </a:p>
          <a:p>
            <a:pPr algn="ctr"/>
            <a:endParaRPr lang="en-US" dirty="0" smtClean="0">
              <a:latin typeface="Times New Roman" pitchFamily="18" charset="0"/>
              <a:cs typeface="Times New Roman" pitchFamily="18" charset="0"/>
            </a:endParaRPr>
          </a:p>
        </p:txBody>
      </p:sp>
      <p:sp>
        <p:nvSpPr>
          <p:cNvPr id="6" name="Rectangle 5"/>
          <p:cNvSpPr/>
          <p:nvPr/>
        </p:nvSpPr>
        <p:spPr>
          <a:xfrm>
            <a:off x="1138866" y="5122337"/>
            <a:ext cx="720069" cy="369332"/>
          </a:xfrm>
          <a:prstGeom prst="rect">
            <a:avLst/>
          </a:prstGeom>
        </p:spPr>
        <p:txBody>
          <a:bodyPr wrap="none">
            <a:spAutoFit/>
          </a:bodyPr>
          <a:lstStyle/>
          <a:p>
            <a:r>
              <a:rPr lang="vi-VN" dirty="0" smtClean="0">
                <a:latin typeface="Times New Roman" pitchFamily="18" charset="0"/>
                <a:cs typeface="Times New Roman" pitchFamily="18" charset="0"/>
              </a:rPr>
              <a:t>Nước</a:t>
            </a:r>
            <a:endParaRPr lang="en-US" dirty="0">
              <a:latin typeface="Times New Roman" pitchFamily="18" charset="0"/>
              <a:cs typeface="Times New Roman" pitchFamily="18" charset="0"/>
            </a:endParaRPr>
          </a:p>
        </p:txBody>
      </p:sp>
      <p:sp>
        <p:nvSpPr>
          <p:cNvPr id="7" name="Rectangle 6"/>
          <p:cNvSpPr/>
          <p:nvPr/>
        </p:nvSpPr>
        <p:spPr>
          <a:xfrm>
            <a:off x="3808186" y="5906107"/>
            <a:ext cx="1024639" cy="369332"/>
          </a:xfrm>
          <a:prstGeom prst="rect">
            <a:avLst/>
          </a:prstGeom>
        </p:spPr>
        <p:txBody>
          <a:bodyPr wrap="none">
            <a:spAutoFit/>
          </a:bodyPr>
          <a:lstStyle/>
          <a:p>
            <a:r>
              <a:rPr lang="vi-VN" dirty="0">
                <a:latin typeface="Times New Roman" pitchFamily="18" charset="0"/>
                <a:cs typeface="Times New Roman" pitchFamily="18" charset="0"/>
              </a:rPr>
              <a:t>Chất thải</a:t>
            </a:r>
            <a:endParaRPr lang="en-US" dirty="0">
              <a:latin typeface="Times New Roman" pitchFamily="18" charset="0"/>
              <a:cs typeface="Times New Roman" pitchFamily="18" charset="0"/>
            </a:endParaRPr>
          </a:p>
        </p:txBody>
      </p:sp>
      <p:sp>
        <p:nvSpPr>
          <p:cNvPr id="8" name="Rectangle 7"/>
          <p:cNvSpPr/>
          <p:nvPr/>
        </p:nvSpPr>
        <p:spPr>
          <a:xfrm>
            <a:off x="1175870" y="5906107"/>
            <a:ext cx="1358064" cy="369332"/>
          </a:xfrm>
          <a:prstGeom prst="rect">
            <a:avLst/>
          </a:prstGeom>
        </p:spPr>
        <p:txBody>
          <a:bodyPr wrap="none">
            <a:spAutoFit/>
          </a:bodyPr>
          <a:lstStyle/>
          <a:p>
            <a:r>
              <a:rPr lang="vi-VN" dirty="0" smtClean="0">
                <a:latin typeface="Times New Roman" pitchFamily="18" charset="0"/>
                <a:cs typeface="Times New Roman" pitchFamily="18" charset="0"/>
              </a:rPr>
              <a:t>Chất </a:t>
            </a:r>
            <a:r>
              <a:rPr lang="vi-VN" dirty="0">
                <a:latin typeface="Times New Roman" pitchFamily="18" charset="0"/>
                <a:cs typeface="Times New Roman" pitchFamily="18" charset="0"/>
              </a:rPr>
              <a:t>khoáng</a:t>
            </a:r>
            <a:endParaRPr lang="en-US" dirty="0">
              <a:latin typeface="Times New Roman" pitchFamily="18" charset="0"/>
              <a:cs typeface="Times New Roman" pitchFamily="18" charset="0"/>
            </a:endParaRPr>
          </a:p>
        </p:txBody>
      </p:sp>
      <p:sp>
        <p:nvSpPr>
          <p:cNvPr id="9" name="Rectangle 8"/>
          <p:cNvSpPr/>
          <p:nvPr/>
        </p:nvSpPr>
        <p:spPr>
          <a:xfrm>
            <a:off x="5718242" y="5887931"/>
            <a:ext cx="1306768" cy="369332"/>
          </a:xfrm>
          <a:prstGeom prst="rect">
            <a:avLst/>
          </a:prstGeom>
        </p:spPr>
        <p:txBody>
          <a:bodyPr wrap="none">
            <a:spAutoFit/>
          </a:bodyPr>
          <a:lstStyle/>
          <a:p>
            <a:r>
              <a:rPr lang="vi-VN" dirty="0" smtClean="0">
                <a:latin typeface="Times New Roman" pitchFamily="18" charset="0"/>
                <a:cs typeface="Times New Roman" pitchFamily="18" charset="0"/>
              </a:rPr>
              <a:t>Khí </a:t>
            </a:r>
            <a:r>
              <a:rPr lang="vi-VN" dirty="0">
                <a:latin typeface="Times New Roman" pitchFamily="18" charset="0"/>
                <a:cs typeface="Times New Roman" pitchFamily="18" charset="0"/>
              </a:rPr>
              <a:t>oxygen</a:t>
            </a:r>
            <a:endParaRPr lang="en-US" dirty="0">
              <a:latin typeface="Times New Roman" pitchFamily="18" charset="0"/>
              <a:cs typeface="Times New Roman" pitchFamily="18" charset="0"/>
            </a:endParaRPr>
          </a:p>
        </p:txBody>
      </p:sp>
      <p:sp>
        <p:nvSpPr>
          <p:cNvPr id="10" name="Rectangle 9"/>
          <p:cNvSpPr/>
          <p:nvPr/>
        </p:nvSpPr>
        <p:spPr>
          <a:xfrm>
            <a:off x="7313551" y="5856876"/>
            <a:ext cx="1967205" cy="369332"/>
          </a:xfrm>
          <a:prstGeom prst="rect">
            <a:avLst/>
          </a:prstGeom>
        </p:spPr>
        <p:txBody>
          <a:bodyPr wrap="none">
            <a:spAutoFit/>
          </a:bodyPr>
          <a:lstStyle/>
          <a:p>
            <a:r>
              <a:rPr lang="vi-VN" dirty="0" smtClean="0">
                <a:latin typeface="Times New Roman" pitchFamily="18" charset="0"/>
                <a:cs typeface="Times New Roman" pitchFamily="18" charset="0"/>
              </a:rPr>
              <a:t>Khí </a:t>
            </a:r>
            <a:r>
              <a:rPr lang="vi-VN" dirty="0">
                <a:latin typeface="Times New Roman" pitchFamily="18" charset="0"/>
                <a:cs typeface="Times New Roman" pitchFamily="18" charset="0"/>
              </a:rPr>
              <a:t>carbon dioxide</a:t>
            </a:r>
            <a:endParaRPr lang="en-US" dirty="0">
              <a:latin typeface="Times New Roman" pitchFamily="18" charset="0"/>
              <a:cs typeface="Times New Roman" pitchFamily="18" charset="0"/>
            </a:endParaRPr>
          </a:p>
        </p:txBody>
      </p:sp>
      <p:sp>
        <p:nvSpPr>
          <p:cNvPr id="11" name="Rectangle 10"/>
          <p:cNvSpPr/>
          <p:nvPr/>
        </p:nvSpPr>
        <p:spPr>
          <a:xfrm>
            <a:off x="7347347" y="5122337"/>
            <a:ext cx="983987" cy="369332"/>
          </a:xfrm>
          <a:prstGeom prst="rect">
            <a:avLst/>
          </a:prstGeom>
        </p:spPr>
        <p:txBody>
          <a:bodyPr wrap="none">
            <a:spAutoFit/>
          </a:bodyPr>
          <a:lstStyle/>
          <a:p>
            <a:r>
              <a:rPr lang="vi-VN" b="1" dirty="0" smtClean="0">
                <a:latin typeface="Times New Roman" pitchFamily="18" charset="0"/>
                <a:cs typeface="Times New Roman" pitchFamily="18" charset="0"/>
              </a:rPr>
              <a:t>Vitamin</a:t>
            </a:r>
            <a:endParaRPr lang="en-US" b="1" dirty="0">
              <a:latin typeface="Times New Roman" pitchFamily="18" charset="0"/>
              <a:cs typeface="Times New Roman" pitchFamily="18" charset="0"/>
            </a:endParaRPr>
          </a:p>
        </p:txBody>
      </p:sp>
      <p:sp>
        <p:nvSpPr>
          <p:cNvPr id="12" name="Rectangle 11"/>
          <p:cNvSpPr/>
          <p:nvPr/>
        </p:nvSpPr>
        <p:spPr>
          <a:xfrm>
            <a:off x="5229416" y="5163305"/>
            <a:ext cx="1316386" cy="369332"/>
          </a:xfrm>
          <a:prstGeom prst="rect">
            <a:avLst/>
          </a:prstGeom>
        </p:spPr>
        <p:txBody>
          <a:bodyPr wrap="none">
            <a:spAutoFit/>
          </a:bodyPr>
          <a:lstStyle/>
          <a:p>
            <a:r>
              <a:rPr lang="vi-VN" dirty="0" smtClean="0">
                <a:latin typeface="Times New Roman" pitchFamily="18" charset="0"/>
                <a:cs typeface="Times New Roman" pitchFamily="18" charset="0"/>
              </a:rPr>
              <a:t>Chất </a:t>
            </a:r>
            <a:r>
              <a:rPr lang="vi-VN" dirty="0">
                <a:latin typeface="Times New Roman" pitchFamily="18" charset="0"/>
                <a:cs typeface="Times New Roman" pitchFamily="18" charset="0"/>
              </a:rPr>
              <a:t>hữu cơ</a:t>
            </a:r>
            <a:endParaRPr lang="en-US" dirty="0">
              <a:latin typeface="Times New Roman" pitchFamily="18" charset="0"/>
              <a:cs typeface="Times New Roman" pitchFamily="18" charset="0"/>
            </a:endParaRPr>
          </a:p>
        </p:txBody>
      </p:sp>
      <p:sp>
        <p:nvSpPr>
          <p:cNvPr id="13" name="Rectangle 12"/>
          <p:cNvSpPr/>
          <p:nvPr/>
        </p:nvSpPr>
        <p:spPr>
          <a:xfrm>
            <a:off x="2425353" y="5122337"/>
            <a:ext cx="2335896" cy="369332"/>
          </a:xfrm>
          <a:prstGeom prst="rect">
            <a:avLst/>
          </a:prstGeom>
        </p:spPr>
        <p:txBody>
          <a:bodyPr wrap="none">
            <a:spAutoFit/>
          </a:bodyPr>
          <a:lstStyle/>
          <a:p>
            <a:pPr lvl="0" algn="just"/>
            <a:r>
              <a:rPr lang="vi-VN" b="1" dirty="0" smtClean="0">
                <a:latin typeface="Times New Roman" pitchFamily="18" charset="0"/>
                <a:cs typeface="Times New Roman" pitchFamily="18" charset="0"/>
              </a:rPr>
              <a:t>Năng </a:t>
            </a:r>
            <a:r>
              <a:rPr lang="vi-VN" b="1" dirty="0">
                <a:latin typeface="Times New Roman" pitchFamily="18" charset="0"/>
                <a:cs typeface="Times New Roman" pitchFamily="18" charset="0"/>
              </a:rPr>
              <a:t>lượng ánh sáng.</a:t>
            </a:r>
          </a:p>
        </p:txBody>
      </p:sp>
      <p:sp>
        <p:nvSpPr>
          <p:cNvPr id="14" name="Flowchart: Connector 13"/>
          <p:cNvSpPr/>
          <p:nvPr/>
        </p:nvSpPr>
        <p:spPr>
          <a:xfrm>
            <a:off x="2963760" y="296211"/>
            <a:ext cx="2260418" cy="772732"/>
          </a:xfrm>
          <a:prstGeom prst="flowChartConnecto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FF0000"/>
                </a:solidFill>
                <a:latin typeface="Times New Roman" pitchFamily="18" charset="0"/>
                <a:cs typeface="Times New Roman" pitchFamily="18" charset="0"/>
              </a:rPr>
              <a:t>THỰC VẬT LẤY VÀO</a:t>
            </a:r>
            <a:endParaRPr lang="en-US" b="1" dirty="0">
              <a:solidFill>
                <a:srgbClr val="FF0000"/>
              </a:solidFill>
              <a:latin typeface="Times New Roman" pitchFamily="18" charset="0"/>
              <a:cs typeface="Times New Roman" pitchFamily="18" charset="0"/>
            </a:endParaRPr>
          </a:p>
        </p:txBody>
      </p:sp>
      <p:sp>
        <p:nvSpPr>
          <p:cNvPr id="15" name="Flowchart: Connector 14"/>
          <p:cNvSpPr/>
          <p:nvPr/>
        </p:nvSpPr>
        <p:spPr>
          <a:xfrm>
            <a:off x="5385687" y="3537413"/>
            <a:ext cx="2260418" cy="772732"/>
          </a:xfrm>
          <a:prstGeom prst="flowChartConnecto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FF0000"/>
                </a:solidFill>
                <a:latin typeface="Times New Roman" pitchFamily="18" charset="0"/>
                <a:cs typeface="Times New Roman" pitchFamily="18" charset="0"/>
              </a:rPr>
              <a:t>ĐỘNG VẬT THẢI RA</a:t>
            </a:r>
            <a:endParaRPr lang="en-US" b="1" dirty="0">
              <a:solidFill>
                <a:srgbClr val="FF0000"/>
              </a:solidFill>
              <a:latin typeface="Times New Roman" pitchFamily="18" charset="0"/>
              <a:cs typeface="Times New Roman" pitchFamily="18" charset="0"/>
            </a:endParaRPr>
          </a:p>
        </p:txBody>
      </p:sp>
      <p:sp>
        <p:nvSpPr>
          <p:cNvPr id="16" name="Flowchart: Connector 15"/>
          <p:cNvSpPr/>
          <p:nvPr/>
        </p:nvSpPr>
        <p:spPr>
          <a:xfrm>
            <a:off x="2976639" y="3550292"/>
            <a:ext cx="2260418" cy="772732"/>
          </a:xfrm>
          <a:prstGeom prst="flowChartConnecto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FF0000"/>
                </a:solidFill>
                <a:latin typeface="Times New Roman" pitchFamily="18" charset="0"/>
                <a:cs typeface="Times New Roman" pitchFamily="18" charset="0"/>
              </a:rPr>
              <a:t>ĐỘNG VẬT LẤY VÀO</a:t>
            </a:r>
            <a:endParaRPr lang="en-US" b="1" dirty="0">
              <a:solidFill>
                <a:srgbClr val="FF0000"/>
              </a:solidFill>
              <a:latin typeface="Times New Roman" pitchFamily="18" charset="0"/>
              <a:cs typeface="Times New Roman" pitchFamily="18" charset="0"/>
            </a:endParaRPr>
          </a:p>
        </p:txBody>
      </p:sp>
      <p:sp>
        <p:nvSpPr>
          <p:cNvPr id="17" name="Flowchart: Connector 16"/>
          <p:cNvSpPr/>
          <p:nvPr/>
        </p:nvSpPr>
        <p:spPr>
          <a:xfrm>
            <a:off x="5374430" y="313382"/>
            <a:ext cx="2260418" cy="772732"/>
          </a:xfrm>
          <a:prstGeom prst="flowChartConnecto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FF0000"/>
                </a:solidFill>
                <a:latin typeface="Times New Roman" pitchFamily="18" charset="0"/>
                <a:cs typeface="Times New Roman" pitchFamily="18" charset="0"/>
              </a:rPr>
              <a:t>THỰC VẬT THẢI RA</a:t>
            </a:r>
            <a:endParaRPr lang="en-US" b="1" dirty="0">
              <a:solidFill>
                <a:srgbClr val="FF0000"/>
              </a:solidFill>
              <a:latin typeface="Times New Roman" pitchFamily="18" charset="0"/>
              <a:cs typeface="Times New Roman" pitchFamily="18" charset="0"/>
            </a:endParaRPr>
          </a:p>
        </p:txBody>
      </p:sp>
      <p:sp>
        <p:nvSpPr>
          <p:cNvPr id="18" name="Rectangle 17"/>
          <p:cNvSpPr/>
          <p:nvPr/>
        </p:nvSpPr>
        <p:spPr>
          <a:xfrm>
            <a:off x="1145494" y="5115713"/>
            <a:ext cx="720069" cy="369332"/>
          </a:xfrm>
          <a:prstGeom prst="rect">
            <a:avLst/>
          </a:prstGeom>
        </p:spPr>
        <p:txBody>
          <a:bodyPr wrap="none">
            <a:spAutoFit/>
          </a:bodyPr>
          <a:lstStyle/>
          <a:p>
            <a:r>
              <a:rPr lang="vi-VN" dirty="0" smtClean="0">
                <a:latin typeface="Times New Roman" pitchFamily="18" charset="0"/>
                <a:cs typeface="Times New Roman" pitchFamily="18" charset="0"/>
              </a:rPr>
              <a:t>Nước</a:t>
            </a:r>
            <a:endParaRPr lang="en-US" dirty="0">
              <a:latin typeface="Times New Roman" pitchFamily="18" charset="0"/>
              <a:cs typeface="Times New Roman" pitchFamily="18" charset="0"/>
            </a:endParaRPr>
          </a:p>
        </p:txBody>
      </p:sp>
      <p:sp>
        <p:nvSpPr>
          <p:cNvPr id="19" name="Rectangle 18"/>
          <p:cNvSpPr/>
          <p:nvPr/>
        </p:nvSpPr>
        <p:spPr>
          <a:xfrm>
            <a:off x="1138870" y="5122714"/>
            <a:ext cx="720069" cy="369332"/>
          </a:xfrm>
          <a:prstGeom prst="rect">
            <a:avLst/>
          </a:prstGeom>
        </p:spPr>
        <p:txBody>
          <a:bodyPr wrap="none">
            <a:spAutoFit/>
          </a:bodyPr>
          <a:lstStyle/>
          <a:p>
            <a:r>
              <a:rPr lang="vi-VN" dirty="0" smtClean="0">
                <a:latin typeface="Times New Roman" pitchFamily="18" charset="0"/>
                <a:cs typeface="Times New Roman" pitchFamily="18" charset="0"/>
              </a:rPr>
              <a:t>Nước</a:t>
            </a:r>
            <a:endParaRPr lang="en-US" dirty="0">
              <a:latin typeface="Times New Roman" pitchFamily="18" charset="0"/>
              <a:cs typeface="Times New Roman" pitchFamily="18" charset="0"/>
            </a:endParaRPr>
          </a:p>
        </p:txBody>
      </p:sp>
      <p:sp>
        <p:nvSpPr>
          <p:cNvPr id="20" name="Rectangle 19"/>
          <p:cNvSpPr/>
          <p:nvPr/>
        </p:nvSpPr>
        <p:spPr>
          <a:xfrm>
            <a:off x="1145498" y="5116090"/>
            <a:ext cx="720069" cy="369332"/>
          </a:xfrm>
          <a:prstGeom prst="rect">
            <a:avLst/>
          </a:prstGeom>
        </p:spPr>
        <p:txBody>
          <a:bodyPr wrap="none">
            <a:spAutoFit/>
          </a:bodyPr>
          <a:lstStyle/>
          <a:p>
            <a:r>
              <a:rPr lang="vi-VN" dirty="0" smtClean="0">
                <a:latin typeface="Times New Roman" pitchFamily="18" charset="0"/>
                <a:cs typeface="Times New Roman" pitchFamily="18" charset="0"/>
              </a:rPr>
              <a:t>Nước</a:t>
            </a:r>
            <a:endParaRPr lang="en-US" dirty="0">
              <a:latin typeface="Times New Roman" pitchFamily="18" charset="0"/>
              <a:cs typeface="Times New Roman" pitchFamily="18" charset="0"/>
            </a:endParaRPr>
          </a:p>
        </p:txBody>
      </p:sp>
      <p:sp>
        <p:nvSpPr>
          <p:cNvPr id="22" name="Rectangle 21"/>
          <p:cNvSpPr/>
          <p:nvPr/>
        </p:nvSpPr>
        <p:spPr>
          <a:xfrm>
            <a:off x="5222792" y="5156681"/>
            <a:ext cx="1316386" cy="369332"/>
          </a:xfrm>
          <a:prstGeom prst="rect">
            <a:avLst/>
          </a:prstGeom>
        </p:spPr>
        <p:txBody>
          <a:bodyPr wrap="none">
            <a:spAutoFit/>
          </a:bodyPr>
          <a:lstStyle/>
          <a:p>
            <a:r>
              <a:rPr lang="vi-VN" dirty="0" smtClean="0">
                <a:latin typeface="Times New Roman" pitchFamily="18" charset="0"/>
                <a:cs typeface="Times New Roman" pitchFamily="18" charset="0"/>
              </a:rPr>
              <a:t>Chất </a:t>
            </a:r>
            <a:r>
              <a:rPr lang="vi-VN" dirty="0">
                <a:latin typeface="Times New Roman" pitchFamily="18" charset="0"/>
                <a:cs typeface="Times New Roman" pitchFamily="18" charset="0"/>
              </a:rPr>
              <a:t>hữu cơ</a:t>
            </a:r>
            <a:endParaRPr lang="en-US" dirty="0">
              <a:latin typeface="Times New Roman" pitchFamily="18" charset="0"/>
              <a:cs typeface="Times New Roman" pitchFamily="18" charset="0"/>
            </a:endParaRPr>
          </a:p>
        </p:txBody>
      </p:sp>
      <p:sp>
        <p:nvSpPr>
          <p:cNvPr id="23" name="Rectangle 22"/>
          <p:cNvSpPr/>
          <p:nvPr/>
        </p:nvSpPr>
        <p:spPr>
          <a:xfrm>
            <a:off x="1169619" y="5899856"/>
            <a:ext cx="1358064" cy="369332"/>
          </a:xfrm>
          <a:prstGeom prst="rect">
            <a:avLst/>
          </a:prstGeom>
        </p:spPr>
        <p:txBody>
          <a:bodyPr wrap="none">
            <a:spAutoFit/>
          </a:bodyPr>
          <a:lstStyle/>
          <a:p>
            <a:r>
              <a:rPr lang="vi-VN" dirty="0" smtClean="0">
                <a:latin typeface="Times New Roman" pitchFamily="18" charset="0"/>
                <a:cs typeface="Times New Roman" pitchFamily="18" charset="0"/>
              </a:rPr>
              <a:t>Chất </a:t>
            </a:r>
            <a:r>
              <a:rPr lang="vi-VN" dirty="0">
                <a:latin typeface="Times New Roman" pitchFamily="18" charset="0"/>
                <a:cs typeface="Times New Roman" pitchFamily="18" charset="0"/>
              </a:rPr>
              <a:t>khoáng</a:t>
            </a:r>
            <a:endParaRPr lang="en-US" dirty="0">
              <a:latin typeface="Times New Roman" pitchFamily="18" charset="0"/>
              <a:cs typeface="Times New Roman" pitchFamily="18" charset="0"/>
            </a:endParaRPr>
          </a:p>
        </p:txBody>
      </p:sp>
      <p:sp>
        <p:nvSpPr>
          <p:cNvPr id="24" name="Rectangle 23"/>
          <p:cNvSpPr/>
          <p:nvPr/>
        </p:nvSpPr>
        <p:spPr>
          <a:xfrm>
            <a:off x="3814441" y="5899483"/>
            <a:ext cx="1024639" cy="369332"/>
          </a:xfrm>
          <a:prstGeom prst="rect">
            <a:avLst/>
          </a:prstGeom>
        </p:spPr>
        <p:txBody>
          <a:bodyPr wrap="none">
            <a:spAutoFit/>
          </a:bodyPr>
          <a:lstStyle/>
          <a:p>
            <a:r>
              <a:rPr lang="vi-VN" dirty="0" smtClean="0">
                <a:latin typeface="Times New Roman" pitchFamily="18" charset="0"/>
                <a:cs typeface="Times New Roman" pitchFamily="18" charset="0"/>
              </a:rPr>
              <a:t>Chất </a:t>
            </a:r>
            <a:r>
              <a:rPr lang="vi-VN" dirty="0">
                <a:latin typeface="Times New Roman" pitchFamily="18" charset="0"/>
                <a:cs typeface="Times New Roman" pitchFamily="18" charset="0"/>
              </a:rPr>
              <a:t>thải</a:t>
            </a:r>
            <a:endParaRPr lang="en-US" dirty="0">
              <a:latin typeface="Times New Roman" pitchFamily="18" charset="0"/>
              <a:cs typeface="Times New Roman" pitchFamily="18" charset="0"/>
            </a:endParaRPr>
          </a:p>
        </p:txBody>
      </p:sp>
      <p:sp>
        <p:nvSpPr>
          <p:cNvPr id="25" name="Rectangle 24"/>
          <p:cNvSpPr/>
          <p:nvPr/>
        </p:nvSpPr>
        <p:spPr>
          <a:xfrm>
            <a:off x="5711618" y="5894559"/>
            <a:ext cx="1306768" cy="369332"/>
          </a:xfrm>
          <a:prstGeom prst="rect">
            <a:avLst/>
          </a:prstGeom>
        </p:spPr>
        <p:txBody>
          <a:bodyPr wrap="none">
            <a:spAutoFit/>
          </a:bodyPr>
          <a:lstStyle/>
          <a:p>
            <a:r>
              <a:rPr lang="vi-VN" dirty="0" smtClean="0">
                <a:latin typeface="Times New Roman" pitchFamily="18" charset="0"/>
                <a:cs typeface="Times New Roman" pitchFamily="18" charset="0"/>
              </a:rPr>
              <a:t>Khí </a:t>
            </a:r>
            <a:r>
              <a:rPr lang="vi-VN" dirty="0">
                <a:latin typeface="Times New Roman" pitchFamily="18" charset="0"/>
                <a:cs typeface="Times New Roman" pitchFamily="18" charset="0"/>
              </a:rPr>
              <a:t>oxygen</a:t>
            </a:r>
            <a:endParaRPr lang="en-US" dirty="0">
              <a:latin typeface="Times New Roman" pitchFamily="18" charset="0"/>
              <a:cs typeface="Times New Roman" pitchFamily="18" charset="0"/>
            </a:endParaRPr>
          </a:p>
        </p:txBody>
      </p:sp>
      <p:sp>
        <p:nvSpPr>
          <p:cNvPr id="26" name="Rectangle 25"/>
          <p:cNvSpPr/>
          <p:nvPr/>
        </p:nvSpPr>
        <p:spPr>
          <a:xfrm>
            <a:off x="5718242" y="5887935"/>
            <a:ext cx="1306768" cy="369332"/>
          </a:xfrm>
          <a:prstGeom prst="rect">
            <a:avLst/>
          </a:prstGeom>
        </p:spPr>
        <p:txBody>
          <a:bodyPr wrap="none">
            <a:spAutoFit/>
          </a:bodyPr>
          <a:lstStyle/>
          <a:p>
            <a:r>
              <a:rPr lang="vi-VN" dirty="0" smtClean="0">
                <a:latin typeface="Times New Roman" pitchFamily="18" charset="0"/>
                <a:cs typeface="Times New Roman" pitchFamily="18" charset="0"/>
              </a:rPr>
              <a:t>Khí </a:t>
            </a:r>
            <a:r>
              <a:rPr lang="vi-VN" dirty="0">
                <a:latin typeface="Times New Roman" pitchFamily="18" charset="0"/>
                <a:cs typeface="Times New Roman" pitchFamily="18" charset="0"/>
              </a:rPr>
              <a:t>oxygen</a:t>
            </a:r>
            <a:endParaRPr lang="en-US" dirty="0">
              <a:latin typeface="Times New Roman" pitchFamily="18" charset="0"/>
              <a:cs typeface="Times New Roman" pitchFamily="18" charset="0"/>
            </a:endParaRPr>
          </a:p>
        </p:txBody>
      </p:sp>
      <p:sp>
        <p:nvSpPr>
          <p:cNvPr id="27" name="Rectangle 26"/>
          <p:cNvSpPr/>
          <p:nvPr/>
        </p:nvSpPr>
        <p:spPr>
          <a:xfrm>
            <a:off x="7307300" y="5850252"/>
            <a:ext cx="1967205" cy="369332"/>
          </a:xfrm>
          <a:prstGeom prst="rect">
            <a:avLst/>
          </a:prstGeom>
        </p:spPr>
        <p:txBody>
          <a:bodyPr wrap="none">
            <a:spAutoFit/>
          </a:bodyPr>
          <a:lstStyle/>
          <a:p>
            <a:r>
              <a:rPr lang="vi-VN" dirty="0" smtClean="0">
                <a:latin typeface="Times New Roman" pitchFamily="18" charset="0"/>
                <a:cs typeface="Times New Roman" pitchFamily="18" charset="0"/>
              </a:rPr>
              <a:t>Khí </a:t>
            </a:r>
            <a:r>
              <a:rPr lang="vi-VN" dirty="0">
                <a:latin typeface="Times New Roman" pitchFamily="18" charset="0"/>
                <a:cs typeface="Times New Roman" pitchFamily="18" charset="0"/>
              </a:rPr>
              <a:t>carbon dioxide</a:t>
            </a:r>
            <a:endParaRPr lang="en-US" dirty="0">
              <a:latin typeface="Times New Roman" pitchFamily="18" charset="0"/>
              <a:cs typeface="Times New Roman" pitchFamily="18" charset="0"/>
            </a:endParaRPr>
          </a:p>
        </p:txBody>
      </p:sp>
      <p:sp>
        <p:nvSpPr>
          <p:cNvPr id="28" name="Rectangle 27"/>
          <p:cNvSpPr/>
          <p:nvPr/>
        </p:nvSpPr>
        <p:spPr>
          <a:xfrm>
            <a:off x="7313555" y="5856880"/>
            <a:ext cx="1967205" cy="369332"/>
          </a:xfrm>
          <a:prstGeom prst="rect">
            <a:avLst/>
          </a:prstGeom>
        </p:spPr>
        <p:txBody>
          <a:bodyPr wrap="none">
            <a:spAutoFit/>
          </a:bodyPr>
          <a:lstStyle/>
          <a:p>
            <a:r>
              <a:rPr lang="vi-VN" dirty="0" smtClean="0">
                <a:latin typeface="Times New Roman" pitchFamily="18" charset="0"/>
                <a:cs typeface="Times New Roman" pitchFamily="18" charset="0"/>
              </a:rPr>
              <a:t>Khí </a:t>
            </a:r>
            <a:r>
              <a:rPr lang="vi-VN" dirty="0">
                <a:latin typeface="Times New Roman" pitchFamily="18" charset="0"/>
                <a:cs typeface="Times New Roman" pitchFamily="18" charset="0"/>
              </a:rPr>
              <a:t>carbon dioxide</a:t>
            </a:r>
            <a:endParaRPr lang="en-US" dirty="0">
              <a:latin typeface="Times New Roman" pitchFamily="18" charset="0"/>
              <a:cs typeface="Times New Roman" pitchFamily="18" charset="0"/>
            </a:endParaRPr>
          </a:p>
        </p:txBody>
      </p:sp>
      <p:sp>
        <p:nvSpPr>
          <p:cNvPr id="30" name="Up Arrow 29"/>
          <p:cNvSpPr/>
          <p:nvPr/>
        </p:nvSpPr>
        <p:spPr>
          <a:xfrm>
            <a:off x="9415623" y="-181450"/>
            <a:ext cx="2767783" cy="6180179"/>
          </a:xfrm>
          <a:prstGeom prst="up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400" b="1" dirty="0" smtClean="0">
                <a:solidFill>
                  <a:srgbClr val="FF0000"/>
                </a:solidFill>
                <a:latin typeface="Times New Roman" pitchFamily="18" charset="0"/>
                <a:cs typeface="Times New Roman" pitchFamily="18" charset="0"/>
              </a:rPr>
              <a:t>TRÒ CHƠI</a:t>
            </a:r>
          </a:p>
          <a:p>
            <a:pPr algn="ctr"/>
            <a:r>
              <a:rPr lang="en-US" sz="3600" b="1" dirty="0" smtClean="0">
                <a:solidFill>
                  <a:schemeClr val="tx1"/>
                </a:solidFill>
                <a:latin typeface="Times New Roman" pitchFamily="18" charset="0"/>
                <a:cs typeface="Times New Roman" pitchFamily="18" charset="0"/>
              </a:rPr>
              <a:t>TÔI</a:t>
            </a:r>
          </a:p>
          <a:p>
            <a:pPr algn="ctr"/>
            <a:r>
              <a:rPr lang="en-US" sz="3600" b="1" dirty="0" smtClean="0">
                <a:solidFill>
                  <a:schemeClr val="tx1"/>
                </a:solidFill>
                <a:latin typeface="Times New Roman" pitchFamily="18" charset="0"/>
                <a:cs typeface="Times New Roman" pitchFamily="18" charset="0"/>
              </a:rPr>
              <a:t> Ở ĐÂU NHỈ</a:t>
            </a:r>
          </a:p>
          <a:p>
            <a:pPr algn="ctr"/>
            <a:r>
              <a:rPr lang="en-US" sz="3600" b="1" dirty="0" smtClean="0">
                <a:solidFill>
                  <a:schemeClr val="tx1"/>
                </a:solidFill>
                <a:latin typeface="Times New Roman" pitchFamily="18" charset="0"/>
                <a:cs typeface="Times New Roman" pitchFamily="18" charset="0"/>
              </a:rPr>
              <a:t>?</a:t>
            </a:r>
            <a:endParaRPr lang="en-US" sz="36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39026983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4" presetClass="path" presetSubtype="0" accel="50000" decel="50000" fill="hold" grpId="0" nodeType="clickEffect">
                                  <p:stCondLst>
                                    <p:cond delay="0"/>
                                  </p:stCondLst>
                                  <p:childTnLst>
                                    <p:animMotion origin="layout" path="M 2.5E-6 -2.59019E-7 L -0.02709 -0.48335 " pathEditMode="relative" rAng="0" ptsTypes="AA">
                                      <p:cBhvr>
                                        <p:cTn id="6" dur="2000" fill="hold"/>
                                        <p:tgtEl>
                                          <p:spTgt spid="18"/>
                                        </p:tgtEl>
                                        <p:attrNameLst>
                                          <p:attrName>ppt_x</p:attrName>
                                          <p:attrName>ppt_y</p:attrName>
                                        </p:attrNameLst>
                                      </p:cBhvr>
                                      <p:rCtr x="-1354" y="-24167"/>
                                    </p:animMotion>
                                  </p:childTnLst>
                                </p:cTn>
                              </p:par>
                              <p:par>
                                <p:cTn id="7" presetID="64" presetClass="path" presetSubtype="0" accel="50000" decel="50000" fill="hold" grpId="0" nodeType="withEffect">
                                  <p:stCondLst>
                                    <p:cond delay="0"/>
                                  </p:stCondLst>
                                  <p:childTnLst>
                                    <p:animMotion origin="layout" path="M 3.33333E-6 3.26549E-6 L 0.26289 -0.39246 " pathEditMode="relative" rAng="0" ptsTypes="AA">
                                      <p:cBhvr>
                                        <p:cTn id="8" dur="2000" fill="hold"/>
                                        <p:tgtEl>
                                          <p:spTgt spid="6"/>
                                        </p:tgtEl>
                                        <p:attrNameLst>
                                          <p:attrName>ppt_x</p:attrName>
                                          <p:attrName>ppt_y</p:attrName>
                                        </p:attrNameLst>
                                      </p:cBhvr>
                                      <p:rCtr x="13138" y="-19635"/>
                                    </p:animMotion>
                                  </p:childTnLst>
                                </p:cTn>
                              </p:par>
                              <p:par>
                                <p:cTn id="9" presetID="64" presetClass="path" presetSubtype="0" accel="50000" decel="50000" fill="hold" grpId="0" nodeType="withEffect">
                                  <p:stCondLst>
                                    <p:cond delay="0"/>
                                  </p:stCondLst>
                                  <p:childTnLst>
                                    <p:animMotion origin="layout" path="M 3.33333E-6 3.26549E-6 L 0.53919 -0.62257 " pathEditMode="relative" rAng="0" ptsTypes="AA">
                                      <p:cBhvr>
                                        <p:cTn id="10" dur="2000" fill="hold"/>
                                        <p:tgtEl>
                                          <p:spTgt spid="19"/>
                                        </p:tgtEl>
                                        <p:attrNameLst>
                                          <p:attrName>ppt_x</p:attrName>
                                          <p:attrName>ppt_y</p:attrName>
                                        </p:attrNameLst>
                                      </p:cBhvr>
                                      <p:rCtr x="26953" y="-31129"/>
                                    </p:animMotion>
                                  </p:childTnLst>
                                </p:cTn>
                              </p:par>
                              <p:par>
                                <p:cTn id="11" presetID="64" presetClass="path" presetSubtype="0" accel="50000" decel="50000" fill="hold" grpId="0" nodeType="withEffect">
                                  <p:stCondLst>
                                    <p:cond delay="0"/>
                                  </p:stCondLst>
                                  <p:childTnLst>
                                    <p:animMotion origin="layout" path="M 2.5E-6 -0.00925 L 0.59674 -0.39246 " pathEditMode="relative" rAng="0" ptsTypes="AA">
                                      <p:cBhvr>
                                        <p:cTn id="12" dur="2000" fill="hold"/>
                                        <p:tgtEl>
                                          <p:spTgt spid="20"/>
                                        </p:tgtEl>
                                        <p:attrNameLst>
                                          <p:attrName>ppt_x</p:attrName>
                                          <p:attrName>ppt_y</p:attrName>
                                        </p:attrNameLst>
                                      </p:cBhvr>
                                      <p:rCtr x="29831" y="-19172"/>
                                    </p:animMotion>
                                  </p:childTnLst>
                                </p:cTn>
                              </p:par>
                            </p:childTnLst>
                          </p:cTn>
                        </p:par>
                      </p:childTnLst>
                    </p:cTn>
                  </p:par>
                  <p:par>
                    <p:cTn id="13" fill="hold">
                      <p:stCondLst>
                        <p:cond delay="indefinite"/>
                      </p:stCondLst>
                      <p:childTnLst>
                        <p:par>
                          <p:cTn id="14" fill="hold">
                            <p:stCondLst>
                              <p:cond delay="0"/>
                            </p:stCondLst>
                            <p:childTnLst>
                              <p:par>
                                <p:cTn id="15" presetID="43" presetClass="path" presetSubtype="0" accel="50000" decel="50000" fill="hold" grpId="0" nodeType="clickEffect">
                                  <p:stCondLst>
                                    <p:cond delay="0"/>
                                  </p:stCondLst>
                                  <p:childTnLst>
                                    <p:animMotion origin="layout" path="M -1.45833E-6 3.26549E-6 L -0.03216 3.26549E-6 C -0.04648 3.26549E-6 -0.06419 -0.1649 -0.06419 -0.29857 L -0.06419 -0.59737 " pathEditMode="relative" rAng="0" ptsTypes="FfFF">
                                      <p:cBhvr>
                                        <p:cTn id="16" dur="2000" fill="hold"/>
                                        <p:tgtEl>
                                          <p:spTgt spid="13"/>
                                        </p:tgtEl>
                                        <p:attrNameLst>
                                          <p:attrName>ppt_x</p:attrName>
                                          <p:attrName>ppt_y</p:attrName>
                                        </p:attrNameLst>
                                      </p:cBhvr>
                                      <p:rCtr x="-3216" y="-29880"/>
                                    </p:animMotion>
                                  </p:childTnLst>
                                </p:cTn>
                              </p:par>
                            </p:childTnLst>
                          </p:cTn>
                        </p:par>
                      </p:childTnLst>
                    </p:cTn>
                  </p:par>
                  <p:par>
                    <p:cTn id="17" fill="hold">
                      <p:stCondLst>
                        <p:cond delay="indefinite"/>
                      </p:stCondLst>
                      <p:childTnLst>
                        <p:par>
                          <p:cTn id="18" fill="hold">
                            <p:stCondLst>
                              <p:cond delay="0"/>
                            </p:stCondLst>
                            <p:childTnLst>
                              <p:par>
                                <p:cTn id="19" presetID="38" presetClass="path" presetSubtype="0" accel="50000" decel="50000" fill="hold" grpId="0" nodeType="clickEffect">
                                  <p:stCondLst>
                                    <p:cond delay="0"/>
                                  </p:stCondLst>
                                  <p:childTnLst>
                                    <p:animMotion origin="layout" path="M -2.5E-6 -0.37835 L -0.01745 0.17137 L -0.03346 -0.37835 L -0.05026 0.17137 L -0.06745 -0.37835 L -0.08359 0.17137 L -0.10039 -0.37835 L -0.11653 0.17137 L -0.13346 -0.37835 L -0.15065 0.17137 L -0.16679 -0.37835 L -0.18359 0.17137 L -0.19974 -0.37835 L -0.21692 0.17137 L -0.23372 -0.37835 L -0.24974 0.17137 L -0.2664 -0.37835 " pathEditMode="relative" rAng="0" ptsTypes="FFFFFFFFFFFFFFFFF">
                                      <p:cBhvr>
                                        <p:cTn id="20" dur="2000" fill="hold"/>
                                        <p:tgtEl>
                                          <p:spTgt spid="12"/>
                                        </p:tgtEl>
                                        <p:attrNameLst>
                                          <p:attrName>ppt_x</p:attrName>
                                          <p:attrName>ppt_y</p:attrName>
                                        </p:attrNameLst>
                                      </p:cBhvr>
                                      <p:rCtr x="-13320" y="27475"/>
                                    </p:animMotion>
                                  </p:childTnLst>
                                </p:cTn>
                              </p:par>
                              <p:par>
                                <p:cTn id="21" presetID="38" presetClass="path" presetSubtype="0" accel="50000" decel="50000" fill="hold" grpId="0" nodeType="withEffect">
                                  <p:stCondLst>
                                    <p:cond delay="0"/>
                                  </p:stCondLst>
                                  <p:childTnLst>
                                    <p:animMotion origin="layout" path="M 0.00104 -0.56753 L 0.01172 0.0814 L 0.02201 -0.56753 L 0.03268 0.0814 L 0.04362 -0.56753 L 0.05391 0.0814 L 0.06459 -0.56753 L 0.07487 0.0814 L 0.08568 -0.56753 L 0.09649 0.0814 L 0.10677 -0.56753 L 0.11758 0.0814 L 0.12787 -0.56753 L 0.13867 0.0814 L 0.14935 -0.56753 L 0.15964 0.0814 L 0.17084 -0.56753 " pathEditMode="relative" rAng="0" ptsTypes="FFFFFFFFFFFFFFFFF">
                                      <p:cBhvr>
                                        <p:cTn id="22" dur="2000" fill="hold"/>
                                        <p:tgtEl>
                                          <p:spTgt spid="22"/>
                                        </p:tgtEl>
                                        <p:attrNameLst>
                                          <p:attrName>ppt_x</p:attrName>
                                          <p:attrName>ppt_y</p:attrName>
                                        </p:attrNameLst>
                                      </p:cBhvr>
                                      <p:rCtr x="8490" y="32447"/>
                                    </p:animMotion>
                                  </p:childTnLst>
                                </p:cTn>
                              </p:par>
                            </p:childTnLst>
                          </p:cTn>
                        </p:par>
                      </p:childTnLst>
                    </p:cTn>
                  </p:par>
                  <p:par>
                    <p:cTn id="23" fill="hold">
                      <p:stCondLst>
                        <p:cond delay="indefinite"/>
                      </p:stCondLst>
                      <p:childTnLst>
                        <p:par>
                          <p:cTn id="24" fill="hold">
                            <p:stCondLst>
                              <p:cond delay="0"/>
                            </p:stCondLst>
                            <p:childTnLst>
                              <p:par>
                                <p:cTn id="25" presetID="64" presetClass="path" presetSubtype="0" accel="50000" decel="50000" fill="hold" grpId="0" nodeType="clickEffect">
                                  <p:stCondLst>
                                    <p:cond delay="0"/>
                                  </p:stCondLst>
                                  <p:childTnLst>
                                    <p:animMotion origin="layout" path="M 1.25E-6 3.26549E-6 L -0.25443 -0.28099 " pathEditMode="relative" rAng="0" ptsTypes="AA">
                                      <p:cBhvr>
                                        <p:cTn id="26" dur="2000" fill="hold"/>
                                        <p:tgtEl>
                                          <p:spTgt spid="11"/>
                                        </p:tgtEl>
                                        <p:attrNameLst>
                                          <p:attrName>ppt_x</p:attrName>
                                          <p:attrName>ppt_y</p:attrName>
                                        </p:attrNameLst>
                                      </p:cBhvr>
                                      <p:rCtr x="-12721" y="-14061"/>
                                    </p:animMotion>
                                  </p:childTnLst>
                                </p:cTn>
                              </p:par>
                            </p:childTnLst>
                          </p:cTn>
                        </p:par>
                      </p:childTnLst>
                    </p:cTn>
                  </p:par>
                  <p:par>
                    <p:cTn id="27" fill="hold">
                      <p:stCondLst>
                        <p:cond delay="indefinite"/>
                      </p:stCondLst>
                      <p:childTnLst>
                        <p:par>
                          <p:cTn id="28" fill="hold">
                            <p:stCondLst>
                              <p:cond delay="0"/>
                            </p:stCondLst>
                            <p:childTnLst>
                              <p:par>
                                <p:cTn id="29" presetID="64" presetClass="path" presetSubtype="0" accel="50000" decel="50000" fill="hold" grpId="0" nodeType="clickEffect">
                                  <p:stCondLst>
                                    <p:cond delay="0"/>
                                  </p:stCondLst>
                                  <p:childTnLst>
                                    <p:animMotion origin="layout" path="M -3.33333E-6 -1.53562E-6 L 0.2043 -0.59158 " pathEditMode="relative" rAng="0" ptsTypes="AA">
                                      <p:cBhvr>
                                        <p:cTn id="30" dur="2000" fill="hold"/>
                                        <p:tgtEl>
                                          <p:spTgt spid="8"/>
                                        </p:tgtEl>
                                        <p:attrNameLst>
                                          <p:attrName>ppt_x</p:attrName>
                                          <p:attrName>ppt_y</p:attrName>
                                        </p:attrNameLst>
                                      </p:cBhvr>
                                      <p:rCtr x="10208" y="-29579"/>
                                    </p:animMotion>
                                  </p:childTnLst>
                                </p:cTn>
                              </p:par>
                              <p:par>
                                <p:cTn id="31" presetID="64" presetClass="path" presetSubtype="0" accel="50000" decel="50000" fill="hold" grpId="0" nodeType="withEffect">
                                  <p:stCondLst>
                                    <p:cond delay="0"/>
                                  </p:stCondLst>
                                  <p:childTnLst>
                                    <p:animMotion origin="layout" path="M -4.16667E-6 2.12766E-6 L 0.06303 -0.40264 " pathEditMode="relative" rAng="0" ptsTypes="AA">
                                      <p:cBhvr>
                                        <p:cTn id="32" dur="2000" fill="hold"/>
                                        <p:tgtEl>
                                          <p:spTgt spid="23"/>
                                        </p:tgtEl>
                                        <p:attrNameLst>
                                          <p:attrName>ppt_x</p:attrName>
                                          <p:attrName>ppt_y</p:attrName>
                                        </p:attrNameLst>
                                      </p:cBhvr>
                                      <p:rCtr x="3151" y="-20143"/>
                                    </p:animMotion>
                                  </p:childTnLst>
                                </p:cTn>
                              </p:par>
                            </p:childTnLst>
                          </p:cTn>
                        </p:par>
                      </p:childTnLst>
                    </p:cTn>
                  </p:par>
                  <p:par>
                    <p:cTn id="33" fill="hold">
                      <p:stCondLst>
                        <p:cond delay="indefinite"/>
                      </p:stCondLst>
                      <p:childTnLst>
                        <p:par>
                          <p:cTn id="34" fill="hold">
                            <p:stCondLst>
                              <p:cond delay="0"/>
                            </p:stCondLst>
                            <p:childTnLst>
                              <p:par>
                                <p:cTn id="35" presetID="64" presetClass="path" presetSubtype="0" accel="50000" decel="50000" fill="hold" grpId="0" nodeType="clickEffect">
                                  <p:stCondLst>
                                    <p:cond delay="0"/>
                                  </p:stCondLst>
                                  <p:childTnLst>
                                    <p:animMotion origin="layout" path="M -0.01328 -1.53562E-6 L 0.12903 -0.67669 " pathEditMode="relative" rAng="0" ptsTypes="AA">
                                      <p:cBhvr>
                                        <p:cTn id="36" dur="2000" fill="hold"/>
                                        <p:tgtEl>
                                          <p:spTgt spid="7"/>
                                        </p:tgtEl>
                                        <p:attrNameLst>
                                          <p:attrName>ppt_x</p:attrName>
                                          <p:attrName>ppt_y</p:attrName>
                                        </p:attrNameLst>
                                      </p:cBhvr>
                                      <p:rCtr x="7109" y="-33834"/>
                                    </p:animMotion>
                                  </p:childTnLst>
                                </p:cTn>
                              </p:par>
                              <p:par>
                                <p:cTn id="37" presetID="64" presetClass="path" presetSubtype="0" accel="50000" decel="50000" fill="hold" grpId="0" nodeType="withEffect">
                                  <p:stCondLst>
                                    <p:cond delay="0"/>
                                  </p:stCondLst>
                                  <p:childTnLst>
                                    <p:animMotion origin="layout" path="M 0.00834 0.00949 L 0.12904 -0.48566 " pathEditMode="relative" rAng="0" ptsTypes="AA">
                                      <p:cBhvr>
                                        <p:cTn id="38" dur="2000" fill="hold"/>
                                        <p:tgtEl>
                                          <p:spTgt spid="24"/>
                                        </p:tgtEl>
                                        <p:attrNameLst>
                                          <p:attrName>ppt_x</p:attrName>
                                          <p:attrName>ppt_y</p:attrName>
                                        </p:attrNameLst>
                                      </p:cBhvr>
                                      <p:rCtr x="6029" y="-24769"/>
                                    </p:animMotion>
                                  </p:childTnLst>
                                </p:cTn>
                              </p:par>
                            </p:childTnLst>
                          </p:cTn>
                        </p:par>
                      </p:childTnLst>
                    </p:cTn>
                  </p:par>
                  <p:par>
                    <p:cTn id="39" fill="hold">
                      <p:stCondLst>
                        <p:cond delay="indefinite"/>
                      </p:stCondLst>
                      <p:childTnLst>
                        <p:par>
                          <p:cTn id="40" fill="hold">
                            <p:stCondLst>
                              <p:cond delay="0"/>
                            </p:stCondLst>
                            <p:childTnLst>
                              <p:par>
                                <p:cTn id="41" presetID="64" presetClass="path" presetSubtype="0" accel="50000" decel="50000" fill="hold" grpId="1" nodeType="clickEffect">
                                  <p:stCondLst>
                                    <p:cond delay="0"/>
                                  </p:stCondLst>
                                  <p:childTnLst>
                                    <p:animMotion origin="layout" path="M 3.95833E-6 2.40518E-6 L -0.19349 -0.67276 " pathEditMode="relative" rAng="0" ptsTypes="AA">
                                      <p:cBhvr>
                                        <p:cTn id="42" dur="2000" fill="hold"/>
                                        <p:tgtEl>
                                          <p:spTgt spid="9"/>
                                        </p:tgtEl>
                                        <p:attrNameLst>
                                          <p:attrName>ppt_x</p:attrName>
                                          <p:attrName>ppt_y</p:attrName>
                                        </p:attrNameLst>
                                      </p:cBhvr>
                                      <p:rCtr x="-9674" y="-33649"/>
                                    </p:animMotion>
                                  </p:childTnLst>
                                </p:cTn>
                              </p:par>
                              <p:par>
                                <p:cTn id="43" presetID="64" presetClass="path" presetSubtype="0" accel="50000" decel="50000" fill="hold" grpId="0" nodeType="withEffect">
                                  <p:stCondLst>
                                    <p:cond delay="0"/>
                                  </p:stCondLst>
                                  <p:childTnLst>
                                    <p:animMotion origin="layout" path="M 3.95833E-6 2.40518E-6 L -0.40105 -0.46832 " pathEditMode="relative" rAng="0" ptsTypes="AA">
                                      <p:cBhvr>
                                        <p:cTn id="44" dur="2000" fill="hold"/>
                                        <p:tgtEl>
                                          <p:spTgt spid="26"/>
                                        </p:tgtEl>
                                        <p:attrNameLst>
                                          <p:attrName>ppt_x</p:attrName>
                                          <p:attrName>ppt_y</p:attrName>
                                        </p:attrNameLst>
                                      </p:cBhvr>
                                      <p:rCtr x="-20052" y="-23427"/>
                                    </p:animMotion>
                                  </p:childTnLst>
                                </p:cTn>
                              </p:par>
                              <p:par>
                                <p:cTn id="45" presetID="64" presetClass="path" presetSubtype="0" accel="50000" decel="50000" fill="hold" grpId="0" nodeType="withEffect">
                                  <p:stCondLst>
                                    <p:cond delay="0"/>
                                  </p:stCondLst>
                                  <p:childTnLst>
                                    <p:animMotion origin="layout" path="M -0.01667 -2.6642E-6 L 0.02044 -0.62858 " pathEditMode="relative" rAng="0" ptsTypes="AA">
                                      <p:cBhvr>
                                        <p:cTn id="46" dur="2000" fill="hold"/>
                                        <p:tgtEl>
                                          <p:spTgt spid="25"/>
                                        </p:tgtEl>
                                        <p:attrNameLst>
                                          <p:attrName>ppt_x</p:attrName>
                                          <p:attrName>ppt_y</p:attrName>
                                        </p:attrNameLst>
                                      </p:cBhvr>
                                      <p:rCtr x="1849" y="-31429"/>
                                    </p:animMotion>
                                  </p:childTnLst>
                                </p:cTn>
                              </p:par>
                            </p:childTnLst>
                          </p:cTn>
                        </p:par>
                      </p:childTnLst>
                    </p:cTn>
                  </p:par>
                  <p:par>
                    <p:cTn id="47" fill="hold">
                      <p:stCondLst>
                        <p:cond delay="indefinite"/>
                      </p:stCondLst>
                      <p:childTnLst>
                        <p:par>
                          <p:cTn id="48" fill="hold">
                            <p:stCondLst>
                              <p:cond delay="0"/>
                            </p:stCondLst>
                            <p:childTnLst>
                              <p:par>
                                <p:cTn id="49" presetID="64" presetClass="path" presetSubtype="0" accel="50000" decel="50000" fill="hold" grpId="0" nodeType="clickEffect">
                                  <p:stCondLst>
                                    <p:cond delay="0"/>
                                  </p:stCondLst>
                                  <p:childTnLst>
                                    <p:animMotion origin="layout" path="M 1.875E-6 2.82146E-6 L -0.46302 -0.58997 " pathEditMode="relative" rAng="0" ptsTypes="AA">
                                      <p:cBhvr>
                                        <p:cTn id="50" dur="2000" fill="hold"/>
                                        <p:tgtEl>
                                          <p:spTgt spid="27"/>
                                        </p:tgtEl>
                                        <p:attrNameLst>
                                          <p:attrName>ppt_x</p:attrName>
                                          <p:attrName>ppt_y</p:attrName>
                                        </p:attrNameLst>
                                      </p:cBhvr>
                                      <p:rCtr x="-23151" y="-29510"/>
                                    </p:animMotion>
                                  </p:childTnLst>
                                </p:cTn>
                              </p:par>
                              <p:par>
                                <p:cTn id="51" presetID="64" presetClass="path" presetSubtype="0" accel="50000" decel="50000" fill="hold" grpId="0" nodeType="withEffect">
                                  <p:stCondLst>
                                    <p:cond delay="0"/>
                                  </p:stCondLst>
                                  <p:childTnLst>
                                    <p:animMotion origin="layout" path="M 2.70833E-6 -2.24792E-6 L 0.01953 -0.58788 " pathEditMode="relative" rAng="0" ptsTypes="AA">
                                      <p:cBhvr>
                                        <p:cTn id="52" dur="2000" fill="hold"/>
                                        <p:tgtEl>
                                          <p:spTgt spid="28"/>
                                        </p:tgtEl>
                                        <p:attrNameLst>
                                          <p:attrName>ppt_x</p:attrName>
                                          <p:attrName>ppt_y</p:attrName>
                                        </p:attrNameLst>
                                      </p:cBhvr>
                                      <p:rCtr x="977" y="-29394"/>
                                    </p:animMotion>
                                  </p:childTnLst>
                                </p:cTn>
                              </p:par>
                              <p:par>
                                <p:cTn id="53" presetID="64" presetClass="path" presetSubtype="0" accel="50000" decel="50000" fill="hold" grpId="0" nodeType="withEffect">
                                  <p:stCondLst>
                                    <p:cond delay="0"/>
                                  </p:stCondLst>
                                  <p:childTnLst>
                                    <p:animMotion origin="layout" path="M -0.01146 -2.24792E-6 L -0.02018 -0.38321 " pathEditMode="relative" rAng="0" ptsTypes="AA">
                                      <p:cBhvr>
                                        <p:cTn id="54" dur="2000" fill="hold"/>
                                        <p:tgtEl>
                                          <p:spTgt spid="10"/>
                                        </p:tgtEl>
                                        <p:attrNameLst>
                                          <p:attrName>ppt_x</p:attrName>
                                          <p:attrName>ppt_y</p:attrName>
                                        </p:attrNameLst>
                                      </p:cBhvr>
                                      <p:rCtr x="-443" y="-19172"/>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1"/>
      <p:bldP spid="10" grpId="0"/>
      <p:bldP spid="11" grpId="0"/>
      <p:bldP spid="12" grpId="0"/>
      <p:bldP spid="13" grpId="0"/>
      <p:bldP spid="18" grpId="0"/>
      <p:bldP spid="19" grpId="0"/>
      <p:bldP spid="20" grpId="0"/>
      <p:bldP spid="22" grpId="0"/>
      <p:bldP spid="23" grpId="0"/>
      <p:bldP spid="24" grpId="0"/>
      <p:bldP spid="25" grpId="0"/>
      <p:bldP spid="26" grpId="0"/>
      <p:bldP spid="27" grpId="0"/>
      <p:bldP spid="2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69" name="Group 10268"/>
          <p:cNvGrpSpPr/>
          <p:nvPr/>
        </p:nvGrpSpPr>
        <p:grpSpPr>
          <a:xfrm>
            <a:off x="255055" y="1052737"/>
            <a:ext cx="5510281" cy="5667892"/>
            <a:chOff x="255055" y="1052737"/>
            <a:chExt cx="5510281" cy="5667892"/>
          </a:xfrm>
        </p:grpSpPr>
        <p:cxnSp>
          <p:nvCxnSpPr>
            <p:cNvPr id="27" name="Straight Arrow Connector 26"/>
            <p:cNvCxnSpPr>
              <a:stCxn id="10262" idx="6"/>
              <a:endCxn id="28" idx="2"/>
            </p:cNvCxnSpPr>
            <p:nvPr/>
          </p:nvCxnSpPr>
          <p:spPr>
            <a:xfrm>
              <a:off x="3618871" y="3321009"/>
              <a:ext cx="271015" cy="151136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nvGrpSpPr>
            <p:cNvPr id="10248" name="Group 10247"/>
            <p:cNvGrpSpPr/>
            <p:nvPr/>
          </p:nvGrpSpPr>
          <p:grpSpPr>
            <a:xfrm>
              <a:off x="255055" y="1052737"/>
              <a:ext cx="5510281" cy="5667892"/>
              <a:chOff x="255055" y="1052737"/>
              <a:chExt cx="5510281" cy="5667892"/>
            </a:xfrm>
          </p:grpSpPr>
          <p:grpSp>
            <p:nvGrpSpPr>
              <p:cNvPr id="10243" name="Group 27"/>
              <p:cNvGrpSpPr>
                <a:grpSpLocks/>
              </p:cNvGrpSpPr>
              <p:nvPr/>
            </p:nvGrpSpPr>
            <p:grpSpPr bwMode="auto">
              <a:xfrm>
                <a:off x="269551" y="1052737"/>
                <a:ext cx="5357053" cy="4536544"/>
                <a:chOff x="-132" y="1200"/>
                <a:chExt cx="5187" cy="2494"/>
              </a:xfrm>
            </p:grpSpPr>
            <p:sp>
              <p:nvSpPr>
                <p:cNvPr id="10262" name="Oval 7"/>
                <p:cNvSpPr>
                  <a:spLocks noChangeArrowheads="1"/>
                </p:cNvSpPr>
                <p:nvPr/>
              </p:nvSpPr>
              <p:spPr bwMode="gray">
                <a:xfrm>
                  <a:off x="2077" y="1200"/>
                  <a:ext cx="1034" cy="2494"/>
                </a:xfrm>
                <a:prstGeom prst="ellipse">
                  <a:avLst/>
                </a:prstGeom>
                <a:solidFill>
                  <a:srgbClr val="00B050"/>
                </a:solidFill>
                <a:ln w="57150" algn="ctr">
                  <a:solidFill>
                    <a:schemeClr val="bg1"/>
                  </a:solidFill>
                  <a:round/>
                  <a:headEnd/>
                  <a:tailEnd/>
                </a:ln>
                <a:effectLst/>
                <a:extLs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lvl1pPr>
                    <a:spcBef>
                      <a:spcPct val="20000"/>
                    </a:spcBef>
                    <a:buClr>
                      <a:schemeClr val="tx2"/>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400">
                      <a:solidFill>
                        <a:schemeClr val="tx1"/>
                      </a:solidFill>
                      <a:latin typeface="Arial" panose="020B0604020202020204" pitchFamily="34" charset="0"/>
                    </a:defRPr>
                  </a:lvl2pPr>
                  <a:lvl3pPr marL="1143000" indent="-228600">
                    <a:spcBef>
                      <a:spcPct val="20000"/>
                    </a:spcBef>
                    <a:buClr>
                      <a:schemeClr val="tx1"/>
                    </a:buClr>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fontAlgn="base">
                    <a:spcBef>
                      <a:spcPct val="0"/>
                    </a:spcBef>
                    <a:spcAft>
                      <a:spcPct val="0"/>
                    </a:spcAft>
                    <a:buClrTx/>
                    <a:buFont typeface="Wingdings" panose="05000000000000000000" pitchFamily="2" charset="2"/>
                    <a:buNone/>
                  </a:pPr>
                  <a:r>
                    <a:rPr lang="en-US" altLang="en-US" sz="2400" b="1" dirty="0" smtClean="0">
                      <a:solidFill>
                        <a:srgbClr val="FF0000"/>
                      </a:solidFill>
                      <a:latin typeface="Times New Roman" panose="02020603050405020304" pitchFamily="18" charset="0"/>
                      <a:cs typeface="Times New Roman" panose="02020603050405020304" pitchFamily="18" charset="0"/>
                    </a:rPr>
                    <a:t>THỰC</a:t>
                  </a:r>
                </a:p>
                <a:p>
                  <a:pPr algn="ctr" fontAlgn="base">
                    <a:spcBef>
                      <a:spcPct val="0"/>
                    </a:spcBef>
                    <a:spcAft>
                      <a:spcPct val="0"/>
                    </a:spcAft>
                    <a:buClrTx/>
                    <a:buFont typeface="Wingdings" panose="05000000000000000000" pitchFamily="2" charset="2"/>
                    <a:buNone/>
                  </a:pPr>
                  <a:r>
                    <a:rPr lang="en-US" altLang="en-US" sz="2400" b="1" dirty="0" smtClean="0">
                      <a:solidFill>
                        <a:srgbClr val="FF0000"/>
                      </a:solidFill>
                      <a:latin typeface="Times New Roman" panose="02020603050405020304" pitchFamily="18" charset="0"/>
                      <a:cs typeface="Times New Roman" panose="02020603050405020304" pitchFamily="18" charset="0"/>
                    </a:rPr>
                    <a:t> VẬT</a:t>
                  </a:r>
                  <a:endParaRPr lang="en-US" altLang="en-US" sz="2400" b="1" dirty="0">
                    <a:solidFill>
                      <a:srgbClr val="FF0000"/>
                    </a:solidFill>
                    <a:latin typeface="Times New Roman" panose="02020603050405020304" pitchFamily="18" charset="0"/>
                    <a:cs typeface="Times New Roman" panose="02020603050405020304" pitchFamily="18" charset="0"/>
                  </a:endParaRPr>
                </a:p>
              </p:txBody>
            </p:sp>
            <p:sp>
              <p:nvSpPr>
                <p:cNvPr id="46093" name="AutoShape 13"/>
                <p:cNvSpPr>
                  <a:spLocks noChangeArrowheads="1"/>
                </p:cNvSpPr>
                <p:nvPr/>
              </p:nvSpPr>
              <p:spPr bwMode="gray">
                <a:xfrm>
                  <a:off x="-132" y="2485"/>
                  <a:ext cx="1784" cy="550"/>
                </a:xfrm>
                <a:prstGeom prst="can">
                  <a:avLst>
                    <a:gd name="adj" fmla="val 25000"/>
                  </a:avLst>
                </a:prstGeom>
                <a:solidFill>
                  <a:schemeClr val="accent2">
                    <a:lumMod val="75000"/>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defRPr/>
                  </a:pPr>
                  <a:endParaRPr lang="en-US" sz="2000" b="1" dirty="0" smtClean="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46094" name="AutoShape 14"/>
                <p:cNvSpPr>
                  <a:spLocks noChangeArrowheads="1"/>
                </p:cNvSpPr>
                <p:nvPr/>
              </p:nvSpPr>
              <p:spPr bwMode="gray">
                <a:xfrm>
                  <a:off x="-132" y="1897"/>
                  <a:ext cx="1812" cy="580"/>
                </a:xfrm>
                <a:prstGeom prst="can">
                  <a:avLst>
                    <a:gd name="adj" fmla="val 25000"/>
                  </a:avLst>
                </a:prstGeom>
                <a:solidFill>
                  <a:schemeClr val="accent2">
                    <a:lumMod val="75000"/>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defRPr/>
                  </a:pPr>
                  <a:endParaRPr lang="en-US" sz="2000" b="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46095" name="AutoShape 15"/>
                <p:cNvSpPr>
                  <a:spLocks noChangeArrowheads="1"/>
                </p:cNvSpPr>
                <p:nvPr/>
              </p:nvSpPr>
              <p:spPr bwMode="gray">
                <a:xfrm>
                  <a:off x="-132" y="1303"/>
                  <a:ext cx="1812" cy="569"/>
                </a:xfrm>
                <a:prstGeom prst="can">
                  <a:avLst>
                    <a:gd name="adj" fmla="val 25000"/>
                  </a:avLst>
                </a:prstGeom>
                <a:solidFill>
                  <a:schemeClr val="accent2">
                    <a:lumMod val="75000"/>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defRPr/>
                  </a:pPr>
                  <a:r>
                    <a:rPr lang="en-US" sz="2800" b="1" dirty="0" smtClean="0">
                      <a:solidFill>
                        <a:srgbClr val="FFFF00"/>
                      </a:solidFill>
                      <a:latin typeface="Times New Roman" panose="02020603050405020304" pitchFamily="18" charset="0"/>
                      <a:cs typeface="Times New Roman" panose="02020603050405020304" pitchFamily="18" charset="0"/>
                    </a:rPr>
                    <a:t>HẤP THỤ</a:t>
                  </a:r>
                  <a:endParaRPr lang="en-US" sz="2800" b="1" dirty="0">
                    <a:solidFill>
                      <a:srgbClr val="FFFF00"/>
                    </a:solidFill>
                    <a:latin typeface="Times New Roman" panose="02020603050405020304" pitchFamily="18" charset="0"/>
                    <a:cs typeface="Times New Roman" panose="02020603050405020304" pitchFamily="18" charset="0"/>
                  </a:endParaRPr>
                </a:p>
              </p:txBody>
            </p:sp>
            <p:sp>
              <p:nvSpPr>
                <p:cNvPr id="46096" name="AutoShape 16"/>
                <p:cNvSpPr>
                  <a:spLocks noChangeArrowheads="1"/>
                </p:cNvSpPr>
                <p:nvPr/>
              </p:nvSpPr>
              <p:spPr bwMode="gray">
                <a:xfrm>
                  <a:off x="3336" y="2355"/>
                  <a:ext cx="1719" cy="546"/>
                </a:xfrm>
                <a:prstGeom prst="can">
                  <a:avLst>
                    <a:gd name="adj" fmla="val 25000"/>
                  </a:avLst>
                </a:prstGeom>
                <a:gradFill rotWithShape="1">
                  <a:gsLst>
                    <a:gs pos="0">
                      <a:schemeClr val="accent1">
                        <a:gamma/>
                        <a:shade val="46275"/>
                        <a:invGamma/>
                      </a:schemeClr>
                    </a:gs>
                    <a:gs pos="50000">
                      <a:schemeClr val="accent1"/>
                    </a:gs>
                    <a:gs pos="100000">
                      <a:schemeClr val="accent1">
                        <a:gamma/>
                        <a:shade val="46275"/>
                        <a:invGamma/>
                      </a:schemeClr>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defRPr/>
                  </a:pPr>
                  <a:endParaRPr lang="en-US" b="1" dirty="0">
                    <a:solidFill>
                      <a:srgbClr val="000000"/>
                    </a:solidFill>
                    <a:latin typeface="Times New Roman" pitchFamily="18" charset="0"/>
                    <a:cs typeface="Times New Roman" pitchFamily="18" charset="0"/>
                  </a:endParaRPr>
                </a:p>
              </p:txBody>
            </p:sp>
            <p:sp>
              <p:nvSpPr>
                <p:cNvPr id="46097" name="AutoShape 17"/>
                <p:cNvSpPr>
                  <a:spLocks noChangeArrowheads="1"/>
                </p:cNvSpPr>
                <p:nvPr/>
              </p:nvSpPr>
              <p:spPr bwMode="gray">
                <a:xfrm>
                  <a:off x="3300" y="1921"/>
                  <a:ext cx="1719" cy="386"/>
                </a:xfrm>
                <a:prstGeom prst="can">
                  <a:avLst>
                    <a:gd name="adj" fmla="val 25000"/>
                  </a:avLst>
                </a:prstGeom>
                <a:gradFill rotWithShape="1">
                  <a:gsLst>
                    <a:gs pos="0">
                      <a:schemeClr val="accent1">
                        <a:gamma/>
                        <a:shade val="46275"/>
                        <a:invGamma/>
                      </a:schemeClr>
                    </a:gs>
                    <a:gs pos="50000">
                      <a:schemeClr val="accent1"/>
                    </a:gs>
                    <a:gs pos="100000">
                      <a:schemeClr val="accent1">
                        <a:gamma/>
                        <a:shade val="46275"/>
                        <a:invGamma/>
                      </a:schemeClr>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defRPr/>
                  </a:pPr>
                  <a:endParaRPr lang="en-US" b="1" dirty="0">
                    <a:solidFill>
                      <a:srgbClr val="000000"/>
                    </a:solidFill>
                    <a:latin typeface="Times New Roman" pitchFamily="18" charset="0"/>
                    <a:cs typeface="Times New Roman" pitchFamily="18" charset="0"/>
                  </a:endParaRPr>
                </a:p>
              </p:txBody>
            </p:sp>
            <p:sp>
              <p:nvSpPr>
                <p:cNvPr id="46098" name="AutoShape 18"/>
                <p:cNvSpPr>
                  <a:spLocks noChangeArrowheads="1"/>
                </p:cNvSpPr>
                <p:nvPr/>
              </p:nvSpPr>
              <p:spPr bwMode="gray">
                <a:xfrm>
                  <a:off x="3312" y="1200"/>
                  <a:ext cx="1719" cy="718"/>
                </a:xfrm>
                <a:prstGeom prst="can">
                  <a:avLst>
                    <a:gd name="adj" fmla="val 25000"/>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r>
                    <a:rPr lang="en-US" sz="2800" b="1" dirty="0" smtClean="0">
                      <a:solidFill>
                        <a:srgbClr val="FFFF00"/>
                      </a:solidFill>
                      <a:latin typeface="Times New Roman" pitchFamily="18" charset="0"/>
                      <a:cs typeface="Times New Roman" pitchFamily="18" charset="0"/>
                    </a:rPr>
                    <a:t>THẢI RA</a:t>
                  </a:r>
                  <a:endParaRPr lang="en-US" sz="2800" b="1" dirty="0">
                    <a:solidFill>
                      <a:srgbClr val="FFFF00"/>
                    </a:solidFill>
                    <a:latin typeface="Times New Roman" pitchFamily="18" charset="0"/>
                    <a:cs typeface="Times New Roman" pitchFamily="18" charset="0"/>
                  </a:endParaRPr>
                </a:p>
              </p:txBody>
            </p:sp>
          </p:grpSp>
          <p:sp>
            <p:nvSpPr>
              <p:cNvPr id="28" name="AutoShape 16"/>
              <p:cNvSpPr>
                <a:spLocks noChangeArrowheads="1"/>
              </p:cNvSpPr>
              <p:nvPr/>
            </p:nvSpPr>
            <p:spPr bwMode="gray">
              <a:xfrm>
                <a:off x="3889886" y="4364551"/>
                <a:ext cx="1775356" cy="935652"/>
              </a:xfrm>
              <a:prstGeom prst="can">
                <a:avLst>
                  <a:gd name="adj" fmla="val 25000"/>
                </a:avLst>
              </a:prstGeom>
              <a:gradFill rotWithShape="1">
                <a:gsLst>
                  <a:gs pos="0">
                    <a:schemeClr val="accent1">
                      <a:gamma/>
                      <a:shade val="46275"/>
                      <a:invGamma/>
                    </a:schemeClr>
                  </a:gs>
                  <a:gs pos="50000">
                    <a:schemeClr val="accent1"/>
                  </a:gs>
                  <a:gs pos="100000">
                    <a:schemeClr val="accent1">
                      <a:gamma/>
                      <a:shade val="46275"/>
                      <a:invGamma/>
                    </a:schemeClr>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endParaRPr lang="en-US" b="1" dirty="0">
                  <a:solidFill>
                    <a:srgbClr val="000000"/>
                  </a:solidFill>
                  <a:latin typeface="Times New Roman" pitchFamily="18" charset="0"/>
                  <a:cs typeface="Times New Roman" pitchFamily="18" charset="0"/>
                </a:endParaRPr>
              </a:p>
            </p:txBody>
          </p:sp>
          <p:sp>
            <p:nvSpPr>
              <p:cNvPr id="31" name="AutoShape 13"/>
              <p:cNvSpPr>
                <a:spLocks noChangeArrowheads="1"/>
              </p:cNvSpPr>
              <p:nvPr/>
            </p:nvSpPr>
            <p:spPr bwMode="gray">
              <a:xfrm>
                <a:off x="270082" y="4439459"/>
                <a:ext cx="1841950" cy="868122"/>
              </a:xfrm>
              <a:prstGeom prst="can">
                <a:avLst>
                  <a:gd name="adj" fmla="val 25000"/>
                </a:avLst>
              </a:prstGeom>
              <a:solidFill>
                <a:schemeClr val="accent2">
                  <a:lumMod val="75000"/>
                </a:schemeClr>
              </a:solidFill>
              <a:ln>
                <a:noFill/>
              </a:ln>
              <a:effectLst/>
              <a:extLst/>
            </p:spPr>
            <p:txBody>
              <a:bodyPr wrap="none" anchor="ctr"/>
              <a:lstStyle/>
              <a:p>
                <a:pPr lvl="0" algn="ctr"/>
                <a:endParaRPr lang="en-US" b="1" dirty="0" smtClean="0">
                  <a:solidFill>
                    <a:srgbClr val="000000"/>
                  </a:solidFill>
                  <a:latin typeface="Times New Roman" pitchFamily="18" charset="0"/>
                  <a:cs typeface="Times New Roman" pitchFamily="18" charset="0"/>
                </a:endParaRPr>
              </a:p>
            </p:txBody>
          </p:sp>
          <p:sp>
            <p:nvSpPr>
              <p:cNvPr id="21" name="AutoShape 13"/>
              <p:cNvSpPr>
                <a:spLocks noChangeArrowheads="1"/>
              </p:cNvSpPr>
              <p:nvPr/>
            </p:nvSpPr>
            <p:spPr bwMode="gray">
              <a:xfrm>
                <a:off x="255055" y="5300203"/>
                <a:ext cx="1841950" cy="1420426"/>
              </a:xfrm>
              <a:prstGeom prst="can">
                <a:avLst>
                  <a:gd name="adj" fmla="val 25000"/>
                </a:avLst>
              </a:prstGeom>
              <a:solidFill>
                <a:schemeClr val="accent2">
                  <a:lumMod val="75000"/>
                </a:schemeClr>
              </a:solidFill>
              <a:ln>
                <a:noFill/>
              </a:ln>
              <a:effectLst/>
              <a:extLst/>
            </p:spPr>
            <p:txBody>
              <a:bodyPr wrap="none" anchor="ctr"/>
              <a:lstStyle/>
              <a:p>
                <a:pPr lvl="0" algn="ctr"/>
                <a:r>
                  <a:rPr lang="en-US" b="1" dirty="0" smtClean="0">
                    <a:solidFill>
                      <a:srgbClr val="000000"/>
                    </a:solidFill>
                    <a:latin typeface="Times New Roman" pitchFamily="18" charset="0"/>
                    <a:cs typeface="Times New Roman" pitchFamily="18" charset="0"/>
                  </a:rPr>
                  <a:t> </a:t>
                </a:r>
                <a:endParaRPr lang="en-US" b="1" dirty="0">
                  <a:solidFill>
                    <a:srgbClr val="000000"/>
                  </a:solidFill>
                  <a:latin typeface="Times New Roman" pitchFamily="18" charset="0"/>
                  <a:cs typeface="Times New Roman" pitchFamily="18" charset="0"/>
                </a:endParaRPr>
              </a:p>
            </p:txBody>
          </p:sp>
          <p:cxnSp>
            <p:nvCxnSpPr>
              <p:cNvPr id="3" name="Straight Arrow Connector 2"/>
              <p:cNvCxnSpPr>
                <a:stCxn id="46094" idx="4"/>
              </p:cNvCxnSpPr>
              <p:nvPr/>
            </p:nvCxnSpPr>
            <p:spPr>
              <a:xfrm>
                <a:off x="2140956" y="2848073"/>
                <a:ext cx="410016" cy="80830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 name="Straight Arrow Connector 4"/>
              <p:cNvCxnSpPr>
                <a:stCxn id="46093" idx="4"/>
              </p:cNvCxnSpPr>
              <p:nvPr/>
            </p:nvCxnSpPr>
            <p:spPr>
              <a:xfrm flipV="1">
                <a:off x="2112032" y="3890350"/>
                <a:ext cx="438932" cy="1"/>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a:stCxn id="31" idx="4"/>
              </p:cNvCxnSpPr>
              <p:nvPr/>
            </p:nvCxnSpPr>
            <p:spPr>
              <a:xfrm flipV="1">
                <a:off x="2112032" y="4039032"/>
                <a:ext cx="438940" cy="83448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21" idx="4"/>
              </p:cNvCxnSpPr>
              <p:nvPr/>
            </p:nvCxnSpPr>
            <p:spPr>
              <a:xfrm flipV="1">
                <a:off x="2097005" y="4349524"/>
                <a:ext cx="556043" cy="1660892"/>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10262" idx="6"/>
                <a:endCxn id="46097" idx="2"/>
              </p:cNvCxnSpPr>
              <p:nvPr/>
            </p:nvCxnSpPr>
            <p:spPr>
              <a:xfrm flipV="1">
                <a:off x="3618871" y="2715288"/>
                <a:ext cx="195196" cy="605721"/>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10262" idx="6"/>
                <a:endCxn id="46096" idx="2"/>
              </p:cNvCxnSpPr>
              <p:nvPr/>
            </p:nvCxnSpPr>
            <p:spPr>
              <a:xfrm>
                <a:off x="3618871" y="3321009"/>
                <a:ext cx="232377" cy="329321"/>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0245" name="Straight Arrow Connector 10244"/>
              <p:cNvCxnSpPr>
                <a:stCxn id="10262" idx="6"/>
              </p:cNvCxnSpPr>
              <p:nvPr/>
            </p:nvCxnSpPr>
            <p:spPr>
              <a:xfrm>
                <a:off x="3618871" y="3321009"/>
                <a:ext cx="233833" cy="2348667"/>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0" name="AutoShape 13"/>
              <p:cNvSpPr>
                <a:spLocks noChangeArrowheads="1"/>
              </p:cNvSpPr>
              <p:nvPr/>
            </p:nvSpPr>
            <p:spPr bwMode="gray">
              <a:xfrm>
                <a:off x="3923386" y="5452603"/>
                <a:ext cx="1841950" cy="1268026"/>
              </a:xfrm>
              <a:prstGeom prst="can">
                <a:avLst>
                  <a:gd name="adj" fmla="val 25000"/>
                </a:avLst>
              </a:prstGeom>
              <a:solidFill>
                <a:schemeClr val="accent1"/>
              </a:solidFill>
              <a:ln>
                <a:noFill/>
              </a:ln>
              <a:effectLst/>
              <a:extLst/>
            </p:spPr>
            <p:txBody>
              <a:bodyPr wrap="none" anchor="ctr"/>
              <a:lstStyle/>
              <a:p>
                <a:pPr lvl="0" algn="ctr"/>
                <a:endParaRPr lang="en-US" b="1" dirty="0">
                  <a:solidFill>
                    <a:srgbClr val="000000"/>
                  </a:solidFill>
                  <a:latin typeface="Times New Roman" pitchFamily="18" charset="0"/>
                  <a:cs typeface="Times New Roman" pitchFamily="18" charset="0"/>
                </a:endParaRPr>
              </a:p>
            </p:txBody>
          </p:sp>
        </p:grpSp>
      </p:grpSp>
      <p:grpSp>
        <p:nvGrpSpPr>
          <p:cNvPr id="10265" name="Group 10264"/>
          <p:cNvGrpSpPr/>
          <p:nvPr/>
        </p:nvGrpSpPr>
        <p:grpSpPr>
          <a:xfrm>
            <a:off x="6097825" y="1037710"/>
            <a:ext cx="5373697" cy="5682919"/>
            <a:chOff x="5969035" y="1037710"/>
            <a:chExt cx="5373697" cy="5682919"/>
          </a:xfrm>
        </p:grpSpPr>
        <p:grpSp>
          <p:nvGrpSpPr>
            <p:cNvPr id="54" name="Group 53"/>
            <p:cNvGrpSpPr/>
            <p:nvPr/>
          </p:nvGrpSpPr>
          <p:grpSpPr>
            <a:xfrm>
              <a:off x="5971183" y="1037710"/>
              <a:ext cx="5371549" cy="5551977"/>
              <a:chOff x="255055" y="1052737"/>
              <a:chExt cx="5371549" cy="5551977"/>
            </a:xfrm>
          </p:grpSpPr>
          <p:grpSp>
            <p:nvGrpSpPr>
              <p:cNvPr id="55" name="Group 27"/>
              <p:cNvGrpSpPr>
                <a:grpSpLocks/>
              </p:cNvGrpSpPr>
              <p:nvPr/>
            </p:nvGrpSpPr>
            <p:grpSpPr bwMode="auto">
              <a:xfrm>
                <a:off x="269551" y="1052737"/>
                <a:ext cx="5357053" cy="4536544"/>
                <a:chOff x="-132" y="1200"/>
                <a:chExt cx="5187" cy="2494"/>
              </a:xfrm>
            </p:grpSpPr>
            <p:sp>
              <p:nvSpPr>
                <p:cNvPr id="67" name="Oval 7"/>
                <p:cNvSpPr>
                  <a:spLocks noChangeArrowheads="1"/>
                </p:cNvSpPr>
                <p:nvPr/>
              </p:nvSpPr>
              <p:spPr bwMode="gray">
                <a:xfrm>
                  <a:off x="2077" y="1200"/>
                  <a:ext cx="1034" cy="2494"/>
                </a:xfrm>
                <a:prstGeom prst="ellipse">
                  <a:avLst/>
                </a:prstGeom>
                <a:solidFill>
                  <a:srgbClr val="00B050"/>
                </a:solidFill>
                <a:ln w="57150" algn="ctr">
                  <a:solidFill>
                    <a:schemeClr val="bg1"/>
                  </a:solidFill>
                  <a:round/>
                  <a:headEnd/>
                  <a:tailEnd/>
                </a:ln>
                <a:effectLst/>
                <a:extLs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lvl1pPr>
                    <a:spcBef>
                      <a:spcPct val="20000"/>
                    </a:spcBef>
                    <a:buClr>
                      <a:schemeClr val="tx2"/>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400">
                      <a:solidFill>
                        <a:schemeClr val="tx1"/>
                      </a:solidFill>
                      <a:latin typeface="Arial" panose="020B0604020202020204" pitchFamily="34" charset="0"/>
                    </a:defRPr>
                  </a:lvl2pPr>
                  <a:lvl3pPr marL="1143000" indent="-228600">
                    <a:spcBef>
                      <a:spcPct val="20000"/>
                    </a:spcBef>
                    <a:buClr>
                      <a:schemeClr val="tx1"/>
                    </a:buClr>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fontAlgn="base">
                    <a:spcBef>
                      <a:spcPct val="0"/>
                    </a:spcBef>
                    <a:spcAft>
                      <a:spcPct val="0"/>
                    </a:spcAft>
                    <a:buClrTx/>
                    <a:buFont typeface="Wingdings" panose="05000000000000000000" pitchFamily="2" charset="2"/>
                    <a:buNone/>
                  </a:pPr>
                  <a:r>
                    <a:rPr lang="en-US" altLang="en-US" sz="2400" b="1" dirty="0" smtClean="0">
                      <a:solidFill>
                        <a:srgbClr val="FF0000"/>
                      </a:solidFill>
                      <a:latin typeface="Times New Roman" panose="02020603050405020304" pitchFamily="18" charset="0"/>
                      <a:cs typeface="Times New Roman" panose="02020603050405020304" pitchFamily="18" charset="0"/>
                    </a:rPr>
                    <a:t>ĐỘNG</a:t>
                  </a:r>
                </a:p>
                <a:p>
                  <a:pPr algn="ctr" fontAlgn="base">
                    <a:spcBef>
                      <a:spcPct val="0"/>
                    </a:spcBef>
                    <a:spcAft>
                      <a:spcPct val="0"/>
                    </a:spcAft>
                    <a:buClrTx/>
                    <a:buFont typeface="Wingdings" panose="05000000000000000000" pitchFamily="2" charset="2"/>
                    <a:buNone/>
                  </a:pPr>
                  <a:r>
                    <a:rPr lang="en-US" altLang="en-US" sz="2400" b="1" dirty="0" smtClean="0">
                      <a:solidFill>
                        <a:srgbClr val="FF0000"/>
                      </a:solidFill>
                      <a:latin typeface="Times New Roman" panose="02020603050405020304" pitchFamily="18" charset="0"/>
                      <a:cs typeface="Times New Roman" panose="02020603050405020304" pitchFamily="18" charset="0"/>
                    </a:rPr>
                    <a:t> VẬT</a:t>
                  </a:r>
                  <a:endParaRPr lang="en-US" altLang="en-US" sz="2400" b="1" dirty="0">
                    <a:solidFill>
                      <a:srgbClr val="FF0000"/>
                    </a:solidFill>
                    <a:latin typeface="Times New Roman" panose="02020603050405020304" pitchFamily="18" charset="0"/>
                    <a:cs typeface="Times New Roman" panose="02020603050405020304" pitchFamily="18" charset="0"/>
                  </a:endParaRPr>
                </a:p>
              </p:txBody>
            </p:sp>
            <p:sp>
              <p:nvSpPr>
                <p:cNvPr id="68" name="AutoShape 13"/>
                <p:cNvSpPr>
                  <a:spLocks noChangeArrowheads="1"/>
                </p:cNvSpPr>
                <p:nvPr/>
              </p:nvSpPr>
              <p:spPr bwMode="gray">
                <a:xfrm>
                  <a:off x="-132" y="2366"/>
                  <a:ext cx="1784" cy="484"/>
                </a:xfrm>
                <a:prstGeom prst="can">
                  <a:avLst>
                    <a:gd name="adj" fmla="val 25000"/>
                  </a:avLst>
                </a:prstGeom>
                <a:solidFill>
                  <a:schemeClr val="accent2">
                    <a:lumMod val="75000"/>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defRPr/>
                  </a:pPr>
                  <a:endParaRPr lang="en-US" sz="2000" b="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69" name="AutoShape 14"/>
                <p:cNvSpPr>
                  <a:spLocks noChangeArrowheads="1"/>
                </p:cNvSpPr>
                <p:nvPr/>
              </p:nvSpPr>
              <p:spPr bwMode="gray">
                <a:xfrm>
                  <a:off x="-132" y="1897"/>
                  <a:ext cx="1812" cy="466"/>
                </a:xfrm>
                <a:prstGeom prst="can">
                  <a:avLst>
                    <a:gd name="adj" fmla="val 25000"/>
                  </a:avLst>
                </a:prstGeom>
                <a:solidFill>
                  <a:schemeClr val="accent2">
                    <a:lumMod val="75000"/>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defRPr/>
                  </a:pPr>
                  <a:endParaRPr lang="en-US" sz="2000" b="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70" name="AutoShape 15"/>
                <p:cNvSpPr>
                  <a:spLocks noChangeArrowheads="1"/>
                </p:cNvSpPr>
                <p:nvPr/>
              </p:nvSpPr>
              <p:spPr bwMode="gray">
                <a:xfrm>
                  <a:off x="-132" y="1303"/>
                  <a:ext cx="1812" cy="569"/>
                </a:xfrm>
                <a:prstGeom prst="can">
                  <a:avLst>
                    <a:gd name="adj" fmla="val 25000"/>
                  </a:avLst>
                </a:prstGeom>
                <a:solidFill>
                  <a:schemeClr val="accent2">
                    <a:lumMod val="75000"/>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defRPr/>
                  </a:pPr>
                  <a:r>
                    <a:rPr lang="en-US" sz="2800" b="1" dirty="0" smtClean="0">
                      <a:solidFill>
                        <a:srgbClr val="FFFF00"/>
                      </a:solidFill>
                      <a:latin typeface="Times New Roman" panose="02020603050405020304" pitchFamily="18" charset="0"/>
                      <a:cs typeface="Times New Roman" panose="02020603050405020304" pitchFamily="18" charset="0"/>
                    </a:rPr>
                    <a:t>HẤP THỤ</a:t>
                  </a:r>
                  <a:endParaRPr lang="en-US" sz="2800" b="1" dirty="0">
                    <a:solidFill>
                      <a:srgbClr val="FFFF00"/>
                    </a:solidFill>
                    <a:latin typeface="Times New Roman" panose="02020603050405020304" pitchFamily="18" charset="0"/>
                    <a:cs typeface="Times New Roman" panose="02020603050405020304" pitchFamily="18" charset="0"/>
                  </a:endParaRPr>
                </a:p>
              </p:txBody>
            </p:sp>
            <p:sp>
              <p:nvSpPr>
                <p:cNvPr id="71" name="AutoShape 16"/>
                <p:cNvSpPr>
                  <a:spLocks noChangeArrowheads="1"/>
                </p:cNvSpPr>
                <p:nvPr/>
              </p:nvSpPr>
              <p:spPr bwMode="gray">
                <a:xfrm>
                  <a:off x="3336" y="2656"/>
                  <a:ext cx="1719" cy="756"/>
                </a:xfrm>
                <a:prstGeom prst="can">
                  <a:avLst>
                    <a:gd name="adj" fmla="val 25000"/>
                  </a:avLst>
                </a:prstGeom>
                <a:gradFill rotWithShape="1">
                  <a:gsLst>
                    <a:gs pos="0">
                      <a:schemeClr val="accent1">
                        <a:gamma/>
                        <a:shade val="46275"/>
                        <a:invGamma/>
                      </a:schemeClr>
                    </a:gs>
                    <a:gs pos="50000">
                      <a:schemeClr val="accent1"/>
                    </a:gs>
                    <a:gs pos="100000">
                      <a:schemeClr val="accent1">
                        <a:gamma/>
                        <a:shade val="46275"/>
                        <a:invGamma/>
                      </a:schemeClr>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defRPr/>
                  </a:pPr>
                  <a:endParaRPr lang="en-US" b="1" dirty="0">
                    <a:solidFill>
                      <a:srgbClr val="000000"/>
                    </a:solidFill>
                    <a:latin typeface="Times New Roman" pitchFamily="18" charset="0"/>
                    <a:cs typeface="Times New Roman" pitchFamily="18" charset="0"/>
                  </a:endParaRPr>
                </a:p>
              </p:txBody>
            </p:sp>
            <p:sp>
              <p:nvSpPr>
                <p:cNvPr id="72" name="AutoShape 17"/>
                <p:cNvSpPr>
                  <a:spLocks noChangeArrowheads="1"/>
                </p:cNvSpPr>
                <p:nvPr/>
              </p:nvSpPr>
              <p:spPr bwMode="gray">
                <a:xfrm>
                  <a:off x="3300" y="1921"/>
                  <a:ext cx="1719" cy="687"/>
                </a:xfrm>
                <a:prstGeom prst="can">
                  <a:avLst>
                    <a:gd name="adj" fmla="val 25000"/>
                  </a:avLst>
                </a:prstGeom>
                <a:gradFill rotWithShape="1">
                  <a:gsLst>
                    <a:gs pos="0">
                      <a:schemeClr val="accent1">
                        <a:gamma/>
                        <a:shade val="46275"/>
                        <a:invGamma/>
                      </a:schemeClr>
                    </a:gs>
                    <a:gs pos="50000">
                      <a:schemeClr val="accent1"/>
                    </a:gs>
                    <a:gs pos="100000">
                      <a:schemeClr val="accent1">
                        <a:gamma/>
                        <a:shade val="46275"/>
                        <a:invGamma/>
                      </a:schemeClr>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defRPr/>
                  </a:pPr>
                  <a:endParaRPr lang="en-US" b="1" dirty="0">
                    <a:solidFill>
                      <a:srgbClr val="000000"/>
                    </a:solidFill>
                    <a:latin typeface="Times New Roman" pitchFamily="18" charset="0"/>
                    <a:cs typeface="Times New Roman" pitchFamily="18" charset="0"/>
                  </a:endParaRPr>
                </a:p>
              </p:txBody>
            </p:sp>
            <p:sp>
              <p:nvSpPr>
                <p:cNvPr id="73" name="AutoShape 18"/>
                <p:cNvSpPr>
                  <a:spLocks noChangeArrowheads="1"/>
                </p:cNvSpPr>
                <p:nvPr/>
              </p:nvSpPr>
              <p:spPr bwMode="gray">
                <a:xfrm>
                  <a:off x="3312" y="1200"/>
                  <a:ext cx="1719" cy="718"/>
                </a:xfrm>
                <a:prstGeom prst="can">
                  <a:avLst>
                    <a:gd name="adj" fmla="val 25000"/>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r>
                    <a:rPr lang="en-US" sz="2800" b="1" dirty="0" smtClean="0">
                      <a:solidFill>
                        <a:srgbClr val="FFFF00"/>
                      </a:solidFill>
                      <a:latin typeface="Times New Roman" pitchFamily="18" charset="0"/>
                      <a:cs typeface="Times New Roman" pitchFamily="18" charset="0"/>
                    </a:rPr>
                    <a:t>THẢI RA</a:t>
                  </a:r>
                  <a:endParaRPr lang="en-US" sz="2800" b="1" dirty="0">
                    <a:solidFill>
                      <a:srgbClr val="FFFF00"/>
                    </a:solidFill>
                    <a:latin typeface="Times New Roman" pitchFamily="18" charset="0"/>
                    <a:cs typeface="Times New Roman" pitchFamily="18" charset="0"/>
                  </a:endParaRPr>
                </a:p>
              </p:txBody>
            </p:sp>
          </p:grpSp>
          <p:sp>
            <p:nvSpPr>
              <p:cNvPr id="57" name="AutoShape 13"/>
              <p:cNvSpPr>
                <a:spLocks noChangeArrowheads="1"/>
              </p:cNvSpPr>
              <p:nvPr/>
            </p:nvSpPr>
            <p:spPr bwMode="gray">
              <a:xfrm>
                <a:off x="270082" y="4065968"/>
                <a:ext cx="1841950" cy="868122"/>
              </a:xfrm>
              <a:prstGeom prst="can">
                <a:avLst>
                  <a:gd name="adj" fmla="val 25000"/>
                </a:avLst>
              </a:prstGeom>
              <a:solidFill>
                <a:schemeClr val="accent2">
                  <a:lumMod val="75000"/>
                </a:schemeClr>
              </a:solidFill>
              <a:ln>
                <a:noFill/>
              </a:ln>
              <a:effectLst/>
              <a:extLst/>
            </p:spPr>
            <p:txBody>
              <a:bodyPr wrap="none" anchor="ctr"/>
              <a:lstStyle/>
              <a:p>
                <a:pPr lvl="0" algn="ctr"/>
                <a:endParaRPr lang="en-US" b="1" dirty="0">
                  <a:solidFill>
                    <a:srgbClr val="000000"/>
                  </a:solidFill>
                  <a:latin typeface="Times New Roman" pitchFamily="18" charset="0"/>
                  <a:cs typeface="Times New Roman" pitchFamily="18" charset="0"/>
                </a:endParaRPr>
              </a:p>
            </p:txBody>
          </p:sp>
          <p:sp>
            <p:nvSpPr>
              <p:cNvPr id="58" name="AutoShape 13"/>
              <p:cNvSpPr>
                <a:spLocks noChangeArrowheads="1"/>
              </p:cNvSpPr>
              <p:nvPr/>
            </p:nvSpPr>
            <p:spPr bwMode="gray">
              <a:xfrm>
                <a:off x="255055" y="4952470"/>
                <a:ext cx="1841950" cy="896683"/>
              </a:xfrm>
              <a:prstGeom prst="can">
                <a:avLst>
                  <a:gd name="adj" fmla="val 25000"/>
                </a:avLst>
              </a:prstGeom>
              <a:solidFill>
                <a:schemeClr val="accent2">
                  <a:lumMod val="75000"/>
                </a:schemeClr>
              </a:solidFill>
              <a:ln>
                <a:noFill/>
              </a:ln>
              <a:effectLst/>
              <a:extLst/>
            </p:spPr>
            <p:txBody>
              <a:bodyPr wrap="none" anchor="ctr"/>
              <a:lstStyle/>
              <a:p>
                <a:pPr lvl="0" algn="ctr"/>
                <a:endParaRPr lang="en-US" b="1" dirty="0">
                  <a:solidFill>
                    <a:srgbClr val="000000"/>
                  </a:solidFill>
                  <a:latin typeface="Times New Roman" pitchFamily="18" charset="0"/>
                  <a:cs typeface="Times New Roman" pitchFamily="18" charset="0"/>
                </a:endParaRPr>
              </a:p>
            </p:txBody>
          </p:sp>
          <p:cxnSp>
            <p:nvCxnSpPr>
              <p:cNvPr id="59" name="Straight Arrow Connector 58"/>
              <p:cNvCxnSpPr>
                <a:stCxn id="69" idx="4"/>
              </p:cNvCxnSpPr>
              <p:nvPr/>
            </p:nvCxnSpPr>
            <p:spPr>
              <a:xfrm>
                <a:off x="2140956" y="2744391"/>
                <a:ext cx="410016" cy="74127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a:stCxn id="68" idx="4"/>
              </p:cNvCxnSpPr>
              <p:nvPr/>
            </p:nvCxnSpPr>
            <p:spPr>
              <a:xfrm>
                <a:off x="2112038" y="3613159"/>
                <a:ext cx="438926" cy="58249"/>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a:stCxn id="57" idx="4"/>
              </p:cNvCxnSpPr>
              <p:nvPr/>
            </p:nvCxnSpPr>
            <p:spPr>
              <a:xfrm flipV="1">
                <a:off x="2112032" y="3762779"/>
                <a:ext cx="438932" cy="73725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a:stCxn id="58" idx="4"/>
              </p:cNvCxnSpPr>
              <p:nvPr/>
            </p:nvCxnSpPr>
            <p:spPr>
              <a:xfrm flipV="1">
                <a:off x="2097005" y="4054059"/>
                <a:ext cx="453967" cy="1346753"/>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a:stCxn id="67" idx="6"/>
                <a:endCxn id="72" idx="2"/>
              </p:cNvCxnSpPr>
              <p:nvPr/>
            </p:nvCxnSpPr>
            <p:spPr>
              <a:xfrm flipV="1">
                <a:off x="3618871" y="2989044"/>
                <a:ext cx="195196" cy="331965"/>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a:stCxn id="67" idx="6"/>
                <a:endCxn id="71" idx="2"/>
              </p:cNvCxnSpPr>
              <p:nvPr/>
            </p:nvCxnSpPr>
            <p:spPr>
              <a:xfrm>
                <a:off x="3618871" y="3321009"/>
                <a:ext cx="232377" cy="1067791"/>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a:stCxn id="67" idx="6"/>
              </p:cNvCxnSpPr>
              <p:nvPr/>
            </p:nvCxnSpPr>
            <p:spPr>
              <a:xfrm>
                <a:off x="3618871" y="3321009"/>
                <a:ext cx="233833" cy="2348667"/>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66" name="AutoShape 13"/>
              <p:cNvSpPr>
                <a:spLocks noChangeArrowheads="1"/>
              </p:cNvSpPr>
              <p:nvPr/>
            </p:nvSpPr>
            <p:spPr bwMode="gray">
              <a:xfrm>
                <a:off x="3923386" y="5194997"/>
                <a:ext cx="1703218" cy="1409717"/>
              </a:xfrm>
              <a:prstGeom prst="can">
                <a:avLst>
                  <a:gd name="adj" fmla="val 25000"/>
                </a:avLst>
              </a:prstGeom>
              <a:solidFill>
                <a:schemeClr val="accent1"/>
              </a:solidFill>
              <a:ln>
                <a:noFill/>
              </a:ln>
              <a:effectLst/>
              <a:extLst/>
            </p:spPr>
            <p:txBody>
              <a:bodyPr wrap="none" anchor="ctr"/>
              <a:lstStyle/>
              <a:p>
                <a:pPr lvl="0" algn="ctr"/>
                <a:endParaRPr lang="en-US" b="1" dirty="0">
                  <a:solidFill>
                    <a:srgbClr val="000000"/>
                  </a:solidFill>
                  <a:latin typeface="Times New Roman" pitchFamily="18" charset="0"/>
                  <a:cs typeface="Times New Roman" pitchFamily="18" charset="0"/>
                </a:endParaRPr>
              </a:p>
            </p:txBody>
          </p:sp>
        </p:grpSp>
        <p:sp>
          <p:nvSpPr>
            <p:cNvPr id="77" name="AutoShape 13"/>
            <p:cNvSpPr>
              <a:spLocks noChangeArrowheads="1"/>
            </p:cNvSpPr>
            <p:nvPr/>
          </p:nvSpPr>
          <p:spPr bwMode="gray">
            <a:xfrm>
              <a:off x="5969035" y="5823946"/>
              <a:ext cx="1841950" cy="896683"/>
            </a:xfrm>
            <a:prstGeom prst="can">
              <a:avLst>
                <a:gd name="adj" fmla="val 25000"/>
              </a:avLst>
            </a:prstGeom>
            <a:solidFill>
              <a:schemeClr val="accent2">
                <a:lumMod val="75000"/>
              </a:schemeClr>
            </a:solidFill>
            <a:ln>
              <a:noFill/>
            </a:ln>
            <a:effectLst/>
            <a:extLst/>
          </p:spPr>
          <p:txBody>
            <a:bodyPr wrap="none" anchor="ctr"/>
            <a:lstStyle/>
            <a:p>
              <a:pPr lvl="0" algn="ctr"/>
              <a:endParaRPr lang="en-US" b="1" dirty="0">
                <a:solidFill>
                  <a:srgbClr val="000000"/>
                </a:solidFill>
                <a:latin typeface="Times New Roman" pitchFamily="18" charset="0"/>
                <a:cs typeface="Times New Roman" pitchFamily="18" charset="0"/>
              </a:endParaRPr>
            </a:p>
          </p:txBody>
        </p:sp>
        <p:cxnSp>
          <p:nvCxnSpPr>
            <p:cNvPr id="10259" name="Straight Arrow Connector 10258"/>
            <p:cNvCxnSpPr>
              <a:stCxn id="77" idx="4"/>
            </p:cNvCxnSpPr>
            <p:nvPr/>
          </p:nvCxnSpPr>
          <p:spPr>
            <a:xfrm flipV="1">
              <a:off x="7810985" y="4349524"/>
              <a:ext cx="573161" cy="1922764"/>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88" name="Rectangle 87"/>
          <p:cNvSpPr/>
          <p:nvPr/>
        </p:nvSpPr>
        <p:spPr>
          <a:xfrm>
            <a:off x="255055" y="124118"/>
            <a:ext cx="11838207" cy="523220"/>
          </a:xfrm>
          <a:prstGeom prst="rect">
            <a:avLst/>
          </a:prstGeom>
        </p:spPr>
        <p:txBody>
          <a:bodyPr wrap="square">
            <a:spAutoFit/>
          </a:bodyPr>
          <a:lstStyle/>
          <a:p>
            <a:pPr algn="ctr"/>
            <a:r>
              <a:rPr lang="en-US" sz="2800" b="1" u="sng" dirty="0" err="1" smtClean="0">
                <a:solidFill>
                  <a:srgbClr val="FF0000"/>
                </a:solidFill>
                <a:latin typeface="Times New Roman" pitchFamily="18" charset="0"/>
                <a:cs typeface="Times New Roman" pitchFamily="18" charset="0"/>
              </a:rPr>
              <a:t>Bài</a:t>
            </a:r>
            <a:r>
              <a:rPr lang="en-US" sz="2800" b="1" u="sng" dirty="0" smtClean="0">
                <a:solidFill>
                  <a:srgbClr val="FF0000"/>
                </a:solidFill>
                <a:latin typeface="Times New Roman" pitchFamily="18" charset="0"/>
                <a:cs typeface="Times New Roman" pitchFamily="18" charset="0"/>
              </a:rPr>
              <a:t> </a:t>
            </a:r>
            <a:r>
              <a:rPr lang="en-US" sz="2800" b="1" u="sng" dirty="0" err="1" smtClean="0">
                <a:solidFill>
                  <a:srgbClr val="FF0000"/>
                </a:solidFill>
                <a:latin typeface="Times New Roman" pitchFamily="18" charset="0"/>
                <a:cs typeface="Times New Roman" pitchFamily="18" charset="0"/>
              </a:rPr>
              <a:t>tập</a:t>
            </a:r>
            <a:r>
              <a:rPr lang="en-US" sz="2800" b="1" u="sng" dirty="0" smtClean="0">
                <a:solidFill>
                  <a:srgbClr val="FF0000"/>
                </a:solidFill>
                <a:latin typeface="Times New Roman" pitchFamily="18" charset="0"/>
                <a:cs typeface="Times New Roman" pitchFamily="18" charset="0"/>
              </a:rPr>
              <a:t> 2. </a:t>
            </a:r>
            <a:r>
              <a:rPr lang="vi-VN" sz="2800" b="1" u="sng" dirty="0" smtClean="0">
                <a:solidFill>
                  <a:srgbClr val="FF0000"/>
                </a:solidFill>
                <a:latin typeface="Times New Roman" pitchFamily="18" charset="0"/>
                <a:cs typeface="Times New Roman" pitchFamily="18" charset="0"/>
              </a:rPr>
              <a:t>Vẽ </a:t>
            </a:r>
            <a:r>
              <a:rPr lang="vi-VN" sz="2800" b="1" u="sng" dirty="0">
                <a:solidFill>
                  <a:srgbClr val="FF0000"/>
                </a:solidFill>
                <a:latin typeface="Times New Roman" pitchFamily="18" charset="0"/>
                <a:cs typeface="Times New Roman" pitchFamily="18" charset="0"/>
              </a:rPr>
              <a:t>sơ đồ khái quát về sự trao đổi chất ở thực vật và động vật.</a:t>
            </a:r>
            <a:endParaRPr lang="en-US" sz="2800" b="1" u="sng" dirty="0">
              <a:solidFill>
                <a:srgbClr val="FF0000"/>
              </a:solidFill>
              <a:latin typeface="Times New Roman" pitchFamily="18" charset="0"/>
              <a:cs typeface="Times New Roman" pitchFamily="18" charset="0"/>
            </a:endParaRPr>
          </a:p>
        </p:txBody>
      </p:sp>
      <p:sp>
        <p:nvSpPr>
          <p:cNvPr id="89" name="TextBox 88"/>
          <p:cNvSpPr txBox="1"/>
          <p:nvPr/>
        </p:nvSpPr>
        <p:spPr>
          <a:xfrm>
            <a:off x="1352288" y="618183"/>
            <a:ext cx="9324304" cy="369332"/>
          </a:xfrm>
          <a:prstGeom prst="rect">
            <a:avLst/>
          </a:prstGeom>
          <a:noFill/>
        </p:spPr>
        <p:txBody>
          <a:bodyPr wrap="square" rtlCol="0">
            <a:spAutoFit/>
          </a:bodyPr>
          <a:lstStyle/>
          <a:p>
            <a:r>
              <a:rPr lang="en-US" b="1" dirty="0" err="1" smtClean="0">
                <a:latin typeface="Times New Roman" pitchFamily="18" charset="0"/>
                <a:cs typeface="Times New Roman" pitchFamily="18" charset="0"/>
              </a:rPr>
              <a:t>Từ</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trò</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chơi</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của</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bài</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tập</a:t>
            </a:r>
            <a:r>
              <a:rPr lang="en-US" b="1" dirty="0" smtClean="0">
                <a:latin typeface="Times New Roman" pitchFamily="18" charset="0"/>
                <a:cs typeface="Times New Roman" pitchFamily="18" charset="0"/>
              </a:rPr>
              <a:t> 1 </a:t>
            </a:r>
            <a:r>
              <a:rPr lang="en-US" b="1" dirty="0" err="1" smtClean="0">
                <a:latin typeface="Times New Roman" pitchFamily="18" charset="0"/>
                <a:cs typeface="Times New Roman" pitchFamily="18" charset="0"/>
              </a:rPr>
              <a:t>hãy</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lên</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bảng</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hoàn</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thành</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sơ</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đồ</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về</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trao</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trao</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chất</a:t>
            </a:r>
            <a:r>
              <a:rPr lang="en-US" b="1" dirty="0" smtClean="0">
                <a:latin typeface="Times New Roman" pitchFamily="18" charset="0"/>
                <a:cs typeface="Times New Roman" pitchFamily="18" charset="0"/>
              </a:rPr>
              <a:t> ở TV </a:t>
            </a:r>
            <a:r>
              <a:rPr lang="en-US" b="1" dirty="0" err="1" smtClean="0">
                <a:latin typeface="Times New Roman" pitchFamily="18" charset="0"/>
                <a:cs typeface="Times New Roman" pitchFamily="18" charset="0"/>
              </a:rPr>
              <a:t>và</a:t>
            </a:r>
            <a:r>
              <a:rPr lang="en-US" b="1" dirty="0" smtClean="0">
                <a:latin typeface="Times New Roman" pitchFamily="18" charset="0"/>
                <a:cs typeface="Times New Roman" pitchFamily="18" charset="0"/>
              </a:rPr>
              <a:t> ĐV.</a:t>
            </a:r>
            <a:endParaRPr lang="en-US" b="1" dirty="0">
              <a:latin typeface="Times New Roman" pitchFamily="18" charset="0"/>
              <a:cs typeface="Times New Roman" pitchFamily="18" charset="0"/>
            </a:endParaRPr>
          </a:p>
        </p:txBody>
      </p:sp>
    </p:spTree>
    <p:extLst>
      <p:ext uri="{BB962C8B-B14F-4D97-AF65-F5344CB8AC3E}">
        <p14:creationId xmlns:p14="http://schemas.microsoft.com/office/powerpoint/2010/main" val="34532212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255055" y="1052737"/>
            <a:ext cx="5510281" cy="5667892"/>
            <a:chOff x="255055" y="1052737"/>
            <a:chExt cx="5510281" cy="5667892"/>
          </a:xfrm>
        </p:grpSpPr>
        <p:cxnSp>
          <p:nvCxnSpPr>
            <p:cNvPr id="27" name="Straight Arrow Connector 26"/>
            <p:cNvCxnSpPr>
              <a:stCxn id="10262" idx="6"/>
              <a:endCxn id="28" idx="2"/>
            </p:cNvCxnSpPr>
            <p:nvPr/>
          </p:nvCxnSpPr>
          <p:spPr>
            <a:xfrm>
              <a:off x="3618871" y="3321009"/>
              <a:ext cx="271015" cy="151136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nvGrpSpPr>
            <p:cNvPr id="10248" name="Group 10247"/>
            <p:cNvGrpSpPr/>
            <p:nvPr/>
          </p:nvGrpSpPr>
          <p:grpSpPr>
            <a:xfrm>
              <a:off x="255055" y="1052737"/>
              <a:ext cx="5510281" cy="5667892"/>
              <a:chOff x="255055" y="1052737"/>
              <a:chExt cx="5510281" cy="5667892"/>
            </a:xfrm>
          </p:grpSpPr>
          <p:grpSp>
            <p:nvGrpSpPr>
              <p:cNvPr id="10243" name="Group 27"/>
              <p:cNvGrpSpPr>
                <a:grpSpLocks/>
              </p:cNvGrpSpPr>
              <p:nvPr/>
            </p:nvGrpSpPr>
            <p:grpSpPr bwMode="auto">
              <a:xfrm>
                <a:off x="269551" y="1052737"/>
                <a:ext cx="5357053" cy="4536544"/>
                <a:chOff x="-132" y="1200"/>
                <a:chExt cx="5187" cy="2494"/>
              </a:xfrm>
            </p:grpSpPr>
            <p:sp>
              <p:nvSpPr>
                <p:cNvPr id="10262" name="Oval 7"/>
                <p:cNvSpPr>
                  <a:spLocks noChangeArrowheads="1"/>
                </p:cNvSpPr>
                <p:nvPr/>
              </p:nvSpPr>
              <p:spPr bwMode="gray">
                <a:xfrm>
                  <a:off x="2077" y="1200"/>
                  <a:ext cx="1034" cy="2494"/>
                </a:xfrm>
                <a:prstGeom prst="ellipse">
                  <a:avLst/>
                </a:prstGeom>
                <a:solidFill>
                  <a:srgbClr val="00B050"/>
                </a:solidFill>
                <a:ln w="57150" algn="ctr">
                  <a:solidFill>
                    <a:schemeClr val="bg1"/>
                  </a:solidFill>
                  <a:round/>
                  <a:headEnd/>
                  <a:tailEnd/>
                </a:ln>
                <a:effectLst/>
                <a:extLs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lvl1pPr>
                    <a:spcBef>
                      <a:spcPct val="20000"/>
                    </a:spcBef>
                    <a:buClr>
                      <a:schemeClr val="tx2"/>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400">
                      <a:solidFill>
                        <a:schemeClr val="tx1"/>
                      </a:solidFill>
                      <a:latin typeface="Arial" panose="020B0604020202020204" pitchFamily="34" charset="0"/>
                    </a:defRPr>
                  </a:lvl2pPr>
                  <a:lvl3pPr marL="1143000" indent="-228600">
                    <a:spcBef>
                      <a:spcPct val="20000"/>
                    </a:spcBef>
                    <a:buClr>
                      <a:schemeClr val="tx1"/>
                    </a:buClr>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fontAlgn="base">
                    <a:spcBef>
                      <a:spcPct val="0"/>
                    </a:spcBef>
                    <a:spcAft>
                      <a:spcPct val="0"/>
                    </a:spcAft>
                    <a:buClrTx/>
                    <a:buFont typeface="Wingdings" panose="05000000000000000000" pitchFamily="2" charset="2"/>
                    <a:buNone/>
                  </a:pPr>
                  <a:r>
                    <a:rPr lang="en-US" altLang="en-US" sz="2400" b="1" dirty="0" smtClean="0">
                      <a:solidFill>
                        <a:srgbClr val="FF0000"/>
                      </a:solidFill>
                      <a:latin typeface="Times New Roman" panose="02020603050405020304" pitchFamily="18" charset="0"/>
                      <a:cs typeface="Times New Roman" panose="02020603050405020304" pitchFamily="18" charset="0"/>
                    </a:rPr>
                    <a:t>THỰC</a:t>
                  </a:r>
                </a:p>
                <a:p>
                  <a:pPr algn="ctr" fontAlgn="base">
                    <a:spcBef>
                      <a:spcPct val="0"/>
                    </a:spcBef>
                    <a:spcAft>
                      <a:spcPct val="0"/>
                    </a:spcAft>
                    <a:buClrTx/>
                    <a:buFont typeface="Wingdings" panose="05000000000000000000" pitchFamily="2" charset="2"/>
                    <a:buNone/>
                  </a:pPr>
                  <a:r>
                    <a:rPr lang="en-US" altLang="en-US" sz="2400" b="1" dirty="0" smtClean="0">
                      <a:solidFill>
                        <a:srgbClr val="FF0000"/>
                      </a:solidFill>
                      <a:latin typeface="Times New Roman" panose="02020603050405020304" pitchFamily="18" charset="0"/>
                      <a:cs typeface="Times New Roman" panose="02020603050405020304" pitchFamily="18" charset="0"/>
                    </a:rPr>
                    <a:t> VẬT</a:t>
                  </a:r>
                  <a:endParaRPr lang="en-US" altLang="en-US" sz="2400" b="1" dirty="0">
                    <a:solidFill>
                      <a:srgbClr val="FF0000"/>
                    </a:solidFill>
                    <a:latin typeface="Times New Roman" panose="02020603050405020304" pitchFamily="18" charset="0"/>
                    <a:cs typeface="Times New Roman" panose="02020603050405020304" pitchFamily="18" charset="0"/>
                  </a:endParaRPr>
                </a:p>
              </p:txBody>
            </p:sp>
            <p:sp>
              <p:nvSpPr>
                <p:cNvPr id="46093" name="AutoShape 13"/>
                <p:cNvSpPr>
                  <a:spLocks noChangeArrowheads="1"/>
                </p:cNvSpPr>
                <p:nvPr/>
              </p:nvSpPr>
              <p:spPr bwMode="gray">
                <a:xfrm>
                  <a:off x="-132" y="2485"/>
                  <a:ext cx="1784" cy="550"/>
                </a:xfrm>
                <a:prstGeom prst="can">
                  <a:avLst>
                    <a:gd name="adj" fmla="val 25000"/>
                  </a:avLst>
                </a:prstGeom>
                <a:solidFill>
                  <a:schemeClr val="accent2">
                    <a:lumMod val="75000"/>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defRPr/>
                  </a:pPr>
                  <a:r>
                    <a:rPr lang="en-US" sz="2000" b="1" dirty="0" smtClean="0">
                      <a:solidFill>
                        <a:srgbClr val="000000">
                          <a:lumMod val="95000"/>
                          <a:lumOff val="5000"/>
                        </a:srgbClr>
                      </a:solidFill>
                      <a:latin typeface="Times New Roman" panose="02020603050405020304" pitchFamily="18" charset="0"/>
                      <a:cs typeface="Times New Roman" panose="02020603050405020304" pitchFamily="18" charset="0"/>
                    </a:rPr>
                    <a:t>CHẤT </a:t>
                  </a:r>
                </a:p>
                <a:p>
                  <a:pPr algn="ctr" fontAlgn="base">
                    <a:spcBef>
                      <a:spcPct val="0"/>
                    </a:spcBef>
                    <a:spcAft>
                      <a:spcPct val="0"/>
                    </a:spcAft>
                    <a:defRPr/>
                  </a:pPr>
                  <a:r>
                    <a:rPr lang="en-US" sz="2000" b="1" dirty="0" smtClean="0">
                      <a:solidFill>
                        <a:srgbClr val="000000">
                          <a:lumMod val="95000"/>
                          <a:lumOff val="5000"/>
                        </a:srgbClr>
                      </a:solidFill>
                      <a:latin typeface="Times New Roman" panose="02020603050405020304" pitchFamily="18" charset="0"/>
                      <a:cs typeface="Times New Roman" panose="02020603050405020304" pitchFamily="18" charset="0"/>
                    </a:rPr>
                    <a:t>KHOÁNG</a:t>
                  </a:r>
                  <a:endParaRPr lang="en-US" sz="2000" b="1" dirty="0">
                    <a:solidFill>
                      <a:srgbClr val="000000">
                        <a:lumMod val="95000"/>
                        <a:lumOff val="5000"/>
                      </a:srgbClr>
                    </a:solidFill>
                    <a:latin typeface="Times New Roman" panose="02020603050405020304" pitchFamily="18" charset="0"/>
                    <a:cs typeface="Times New Roman" panose="02020603050405020304" pitchFamily="18" charset="0"/>
                  </a:endParaRPr>
                </a:p>
              </p:txBody>
            </p:sp>
            <p:sp>
              <p:nvSpPr>
                <p:cNvPr id="46094" name="AutoShape 14"/>
                <p:cNvSpPr>
                  <a:spLocks noChangeArrowheads="1"/>
                </p:cNvSpPr>
                <p:nvPr/>
              </p:nvSpPr>
              <p:spPr bwMode="gray">
                <a:xfrm>
                  <a:off x="-132" y="1897"/>
                  <a:ext cx="1812" cy="580"/>
                </a:xfrm>
                <a:prstGeom prst="can">
                  <a:avLst>
                    <a:gd name="adj" fmla="val 25000"/>
                  </a:avLst>
                </a:prstGeom>
                <a:solidFill>
                  <a:schemeClr val="accent2">
                    <a:lumMod val="75000"/>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defRPr/>
                  </a:pPr>
                  <a:r>
                    <a:rPr lang="en-US" sz="2000" b="1" dirty="0" smtClean="0">
                      <a:solidFill>
                        <a:srgbClr val="000000">
                          <a:lumMod val="95000"/>
                          <a:lumOff val="5000"/>
                        </a:srgbClr>
                      </a:solidFill>
                      <a:latin typeface="Times New Roman" panose="02020603050405020304" pitchFamily="18" charset="0"/>
                      <a:cs typeface="Times New Roman" panose="02020603050405020304" pitchFamily="18" charset="0"/>
                    </a:rPr>
                    <a:t>NƯỚC</a:t>
                  </a:r>
                  <a:endParaRPr lang="en-US" sz="2000" b="1" dirty="0">
                    <a:solidFill>
                      <a:srgbClr val="000000">
                        <a:lumMod val="95000"/>
                        <a:lumOff val="5000"/>
                      </a:srgbClr>
                    </a:solidFill>
                    <a:latin typeface="Times New Roman" panose="02020603050405020304" pitchFamily="18" charset="0"/>
                    <a:cs typeface="Times New Roman" panose="02020603050405020304" pitchFamily="18" charset="0"/>
                  </a:endParaRPr>
                </a:p>
              </p:txBody>
            </p:sp>
            <p:sp>
              <p:nvSpPr>
                <p:cNvPr id="46095" name="AutoShape 15"/>
                <p:cNvSpPr>
                  <a:spLocks noChangeArrowheads="1"/>
                </p:cNvSpPr>
                <p:nvPr/>
              </p:nvSpPr>
              <p:spPr bwMode="gray">
                <a:xfrm>
                  <a:off x="-132" y="1303"/>
                  <a:ext cx="1812" cy="569"/>
                </a:xfrm>
                <a:prstGeom prst="can">
                  <a:avLst>
                    <a:gd name="adj" fmla="val 25000"/>
                  </a:avLst>
                </a:prstGeom>
                <a:solidFill>
                  <a:schemeClr val="accent2">
                    <a:lumMod val="75000"/>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defRPr/>
                  </a:pPr>
                  <a:r>
                    <a:rPr lang="en-US" sz="2800" b="1" dirty="0" smtClean="0">
                      <a:solidFill>
                        <a:srgbClr val="FFFF00"/>
                      </a:solidFill>
                      <a:latin typeface="Times New Roman" panose="02020603050405020304" pitchFamily="18" charset="0"/>
                      <a:cs typeface="Times New Roman" panose="02020603050405020304" pitchFamily="18" charset="0"/>
                    </a:rPr>
                    <a:t>HẤP THỤ</a:t>
                  </a:r>
                  <a:endParaRPr lang="en-US" sz="2800" b="1" dirty="0">
                    <a:solidFill>
                      <a:srgbClr val="FFFF00"/>
                    </a:solidFill>
                    <a:latin typeface="Times New Roman" panose="02020603050405020304" pitchFamily="18" charset="0"/>
                    <a:cs typeface="Times New Roman" panose="02020603050405020304" pitchFamily="18" charset="0"/>
                  </a:endParaRPr>
                </a:p>
              </p:txBody>
            </p:sp>
            <p:sp>
              <p:nvSpPr>
                <p:cNvPr id="46096" name="AutoShape 16"/>
                <p:cNvSpPr>
                  <a:spLocks noChangeArrowheads="1"/>
                </p:cNvSpPr>
                <p:nvPr/>
              </p:nvSpPr>
              <p:spPr bwMode="gray">
                <a:xfrm>
                  <a:off x="3336" y="2355"/>
                  <a:ext cx="1719" cy="546"/>
                </a:xfrm>
                <a:prstGeom prst="can">
                  <a:avLst>
                    <a:gd name="adj" fmla="val 25000"/>
                  </a:avLst>
                </a:prstGeom>
                <a:gradFill rotWithShape="1">
                  <a:gsLst>
                    <a:gs pos="0">
                      <a:schemeClr val="accent1">
                        <a:gamma/>
                        <a:shade val="46275"/>
                        <a:invGamma/>
                      </a:schemeClr>
                    </a:gs>
                    <a:gs pos="50000">
                      <a:schemeClr val="accent1"/>
                    </a:gs>
                    <a:gs pos="100000">
                      <a:schemeClr val="accent1">
                        <a:gamma/>
                        <a:shade val="46275"/>
                        <a:invGamma/>
                      </a:schemeClr>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defRPr/>
                  </a:pPr>
                  <a:r>
                    <a:rPr lang="en-US" b="1" dirty="0" smtClean="0">
                      <a:solidFill>
                        <a:srgbClr val="000000"/>
                      </a:solidFill>
                      <a:latin typeface="Times New Roman" pitchFamily="18" charset="0"/>
                      <a:cs typeface="Times New Roman" pitchFamily="18" charset="0"/>
                    </a:rPr>
                    <a:t>CHẤT THẢI</a:t>
                  </a:r>
                  <a:endParaRPr lang="en-US" b="1" dirty="0">
                    <a:solidFill>
                      <a:srgbClr val="000000"/>
                    </a:solidFill>
                    <a:latin typeface="Times New Roman" pitchFamily="18" charset="0"/>
                    <a:cs typeface="Times New Roman" pitchFamily="18" charset="0"/>
                  </a:endParaRPr>
                </a:p>
              </p:txBody>
            </p:sp>
            <p:sp>
              <p:nvSpPr>
                <p:cNvPr id="46097" name="AutoShape 17"/>
                <p:cNvSpPr>
                  <a:spLocks noChangeArrowheads="1"/>
                </p:cNvSpPr>
                <p:nvPr/>
              </p:nvSpPr>
              <p:spPr bwMode="gray">
                <a:xfrm>
                  <a:off x="3300" y="1921"/>
                  <a:ext cx="1719" cy="386"/>
                </a:xfrm>
                <a:prstGeom prst="can">
                  <a:avLst>
                    <a:gd name="adj" fmla="val 25000"/>
                  </a:avLst>
                </a:prstGeom>
                <a:gradFill rotWithShape="1">
                  <a:gsLst>
                    <a:gs pos="0">
                      <a:schemeClr val="accent1">
                        <a:gamma/>
                        <a:shade val="46275"/>
                        <a:invGamma/>
                      </a:schemeClr>
                    </a:gs>
                    <a:gs pos="50000">
                      <a:schemeClr val="accent1"/>
                    </a:gs>
                    <a:gs pos="100000">
                      <a:schemeClr val="accent1">
                        <a:gamma/>
                        <a:shade val="46275"/>
                        <a:invGamma/>
                      </a:schemeClr>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defRPr/>
                  </a:pPr>
                  <a:r>
                    <a:rPr lang="en-US" b="1" dirty="0" smtClean="0">
                      <a:solidFill>
                        <a:srgbClr val="000000"/>
                      </a:solidFill>
                      <a:latin typeface="Times New Roman" pitchFamily="18" charset="0"/>
                      <a:cs typeface="Times New Roman" pitchFamily="18" charset="0"/>
                    </a:rPr>
                    <a:t>HƠI NƯỚC</a:t>
                  </a:r>
                  <a:endParaRPr lang="en-US" b="1" dirty="0">
                    <a:solidFill>
                      <a:srgbClr val="000000"/>
                    </a:solidFill>
                    <a:latin typeface="Times New Roman" pitchFamily="18" charset="0"/>
                    <a:cs typeface="Times New Roman" pitchFamily="18" charset="0"/>
                  </a:endParaRPr>
                </a:p>
              </p:txBody>
            </p:sp>
            <p:sp>
              <p:nvSpPr>
                <p:cNvPr id="46098" name="AutoShape 18"/>
                <p:cNvSpPr>
                  <a:spLocks noChangeArrowheads="1"/>
                </p:cNvSpPr>
                <p:nvPr/>
              </p:nvSpPr>
              <p:spPr bwMode="gray">
                <a:xfrm>
                  <a:off x="3312" y="1200"/>
                  <a:ext cx="1719" cy="718"/>
                </a:xfrm>
                <a:prstGeom prst="can">
                  <a:avLst>
                    <a:gd name="adj" fmla="val 25000"/>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r>
                    <a:rPr lang="en-US" sz="2800" b="1" dirty="0" smtClean="0">
                      <a:solidFill>
                        <a:srgbClr val="FFFF00"/>
                      </a:solidFill>
                      <a:latin typeface="Times New Roman" pitchFamily="18" charset="0"/>
                      <a:cs typeface="Times New Roman" pitchFamily="18" charset="0"/>
                    </a:rPr>
                    <a:t>THẢI RA</a:t>
                  </a:r>
                  <a:endParaRPr lang="en-US" sz="2800" b="1" dirty="0">
                    <a:solidFill>
                      <a:srgbClr val="FFFF00"/>
                    </a:solidFill>
                    <a:latin typeface="Times New Roman" pitchFamily="18" charset="0"/>
                    <a:cs typeface="Times New Roman" pitchFamily="18" charset="0"/>
                  </a:endParaRPr>
                </a:p>
              </p:txBody>
            </p:sp>
          </p:grpSp>
          <p:sp>
            <p:nvSpPr>
              <p:cNvPr id="28" name="AutoShape 16"/>
              <p:cNvSpPr>
                <a:spLocks noChangeArrowheads="1"/>
              </p:cNvSpPr>
              <p:nvPr/>
            </p:nvSpPr>
            <p:spPr bwMode="gray">
              <a:xfrm>
                <a:off x="3889886" y="4364551"/>
                <a:ext cx="1775356" cy="935652"/>
              </a:xfrm>
              <a:prstGeom prst="can">
                <a:avLst>
                  <a:gd name="adj" fmla="val 25000"/>
                </a:avLst>
              </a:prstGeom>
              <a:gradFill rotWithShape="1">
                <a:gsLst>
                  <a:gs pos="0">
                    <a:schemeClr val="accent1">
                      <a:gamma/>
                      <a:shade val="46275"/>
                      <a:invGamma/>
                    </a:schemeClr>
                  </a:gs>
                  <a:gs pos="50000">
                    <a:schemeClr val="accent1"/>
                  </a:gs>
                  <a:gs pos="100000">
                    <a:schemeClr val="accent1">
                      <a:gamma/>
                      <a:shade val="46275"/>
                      <a:invGamma/>
                    </a:schemeClr>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vi-VN" b="1" dirty="0">
                    <a:solidFill>
                      <a:srgbClr val="000000"/>
                    </a:solidFill>
                    <a:latin typeface="Times New Roman" pitchFamily="18" charset="0"/>
                    <a:cs typeface="Times New Roman" pitchFamily="18" charset="0"/>
                  </a:rPr>
                  <a:t>K</a:t>
                </a:r>
                <a:r>
                  <a:rPr lang="en-US" b="1" dirty="0">
                    <a:solidFill>
                      <a:srgbClr val="000000"/>
                    </a:solidFill>
                    <a:latin typeface="Times New Roman" pitchFamily="18" charset="0"/>
                    <a:cs typeface="Times New Roman" pitchFamily="18" charset="0"/>
                  </a:rPr>
                  <a:t>HÍ </a:t>
                </a:r>
              </a:p>
              <a:p>
                <a:pPr algn="ctr"/>
                <a:r>
                  <a:rPr lang="en-US" b="1" dirty="0">
                    <a:solidFill>
                      <a:srgbClr val="000000"/>
                    </a:solidFill>
                    <a:latin typeface="Times New Roman" pitchFamily="18" charset="0"/>
                    <a:cs typeface="Times New Roman" pitchFamily="18" charset="0"/>
                  </a:rPr>
                  <a:t>OXYGEN</a:t>
                </a:r>
              </a:p>
            </p:txBody>
          </p:sp>
          <p:sp>
            <p:nvSpPr>
              <p:cNvPr id="31" name="AutoShape 13"/>
              <p:cNvSpPr>
                <a:spLocks noChangeArrowheads="1"/>
              </p:cNvSpPr>
              <p:nvPr/>
            </p:nvSpPr>
            <p:spPr bwMode="gray">
              <a:xfrm>
                <a:off x="270082" y="4439459"/>
                <a:ext cx="1841950" cy="868122"/>
              </a:xfrm>
              <a:prstGeom prst="can">
                <a:avLst>
                  <a:gd name="adj" fmla="val 25000"/>
                </a:avLst>
              </a:prstGeom>
              <a:solidFill>
                <a:schemeClr val="accent2">
                  <a:lumMod val="75000"/>
                </a:schemeClr>
              </a:solidFill>
              <a:ln>
                <a:noFill/>
              </a:ln>
              <a:effectLst/>
              <a:extLst/>
            </p:spPr>
            <p:txBody>
              <a:bodyPr wrap="none" anchor="ctr"/>
              <a:lstStyle/>
              <a:p>
                <a:pPr algn="ctr"/>
                <a:r>
                  <a:rPr lang="vi-VN" b="1" dirty="0" smtClean="0">
                    <a:solidFill>
                      <a:srgbClr val="000000"/>
                    </a:solidFill>
                    <a:latin typeface="Times New Roman" pitchFamily="18" charset="0"/>
                    <a:cs typeface="Times New Roman" pitchFamily="18" charset="0"/>
                  </a:rPr>
                  <a:t>K</a:t>
                </a:r>
                <a:r>
                  <a:rPr lang="en-US" b="1" dirty="0" smtClean="0">
                    <a:solidFill>
                      <a:srgbClr val="000000"/>
                    </a:solidFill>
                    <a:latin typeface="Times New Roman" pitchFamily="18" charset="0"/>
                    <a:cs typeface="Times New Roman" pitchFamily="18" charset="0"/>
                  </a:rPr>
                  <a:t>HÍ </a:t>
                </a:r>
              </a:p>
              <a:p>
                <a:pPr algn="ctr"/>
                <a:r>
                  <a:rPr lang="en-US" b="1" dirty="0" smtClean="0">
                    <a:solidFill>
                      <a:srgbClr val="000000"/>
                    </a:solidFill>
                    <a:latin typeface="Times New Roman" pitchFamily="18" charset="0"/>
                    <a:cs typeface="Times New Roman" pitchFamily="18" charset="0"/>
                  </a:rPr>
                  <a:t>OXYGEN</a:t>
                </a:r>
                <a:endParaRPr lang="en-US" b="1" dirty="0">
                  <a:solidFill>
                    <a:srgbClr val="000000"/>
                  </a:solidFill>
                  <a:latin typeface="Times New Roman" pitchFamily="18" charset="0"/>
                  <a:cs typeface="Times New Roman" pitchFamily="18" charset="0"/>
                </a:endParaRPr>
              </a:p>
            </p:txBody>
          </p:sp>
          <p:sp>
            <p:nvSpPr>
              <p:cNvPr id="21" name="AutoShape 13"/>
              <p:cNvSpPr>
                <a:spLocks noChangeArrowheads="1"/>
              </p:cNvSpPr>
              <p:nvPr/>
            </p:nvSpPr>
            <p:spPr bwMode="gray">
              <a:xfrm>
                <a:off x="255055" y="5300203"/>
                <a:ext cx="1841950" cy="1420426"/>
              </a:xfrm>
              <a:prstGeom prst="can">
                <a:avLst>
                  <a:gd name="adj" fmla="val 25000"/>
                </a:avLst>
              </a:prstGeom>
              <a:solidFill>
                <a:schemeClr val="accent2">
                  <a:lumMod val="75000"/>
                </a:schemeClr>
              </a:solidFill>
              <a:ln>
                <a:noFill/>
              </a:ln>
              <a:effectLst/>
              <a:extLst/>
            </p:spPr>
            <p:txBody>
              <a:bodyPr wrap="none" anchor="ctr"/>
              <a:lstStyle/>
              <a:p>
                <a:pPr algn="ctr"/>
                <a:r>
                  <a:rPr lang="vi-VN" b="1" dirty="0" smtClean="0">
                    <a:solidFill>
                      <a:srgbClr val="000000"/>
                    </a:solidFill>
                    <a:latin typeface="Times New Roman" pitchFamily="18" charset="0"/>
                    <a:cs typeface="Times New Roman" pitchFamily="18" charset="0"/>
                  </a:rPr>
                  <a:t>K</a:t>
                </a:r>
                <a:r>
                  <a:rPr lang="en-US" b="1" dirty="0" smtClean="0">
                    <a:solidFill>
                      <a:srgbClr val="000000"/>
                    </a:solidFill>
                    <a:latin typeface="Times New Roman" pitchFamily="18" charset="0"/>
                    <a:cs typeface="Times New Roman" pitchFamily="18" charset="0"/>
                  </a:rPr>
                  <a:t>HÍ </a:t>
                </a:r>
              </a:p>
              <a:p>
                <a:pPr algn="ctr"/>
                <a:r>
                  <a:rPr lang="en-US" b="1" dirty="0" smtClean="0">
                    <a:solidFill>
                      <a:srgbClr val="000000"/>
                    </a:solidFill>
                    <a:latin typeface="Times New Roman" pitchFamily="18" charset="0"/>
                    <a:cs typeface="Times New Roman" pitchFamily="18" charset="0"/>
                  </a:rPr>
                  <a:t>CARBON </a:t>
                </a:r>
              </a:p>
              <a:p>
                <a:pPr algn="ctr"/>
                <a:r>
                  <a:rPr lang="en-US" b="1" dirty="0" smtClean="0">
                    <a:solidFill>
                      <a:srgbClr val="000000"/>
                    </a:solidFill>
                    <a:latin typeface="Times New Roman" pitchFamily="18" charset="0"/>
                    <a:cs typeface="Times New Roman" pitchFamily="18" charset="0"/>
                  </a:rPr>
                  <a:t>DIOXIDE </a:t>
                </a:r>
                <a:endParaRPr lang="en-US" b="1" dirty="0">
                  <a:solidFill>
                    <a:srgbClr val="000000"/>
                  </a:solidFill>
                  <a:latin typeface="Times New Roman" pitchFamily="18" charset="0"/>
                  <a:cs typeface="Times New Roman" pitchFamily="18" charset="0"/>
                </a:endParaRPr>
              </a:p>
            </p:txBody>
          </p:sp>
          <p:cxnSp>
            <p:nvCxnSpPr>
              <p:cNvPr id="3" name="Straight Arrow Connector 2"/>
              <p:cNvCxnSpPr>
                <a:stCxn id="46094" idx="4"/>
              </p:cNvCxnSpPr>
              <p:nvPr/>
            </p:nvCxnSpPr>
            <p:spPr>
              <a:xfrm>
                <a:off x="2140956" y="2848073"/>
                <a:ext cx="410016" cy="80830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 name="Straight Arrow Connector 4"/>
              <p:cNvCxnSpPr>
                <a:stCxn id="46093" idx="4"/>
              </p:cNvCxnSpPr>
              <p:nvPr/>
            </p:nvCxnSpPr>
            <p:spPr>
              <a:xfrm flipV="1">
                <a:off x="2112032" y="3890350"/>
                <a:ext cx="438932" cy="1"/>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a:stCxn id="31" idx="4"/>
              </p:cNvCxnSpPr>
              <p:nvPr/>
            </p:nvCxnSpPr>
            <p:spPr>
              <a:xfrm flipV="1">
                <a:off x="2112032" y="4039032"/>
                <a:ext cx="438940" cy="83448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21" idx="4"/>
              </p:cNvCxnSpPr>
              <p:nvPr/>
            </p:nvCxnSpPr>
            <p:spPr>
              <a:xfrm flipV="1">
                <a:off x="2097005" y="4349524"/>
                <a:ext cx="556043" cy="1660892"/>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10262" idx="6"/>
                <a:endCxn id="46097" idx="2"/>
              </p:cNvCxnSpPr>
              <p:nvPr/>
            </p:nvCxnSpPr>
            <p:spPr>
              <a:xfrm flipV="1">
                <a:off x="3618871" y="2715288"/>
                <a:ext cx="195196" cy="605721"/>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10262" idx="6"/>
                <a:endCxn id="46096" idx="2"/>
              </p:cNvCxnSpPr>
              <p:nvPr/>
            </p:nvCxnSpPr>
            <p:spPr>
              <a:xfrm>
                <a:off x="3618871" y="3321009"/>
                <a:ext cx="232377" cy="329321"/>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0245" name="Straight Arrow Connector 10244"/>
              <p:cNvCxnSpPr>
                <a:stCxn id="10262" idx="6"/>
              </p:cNvCxnSpPr>
              <p:nvPr/>
            </p:nvCxnSpPr>
            <p:spPr>
              <a:xfrm>
                <a:off x="3618871" y="3321009"/>
                <a:ext cx="233833" cy="2348667"/>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0" name="AutoShape 13"/>
              <p:cNvSpPr>
                <a:spLocks noChangeArrowheads="1"/>
              </p:cNvSpPr>
              <p:nvPr/>
            </p:nvSpPr>
            <p:spPr bwMode="gray">
              <a:xfrm>
                <a:off x="3923386" y="5452603"/>
                <a:ext cx="1841950" cy="1268026"/>
              </a:xfrm>
              <a:prstGeom prst="can">
                <a:avLst>
                  <a:gd name="adj" fmla="val 25000"/>
                </a:avLst>
              </a:prstGeom>
              <a:solidFill>
                <a:schemeClr val="accent1"/>
              </a:solidFill>
              <a:ln>
                <a:noFill/>
              </a:ln>
              <a:effectLst/>
              <a:extLst/>
            </p:spPr>
            <p:txBody>
              <a:bodyPr wrap="none" anchor="ctr"/>
              <a:lstStyle/>
              <a:p>
                <a:pPr algn="ctr"/>
                <a:r>
                  <a:rPr lang="vi-VN" b="1" dirty="0" smtClean="0">
                    <a:solidFill>
                      <a:srgbClr val="000000"/>
                    </a:solidFill>
                    <a:latin typeface="Times New Roman" pitchFamily="18" charset="0"/>
                    <a:cs typeface="Times New Roman" pitchFamily="18" charset="0"/>
                  </a:rPr>
                  <a:t>K</a:t>
                </a:r>
                <a:r>
                  <a:rPr lang="en-US" b="1" dirty="0" smtClean="0">
                    <a:solidFill>
                      <a:srgbClr val="000000"/>
                    </a:solidFill>
                    <a:latin typeface="Times New Roman" pitchFamily="18" charset="0"/>
                    <a:cs typeface="Times New Roman" pitchFamily="18" charset="0"/>
                  </a:rPr>
                  <a:t>HÍ </a:t>
                </a:r>
              </a:p>
              <a:p>
                <a:pPr algn="ctr"/>
                <a:r>
                  <a:rPr lang="en-US" b="1" dirty="0" smtClean="0">
                    <a:solidFill>
                      <a:srgbClr val="000000"/>
                    </a:solidFill>
                    <a:latin typeface="Times New Roman" pitchFamily="18" charset="0"/>
                    <a:cs typeface="Times New Roman" pitchFamily="18" charset="0"/>
                  </a:rPr>
                  <a:t>CARBON </a:t>
                </a:r>
              </a:p>
              <a:p>
                <a:pPr algn="ctr"/>
                <a:r>
                  <a:rPr lang="en-US" b="1" dirty="0" smtClean="0">
                    <a:solidFill>
                      <a:srgbClr val="000000"/>
                    </a:solidFill>
                    <a:latin typeface="Times New Roman" pitchFamily="18" charset="0"/>
                    <a:cs typeface="Times New Roman" pitchFamily="18" charset="0"/>
                  </a:rPr>
                  <a:t>DIOXIDE </a:t>
                </a:r>
                <a:endParaRPr lang="en-US" b="1" dirty="0">
                  <a:solidFill>
                    <a:srgbClr val="000000"/>
                  </a:solidFill>
                  <a:latin typeface="Times New Roman" pitchFamily="18" charset="0"/>
                  <a:cs typeface="Times New Roman" pitchFamily="18" charset="0"/>
                </a:endParaRPr>
              </a:p>
            </p:txBody>
          </p:sp>
        </p:grpSp>
      </p:grpSp>
      <p:grpSp>
        <p:nvGrpSpPr>
          <p:cNvPr id="10265" name="Group 10264"/>
          <p:cNvGrpSpPr/>
          <p:nvPr/>
        </p:nvGrpSpPr>
        <p:grpSpPr>
          <a:xfrm>
            <a:off x="6097825" y="1037710"/>
            <a:ext cx="5373697" cy="5682919"/>
            <a:chOff x="5969035" y="1037710"/>
            <a:chExt cx="5373697" cy="5682919"/>
          </a:xfrm>
        </p:grpSpPr>
        <p:grpSp>
          <p:nvGrpSpPr>
            <p:cNvPr id="54" name="Group 53"/>
            <p:cNvGrpSpPr/>
            <p:nvPr/>
          </p:nvGrpSpPr>
          <p:grpSpPr>
            <a:xfrm>
              <a:off x="5971183" y="1037710"/>
              <a:ext cx="5371549" cy="5551977"/>
              <a:chOff x="255055" y="1052737"/>
              <a:chExt cx="5371549" cy="5551977"/>
            </a:xfrm>
          </p:grpSpPr>
          <p:grpSp>
            <p:nvGrpSpPr>
              <p:cNvPr id="55" name="Group 27"/>
              <p:cNvGrpSpPr>
                <a:grpSpLocks/>
              </p:cNvGrpSpPr>
              <p:nvPr/>
            </p:nvGrpSpPr>
            <p:grpSpPr bwMode="auto">
              <a:xfrm>
                <a:off x="269551" y="1052737"/>
                <a:ext cx="5357053" cy="4536544"/>
                <a:chOff x="-132" y="1200"/>
                <a:chExt cx="5187" cy="2494"/>
              </a:xfrm>
            </p:grpSpPr>
            <p:sp>
              <p:nvSpPr>
                <p:cNvPr id="67" name="Oval 7"/>
                <p:cNvSpPr>
                  <a:spLocks noChangeArrowheads="1"/>
                </p:cNvSpPr>
                <p:nvPr/>
              </p:nvSpPr>
              <p:spPr bwMode="gray">
                <a:xfrm>
                  <a:off x="2077" y="1200"/>
                  <a:ext cx="1034" cy="2494"/>
                </a:xfrm>
                <a:prstGeom prst="ellipse">
                  <a:avLst/>
                </a:prstGeom>
                <a:solidFill>
                  <a:srgbClr val="00B050"/>
                </a:solidFill>
                <a:ln w="57150" algn="ctr">
                  <a:solidFill>
                    <a:schemeClr val="bg1"/>
                  </a:solidFill>
                  <a:round/>
                  <a:headEnd/>
                  <a:tailEnd/>
                </a:ln>
                <a:effectLst/>
                <a:extLs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lvl1pPr>
                    <a:spcBef>
                      <a:spcPct val="20000"/>
                    </a:spcBef>
                    <a:buClr>
                      <a:schemeClr val="tx2"/>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400">
                      <a:solidFill>
                        <a:schemeClr val="tx1"/>
                      </a:solidFill>
                      <a:latin typeface="Arial" panose="020B0604020202020204" pitchFamily="34" charset="0"/>
                    </a:defRPr>
                  </a:lvl2pPr>
                  <a:lvl3pPr marL="1143000" indent="-228600">
                    <a:spcBef>
                      <a:spcPct val="20000"/>
                    </a:spcBef>
                    <a:buClr>
                      <a:schemeClr val="tx1"/>
                    </a:buClr>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fontAlgn="base">
                    <a:spcBef>
                      <a:spcPct val="0"/>
                    </a:spcBef>
                    <a:spcAft>
                      <a:spcPct val="0"/>
                    </a:spcAft>
                    <a:buClrTx/>
                    <a:buFont typeface="Wingdings" panose="05000000000000000000" pitchFamily="2" charset="2"/>
                    <a:buNone/>
                  </a:pPr>
                  <a:r>
                    <a:rPr lang="en-US" altLang="en-US" sz="2400" b="1" dirty="0" smtClean="0">
                      <a:solidFill>
                        <a:srgbClr val="FF0000"/>
                      </a:solidFill>
                      <a:latin typeface="Times New Roman" panose="02020603050405020304" pitchFamily="18" charset="0"/>
                      <a:cs typeface="Times New Roman" panose="02020603050405020304" pitchFamily="18" charset="0"/>
                    </a:rPr>
                    <a:t>ĐỘNG</a:t>
                  </a:r>
                </a:p>
                <a:p>
                  <a:pPr algn="ctr" fontAlgn="base">
                    <a:spcBef>
                      <a:spcPct val="0"/>
                    </a:spcBef>
                    <a:spcAft>
                      <a:spcPct val="0"/>
                    </a:spcAft>
                    <a:buClrTx/>
                    <a:buFont typeface="Wingdings" panose="05000000000000000000" pitchFamily="2" charset="2"/>
                    <a:buNone/>
                  </a:pPr>
                  <a:r>
                    <a:rPr lang="en-US" altLang="en-US" sz="2400" b="1" dirty="0" smtClean="0">
                      <a:solidFill>
                        <a:srgbClr val="FF0000"/>
                      </a:solidFill>
                      <a:latin typeface="Times New Roman" panose="02020603050405020304" pitchFamily="18" charset="0"/>
                      <a:cs typeface="Times New Roman" panose="02020603050405020304" pitchFamily="18" charset="0"/>
                    </a:rPr>
                    <a:t> VẬT</a:t>
                  </a:r>
                  <a:endParaRPr lang="en-US" altLang="en-US" sz="2400" b="1" dirty="0">
                    <a:solidFill>
                      <a:srgbClr val="FF0000"/>
                    </a:solidFill>
                    <a:latin typeface="Times New Roman" panose="02020603050405020304" pitchFamily="18" charset="0"/>
                    <a:cs typeface="Times New Roman" panose="02020603050405020304" pitchFamily="18" charset="0"/>
                  </a:endParaRPr>
                </a:p>
              </p:txBody>
            </p:sp>
            <p:sp>
              <p:nvSpPr>
                <p:cNvPr id="68" name="AutoShape 13"/>
                <p:cNvSpPr>
                  <a:spLocks noChangeArrowheads="1"/>
                </p:cNvSpPr>
                <p:nvPr/>
              </p:nvSpPr>
              <p:spPr bwMode="gray">
                <a:xfrm>
                  <a:off x="-132" y="2366"/>
                  <a:ext cx="1784" cy="484"/>
                </a:xfrm>
                <a:prstGeom prst="can">
                  <a:avLst>
                    <a:gd name="adj" fmla="val 25000"/>
                  </a:avLst>
                </a:prstGeom>
                <a:solidFill>
                  <a:schemeClr val="accent2">
                    <a:lumMod val="75000"/>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defRPr/>
                  </a:pPr>
                  <a:r>
                    <a:rPr lang="en-US" sz="2000" b="1" dirty="0" smtClean="0">
                      <a:solidFill>
                        <a:srgbClr val="000000">
                          <a:lumMod val="95000"/>
                          <a:lumOff val="5000"/>
                        </a:srgbClr>
                      </a:solidFill>
                      <a:latin typeface="Times New Roman" panose="02020603050405020304" pitchFamily="18" charset="0"/>
                      <a:cs typeface="Times New Roman" panose="02020603050405020304" pitchFamily="18" charset="0"/>
                    </a:rPr>
                    <a:t>CHẤT </a:t>
                  </a:r>
                </a:p>
                <a:p>
                  <a:pPr algn="ctr" fontAlgn="base">
                    <a:spcBef>
                      <a:spcPct val="0"/>
                    </a:spcBef>
                    <a:spcAft>
                      <a:spcPct val="0"/>
                    </a:spcAft>
                    <a:defRPr/>
                  </a:pPr>
                  <a:r>
                    <a:rPr lang="en-US" sz="2000" b="1" dirty="0" smtClean="0">
                      <a:solidFill>
                        <a:srgbClr val="000000">
                          <a:lumMod val="95000"/>
                          <a:lumOff val="5000"/>
                        </a:srgbClr>
                      </a:solidFill>
                      <a:latin typeface="Times New Roman" panose="02020603050405020304" pitchFamily="18" charset="0"/>
                      <a:cs typeface="Times New Roman" panose="02020603050405020304" pitchFamily="18" charset="0"/>
                    </a:rPr>
                    <a:t>KHOÁNG</a:t>
                  </a:r>
                  <a:endParaRPr lang="en-US" sz="2000" b="1" dirty="0">
                    <a:solidFill>
                      <a:srgbClr val="000000">
                        <a:lumMod val="95000"/>
                        <a:lumOff val="5000"/>
                      </a:srgbClr>
                    </a:solidFill>
                    <a:latin typeface="Times New Roman" panose="02020603050405020304" pitchFamily="18" charset="0"/>
                    <a:cs typeface="Times New Roman" panose="02020603050405020304" pitchFamily="18" charset="0"/>
                  </a:endParaRPr>
                </a:p>
              </p:txBody>
            </p:sp>
            <p:sp>
              <p:nvSpPr>
                <p:cNvPr id="69" name="AutoShape 14"/>
                <p:cNvSpPr>
                  <a:spLocks noChangeArrowheads="1"/>
                </p:cNvSpPr>
                <p:nvPr/>
              </p:nvSpPr>
              <p:spPr bwMode="gray">
                <a:xfrm>
                  <a:off x="-132" y="1897"/>
                  <a:ext cx="1812" cy="466"/>
                </a:xfrm>
                <a:prstGeom prst="can">
                  <a:avLst>
                    <a:gd name="adj" fmla="val 25000"/>
                  </a:avLst>
                </a:prstGeom>
                <a:solidFill>
                  <a:schemeClr val="accent2">
                    <a:lumMod val="75000"/>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defRPr/>
                  </a:pPr>
                  <a:r>
                    <a:rPr lang="en-US" sz="2000" b="1" dirty="0" smtClean="0">
                      <a:solidFill>
                        <a:srgbClr val="000000">
                          <a:lumMod val="95000"/>
                          <a:lumOff val="5000"/>
                        </a:srgbClr>
                      </a:solidFill>
                      <a:latin typeface="Times New Roman" panose="02020603050405020304" pitchFamily="18" charset="0"/>
                      <a:cs typeface="Times New Roman" panose="02020603050405020304" pitchFamily="18" charset="0"/>
                    </a:rPr>
                    <a:t>NƯỚC</a:t>
                  </a:r>
                  <a:endParaRPr lang="en-US" sz="2000" b="1" dirty="0">
                    <a:solidFill>
                      <a:srgbClr val="000000">
                        <a:lumMod val="95000"/>
                        <a:lumOff val="5000"/>
                      </a:srgbClr>
                    </a:solidFill>
                    <a:latin typeface="Times New Roman" panose="02020603050405020304" pitchFamily="18" charset="0"/>
                    <a:cs typeface="Times New Roman" panose="02020603050405020304" pitchFamily="18" charset="0"/>
                  </a:endParaRPr>
                </a:p>
              </p:txBody>
            </p:sp>
            <p:sp>
              <p:nvSpPr>
                <p:cNvPr id="70" name="AutoShape 15"/>
                <p:cNvSpPr>
                  <a:spLocks noChangeArrowheads="1"/>
                </p:cNvSpPr>
                <p:nvPr/>
              </p:nvSpPr>
              <p:spPr bwMode="gray">
                <a:xfrm>
                  <a:off x="-132" y="1303"/>
                  <a:ext cx="1812" cy="569"/>
                </a:xfrm>
                <a:prstGeom prst="can">
                  <a:avLst>
                    <a:gd name="adj" fmla="val 25000"/>
                  </a:avLst>
                </a:prstGeom>
                <a:solidFill>
                  <a:schemeClr val="accent2">
                    <a:lumMod val="75000"/>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defRPr/>
                  </a:pPr>
                  <a:r>
                    <a:rPr lang="en-US" sz="2800" b="1" dirty="0" smtClean="0">
                      <a:solidFill>
                        <a:srgbClr val="FFFF00"/>
                      </a:solidFill>
                      <a:latin typeface="Times New Roman" panose="02020603050405020304" pitchFamily="18" charset="0"/>
                      <a:cs typeface="Times New Roman" panose="02020603050405020304" pitchFamily="18" charset="0"/>
                    </a:rPr>
                    <a:t>HẤP THỤ</a:t>
                  </a:r>
                  <a:endParaRPr lang="en-US" sz="2800" b="1" dirty="0">
                    <a:solidFill>
                      <a:srgbClr val="FFFF00"/>
                    </a:solidFill>
                    <a:latin typeface="Times New Roman" panose="02020603050405020304" pitchFamily="18" charset="0"/>
                    <a:cs typeface="Times New Roman" panose="02020603050405020304" pitchFamily="18" charset="0"/>
                  </a:endParaRPr>
                </a:p>
              </p:txBody>
            </p:sp>
            <p:sp>
              <p:nvSpPr>
                <p:cNvPr id="71" name="AutoShape 16"/>
                <p:cNvSpPr>
                  <a:spLocks noChangeArrowheads="1"/>
                </p:cNvSpPr>
                <p:nvPr/>
              </p:nvSpPr>
              <p:spPr bwMode="gray">
                <a:xfrm>
                  <a:off x="3336" y="2656"/>
                  <a:ext cx="1719" cy="756"/>
                </a:xfrm>
                <a:prstGeom prst="can">
                  <a:avLst>
                    <a:gd name="adj" fmla="val 25000"/>
                  </a:avLst>
                </a:prstGeom>
                <a:gradFill rotWithShape="1">
                  <a:gsLst>
                    <a:gs pos="0">
                      <a:schemeClr val="accent1">
                        <a:gamma/>
                        <a:shade val="46275"/>
                        <a:invGamma/>
                      </a:schemeClr>
                    </a:gs>
                    <a:gs pos="50000">
                      <a:schemeClr val="accent1"/>
                    </a:gs>
                    <a:gs pos="100000">
                      <a:schemeClr val="accent1">
                        <a:gamma/>
                        <a:shade val="46275"/>
                        <a:invGamma/>
                      </a:schemeClr>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defRPr/>
                  </a:pPr>
                  <a:r>
                    <a:rPr lang="en-US" b="1" dirty="0" smtClean="0">
                      <a:solidFill>
                        <a:srgbClr val="000000"/>
                      </a:solidFill>
                      <a:latin typeface="Times New Roman" pitchFamily="18" charset="0"/>
                      <a:cs typeface="Times New Roman" pitchFamily="18" charset="0"/>
                    </a:rPr>
                    <a:t>CHẤT THẢI</a:t>
                  </a:r>
                  <a:endParaRPr lang="en-US" b="1" dirty="0">
                    <a:solidFill>
                      <a:srgbClr val="000000"/>
                    </a:solidFill>
                    <a:latin typeface="Times New Roman" pitchFamily="18" charset="0"/>
                    <a:cs typeface="Times New Roman" pitchFamily="18" charset="0"/>
                  </a:endParaRPr>
                </a:p>
              </p:txBody>
            </p:sp>
            <p:sp>
              <p:nvSpPr>
                <p:cNvPr id="72" name="AutoShape 17"/>
                <p:cNvSpPr>
                  <a:spLocks noChangeArrowheads="1"/>
                </p:cNvSpPr>
                <p:nvPr/>
              </p:nvSpPr>
              <p:spPr bwMode="gray">
                <a:xfrm>
                  <a:off x="3300" y="1921"/>
                  <a:ext cx="1719" cy="687"/>
                </a:xfrm>
                <a:prstGeom prst="can">
                  <a:avLst>
                    <a:gd name="adj" fmla="val 25000"/>
                  </a:avLst>
                </a:prstGeom>
                <a:gradFill rotWithShape="1">
                  <a:gsLst>
                    <a:gs pos="0">
                      <a:schemeClr val="accent1">
                        <a:gamma/>
                        <a:shade val="46275"/>
                        <a:invGamma/>
                      </a:schemeClr>
                    </a:gs>
                    <a:gs pos="50000">
                      <a:schemeClr val="accent1"/>
                    </a:gs>
                    <a:gs pos="100000">
                      <a:schemeClr val="accent1">
                        <a:gamma/>
                        <a:shade val="46275"/>
                        <a:invGamma/>
                      </a:schemeClr>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defRPr/>
                  </a:pPr>
                  <a:r>
                    <a:rPr lang="en-US" b="1" dirty="0" smtClean="0">
                      <a:solidFill>
                        <a:srgbClr val="000000"/>
                      </a:solidFill>
                      <a:latin typeface="Times New Roman" pitchFamily="18" charset="0"/>
                      <a:cs typeface="Times New Roman" pitchFamily="18" charset="0"/>
                    </a:rPr>
                    <a:t>HƠI NƯỚC</a:t>
                  </a:r>
                  <a:endParaRPr lang="en-US" b="1" dirty="0">
                    <a:solidFill>
                      <a:srgbClr val="000000"/>
                    </a:solidFill>
                    <a:latin typeface="Times New Roman" pitchFamily="18" charset="0"/>
                    <a:cs typeface="Times New Roman" pitchFamily="18" charset="0"/>
                  </a:endParaRPr>
                </a:p>
              </p:txBody>
            </p:sp>
            <p:sp>
              <p:nvSpPr>
                <p:cNvPr id="73" name="AutoShape 18"/>
                <p:cNvSpPr>
                  <a:spLocks noChangeArrowheads="1"/>
                </p:cNvSpPr>
                <p:nvPr/>
              </p:nvSpPr>
              <p:spPr bwMode="gray">
                <a:xfrm>
                  <a:off x="3312" y="1200"/>
                  <a:ext cx="1719" cy="718"/>
                </a:xfrm>
                <a:prstGeom prst="can">
                  <a:avLst>
                    <a:gd name="adj" fmla="val 25000"/>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r>
                    <a:rPr lang="en-US" sz="2800" b="1" dirty="0" smtClean="0">
                      <a:solidFill>
                        <a:srgbClr val="FFFF00"/>
                      </a:solidFill>
                      <a:latin typeface="Times New Roman" pitchFamily="18" charset="0"/>
                      <a:cs typeface="Times New Roman" pitchFamily="18" charset="0"/>
                    </a:rPr>
                    <a:t>THẢI RA</a:t>
                  </a:r>
                  <a:endParaRPr lang="en-US" sz="2800" b="1" dirty="0">
                    <a:solidFill>
                      <a:srgbClr val="FFFF00"/>
                    </a:solidFill>
                    <a:latin typeface="Times New Roman" pitchFamily="18" charset="0"/>
                    <a:cs typeface="Times New Roman" pitchFamily="18" charset="0"/>
                  </a:endParaRPr>
                </a:p>
              </p:txBody>
            </p:sp>
          </p:grpSp>
          <p:sp>
            <p:nvSpPr>
              <p:cNvPr id="57" name="AutoShape 13"/>
              <p:cNvSpPr>
                <a:spLocks noChangeArrowheads="1"/>
              </p:cNvSpPr>
              <p:nvPr/>
            </p:nvSpPr>
            <p:spPr bwMode="gray">
              <a:xfrm>
                <a:off x="270082" y="4065968"/>
                <a:ext cx="1841950" cy="868122"/>
              </a:xfrm>
              <a:prstGeom prst="can">
                <a:avLst>
                  <a:gd name="adj" fmla="val 25000"/>
                </a:avLst>
              </a:prstGeom>
              <a:solidFill>
                <a:schemeClr val="accent2">
                  <a:lumMod val="75000"/>
                </a:schemeClr>
              </a:solidFill>
              <a:ln>
                <a:noFill/>
              </a:ln>
              <a:effectLst/>
              <a:extLst/>
            </p:spPr>
            <p:txBody>
              <a:bodyPr wrap="none" anchor="ctr"/>
              <a:lstStyle/>
              <a:p>
                <a:pPr algn="ctr"/>
                <a:r>
                  <a:rPr lang="vi-VN" b="1" dirty="0" smtClean="0">
                    <a:solidFill>
                      <a:srgbClr val="000000"/>
                    </a:solidFill>
                    <a:latin typeface="Times New Roman" pitchFamily="18" charset="0"/>
                    <a:cs typeface="Times New Roman" pitchFamily="18" charset="0"/>
                  </a:rPr>
                  <a:t>K</a:t>
                </a:r>
                <a:r>
                  <a:rPr lang="en-US" b="1" dirty="0" smtClean="0">
                    <a:solidFill>
                      <a:srgbClr val="000000"/>
                    </a:solidFill>
                    <a:latin typeface="Times New Roman" pitchFamily="18" charset="0"/>
                    <a:cs typeface="Times New Roman" pitchFamily="18" charset="0"/>
                  </a:rPr>
                  <a:t>HÍ </a:t>
                </a:r>
              </a:p>
              <a:p>
                <a:pPr algn="ctr"/>
                <a:r>
                  <a:rPr lang="en-US" b="1" dirty="0" smtClean="0">
                    <a:solidFill>
                      <a:srgbClr val="000000"/>
                    </a:solidFill>
                    <a:latin typeface="Times New Roman" pitchFamily="18" charset="0"/>
                    <a:cs typeface="Times New Roman" pitchFamily="18" charset="0"/>
                  </a:rPr>
                  <a:t>OXYGEN</a:t>
                </a:r>
                <a:endParaRPr lang="en-US" b="1" dirty="0">
                  <a:solidFill>
                    <a:srgbClr val="000000"/>
                  </a:solidFill>
                  <a:latin typeface="Times New Roman" pitchFamily="18" charset="0"/>
                  <a:cs typeface="Times New Roman" pitchFamily="18" charset="0"/>
                </a:endParaRPr>
              </a:p>
            </p:txBody>
          </p:sp>
          <p:sp>
            <p:nvSpPr>
              <p:cNvPr id="58" name="AutoShape 13"/>
              <p:cNvSpPr>
                <a:spLocks noChangeArrowheads="1"/>
              </p:cNvSpPr>
              <p:nvPr/>
            </p:nvSpPr>
            <p:spPr bwMode="gray">
              <a:xfrm>
                <a:off x="255055" y="4952470"/>
                <a:ext cx="1841950" cy="896683"/>
              </a:xfrm>
              <a:prstGeom prst="can">
                <a:avLst>
                  <a:gd name="adj" fmla="val 25000"/>
                </a:avLst>
              </a:prstGeom>
              <a:solidFill>
                <a:schemeClr val="accent2">
                  <a:lumMod val="75000"/>
                </a:schemeClr>
              </a:solidFill>
              <a:ln>
                <a:noFill/>
              </a:ln>
              <a:effectLst/>
              <a:extLst/>
            </p:spPr>
            <p:txBody>
              <a:bodyPr wrap="none" anchor="ctr"/>
              <a:lstStyle/>
              <a:p>
                <a:pPr algn="ctr"/>
                <a:r>
                  <a:rPr lang="en-US" b="1" dirty="0" smtClean="0">
                    <a:solidFill>
                      <a:srgbClr val="000000"/>
                    </a:solidFill>
                    <a:latin typeface="Times New Roman" pitchFamily="18" charset="0"/>
                    <a:cs typeface="Times New Roman" pitchFamily="18" charset="0"/>
                  </a:rPr>
                  <a:t>CHẤT HỮU CƠ</a:t>
                </a:r>
                <a:endParaRPr lang="en-US" b="1" dirty="0">
                  <a:solidFill>
                    <a:srgbClr val="000000"/>
                  </a:solidFill>
                  <a:latin typeface="Times New Roman" pitchFamily="18" charset="0"/>
                  <a:cs typeface="Times New Roman" pitchFamily="18" charset="0"/>
                </a:endParaRPr>
              </a:p>
            </p:txBody>
          </p:sp>
          <p:cxnSp>
            <p:nvCxnSpPr>
              <p:cNvPr id="59" name="Straight Arrow Connector 58"/>
              <p:cNvCxnSpPr>
                <a:stCxn id="69" idx="4"/>
              </p:cNvCxnSpPr>
              <p:nvPr/>
            </p:nvCxnSpPr>
            <p:spPr>
              <a:xfrm>
                <a:off x="2140956" y="2744391"/>
                <a:ext cx="410016" cy="74127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a:stCxn id="68" idx="4"/>
              </p:cNvCxnSpPr>
              <p:nvPr/>
            </p:nvCxnSpPr>
            <p:spPr>
              <a:xfrm>
                <a:off x="2112038" y="3613159"/>
                <a:ext cx="438926" cy="58249"/>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a:stCxn id="57" idx="4"/>
              </p:cNvCxnSpPr>
              <p:nvPr/>
            </p:nvCxnSpPr>
            <p:spPr>
              <a:xfrm flipV="1">
                <a:off x="2112032" y="3762779"/>
                <a:ext cx="438932" cy="73725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a:stCxn id="58" idx="4"/>
              </p:cNvCxnSpPr>
              <p:nvPr/>
            </p:nvCxnSpPr>
            <p:spPr>
              <a:xfrm flipV="1">
                <a:off x="2097005" y="4054059"/>
                <a:ext cx="453967" cy="1346753"/>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a:stCxn id="67" idx="6"/>
                <a:endCxn id="72" idx="2"/>
              </p:cNvCxnSpPr>
              <p:nvPr/>
            </p:nvCxnSpPr>
            <p:spPr>
              <a:xfrm flipV="1">
                <a:off x="3618871" y="2989044"/>
                <a:ext cx="195196" cy="331965"/>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a:stCxn id="67" idx="6"/>
                <a:endCxn id="71" idx="2"/>
              </p:cNvCxnSpPr>
              <p:nvPr/>
            </p:nvCxnSpPr>
            <p:spPr>
              <a:xfrm>
                <a:off x="3618871" y="3321009"/>
                <a:ext cx="232377" cy="1067791"/>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a:stCxn id="67" idx="6"/>
              </p:cNvCxnSpPr>
              <p:nvPr/>
            </p:nvCxnSpPr>
            <p:spPr>
              <a:xfrm>
                <a:off x="3618871" y="3321009"/>
                <a:ext cx="233833" cy="2348667"/>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66" name="AutoShape 13"/>
              <p:cNvSpPr>
                <a:spLocks noChangeArrowheads="1"/>
              </p:cNvSpPr>
              <p:nvPr/>
            </p:nvSpPr>
            <p:spPr bwMode="gray">
              <a:xfrm>
                <a:off x="3923386" y="5194997"/>
                <a:ext cx="1703218" cy="1409717"/>
              </a:xfrm>
              <a:prstGeom prst="can">
                <a:avLst>
                  <a:gd name="adj" fmla="val 25000"/>
                </a:avLst>
              </a:prstGeom>
              <a:solidFill>
                <a:schemeClr val="accent1"/>
              </a:solidFill>
              <a:ln>
                <a:noFill/>
              </a:ln>
              <a:effectLst/>
              <a:extLst/>
            </p:spPr>
            <p:txBody>
              <a:bodyPr wrap="none" anchor="ctr"/>
              <a:lstStyle/>
              <a:p>
                <a:pPr algn="ctr"/>
                <a:r>
                  <a:rPr lang="vi-VN" b="1" dirty="0" smtClean="0">
                    <a:solidFill>
                      <a:srgbClr val="000000"/>
                    </a:solidFill>
                    <a:latin typeface="Times New Roman" pitchFamily="18" charset="0"/>
                    <a:cs typeface="Times New Roman" pitchFamily="18" charset="0"/>
                  </a:rPr>
                  <a:t>K</a:t>
                </a:r>
                <a:r>
                  <a:rPr lang="en-US" b="1" dirty="0" smtClean="0">
                    <a:solidFill>
                      <a:srgbClr val="000000"/>
                    </a:solidFill>
                    <a:latin typeface="Times New Roman" pitchFamily="18" charset="0"/>
                    <a:cs typeface="Times New Roman" pitchFamily="18" charset="0"/>
                  </a:rPr>
                  <a:t>HÍ </a:t>
                </a:r>
              </a:p>
              <a:p>
                <a:pPr algn="ctr"/>
                <a:r>
                  <a:rPr lang="en-US" b="1" dirty="0" smtClean="0">
                    <a:solidFill>
                      <a:srgbClr val="000000"/>
                    </a:solidFill>
                    <a:latin typeface="Times New Roman" pitchFamily="18" charset="0"/>
                    <a:cs typeface="Times New Roman" pitchFamily="18" charset="0"/>
                  </a:rPr>
                  <a:t>CARBON </a:t>
                </a:r>
              </a:p>
              <a:p>
                <a:pPr algn="ctr"/>
                <a:r>
                  <a:rPr lang="en-US" b="1" dirty="0" smtClean="0">
                    <a:solidFill>
                      <a:srgbClr val="000000"/>
                    </a:solidFill>
                    <a:latin typeface="Times New Roman" pitchFamily="18" charset="0"/>
                    <a:cs typeface="Times New Roman" pitchFamily="18" charset="0"/>
                  </a:rPr>
                  <a:t>DIOXIDE </a:t>
                </a:r>
                <a:endParaRPr lang="en-US" b="1" dirty="0">
                  <a:solidFill>
                    <a:srgbClr val="000000"/>
                  </a:solidFill>
                  <a:latin typeface="Times New Roman" pitchFamily="18" charset="0"/>
                  <a:cs typeface="Times New Roman" pitchFamily="18" charset="0"/>
                </a:endParaRPr>
              </a:p>
            </p:txBody>
          </p:sp>
        </p:grpSp>
        <p:sp>
          <p:nvSpPr>
            <p:cNvPr id="77" name="AutoShape 13"/>
            <p:cNvSpPr>
              <a:spLocks noChangeArrowheads="1"/>
            </p:cNvSpPr>
            <p:nvPr/>
          </p:nvSpPr>
          <p:spPr bwMode="gray">
            <a:xfrm>
              <a:off x="5969035" y="5823946"/>
              <a:ext cx="1841950" cy="896683"/>
            </a:xfrm>
            <a:prstGeom prst="can">
              <a:avLst>
                <a:gd name="adj" fmla="val 25000"/>
              </a:avLst>
            </a:prstGeom>
            <a:solidFill>
              <a:schemeClr val="accent2">
                <a:lumMod val="75000"/>
              </a:schemeClr>
            </a:solidFill>
            <a:ln>
              <a:noFill/>
            </a:ln>
            <a:effectLst/>
            <a:extLst/>
          </p:spPr>
          <p:txBody>
            <a:bodyPr wrap="none" anchor="ctr"/>
            <a:lstStyle/>
            <a:p>
              <a:pPr algn="ctr"/>
              <a:r>
                <a:rPr lang="en-US" b="1" dirty="0" smtClean="0">
                  <a:solidFill>
                    <a:srgbClr val="000000"/>
                  </a:solidFill>
                  <a:latin typeface="Times New Roman" pitchFamily="18" charset="0"/>
                  <a:cs typeface="Times New Roman" pitchFamily="18" charset="0"/>
                </a:rPr>
                <a:t>VITAMIN</a:t>
              </a:r>
              <a:endParaRPr lang="en-US" b="1" dirty="0">
                <a:solidFill>
                  <a:srgbClr val="000000"/>
                </a:solidFill>
                <a:latin typeface="Times New Roman" pitchFamily="18" charset="0"/>
                <a:cs typeface="Times New Roman" pitchFamily="18" charset="0"/>
              </a:endParaRPr>
            </a:p>
          </p:txBody>
        </p:sp>
        <p:cxnSp>
          <p:nvCxnSpPr>
            <p:cNvPr id="10259" name="Straight Arrow Connector 10258"/>
            <p:cNvCxnSpPr>
              <a:stCxn id="77" idx="4"/>
            </p:cNvCxnSpPr>
            <p:nvPr/>
          </p:nvCxnSpPr>
          <p:spPr>
            <a:xfrm flipV="1">
              <a:off x="7810985" y="4349524"/>
              <a:ext cx="573161" cy="1922764"/>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88" name="Rectangle 87"/>
          <p:cNvSpPr/>
          <p:nvPr/>
        </p:nvSpPr>
        <p:spPr>
          <a:xfrm>
            <a:off x="255055" y="124118"/>
            <a:ext cx="11838207" cy="523220"/>
          </a:xfrm>
          <a:prstGeom prst="rect">
            <a:avLst/>
          </a:prstGeom>
        </p:spPr>
        <p:txBody>
          <a:bodyPr wrap="square">
            <a:spAutoFit/>
          </a:bodyPr>
          <a:lstStyle/>
          <a:p>
            <a:pPr algn="ctr"/>
            <a:r>
              <a:rPr lang="en-US" sz="2800" b="1" u="sng" dirty="0" err="1" smtClean="0">
                <a:solidFill>
                  <a:srgbClr val="FF0000"/>
                </a:solidFill>
                <a:latin typeface="Times New Roman" pitchFamily="18" charset="0"/>
                <a:cs typeface="Times New Roman" pitchFamily="18" charset="0"/>
              </a:rPr>
              <a:t>Bài</a:t>
            </a:r>
            <a:r>
              <a:rPr lang="en-US" sz="2800" b="1" u="sng" dirty="0" smtClean="0">
                <a:solidFill>
                  <a:srgbClr val="FF0000"/>
                </a:solidFill>
                <a:latin typeface="Times New Roman" pitchFamily="18" charset="0"/>
                <a:cs typeface="Times New Roman" pitchFamily="18" charset="0"/>
              </a:rPr>
              <a:t> </a:t>
            </a:r>
            <a:r>
              <a:rPr lang="en-US" sz="2800" b="1" u="sng" dirty="0" err="1" smtClean="0">
                <a:solidFill>
                  <a:srgbClr val="FF0000"/>
                </a:solidFill>
                <a:latin typeface="Times New Roman" pitchFamily="18" charset="0"/>
                <a:cs typeface="Times New Roman" pitchFamily="18" charset="0"/>
              </a:rPr>
              <a:t>tập</a:t>
            </a:r>
            <a:r>
              <a:rPr lang="en-US" sz="2800" b="1" u="sng" dirty="0" smtClean="0">
                <a:solidFill>
                  <a:srgbClr val="FF0000"/>
                </a:solidFill>
                <a:latin typeface="Times New Roman" pitchFamily="18" charset="0"/>
                <a:cs typeface="Times New Roman" pitchFamily="18" charset="0"/>
              </a:rPr>
              <a:t> 2. </a:t>
            </a:r>
            <a:r>
              <a:rPr lang="vi-VN" sz="2800" b="1" u="sng" dirty="0" smtClean="0">
                <a:solidFill>
                  <a:srgbClr val="FF0000"/>
                </a:solidFill>
                <a:latin typeface="Times New Roman" pitchFamily="18" charset="0"/>
                <a:cs typeface="Times New Roman" pitchFamily="18" charset="0"/>
              </a:rPr>
              <a:t>Vẽ </a:t>
            </a:r>
            <a:r>
              <a:rPr lang="vi-VN" sz="2800" b="1" u="sng" dirty="0">
                <a:solidFill>
                  <a:srgbClr val="FF0000"/>
                </a:solidFill>
                <a:latin typeface="Times New Roman" pitchFamily="18" charset="0"/>
                <a:cs typeface="Times New Roman" pitchFamily="18" charset="0"/>
              </a:rPr>
              <a:t>sơ đồ khái quát về sự trao đổi chất ở thực vật và động vật.</a:t>
            </a:r>
            <a:endParaRPr lang="en-US" sz="2800" b="1" u="sng" dirty="0">
              <a:solidFill>
                <a:srgbClr val="FF0000"/>
              </a:solidFill>
              <a:latin typeface="Times New Roman" pitchFamily="18" charset="0"/>
              <a:cs typeface="Times New Roman" pitchFamily="18" charset="0"/>
            </a:endParaRPr>
          </a:p>
        </p:txBody>
      </p:sp>
      <p:sp>
        <p:nvSpPr>
          <p:cNvPr id="89" name="TextBox 88"/>
          <p:cNvSpPr txBox="1"/>
          <p:nvPr/>
        </p:nvSpPr>
        <p:spPr>
          <a:xfrm>
            <a:off x="1352288" y="618183"/>
            <a:ext cx="9324304" cy="369332"/>
          </a:xfrm>
          <a:prstGeom prst="rect">
            <a:avLst/>
          </a:prstGeom>
          <a:noFill/>
        </p:spPr>
        <p:txBody>
          <a:bodyPr wrap="square" rtlCol="0">
            <a:spAutoFit/>
          </a:bodyPr>
          <a:lstStyle/>
          <a:p>
            <a:r>
              <a:rPr lang="en-US" b="1" dirty="0" err="1" smtClean="0">
                <a:solidFill>
                  <a:srgbClr val="000000"/>
                </a:solidFill>
                <a:latin typeface="Times New Roman" pitchFamily="18" charset="0"/>
                <a:cs typeface="Times New Roman" pitchFamily="18" charset="0"/>
              </a:rPr>
              <a:t>Từ</a:t>
            </a:r>
            <a:r>
              <a:rPr lang="en-US" b="1" dirty="0" smtClean="0">
                <a:solidFill>
                  <a:srgbClr val="000000"/>
                </a:solidFill>
                <a:latin typeface="Times New Roman" pitchFamily="18" charset="0"/>
                <a:cs typeface="Times New Roman" pitchFamily="18" charset="0"/>
              </a:rPr>
              <a:t> </a:t>
            </a:r>
            <a:r>
              <a:rPr lang="en-US" b="1" dirty="0" err="1" smtClean="0">
                <a:solidFill>
                  <a:srgbClr val="000000"/>
                </a:solidFill>
                <a:latin typeface="Times New Roman" pitchFamily="18" charset="0"/>
                <a:cs typeface="Times New Roman" pitchFamily="18" charset="0"/>
              </a:rPr>
              <a:t>trò</a:t>
            </a:r>
            <a:r>
              <a:rPr lang="en-US" b="1" dirty="0" smtClean="0">
                <a:solidFill>
                  <a:srgbClr val="000000"/>
                </a:solidFill>
                <a:latin typeface="Times New Roman" pitchFamily="18" charset="0"/>
                <a:cs typeface="Times New Roman" pitchFamily="18" charset="0"/>
              </a:rPr>
              <a:t> </a:t>
            </a:r>
            <a:r>
              <a:rPr lang="en-US" b="1" dirty="0" err="1" smtClean="0">
                <a:solidFill>
                  <a:srgbClr val="000000"/>
                </a:solidFill>
                <a:latin typeface="Times New Roman" pitchFamily="18" charset="0"/>
                <a:cs typeface="Times New Roman" pitchFamily="18" charset="0"/>
              </a:rPr>
              <a:t>chơi</a:t>
            </a:r>
            <a:r>
              <a:rPr lang="en-US" b="1" dirty="0" smtClean="0">
                <a:solidFill>
                  <a:srgbClr val="000000"/>
                </a:solidFill>
                <a:latin typeface="Times New Roman" pitchFamily="18" charset="0"/>
                <a:cs typeface="Times New Roman" pitchFamily="18" charset="0"/>
              </a:rPr>
              <a:t> </a:t>
            </a:r>
            <a:r>
              <a:rPr lang="en-US" b="1" dirty="0" err="1" smtClean="0">
                <a:solidFill>
                  <a:srgbClr val="000000"/>
                </a:solidFill>
                <a:latin typeface="Times New Roman" pitchFamily="18" charset="0"/>
                <a:cs typeface="Times New Roman" pitchFamily="18" charset="0"/>
              </a:rPr>
              <a:t>của</a:t>
            </a:r>
            <a:r>
              <a:rPr lang="en-US" b="1" dirty="0" smtClean="0">
                <a:solidFill>
                  <a:srgbClr val="000000"/>
                </a:solidFill>
                <a:latin typeface="Times New Roman" pitchFamily="18" charset="0"/>
                <a:cs typeface="Times New Roman" pitchFamily="18" charset="0"/>
              </a:rPr>
              <a:t> </a:t>
            </a:r>
            <a:r>
              <a:rPr lang="en-US" b="1" dirty="0" err="1" smtClean="0">
                <a:solidFill>
                  <a:srgbClr val="000000"/>
                </a:solidFill>
                <a:latin typeface="Times New Roman" pitchFamily="18" charset="0"/>
                <a:cs typeface="Times New Roman" pitchFamily="18" charset="0"/>
              </a:rPr>
              <a:t>bài</a:t>
            </a:r>
            <a:r>
              <a:rPr lang="en-US" b="1" dirty="0" smtClean="0">
                <a:solidFill>
                  <a:srgbClr val="000000"/>
                </a:solidFill>
                <a:latin typeface="Times New Roman" pitchFamily="18" charset="0"/>
                <a:cs typeface="Times New Roman" pitchFamily="18" charset="0"/>
              </a:rPr>
              <a:t> </a:t>
            </a:r>
            <a:r>
              <a:rPr lang="en-US" b="1" dirty="0" err="1" smtClean="0">
                <a:solidFill>
                  <a:srgbClr val="000000"/>
                </a:solidFill>
                <a:latin typeface="Times New Roman" pitchFamily="18" charset="0"/>
                <a:cs typeface="Times New Roman" pitchFamily="18" charset="0"/>
              </a:rPr>
              <a:t>tập</a:t>
            </a:r>
            <a:r>
              <a:rPr lang="en-US" b="1" dirty="0" smtClean="0">
                <a:solidFill>
                  <a:srgbClr val="000000"/>
                </a:solidFill>
                <a:latin typeface="Times New Roman" pitchFamily="18" charset="0"/>
                <a:cs typeface="Times New Roman" pitchFamily="18" charset="0"/>
              </a:rPr>
              <a:t> 1 </a:t>
            </a:r>
            <a:r>
              <a:rPr lang="en-US" b="1" dirty="0" err="1" smtClean="0">
                <a:solidFill>
                  <a:srgbClr val="000000"/>
                </a:solidFill>
                <a:latin typeface="Times New Roman" pitchFamily="18" charset="0"/>
                <a:cs typeface="Times New Roman" pitchFamily="18" charset="0"/>
              </a:rPr>
              <a:t>hãy</a:t>
            </a:r>
            <a:r>
              <a:rPr lang="en-US" b="1" dirty="0" smtClean="0">
                <a:solidFill>
                  <a:srgbClr val="000000"/>
                </a:solidFill>
                <a:latin typeface="Times New Roman" pitchFamily="18" charset="0"/>
                <a:cs typeface="Times New Roman" pitchFamily="18" charset="0"/>
              </a:rPr>
              <a:t> </a:t>
            </a:r>
            <a:r>
              <a:rPr lang="en-US" b="1" dirty="0" err="1" smtClean="0">
                <a:solidFill>
                  <a:srgbClr val="000000"/>
                </a:solidFill>
                <a:latin typeface="Times New Roman" pitchFamily="18" charset="0"/>
                <a:cs typeface="Times New Roman" pitchFamily="18" charset="0"/>
              </a:rPr>
              <a:t>lên</a:t>
            </a:r>
            <a:r>
              <a:rPr lang="en-US" b="1" dirty="0" smtClean="0">
                <a:solidFill>
                  <a:srgbClr val="000000"/>
                </a:solidFill>
                <a:latin typeface="Times New Roman" pitchFamily="18" charset="0"/>
                <a:cs typeface="Times New Roman" pitchFamily="18" charset="0"/>
              </a:rPr>
              <a:t> </a:t>
            </a:r>
            <a:r>
              <a:rPr lang="en-US" b="1" dirty="0" err="1" smtClean="0">
                <a:solidFill>
                  <a:srgbClr val="000000"/>
                </a:solidFill>
                <a:latin typeface="Times New Roman" pitchFamily="18" charset="0"/>
                <a:cs typeface="Times New Roman" pitchFamily="18" charset="0"/>
              </a:rPr>
              <a:t>bảng</a:t>
            </a:r>
            <a:r>
              <a:rPr lang="en-US" b="1" dirty="0" smtClean="0">
                <a:solidFill>
                  <a:srgbClr val="000000"/>
                </a:solidFill>
                <a:latin typeface="Times New Roman" pitchFamily="18" charset="0"/>
                <a:cs typeface="Times New Roman" pitchFamily="18" charset="0"/>
              </a:rPr>
              <a:t> </a:t>
            </a:r>
            <a:r>
              <a:rPr lang="en-US" b="1" dirty="0" err="1" smtClean="0">
                <a:solidFill>
                  <a:srgbClr val="000000"/>
                </a:solidFill>
                <a:latin typeface="Times New Roman" pitchFamily="18" charset="0"/>
                <a:cs typeface="Times New Roman" pitchFamily="18" charset="0"/>
              </a:rPr>
              <a:t>hoàn</a:t>
            </a:r>
            <a:r>
              <a:rPr lang="en-US" b="1" dirty="0" smtClean="0">
                <a:solidFill>
                  <a:srgbClr val="000000"/>
                </a:solidFill>
                <a:latin typeface="Times New Roman" pitchFamily="18" charset="0"/>
                <a:cs typeface="Times New Roman" pitchFamily="18" charset="0"/>
              </a:rPr>
              <a:t> </a:t>
            </a:r>
            <a:r>
              <a:rPr lang="en-US" b="1" dirty="0" err="1" smtClean="0">
                <a:solidFill>
                  <a:srgbClr val="000000"/>
                </a:solidFill>
                <a:latin typeface="Times New Roman" pitchFamily="18" charset="0"/>
                <a:cs typeface="Times New Roman" pitchFamily="18" charset="0"/>
              </a:rPr>
              <a:t>thành</a:t>
            </a:r>
            <a:r>
              <a:rPr lang="en-US" b="1" dirty="0" smtClean="0">
                <a:solidFill>
                  <a:srgbClr val="000000"/>
                </a:solidFill>
                <a:latin typeface="Times New Roman" pitchFamily="18" charset="0"/>
                <a:cs typeface="Times New Roman" pitchFamily="18" charset="0"/>
              </a:rPr>
              <a:t> </a:t>
            </a:r>
            <a:r>
              <a:rPr lang="en-US" b="1" dirty="0" err="1" smtClean="0">
                <a:solidFill>
                  <a:srgbClr val="000000"/>
                </a:solidFill>
                <a:latin typeface="Times New Roman" pitchFamily="18" charset="0"/>
                <a:cs typeface="Times New Roman" pitchFamily="18" charset="0"/>
              </a:rPr>
              <a:t>sơ</a:t>
            </a:r>
            <a:r>
              <a:rPr lang="en-US" b="1" dirty="0" smtClean="0">
                <a:solidFill>
                  <a:srgbClr val="000000"/>
                </a:solidFill>
                <a:latin typeface="Times New Roman" pitchFamily="18" charset="0"/>
                <a:cs typeface="Times New Roman" pitchFamily="18" charset="0"/>
              </a:rPr>
              <a:t> </a:t>
            </a:r>
            <a:r>
              <a:rPr lang="en-US" b="1" dirty="0" err="1" smtClean="0">
                <a:solidFill>
                  <a:srgbClr val="000000"/>
                </a:solidFill>
                <a:latin typeface="Times New Roman" pitchFamily="18" charset="0"/>
                <a:cs typeface="Times New Roman" pitchFamily="18" charset="0"/>
              </a:rPr>
              <a:t>đồ</a:t>
            </a:r>
            <a:r>
              <a:rPr lang="en-US" b="1" dirty="0" smtClean="0">
                <a:solidFill>
                  <a:srgbClr val="000000"/>
                </a:solidFill>
                <a:latin typeface="Times New Roman" pitchFamily="18" charset="0"/>
                <a:cs typeface="Times New Roman" pitchFamily="18" charset="0"/>
              </a:rPr>
              <a:t> </a:t>
            </a:r>
            <a:r>
              <a:rPr lang="en-US" b="1" dirty="0" err="1" smtClean="0">
                <a:solidFill>
                  <a:srgbClr val="000000"/>
                </a:solidFill>
                <a:latin typeface="Times New Roman" pitchFamily="18" charset="0"/>
                <a:cs typeface="Times New Roman" pitchFamily="18" charset="0"/>
              </a:rPr>
              <a:t>về</a:t>
            </a:r>
            <a:r>
              <a:rPr lang="en-US" b="1" dirty="0" smtClean="0">
                <a:solidFill>
                  <a:srgbClr val="000000"/>
                </a:solidFill>
                <a:latin typeface="Times New Roman" pitchFamily="18" charset="0"/>
                <a:cs typeface="Times New Roman" pitchFamily="18" charset="0"/>
              </a:rPr>
              <a:t> </a:t>
            </a:r>
            <a:r>
              <a:rPr lang="en-US" b="1" dirty="0" err="1" smtClean="0">
                <a:solidFill>
                  <a:srgbClr val="000000"/>
                </a:solidFill>
                <a:latin typeface="Times New Roman" pitchFamily="18" charset="0"/>
                <a:cs typeface="Times New Roman" pitchFamily="18" charset="0"/>
              </a:rPr>
              <a:t>trao</a:t>
            </a:r>
            <a:r>
              <a:rPr lang="en-US" b="1" dirty="0" smtClean="0">
                <a:solidFill>
                  <a:srgbClr val="000000"/>
                </a:solidFill>
                <a:latin typeface="Times New Roman" pitchFamily="18" charset="0"/>
                <a:cs typeface="Times New Roman" pitchFamily="18" charset="0"/>
              </a:rPr>
              <a:t> </a:t>
            </a:r>
            <a:r>
              <a:rPr lang="en-US" b="1" dirty="0" err="1" smtClean="0">
                <a:solidFill>
                  <a:srgbClr val="000000"/>
                </a:solidFill>
                <a:latin typeface="Times New Roman" pitchFamily="18" charset="0"/>
                <a:cs typeface="Times New Roman" pitchFamily="18" charset="0"/>
              </a:rPr>
              <a:t>trao</a:t>
            </a:r>
            <a:r>
              <a:rPr lang="en-US" b="1" dirty="0" smtClean="0">
                <a:solidFill>
                  <a:srgbClr val="000000"/>
                </a:solidFill>
                <a:latin typeface="Times New Roman" pitchFamily="18" charset="0"/>
                <a:cs typeface="Times New Roman" pitchFamily="18" charset="0"/>
              </a:rPr>
              <a:t> </a:t>
            </a:r>
            <a:r>
              <a:rPr lang="en-US" b="1" dirty="0" err="1" smtClean="0">
                <a:solidFill>
                  <a:srgbClr val="000000"/>
                </a:solidFill>
                <a:latin typeface="Times New Roman" pitchFamily="18" charset="0"/>
                <a:cs typeface="Times New Roman" pitchFamily="18" charset="0"/>
              </a:rPr>
              <a:t>chất</a:t>
            </a:r>
            <a:r>
              <a:rPr lang="en-US" b="1" dirty="0" smtClean="0">
                <a:solidFill>
                  <a:srgbClr val="000000"/>
                </a:solidFill>
                <a:latin typeface="Times New Roman" pitchFamily="18" charset="0"/>
                <a:cs typeface="Times New Roman" pitchFamily="18" charset="0"/>
              </a:rPr>
              <a:t> ở TV </a:t>
            </a:r>
            <a:r>
              <a:rPr lang="en-US" b="1" dirty="0" err="1" smtClean="0">
                <a:solidFill>
                  <a:srgbClr val="000000"/>
                </a:solidFill>
                <a:latin typeface="Times New Roman" pitchFamily="18" charset="0"/>
                <a:cs typeface="Times New Roman" pitchFamily="18" charset="0"/>
              </a:rPr>
              <a:t>và</a:t>
            </a:r>
            <a:r>
              <a:rPr lang="en-US" b="1" dirty="0" smtClean="0">
                <a:solidFill>
                  <a:srgbClr val="000000"/>
                </a:solidFill>
                <a:latin typeface="Times New Roman" pitchFamily="18" charset="0"/>
                <a:cs typeface="Times New Roman" pitchFamily="18" charset="0"/>
              </a:rPr>
              <a:t> ĐV.</a:t>
            </a:r>
            <a:endParaRPr lang="en-US" b="1" dirty="0">
              <a:solidFill>
                <a:srgbClr val="000000"/>
              </a:solidFill>
              <a:latin typeface="Times New Roman" pitchFamily="18" charset="0"/>
              <a:cs typeface="Times New Roman" pitchFamily="18" charset="0"/>
            </a:endParaRPr>
          </a:p>
        </p:txBody>
      </p:sp>
    </p:spTree>
    <p:extLst>
      <p:ext uri="{BB962C8B-B14F-4D97-AF65-F5344CB8AC3E}">
        <p14:creationId xmlns:p14="http://schemas.microsoft.com/office/powerpoint/2010/main" val="3774123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10265"/>
                                        </p:tgtEl>
                                        <p:attrNameLst>
                                          <p:attrName>style.visibility</p:attrName>
                                        </p:attrNameLst>
                                      </p:cBhvr>
                                      <p:to>
                                        <p:strVal val="visible"/>
                                      </p:to>
                                    </p:set>
                                    <p:animEffect transition="in" filter="circle(in)">
                                      <p:cBhvr>
                                        <p:cTn id="12" dur="2000"/>
                                        <p:tgtEl>
                                          <p:spTgt spid="102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648035" y="948634"/>
            <a:ext cx="10895933"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effectLst/>
                <a:latin typeface="Times New Roman" pitchFamily="18" charset="0"/>
                <a:cs typeface="Times New Roman" pitchFamily="18" charset="0"/>
              </a:rPr>
              <a:t>NHÓM</a:t>
            </a:r>
            <a:r>
              <a:rPr kumimoji="0" lang="en-US" b="1" i="0" u="none" strike="noStrike" cap="none" normalizeH="0" dirty="0" smtClean="0">
                <a:ln>
                  <a:noFill/>
                </a:ln>
                <a:effectLst/>
                <a:latin typeface="Times New Roman" pitchFamily="18" charset="0"/>
                <a:cs typeface="Times New Roman" pitchFamily="18" charset="0"/>
              </a:rPr>
              <a:t> 1: </a:t>
            </a:r>
            <a:r>
              <a:rPr kumimoji="0" lang="en-US" b="1" i="0" u="none" strike="noStrike" cap="none" normalizeH="0" baseline="0" dirty="0" err="1" smtClean="0">
                <a:ln>
                  <a:noFill/>
                </a:ln>
                <a:effectLst/>
                <a:latin typeface="Times New Roman" pitchFamily="18" charset="0"/>
                <a:cs typeface="Times New Roman" pitchFamily="18" charset="0"/>
              </a:rPr>
              <a:t>Phương</a:t>
            </a:r>
            <a:r>
              <a:rPr kumimoji="0" lang="en-US" b="1" i="0" u="none" strike="noStrike" cap="none" normalizeH="0" baseline="0" dirty="0" smtClean="0">
                <a:ln>
                  <a:noFill/>
                </a:ln>
                <a:effectLst/>
                <a:latin typeface="Times New Roman" pitchFamily="18" charset="0"/>
                <a:cs typeface="Times New Roman" pitchFamily="18" charset="0"/>
              </a:rPr>
              <a:t> </a:t>
            </a:r>
            <a:r>
              <a:rPr kumimoji="0" lang="en-US" b="1" i="0" u="none" strike="noStrike" cap="none" normalizeH="0" baseline="0" dirty="0" err="1" smtClean="0">
                <a:ln>
                  <a:noFill/>
                </a:ln>
                <a:effectLst/>
                <a:latin typeface="Times New Roman" pitchFamily="18" charset="0"/>
                <a:cs typeface="Times New Roman" pitchFamily="18" charset="0"/>
              </a:rPr>
              <a:t>trình</a:t>
            </a:r>
            <a:r>
              <a:rPr kumimoji="0" lang="en-US" b="1" i="0" u="none" strike="noStrike" cap="none" normalizeH="0" baseline="0" dirty="0" smtClean="0">
                <a:ln>
                  <a:noFill/>
                </a:ln>
                <a:effectLst/>
                <a:latin typeface="Times New Roman" pitchFamily="18" charset="0"/>
                <a:cs typeface="Times New Roman" pitchFamily="18" charset="0"/>
              </a:rPr>
              <a:t> </a:t>
            </a:r>
            <a:r>
              <a:rPr kumimoji="0" lang="en-US" b="1" i="0" u="none" strike="noStrike" cap="none" normalizeH="0" baseline="0" dirty="0" err="1" smtClean="0">
                <a:ln>
                  <a:noFill/>
                </a:ln>
                <a:effectLst/>
                <a:latin typeface="Times New Roman" pitchFamily="18" charset="0"/>
                <a:cs typeface="Times New Roman" pitchFamily="18" charset="0"/>
              </a:rPr>
              <a:t>tổng</a:t>
            </a:r>
            <a:r>
              <a:rPr kumimoji="0" lang="en-US" b="1" i="0" u="none" strike="noStrike" cap="none" normalizeH="0" baseline="0" dirty="0" smtClean="0">
                <a:ln>
                  <a:noFill/>
                </a:ln>
                <a:effectLst/>
                <a:latin typeface="Times New Roman" pitchFamily="18" charset="0"/>
                <a:cs typeface="Times New Roman" pitchFamily="18" charset="0"/>
              </a:rPr>
              <a:t> </a:t>
            </a:r>
            <a:r>
              <a:rPr kumimoji="0" lang="en-US" b="1" i="0" u="none" strike="noStrike" cap="none" normalizeH="0" baseline="0" dirty="0" err="1" smtClean="0">
                <a:ln>
                  <a:noFill/>
                </a:ln>
                <a:effectLst/>
                <a:latin typeface="Times New Roman" pitchFamily="18" charset="0"/>
                <a:cs typeface="Times New Roman" pitchFamily="18" charset="0"/>
              </a:rPr>
              <a:t>quát</a:t>
            </a:r>
            <a:r>
              <a:rPr kumimoji="0" lang="en-US" b="1" i="0" u="none" strike="noStrike" cap="none" normalizeH="0" baseline="0" dirty="0" smtClean="0">
                <a:ln>
                  <a:noFill/>
                </a:ln>
                <a:effectLst/>
                <a:latin typeface="Times New Roman" pitchFamily="18" charset="0"/>
                <a:cs typeface="Times New Roman" pitchFamily="18" charset="0"/>
              </a:rPr>
              <a:t> </a:t>
            </a:r>
            <a:r>
              <a:rPr kumimoji="0" lang="en-US" b="1" i="0" u="none" strike="noStrike" cap="none" normalizeH="0" baseline="0" dirty="0" err="1" smtClean="0">
                <a:ln>
                  <a:noFill/>
                </a:ln>
                <a:effectLst/>
                <a:latin typeface="Times New Roman" pitchFamily="18" charset="0"/>
                <a:cs typeface="Times New Roman" pitchFamily="18" charset="0"/>
              </a:rPr>
              <a:t>dạng</a:t>
            </a:r>
            <a:r>
              <a:rPr kumimoji="0" lang="en-US" b="1" i="0" u="none" strike="noStrike" cap="none" normalizeH="0" baseline="0" dirty="0" smtClean="0">
                <a:ln>
                  <a:noFill/>
                </a:ln>
                <a:effectLst/>
                <a:latin typeface="Times New Roman" pitchFamily="18" charset="0"/>
                <a:cs typeface="Times New Roman" pitchFamily="18" charset="0"/>
              </a:rPr>
              <a:t> </a:t>
            </a:r>
            <a:r>
              <a:rPr kumimoji="0" lang="en-US" b="1" i="0" u="none" strike="noStrike" cap="none" normalizeH="0" baseline="0" dirty="0" err="1" smtClean="0">
                <a:ln>
                  <a:noFill/>
                </a:ln>
                <a:effectLst/>
                <a:latin typeface="Times New Roman" pitchFamily="18" charset="0"/>
                <a:cs typeface="Times New Roman" pitchFamily="18" charset="0"/>
              </a:rPr>
              <a:t>chữ</a:t>
            </a:r>
            <a:r>
              <a:rPr kumimoji="0" lang="en-US" b="1" i="0" u="none" strike="noStrike" cap="none" normalizeH="0" baseline="0" dirty="0" smtClean="0">
                <a:ln>
                  <a:noFill/>
                </a:ln>
                <a:effectLst/>
                <a:latin typeface="Times New Roman" pitchFamily="18" charset="0"/>
                <a:cs typeface="Times New Roman" pitchFamily="18" charset="0"/>
              </a:rPr>
              <a:t> </a:t>
            </a:r>
            <a:r>
              <a:rPr kumimoji="0" lang="en-US" b="1" i="0" u="none" strike="noStrike" cap="none" normalizeH="0" baseline="0" dirty="0" err="1" smtClean="0">
                <a:ln>
                  <a:noFill/>
                </a:ln>
                <a:effectLst/>
                <a:latin typeface="Times New Roman" pitchFamily="18" charset="0"/>
                <a:cs typeface="Times New Roman" pitchFamily="18" charset="0"/>
              </a:rPr>
              <a:t>của</a:t>
            </a:r>
            <a:r>
              <a:rPr kumimoji="0" lang="en-US" b="1" i="0" u="none" strike="noStrike" cap="none" normalizeH="0" baseline="0" dirty="0" smtClean="0">
                <a:ln>
                  <a:noFill/>
                </a:ln>
                <a:effectLst/>
                <a:latin typeface="Times New Roman" pitchFamily="18" charset="0"/>
                <a:cs typeface="Times New Roman" pitchFamily="18" charset="0"/>
              </a:rPr>
              <a:t> </a:t>
            </a:r>
            <a:r>
              <a:rPr kumimoji="0" lang="en-US" b="1" i="0" u="none" strike="noStrike" cap="none" normalizeH="0" baseline="0" dirty="0" err="1" smtClean="0">
                <a:ln>
                  <a:noFill/>
                </a:ln>
                <a:effectLst/>
                <a:latin typeface="Times New Roman" pitchFamily="18" charset="0"/>
                <a:cs typeface="Times New Roman" pitchFamily="18" charset="0"/>
              </a:rPr>
              <a:t>quang</a:t>
            </a:r>
            <a:r>
              <a:rPr kumimoji="0" lang="en-US" b="1" i="0" u="none" strike="noStrike" cap="none" normalizeH="0" baseline="0" dirty="0" smtClean="0">
                <a:ln>
                  <a:noFill/>
                </a:ln>
                <a:effectLst/>
                <a:latin typeface="Times New Roman" pitchFamily="18" charset="0"/>
                <a:cs typeface="Times New Roman" pitchFamily="18" charset="0"/>
              </a:rPr>
              <a:t> </a:t>
            </a:r>
            <a:r>
              <a:rPr kumimoji="0" lang="en-US" b="1" i="0" u="none" strike="noStrike" cap="none" normalizeH="0" baseline="0" dirty="0" err="1" smtClean="0">
                <a:ln>
                  <a:noFill/>
                </a:ln>
                <a:effectLst/>
                <a:latin typeface="Times New Roman" pitchFamily="18" charset="0"/>
                <a:cs typeface="Times New Roman" pitchFamily="18" charset="0"/>
              </a:rPr>
              <a:t>hợp</a:t>
            </a:r>
            <a:r>
              <a:rPr kumimoji="0" lang="en-US" b="1" i="0" u="none" strike="noStrike" cap="none" normalizeH="0" baseline="0" dirty="0" smtClean="0">
                <a:ln>
                  <a:noFill/>
                </a:ln>
                <a:effectLst/>
                <a:latin typeface="Times New Roman" pitchFamily="18" charset="0"/>
                <a:cs typeface="Times New Roman" pitchFamily="18" charset="0"/>
              </a:rPr>
              <a:t> ở </a:t>
            </a:r>
            <a:r>
              <a:rPr kumimoji="0" lang="en-US" b="1" i="0" u="none" strike="noStrike" cap="none" normalizeH="0" baseline="0" dirty="0" err="1" smtClean="0">
                <a:ln>
                  <a:noFill/>
                </a:ln>
                <a:effectLst/>
                <a:latin typeface="Times New Roman" pitchFamily="18" charset="0"/>
                <a:cs typeface="Times New Roman" pitchFamily="18" charset="0"/>
              </a:rPr>
              <a:t>thực</a:t>
            </a:r>
            <a:r>
              <a:rPr kumimoji="0" lang="en-US" b="1" i="0" u="none" strike="noStrike" cap="none" normalizeH="0" baseline="0" dirty="0" smtClean="0">
                <a:ln>
                  <a:noFill/>
                </a:ln>
                <a:effectLst/>
                <a:latin typeface="Times New Roman" pitchFamily="18" charset="0"/>
                <a:cs typeface="Times New Roman" pitchFamily="18" charset="0"/>
              </a:rPr>
              <a:t> </a:t>
            </a:r>
            <a:r>
              <a:rPr kumimoji="0" lang="en-US" b="1" i="0" u="none" strike="noStrike" cap="none" normalizeH="0" baseline="0" dirty="0" err="1" smtClean="0">
                <a:ln>
                  <a:noFill/>
                </a:ln>
                <a:effectLst/>
                <a:latin typeface="Times New Roman" pitchFamily="18" charset="0"/>
                <a:cs typeface="Times New Roman" pitchFamily="18" charset="0"/>
              </a:rPr>
              <a:t>vật</a:t>
            </a:r>
            <a:r>
              <a:rPr kumimoji="0" lang="en-US" b="1" i="0" u="none" strike="noStrike" cap="none" normalizeH="0" baseline="0" dirty="0" smtClean="0">
                <a:ln>
                  <a:noFill/>
                </a:ln>
                <a:effectLst/>
                <a:latin typeface="Times New Roman" pitchFamily="18" charset="0"/>
                <a:cs typeface="Times New Roman" pitchFamily="18" charset="0"/>
              </a:rPr>
              <a:t> </a:t>
            </a:r>
            <a:r>
              <a:rPr kumimoji="0" lang="en-US" b="1" i="0" u="none" strike="noStrike" cap="none" normalizeH="0" baseline="0" dirty="0" err="1" smtClean="0">
                <a:ln>
                  <a:noFill/>
                </a:ln>
                <a:effectLst/>
                <a:latin typeface="Times New Roman" pitchFamily="18" charset="0"/>
                <a:cs typeface="Times New Roman" pitchFamily="18" charset="0"/>
              </a:rPr>
              <a:t>dưới</a:t>
            </a:r>
            <a:r>
              <a:rPr kumimoji="0" lang="en-US" b="1" i="0" u="none" strike="noStrike" cap="none" normalizeH="0" baseline="0" dirty="0" smtClean="0">
                <a:ln>
                  <a:noFill/>
                </a:ln>
                <a:effectLst/>
                <a:latin typeface="Times New Roman" pitchFamily="18" charset="0"/>
                <a:cs typeface="Times New Roman" pitchFamily="18" charset="0"/>
              </a:rPr>
              <a:t> </a:t>
            </a:r>
            <a:r>
              <a:rPr kumimoji="0" lang="en-US" b="1" i="0" u="none" strike="noStrike" cap="none" normalizeH="0" baseline="0" dirty="0" err="1" smtClean="0">
                <a:ln>
                  <a:noFill/>
                </a:ln>
                <a:effectLst/>
                <a:latin typeface="Times New Roman" pitchFamily="18" charset="0"/>
                <a:cs typeface="Times New Roman" pitchFamily="18" charset="0"/>
              </a:rPr>
              <a:t>đây</a:t>
            </a:r>
            <a:r>
              <a:rPr kumimoji="0" lang="en-US" b="1" i="0" u="none" strike="noStrike" cap="none" normalizeH="0" baseline="0" dirty="0" smtClean="0">
                <a:ln>
                  <a:noFill/>
                </a:ln>
                <a:effectLst/>
                <a:latin typeface="Times New Roman" pitchFamily="18" charset="0"/>
                <a:cs typeface="Times New Roman" pitchFamily="18" charset="0"/>
              </a:rPr>
              <a:t> </a:t>
            </a:r>
            <a:r>
              <a:rPr kumimoji="0" lang="en-US" b="1" i="0" u="none" strike="noStrike" cap="none" normalizeH="0" baseline="0" dirty="0" err="1" smtClean="0">
                <a:ln>
                  <a:noFill/>
                </a:ln>
                <a:effectLst/>
                <a:latin typeface="Times New Roman" pitchFamily="18" charset="0"/>
                <a:cs typeface="Times New Roman" pitchFamily="18" charset="0"/>
              </a:rPr>
              <a:t>còn</a:t>
            </a:r>
            <a:r>
              <a:rPr kumimoji="0" lang="en-US" b="1" i="0" u="none" strike="noStrike" cap="none" normalizeH="0" baseline="0" dirty="0" smtClean="0">
                <a:ln>
                  <a:noFill/>
                </a:ln>
                <a:effectLst/>
                <a:latin typeface="Times New Roman" pitchFamily="18" charset="0"/>
                <a:cs typeface="Times New Roman" pitchFamily="18" charset="0"/>
              </a:rPr>
              <a:t> </a:t>
            </a:r>
            <a:r>
              <a:rPr kumimoji="0" lang="en-US" b="1" i="0" u="none" strike="noStrike" cap="none" normalizeH="0" baseline="0" dirty="0" err="1" smtClean="0">
                <a:ln>
                  <a:noFill/>
                </a:ln>
                <a:effectLst/>
                <a:latin typeface="Times New Roman" pitchFamily="18" charset="0"/>
                <a:cs typeface="Times New Roman" pitchFamily="18" charset="0"/>
              </a:rPr>
              <a:t>thiếu</a:t>
            </a:r>
            <a:r>
              <a:rPr kumimoji="0" lang="en-US" b="1" i="0" u="none" strike="noStrike" cap="none" normalizeH="0" baseline="0" dirty="0" smtClean="0">
                <a:ln>
                  <a:noFill/>
                </a:ln>
                <a:effectLst/>
                <a:latin typeface="Times New Roman" pitchFamily="18" charset="0"/>
                <a:cs typeface="Times New Roman" pitchFamily="18" charset="0"/>
              </a:rPr>
              <a:t> </a:t>
            </a:r>
            <a:r>
              <a:rPr kumimoji="0" lang="en-US" b="1" i="0" u="none" strike="noStrike" cap="none" normalizeH="0" baseline="0" dirty="0" err="1" smtClean="0">
                <a:ln>
                  <a:noFill/>
                </a:ln>
                <a:effectLst/>
                <a:latin typeface="Times New Roman" pitchFamily="18" charset="0"/>
                <a:cs typeface="Times New Roman" pitchFamily="18" charset="0"/>
              </a:rPr>
              <a:t>những</a:t>
            </a:r>
            <a:r>
              <a:rPr kumimoji="0" lang="en-US" b="1" i="0" u="none" strike="noStrike" cap="none" normalizeH="0" baseline="0" dirty="0" smtClean="0">
                <a:ln>
                  <a:noFill/>
                </a:ln>
                <a:effectLst/>
                <a:latin typeface="Times New Roman" pitchFamily="18" charset="0"/>
                <a:cs typeface="Times New Roman" pitchFamily="18" charset="0"/>
              </a:rPr>
              <a:t> </a:t>
            </a:r>
            <a:r>
              <a:rPr kumimoji="0" lang="en-US" b="1" i="0" u="none" strike="noStrike" cap="none" normalizeH="0" baseline="0" dirty="0" err="1" smtClean="0">
                <a:ln>
                  <a:noFill/>
                </a:ln>
                <a:effectLst/>
                <a:latin typeface="Times New Roman" pitchFamily="18" charset="0"/>
                <a:cs typeface="Times New Roman" pitchFamily="18" charset="0"/>
              </a:rPr>
              <a:t>yếu</a:t>
            </a:r>
            <a:r>
              <a:rPr kumimoji="0" lang="en-US" b="1" i="0" u="none" strike="noStrike" cap="none" normalizeH="0" baseline="0" dirty="0" smtClean="0">
                <a:ln>
                  <a:noFill/>
                </a:ln>
                <a:effectLst/>
                <a:latin typeface="Times New Roman" pitchFamily="18" charset="0"/>
                <a:cs typeface="Times New Roman" pitchFamily="18" charset="0"/>
              </a:rPr>
              <a:t> </a:t>
            </a:r>
            <a:r>
              <a:rPr kumimoji="0" lang="en-US" b="1" i="0" u="none" strike="noStrike" cap="none" normalizeH="0" baseline="0" dirty="0" err="1" smtClean="0">
                <a:ln>
                  <a:noFill/>
                </a:ln>
                <a:effectLst/>
                <a:latin typeface="Times New Roman" pitchFamily="18" charset="0"/>
                <a:cs typeface="Times New Roman" pitchFamily="18" charset="0"/>
              </a:rPr>
              <a:t>tố</a:t>
            </a:r>
            <a:r>
              <a:rPr kumimoji="0" lang="en-US" b="1" i="0" u="none" strike="noStrike" cap="none" normalizeH="0" baseline="0" dirty="0" smtClean="0">
                <a:ln>
                  <a:noFill/>
                </a:ln>
                <a:effectLst/>
                <a:latin typeface="Times New Roman" pitchFamily="18" charset="0"/>
                <a:cs typeface="Times New Roman" pitchFamily="18" charset="0"/>
              </a:rPr>
              <a:t> </a:t>
            </a:r>
            <a:r>
              <a:rPr kumimoji="0" lang="en-US" b="1" i="0" u="none" strike="noStrike" cap="none" normalizeH="0" baseline="0" dirty="0" err="1" smtClean="0">
                <a:ln>
                  <a:noFill/>
                </a:ln>
                <a:effectLst/>
                <a:latin typeface="Times New Roman" pitchFamily="18" charset="0"/>
                <a:cs typeface="Times New Roman" pitchFamily="18" charset="0"/>
              </a:rPr>
              <a:t>nào</a:t>
            </a:r>
            <a:r>
              <a:rPr kumimoji="0" lang="en-US" b="1" i="0" u="none" strike="noStrike" cap="none" normalizeH="0" baseline="0" dirty="0" smtClean="0">
                <a:ln>
                  <a:noFill/>
                </a:ln>
                <a:effectLst/>
                <a:latin typeface="Times New Roman" pitchFamily="18" charset="0"/>
                <a:cs typeface="Times New Roman" pitchFamily="18" charset="0"/>
              </a:rPr>
              <a:t>?</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effectLst/>
                <a:latin typeface="Times New Roman" pitchFamily="18" charset="0"/>
                <a:cs typeface="Times New Roman" pitchFamily="18" charset="0"/>
              </a:rPr>
              <a:t>  </a:t>
            </a:r>
          </a:p>
        </p:txBody>
      </p:sp>
      <p:pic>
        <p:nvPicPr>
          <p:cNvPr id="2050" name="Picture 2" descr="Phương trình tổng quát dạng chữ của quang hợp ở thực vật dưới đây còn thiếu những yếu tố nào?"/>
          <p:cNvPicPr>
            <a:picLocks noChangeAspect="1" noChangeArrowheads="1"/>
          </p:cNvPicPr>
          <p:nvPr/>
        </p:nvPicPr>
        <p:blipFill>
          <a:blip r:embed="rId2">
            <a:extLst>
              <a:ext uri="{BEBA8EAE-BF5A-486C-A8C5-ECC9F3942E4B}">
                <a14:imgProps xmlns:a14="http://schemas.microsoft.com/office/drawing/2010/main">
                  <a14:imgLayer r:embed="rId3">
                    <a14:imgEffect>
                      <a14:brightnessContrast bright="-40000" contrast="20000"/>
                    </a14:imgEffect>
                  </a14:imgLayer>
                </a14:imgProps>
              </a:ext>
              <a:ext uri="{28A0092B-C50C-407E-A947-70E740481C1C}">
                <a14:useLocalDpi xmlns:a14="http://schemas.microsoft.com/office/drawing/2010/main" val="0"/>
              </a:ext>
            </a:extLst>
          </a:blip>
          <a:srcRect/>
          <a:stretch>
            <a:fillRect/>
          </a:stretch>
        </p:blipFill>
        <p:spPr bwMode="auto">
          <a:xfrm>
            <a:off x="2949275" y="1416684"/>
            <a:ext cx="4362450" cy="504572"/>
          </a:xfrm>
          <a:prstGeom prst="rect">
            <a:avLst/>
          </a:prstGeom>
          <a:solidFill>
            <a:srgbClr val="FFFF00"/>
          </a:solidFill>
          <a:ln>
            <a:solidFill>
              <a:srgbClr val="FF0000"/>
            </a:solidFill>
          </a:ln>
        </p:spPr>
      </p:pic>
      <p:sp>
        <p:nvSpPr>
          <p:cNvPr id="3" name="Rectangle 3"/>
          <p:cNvSpPr>
            <a:spLocks noChangeArrowheads="1"/>
          </p:cNvSpPr>
          <p:nvPr/>
        </p:nvSpPr>
        <p:spPr bwMode="auto">
          <a:xfrm>
            <a:off x="648035" y="1921256"/>
            <a:ext cx="10895933"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effectLst/>
                <a:latin typeface="Times New Roman" pitchFamily="18" charset="0"/>
                <a:cs typeface="Times New Roman" pitchFamily="18" charset="0"/>
              </a:rPr>
              <a:t>NHÓM</a:t>
            </a:r>
            <a:r>
              <a:rPr kumimoji="0" lang="en-US" b="1" i="0" u="none" strike="noStrike" cap="none" normalizeH="0" dirty="0" smtClean="0">
                <a:ln>
                  <a:noFill/>
                </a:ln>
                <a:effectLst/>
                <a:latin typeface="Times New Roman" pitchFamily="18" charset="0"/>
                <a:cs typeface="Times New Roman" pitchFamily="18" charset="0"/>
              </a:rPr>
              <a:t> 2: </a:t>
            </a:r>
            <a:r>
              <a:rPr kumimoji="0" lang="en-US" b="1" i="0" u="none" strike="noStrike" cap="none" normalizeH="0" baseline="0" dirty="0" err="1" smtClean="0">
                <a:ln>
                  <a:noFill/>
                </a:ln>
                <a:effectLst/>
                <a:latin typeface="Times New Roman" pitchFamily="18" charset="0"/>
                <a:cs typeface="Times New Roman" pitchFamily="18" charset="0"/>
              </a:rPr>
              <a:t>Phương</a:t>
            </a:r>
            <a:r>
              <a:rPr kumimoji="0" lang="en-US" b="1" i="0" u="none" strike="noStrike" cap="none" normalizeH="0" baseline="0" dirty="0" smtClean="0">
                <a:ln>
                  <a:noFill/>
                </a:ln>
                <a:effectLst/>
                <a:latin typeface="Times New Roman" pitchFamily="18" charset="0"/>
                <a:cs typeface="Times New Roman" pitchFamily="18" charset="0"/>
              </a:rPr>
              <a:t> </a:t>
            </a:r>
            <a:r>
              <a:rPr kumimoji="0" lang="en-US" b="1" i="0" u="none" strike="noStrike" cap="none" normalizeH="0" baseline="0" dirty="0" err="1" smtClean="0">
                <a:ln>
                  <a:noFill/>
                </a:ln>
                <a:effectLst/>
                <a:latin typeface="Times New Roman" pitchFamily="18" charset="0"/>
                <a:cs typeface="Times New Roman" pitchFamily="18" charset="0"/>
              </a:rPr>
              <a:t>trình</a:t>
            </a:r>
            <a:r>
              <a:rPr kumimoji="0" lang="en-US" b="1" i="0" u="none" strike="noStrike" cap="none" normalizeH="0" baseline="0" dirty="0" smtClean="0">
                <a:ln>
                  <a:noFill/>
                </a:ln>
                <a:effectLst/>
                <a:latin typeface="Times New Roman" pitchFamily="18" charset="0"/>
                <a:cs typeface="Times New Roman" pitchFamily="18" charset="0"/>
              </a:rPr>
              <a:t> </a:t>
            </a:r>
            <a:r>
              <a:rPr kumimoji="0" lang="en-US" b="1" i="0" u="none" strike="noStrike" cap="none" normalizeH="0" baseline="0" dirty="0" err="1" smtClean="0">
                <a:ln>
                  <a:noFill/>
                </a:ln>
                <a:effectLst/>
                <a:latin typeface="Times New Roman" pitchFamily="18" charset="0"/>
                <a:cs typeface="Times New Roman" pitchFamily="18" charset="0"/>
              </a:rPr>
              <a:t>tổng</a:t>
            </a:r>
            <a:r>
              <a:rPr kumimoji="0" lang="en-US" b="1" i="0" u="none" strike="noStrike" cap="none" normalizeH="0" baseline="0" dirty="0" smtClean="0">
                <a:ln>
                  <a:noFill/>
                </a:ln>
                <a:effectLst/>
                <a:latin typeface="Times New Roman" pitchFamily="18" charset="0"/>
                <a:cs typeface="Times New Roman" pitchFamily="18" charset="0"/>
              </a:rPr>
              <a:t> </a:t>
            </a:r>
            <a:r>
              <a:rPr kumimoji="0" lang="en-US" b="1" i="0" u="none" strike="noStrike" cap="none" normalizeH="0" baseline="0" dirty="0" err="1" smtClean="0">
                <a:ln>
                  <a:noFill/>
                </a:ln>
                <a:effectLst/>
                <a:latin typeface="Times New Roman" pitchFamily="18" charset="0"/>
                <a:cs typeface="Times New Roman" pitchFamily="18" charset="0"/>
              </a:rPr>
              <a:t>quát</a:t>
            </a:r>
            <a:r>
              <a:rPr kumimoji="0" lang="en-US" b="1" i="0" u="none" strike="noStrike" cap="none" normalizeH="0" baseline="0" dirty="0" smtClean="0">
                <a:ln>
                  <a:noFill/>
                </a:ln>
                <a:effectLst/>
                <a:latin typeface="Times New Roman" pitchFamily="18" charset="0"/>
                <a:cs typeface="Times New Roman" pitchFamily="18" charset="0"/>
              </a:rPr>
              <a:t> </a:t>
            </a:r>
            <a:r>
              <a:rPr kumimoji="0" lang="en-US" b="1" i="0" u="none" strike="noStrike" cap="none" normalizeH="0" baseline="0" dirty="0" err="1" smtClean="0">
                <a:ln>
                  <a:noFill/>
                </a:ln>
                <a:effectLst/>
                <a:latin typeface="Times New Roman" pitchFamily="18" charset="0"/>
                <a:cs typeface="Times New Roman" pitchFamily="18" charset="0"/>
              </a:rPr>
              <a:t>dạng</a:t>
            </a:r>
            <a:r>
              <a:rPr kumimoji="0" lang="en-US" b="1" i="0" u="none" strike="noStrike" cap="none" normalizeH="0" baseline="0" dirty="0" smtClean="0">
                <a:ln>
                  <a:noFill/>
                </a:ln>
                <a:effectLst/>
                <a:latin typeface="Times New Roman" pitchFamily="18" charset="0"/>
                <a:cs typeface="Times New Roman" pitchFamily="18" charset="0"/>
              </a:rPr>
              <a:t> </a:t>
            </a:r>
            <a:r>
              <a:rPr kumimoji="0" lang="en-US" b="1" i="0" u="none" strike="noStrike" cap="none" normalizeH="0" baseline="0" dirty="0" err="1" smtClean="0">
                <a:ln>
                  <a:noFill/>
                </a:ln>
                <a:effectLst/>
                <a:latin typeface="Times New Roman" pitchFamily="18" charset="0"/>
                <a:cs typeface="Times New Roman" pitchFamily="18" charset="0"/>
              </a:rPr>
              <a:t>chữ</a:t>
            </a:r>
            <a:r>
              <a:rPr kumimoji="0" lang="en-US" b="1" i="0" u="none" strike="noStrike" cap="none" normalizeH="0" baseline="0" dirty="0" smtClean="0">
                <a:ln>
                  <a:noFill/>
                </a:ln>
                <a:effectLst/>
                <a:latin typeface="Times New Roman" pitchFamily="18" charset="0"/>
                <a:cs typeface="Times New Roman" pitchFamily="18" charset="0"/>
              </a:rPr>
              <a:t> </a:t>
            </a:r>
            <a:r>
              <a:rPr kumimoji="0" lang="en-US" b="1" i="0" u="none" strike="noStrike" cap="none" normalizeH="0" baseline="0" dirty="0" err="1" smtClean="0">
                <a:ln>
                  <a:noFill/>
                </a:ln>
                <a:effectLst/>
                <a:latin typeface="Times New Roman" pitchFamily="18" charset="0"/>
                <a:cs typeface="Times New Roman" pitchFamily="18" charset="0"/>
              </a:rPr>
              <a:t>của</a:t>
            </a:r>
            <a:r>
              <a:rPr kumimoji="0" lang="en-US" b="1" i="0" u="none" strike="noStrike" cap="none" normalizeH="0" baseline="0" dirty="0" smtClean="0">
                <a:ln>
                  <a:noFill/>
                </a:ln>
                <a:effectLst/>
                <a:latin typeface="Times New Roman" pitchFamily="18" charset="0"/>
                <a:cs typeface="Times New Roman" pitchFamily="18" charset="0"/>
              </a:rPr>
              <a:t> </a:t>
            </a:r>
            <a:r>
              <a:rPr kumimoji="0" lang="en-US" b="1" i="0" u="none" strike="noStrike" cap="none" normalizeH="0" baseline="0" dirty="0" err="1" smtClean="0">
                <a:ln>
                  <a:noFill/>
                </a:ln>
                <a:effectLst/>
                <a:latin typeface="Times New Roman" pitchFamily="18" charset="0"/>
                <a:cs typeface="Times New Roman" pitchFamily="18" charset="0"/>
              </a:rPr>
              <a:t>hô</a:t>
            </a:r>
            <a:r>
              <a:rPr kumimoji="0" lang="en-US" b="1" i="0" u="none" strike="noStrike" cap="none" normalizeH="0" baseline="0" dirty="0" smtClean="0">
                <a:ln>
                  <a:noFill/>
                </a:ln>
                <a:effectLst/>
                <a:latin typeface="Times New Roman" pitchFamily="18" charset="0"/>
                <a:cs typeface="Times New Roman" pitchFamily="18" charset="0"/>
              </a:rPr>
              <a:t> </a:t>
            </a:r>
            <a:r>
              <a:rPr kumimoji="0" lang="en-US" b="1" i="0" u="none" strike="noStrike" cap="none" normalizeH="0" baseline="0" dirty="0" err="1" smtClean="0">
                <a:ln>
                  <a:noFill/>
                </a:ln>
                <a:effectLst/>
                <a:latin typeface="Times New Roman" pitchFamily="18" charset="0"/>
                <a:cs typeface="Times New Roman" pitchFamily="18" charset="0"/>
              </a:rPr>
              <a:t>hấp</a:t>
            </a:r>
            <a:r>
              <a:rPr kumimoji="0" lang="en-US" b="1" i="0" u="none" strike="noStrike" cap="none" normalizeH="0" baseline="0" dirty="0" smtClean="0">
                <a:ln>
                  <a:noFill/>
                </a:ln>
                <a:effectLst/>
                <a:latin typeface="Times New Roman" pitchFamily="18" charset="0"/>
                <a:cs typeface="Times New Roman" pitchFamily="18" charset="0"/>
              </a:rPr>
              <a:t> </a:t>
            </a:r>
            <a:r>
              <a:rPr kumimoji="0" lang="en-US" b="1" i="0" u="none" strike="noStrike" cap="none" normalizeH="0" baseline="0" dirty="0" err="1" smtClean="0">
                <a:ln>
                  <a:noFill/>
                </a:ln>
                <a:effectLst/>
                <a:latin typeface="Times New Roman" pitchFamily="18" charset="0"/>
                <a:cs typeface="Times New Roman" pitchFamily="18" charset="0"/>
              </a:rPr>
              <a:t>tế</a:t>
            </a:r>
            <a:r>
              <a:rPr kumimoji="0" lang="en-US" b="1" i="0" u="none" strike="noStrike" cap="none" normalizeH="0" baseline="0" dirty="0" smtClean="0">
                <a:ln>
                  <a:noFill/>
                </a:ln>
                <a:effectLst/>
                <a:latin typeface="Times New Roman" pitchFamily="18" charset="0"/>
                <a:cs typeface="Times New Roman" pitchFamily="18" charset="0"/>
              </a:rPr>
              <a:t> </a:t>
            </a:r>
            <a:r>
              <a:rPr kumimoji="0" lang="en-US" b="1" i="0" u="none" strike="noStrike" cap="none" normalizeH="0" baseline="0" dirty="0" err="1" smtClean="0">
                <a:ln>
                  <a:noFill/>
                </a:ln>
                <a:effectLst/>
                <a:latin typeface="Times New Roman" pitchFamily="18" charset="0"/>
                <a:cs typeface="Times New Roman" pitchFamily="18" charset="0"/>
              </a:rPr>
              <a:t>bào</a:t>
            </a:r>
            <a:r>
              <a:rPr kumimoji="0" lang="en-US" b="1" i="0" u="none" strike="noStrike" cap="none" normalizeH="0" baseline="0" dirty="0" smtClean="0">
                <a:ln>
                  <a:noFill/>
                </a:ln>
                <a:effectLst/>
                <a:latin typeface="Times New Roman" pitchFamily="18" charset="0"/>
                <a:cs typeface="Times New Roman" pitchFamily="18" charset="0"/>
              </a:rPr>
              <a:t> </a:t>
            </a:r>
            <a:r>
              <a:rPr kumimoji="0" lang="en-US" b="1" i="0" u="none" strike="noStrike" cap="none" normalizeH="0" baseline="0" dirty="0" err="1" smtClean="0">
                <a:ln>
                  <a:noFill/>
                </a:ln>
                <a:effectLst/>
                <a:latin typeface="Times New Roman" pitchFamily="18" charset="0"/>
                <a:cs typeface="Times New Roman" pitchFamily="18" charset="0"/>
              </a:rPr>
              <a:t>dưới</a:t>
            </a:r>
            <a:r>
              <a:rPr kumimoji="0" lang="en-US" b="1" i="0" u="none" strike="noStrike" cap="none" normalizeH="0" baseline="0" dirty="0" smtClean="0">
                <a:ln>
                  <a:noFill/>
                </a:ln>
                <a:effectLst/>
                <a:latin typeface="Times New Roman" pitchFamily="18" charset="0"/>
                <a:cs typeface="Times New Roman" pitchFamily="18" charset="0"/>
              </a:rPr>
              <a:t> </a:t>
            </a:r>
            <a:r>
              <a:rPr kumimoji="0" lang="en-US" b="1" i="0" u="none" strike="noStrike" cap="none" normalizeH="0" baseline="0" dirty="0" err="1" smtClean="0">
                <a:ln>
                  <a:noFill/>
                </a:ln>
                <a:effectLst/>
                <a:latin typeface="Times New Roman" pitchFamily="18" charset="0"/>
                <a:cs typeface="Times New Roman" pitchFamily="18" charset="0"/>
              </a:rPr>
              <a:t>đây</a:t>
            </a:r>
            <a:r>
              <a:rPr kumimoji="0" lang="en-US" b="1" i="0" u="none" strike="noStrike" cap="none" normalizeH="0" baseline="0" dirty="0" smtClean="0">
                <a:ln>
                  <a:noFill/>
                </a:ln>
                <a:effectLst/>
                <a:latin typeface="Times New Roman" pitchFamily="18" charset="0"/>
                <a:cs typeface="Times New Roman" pitchFamily="18" charset="0"/>
              </a:rPr>
              <a:t> </a:t>
            </a:r>
            <a:r>
              <a:rPr kumimoji="0" lang="en-US" b="1" i="0" u="none" strike="noStrike" cap="none" normalizeH="0" baseline="0" dirty="0" err="1" smtClean="0">
                <a:ln>
                  <a:noFill/>
                </a:ln>
                <a:effectLst/>
                <a:latin typeface="Times New Roman" pitchFamily="18" charset="0"/>
                <a:cs typeface="Times New Roman" pitchFamily="18" charset="0"/>
              </a:rPr>
              <a:t>có</a:t>
            </a:r>
            <a:r>
              <a:rPr kumimoji="0" lang="en-US" b="1" i="0" u="none" strike="noStrike" cap="none" normalizeH="0" baseline="0" dirty="0" smtClean="0">
                <a:ln>
                  <a:noFill/>
                </a:ln>
                <a:effectLst/>
                <a:latin typeface="Times New Roman" pitchFamily="18" charset="0"/>
                <a:cs typeface="Times New Roman" pitchFamily="18" charset="0"/>
              </a:rPr>
              <a:t> </a:t>
            </a:r>
            <a:r>
              <a:rPr kumimoji="0" lang="en-US" b="1" i="0" u="none" strike="noStrike" cap="none" normalizeH="0" baseline="0" dirty="0" err="1" smtClean="0">
                <a:ln>
                  <a:noFill/>
                </a:ln>
                <a:effectLst/>
                <a:latin typeface="Times New Roman" pitchFamily="18" charset="0"/>
                <a:cs typeface="Times New Roman" pitchFamily="18" charset="0"/>
              </a:rPr>
              <a:t>đúng</a:t>
            </a:r>
            <a:r>
              <a:rPr kumimoji="0" lang="en-US" b="1" i="0" u="none" strike="noStrike" cap="none" normalizeH="0" baseline="0" dirty="0" smtClean="0">
                <a:ln>
                  <a:noFill/>
                </a:ln>
                <a:effectLst/>
                <a:latin typeface="Times New Roman" pitchFamily="18" charset="0"/>
                <a:cs typeface="Times New Roman" pitchFamily="18" charset="0"/>
              </a:rPr>
              <a:t> </a:t>
            </a:r>
            <a:r>
              <a:rPr kumimoji="0" lang="en-US" b="1" i="0" u="none" strike="noStrike" cap="none" normalizeH="0" baseline="0" dirty="0" err="1" smtClean="0">
                <a:ln>
                  <a:noFill/>
                </a:ln>
                <a:effectLst/>
                <a:latin typeface="Times New Roman" pitchFamily="18" charset="0"/>
                <a:cs typeface="Times New Roman" pitchFamily="18" charset="0"/>
              </a:rPr>
              <a:t>không</a:t>
            </a:r>
            <a:r>
              <a:rPr kumimoji="0" lang="en-US" b="1" i="0" u="none" strike="noStrike" cap="none" normalizeH="0" baseline="0" dirty="0" smtClean="0">
                <a:ln>
                  <a:noFill/>
                </a:ln>
                <a:effectLst/>
                <a:latin typeface="Times New Roman" pitchFamily="18" charset="0"/>
                <a:cs typeface="Times New Roman" pitchFamily="18" charset="0"/>
              </a:rPr>
              <a:t>? </a:t>
            </a:r>
            <a:r>
              <a:rPr kumimoji="0" lang="en-US" b="1" i="0" u="none" strike="noStrike" cap="none" normalizeH="0" baseline="0" dirty="0" err="1" smtClean="0">
                <a:ln>
                  <a:noFill/>
                </a:ln>
                <a:effectLst/>
                <a:latin typeface="Times New Roman" pitchFamily="18" charset="0"/>
                <a:cs typeface="Times New Roman" pitchFamily="18" charset="0"/>
              </a:rPr>
              <a:t>Vì</a:t>
            </a:r>
            <a:r>
              <a:rPr kumimoji="0" lang="en-US" b="1" i="0" u="none" strike="noStrike" cap="none" normalizeH="0" baseline="0" dirty="0" smtClean="0">
                <a:ln>
                  <a:noFill/>
                </a:ln>
                <a:effectLst/>
                <a:latin typeface="Times New Roman" pitchFamily="18" charset="0"/>
                <a:cs typeface="Times New Roman" pitchFamily="18" charset="0"/>
              </a:rPr>
              <a:t> </a:t>
            </a:r>
            <a:r>
              <a:rPr kumimoji="0" lang="en-US" b="1" i="0" u="none" strike="noStrike" cap="none" normalizeH="0" baseline="0" dirty="0" err="1" smtClean="0">
                <a:ln>
                  <a:noFill/>
                </a:ln>
                <a:effectLst/>
                <a:latin typeface="Times New Roman" pitchFamily="18" charset="0"/>
                <a:cs typeface="Times New Roman" pitchFamily="18" charset="0"/>
              </a:rPr>
              <a:t>sao</a:t>
            </a:r>
            <a:r>
              <a:rPr kumimoji="0" lang="en-US" b="1" i="0" u="none" strike="noStrike" cap="none" normalizeH="0" baseline="0" dirty="0" smtClean="0">
                <a:ln>
                  <a:noFill/>
                </a:ln>
                <a:effectLst/>
                <a:latin typeface="Times New Roman" pitchFamily="18" charset="0"/>
                <a:cs typeface="Times New Roman" pitchFamily="18" charset="0"/>
              </a:rPr>
              <a:t>?</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effectLst/>
                <a:latin typeface="Times New Roman" pitchFamily="18" charset="0"/>
                <a:cs typeface="Times New Roman" pitchFamily="18" charset="0"/>
              </a:rPr>
              <a:t>  </a:t>
            </a:r>
          </a:p>
        </p:txBody>
      </p:sp>
      <p:pic>
        <p:nvPicPr>
          <p:cNvPr id="2052" name="Picture 4" descr="Phương trình tổng quát dạng chữ của hô hấp tế bào dưới đây có đúng không?"/>
          <p:cNvPicPr>
            <a:picLocks noChangeAspect="1" noChangeArrowheads="1"/>
          </p:cNvPicPr>
          <p:nvPr/>
        </p:nvPicPr>
        <p:blipFill>
          <a:blip r:embed="rId4">
            <a:extLst>
              <a:ext uri="{BEBA8EAE-BF5A-486C-A8C5-ECC9F3942E4B}">
                <a14:imgProps xmlns:a14="http://schemas.microsoft.com/office/drawing/2010/main">
                  <a14:imgLayer r:embed="rId5">
                    <a14:imgEffect>
                      <a14:brightnessContrast bright="-40000"/>
                    </a14:imgEffect>
                  </a14:imgLayer>
                </a14:imgProps>
              </a:ext>
              <a:ext uri="{28A0092B-C50C-407E-A947-70E740481C1C}">
                <a14:useLocalDpi xmlns:a14="http://schemas.microsoft.com/office/drawing/2010/main" val="0"/>
              </a:ext>
            </a:extLst>
          </a:blip>
          <a:srcRect/>
          <a:stretch>
            <a:fillRect/>
          </a:stretch>
        </p:blipFill>
        <p:spPr bwMode="auto">
          <a:xfrm>
            <a:off x="2949275" y="2356833"/>
            <a:ext cx="4362450" cy="551779"/>
          </a:xfrm>
          <a:prstGeom prst="rect">
            <a:avLst/>
          </a:prstGeom>
          <a:noFill/>
          <a:ln>
            <a:solidFill>
              <a:srgbClr val="FF0000"/>
            </a:solidFill>
          </a:ln>
          <a:extLst>
            <a:ext uri="{909E8E84-426E-40DD-AFC4-6F175D3DCCD1}">
              <a14:hiddenFill xmlns:a14="http://schemas.microsoft.com/office/drawing/2010/main">
                <a:solidFill>
                  <a:srgbClr val="FFFFFF"/>
                </a:solidFill>
              </a14:hiddenFill>
            </a:ext>
          </a:extLst>
        </p:spPr>
      </p:pic>
      <p:sp>
        <p:nvSpPr>
          <p:cNvPr id="4" name="Rectangle 3"/>
          <p:cNvSpPr/>
          <p:nvPr/>
        </p:nvSpPr>
        <p:spPr>
          <a:xfrm>
            <a:off x="648035" y="2989924"/>
            <a:ext cx="10895933" cy="369332"/>
          </a:xfrm>
          <a:prstGeom prst="rect">
            <a:avLst/>
          </a:prstGeom>
        </p:spPr>
        <p:txBody>
          <a:bodyPr wrap="square">
            <a:spAutoFit/>
          </a:bodyPr>
          <a:lstStyle/>
          <a:p>
            <a:r>
              <a:rPr lang="en-US" b="1" dirty="0" smtClean="0">
                <a:latin typeface="Times New Roman" pitchFamily="18" charset="0"/>
                <a:cs typeface="Times New Roman" pitchFamily="18" charset="0"/>
              </a:rPr>
              <a:t>NHÓM 3 + 4 +5: </a:t>
            </a:r>
            <a:r>
              <a:rPr lang="en-US" b="1" dirty="0" err="1" smtClean="0">
                <a:latin typeface="Times New Roman" pitchFamily="18" charset="0"/>
                <a:cs typeface="Times New Roman" pitchFamily="18" charset="0"/>
              </a:rPr>
              <a:t>Trình</a:t>
            </a:r>
            <a:r>
              <a:rPr lang="en-US" b="1" dirty="0" smtClean="0">
                <a:latin typeface="Times New Roman" pitchFamily="18" charset="0"/>
                <a:cs typeface="Times New Roman" pitchFamily="18" charset="0"/>
              </a:rPr>
              <a:t> </a:t>
            </a:r>
            <a:r>
              <a:rPr lang="en-US" b="1" dirty="0" err="1">
                <a:latin typeface="Times New Roman" pitchFamily="18" charset="0"/>
                <a:cs typeface="Times New Roman" pitchFamily="18" charset="0"/>
              </a:rPr>
              <a:t>bày</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sự</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khác</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nhau</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giữa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quá</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trình</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quang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hợp</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và</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hô</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hấp</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tế</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bào</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theo</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bảng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sau</a:t>
            </a:r>
            <a:endParaRPr lang="en-US" b="1" dirty="0">
              <a:latin typeface="Times New Roman" pitchFamily="18" charset="0"/>
              <a:cs typeface="Times New Roman" pitchFamily="18" charset="0"/>
            </a:endParaRPr>
          </a:p>
        </p:txBody>
      </p:sp>
      <p:sp>
        <p:nvSpPr>
          <p:cNvPr id="6" name="TextBox 5"/>
          <p:cNvSpPr txBox="1"/>
          <p:nvPr/>
        </p:nvSpPr>
        <p:spPr>
          <a:xfrm>
            <a:off x="1867435" y="193182"/>
            <a:ext cx="9092484" cy="707886"/>
          </a:xfrm>
          <a:prstGeom prst="rect">
            <a:avLst/>
          </a:prstGeom>
          <a:noFill/>
        </p:spPr>
        <p:txBody>
          <a:bodyPr wrap="square" rtlCol="0">
            <a:spAutoFit/>
          </a:bodyPr>
          <a:lstStyle/>
          <a:p>
            <a:pPr algn="ctr"/>
            <a:r>
              <a:rPr lang="en-US" sz="4000" b="1" dirty="0" smtClean="0">
                <a:solidFill>
                  <a:srgbClr val="FF0000"/>
                </a:solidFill>
                <a:latin typeface="Times New Roman" pitchFamily="18" charset="0"/>
                <a:cs typeface="Times New Roman" pitchFamily="18" charset="0"/>
              </a:rPr>
              <a:t>HOẠT ĐỘNG NHÓM</a:t>
            </a:r>
            <a:endParaRPr lang="en-US" sz="4000" b="1" dirty="0">
              <a:solidFill>
                <a:srgbClr val="FF0000"/>
              </a:solidFill>
              <a:latin typeface="Times New Roman" pitchFamily="18" charset="0"/>
              <a:cs typeface="Times New Roman" pitchFamily="18" charset="0"/>
            </a:endParaRPr>
          </a:p>
        </p:txBody>
      </p:sp>
      <p:graphicFrame>
        <p:nvGraphicFramePr>
          <p:cNvPr id="9" name="Table 8"/>
          <p:cNvGraphicFramePr>
            <a:graphicFrameLocks noGrp="1"/>
          </p:cNvGraphicFramePr>
          <p:nvPr>
            <p:extLst>
              <p:ext uri="{D42A27DB-BD31-4B8C-83A1-F6EECF244321}">
                <p14:modId xmlns:p14="http://schemas.microsoft.com/office/powerpoint/2010/main" val="1529214427"/>
              </p:ext>
            </p:extLst>
          </p:nvPr>
        </p:nvGraphicFramePr>
        <p:xfrm>
          <a:off x="141669" y="3662518"/>
          <a:ext cx="11895791" cy="3053813"/>
        </p:xfrm>
        <a:graphic>
          <a:graphicData uri="http://schemas.openxmlformats.org/drawingml/2006/table">
            <a:tbl>
              <a:tblPr firstRow="1" bandRow="1">
                <a:tableStyleId>{616DA210-FB5B-4158-B5E0-FEB733F419BA}</a:tableStyleId>
              </a:tblPr>
              <a:tblGrid>
                <a:gridCol w="1675370">
                  <a:extLst>
                    <a:ext uri="{9D8B030D-6E8A-4147-A177-3AD203B41FA5}">
                      <a16:colId xmlns:a16="http://schemas.microsoft.com/office/drawing/2014/main" val="20000"/>
                    </a:ext>
                  </a:extLst>
                </a:gridCol>
                <a:gridCol w="3745744">
                  <a:extLst>
                    <a:ext uri="{9D8B030D-6E8A-4147-A177-3AD203B41FA5}">
                      <a16:colId xmlns:a16="http://schemas.microsoft.com/office/drawing/2014/main" val="20001"/>
                    </a:ext>
                  </a:extLst>
                </a:gridCol>
                <a:gridCol w="3500729">
                  <a:extLst>
                    <a:ext uri="{9D8B030D-6E8A-4147-A177-3AD203B41FA5}">
                      <a16:colId xmlns:a16="http://schemas.microsoft.com/office/drawing/2014/main" val="20002"/>
                    </a:ext>
                  </a:extLst>
                </a:gridCol>
                <a:gridCol w="2973948">
                  <a:extLst>
                    <a:ext uri="{9D8B030D-6E8A-4147-A177-3AD203B41FA5}">
                      <a16:colId xmlns:a16="http://schemas.microsoft.com/office/drawing/2014/main" val="20003"/>
                    </a:ext>
                  </a:extLst>
                </a:gridCol>
              </a:tblGrid>
              <a:tr h="436259">
                <a:tc>
                  <a:txBody>
                    <a:bodyPr/>
                    <a:lstStyle/>
                    <a:p>
                      <a:pPr algn="ctr"/>
                      <a:r>
                        <a:rPr lang="en-US" dirty="0" smtClean="0">
                          <a:latin typeface="Times New Roman" pitchFamily="18" charset="0"/>
                          <a:cs typeface="Times New Roman" pitchFamily="18" charset="0"/>
                        </a:rPr>
                        <a:t>NHÓM</a:t>
                      </a:r>
                      <a:endParaRPr lang="en-US" dirty="0">
                        <a:latin typeface="Times New Roman" pitchFamily="18" charset="0"/>
                        <a:cs typeface="Times New Roman" pitchFamily="18" charset="0"/>
                      </a:endParaRPr>
                    </a:p>
                  </a:txBody>
                  <a:tcPr>
                    <a:solidFill>
                      <a:schemeClr val="accent2">
                        <a:lumMod val="60000"/>
                        <a:lumOff val="40000"/>
                      </a:schemeClr>
                    </a:solidFill>
                  </a:tcPr>
                </a:tc>
                <a:tc>
                  <a:txBody>
                    <a:bodyPr/>
                    <a:lstStyle/>
                    <a:p>
                      <a:pPr algn="ctr"/>
                      <a:r>
                        <a:rPr lang="en-US" dirty="0" smtClean="0">
                          <a:latin typeface="Times New Roman" pitchFamily="18" charset="0"/>
                          <a:cs typeface="Times New Roman" pitchFamily="18" charset="0"/>
                        </a:rPr>
                        <a:t>CÁC</a:t>
                      </a:r>
                      <a:r>
                        <a:rPr lang="en-US" baseline="0" dirty="0" smtClean="0">
                          <a:latin typeface="Times New Roman" pitchFamily="18" charset="0"/>
                          <a:cs typeface="Times New Roman" pitchFamily="18" charset="0"/>
                        </a:rPr>
                        <a:t> YẾU TỐ THAM GIA</a:t>
                      </a:r>
                      <a:endParaRPr lang="en-US" dirty="0">
                        <a:latin typeface="Times New Roman" pitchFamily="18" charset="0"/>
                        <a:cs typeface="Times New Roman" pitchFamily="18" charset="0"/>
                      </a:endParaRPr>
                    </a:p>
                  </a:txBody>
                  <a:tcPr>
                    <a:solidFill>
                      <a:schemeClr val="accent2">
                        <a:lumMod val="60000"/>
                        <a:lumOff val="40000"/>
                      </a:schemeClr>
                    </a:solidFill>
                  </a:tcPr>
                </a:tc>
                <a:tc>
                  <a:txBody>
                    <a:bodyPr/>
                    <a:lstStyle/>
                    <a:p>
                      <a:pPr algn="ctr"/>
                      <a:r>
                        <a:rPr lang="en-US" dirty="0" smtClean="0">
                          <a:latin typeface="Times New Roman" pitchFamily="18" charset="0"/>
                          <a:cs typeface="Times New Roman" pitchFamily="18" charset="0"/>
                        </a:rPr>
                        <a:t>QUANG HỢP</a:t>
                      </a:r>
                      <a:endParaRPr lang="en-US" dirty="0">
                        <a:latin typeface="Times New Roman" pitchFamily="18" charset="0"/>
                        <a:cs typeface="Times New Roman" pitchFamily="18" charset="0"/>
                      </a:endParaRPr>
                    </a:p>
                  </a:txBody>
                  <a:tcPr>
                    <a:solidFill>
                      <a:schemeClr val="accent2">
                        <a:lumMod val="60000"/>
                        <a:lumOff val="40000"/>
                      </a:schemeClr>
                    </a:solidFill>
                  </a:tcPr>
                </a:tc>
                <a:tc>
                  <a:txBody>
                    <a:bodyPr/>
                    <a:lstStyle/>
                    <a:p>
                      <a:pPr algn="ctr"/>
                      <a:r>
                        <a:rPr lang="en-US" dirty="0" smtClean="0">
                          <a:latin typeface="Times New Roman" pitchFamily="18" charset="0"/>
                          <a:cs typeface="Times New Roman" pitchFamily="18" charset="0"/>
                        </a:rPr>
                        <a:t>HÔ</a:t>
                      </a:r>
                      <a:r>
                        <a:rPr lang="en-US" baseline="0" dirty="0" smtClean="0">
                          <a:latin typeface="Times New Roman" pitchFamily="18" charset="0"/>
                          <a:cs typeface="Times New Roman" pitchFamily="18" charset="0"/>
                        </a:rPr>
                        <a:t> HẤP TẾ BÀO</a:t>
                      </a:r>
                      <a:endParaRPr lang="en-US" dirty="0">
                        <a:latin typeface="Times New Roman" pitchFamily="18" charset="0"/>
                        <a:cs typeface="Times New Roman" pitchFamily="18" charset="0"/>
                      </a:endParaRPr>
                    </a:p>
                  </a:txBody>
                  <a:tcPr>
                    <a:solidFill>
                      <a:schemeClr val="accent2">
                        <a:lumMod val="60000"/>
                        <a:lumOff val="40000"/>
                      </a:schemeClr>
                    </a:solidFill>
                  </a:tcPr>
                </a:tc>
                <a:extLst>
                  <a:ext uri="{0D108BD9-81ED-4DB2-BD59-A6C34878D82A}">
                    <a16:rowId xmlns:a16="http://schemas.microsoft.com/office/drawing/2014/main" val="10000"/>
                  </a:ext>
                </a:extLst>
              </a:tr>
              <a:tr h="436259">
                <a:tc rowSpan="2">
                  <a:txBody>
                    <a:bodyPr/>
                    <a:lstStyle/>
                    <a:p>
                      <a:pPr algn="ctr"/>
                      <a:endParaRPr lang="en-US" b="1" dirty="0" smtClean="0">
                        <a:latin typeface="Times New Roman" pitchFamily="18" charset="0"/>
                        <a:cs typeface="Times New Roman" pitchFamily="18" charset="0"/>
                      </a:endParaRPr>
                    </a:p>
                    <a:p>
                      <a:pPr algn="ctr"/>
                      <a:r>
                        <a:rPr lang="en-US" b="1" dirty="0" smtClean="0">
                          <a:latin typeface="Times New Roman" pitchFamily="18" charset="0"/>
                          <a:cs typeface="Times New Roman" pitchFamily="18" charset="0"/>
                        </a:rPr>
                        <a:t>3</a:t>
                      </a:r>
                      <a:endParaRPr lang="en-US" b="1" dirty="0">
                        <a:latin typeface="Times New Roman" pitchFamily="18" charset="0"/>
                        <a:cs typeface="Times New Roman" pitchFamily="18" charset="0"/>
                      </a:endParaRPr>
                    </a:p>
                  </a:txBody>
                  <a:tcPr>
                    <a:solidFill>
                      <a:schemeClr val="accent2">
                        <a:lumMod val="60000"/>
                        <a:lumOff val="40000"/>
                      </a:schemeClr>
                    </a:solidFill>
                  </a:tcPr>
                </a:tc>
                <a:tc>
                  <a:txBody>
                    <a:bodyPr/>
                    <a:lstStyle/>
                    <a:p>
                      <a:pPr algn="l"/>
                      <a:r>
                        <a:rPr lang="en-US" b="1" dirty="0" err="1" smtClean="0">
                          <a:latin typeface="Times New Roman" pitchFamily="18" charset="0"/>
                          <a:cs typeface="Times New Roman" pitchFamily="18" charset="0"/>
                        </a:rPr>
                        <a:t>Bào</a:t>
                      </a:r>
                      <a:r>
                        <a:rPr lang="en-US" b="1" baseline="0" dirty="0" smtClean="0">
                          <a:latin typeface="Times New Roman" pitchFamily="18" charset="0"/>
                          <a:cs typeface="Times New Roman" pitchFamily="18" charset="0"/>
                        </a:rPr>
                        <a:t> </a:t>
                      </a:r>
                      <a:r>
                        <a:rPr lang="en-US" b="1" baseline="0" dirty="0" err="1" smtClean="0">
                          <a:latin typeface="Times New Roman" pitchFamily="18" charset="0"/>
                          <a:cs typeface="Times New Roman" pitchFamily="18" charset="0"/>
                        </a:rPr>
                        <a:t>quan</a:t>
                      </a:r>
                      <a:r>
                        <a:rPr lang="en-US" b="1" baseline="0" dirty="0" smtClean="0">
                          <a:latin typeface="Times New Roman" pitchFamily="18" charset="0"/>
                          <a:cs typeface="Times New Roman" pitchFamily="18" charset="0"/>
                        </a:rPr>
                        <a:t> (</a:t>
                      </a:r>
                      <a:r>
                        <a:rPr lang="en-US" b="1" baseline="0" dirty="0" err="1" smtClean="0">
                          <a:latin typeface="Times New Roman" pitchFamily="18" charset="0"/>
                          <a:cs typeface="Times New Roman" pitchFamily="18" charset="0"/>
                        </a:rPr>
                        <a:t>Nơi</a:t>
                      </a:r>
                      <a:r>
                        <a:rPr lang="en-US" b="1" baseline="0" dirty="0" smtClean="0">
                          <a:latin typeface="Times New Roman" pitchFamily="18" charset="0"/>
                          <a:cs typeface="Times New Roman" pitchFamily="18" charset="0"/>
                        </a:rPr>
                        <a:t> </a:t>
                      </a:r>
                      <a:r>
                        <a:rPr lang="en-US" b="1" baseline="0" dirty="0" err="1" smtClean="0">
                          <a:latin typeface="Times New Roman" pitchFamily="18" charset="0"/>
                          <a:cs typeface="Times New Roman" pitchFamily="18" charset="0"/>
                        </a:rPr>
                        <a:t>diễn</a:t>
                      </a:r>
                      <a:r>
                        <a:rPr lang="en-US" b="1" baseline="0" dirty="0" smtClean="0">
                          <a:latin typeface="Times New Roman" pitchFamily="18" charset="0"/>
                          <a:cs typeface="Times New Roman" pitchFamily="18" charset="0"/>
                        </a:rPr>
                        <a:t> </a:t>
                      </a:r>
                      <a:r>
                        <a:rPr lang="en-US" b="1" baseline="0" dirty="0" err="1" smtClean="0">
                          <a:latin typeface="Times New Roman" pitchFamily="18" charset="0"/>
                          <a:cs typeface="Times New Roman" pitchFamily="18" charset="0"/>
                        </a:rPr>
                        <a:t>ra</a:t>
                      </a:r>
                      <a:r>
                        <a:rPr lang="en-US" b="1" baseline="0" dirty="0" smtClean="0">
                          <a:latin typeface="Times New Roman" pitchFamily="18" charset="0"/>
                          <a:cs typeface="Times New Roman" pitchFamily="18" charset="0"/>
                        </a:rPr>
                        <a:t>)</a:t>
                      </a:r>
                      <a:endParaRPr lang="en-US" b="1" dirty="0">
                        <a:latin typeface="Times New Roman" pitchFamily="18" charset="0"/>
                        <a:cs typeface="Times New Roman" pitchFamily="18" charset="0"/>
                      </a:endParaRPr>
                    </a:p>
                  </a:txBody>
                  <a:tcPr>
                    <a:solidFill>
                      <a:schemeClr val="accent2">
                        <a:lumMod val="60000"/>
                        <a:lumOff val="40000"/>
                      </a:schemeClr>
                    </a:solidFill>
                  </a:tcPr>
                </a:tc>
                <a:tc>
                  <a:txBody>
                    <a:bodyPr/>
                    <a:lstStyle/>
                    <a:p>
                      <a:pPr algn="ctr"/>
                      <a:endParaRPr lang="en-US">
                        <a:latin typeface="Times New Roman" pitchFamily="18" charset="0"/>
                        <a:cs typeface="Times New Roman" pitchFamily="18" charset="0"/>
                      </a:endParaRPr>
                    </a:p>
                  </a:txBody>
                  <a:tcPr>
                    <a:solidFill>
                      <a:schemeClr val="accent2">
                        <a:lumMod val="60000"/>
                        <a:lumOff val="40000"/>
                      </a:schemeClr>
                    </a:solidFill>
                  </a:tcPr>
                </a:tc>
                <a:tc>
                  <a:txBody>
                    <a:bodyPr/>
                    <a:lstStyle/>
                    <a:p>
                      <a:pPr algn="ctr"/>
                      <a:endParaRPr lang="en-US">
                        <a:latin typeface="Times New Roman" pitchFamily="18" charset="0"/>
                        <a:cs typeface="Times New Roman" pitchFamily="18" charset="0"/>
                      </a:endParaRPr>
                    </a:p>
                  </a:txBody>
                  <a:tcPr>
                    <a:solidFill>
                      <a:schemeClr val="accent2">
                        <a:lumMod val="60000"/>
                        <a:lumOff val="40000"/>
                      </a:schemeClr>
                    </a:solidFill>
                  </a:tcPr>
                </a:tc>
                <a:extLst>
                  <a:ext uri="{0D108BD9-81ED-4DB2-BD59-A6C34878D82A}">
                    <a16:rowId xmlns:a16="http://schemas.microsoft.com/office/drawing/2014/main" val="10001"/>
                  </a:ext>
                </a:extLst>
              </a:tr>
              <a:tr h="436259">
                <a:tc vMerge="1">
                  <a:txBody>
                    <a:bodyPr/>
                    <a:lstStyle/>
                    <a:p>
                      <a:endParaRPr lang="en-US" dirty="0"/>
                    </a:p>
                  </a:txBody>
                  <a:tcPr>
                    <a:solidFill>
                      <a:schemeClr val="accent2">
                        <a:lumMod val="60000"/>
                        <a:lumOff val="40000"/>
                      </a:schemeClr>
                    </a:solidFill>
                  </a:tcPr>
                </a:tc>
                <a:tc>
                  <a:txBody>
                    <a:bodyPr/>
                    <a:lstStyle/>
                    <a:p>
                      <a:pPr algn="l"/>
                      <a:r>
                        <a:rPr lang="en-US" b="1" dirty="0" err="1" smtClean="0">
                          <a:latin typeface="Times New Roman" pitchFamily="18" charset="0"/>
                          <a:cs typeface="Times New Roman" pitchFamily="18" charset="0"/>
                        </a:rPr>
                        <a:t>Yếu</a:t>
                      </a:r>
                      <a:r>
                        <a:rPr lang="en-US" b="1" baseline="0" dirty="0" smtClean="0">
                          <a:latin typeface="Times New Roman" pitchFamily="18" charset="0"/>
                          <a:cs typeface="Times New Roman" pitchFamily="18" charset="0"/>
                        </a:rPr>
                        <a:t> </a:t>
                      </a:r>
                      <a:r>
                        <a:rPr lang="en-US" b="1" baseline="0" dirty="0" err="1" smtClean="0">
                          <a:latin typeface="Times New Roman" pitchFamily="18" charset="0"/>
                          <a:cs typeface="Times New Roman" pitchFamily="18" charset="0"/>
                        </a:rPr>
                        <a:t>tố</a:t>
                      </a:r>
                      <a:r>
                        <a:rPr lang="en-US" b="1" baseline="0" dirty="0" smtClean="0">
                          <a:latin typeface="Times New Roman" pitchFamily="18" charset="0"/>
                          <a:cs typeface="Times New Roman" pitchFamily="18" charset="0"/>
                        </a:rPr>
                        <a:t> </a:t>
                      </a:r>
                      <a:r>
                        <a:rPr lang="en-US" b="1" baseline="0" dirty="0" err="1" smtClean="0">
                          <a:latin typeface="Times New Roman" pitchFamily="18" charset="0"/>
                          <a:cs typeface="Times New Roman" pitchFamily="18" charset="0"/>
                        </a:rPr>
                        <a:t>tham</a:t>
                      </a:r>
                      <a:r>
                        <a:rPr lang="en-US" b="1" baseline="0" dirty="0" smtClean="0">
                          <a:latin typeface="Times New Roman" pitchFamily="18" charset="0"/>
                          <a:cs typeface="Times New Roman" pitchFamily="18" charset="0"/>
                        </a:rPr>
                        <a:t> </a:t>
                      </a:r>
                      <a:r>
                        <a:rPr lang="en-US" b="1" baseline="0" dirty="0" err="1" smtClean="0">
                          <a:latin typeface="Times New Roman" pitchFamily="18" charset="0"/>
                          <a:cs typeface="Times New Roman" pitchFamily="18" charset="0"/>
                        </a:rPr>
                        <a:t>gia</a:t>
                      </a:r>
                      <a:endParaRPr lang="en-US" b="1" dirty="0">
                        <a:latin typeface="Times New Roman" pitchFamily="18" charset="0"/>
                        <a:cs typeface="Times New Roman" pitchFamily="18" charset="0"/>
                      </a:endParaRPr>
                    </a:p>
                  </a:txBody>
                  <a:tcPr>
                    <a:solidFill>
                      <a:schemeClr val="accent2">
                        <a:lumMod val="60000"/>
                        <a:lumOff val="40000"/>
                      </a:schemeClr>
                    </a:solidFill>
                  </a:tcPr>
                </a:tc>
                <a:tc>
                  <a:txBody>
                    <a:bodyPr/>
                    <a:lstStyle/>
                    <a:p>
                      <a:pPr algn="ctr"/>
                      <a:endParaRPr lang="en-US" dirty="0">
                        <a:latin typeface="Times New Roman" pitchFamily="18" charset="0"/>
                        <a:cs typeface="Times New Roman" pitchFamily="18" charset="0"/>
                      </a:endParaRPr>
                    </a:p>
                  </a:txBody>
                  <a:tcPr>
                    <a:solidFill>
                      <a:schemeClr val="accent2">
                        <a:lumMod val="60000"/>
                        <a:lumOff val="40000"/>
                      </a:schemeClr>
                    </a:solidFill>
                  </a:tcPr>
                </a:tc>
                <a:tc>
                  <a:txBody>
                    <a:bodyPr/>
                    <a:lstStyle/>
                    <a:p>
                      <a:pPr algn="ctr"/>
                      <a:endParaRPr lang="en-US">
                        <a:latin typeface="Times New Roman" pitchFamily="18" charset="0"/>
                        <a:cs typeface="Times New Roman" pitchFamily="18" charset="0"/>
                      </a:endParaRPr>
                    </a:p>
                  </a:txBody>
                  <a:tcPr>
                    <a:solidFill>
                      <a:schemeClr val="accent2">
                        <a:lumMod val="60000"/>
                        <a:lumOff val="40000"/>
                      </a:schemeClr>
                    </a:solidFill>
                  </a:tcPr>
                </a:tc>
                <a:extLst>
                  <a:ext uri="{0D108BD9-81ED-4DB2-BD59-A6C34878D82A}">
                    <a16:rowId xmlns:a16="http://schemas.microsoft.com/office/drawing/2014/main" val="10002"/>
                  </a:ext>
                </a:extLst>
              </a:tr>
              <a:tr h="436259">
                <a:tc rowSpan="2">
                  <a:txBody>
                    <a:bodyPr/>
                    <a:lstStyle/>
                    <a:p>
                      <a:pPr algn="ctr"/>
                      <a:endParaRPr lang="en-US" b="1" dirty="0" smtClean="0">
                        <a:latin typeface="Times New Roman" pitchFamily="18" charset="0"/>
                        <a:cs typeface="Times New Roman" pitchFamily="18" charset="0"/>
                      </a:endParaRPr>
                    </a:p>
                    <a:p>
                      <a:pPr algn="ctr"/>
                      <a:r>
                        <a:rPr lang="en-US" b="1" dirty="0" smtClean="0">
                          <a:latin typeface="Times New Roman" pitchFamily="18" charset="0"/>
                          <a:cs typeface="Times New Roman" pitchFamily="18" charset="0"/>
                        </a:rPr>
                        <a:t>4</a:t>
                      </a:r>
                      <a:endParaRPr lang="en-US" b="1" dirty="0">
                        <a:latin typeface="Times New Roman" pitchFamily="18" charset="0"/>
                        <a:cs typeface="Times New Roman" pitchFamily="18" charset="0"/>
                      </a:endParaRPr>
                    </a:p>
                  </a:txBody>
                  <a:tcPr>
                    <a:solidFill>
                      <a:schemeClr val="accent2">
                        <a:lumMod val="60000"/>
                        <a:lumOff val="40000"/>
                      </a:schemeClr>
                    </a:solidFill>
                  </a:tcPr>
                </a:tc>
                <a:tc>
                  <a:txBody>
                    <a:bodyPr/>
                    <a:lstStyle/>
                    <a:p>
                      <a:pPr algn="l"/>
                      <a:r>
                        <a:rPr lang="en-US" b="1" dirty="0" err="1" smtClean="0">
                          <a:latin typeface="Times New Roman" pitchFamily="18" charset="0"/>
                          <a:cs typeface="Times New Roman" pitchFamily="18" charset="0"/>
                        </a:rPr>
                        <a:t>Sản</a:t>
                      </a:r>
                      <a:r>
                        <a:rPr lang="en-US" b="1" baseline="0" dirty="0" smtClean="0">
                          <a:latin typeface="Times New Roman" pitchFamily="18" charset="0"/>
                          <a:cs typeface="Times New Roman" pitchFamily="18" charset="0"/>
                        </a:rPr>
                        <a:t> </a:t>
                      </a:r>
                      <a:r>
                        <a:rPr lang="en-US" b="1" baseline="0" dirty="0" err="1" smtClean="0">
                          <a:latin typeface="Times New Roman" pitchFamily="18" charset="0"/>
                          <a:cs typeface="Times New Roman" pitchFamily="18" charset="0"/>
                        </a:rPr>
                        <a:t>phẩm</a:t>
                      </a:r>
                      <a:r>
                        <a:rPr lang="en-US" b="1" baseline="0" dirty="0" smtClean="0">
                          <a:latin typeface="Times New Roman" pitchFamily="18" charset="0"/>
                          <a:cs typeface="Times New Roman" pitchFamily="18" charset="0"/>
                        </a:rPr>
                        <a:t> </a:t>
                      </a:r>
                      <a:r>
                        <a:rPr lang="en-US" b="1" baseline="0" dirty="0" err="1" smtClean="0">
                          <a:latin typeface="Times New Roman" pitchFamily="18" charset="0"/>
                          <a:cs typeface="Times New Roman" pitchFamily="18" charset="0"/>
                        </a:rPr>
                        <a:t>tạo</a:t>
                      </a:r>
                      <a:r>
                        <a:rPr lang="en-US" b="1" baseline="0" dirty="0" smtClean="0">
                          <a:latin typeface="Times New Roman" pitchFamily="18" charset="0"/>
                          <a:cs typeface="Times New Roman" pitchFamily="18" charset="0"/>
                        </a:rPr>
                        <a:t> </a:t>
                      </a:r>
                      <a:r>
                        <a:rPr lang="en-US" b="1" baseline="0" dirty="0" err="1" smtClean="0">
                          <a:latin typeface="Times New Roman" pitchFamily="18" charset="0"/>
                          <a:cs typeface="Times New Roman" pitchFamily="18" charset="0"/>
                        </a:rPr>
                        <a:t>thành</a:t>
                      </a:r>
                      <a:endParaRPr lang="en-US" b="1" dirty="0">
                        <a:latin typeface="Times New Roman" pitchFamily="18" charset="0"/>
                        <a:cs typeface="Times New Roman" pitchFamily="18" charset="0"/>
                      </a:endParaRPr>
                    </a:p>
                  </a:txBody>
                  <a:tcPr>
                    <a:solidFill>
                      <a:schemeClr val="accent2">
                        <a:lumMod val="60000"/>
                        <a:lumOff val="40000"/>
                      </a:schemeClr>
                    </a:solidFill>
                  </a:tcPr>
                </a:tc>
                <a:tc>
                  <a:txBody>
                    <a:bodyPr/>
                    <a:lstStyle/>
                    <a:p>
                      <a:pPr algn="ctr"/>
                      <a:endParaRPr lang="en-US" dirty="0">
                        <a:latin typeface="Times New Roman" pitchFamily="18" charset="0"/>
                        <a:cs typeface="Times New Roman" pitchFamily="18" charset="0"/>
                      </a:endParaRPr>
                    </a:p>
                  </a:txBody>
                  <a:tcPr>
                    <a:solidFill>
                      <a:schemeClr val="accent2">
                        <a:lumMod val="60000"/>
                        <a:lumOff val="40000"/>
                      </a:schemeClr>
                    </a:solidFill>
                  </a:tcPr>
                </a:tc>
                <a:tc>
                  <a:txBody>
                    <a:bodyPr/>
                    <a:lstStyle/>
                    <a:p>
                      <a:pPr algn="ctr"/>
                      <a:endParaRPr lang="en-US">
                        <a:latin typeface="Times New Roman" pitchFamily="18" charset="0"/>
                        <a:cs typeface="Times New Roman" pitchFamily="18" charset="0"/>
                      </a:endParaRPr>
                    </a:p>
                  </a:txBody>
                  <a:tcPr>
                    <a:solidFill>
                      <a:schemeClr val="accent2">
                        <a:lumMod val="60000"/>
                        <a:lumOff val="40000"/>
                      </a:schemeClr>
                    </a:solidFill>
                  </a:tcPr>
                </a:tc>
                <a:extLst>
                  <a:ext uri="{0D108BD9-81ED-4DB2-BD59-A6C34878D82A}">
                    <a16:rowId xmlns:a16="http://schemas.microsoft.com/office/drawing/2014/main" val="10003"/>
                  </a:ext>
                </a:extLst>
              </a:tr>
              <a:tr h="436259">
                <a:tc vMerge="1">
                  <a:txBody>
                    <a:bodyPr/>
                    <a:lstStyle/>
                    <a:p>
                      <a:endParaRPr lang="en-US" dirty="0"/>
                    </a:p>
                  </a:txBody>
                  <a:tcPr>
                    <a:solidFill>
                      <a:schemeClr val="accent2">
                        <a:lumMod val="60000"/>
                        <a:lumOff val="40000"/>
                      </a:schemeClr>
                    </a:solidFill>
                  </a:tcPr>
                </a:tc>
                <a:tc>
                  <a:txBody>
                    <a:bodyPr/>
                    <a:lstStyle/>
                    <a:p>
                      <a:pPr algn="l"/>
                      <a:r>
                        <a:rPr lang="en-US" b="1" dirty="0" err="1" smtClean="0">
                          <a:latin typeface="Times New Roman" pitchFamily="18" charset="0"/>
                          <a:cs typeface="Times New Roman" pitchFamily="18" charset="0"/>
                        </a:rPr>
                        <a:t>Sự</a:t>
                      </a:r>
                      <a:r>
                        <a:rPr lang="en-US" b="1" baseline="0" dirty="0" smtClean="0">
                          <a:latin typeface="Times New Roman" pitchFamily="18" charset="0"/>
                          <a:cs typeface="Times New Roman" pitchFamily="18" charset="0"/>
                        </a:rPr>
                        <a:t> </a:t>
                      </a:r>
                      <a:r>
                        <a:rPr lang="en-US" b="1" baseline="0" dirty="0" err="1" smtClean="0">
                          <a:latin typeface="Times New Roman" pitchFamily="18" charset="0"/>
                          <a:cs typeface="Times New Roman" pitchFamily="18" charset="0"/>
                        </a:rPr>
                        <a:t>chuyển</a:t>
                      </a:r>
                      <a:r>
                        <a:rPr lang="en-US" b="1" baseline="0" dirty="0" smtClean="0">
                          <a:latin typeface="Times New Roman" pitchFamily="18" charset="0"/>
                          <a:cs typeface="Times New Roman" pitchFamily="18" charset="0"/>
                        </a:rPr>
                        <a:t> </a:t>
                      </a:r>
                      <a:r>
                        <a:rPr lang="en-US" b="1" baseline="0" dirty="0" err="1" smtClean="0">
                          <a:latin typeface="Times New Roman" pitchFamily="18" charset="0"/>
                          <a:cs typeface="Times New Roman" pitchFamily="18" charset="0"/>
                        </a:rPr>
                        <a:t>hóa</a:t>
                      </a:r>
                      <a:r>
                        <a:rPr lang="en-US" b="1" baseline="0" dirty="0" smtClean="0">
                          <a:latin typeface="Times New Roman" pitchFamily="18" charset="0"/>
                          <a:cs typeface="Times New Roman" pitchFamily="18" charset="0"/>
                        </a:rPr>
                        <a:t> </a:t>
                      </a:r>
                      <a:r>
                        <a:rPr lang="en-US" b="1" baseline="0" dirty="0" err="1" smtClean="0">
                          <a:latin typeface="Times New Roman" pitchFamily="18" charset="0"/>
                          <a:cs typeface="Times New Roman" pitchFamily="18" charset="0"/>
                        </a:rPr>
                        <a:t>vật</a:t>
                      </a:r>
                      <a:r>
                        <a:rPr lang="en-US" b="1" baseline="0" dirty="0" smtClean="0">
                          <a:latin typeface="Times New Roman" pitchFamily="18" charset="0"/>
                          <a:cs typeface="Times New Roman" pitchFamily="18" charset="0"/>
                        </a:rPr>
                        <a:t> </a:t>
                      </a:r>
                      <a:r>
                        <a:rPr lang="en-US" b="1" baseline="0" dirty="0" err="1" smtClean="0">
                          <a:latin typeface="Times New Roman" pitchFamily="18" charset="0"/>
                          <a:cs typeface="Times New Roman" pitchFamily="18" charset="0"/>
                        </a:rPr>
                        <a:t>chất</a:t>
                      </a:r>
                      <a:endParaRPr lang="en-US" b="1" dirty="0">
                        <a:latin typeface="Times New Roman" pitchFamily="18" charset="0"/>
                        <a:cs typeface="Times New Roman" pitchFamily="18" charset="0"/>
                      </a:endParaRPr>
                    </a:p>
                  </a:txBody>
                  <a:tcPr>
                    <a:solidFill>
                      <a:schemeClr val="accent2">
                        <a:lumMod val="60000"/>
                        <a:lumOff val="40000"/>
                      </a:schemeClr>
                    </a:solidFill>
                  </a:tcPr>
                </a:tc>
                <a:tc>
                  <a:txBody>
                    <a:bodyPr/>
                    <a:lstStyle/>
                    <a:p>
                      <a:pPr algn="ctr"/>
                      <a:endParaRPr lang="en-US" dirty="0">
                        <a:latin typeface="Times New Roman" pitchFamily="18" charset="0"/>
                        <a:cs typeface="Times New Roman" pitchFamily="18" charset="0"/>
                      </a:endParaRPr>
                    </a:p>
                  </a:txBody>
                  <a:tcPr>
                    <a:solidFill>
                      <a:schemeClr val="accent2">
                        <a:lumMod val="60000"/>
                        <a:lumOff val="40000"/>
                      </a:schemeClr>
                    </a:solidFill>
                  </a:tcPr>
                </a:tc>
                <a:tc>
                  <a:txBody>
                    <a:bodyPr/>
                    <a:lstStyle/>
                    <a:p>
                      <a:pPr algn="ctr"/>
                      <a:endParaRPr lang="en-US">
                        <a:latin typeface="Times New Roman" pitchFamily="18" charset="0"/>
                        <a:cs typeface="Times New Roman" pitchFamily="18" charset="0"/>
                      </a:endParaRPr>
                    </a:p>
                  </a:txBody>
                  <a:tcPr>
                    <a:solidFill>
                      <a:schemeClr val="accent2">
                        <a:lumMod val="60000"/>
                        <a:lumOff val="40000"/>
                      </a:schemeClr>
                    </a:solidFill>
                  </a:tcPr>
                </a:tc>
                <a:extLst>
                  <a:ext uri="{0D108BD9-81ED-4DB2-BD59-A6C34878D82A}">
                    <a16:rowId xmlns:a16="http://schemas.microsoft.com/office/drawing/2014/main" val="10004"/>
                  </a:ext>
                </a:extLst>
              </a:tr>
              <a:tr h="436259">
                <a:tc rowSpan="2">
                  <a:txBody>
                    <a:bodyPr/>
                    <a:lstStyle/>
                    <a:p>
                      <a:pPr algn="ctr"/>
                      <a:endParaRPr lang="en-US" b="1" dirty="0" smtClean="0">
                        <a:latin typeface="Times New Roman" pitchFamily="18" charset="0"/>
                        <a:cs typeface="Times New Roman" pitchFamily="18" charset="0"/>
                      </a:endParaRPr>
                    </a:p>
                    <a:p>
                      <a:pPr algn="ctr"/>
                      <a:r>
                        <a:rPr lang="en-US" b="1" dirty="0" smtClean="0">
                          <a:latin typeface="Times New Roman" pitchFamily="18" charset="0"/>
                          <a:cs typeface="Times New Roman" pitchFamily="18" charset="0"/>
                        </a:rPr>
                        <a:t>5</a:t>
                      </a:r>
                      <a:endParaRPr lang="en-US" b="1" dirty="0">
                        <a:latin typeface="Times New Roman" pitchFamily="18" charset="0"/>
                        <a:cs typeface="Times New Roman" pitchFamily="18" charset="0"/>
                      </a:endParaRPr>
                    </a:p>
                  </a:txBody>
                  <a:tcPr>
                    <a:solidFill>
                      <a:schemeClr val="accent2">
                        <a:lumMod val="60000"/>
                        <a:lumOff val="4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err="1" smtClean="0">
                          <a:latin typeface="Times New Roman" pitchFamily="18" charset="0"/>
                          <a:cs typeface="Times New Roman" pitchFamily="18" charset="0"/>
                        </a:rPr>
                        <a:t>Sự</a:t>
                      </a:r>
                      <a:r>
                        <a:rPr lang="en-US" b="1" baseline="0" dirty="0" smtClean="0">
                          <a:latin typeface="Times New Roman" pitchFamily="18" charset="0"/>
                          <a:cs typeface="Times New Roman" pitchFamily="18" charset="0"/>
                        </a:rPr>
                        <a:t> </a:t>
                      </a:r>
                      <a:r>
                        <a:rPr lang="en-US" b="1" baseline="0" dirty="0" err="1" smtClean="0">
                          <a:latin typeface="Times New Roman" pitchFamily="18" charset="0"/>
                          <a:cs typeface="Times New Roman" pitchFamily="18" charset="0"/>
                        </a:rPr>
                        <a:t>chuyển</a:t>
                      </a:r>
                      <a:r>
                        <a:rPr lang="en-US" b="1" baseline="0" dirty="0" smtClean="0">
                          <a:latin typeface="Times New Roman" pitchFamily="18" charset="0"/>
                          <a:cs typeface="Times New Roman" pitchFamily="18" charset="0"/>
                        </a:rPr>
                        <a:t> </a:t>
                      </a:r>
                      <a:r>
                        <a:rPr lang="en-US" b="1" baseline="0" dirty="0" err="1" smtClean="0">
                          <a:latin typeface="Times New Roman" pitchFamily="18" charset="0"/>
                          <a:cs typeface="Times New Roman" pitchFamily="18" charset="0"/>
                        </a:rPr>
                        <a:t>hóa</a:t>
                      </a:r>
                      <a:r>
                        <a:rPr lang="en-US" b="1" baseline="0" dirty="0" smtClean="0">
                          <a:latin typeface="Times New Roman" pitchFamily="18" charset="0"/>
                          <a:cs typeface="Times New Roman" pitchFamily="18" charset="0"/>
                        </a:rPr>
                        <a:t> </a:t>
                      </a:r>
                      <a:r>
                        <a:rPr lang="en-US" b="1" baseline="0" dirty="0" err="1" smtClean="0">
                          <a:latin typeface="Times New Roman" pitchFamily="18" charset="0"/>
                          <a:cs typeface="Times New Roman" pitchFamily="18" charset="0"/>
                        </a:rPr>
                        <a:t>năng</a:t>
                      </a:r>
                      <a:r>
                        <a:rPr lang="en-US" b="1" baseline="0" dirty="0" smtClean="0">
                          <a:latin typeface="Times New Roman" pitchFamily="18" charset="0"/>
                          <a:cs typeface="Times New Roman" pitchFamily="18" charset="0"/>
                        </a:rPr>
                        <a:t> </a:t>
                      </a:r>
                      <a:r>
                        <a:rPr lang="en-US" b="1" baseline="0" dirty="0" err="1" smtClean="0">
                          <a:latin typeface="Times New Roman" pitchFamily="18" charset="0"/>
                          <a:cs typeface="Times New Roman" pitchFamily="18" charset="0"/>
                        </a:rPr>
                        <a:t>lượng</a:t>
                      </a:r>
                      <a:endParaRPr lang="en-US" b="1" dirty="0">
                        <a:latin typeface="Times New Roman" pitchFamily="18" charset="0"/>
                        <a:cs typeface="Times New Roman" pitchFamily="18" charset="0"/>
                      </a:endParaRPr>
                    </a:p>
                  </a:txBody>
                  <a:tcPr>
                    <a:solidFill>
                      <a:schemeClr val="accent2">
                        <a:lumMod val="60000"/>
                        <a:lumOff val="40000"/>
                      </a:schemeClr>
                    </a:solidFill>
                  </a:tcPr>
                </a:tc>
                <a:tc>
                  <a:txBody>
                    <a:bodyPr/>
                    <a:lstStyle/>
                    <a:p>
                      <a:pPr algn="ctr"/>
                      <a:endParaRPr lang="en-US" dirty="0">
                        <a:latin typeface="Times New Roman" pitchFamily="18" charset="0"/>
                        <a:cs typeface="Times New Roman" pitchFamily="18" charset="0"/>
                      </a:endParaRPr>
                    </a:p>
                  </a:txBody>
                  <a:tcPr>
                    <a:solidFill>
                      <a:schemeClr val="accent2">
                        <a:lumMod val="60000"/>
                        <a:lumOff val="40000"/>
                      </a:schemeClr>
                    </a:solidFill>
                  </a:tcPr>
                </a:tc>
                <a:tc>
                  <a:txBody>
                    <a:bodyPr/>
                    <a:lstStyle/>
                    <a:p>
                      <a:pPr algn="ctr"/>
                      <a:endParaRPr lang="en-US">
                        <a:latin typeface="Times New Roman" pitchFamily="18" charset="0"/>
                        <a:cs typeface="Times New Roman" pitchFamily="18" charset="0"/>
                      </a:endParaRPr>
                    </a:p>
                  </a:txBody>
                  <a:tcPr>
                    <a:solidFill>
                      <a:schemeClr val="accent2">
                        <a:lumMod val="60000"/>
                        <a:lumOff val="40000"/>
                      </a:schemeClr>
                    </a:solidFill>
                  </a:tcPr>
                </a:tc>
                <a:extLst>
                  <a:ext uri="{0D108BD9-81ED-4DB2-BD59-A6C34878D82A}">
                    <a16:rowId xmlns:a16="http://schemas.microsoft.com/office/drawing/2014/main" val="10005"/>
                  </a:ext>
                </a:extLst>
              </a:tr>
              <a:tr h="436259">
                <a:tc vMerge="1">
                  <a:txBody>
                    <a:bodyPr/>
                    <a:lstStyle/>
                    <a:p>
                      <a:endParaRPr lang="en-US" dirty="0"/>
                    </a:p>
                  </a:txBody>
                  <a:tcPr>
                    <a:solidFill>
                      <a:schemeClr val="accent2">
                        <a:lumMod val="60000"/>
                        <a:lumOff val="40000"/>
                      </a:schemeClr>
                    </a:solidFill>
                  </a:tcPr>
                </a:tc>
                <a:tc>
                  <a:txBody>
                    <a:bodyPr/>
                    <a:lstStyle/>
                    <a:p>
                      <a:pPr algn="l"/>
                      <a:r>
                        <a:rPr lang="en-US" b="1" dirty="0" err="1" smtClean="0">
                          <a:latin typeface="Times New Roman" pitchFamily="18" charset="0"/>
                          <a:cs typeface="Times New Roman" pitchFamily="18" charset="0"/>
                        </a:rPr>
                        <a:t>Phương</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trình</a:t>
                      </a:r>
                      <a:r>
                        <a:rPr lang="en-US" b="1" baseline="0" dirty="0" smtClean="0">
                          <a:latin typeface="Times New Roman" pitchFamily="18" charset="0"/>
                          <a:cs typeface="Times New Roman" pitchFamily="18" charset="0"/>
                        </a:rPr>
                        <a:t> </a:t>
                      </a:r>
                      <a:r>
                        <a:rPr lang="en-US" b="1" baseline="0" dirty="0" err="1" smtClean="0">
                          <a:latin typeface="Times New Roman" pitchFamily="18" charset="0"/>
                          <a:cs typeface="Times New Roman" pitchFamily="18" charset="0"/>
                        </a:rPr>
                        <a:t>tổng</a:t>
                      </a:r>
                      <a:r>
                        <a:rPr lang="en-US" b="1" baseline="0" dirty="0" smtClean="0">
                          <a:latin typeface="Times New Roman" pitchFamily="18" charset="0"/>
                          <a:cs typeface="Times New Roman" pitchFamily="18" charset="0"/>
                        </a:rPr>
                        <a:t> </a:t>
                      </a:r>
                      <a:r>
                        <a:rPr lang="en-US" b="1" baseline="0" dirty="0" err="1" smtClean="0">
                          <a:latin typeface="Times New Roman" pitchFamily="18" charset="0"/>
                          <a:cs typeface="Times New Roman" pitchFamily="18" charset="0"/>
                        </a:rPr>
                        <a:t>quát</a:t>
                      </a:r>
                      <a:endParaRPr lang="en-US" b="1" dirty="0">
                        <a:latin typeface="Times New Roman" pitchFamily="18" charset="0"/>
                        <a:cs typeface="Times New Roman" pitchFamily="18" charset="0"/>
                      </a:endParaRPr>
                    </a:p>
                  </a:txBody>
                  <a:tcPr>
                    <a:solidFill>
                      <a:schemeClr val="accent2">
                        <a:lumMod val="60000"/>
                        <a:lumOff val="40000"/>
                      </a:schemeClr>
                    </a:solidFill>
                  </a:tcPr>
                </a:tc>
                <a:tc>
                  <a:txBody>
                    <a:bodyPr/>
                    <a:lstStyle/>
                    <a:p>
                      <a:pPr algn="ctr"/>
                      <a:endParaRPr lang="en-US" dirty="0">
                        <a:latin typeface="Times New Roman" pitchFamily="18" charset="0"/>
                        <a:cs typeface="Times New Roman" pitchFamily="18" charset="0"/>
                      </a:endParaRPr>
                    </a:p>
                  </a:txBody>
                  <a:tcPr>
                    <a:solidFill>
                      <a:schemeClr val="accent2">
                        <a:lumMod val="60000"/>
                        <a:lumOff val="40000"/>
                      </a:schemeClr>
                    </a:solidFill>
                  </a:tcPr>
                </a:tc>
                <a:tc>
                  <a:txBody>
                    <a:bodyPr/>
                    <a:lstStyle/>
                    <a:p>
                      <a:pPr algn="ctr"/>
                      <a:endParaRPr lang="en-US" dirty="0">
                        <a:latin typeface="Times New Roman" pitchFamily="18" charset="0"/>
                        <a:cs typeface="Times New Roman" pitchFamily="18" charset="0"/>
                      </a:endParaRPr>
                    </a:p>
                  </a:txBody>
                  <a:tcPr>
                    <a:solidFill>
                      <a:schemeClr val="accent2">
                        <a:lumMod val="60000"/>
                        <a:lumOff val="40000"/>
                      </a:schemeClr>
                    </a:solid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4764527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48035" y="193182"/>
            <a:ext cx="10775526" cy="707886"/>
          </a:xfrm>
          <a:prstGeom prst="rect">
            <a:avLst/>
          </a:prstGeom>
          <a:noFill/>
        </p:spPr>
        <p:txBody>
          <a:bodyPr wrap="square" rtlCol="0">
            <a:spAutoFit/>
          </a:bodyPr>
          <a:lstStyle/>
          <a:p>
            <a:pPr algn="ctr"/>
            <a:r>
              <a:rPr lang="en-US" sz="4000" b="1" dirty="0" smtClean="0">
                <a:solidFill>
                  <a:srgbClr val="FF0000"/>
                </a:solidFill>
                <a:latin typeface="Times New Roman" pitchFamily="18" charset="0"/>
                <a:cs typeface="Times New Roman" pitchFamily="18" charset="0"/>
              </a:rPr>
              <a:t>ĐÁP ÁN CHUẨN KIẾN THỨC</a:t>
            </a:r>
            <a:endParaRPr lang="en-US" sz="4000" b="1" dirty="0">
              <a:solidFill>
                <a:srgbClr val="FF0000"/>
              </a:solidFill>
              <a:latin typeface="Times New Roman" pitchFamily="18" charset="0"/>
              <a:cs typeface="Times New Roman" pitchFamily="18" charset="0"/>
            </a:endParaRPr>
          </a:p>
        </p:txBody>
      </p:sp>
      <p:grpSp>
        <p:nvGrpSpPr>
          <p:cNvPr id="13" name="Group 12"/>
          <p:cNvGrpSpPr/>
          <p:nvPr/>
        </p:nvGrpSpPr>
        <p:grpSpPr>
          <a:xfrm>
            <a:off x="231821" y="1157545"/>
            <a:ext cx="11312148" cy="1392470"/>
            <a:chOff x="231821" y="1075520"/>
            <a:chExt cx="11312148" cy="845736"/>
          </a:xfrm>
        </p:grpSpPr>
        <p:sp>
          <p:nvSpPr>
            <p:cNvPr id="2" name="Rectangle 1"/>
            <p:cNvSpPr>
              <a:spLocks noChangeArrowheads="1"/>
            </p:cNvSpPr>
            <p:nvPr/>
          </p:nvSpPr>
          <p:spPr bwMode="auto">
            <a:xfrm>
              <a:off x="231821" y="1075520"/>
              <a:ext cx="11312148" cy="3925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en-US" b="1" dirty="0" err="1" smtClean="0">
                  <a:latin typeface="Times New Roman" pitchFamily="18" charset="0"/>
                  <a:cs typeface="Times New Roman" pitchFamily="18" charset="0"/>
                </a:rPr>
                <a:t>Bài</a:t>
              </a:r>
              <a:r>
                <a:rPr lang="en-US" b="1" dirty="0" smtClean="0">
                  <a:latin typeface="Times New Roman" pitchFamily="18" charset="0"/>
                  <a:cs typeface="Times New Roman" pitchFamily="18" charset="0"/>
                </a:rPr>
                <a:t> 3. </a:t>
              </a:r>
              <a:r>
                <a:rPr lang="en-US" b="1" dirty="0" err="1" smtClean="0">
                  <a:latin typeface="Times New Roman" pitchFamily="18" charset="0"/>
                  <a:cs typeface="Times New Roman" pitchFamily="18" charset="0"/>
                </a:rPr>
                <a:t>Phương</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trình</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tổng</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quát</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dạng</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chữ</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của</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quang</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hợp</a:t>
              </a:r>
              <a:r>
                <a:rPr lang="en-US" b="1" dirty="0" smtClean="0">
                  <a:latin typeface="Times New Roman" pitchFamily="18" charset="0"/>
                  <a:cs typeface="Times New Roman" pitchFamily="18" charset="0"/>
                </a:rPr>
                <a:t> ở </a:t>
              </a:r>
              <a:r>
                <a:rPr lang="en-US" b="1" dirty="0" err="1" smtClean="0">
                  <a:latin typeface="Times New Roman" pitchFamily="18" charset="0"/>
                  <a:cs typeface="Times New Roman" pitchFamily="18" charset="0"/>
                </a:rPr>
                <a:t>thực</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vật</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dưới</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đây</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còn</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thiếu</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những</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yếu</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tố</a:t>
              </a:r>
              <a:r>
                <a:rPr lang="en-US" b="1" dirty="0" smtClean="0">
                  <a:latin typeface="Times New Roman" pitchFamily="18" charset="0"/>
                  <a:cs typeface="Times New Roman" pitchFamily="18" charset="0"/>
                </a:rPr>
                <a:t> </a:t>
              </a:r>
              <a:r>
                <a:rPr lang="en-US" b="1" dirty="0">
                  <a:latin typeface="Times New Roman" pitchFamily="18" charset="0"/>
                  <a:cs typeface="Times New Roman" pitchFamily="18" charset="0"/>
                </a:rPr>
                <a:t>:</a:t>
              </a:r>
              <a:endParaRPr lang="en-US" b="1" dirty="0" smtClean="0">
                <a:latin typeface="Times New Roman" pitchFamily="18" charset="0"/>
                <a:cs typeface="Times New Roman" pitchFamily="18" charset="0"/>
              </a:endParaRPr>
            </a:p>
            <a:p>
              <a:pPr algn="ctr" eaLnBrk="0" fontAlgn="base" hangingPunct="0">
                <a:spcBef>
                  <a:spcPct val="0"/>
                </a:spcBef>
                <a:spcAft>
                  <a:spcPct val="0"/>
                </a:spcAft>
              </a:pPr>
              <a:r>
                <a:rPr lang="en-US" b="1" dirty="0" smtClean="0">
                  <a:latin typeface="Times New Roman" pitchFamily="18" charset="0"/>
                  <a:cs typeface="Times New Roman" pitchFamily="18" charset="0"/>
                </a:rPr>
                <a:t>  </a:t>
              </a:r>
            </a:p>
          </p:txBody>
        </p:sp>
        <p:pic>
          <p:nvPicPr>
            <p:cNvPr id="2050" name="Picture 2" descr="Phương trình tổng quát dạng chữ của quang hợp ở thực vật dưới đây còn thiếu những yếu tố nào?"/>
            <p:cNvPicPr>
              <a:picLocks noChangeAspect="1" noChangeArrowheads="1"/>
            </p:cNvPicPr>
            <p:nvPr/>
          </p:nvPicPr>
          <p:blipFill>
            <a:blip r:embed="rId2">
              <a:extLst>
                <a:ext uri="{BEBA8EAE-BF5A-486C-A8C5-ECC9F3942E4B}">
                  <a14:imgProps xmlns:a14="http://schemas.microsoft.com/office/drawing/2010/main">
                    <a14:imgLayer r:embed="rId3">
                      <a14:imgEffect>
                        <a14:brightnessContrast bright="-40000" contrast="20000"/>
                      </a14:imgEffect>
                    </a14:imgLayer>
                  </a14:imgProps>
                </a:ext>
                <a:ext uri="{28A0092B-C50C-407E-A947-70E740481C1C}">
                  <a14:useLocalDpi xmlns:a14="http://schemas.microsoft.com/office/drawing/2010/main" val="0"/>
                </a:ext>
              </a:extLst>
            </a:blip>
            <a:srcRect/>
            <a:stretch>
              <a:fillRect/>
            </a:stretch>
          </p:blipFill>
          <p:spPr bwMode="auto">
            <a:xfrm>
              <a:off x="360596" y="1416684"/>
              <a:ext cx="4362450" cy="504572"/>
            </a:xfrm>
            <a:prstGeom prst="rect">
              <a:avLst/>
            </a:prstGeom>
            <a:solidFill>
              <a:srgbClr val="FFFF00"/>
            </a:solidFill>
            <a:ln>
              <a:solidFill>
                <a:srgbClr val="FF0000"/>
              </a:solidFill>
            </a:ln>
          </p:spPr>
        </p:pic>
        <p:pic>
          <p:nvPicPr>
            <p:cNvPr id="4098" name="Picture 2" descr="Phương trình tổng quát dạng chữ của quang hợp ở thực vật dưới đây còn thiếu những yếu tố nào?"/>
            <p:cNvPicPr>
              <a:picLocks noChangeAspect="1" noChangeArrowheads="1"/>
            </p:cNvPicPr>
            <p:nvPr/>
          </p:nvPicPr>
          <p:blipFill>
            <a:blip r:embed="rId4">
              <a:extLst>
                <a:ext uri="{BEBA8EAE-BF5A-486C-A8C5-ECC9F3942E4B}">
                  <a14:imgProps xmlns:a14="http://schemas.microsoft.com/office/drawing/2010/main">
                    <a14:imgLayer r:embed="rId5">
                      <a14:imgEffect>
                        <a14:brightnessContrast bright="-40000" contrast="40000"/>
                      </a14:imgEffect>
                    </a14:imgLayer>
                  </a14:imgProps>
                </a:ext>
                <a:ext uri="{28A0092B-C50C-407E-A947-70E740481C1C}">
                  <a14:useLocalDpi xmlns:a14="http://schemas.microsoft.com/office/drawing/2010/main" val="0"/>
                </a:ext>
              </a:extLst>
            </a:blip>
            <a:srcRect/>
            <a:stretch>
              <a:fillRect/>
            </a:stretch>
          </p:blipFill>
          <p:spPr bwMode="auto">
            <a:xfrm>
              <a:off x="6337448" y="1416684"/>
              <a:ext cx="4152900" cy="504572"/>
            </a:xfrm>
            <a:prstGeom prst="rect">
              <a:avLst/>
            </a:prstGeom>
            <a:noFill/>
            <a:extLst>
              <a:ext uri="{909E8E84-426E-40DD-AFC4-6F175D3DCCD1}">
                <a14:hiddenFill xmlns:a14="http://schemas.microsoft.com/office/drawing/2010/main">
                  <a:solidFill>
                    <a:srgbClr val="FFFFFF"/>
                  </a:solidFill>
                </a14:hiddenFill>
              </a:ext>
            </a:extLst>
          </p:spPr>
        </p:pic>
        <p:cxnSp>
          <p:nvCxnSpPr>
            <p:cNvPr id="8" name="Straight Arrow Connector 7"/>
            <p:cNvCxnSpPr>
              <a:stCxn id="2050" idx="3"/>
              <a:endCxn id="4098" idx="1"/>
            </p:cNvCxnSpPr>
            <p:nvPr/>
          </p:nvCxnSpPr>
          <p:spPr>
            <a:xfrm>
              <a:off x="4723046" y="1668970"/>
              <a:ext cx="1614402"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grpSp>
        <p:nvGrpSpPr>
          <p:cNvPr id="12" name="Group 11"/>
          <p:cNvGrpSpPr/>
          <p:nvPr/>
        </p:nvGrpSpPr>
        <p:grpSpPr>
          <a:xfrm>
            <a:off x="231821" y="3419947"/>
            <a:ext cx="11642500" cy="1341182"/>
            <a:chOff x="231821" y="2033577"/>
            <a:chExt cx="11642500" cy="875035"/>
          </a:xfrm>
        </p:grpSpPr>
        <p:sp>
          <p:nvSpPr>
            <p:cNvPr id="3" name="Rectangle 3"/>
            <p:cNvSpPr>
              <a:spLocks noChangeArrowheads="1"/>
            </p:cNvSpPr>
            <p:nvPr/>
          </p:nvSpPr>
          <p:spPr bwMode="auto">
            <a:xfrm>
              <a:off x="231821" y="2033577"/>
              <a:ext cx="11312147" cy="4216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en-US" b="1" dirty="0" err="1" smtClean="0">
                  <a:latin typeface="Times New Roman" pitchFamily="18" charset="0"/>
                  <a:cs typeface="Times New Roman" pitchFamily="18" charset="0"/>
                </a:rPr>
                <a:t>Bài</a:t>
              </a:r>
              <a:r>
                <a:rPr lang="en-US" b="1" dirty="0" smtClean="0">
                  <a:latin typeface="Times New Roman" pitchFamily="18" charset="0"/>
                  <a:cs typeface="Times New Roman" pitchFamily="18" charset="0"/>
                </a:rPr>
                <a:t> 5.  </a:t>
              </a:r>
              <a:r>
                <a:rPr lang="en-US" b="1" dirty="0" err="1" smtClean="0">
                  <a:latin typeface="Times New Roman" pitchFamily="18" charset="0"/>
                  <a:cs typeface="Times New Roman" pitchFamily="18" charset="0"/>
                </a:rPr>
                <a:t>Phương</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trình</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tổng</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quát</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dạng</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chữ</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của</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hô</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hấp</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tế</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bào</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dưới</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đây</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có</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không</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đúng</a:t>
              </a:r>
              <a:r>
                <a:rPr lang="en-US" b="1" dirty="0">
                  <a:latin typeface="Times New Roman" pitchFamily="18" charset="0"/>
                  <a:cs typeface="Times New Roman" pitchFamily="18" charset="0"/>
                </a:rPr>
                <a:t> </a:t>
              </a:r>
              <a:r>
                <a:rPr lang="en-US" b="1" dirty="0" err="1" smtClean="0">
                  <a:latin typeface="Times New Roman" pitchFamily="18" charset="0"/>
                  <a:cs typeface="Times New Roman" pitchFamily="18" charset="0"/>
                </a:rPr>
                <a:t>và</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sửa</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lại</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như</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sau</a:t>
              </a:r>
              <a:r>
                <a:rPr lang="en-US" b="1" dirty="0" smtClean="0">
                  <a:latin typeface="Times New Roman" pitchFamily="18" charset="0"/>
                  <a:cs typeface="Times New Roman" pitchFamily="18" charset="0"/>
                </a:rPr>
                <a:t>:</a:t>
              </a:r>
            </a:p>
            <a:p>
              <a:pPr algn="ctr" eaLnBrk="0" fontAlgn="base" hangingPunct="0">
                <a:spcBef>
                  <a:spcPct val="0"/>
                </a:spcBef>
                <a:spcAft>
                  <a:spcPct val="0"/>
                </a:spcAft>
              </a:pPr>
              <a:r>
                <a:rPr lang="en-US" b="1" dirty="0" smtClean="0">
                  <a:latin typeface="Times New Roman" pitchFamily="18" charset="0"/>
                  <a:cs typeface="Times New Roman" pitchFamily="18" charset="0"/>
                </a:rPr>
                <a:t>  </a:t>
              </a:r>
            </a:p>
          </p:txBody>
        </p:sp>
        <p:pic>
          <p:nvPicPr>
            <p:cNvPr id="2052" name="Picture 4" descr="Phương trình tổng quát dạng chữ của hô hấp tế bào dưới đây có đúng không?"/>
            <p:cNvPicPr>
              <a:picLocks noChangeAspect="1" noChangeArrowheads="1"/>
            </p:cNvPicPr>
            <p:nvPr/>
          </p:nvPicPr>
          <p:blipFill>
            <a:blip r:embed="rId6">
              <a:extLst>
                <a:ext uri="{BEBA8EAE-BF5A-486C-A8C5-ECC9F3942E4B}">
                  <a14:imgProps xmlns:a14="http://schemas.microsoft.com/office/drawing/2010/main">
                    <a14:imgLayer r:embed="rId7">
                      <a14:imgEffect>
                        <a14:brightnessContrast bright="-40000"/>
                      </a14:imgEffect>
                    </a14:imgLayer>
                  </a14:imgProps>
                </a:ext>
                <a:ext uri="{28A0092B-C50C-407E-A947-70E740481C1C}">
                  <a14:useLocalDpi xmlns:a14="http://schemas.microsoft.com/office/drawing/2010/main" val="0"/>
                </a:ext>
              </a:extLst>
            </a:blip>
            <a:srcRect/>
            <a:stretch>
              <a:fillRect/>
            </a:stretch>
          </p:blipFill>
          <p:spPr bwMode="auto">
            <a:xfrm>
              <a:off x="334838" y="2356833"/>
              <a:ext cx="4362450" cy="551779"/>
            </a:xfrm>
            <a:prstGeom prst="rect">
              <a:avLst/>
            </a:prstGeom>
            <a:noFill/>
            <a:ln>
              <a:solidFill>
                <a:srgbClr val="FF0000"/>
              </a:solidFill>
            </a:ln>
            <a:extLst>
              <a:ext uri="{909E8E84-426E-40DD-AFC4-6F175D3DCCD1}">
                <a14:hiddenFill xmlns:a14="http://schemas.microsoft.com/office/drawing/2010/main">
                  <a:solidFill>
                    <a:srgbClr val="FFFFFF"/>
                  </a:solidFill>
                </a14:hiddenFill>
              </a:ext>
            </a:extLst>
          </p:spPr>
        </p:pic>
        <p:sp>
          <p:nvSpPr>
            <p:cNvPr id="9" name="Rectangle 8"/>
            <p:cNvSpPr/>
            <p:nvPr/>
          </p:nvSpPr>
          <p:spPr>
            <a:xfrm>
              <a:off x="6337448" y="2416172"/>
              <a:ext cx="5536873" cy="421689"/>
            </a:xfrm>
            <a:prstGeom prst="rect">
              <a:avLst/>
            </a:prstGeom>
            <a:solidFill>
              <a:schemeClr val="tx2">
                <a:lumMod val="60000"/>
                <a:lumOff val="40000"/>
              </a:schemeClr>
            </a:solidFill>
            <a:ln>
              <a:solidFill>
                <a:srgbClr val="FF0000"/>
              </a:solidFill>
            </a:ln>
          </p:spPr>
          <p:txBody>
            <a:bodyPr wrap="square">
              <a:spAutoFit/>
            </a:bodyPr>
            <a:lstStyle/>
            <a:p>
              <a:r>
                <a:rPr lang="vi-VN" b="1" dirty="0">
                  <a:latin typeface="Times New Roman" pitchFamily="18" charset="0"/>
                  <a:cs typeface="Times New Roman" pitchFamily="18" charset="0"/>
                </a:rPr>
                <a:t>Chất hữu cơ + Khí oxygen → Khí carbon dioxide + Nước + Năng lượng (ATP, nhiệt)</a:t>
              </a:r>
              <a:endParaRPr lang="en-US" b="1" dirty="0">
                <a:latin typeface="Times New Roman" pitchFamily="18" charset="0"/>
                <a:cs typeface="Times New Roman" pitchFamily="18" charset="0"/>
              </a:endParaRPr>
            </a:p>
          </p:txBody>
        </p:sp>
        <p:cxnSp>
          <p:nvCxnSpPr>
            <p:cNvPr id="11" name="Straight Arrow Connector 10"/>
            <p:cNvCxnSpPr>
              <a:stCxn id="2052" idx="3"/>
              <a:endCxn id="9" idx="1"/>
            </p:cNvCxnSpPr>
            <p:nvPr/>
          </p:nvCxnSpPr>
          <p:spPr>
            <a:xfrm flipV="1">
              <a:off x="4697288" y="2627016"/>
              <a:ext cx="1640160" cy="5706"/>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4984941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489563702"/>
              </p:ext>
            </p:extLst>
          </p:nvPr>
        </p:nvGraphicFramePr>
        <p:xfrm>
          <a:off x="618183" y="700232"/>
          <a:ext cx="11204622" cy="5777842"/>
        </p:xfrm>
        <a:graphic>
          <a:graphicData uri="http://schemas.openxmlformats.org/drawingml/2006/table">
            <a:tbl>
              <a:tblPr>
                <a:tableStyleId>{616DA210-FB5B-4158-B5E0-FEB733F419BA}</a:tableStyleId>
              </a:tblPr>
              <a:tblGrid>
                <a:gridCol w="2318200">
                  <a:extLst>
                    <a:ext uri="{9D8B030D-6E8A-4147-A177-3AD203B41FA5}">
                      <a16:colId xmlns:a16="http://schemas.microsoft.com/office/drawing/2014/main" val="20000"/>
                    </a:ext>
                  </a:extLst>
                </a:gridCol>
                <a:gridCol w="4314423">
                  <a:extLst>
                    <a:ext uri="{9D8B030D-6E8A-4147-A177-3AD203B41FA5}">
                      <a16:colId xmlns:a16="http://schemas.microsoft.com/office/drawing/2014/main" val="20001"/>
                    </a:ext>
                  </a:extLst>
                </a:gridCol>
                <a:gridCol w="4571999">
                  <a:extLst>
                    <a:ext uri="{9D8B030D-6E8A-4147-A177-3AD203B41FA5}">
                      <a16:colId xmlns:a16="http://schemas.microsoft.com/office/drawing/2014/main" val="20002"/>
                    </a:ext>
                  </a:extLst>
                </a:gridCol>
              </a:tblGrid>
              <a:tr h="481210">
                <a:tc>
                  <a:txBody>
                    <a:bodyPr/>
                    <a:lstStyle/>
                    <a:p>
                      <a:pPr algn="ctr" fontAlgn="t"/>
                      <a:r>
                        <a:rPr lang="en-US" sz="1800" b="1" dirty="0" err="1" smtClean="0">
                          <a:solidFill>
                            <a:srgbClr val="FF0000"/>
                          </a:solidFill>
                          <a:effectLst/>
                          <a:latin typeface="Times New Roman" pitchFamily="18" charset="0"/>
                          <a:cs typeface="Times New Roman" pitchFamily="18" charset="0"/>
                        </a:rPr>
                        <a:t>Tiêu</a:t>
                      </a:r>
                      <a:r>
                        <a:rPr lang="en-US" sz="1800" b="1" dirty="0" smtClean="0">
                          <a:solidFill>
                            <a:srgbClr val="FF0000"/>
                          </a:solidFill>
                          <a:effectLst/>
                          <a:latin typeface="Times New Roman" pitchFamily="18" charset="0"/>
                          <a:cs typeface="Times New Roman" pitchFamily="18" charset="0"/>
                        </a:rPr>
                        <a:t> </a:t>
                      </a:r>
                      <a:r>
                        <a:rPr lang="en-US" sz="1800" b="1" dirty="0" err="1">
                          <a:solidFill>
                            <a:srgbClr val="FF0000"/>
                          </a:solidFill>
                          <a:effectLst/>
                          <a:latin typeface="Times New Roman" pitchFamily="18" charset="0"/>
                          <a:cs typeface="Times New Roman" pitchFamily="18" charset="0"/>
                        </a:rPr>
                        <a:t>chí</a:t>
                      </a:r>
                      <a:r>
                        <a:rPr lang="en-US" sz="1800" b="1" dirty="0">
                          <a:solidFill>
                            <a:srgbClr val="FF0000"/>
                          </a:solidFill>
                          <a:effectLst/>
                          <a:latin typeface="Times New Roman" pitchFamily="18" charset="0"/>
                          <a:cs typeface="Times New Roman" pitchFamily="18" charset="0"/>
                        </a:rPr>
                        <a:t> so </a:t>
                      </a:r>
                      <a:r>
                        <a:rPr lang="en-US" sz="1800" b="1" dirty="0" err="1">
                          <a:solidFill>
                            <a:srgbClr val="FF0000"/>
                          </a:solidFill>
                          <a:effectLst/>
                          <a:latin typeface="Times New Roman" pitchFamily="18" charset="0"/>
                          <a:cs typeface="Times New Roman" pitchFamily="18" charset="0"/>
                        </a:rPr>
                        <a:t>sánh</a:t>
                      </a:r>
                      <a:endParaRPr lang="en-US" sz="1800" b="1" dirty="0">
                        <a:solidFill>
                          <a:srgbClr val="FF0000"/>
                        </a:solidFill>
                        <a:effectLst/>
                        <a:latin typeface="Times New Roman" pitchFamily="18" charset="0"/>
                        <a:cs typeface="Times New Roman" pitchFamily="18" charset="0"/>
                      </a:endParaRPr>
                    </a:p>
                  </a:txBody>
                  <a:tcPr marL="32193" marR="32193" marT="32193" marB="32193"/>
                </a:tc>
                <a:tc>
                  <a:txBody>
                    <a:bodyPr/>
                    <a:lstStyle/>
                    <a:p>
                      <a:pPr algn="ctr" fontAlgn="t"/>
                      <a:r>
                        <a:rPr lang="en-US" sz="1800" b="1" dirty="0" err="1">
                          <a:solidFill>
                            <a:srgbClr val="FF0000"/>
                          </a:solidFill>
                          <a:effectLst/>
                          <a:latin typeface="Times New Roman" pitchFamily="18" charset="0"/>
                          <a:cs typeface="Times New Roman" pitchFamily="18" charset="0"/>
                        </a:rPr>
                        <a:t>Quang</a:t>
                      </a:r>
                      <a:r>
                        <a:rPr lang="en-US" sz="1800" b="1" dirty="0">
                          <a:solidFill>
                            <a:srgbClr val="FF0000"/>
                          </a:solidFill>
                          <a:effectLst/>
                          <a:latin typeface="Times New Roman" pitchFamily="18" charset="0"/>
                          <a:cs typeface="Times New Roman" pitchFamily="18" charset="0"/>
                        </a:rPr>
                        <a:t> </a:t>
                      </a:r>
                      <a:r>
                        <a:rPr lang="en-US" sz="1800" b="1" dirty="0" err="1">
                          <a:solidFill>
                            <a:srgbClr val="FF0000"/>
                          </a:solidFill>
                          <a:effectLst/>
                          <a:latin typeface="Times New Roman" pitchFamily="18" charset="0"/>
                          <a:cs typeface="Times New Roman" pitchFamily="18" charset="0"/>
                        </a:rPr>
                        <a:t>hợp</a:t>
                      </a:r>
                      <a:endParaRPr lang="en-US" sz="1800" b="1" dirty="0">
                        <a:solidFill>
                          <a:srgbClr val="FF0000"/>
                        </a:solidFill>
                        <a:effectLst/>
                        <a:latin typeface="Times New Roman" pitchFamily="18" charset="0"/>
                        <a:cs typeface="Times New Roman" pitchFamily="18" charset="0"/>
                      </a:endParaRPr>
                    </a:p>
                  </a:txBody>
                  <a:tcPr marL="32193" marR="32193" marT="32193" marB="32193"/>
                </a:tc>
                <a:tc>
                  <a:txBody>
                    <a:bodyPr/>
                    <a:lstStyle/>
                    <a:p>
                      <a:pPr algn="ctr" fontAlgn="t"/>
                      <a:r>
                        <a:rPr lang="en-US" sz="1800" b="1" dirty="0" err="1">
                          <a:solidFill>
                            <a:srgbClr val="FF0000"/>
                          </a:solidFill>
                          <a:effectLst/>
                          <a:latin typeface="Times New Roman" pitchFamily="18" charset="0"/>
                          <a:cs typeface="Times New Roman" pitchFamily="18" charset="0"/>
                        </a:rPr>
                        <a:t>Hô</a:t>
                      </a:r>
                      <a:r>
                        <a:rPr lang="en-US" sz="1800" b="1" dirty="0">
                          <a:solidFill>
                            <a:srgbClr val="FF0000"/>
                          </a:solidFill>
                          <a:effectLst/>
                          <a:latin typeface="Times New Roman" pitchFamily="18" charset="0"/>
                          <a:cs typeface="Times New Roman" pitchFamily="18" charset="0"/>
                        </a:rPr>
                        <a:t> </a:t>
                      </a:r>
                      <a:r>
                        <a:rPr lang="en-US" sz="1800" b="1" dirty="0" err="1">
                          <a:solidFill>
                            <a:srgbClr val="FF0000"/>
                          </a:solidFill>
                          <a:effectLst/>
                          <a:latin typeface="Times New Roman" pitchFamily="18" charset="0"/>
                          <a:cs typeface="Times New Roman" pitchFamily="18" charset="0"/>
                        </a:rPr>
                        <a:t>hấp</a:t>
                      </a:r>
                      <a:r>
                        <a:rPr lang="en-US" sz="1800" b="1" dirty="0">
                          <a:solidFill>
                            <a:srgbClr val="FF0000"/>
                          </a:solidFill>
                          <a:effectLst/>
                          <a:latin typeface="Times New Roman" pitchFamily="18" charset="0"/>
                          <a:cs typeface="Times New Roman" pitchFamily="18" charset="0"/>
                        </a:rPr>
                        <a:t> </a:t>
                      </a:r>
                      <a:r>
                        <a:rPr lang="en-US" sz="1800" b="1" dirty="0" err="1">
                          <a:solidFill>
                            <a:srgbClr val="FF0000"/>
                          </a:solidFill>
                          <a:effectLst/>
                          <a:latin typeface="Times New Roman" pitchFamily="18" charset="0"/>
                          <a:cs typeface="Times New Roman" pitchFamily="18" charset="0"/>
                        </a:rPr>
                        <a:t>tế</a:t>
                      </a:r>
                      <a:r>
                        <a:rPr lang="en-US" sz="1800" b="1" dirty="0">
                          <a:solidFill>
                            <a:srgbClr val="FF0000"/>
                          </a:solidFill>
                          <a:effectLst/>
                          <a:latin typeface="Times New Roman" pitchFamily="18" charset="0"/>
                          <a:cs typeface="Times New Roman" pitchFamily="18" charset="0"/>
                        </a:rPr>
                        <a:t> </a:t>
                      </a:r>
                      <a:r>
                        <a:rPr lang="en-US" sz="1800" b="1" dirty="0" err="1">
                          <a:solidFill>
                            <a:srgbClr val="FF0000"/>
                          </a:solidFill>
                          <a:effectLst/>
                          <a:latin typeface="Times New Roman" pitchFamily="18" charset="0"/>
                          <a:cs typeface="Times New Roman" pitchFamily="18" charset="0"/>
                        </a:rPr>
                        <a:t>bào</a:t>
                      </a:r>
                      <a:endParaRPr lang="en-US" sz="1800" b="1" dirty="0">
                        <a:solidFill>
                          <a:srgbClr val="FF0000"/>
                        </a:solidFill>
                        <a:effectLst/>
                        <a:latin typeface="Times New Roman" pitchFamily="18" charset="0"/>
                        <a:cs typeface="Times New Roman" pitchFamily="18" charset="0"/>
                      </a:endParaRPr>
                    </a:p>
                  </a:txBody>
                  <a:tcPr marL="32193" marR="32193" marT="32193" marB="32193"/>
                </a:tc>
                <a:extLst>
                  <a:ext uri="{0D108BD9-81ED-4DB2-BD59-A6C34878D82A}">
                    <a16:rowId xmlns:a16="http://schemas.microsoft.com/office/drawing/2014/main" val="10000"/>
                  </a:ext>
                </a:extLst>
              </a:tr>
              <a:tr h="481210">
                <a:tc>
                  <a:txBody>
                    <a:bodyPr/>
                    <a:lstStyle/>
                    <a:p>
                      <a:pPr algn="ctr" fontAlgn="t"/>
                      <a:r>
                        <a:rPr lang="vi-VN" sz="1800" b="1" dirty="0">
                          <a:solidFill>
                            <a:srgbClr val="FF0000"/>
                          </a:solidFill>
                          <a:effectLst/>
                          <a:latin typeface="Times New Roman" pitchFamily="18" charset="0"/>
                          <a:cs typeface="Times New Roman" pitchFamily="18" charset="0"/>
                        </a:rPr>
                        <a:t>Bào </a:t>
                      </a:r>
                      <a:r>
                        <a:rPr lang="vi-VN" sz="1800" b="1" dirty="0" smtClean="0">
                          <a:solidFill>
                            <a:srgbClr val="FF0000"/>
                          </a:solidFill>
                          <a:effectLst/>
                          <a:latin typeface="Times New Roman" pitchFamily="18" charset="0"/>
                          <a:cs typeface="Times New Roman" pitchFamily="18" charset="0"/>
                        </a:rPr>
                        <a:t>quan(nơi </a:t>
                      </a:r>
                      <a:r>
                        <a:rPr lang="vi-VN" sz="1800" b="1" dirty="0">
                          <a:solidFill>
                            <a:srgbClr val="FF0000"/>
                          </a:solidFill>
                          <a:effectLst/>
                          <a:latin typeface="Times New Roman" pitchFamily="18" charset="0"/>
                          <a:cs typeface="Times New Roman" pitchFamily="18" charset="0"/>
                        </a:rPr>
                        <a:t>diễn ra)</a:t>
                      </a:r>
                    </a:p>
                  </a:txBody>
                  <a:tcPr marL="32193" marR="32193" marT="32193" marB="32193"/>
                </a:tc>
                <a:tc>
                  <a:txBody>
                    <a:bodyPr/>
                    <a:lstStyle/>
                    <a:p>
                      <a:pPr algn="l" fontAlgn="t"/>
                      <a:r>
                        <a:rPr lang="en-US" sz="1800" b="1" dirty="0" err="1">
                          <a:solidFill>
                            <a:schemeClr val="tx1"/>
                          </a:solidFill>
                          <a:effectLst/>
                          <a:latin typeface="Times New Roman" pitchFamily="18" charset="0"/>
                          <a:cs typeface="Times New Roman" pitchFamily="18" charset="0"/>
                        </a:rPr>
                        <a:t>Lục</a:t>
                      </a:r>
                      <a:r>
                        <a:rPr lang="en-US" sz="1800" b="1" dirty="0">
                          <a:solidFill>
                            <a:schemeClr val="tx1"/>
                          </a:solidFill>
                          <a:effectLst/>
                          <a:latin typeface="Times New Roman" pitchFamily="18" charset="0"/>
                          <a:cs typeface="Times New Roman" pitchFamily="18" charset="0"/>
                        </a:rPr>
                        <a:t> </a:t>
                      </a:r>
                      <a:r>
                        <a:rPr lang="en-US" sz="1800" b="1" dirty="0" err="1">
                          <a:solidFill>
                            <a:schemeClr val="tx1"/>
                          </a:solidFill>
                          <a:effectLst/>
                          <a:latin typeface="Times New Roman" pitchFamily="18" charset="0"/>
                          <a:cs typeface="Times New Roman" pitchFamily="18" charset="0"/>
                        </a:rPr>
                        <a:t>lạp</a:t>
                      </a:r>
                      <a:r>
                        <a:rPr lang="en-US" sz="1800" b="1" dirty="0">
                          <a:solidFill>
                            <a:schemeClr val="tx1"/>
                          </a:solidFill>
                          <a:effectLst/>
                          <a:latin typeface="Times New Roman" pitchFamily="18" charset="0"/>
                          <a:cs typeface="Times New Roman" pitchFamily="18" charset="0"/>
                        </a:rPr>
                        <a:t> </a:t>
                      </a:r>
                      <a:r>
                        <a:rPr lang="en-US" sz="1800" b="1" dirty="0" err="1">
                          <a:solidFill>
                            <a:schemeClr val="tx1"/>
                          </a:solidFill>
                          <a:effectLst/>
                          <a:latin typeface="Times New Roman" pitchFamily="18" charset="0"/>
                          <a:cs typeface="Times New Roman" pitchFamily="18" charset="0"/>
                        </a:rPr>
                        <a:t>của</a:t>
                      </a:r>
                      <a:r>
                        <a:rPr lang="en-US" sz="1800" b="1" dirty="0">
                          <a:solidFill>
                            <a:schemeClr val="tx1"/>
                          </a:solidFill>
                          <a:effectLst/>
                          <a:latin typeface="Times New Roman" pitchFamily="18" charset="0"/>
                          <a:cs typeface="Times New Roman" pitchFamily="18" charset="0"/>
                        </a:rPr>
                        <a:t> </a:t>
                      </a:r>
                      <a:r>
                        <a:rPr lang="en-US" sz="1800" b="1" dirty="0" err="1">
                          <a:solidFill>
                            <a:schemeClr val="tx1"/>
                          </a:solidFill>
                          <a:effectLst/>
                          <a:latin typeface="Times New Roman" pitchFamily="18" charset="0"/>
                          <a:cs typeface="Times New Roman" pitchFamily="18" charset="0"/>
                        </a:rPr>
                        <a:t>lá</a:t>
                      </a:r>
                      <a:endParaRPr lang="en-US" sz="1800" b="1" dirty="0">
                        <a:solidFill>
                          <a:schemeClr val="tx1"/>
                        </a:solidFill>
                        <a:effectLst/>
                        <a:latin typeface="Times New Roman" pitchFamily="18" charset="0"/>
                        <a:cs typeface="Times New Roman" pitchFamily="18" charset="0"/>
                      </a:endParaRPr>
                    </a:p>
                  </a:txBody>
                  <a:tcPr marL="32193" marR="32193" marT="32193" marB="32193"/>
                </a:tc>
                <a:tc>
                  <a:txBody>
                    <a:bodyPr/>
                    <a:lstStyle/>
                    <a:p>
                      <a:pPr algn="l" fontAlgn="t"/>
                      <a:r>
                        <a:rPr lang="en-US" sz="1800" b="1" dirty="0">
                          <a:solidFill>
                            <a:schemeClr val="tx1"/>
                          </a:solidFill>
                          <a:effectLst/>
                          <a:latin typeface="Times New Roman" pitchFamily="18" charset="0"/>
                          <a:cs typeface="Times New Roman" pitchFamily="18" charset="0"/>
                        </a:rPr>
                        <a:t>Ti </a:t>
                      </a:r>
                      <a:r>
                        <a:rPr lang="en-US" sz="1800" b="1" dirty="0" err="1">
                          <a:solidFill>
                            <a:schemeClr val="tx1"/>
                          </a:solidFill>
                          <a:effectLst/>
                          <a:latin typeface="Times New Roman" pitchFamily="18" charset="0"/>
                          <a:cs typeface="Times New Roman" pitchFamily="18" charset="0"/>
                        </a:rPr>
                        <a:t>thể</a:t>
                      </a:r>
                      <a:r>
                        <a:rPr lang="en-US" sz="1800" b="1" dirty="0">
                          <a:solidFill>
                            <a:schemeClr val="tx1"/>
                          </a:solidFill>
                          <a:effectLst/>
                          <a:latin typeface="Times New Roman" pitchFamily="18" charset="0"/>
                          <a:cs typeface="Times New Roman" pitchFamily="18" charset="0"/>
                        </a:rPr>
                        <a:t> </a:t>
                      </a:r>
                      <a:r>
                        <a:rPr lang="en-US" sz="1800" b="1" dirty="0" err="1">
                          <a:solidFill>
                            <a:schemeClr val="tx1"/>
                          </a:solidFill>
                          <a:effectLst/>
                          <a:latin typeface="Times New Roman" pitchFamily="18" charset="0"/>
                          <a:cs typeface="Times New Roman" pitchFamily="18" charset="0"/>
                        </a:rPr>
                        <a:t>của</a:t>
                      </a:r>
                      <a:r>
                        <a:rPr lang="en-US" sz="1800" b="1" dirty="0">
                          <a:solidFill>
                            <a:schemeClr val="tx1"/>
                          </a:solidFill>
                          <a:effectLst/>
                          <a:latin typeface="Times New Roman" pitchFamily="18" charset="0"/>
                          <a:cs typeface="Times New Roman" pitchFamily="18" charset="0"/>
                        </a:rPr>
                        <a:t> </a:t>
                      </a:r>
                      <a:r>
                        <a:rPr lang="en-US" sz="1800" b="1" dirty="0" err="1">
                          <a:solidFill>
                            <a:schemeClr val="tx1"/>
                          </a:solidFill>
                          <a:effectLst/>
                          <a:latin typeface="Times New Roman" pitchFamily="18" charset="0"/>
                          <a:cs typeface="Times New Roman" pitchFamily="18" charset="0"/>
                        </a:rPr>
                        <a:t>tất</a:t>
                      </a:r>
                      <a:r>
                        <a:rPr lang="en-US" sz="1800" b="1" dirty="0">
                          <a:solidFill>
                            <a:schemeClr val="tx1"/>
                          </a:solidFill>
                          <a:effectLst/>
                          <a:latin typeface="Times New Roman" pitchFamily="18" charset="0"/>
                          <a:cs typeface="Times New Roman" pitchFamily="18" charset="0"/>
                        </a:rPr>
                        <a:t> </a:t>
                      </a:r>
                      <a:r>
                        <a:rPr lang="en-US" sz="1800" b="1" dirty="0" err="1">
                          <a:solidFill>
                            <a:schemeClr val="tx1"/>
                          </a:solidFill>
                          <a:effectLst/>
                          <a:latin typeface="Times New Roman" pitchFamily="18" charset="0"/>
                          <a:cs typeface="Times New Roman" pitchFamily="18" charset="0"/>
                        </a:rPr>
                        <a:t>cả</a:t>
                      </a:r>
                      <a:r>
                        <a:rPr lang="en-US" sz="1800" b="1" dirty="0">
                          <a:solidFill>
                            <a:schemeClr val="tx1"/>
                          </a:solidFill>
                          <a:effectLst/>
                          <a:latin typeface="Times New Roman" pitchFamily="18" charset="0"/>
                          <a:cs typeface="Times New Roman" pitchFamily="18" charset="0"/>
                        </a:rPr>
                        <a:t> </a:t>
                      </a:r>
                      <a:r>
                        <a:rPr lang="en-US" sz="1800" b="1" dirty="0" err="1">
                          <a:solidFill>
                            <a:schemeClr val="tx1"/>
                          </a:solidFill>
                          <a:effectLst/>
                          <a:latin typeface="Times New Roman" pitchFamily="18" charset="0"/>
                          <a:cs typeface="Times New Roman" pitchFamily="18" charset="0"/>
                        </a:rPr>
                        <a:t>các</a:t>
                      </a:r>
                      <a:r>
                        <a:rPr lang="en-US" sz="1800" b="1" dirty="0">
                          <a:solidFill>
                            <a:schemeClr val="tx1"/>
                          </a:solidFill>
                          <a:effectLst/>
                          <a:latin typeface="Times New Roman" pitchFamily="18" charset="0"/>
                          <a:cs typeface="Times New Roman" pitchFamily="18" charset="0"/>
                        </a:rPr>
                        <a:t> </a:t>
                      </a:r>
                      <a:r>
                        <a:rPr lang="en-US" sz="1800" b="1" dirty="0" err="1">
                          <a:solidFill>
                            <a:schemeClr val="tx1"/>
                          </a:solidFill>
                          <a:effectLst/>
                          <a:latin typeface="Times New Roman" pitchFamily="18" charset="0"/>
                          <a:cs typeface="Times New Roman" pitchFamily="18" charset="0"/>
                        </a:rPr>
                        <a:t>tế</a:t>
                      </a:r>
                      <a:r>
                        <a:rPr lang="en-US" sz="1800" b="1" dirty="0">
                          <a:solidFill>
                            <a:schemeClr val="tx1"/>
                          </a:solidFill>
                          <a:effectLst/>
                          <a:latin typeface="Times New Roman" pitchFamily="18" charset="0"/>
                          <a:cs typeface="Times New Roman" pitchFamily="18" charset="0"/>
                        </a:rPr>
                        <a:t> </a:t>
                      </a:r>
                      <a:r>
                        <a:rPr lang="en-US" sz="1800" b="1" dirty="0" err="1">
                          <a:solidFill>
                            <a:schemeClr val="tx1"/>
                          </a:solidFill>
                          <a:effectLst/>
                          <a:latin typeface="Times New Roman" pitchFamily="18" charset="0"/>
                          <a:cs typeface="Times New Roman" pitchFamily="18" charset="0"/>
                        </a:rPr>
                        <a:t>bào</a:t>
                      </a:r>
                      <a:endParaRPr lang="en-US" sz="1800" b="1" dirty="0">
                        <a:solidFill>
                          <a:schemeClr val="tx1"/>
                        </a:solidFill>
                        <a:effectLst/>
                        <a:latin typeface="Times New Roman" pitchFamily="18" charset="0"/>
                        <a:cs typeface="Times New Roman" pitchFamily="18" charset="0"/>
                      </a:endParaRPr>
                    </a:p>
                  </a:txBody>
                  <a:tcPr marL="32193" marR="32193" marT="32193" marB="32193"/>
                </a:tc>
                <a:extLst>
                  <a:ext uri="{0D108BD9-81ED-4DB2-BD59-A6C34878D82A}">
                    <a16:rowId xmlns:a16="http://schemas.microsoft.com/office/drawing/2014/main" val="10001"/>
                  </a:ext>
                </a:extLst>
              </a:tr>
              <a:tr h="585434">
                <a:tc>
                  <a:txBody>
                    <a:bodyPr/>
                    <a:lstStyle/>
                    <a:p>
                      <a:pPr algn="ctr" fontAlgn="t"/>
                      <a:r>
                        <a:rPr lang="en-US" sz="1800" b="1" dirty="0" err="1">
                          <a:solidFill>
                            <a:srgbClr val="FF0000"/>
                          </a:solidFill>
                          <a:effectLst/>
                          <a:latin typeface="Times New Roman" pitchFamily="18" charset="0"/>
                          <a:cs typeface="Times New Roman" pitchFamily="18" charset="0"/>
                        </a:rPr>
                        <a:t>Yếu</a:t>
                      </a:r>
                      <a:r>
                        <a:rPr lang="en-US" sz="1800" b="1" dirty="0">
                          <a:solidFill>
                            <a:srgbClr val="FF0000"/>
                          </a:solidFill>
                          <a:effectLst/>
                          <a:latin typeface="Times New Roman" pitchFamily="18" charset="0"/>
                          <a:cs typeface="Times New Roman" pitchFamily="18" charset="0"/>
                        </a:rPr>
                        <a:t> </a:t>
                      </a:r>
                      <a:r>
                        <a:rPr lang="en-US" sz="1800" b="1" dirty="0" err="1">
                          <a:solidFill>
                            <a:srgbClr val="FF0000"/>
                          </a:solidFill>
                          <a:effectLst/>
                          <a:latin typeface="Times New Roman" pitchFamily="18" charset="0"/>
                          <a:cs typeface="Times New Roman" pitchFamily="18" charset="0"/>
                        </a:rPr>
                        <a:t>tố</a:t>
                      </a:r>
                      <a:r>
                        <a:rPr lang="en-US" sz="1800" b="1" dirty="0">
                          <a:solidFill>
                            <a:srgbClr val="FF0000"/>
                          </a:solidFill>
                          <a:effectLst/>
                          <a:latin typeface="Times New Roman" pitchFamily="18" charset="0"/>
                          <a:cs typeface="Times New Roman" pitchFamily="18" charset="0"/>
                        </a:rPr>
                        <a:t> </a:t>
                      </a:r>
                      <a:r>
                        <a:rPr lang="en-US" sz="1800" b="1" dirty="0" err="1">
                          <a:solidFill>
                            <a:srgbClr val="FF0000"/>
                          </a:solidFill>
                          <a:effectLst/>
                          <a:latin typeface="Times New Roman" pitchFamily="18" charset="0"/>
                          <a:cs typeface="Times New Roman" pitchFamily="18" charset="0"/>
                        </a:rPr>
                        <a:t>tham</a:t>
                      </a:r>
                      <a:r>
                        <a:rPr lang="en-US" sz="1800" b="1" dirty="0">
                          <a:solidFill>
                            <a:srgbClr val="FF0000"/>
                          </a:solidFill>
                          <a:effectLst/>
                          <a:latin typeface="Times New Roman" pitchFamily="18" charset="0"/>
                          <a:cs typeface="Times New Roman" pitchFamily="18" charset="0"/>
                        </a:rPr>
                        <a:t> </a:t>
                      </a:r>
                      <a:r>
                        <a:rPr lang="en-US" sz="1800" b="1" dirty="0" err="1">
                          <a:solidFill>
                            <a:srgbClr val="FF0000"/>
                          </a:solidFill>
                          <a:effectLst/>
                          <a:latin typeface="Times New Roman" pitchFamily="18" charset="0"/>
                          <a:cs typeface="Times New Roman" pitchFamily="18" charset="0"/>
                        </a:rPr>
                        <a:t>gia</a:t>
                      </a:r>
                      <a:endParaRPr lang="en-US" sz="1800" b="1" dirty="0">
                        <a:solidFill>
                          <a:srgbClr val="FF0000"/>
                        </a:solidFill>
                        <a:effectLst/>
                        <a:latin typeface="Times New Roman" pitchFamily="18" charset="0"/>
                        <a:cs typeface="Times New Roman" pitchFamily="18" charset="0"/>
                      </a:endParaRPr>
                    </a:p>
                  </a:txBody>
                  <a:tcPr marL="32193" marR="32193" marT="32193" marB="32193"/>
                </a:tc>
                <a:tc>
                  <a:txBody>
                    <a:bodyPr/>
                    <a:lstStyle/>
                    <a:p>
                      <a:pPr algn="l" fontAlgn="t"/>
                      <a:r>
                        <a:rPr lang="vi-VN" sz="1800" b="1" dirty="0">
                          <a:solidFill>
                            <a:schemeClr val="tx1"/>
                          </a:solidFill>
                          <a:effectLst/>
                          <a:latin typeface="Times New Roman" pitchFamily="18" charset="0"/>
                          <a:cs typeface="Times New Roman" pitchFamily="18" charset="0"/>
                        </a:rPr>
                        <a:t>Nước, carbon dioxide, ánh sáng, diệp lục</a:t>
                      </a:r>
                    </a:p>
                  </a:txBody>
                  <a:tcPr marL="32193" marR="32193" marT="32193" marB="32193"/>
                </a:tc>
                <a:tc>
                  <a:txBody>
                    <a:bodyPr/>
                    <a:lstStyle/>
                    <a:p>
                      <a:pPr algn="l" fontAlgn="t"/>
                      <a:r>
                        <a:rPr lang="vi-VN" sz="1800" b="1" dirty="0">
                          <a:solidFill>
                            <a:schemeClr val="tx1"/>
                          </a:solidFill>
                          <a:effectLst/>
                          <a:latin typeface="Times New Roman" pitchFamily="18" charset="0"/>
                          <a:cs typeface="Times New Roman" pitchFamily="18" charset="0"/>
                        </a:rPr>
                        <a:t>Chất hữu cơ (glucose), oxygen</a:t>
                      </a:r>
                    </a:p>
                  </a:txBody>
                  <a:tcPr marL="32193" marR="32193" marT="32193" marB="32193"/>
                </a:tc>
                <a:extLst>
                  <a:ext uri="{0D108BD9-81ED-4DB2-BD59-A6C34878D82A}">
                    <a16:rowId xmlns:a16="http://schemas.microsoft.com/office/drawing/2014/main" val="10002"/>
                  </a:ext>
                </a:extLst>
              </a:tr>
              <a:tr h="870947">
                <a:tc>
                  <a:txBody>
                    <a:bodyPr/>
                    <a:lstStyle/>
                    <a:p>
                      <a:pPr algn="ctr" fontAlgn="t"/>
                      <a:r>
                        <a:rPr lang="en-US" sz="1800" b="1" dirty="0" err="1">
                          <a:solidFill>
                            <a:srgbClr val="FF0000"/>
                          </a:solidFill>
                          <a:effectLst/>
                          <a:latin typeface="Times New Roman" pitchFamily="18" charset="0"/>
                          <a:cs typeface="Times New Roman" pitchFamily="18" charset="0"/>
                        </a:rPr>
                        <a:t>Sản</a:t>
                      </a:r>
                      <a:r>
                        <a:rPr lang="en-US" sz="1800" b="1" dirty="0">
                          <a:solidFill>
                            <a:srgbClr val="FF0000"/>
                          </a:solidFill>
                          <a:effectLst/>
                          <a:latin typeface="Times New Roman" pitchFamily="18" charset="0"/>
                          <a:cs typeface="Times New Roman" pitchFamily="18" charset="0"/>
                        </a:rPr>
                        <a:t> </a:t>
                      </a:r>
                      <a:r>
                        <a:rPr lang="en-US" sz="1800" b="1" dirty="0" err="1">
                          <a:solidFill>
                            <a:srgbClr val="FF0000"/>
                          </a:solidFill>
                          <a:effectLst/>
                          <a:latin typeface="Times New Roman" pitchFamily="18" charset="0"/>
                          <a:cs typeface="Times New Roman" pitchFamily="18" charset="0"/>
                        </a:rPr>
                        <a:t>phẩm</a:t>
                      </a:r>
                      <a:endParaRPr lang="en-US" sz="1800" b="1" dirty="0">
                        <a:solidFill>
                          <a:srgbClr val="FF0000"/>
                        </a:solidFill>
                        <a:effectLst/>
                        <a:latin typeface="Times New Roman" pitchFamily="18" charset="0"/>
                        <a:cs typeface="Times New Roman" pitchFamily="18" charset="0"/>
                      </a:endParaRPr>
                    </a:p>
                    <a:p>
                      <a:pPr algn="ctr" fontAlgn="t"/>
                      <a:r>
                        <a:rPr lang="en-US" sz="1800" b="1" dirty="0" err="1">
                          <a:solidFill>
                            <a:srgbClr val="FF0000"/>
                          </a:solidFill>
                          <a:effectLst/>
                          <a:latin typeface="Times New Roman" pitchFamily="18" charset="0"/>
                          <a:cs typeface="Times New Roman" pitchFamily="18" charset="0"/>
                        </a:rPr>
                        <a:t>tạo</a:t>
                      </a:r>
                      <a:r>
                        <a:rPr lang="en-US" sz="1800" b="1" dirty="0">
                          <a:solidFill>
                            <a:srgbClr val="FF0000"/>
                          </a:solidFill>
                          <a:effectLst/>
                          <a:latin typeface="Times New Roman" pitchFamily="18" charset="0"/>
                          <a:cs typeface="Times New Roman" pitchFamily="18" charset="0"/>
                        </a:rPr>
                        <a:t> </a:t>
                      </a:r>
                      <a:r>
                        <a:rPr lang="en-US" sz="1800" b="1" dirty="0" err="1">
                          <a:solidFill>
                            <a:srgbClr val="FF0000"/>
                          </a:solidFill>
                          <a:effectLst/>
                          <a:latin typeface="Times New Roman" pitchFamily="18" charset="0"/>
                          <a:cs typeface="Times New Roman" pitchFamily="18" charset="0"/>
                        </a:rPr>
                        <a:t>thành</a:t>
                      </a:r>
                      <a:endParaRPr lang="en-US" sz="1800" b="1" dirty="0">
                        <a:solidFill>
                          <a:srgbClr val="FF0000"/>
                        </a:solidFill>
                        <a:effectLst/>
                        <a:latin typeface="Times New Roman" pitchFamily="18" charset="0"/>
                        <a:cs typeface="Times New Roman" pitchFamily="18" charset="0"/>
                      </a:endParaRPr>
                    </a:p>
                  </a:txBody>
                  <a:tcPr marL="32193" marR="32193" marT="32193" marB="32193"/>
                </a:tc>
                <a:tc>
                  <a:txBody>
                    <a:bodyPr/>
                    <a:lstStyle/>
                    <a:p>
                      <a:pPr algn="l" fontAlgn="t"/>
                      <a:r>
                        <a:rPr lang="vi-VN" sz="1800" b="1" dirty="0">
                          <a:solidFill>
                            <a:schemeClr val="tx1"/>
                          </a:solidFill>
                          <a:effectLst/>
                          <a:latin typeface="Times New Roman" pitchFamily="18" charset="0"/>
                          <a:cs typeface="Times New Roman" pitchFamily="18" charset="0"/>
                        </a:rPr>
                        <a:t>Chất hữu cơ, oxygen</a:t>
                      </a:r>
                    </a:p>
                  </a:txBody>
                  <a:tcPr marL="32193" marR="32193" marT="32193" marB="32193"/>
                </a:tc>
                <a:tc>
                  <a:txBody>
                    <a:bodyPr/>
                    <a:lstStyle/>
                    <a:p>
                      <a:pPr algn="l" fontAlgn="t"/>
                      <a:r>
                        <a:rPr lang="vi-VN" sz="1800" b="1" dirty="0">
                          <a:solidFill>
                            <a:schemeClr val="tx1"/>
                          </a:solidFill>
                          <a:effectLst/>
                          <a:latin typeface="Times New Roman" pitchFamily="18" charset="0"/>
                          <a:cs typeface="Times New Roman" pitchFamily="18" charset="0"/>
                        </a:rPr>
                        <a:t>Carbon dioxide, nước, năng lượng (ATP và nhiệt)</a:t>
                      </a:r>
                    </a:p>
                  </a:txBody>
                  <a:tcPr marL="32193" marR="32193" marT="32193" marB="32193"/>
                </a:tc>
                <a:extLst>
                  <a:ext uri="{0D108BD9-81ED-4DB2-BD59-A6C34878D82A}">
                    <a16:rowId xmlns:a16="http://schemas.microsoft.com/office/drawing/2014/main" val="10003"/>
                  </a:ext>
                </a:extLst>
              </a:tr>
              <a:tr h="1079394">
                <a:tc>
                  <a:txBody>
                    <a:bodyPr/>
                    <a:lstStyle/>
                    <a:p>
                      <a:pPr algn="ctr" fontAlgn="t"/>
                      <a:r>
                        <a:rPr lang="en-US" sz="1800" b="1" dirty="0" err="1">
                          <a:solidFill>
                            <a:srgbClr val="FF0000"/>
                          </a:solidFill>
                          <a:effectLst/>
                          <a:latin typeface="Times New Roman" pitchFamily="18" charset="0"/>
                          <a:cs typeface="Times New Roman" pitchFamily="18" charset="0"/>
                        </a:rPr>
                        <a:t>Sự</a:t>
                      </a:r>
                      <a:r>
                        <a:rPr lang="en-US" sz="1800" b="1" dirty="0">
                          <a:solidFill>
                            <a:srgbClr val="FF0000"/>
                          </a:solidFill>
                          <a:effectLst/>
                          <a:latin typeface="Times New Roman" pitchFamily="18" charset="0"/>
                          <a:cs typeface="Times New Roman" pitchFamily="18" charset="0"/>
                        </a:rPr>
                        <a:t> </a:t>
                      </a:r>
                      <a:r>
                        <a:rPr lang="en-US" sz="1800" b="1" dirty="0" err="1">
                          <a:solidFill>
                            <a:srgbClr val="FF0000"/>
                          </a:solidFill>
                          <a:effectLst/>
                          <a:latin typeface="Times New Roman" pitchFamily="18" charset="0"/>
                          <a:cs typeface="Times New Roman" pitchFamily="18" charset="0"/>
                        </a:rPr>
                        <a:t>chuyển</a:t>
                      </a:r>
                      <a:r>
                        <a:rPr lang="en-US" sz="1800" b="1" dirty="0">
                          <a:solidFill>
                            <a:srgbClr val="FF0000"/>
                          </a:solidFill>
                          <a:effectLst/>
                          <a:latin typeface="Times New Roman" pitchFamily="18" charset="0"/>
                          <a:cs typeface="Times New Roman" pitchFamily="18" charset="0"/>
                        </a:rPr>
                        <a:t> </a:t>
                      </a:r>
                      <a:r>
                        <a:rPr lang="en-US" sz="1800" b="1" dirty="0" err="1">
                          <a:solidFill>
                            <a:srgbClr val="FF0000"/>
                          </a:solidFill>
                          <a:effectLst/>
                          <a:latin typeface="Times New Roman" pitchFamily="18" charset="0"/>
                          <a:cs typeface="Times New Roman" pitchFamily="18" charset="0"/>
                        </a:rPr>
                        <a:t>hóa</a:t>
                      </a:r>
                      <a:endParaRPr lang="en-US" sz="1800" b="1" dirty="0">
                        <a:solidFill>
                          <a:srgbClr val="FF0000"/>
                        </a:solidFill>
                        <a:effectLst/>
                        <a:latin typeface="Times New Roman" pitchFamily="18" charset="0"/>
                        <a:cs typeface="Times New Roman" pitchFamily="18" charset="0"/>
                      </a:endParaRPr>
                    </a:p>
                    <a:p>
                      <a:pPr algn="ctr" fontAlgn="t"/>
                      <a:r>
                        <a:rPr lang="en-US" sz="1800" b="1" dirty="0" err="1">
                          <a:solidFill>
                            <a:srgbClr val="FF0000"/>
                          </a:solidFill>
                          <a:effectLst/>
                          <a:latin typeface="Times New Roman" pitchFamily="18" charset="0"/>
                          <a:cs typeface="Times New Roman" pitchFamily="18" charset="0"/>
                        </a:rPr>
                        <a:t>vật</a:t>
                      </a:r>
                      <a:r>
                        <a:rPr lang="en-US" sz="1800" b="1" dirty="0">
                          <a:solidFill>
                            <a:srgbClr val="FF0000"/>
                          </a:solidFill>
                          <a:effectLst/>
                          <a:latin typeface="Times New Roman" pitchFamily="18" charset="0"/>
                          <a:cs typeface="Times New Roman" pitchFamily="18" charset="0"/>
                        </a:rPr>
                        <a:t> </a:t>
                      </a:r>
                      <a:r>
                        <a:rPr lang="en-US" sz="1800" b="1" dirty="0" err="1">
                          <a:solidFill>
                            <a:srgbClr val="FF0000"/>
                          </a:solidFill>
                          <a:effectLst/>
                          <a:latin typeface="Times New Roman" pitchFamily="18" charset="0"/>
                          <a:cs typeface="Times New Roman" pitchFamily="18" charset="0"/>
                        </a:rPr>
                        <a:t>chất</a:t>
                      </a:r>
                      <a:endParaRPr lang="en-US" sz="1800" b="1" dirty="0">
                        <a:solidFill>
                          <a:srgbClr val="FF0000"/>
                        </a:solidFill>
                        <a:effectLst/>
                        <a:latin typeface="Times New Roman" pitchFamily="18" charset="0"/>
                        <a:cs typeface="Times New Roman" pitchFamily="18" charset="0"/>
                      </a:endParaRPr>
                    </a:p>
                  </a:txBody>
                  <a:tcPr marL="32193" marR="32193" marT="32193" marB="32193"/>
                </a:tc>
                <a:tc>
                  <a:txBody>
                    <a:bodyPr/>
                    <a:lstStyle/>
                    <a:p>
                      <a:pPr algn="l" fontAlgn="t"/>
                      <a:r>
                        <a:rPr lang="vi-VN" sz="1800" b="1" dirty="0">
                          <a:solidFill>
                            <a:schemeClr val="tx1"/>
                          </a:solidFill>
                          <a:effectLst/>
                          <a:latin typeface="Times New Roman" pitchFamily="18" charset="0"/>
                          <a:cs typeface="Times New Roman" pitchFamily="18" charset="0"/>
                        </a:rPr>
                        <a:t>Nước, carbon dioxide được sử dụng để tổng hợp nên chất hữu cơ và thải ra oxygen.</a:t>
                      </a:r>
                    </a:p>
                  </a:txBody>
                  <a:tcPr marL="32193" marR="32193" marT="32193" marB="32193"/>
                </a:tc>
                <a:tc>
                  <a:txBody>
                    <a:bodyPr/>
                    <a:lstStyle/>
                    <a:p>
                      <a:pPr algn="l" fontAlgn="t"/>
                      <a:r>
                        <a:rPr lang="vi-VN" sz="1800" b="1" dirty="0">
                          <a:solidFill>
                            <a:schemeClr val="tx1"/>
                          </a:solidFill>
                          <a:effectLst/>
                          <a:latin typeface="Times New Roman" pitchFamily="18" charset="0"/>
                          <a:cs typeface="Times New Roman" pitchFamily="18" charset="0"/>
                        </a:rPr>
                        <a:t>Chất hữu cơ (glucose) và oxygen được sử dụng để phân giải thành carbon dioxide, nước.</a:t>
                      </a:r>
                    </a:p>
                  </a:txBody>
                  <a:tcPr marL="32193" marR="32193" marT="32193" marB="32193"/>
                </a:tc>
                <a:extLst>
                  <a:ext uri="{0D108BD9-81ED-4DB2-BD59-A6C34878D82A}">
                    <a16:rowId xmlns:a16="http://schemas.microsoft.com/office/drawing/2014/main" val="10004"/>
                  </a:ext>
                </a:extLst>
              </a:tr>
              <a:tr h="1408700">
                <a:tc>
                  <a:txBody>
                    <a:bodyPr/>
                    <a:lstStyle/>
                    <a:p>
                      <a:pPr algn="ctr" fontAlgn="t"/>
                      <a:r>
                        <a:rPr lang="vi-VN" sz="1800" b="1" dirty="0">
                          <a:solidFill>
                            <a:srgbClr val="FF0000"/>
                          </a:solidFill>
                          <a:effectLst/>
                          <a:latin typeface="Times New Roman" pitchFamily="18" charset="0"/>
                          <a:cs typeface="Times New Roman" pitchFamily="18" charset="0"/>
                        </a:rPr>
                        <a:t>Sự chuyển hóa năng lượng</a:t>
                      </a:r>
                    </a:p>
                  </a:txBody>
                  <a:tcPr marL="32193" marR="32193" marT="32193" marB="32193"/>
                </a:tc>
                <a:tc>
                  <a:txBody>
                    <a:bodyPr/>
                    <a:lstStyle/>
                    <a:p>
                      <a:pPr algn="l" fontAlgn="t"/>
                      <a:r>
                        <a:rPr lang="vi-VN" sz="1800" b="1" dirty="0">
                          <a:solidFill>
                            <a:schemeClr val="tx1"/>
                          </a:solidFill>
                          <a:effectLst/>
                          <a:latin typeface="Times New Roman" pitchFamily="18" charset="0"/>
                          <a:cs typeface="Times New Roman" pitchFamily="18" charset="0"/>
                        </a:rPr>
                        <a:t>Năng lượng mặt trời được chuyển hóa thành năng lượng hóa học trong các hợp chất hữu cơ.</a:t>
                      </a:r>
                    </a:p>
                  </a:txBody>
                  <a:tcPr marL="32193" marR="32193" marT="32193" marB="32193"/>
                </a:tc>
                <a:tc>
                  <a:txBody>
                    <a:bodyPr/>
                    <a:lstStyle/>
                    <a:p>
                      <a:pPr algn="l" fontAlgn="t"/>
                      <a:r>
                        <a:rPr lang="vi-VN" sz="1800" b="1" dirty="0">
                          <a:solidFill>
                            <a:schemeClr val="tx1"/>
                          </a:solidFill>
                          <a:effectLst/>
                          <a:latin typeface="Times New Roman" pitchFamily="18" charset="0"/>
                          <a:cs typeface="Times New Roman" pitchFamily="18" charset="0"/>
                        </a:rPr>
                        <a:t>Năng lượng hóa học được tích lũy trong các hợp chất hữu cơ được chuyển hóa thành năng lượng hóa học dễ sử dụng (ATP) và năng lượng nhiệt.</a:t>
                      </a:r>
                    </a:p>
                  </a:txBody>
                  <a:tcPr marL="32193" marR="32193" marT="32193" marB="32193"/>
                </a:tc>
                <a:extLst>
                  <a:ext uri="{0D108BD9-81ED-4DB2-BD59-A6C34878D82A}">
                    <a16:rowId xmlns:a16="http://schemas.microsoft.com/office/drawing/2014/main" val="10005"/>
                  </a:ext>
                </a:extLst>
              </a:tr>
              <a:tr h="870947">
                <a:tc>
                  <a:txBody>
                    <a:bodyPr/>
                    <a:lstStyle/>
                    <a:p>
                      <a:pPr algn="ctr" fontAlgn="t"/>
                      <a:r>
                        <a:rPr lang="vi-VN" sz="1800" b="1" dirty="0">
                          <a:solidFill>
                            <a:srgbClr val="FF0000"/>
                          </a:solidFill>
                          <a:effectLst/>
                          <a:latin typeface="Times New Roman" pitchFamily="18" charset="0"/>
                          <a:cs typeface="Times New Roman" pitchFamily="18" charset="0"/>
                        </a:rPr>
                        <a:t>Phương trình</a:t>
                      </a:r>
                    </a:p>
                    <a:p>
                      <a:pPr algn="ctr" fontAlgn="t"/>
                      <a:r>
                        <a:rPr lang="vi-VN" sz="1800" b="1" dirty="0">
                          <a:solidFill>
                            <a:srgbClr val="FF0000"/>
                          </a:solidFill>
                          <a:effectLst/>
                          <a:latin typeface="Times New Roman" pitchFamily="18" charset="0"/>
                          <a:cs typeface="Times New Roman" pitchFamily="18" charset="0"/>
                        </a:rPr>
                        <a:t>tổng quát</a:t>
                      </a:r>
                    </a:p>
                  </a:txBody>
                  <a:tcPr marL="32193" marR="32193" marT="32193" marB="32193"/>
                </a:tc>
                <a:tc>
                  <a:txBody>
                    <a:bodyPr/>
                    <a:lstStyle/>
                    <a:p>
                      <a:pPr fontAlgn="t"/>
                      <a:endParaRPr lang="vi-VN" sz="1800" b="1" dirty="0">
                        <a:solidFill>
                          <a:schemeClr val="tx1"/>
                        </a:solidFill>
                        <a:effectLst/>
                        <a:latin typeface="Times New Roman" pitchFamily="18" charset="0"/>
                        <a:cs typeface="Times New Roman" pitchFamily="18" charset="0"/>
                      </a:endParaRPr>
                    </a:p>
                  </a:txBody>
                  <a:tcPr marL="32193" marR="32193" marT="32193" marB="32193"/>
                </a:tc>
                <a:tc>
                  <a:txBody>
                    <a:bodyPr/>
                    <a:lstStyle/>
                    <a:p>
                      <a:pPr algn="l" fontAlgn="t"/>
                      <a:r>
                        <a:rPr lang="en-US" sz="1800" b="1" dirty="0" err="1" smtClean="0">
                          <a:solidFill>
                            <a:schemeClr val="tx1"/>
                          </a:solidFill>
                          <a:effectLst/>
                          <a:latin typeface="Times New Roman" pitchFamily="18" charset="0"/>
                          <a:cs typeface="Times New Roman" pitchFamily="18" charset="0"/>
                        </a:rPr>
                        <a:t>Chất</a:t>
                      </a:r>
                      <a:r>
                        <a:rPr lang="en-US" sz="1800" b="1" baseline="0" dirty="0" smtClean="0">
                          <a:solidFill>
                            <a:schemeClr val="tx1"/>
                          </a:solidFill>
                          <a:effectLst/>
                          <a:latin typeface="Times New Roman" pitchFamily="18" charset="0"/>
                          <a:cs typeface="Times New Roman" pitchFamily="18" charset="0"/>
                        </a:rPr>
                        <a:t> </a:t>
                      </a:r>
                      <a:r>
                        <a:rPr lang="en-US" sz="1800" b="1" baseline="0" dirty="0" err="1" smtClean="0">
                          <a:solidFill>
                            <a:schemeClr val="tx1"/>
                          </a:solidFill>
                          <a:effectLst/>
                          <a:latin typeface="Times New Roman" pitchFamily="18" charset="0"/>
                          <a:cs typeface="Times New Roman" pitchFamily="18" charset="0"/>
                        </a:rPr>
                        <a:t>hữu</a:t>
                      </a:r>
                      <a:r>
                        <a:rPr lang="en-US" sz="1800" b="1" baseline="0" dirty="0" smtClean="0">
                          <a:solidFill>
                            <a:schemeClr val="tx1"/>
                          </a:solidFill>
                          <a:effectLst/>
                          <a:latin typeface="Times New Roman" pitchFamily="18" charset="0"/>
                          <a:cs typeface="Times New Roman" pitchFamily="18" charset="0"/>
                        </a:rPr>
                        <a:t> </a:t>
                      </a:r>
                      <a:r>
                        <a:rPr lang="en-US" sz="1800" b="1" baseline="0" dirty="0" err="1" smtClean="0">
                          <a:solidFill>
                            <a:schemeClr val="tx1"/>
                          </a:solidFill>
                          <a:effectLst/>
                          <a:latin typeface="Times New Roman" pitchFamily="18" charset="0"/>
                          <a:cs typeface="Times New Roman" pitchFamily="18" charset="0"/>
                        </a:rPr>
                        <a:t>cơ</a:t>
                      </a:r>
                      <a:r>
                        <a:rPr lang="vi-VN" sz="1800" b="1" dirty="0" smtClean="0">
                          <a:solidFill>
                            <a:schemeClr val="tx1"/>
                          </a:solidFill>
                          <a:effectLst/>
                          <a:latin typeface="Times New Roman" pitchFamily="18" charset="0"/>
                          <a:cs typeface="Times New Roman" pitchFamily="18" charset="0"/>
                        </a:rPr>
                        <a:t> </a:t>
                      </a:r>
                      <a:r>
                        <a:rPr lang="vi-VN" sz="1800" b="1" dirty="0">
                          <a:solidFill>
                            <a:schemeClr val="tx1"/>
                          </a:solidFill>
                          <a:effectLst/>
                          <a:latin typeface="Times New Roman" pitchFamily="18" charset="0"/>
                          <a:cs typeface="Times New Roman" pitchFamily="18" charset="0"/>
                        </a:rPr>
                        <a:t>+ Oxygen → Carbon dioxide + Nước + Năng lượng (ATP và nhiệt)</a:t>
                      </a:r>
                    </a:p>
                  </a:txBody>
                  <a:tcPr marL="32193" marR="32193" marT="32193" marB="32193"/>
                </a:tc>
                <a:extLst>
                  <a:ext uri="{0D108BD9-81ED-4DB2-BD59-A6C34878D82A}">
                    <a16:rowId xmlns:a16="http://schemas.microsoft.com/office/drawing/2014/main" val="10006"/>
                  </a:ext>
                </a:extLst>
              </a:tr>
            </a:tbl>
          </a:graphicData>
        </a:graphic>
      </p:graphicFrame>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90927" y="5755420"/>
            <a:ext cx="3782342" cy="506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553793" y="0"/>
            <a:ext cx="11286391" cy="461665"/>
          </a:xfrm>
          <a:prstGeom prst="rect">
            <a:avLst/>
          </a:prstGeom>
        </p:spPr>
        <p:txBody>
          <a:bodyPr wrap="square">
            <a:spAutoFit/>
          </a:bodyPr>
          <a:lstStyle/>
          <a:p>
            <a:r>
              <a:rPr lang="en-US" sz="2400" b="1" dirty="0" err="1" smtClean="0">
                <a:latin typeface="Times New Roman" pitchFamily="18" charset="0"/>
                <a:cs typeface="Times New Roman" pitchFamily="18" charset="0"/>
              </a:rPr>
              <a:t>Bài</a:t>
            </a:r>
            <a:r>
              <a:rPr lang="en-US" sz="2400" b="1" dirty="0" smtClean="0">
                <a:latin typeface="Times New Roman" pitchFamily="18" charset="0"/>
                <a:cs typeface="Times New Roman" pitchFamily="18" charset="0"/>
              </a:rPr>
              <a:t> 9. </a:t>
            </a:r>
            <a:r>
              <a:rPr lang="en-US" sz="2400" b="1" dirty="0" err="1" smtClean="0">
                <a:latin typeface="Times New Roman" pitchFamily="18" charset="0"/>
                <a:cs typeface="Times New Roman" pitchFamily="18" charset="0"/>
              </a:rPr>
              <a:t>Bảng</a:t>
            </a:r>
            <a:r>
              <a:rPr lang="en-US" sz="2400" b="1" dirty="0" smtClean="0">
                <a:latin typeface="Times New Roman" pitchFamily="18" charset="0"/>
                <a:cs typeface="Times New Roman" pitchFamily="18" charset="0"/>
              </a:rPr>
              <a:t> so </a:t>
            </a:r>
            <a:r>
              <a:rPr lang="en-US" sz="2400" b="1" dirty="0" err="1" smtClean="0">
                <a:latin typeface="Times New Roman" pitchFamily="18" charset="0"/>
                <a:cs typeface="Times New Roman" pitchFamily="18" charset="0"/>
              </a:rPr>
              <a:t>sánh</a:t>
            </a:r>
            <a:r>
              <a:rPr lang="en-US" sz="2400" b="1" dirty="0" smtClean="0">
                <a:latin typeface="Times New Roman" pitchFamily="18" charset="0"/>
                <a:cs typeface="Times New Roman" pitchFamily="18" charset="0"/>
              </a:rPr>
              <a:t> </a:t>
            </a:r>
            <a:r>
              <a:rPr lang="en-US" sz="2400" b="1" dirty="0" err="1">
                <a:latin typeface="Times New Roman" pitchFamily="18" charset="0"/>
                <a:cs typeface="Times New Roman" pitchFamily="18" charset="0"/>
              </a:rPr>
              <a:t>s</a:t>
            </a:r>
            <a:r>
              <a:rPr lang="en-US" sz="2400" b="1" dirty="0" err="1" smtClean="0">
                <a:latin typeface="Times New Roman" pitchFamily="18" charset="0"/>
                <a:cs typeface="Times New Roman" pitchFamily="18" charset="0"/>
              </a:rPr>
              <a:t>ự</a:t>
            </a:r>
            <a:r>
              <a:rPr lang="en-US" sz="2400" b="1" dirty="0" smtClean="0">
                <a:latin typeface="Times New Roman" pitchFamily="18" charset="0"/>
                <a:cs typeface="Times New Roman" pitchFamily="18" charset="0"/>
              </a:rPr>
              <a:t> </a:t>
            </a:r>
            <a:r>
              <a:rPr lang="en-US" sz="2400" b="1" dirty="0" err="1">
                <a:latin typeface="Times New Roman" pitchFamily="18" charset="0"/>
                <a:cs typeface="Times New Roman" pitchFamily="18" charset="0"/>
              </a:rPr>
              <a:t>khác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nhau</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giữa</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quá</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trình</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quang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hợp</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và</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hô</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hấp</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tế</a:t>
            </a:r>
            <a:r>
              <a:rPr lang="en-US" sz="2400" b="1" dirty="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bào</a:t>
            </a:r>
            <a:r>
              <a:rPr lang="en-US" sz="2400" b="1" dirty="0" smtClean="0">
                <a:latin typeface="Times New Roman" pitchFamily="18" charset="0"/>
                <a:cs typeface="Times New Roman" pitchFamily="18" charset="0"/>
              </a:rPr>
              <a:t>:</a:t>
            </a:r>
            <a:endParaRPr lang="en-US"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24764527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3944" y="1314650"/>
            <a:ext cx="11062952" cy="2554545"/>
          </a:xfrm>
          <a:prstGeom prst="rect">
            <a:avLst/>
          </a:prstGeom>
        </p:spPr>
        <p:txBody>
          <a:bodyPr wrap="square">
            <a:spAutoFit/>
          </a:bodyPr>
          <a:lstStyle/>
          <a:p>
            <a:r>
              <a:rPr lang="en-US" sz="4000" b="1" dirty="0" err="1" smtClean="0">
                <a:solidFill>
                  <a:srgbClr val="FF0000"/>
                </a:solidFill>
                <a:latin typeface="Times New Roman" pitchFamily="18" charset="0"/>
                <a:cs typeface="Times New Roman" pitchFamily="18" charset="0"/>
              </a:rPr>
              <a:t>Bài</a:t>
            </a:r>
            <a:r>
              <a:rPr lang="en-US" sz="4000" b="1" dirty="0" smtClean="0">
                <a:solidFill>
                  <a:srgbClr val="FF0000"/>
                </a:solidFill>
                <a:latin typeface="Times New Roman" pitchFamily="18" charset="0"/>
                <a:cs typeface="Times New Roman" pitchFamily="18" charset="0"/>
              </a:rPr>
              <a:t> 4. </a:t>
            </a:r>
            <a:r>
              <a:rPr lang="vi-VN" sz="4000" b="1" dirty="0" smtClean="0">
                <a:solidFill>
                  <a:srgbClr val="FF0000"/>
                </a:solidFill>
                <a:latin typeface="Times New Roman" pitchFamily="18" charset="0"/>
                <a:cs typeface="Times New Roman" pitchFamily="18" charset="0"/>
              </a:rPr>
              <a:t>Cường </a:t>
            </a:r>
            <a:r>
              <a:rPr lang="vi-VN" sz="4000" b="1" dirty="0">
                <a:solidFill>
                  <a:srgbClr val="FF0000"/>
                </a:solidFill>
                <a:latin typeface="Times New Roman" pitchFamily="18" charset="0"/>
                <a:cs typeface="Times New Roman" pitchFamily="18" charset="0"/>
              </a:rPr>
              <a:t>độ ánh sáng có ảnh hưởng đến quang hợp ở thực vật như thế nào? Tại sao quang hợp ở thực vật phụ thuộc vào nhiệt độ</a:t>
            </a:r>
            <a:r>
              <a:rPr lang="vi-VN" sz="4000" b="1" dirty="0" smtClean="0">
                <a:solidFill>
                  <a:srgbClr val="FF0000"/>
                </a:solidFill>
                <a:latin typeface="Times New Roman" pitchFamily="18" charset="0"/>
                <a:cs typeface="Times New Roman" pitchFamily="18" charset="0"/>
              </a:rPr>
              <a:t>?</a:t>
            </a:r>
            <a:endParaRPr lang="en-US" sz="4000" b="1" dirty="0" smtClean="0">
              <a:solidFill>
                <a:srgbClr val="FF0000"/>
              </a:solidFill>
              <a:latin typeface="Times New Roman" pitchFamily="18" charset="0"/>
              <a:cs typeface="Times New Roman" pitchFamily="18" charset="0"/>
            </a:endParaRPr>
          </a:p>
          <a:p>
            <a:pPr algn="ctr"/>
            <a:r>
              <a:rPr lang="en-US" sz="4000" b="1" dirty="0" smtClean="0">
                <a:solidFill>
                  <a:srgbClr val="FF0000"/>
                </a:solidFill>
                <a:latin typeface="Times New Roman" pitchFamily="18" charset="0"/>
                <a:cs typeface="Times New Roman" pitchFamily="18" charset="0"/>
              </a:rPr>
              <a:t>HÃY SƠ ĐỒ HÓA CÂU TRẢ LỜI</a:t>
            </a:r>
            <a:endParaRPr lang="vi-VN" sz="4000" b="1" dirty="0">
              <a:solidFill>
                <a:srgbClr val="FF0000"/>
              </a:solidFill>
              <a:latin typeface="Times New Roman" pitchFamily="18" charset="0"/>
              <a:cs typeface="Times New Roman" pitchFamily="18" charset="0"/>
            </a:endParaRPr>
          </a:p>
        </p:txBody>
      </p:sp>
      <p:sp>
        <p:nvSpPr>
          <p:cNvPr id="3" name="Flowchart: Process 2"/>
          <p:cNvSpPr/>
          <p:nvPr/>
        </p:nvSpPr>
        <p:spPr>
          <a:xfrm>
            <a:off x="1983343" y="347732"/>
            <a:ext cx="8667481" cy="567670"/>
          </a:xfrm>
          <a:prstGeom prst="flowChartProcess">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smtClean="0">
                <a:solidFill>
                  <a:srgbClr val="FF0000"/>
                </a:solidFill>
                <a:latin typeface="Times New Roman" pitchFamily="18" charset="0"/>
                <a:cs typeface="Times New Roman" pitchFamily="18" charset="0"/>
              </a:rPr>
              <a:t>TÔI THÍCH SƠ ĐỒ TƯ DUY</a:t>
            </a:r>
            <a:endParaRPr lang="en-US" sz="36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4764527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4" name="AutoShape 4"/>
          <p:cNvSpPr>
            <a:spLocks noChangeArrowheads="1"/>
          </p:cNvSpPr>
          <p:nvPr/>
        </p:nvSpPr>
        <p:spPr bwMode="gray">
          <a:xfrm>
            <a:off x="1703513" y="150435"/>
            <a:ext cx="8695205" cy="1081087"/>
          </a:xfrm>
          <a:prstGeom prst="roundRect">
            <a:avLst>
              <a:gd name="adj" fmla="val 50000"/>
            </a:avLst>
          </a:prstGeom>
          <a:solidFill>
            <a:srgbClr val="92D050"/>
          </a:solidFill>
          <a:ln w="38100" algn="ctr">
            <a:solidFill>
              <a:srgbClr val="FFFFFF"/>
            </a:solidFill>
            <a:round/>
            <a:headEnd/>
            <a:tailEnd/>
          </a:ln>
          <a:effectLst>
            <a:outerShdw dist="63500" dir="3187806" algn="ctr" rotWithShape="0">
              <a:srgbClr val="001D3A"/>
            </a:outerShdw>
          </a:effectLst>
        </p:spPr>
        <p:txBody>
          <a:bodyPr wrap="none" anchor="ctr"/>
          <a:lstStyle/>
          <a:p>
            <a:pPr algn="ctr" fontAlgn="base">
              <a:spcBef>
                <a:spcPct val="0"/>
              </a:spcBef>
              <a:spcAft>
                <a:spcPct val="0"/>
              </a:spcAft>
              <a:defRPr/>
            </a:pPr>
            <a:r>
              <a:rPr lang="en-US" sz="3200" b="1" dirty="0" smtClean="0">
                <a:solidFill>
                  <a:srgbClr val="FF00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QUANG HỢP</a:t>
            </a:r>
            <a:endParaRPr lang="en-US" sz="3200" b="1" dirty="0">
              <a:solidFill>
                <a:srgbClr val="FF0000"/>
              </a:solidFill>
              <a:latin typeface="Times New Roman" panose="02020603050405020304" pitchFamily="18" charset="0"/>
              <a:cs typeface="Times New Roman" panose="02020603050405020304" pitchFamily="18" charset="0"/>
            </a:endParaRPr>
          </a:p>
        </p:txBody>
      </p:sp>
      <p:grpSp>
        <p:nvGrpSpPr>
          <p:cNvPr id="22534" name="Group 6"/>
          <p:cNvGrpSpPr>
            <a:grpSpLocks/>
          </p:cNvGrpSpPr>
          <p:nvPr/>
        </p:nvGrpSpPr>
        <p:grpSpPr bwMode="auto">
          <a:xfrm>
            <a:off x="6324593" y="3333610"/>
            <a:ext cx="1897439" cy="3352174"/>
            <a:chOff x="4270" y="2823"/>
            <a:chExt cx="1010" cy="1113"/>
          </a:xfrm>
        </p:grpSpPr>
        <p:sp>
          <p:nvSpPr>
            <p:cNvPr id="22556" name="Oval 7"/>
            <p:cNvSpPr>
              <a:spLocks noChangeArrowheads="1"/>
            </p:cNvSpPr>
            <p:nvPr/>
          </p:nvSpPr>
          <p:spPr bwMode="gray">
            <a:xfrm>
              <a:off x="4368" y="3744"/>
              <a:ext cx="816" cy="192"/>
            </a:xfrm>
            <a:prstGeom prst="ellipse">
              <a:avLst/>
            </a:prstGeom>
            <a:gradFill rotWithShape="1">
              <a:gsLst>
                <a:gs pos="0">
                  <a:srgbClr val="969696"/>
                </a:gs>
                <a:gs pos="100000">
                  <a:srgbClr val="FFFFFF"/>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400">
                  <a:solidFill>
                    <a:schemeClr val="tx1"/>
                  </a:solidFill>
                  <a:latin typeface="Arial" panose="020B0604020202020204" pitchFamily="34" charset="0"/>
                </a:defRPr>
              </a:lvl2pPr>
              <a:lvl3pPr marL="1143000" indent="-228600">
                <a:spcBef>
                  <a:spcPct val="20000"/>
                </a:spcBef>
                <a:buClr>
                  <a:schemeClr val="tx1"/>
                </a:buClr>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fontAlgn="base">
                <a:spcBef>
                  <a:spcPct val="0"/>
                </a:spcBef>
                <a:spcAft>
                  <a:spcPct val="0"/>
                </a:spcAft>
                <a:buClrTx/>
                <a:buFont typeface="Wingdings" panose="05000000000000000000" pitchFamily="2" charset="2"/>
                <a:buNone/>
              </a:pPr>
              <a:endParaRPr lang="en-US" altLang="en-US" sz="1800">
                <a:solidFill>
                  <a:srgbClr val="000000"/>
                </a:solidFill>
              </a:endParaRPr>
            </a:p>
          </p:txBody>
        </p:sp>
        <p:sp>
          <p:nvSpPr>
            <p:cNvPr id="87048" name="Oval 8"/>
            <p:cNvSpPr>
              <a:spLocks noChangeArrowheads="1"/>
            </p:cNvSpPr>
            <p:nvPr/>
          </p:nvSpPr>
          <p:spPr bwMode="gray">
            <a:xfrm>
              <a:off x="4272" y="2823"/>
              <a:ext cx="973" cy="973"/>
            </a:xfrm>
            <a:prstGeom prst="ellipse">
              <a:avLst/>
            </a:prstGeom>
            <a:solidFill>
              <a:schemeClr val="tx2">
                <a:lumMod val="60000"/>
                <a:lumOff val="40000"/>
              </a:schemeClr>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sp>
          <p:nvSpPr>
            <p:cNvPr id="87049" name="Oval 9"/>
            <p:cNvSpPr>
              <a:spLocks noChangeArrowheads="1"/>
            </p:cNvSpPr>
            <p:nvPr/>
          </p:nvSpPr>
          <p:spPr bwMode="gray">
            <a:xfrm>
              <a:off x="4293" y="2882"/>
              <a:ext cx="928" cy="1029"/>
            </a:xfrm>
            <a:prstGeom prst="ellipse">
              <a:avLst/>
            </a:prstGeom>
            <a:solidFill>
              <a:schemeClr val="tx2">
                <a:lumMod val="60000"/>
                <a:lumOff val="40000"/>
              </a:schemeClr>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sp>
          <p:nvSpPr>
            <p:cNvPr id="22561" name="Text Box 12"/>
            <p:cNvSpPr txBox="1">
              <a:spLocks noChangeArrowheads="1"/>
            </p:cNvSpPr>
            <p:nvPr/>
          </p:nvSpPr>
          <p:spPr bwMode="gray">
            <a:xfrm>
              <a:off x="4270" y="3011"/>
              <a:ext cx="1010"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tx2"/>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400">
                  <a:solidFill>
                    <a:schemeClr val="tx1"/>
                  </a:solidFill>
                  <a:latin typeface="Arial" panose="020B0604020202020204" pitchFamily="34" charset="0"/>
                </a:defRPr>
              </a:lvl2pPr>
              <a:lvl3pPr marL="1143000" indent="-228600">
                <a:spcBef>
                  <a:spcPct val="20000"/>
                </a:spcBef>
                <a:buClr>
                  <a:schemeClr val="tx1"/>
                </a:buClr>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fontAlgn="base">
                <a:spcBef>
                  <a:spcPct val="0"/>
                </a:spcBef>
                <a:spcAft>
                  <a:spcPct val="0"/>
                </a:spcAft>
                <a:buClrTx/>
                <a:buFont typeface="Wingdings" panose="05000000000000000000" pitchFamily="2" charset="2"/>
                <a:buNone/>
              </a:pPr>
              <a:endParaRPr lang="en-US" altLang="en-US" dirty="0">
                <a:solidFill>
                  <a:srgbClr val="000000"/>
                </a:solidFill>
                <a:latin typeface="Times New Roman" panose="02020603050405020304" pitchFamily="18" charset="0"/>
                <a:cs typeface="Times New Roman" panose="02020603050405020304" pitchFamily="18" charset="0"/>
              </a:endParaRPr>
            </a:p>
          </p:txBody>
        </p:sp>
      </p:grpSp>
      <p:grpSp>
        <p:nvGrpSpPr>
          <p:cNvPr id="22535" name="Group 13"/>
          <p:cNvGrpSpPr>
            <a:grpSpLocks/>
          </p:cNvGrpSpPr>
          <p:nvPr/>
        </p:nvGrpSpPr>
        <p:grpSpPr bwMode="auto">
          <a:xfrm>
            <a:off x="8163219" y="3193962"/>
            <a:ext cx="1881785" cy="3491822"/>
            <a:chOff x="3024" y="2823"/>
            <a:chExt cx="973" cy="973"/>
          </a:xfrm>
        </p:grpSpPr>
        <p:sp>
          <p:nvSpPr>
            <p:cNvPr id="87055" name="Oval 15"/>
            <p:cNvSpPr>
              <a:spLocks noChangeArrowheads="1"/>
            </p:cNvSpPr>
            <p:nvPr/>
          </p:nvSpPr>
          <p:spPr bwMode="gray">
            <a:xfrm>
              <a:off x="3024" y="2823"/>
              <a:ext cx="973" cy="973"/>
            </a:xfrm>
            <a:prstGeom prst="ellipse">
              <a:avLst/>
            </a:prstGeom>
            <a:gradFill rotWithShape="1">
              <a:gsLst>
                <a:gs pos="0">
                  <a:schemeClr val="accent1"/>
                </a:gs>
                <a:gs pos="100000">
                  <a:schemeClr val="accent1">
                    <a:gamma/>
                    <a:shade val="57255"/>
                    <a:invGamma/>
                  </a:schemeClr>
                </a:gs>
              </a:gsLst>
              <a:path path="rect">
                <a:fillToRect l="100000" t="10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sp>
          <p:nvSpPr>
            <p:cNvPr id="87056" name="Oval 16"/>
            <p:cNvSpPr>
              <a:spLocks noChangeArrowheads="1"/>
            </p:cNvSpPr>
            <p:nvPr/>
          </p:nvSpPr>
          <p:spPr bwMode="gray">
            <a:xfrm>
              <a:off x="3045" y="2846"/>
              <a:ext cx="928" cy="929"/>
            </a:xfrm>
            <a:prstGeom prst="ellipse">
              <a:avLst/>
            </a:prstGeom>
            <a:gradFill rotWithShape="1">
              <a:gsLst>
                <a:gs pos="0">
                  <a:schemeClr val="accent1">
                    <a:alpha val="85001"/>
                  </a:schemeClr>
                </a:gs>
                <a:gs pos="100000">
                  <a:schemeClr val="accent1">
                    <a:gamma/>
                    <a:shade val="63529"/>
                    <a:invGamma/>
                  </a:schemeClr>
                </a:gs>
              </a:gsLst>
              <a:lin ang="27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sp>
          <p:nvSpPr>
            <p:cNvPr id="87057" name="Oval 17"/>
            <p:cNvSpPr>
              <a:spLocks noChangeArrowheads="1"/>
            </p:cNvSpPr>
            <p:nvPr/>
          </p:nvSpPr>
          <p:spPr bwMode="gray">
            <a:xfrm>
              <a:off x="3081" y="2880"/>
              <a:ext cx="839" cy="839"/>
            </a:xfrm>
            <a:prstGeom prst="ellipse">
              <a:avLst/>
            </a:prstGeom>
            <a:gradFill rotWithShape="1">
              <a:gsLst>
                <a:gs pos="0">
                  <a:schemeClr val="accent1"/>
                </a:gs>
                <a:gs pos="100000">
                  <a:schemeClr val="accent1">
                    <a:gamma/>
                    <a:shade val="72549"/>
                    <a:invGamma/>
                  </a:schemeClr>
                </a:gs>
              </a:gsLst>
              <a:lin ang="27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pic>
          <p:nvPicPr>
            <p:cNvPr id="22554" name="Picture 18"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gray">
            <a:xfrm>
              <a:off x="3045" y="2880"/>
              <a:ext cx="616" cy="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55" name="Text Box 19"/>
            <p:cNvSpPr txBox="1">
              <a:spLocks noChangeArrowheads="1"/>
            </p:cNvSpPr>
            <p:nvPr/>
          </p:nvSpPr>
          <p:spPr bwMode="gray">
            <a:xfrm>
              <a:off x="3081" y="2962"/>
              <a:ext cx="892" cy="6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tx2"/>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400">
                  <a:solidFill>
                    <a:schemeClr val="tx1"/>
                  </a:solidFill>
                  <a:latin typeface="Arial" panose="020B0604020202020204" pitchFamily="34" charset="0"/>
                </a:defRPr>
              </a:lvl2pPr>
              <a:lvl3pPr marL="1143000" indent="-228600">
                <a:spcBef>
                  <a:spcPct val="20000"/>
                </a:spcBef>
                <a:buClr>
                  <a:schemeClr val="tx1"/>
                </a:buClr>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fontAlgn="base">
                <a:spcBef>
                  <a:spcPct val="0"/>
                </a:spcBef>
                <a:spcAft>
                  <a:spcPct val="0"/>
                </a:spcAft>
                <a:buClrTx/>
                <a:buNone/>
              </a:pPr>
              <a:r>
                <a:rPr lang="vi-VN" sz="2000" b="1" dirty="0">
                  <a:solidFill>
                    <a:prstClr val="black"/>
                  </a:solidFill>
                  <a:latin typeface="Times New Roman" pitchFamily="18" charset="0"/>
                  <a:cs typeface="Times New Roman" pitchFamily="18" charset="0"/>
                </a:rPr>
                <a:t>Nhiệt độ quá cao hoặc quá thấp làm ức chế hoặc biến tính enzyme quang hợp</a:t>
              </a:r>
              <a:endParaRPr lang="en-US" altLang="en-US" sz="2000" b="1" dirty="0">
                <a:solidFill>
                  <a:srgbClr val="000000"/>
                </a:solidFill>
                <a:latin typeface="Times New Roman" panose="02020603050405020304" pitchFamily="18" charset="0"/>
                <a:cs typeface="Times New Roman" panose="02020603050405020304" pitchFamily="18" charset="0"/>
              </a:endParaRPr>
            </a:p>
          </p:txBody>
        </p:sp>
      </p:grpSp>
      <p:grpSp>
        <p:nvGrpSpPr>
          <p:cNvPr id="22536" name="Group 20"/>
          <p:cNvGrpSpPr>
            <a:grpSpLocks/>
          </p:cNvGrpSpPr>
          <p:nvPr/>
        </p:nvGrpSpPr>
        <p:grpSpPr bwMode="auto">
          <a:xfrm>
            <a:off x="2299964" y="3193220"/>
            <a:ext cx="1904465" cy="3664779"/>
            <a:chOff x="1776" y="2823"/>
            <a:chExt cx="973" cy="1113"/>
          </a:xfrm>
        </p:grpSpPr>
        <p:sp>
          <p:nvSpPr>
            <p:cNvPr id="22544" name="Oval 21"/>
            <p:cNvSpPr>
              <a:spLocks noChangeArrowheads="1"/>
            </p:cNvSpPr>
            <p:nvPr/>
          </p:nvSpPr>
          <p:spPr bwMode="gray">
            <a:xfrm>
              <a:off x="1872" y="3744"/>
              <a:ext cx="816" cy="192"/>
            </a:xfrm>
            <a:prstGeom prst="ellipse">
              <a:avLst/>
            </a:prstGeom>
            <a:gradFill rotWithShape="1">
              <a:gsLst>
                <a:gs pos="0">
                  <a:srgbClr val="969696"/>
                </a:gs>
                <a:gs pos="100000">
                  <a:srgbClr val="FFFFFF"/>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400">
                  <a:solidFill>
                    <a:schemeClr val="tx1"/>
                  </a:solidFill>
                  <a:latin typeface="Arial" panose="020B0604020202020204" pitchFamily="34" charset="0"/>
                </a:defRPr>
              </a:lvl2pPr>
              <a:lvl3pPr marL="1143000" indent="-228600">
                <a:spcBef>
                  <a:spcPct val="20000"/>
                </a:spcBef>
                <a:buClr>
                  <a:schemeClr val="tx1"/>
                </a:buClr>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fontAlgn="base">
                <a:spcBef>
                  <a:spcPct val="0"/>
                </a:spcBef>
                <a:spcAft>
                  <a:spcPct val="0"/>
                </a:spcAft>
                <a:buClrTx/>
                <a:buFont typeface="Wingdings" panose="05000000000000000000" pitchFamily="2" charset="2"/>
                <a:buNone/>
              </a:pPr>
              <a:endParaRPr lang="en-US" altLang="en-US" sz="1800">
                <a:solidFill>
                  <a:srgbClr val="000000"/>
                </a:solidFill>
              </a:endParaRPr>
            </a:p>
          </p:txBody>
        </p:sp>
        <p:sp>
          <p:nvSpPr>
            <p:cNvPr id="87062" name="Oval 22"/>
            <p:cNvSpPr>
              <a:spLocks noChangeArrowheads="1"/>
            </p:cNvSpPr>
            <p:nvPr/>
          </p:nvSpPr>
          <p:spPr bwMode="gray">
            <a:xfrm>
              <a:off x="1776" y="2823"/>
              <a:ext cx="973" cy="973"/>
            </a:xfrm>
            <a:prstGeom prst="ellipse">
              <a:avLst/>
            </a:prstGeom>
            <a:gradFill rotWithShape="1">
              <a:gsLst>
                <a:gs pos="0">
                  <a:schemeClr val="hlink"/>
                </a:gs>
                <a:gs pos="100000">
                  <a:schemeClr val="hlink">
                    <a:gamma/>
                    <a:shade val="57255"/>
                    <a:invGamma/>
                  </a:schemeClr>
                </a:gs>
              </a:gsLst>
              <a:path path="rect">
                <a:fillToRect l="100000" t="10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sp>
          <p:nvSpPr>
            <p:cNvPr id="87063" name="Oval 23"/>
            <p:cNvSpPr>
              <a:spLocks noChangeArrowheads="1"/>
            </p:cNvSpPr>
            <p:nvPr/>
          </p:nvSpPr>
          <p:spPr bwMode="gray">
            <a:xfrm>
              <a:off x="1797" y="2826"/>
              <a:ext cx="928" cy="929"/>
            </a:xfrm>
            <a:prstGeom prst="ellipse">
              <a:avLst/>
            </a:prstGeom>
            <a:gradFill rotWithShape="1">
              <a:gsLst>
                <a:gs pos="0">
                  <a:schemeClr val="hlink">
                    <a:alpha val="85001"/>
                  </a:schemeClr>
                </a:gs>
                <a:gs pos="100000">
                  <a:schemeClr val="hlink">
                    <a:gamma/>
                    <a:shade val="63529"/>
                    <a:invGamma/>
                  </a:schemeClr>
                </a:gs>
              </a:gsLst>
              <a:lin ang="27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sp>
          <p:nvSpPr>
            <p:cNvPr id="87064" name="Oval 24"/>
            <p:cNvSpPr>
              <a:spLocks noChangeArrowheads="1"/>
            </p:cNvSpPr>
            <p:nvPr/>
          </p:nvSpPr>
          <p:spPr bwMode="gray">
            <a:xfrm>
              <a:off x="1833" y="2880"/>
              <a:ext cx="839" cy="839"/>
            </a:xfrm>
            <a:prstGeom prst="ellipse">
              <a:avLst/>
            </a:prstGeom>
            <a:gradFill rotWithShape="1">
              <a:gsLst>
                <a:gs pos="0">
                  <a:schemeClr val="hlink"/>
                </a:gs>
                <a:gs pos="100000">
                  <a:schemeClr val="hlink">
                    <a:gamma/>
                    <a:shade val="72549"/>
                    <a:invGamma/>
                  </a:schemeClr>
                </a:gs>
              </a:gsLst>
              <a:lin ang="27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pic>
          <p:nvPicPr>
            <p:cNvPr id="22548" name="Picture 2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gray">
            <a:xfrm>
              <a:off x="1797" y="2880"/>
              <a:ext cx="616" cy="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49" name="Text Box 26"/>
            <p:cNvSpPr txBox="1">
              <a:spLocks noChangeArrowheads="1"/>
            </p:cNvSpPr>
            <p:nvPr/>
          </p:nvSpPr>
          <p:spPr bwMode="gray">
            <a:xfrm>
              <a:off x="1833" y="3027"/>
              <a:ext cx="839" cy="4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tx2"/>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400">
                  <a:solidFill>
                    <a:schemeClr val="tx1"/>
                  </a:solidFill>
                  <a:latin typeface="Arial" panose="020B0604020202020204" pitchFamily="34" charset="0"/>
                </a:defRPr>
              </a:lvl2pPr>
              <a:lvl3pPr marL="1143000" indent="-228600">
                <a:spcBef>
                  <a:spcPct val="20000"/>
                </a:spcBef>
                <a:buClr>
                  <a:schemeClr val="tx1"/>
                </a:buClr>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fontAlgn="base">
                <a:spcBef>
                  <a:spcPct val="0"/>
                </a:spcBef>
                <a:spcAft>
                  <a:spcPct val="0"/>
                </a:spcAft>
                <a:buClrTx/>
                <a:buFont typeface="Wingdings" panose="05000000000000000000" pitchFamily="2" charset="2"/>
                <a:buNone/>
              </a:pPr>
              <a:r>
                <a:rPr lang="en-US" altLang="en-US" sz="2000" b="1" dirty="0" err="1" smtClean="0">
                  <a:solidFill>
                    <a:srgbClr val="000000"/>
                  </a:solidFill>
                  <a:latin typeface="Times New Roman" panose="02020603050405020304" pitchFamily="18" charset="0"/>
                  <a:cs typeface="Times New Roman" panose="02020603050405020304" pitchFamily="18" charset="0"/>
                </a:rPr>
                <a:t>Cường</a:t>
              </a:r>
              <a:r>
                <a:rPr lang="en-US" altLang="en-US" sz="2000" b="1" dirty="0" smtClean="0">
                  <a:solidFill>
                    <a:srgbClr val="000000"/>
                  </a:solidFill>
                  <a:latin typeface="Times New Roman" panose="02020603050405020304" pitchFamily="18" charset="0"/>
                  <a:cs typeface="Times New Roman" panose="02020603050405020304" pitchFamily="18" charset="0"/>
                </a:rPr>
                <a:t> </a:t>
              </a:r>
              <a:r>
                <a:rPr lang="en-US" altLang="en-US" sz="2000" b="1" dirty="0" err="1" smtClean="0">
                  <a:solidFill>
                    <a:srgbClr val="000000"/>
                  </a:solidFill>
                  <a:latin typeface="Times New Roman" panose="02020603050405020304" pitchFamily="18" charset="0"/>
                  <a:cs typeface="Times New Roman" panose="02020603050405020304" pitchFamily="18" charset="0"/>
                </a:rPr>
                <a:t>độ</a:t>
              </a:r>
              <a:r>
                <a:rPr lang="en-US" altLang="en-US" sz="2000" b="1" dirty="0" smtClean="0">
                  <a:solidFill>
                    <a:srgbClr val="000000"/>
                  </a:solidFill>
                  <a:latin typeface="Times New Roman" panose="02020603050405020304" pitchFamily="18" charset="0"/>
                  <a:cs typeface="Times New Roman" panose="02020603050405020304" pitchFamily="18" charset="0"/>
                </a:rPr>
                <a:t> </a:t>
              </a:r>
              <a:r>
                <a:rPr lang="en-US" altLang="en-US" sz="2000" b="1" dirty="0" err="1" smtClean="0">
                  <a:solidFill>
                    <a:srgbClr val="000000"/>
                  </a:solidFill>
                  <a:latin typeface="Times New Roman" panose="02020603050405020304" pitchFamily="18" charset="0"/>
                  <a:cs typeface="Times New Roman" panose="02020603050405020304" pitchFamily="18" charset="0"/>
                </a:rPr>
                <a:t>ánh</a:t>
              </a:r>
              <a:r>
                <a:rPr lang="en-US" altLang="en-US" sz="2000" b="1" dirty="0" smtClean="0">
                  <a:solidFill>
                    <a:srgbClr val="000000"/>
                  </a:solidFill>
                  <a:latin typeface="Times New Roman" panose="02020603050405020304" pitchFamily="18" charset="0"/>
                  <a:cs typeface="Times New Roman" panose="02020603050405020304" pitchFamily="18" charset="0"/>
                </a:rPr>
                <a:t> </a:t>
              </a:r>
              <a:r>
                <a:rPr lang="en-US" altLang="en-US" sz="2000" b="1" dirty="0" err="1" smtClean="0">
                  <a:solidFill>
                    <a:srgbClr val="000000"/>
                  </a:solidFill>
                  <a:latin typeface="Times New Roman" panose="02020603050405020304" pitchFamily="18" charset="0"/>
                  <a:cs typeface="Times New Roman" panose="02020603050405020304" pitchFamily="18" charset="0"/>
                </a:rPr>
                <a:t>sáng</a:t>
              </a:r>
              <a:r>
                <a:rPr lang="en-US" altLang="en-US" sz="2000" b="1" dirty="0" smtClean="0">
                  <a:solidFill>
                    <a:srgbClr val="000000"/>
                  </a:solidFill>
                  <a:latin typeface="Times New Roman" panose="02020603050405020304" pitchFamily="18" charset="0"/>
                  <a:cs typeface="Times New Roman" panose="02020603050405020304" pitchFamily="18" charset="0"/>
                </a:rPr>
                <a:t> </a:t>
              </a:r>
              <a:r>
                <a:rPr lang="en-US" altLang="en-US" sz="2000" b="1" dirty="0" err="1" smtClean="0">
                  <a:solidFill>
                    <a:srgbClr val="000000"/>
                  </a:solidFill>
                  <a:latin typeface="Times New Roman" panose="02020603050405020304" pitchFamily="18" charset="0"/>
                  <a:cs typeface="Times New Roman" panose="02020603050405020304" pitchFamily="18" charset="0"/>
                </a:rPr>
                <a:t>mạnh</a:t>
              </a:r>
              <a:r>
                <a:rPr lang="en-US" altLang="en-US" sz="2000" b="1" dirty="0" smtClean="0">
                  <a:solidFill>
                    <a:srgbClr val="000000"/>
                  </a:solidFill>
                  <a:latin typeface="Times New Roman" panose="02020603050405020304" pitchFamily="18" charset="0"/>
                  <a:cs typeface="Times New Roman" panose="02020603050405020304" pitchFamily="18" charset="0"/>
                </a:rPr>
                <a:t> </a:t>
              </a:r>
              <a:r>
                <a:rPr lang="en-US" altLang="en-US" sz="2000" b="1" dirty="0" smtClean="0">
                  <a:solidFill>
                    <a:srgbClr val="000000"/>
                  </a:solidFill>
                  <a:latin typeface="Times New Roman" panose="02020603050405020304" pitchFamily="18" charset="0"/>
                  <a:cs typeface="Times New Roman" panose="02020603050405020304" pitchFamily="18" charset="0"/>
                  <a:sym typeface="Wingdings 3"/>
                </a:rPr>
                <a:t> QH </a:t>
              </a:r>
              <a:r>
                <a:rPr lang="en-US" altLang="en-US" sz="2000" b="1" dirty="0" err="1" smtClean="0">
                  <a:solidFill>
                    <a:srgbClr val="000000"/>
                  </a:solidFill>
                  <a:latin typeface="Times New Roman" panose="02020603050405020304" pitchFamily="18" charset="0"/>
                  <a:cs typeface="Times New Roman" panose="02020603050405020304" pitchFamily="18" charset="0"/>
                  <a:sym typeface="Wingdings 3"/>
                </a:rPr>
                <a:t>càng</a:t>
              </a:r>
              <a:r>
                <a:rPr lang="en-US" altLang="en-US" sz="2000" b="1" dirty="0" smtClean="0">
                  <a:solidFill>
                    <a:srgbClr val="000000"/>
                  </a:solidFill>
                  <a:latin typeface="Times New Roman" panose="02020603050405020304" pitchFamily="18" charset="0"/>
                  <a:cs typeface="Times New Roman" panose="02020603050405020304" pitchFamily="18" charset="0"/>
                  <a:sym typeface="Wingdings 3"/>
                </a:rPr>
                <a:t> </a:t>
              </a:r>
              <a:r>
                <a:rPr lang="en-US" altLang="en-US" sz="2000" b="1" dirty="0" err="1" smtClean="0">
                  <a:solidFill>
                    <a:srgbClr val="000000"/>
                  </a:solidFill>
                  <a:latin typeface="Times New Roman" panose="02020603050405020304" pitchFamily="18" charset="0"/>
                  <a:cs typeface="Times New Roman" panose="02020603050405020304" pitchFamily="18" charset="0"/>
                  <a:sym typeface="Wingdings 3"/>
                </a:rPr>
                <a:t>tăng</a:t>
              </a:r>
              <a:endParaRPr lang="en-US" altLang="en-US" sz="2000" b="1" dirty="0">
                <a:solidFill>
                  <a:srgbClr val="000000"/>
                </a:solidFill>
                <a:latin typeface="Times New Roman" panose="02020603050405020304" pitchFamily="18" charset="0"/>
                <a:cs typeface="Times New Roman" panose="02020603050405020304" pitchFamily="18" charset="0"/>
              </a:endParaRPr>
            </a:p>
          </p:txBody>
        </p:sp>
      </p:grpSp>
      <p:grpSp>
        <p:nvGrpSpPr>
          <p:cNvPr id="22537" name="Group 27"/>
          <p:cNvGrpSpPr>
            <a:grpSpLocks/>
          </p:cNvGrpSpPr>
          <p:nvPr/>
        </p:nvGrpSpPr>
        <p:grpSpPr bwMode="auto">
          <a:xfrm>
            <a:off x="212688" y="3092025"/>
            <a:ext cx="2059932" cy="3914082"/>
            <a:chOff x="555" y="2823"/>
            <a:chExt cx="973" cy="1113"/>
          </a:xfrm>
        </p:grpSpPr>
        <p:sp>
          <p:nvSpPr>
            <p:cNvPr id="22538" name="Oval 28"/>
            <p:cNvSpPr>
              <a:spLocks noChangeArrowheads="1"/>
            </p:cNvSpPr>
            <p:nvPr/>
          </p:nvSpPr>
          <p:spPr bwMode="gray">
            <a:xfrm>
              <a:off x="624" y="3744"/>
              <a:ext cx="816" cy="192"/>
            </a:xfrm>
            <a:prstGeom prst="ellipse">
              <a:avLst/>
            </a:prstGeom>
            <a:gradFill rotWithShape="1">
              <a:gsLst>
                <a:gs pos="0">
                  <a:srgbClr val="969696"/>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400">
                  <a:solidFill>
                    <a:schemeClr val="tx1"/>
                  </a:solidFill>
                  <a:latin typeface="Arial" panose="020B0604020202020204" pitchFamily="34" charset="0"/>
                </a:defRPr>
              </a:lvl2pPr>
              <a:lvl3pPr marL="1143000" indent="-228600">
                <a:spcBef>
                  <a:spcPct val="20000"/>
                </a:spcBef>
                <a:buClr>
                  <a:schemeClr val="tx1"/>
                </a:buClr>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fontAlgn="base">
                <a:spcBef>
                  <a:spcPct val="0"/>
                </a:spcBef>
                <a:spcAft>
                  <a:spcPct val="0"/>
                </a:spcAft>
                <a:buClrTx/>
                <a:buFont typeface="Wingdings" panose="05000000000000000000" pitchFamily="2" charset="2"/>
                <a:buNone/>
              </a:pPr>
              <a:endParaRPr lang="en-US" altLang="en-US" sz="1800">
                <a:solidFill>
                  <a:srgbClr val="000000"/>
                </a:solidFill>
              </a:endParaRPr>
            </a:p>
          </p:txBody>
        </p:sp>
        <p:sp>
          <p:nvSpPr>
            <p:cNvPr id="87069" name="Oval 29"/>
            <p:cNvSpPr>
              <a:spLocks noChangeArrowheads="1"/>
            </p:cNvSpPr>
            <p:nvPr/>
          </p:nvSpPr>
          <p:spPr bwMode="gray">
            <a:xfrm>
              <a:off x="555" y="2823"/>
              <a:ext cx="973" cy="973"/>
            </a:xfrm>
            <a:prstGeom prst="ellipse">
              <a:avLst/>
            </a:prstGeom>
            <a:solidFill>
              <a:schemeClr val="accent4">
                <a:lumMod val="75000"/>
              </a:schemeClr>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sp>
          <p:nvSpPr>
            <p:cNvPr id="87070" name="Oval 30"/>
            <p:cNvSpPr>
              <a:spLocks noChangeArrowheads="1"/>
            </p:cNvSpPr>
            <p:nvPr/>
          </p:nvSpPr>
          <p:spPr bwMode="gray">
            <a:xfrm>
              <a:off x="576" y="2846"/>
              <a:ext cx="928" cy="929"/>
            </a:xfrm>
            <a:prstGeom prst="ellipse">
              <a:avLst/>
            </a:prstGeom>
            <a:solidFill>
              <a:schemeClr val="accent4">
                <a:lumMod val="75000"/>
              </a:schemeClr>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sp>
          <p:nvSpPr>
            <p:cNvPr id="87071" name="Oval 31"/>
            <p:cNvSpPr>
              <a:spLocks noChangeArrowheads="1"/>
            </p:cNvSpPr>
            <p:nvPr/>
          </p:nvSpPr>
          <p:spPr bwMode="gray">
            <a:xfrm>
              <a:off x="612" y="2880"/>
              <a:ext cx="839" cy="839"/>
            </a:xfrm>
            <a:prstGeom prst="ellipse">
              <a:avLst/>
            </a:prstGeom>
            <a:solidFill>
              <a:schemeClr val="accent4">
                <a:lumMod val="75000"/>
              </a:schemeClr>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pic>
          <p:nvPicPr>
            <p:cNvPr id="22542" name="Picture 32"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gray">
            <a:xfrm>
              <a:off x="576" y="2880"/>
              <a:ext cx="616" cy="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43" name="Text Box 33"/>
            <p:cNvSpPr txBox="1">
              <a:spLocks noChangeArrowheads="1"/>
            </p:cNvSpPr>
            <p:nvPr/>
          </p:nvSpPr>
          <p:spPr bwMode="gray">
            <a:xfrm>
              <a:off x="612" y="3031"/>
              <a:ext cx="845" cy="612"/>
            </a:xfrm>
            <a:prstGeom prst="rect">
              <a:avLst/>
            </a:prstGeom>
            <a:no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tx2"/>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400">
                  <a:solidFill>
                    <a:schemeClr val="tx1"/>
                  </a:solidFill>
                  <a:latin typeface="Arial" panose="020B0604020202020204" pitchFamily="34" charset="0"/>
                </a:defRPr>
              </a:lvl2pPr>
              <a:lvl3pPr marL="1143000" indent="-228600">
                <a:spcBef>
                  <a:spcPct val="20000"/>
                </a:spcBef>
                <a:buClr>
                  <a:schemeClr val="tx1"/>
                </a:buClr>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fontAlgn="base">
                <a:spcBef>
                  <a:spcPct val="0"/>
                </a:spcBef>
                <a:spcAft>
                  <a:spcPct val="0"/>
                </a:spcAft>
                <a:buClrTx/>
                <a:buFont typeface="Wingdings" panose="05000000000000000000" pitchFamily="2" charset="2"/>
                <a:buNone/>
              </a:pPr>
              <a:r>
                <a:rPr lang="en-US" altLang="en-US" sz="2000" b="1" dirty="0" err="1" smtClean="0">
                  <a:solidFill>
                    <a:srgbClr val="000000"/>
                  </a:solidFill>
                  <a:latin typeface="Times New Roman" panose="02020603050405020304" pitchFamily="18" charset="0"/>
                  <a:cs typeface="Times New Roman" panose="02020603050405020304" pitchFamily="18" charset="0"/>
                </a:rPr>
                <a:t>Nhu</a:t>
              </a:r>
              <a:r>
                <a:rPr lang="en-US" altLang="en-US" sz="2000" b="1" dirty="0" smtClean="0">
                  <a:solidFill>
                    <a:srgbClr val="000000"/>
                  </a:solidFill>
                  <a:latin typeface="Times New Roman" panose="02020603050405020304" pitchFamily="18" charset="0"/>
                  <a:cs typeface="Times New Roman" panose="02020603050405020304" pitchFamily="18" charset="0"/>
                </a:rPr>
                <a:t> </a:t>
              </a:r>
              <a:r>
                <a:rPr lang="en-US" altLang="en-US" sz="2000" b="1" dirty="0" err="1" smtClean="0">
                  <a:solidFill>
                    <a:srgbClr val="000000"/>
                  </a:solidFill>
                  <a:latin typeface="Times New Roman" panose="02020603050405020304" pitchFamily="18" charset="0"/>
                  <a:cs typeface="Times New Roman" panose="02020603050405020304" pitchFamily="18" charset="0"/>
                </a:rPr>
                <a:t>cầu</a:t>
              </a:r>
              <a:r>
                <a:rPr lang="en-US" altLang="en-US" sz="2000" b="1" dirty="0" smtClean="0">
                  <a:solidFill>
                    <a:srgbClr val="000000"/>
                  </a:solidFill>
                  <a:latin typeface="Times New Roman" panose="02020603050405020304" pitchFamily="18" charset="0"/>
                  <a:cs typeface="Times New Roman" panose="02020603050405020304" pitchFamily="18" charset="0"/>
                </a:rPr>
                <a:t> </a:t>
              </a:r>
              <a:r>
                <a:rPr lang="en-US" altLang="en-US" sz="2000" b="1" dirty="0" err="1" smtClean="0">
                  <a:solidFill>
                    <a:srgbClr val="000000"/>
                  </a:solidFill>
                  <a:latin typeface="Times New Roman" panose="02020603050405020304" pitchFamily="18" charset="0"/>
                  <a:cs typeface="Times New Roman" panose="02020603050405020304" pitchFamily="18" charset="0"/>
                </a:rPr>
                <a:t>của</a:t>
              </a:r>
              <a:r>
                <a:rPr lang="en-US" altLang="en-US" sz="2000" b="1" dirty="0" smtClean="0">
                  <a:solidFill>
                    <a:srgbClr val="000000"/>
                  </a:solidFill>
                  <a:latin typeface="Times New Roman" panose="02020603050405020304" pitchFamily="18" charset="0"/>
                  <a:cs typeface="Times New Roman" panose="02020603050405020304" pitchFamily="18" charset="0"/>
                </a:rPr>
                <a:t> </a:t>
              </a:r>
              <a:r>
                <a:rPr lang="en-US" altLang="en-US" sz="2000" b="1" dirty="0" err="1" smtClean="0">
                  <a:solidFill>
                    <a:srgbClr val="000000"/>
                  </a:solidFill>
                  <a:latin typeface="Times New Roman" panose="02020603050405020304" pitchFamily="18" charset="0"/>
                  <a:cs typeface="Times New Roman" panose="02020603050405020304" pitchFamily="18" charset="0"/>
                </a:rPr>
                <a:t>từng</a:t>
              </a:r>
              <a:r>
                <a:rPr lang="en-US" altLang="en-US" sz="2000" b="1" dirty="0" smtClean="0">
                  <a:solidFill>
                    <a:srgbClr val="000000"/>
                  </a:solidFill>
                  <a:latin typeface="Times New Roman" panose="02020603050405020304" pitchFamily="18" charset="0"/>
                  <a:cs typeface="Times New Roman" panose="02020603050405020304" pitchFamily="18" charset="0"/>
                </a:rPr>
                <a:t> </a:t>
              </a:r>
              <a:r>
                <a:rPr lang="en-US" altLang="en-US" sz="2000" b="1" dirty="0" err="1" smtClean="0">
                  <a:solidFill>
                    <a:srgbClr val="000000"/>
                  </a:solidFill>
                  <a:latin typeface="Times New Roman" panose="02020603050405020304" pitchFamily="18" charset="0"/>
                  <a:cs typeface="Times New Roman" panose="02020603050405020304" pitchFamily="18" charset="0"/>
                </a:rPr>
                <a:t>cây</a:t>
              </a:r>
              <a:r>
                <a:rPr lang="en-US" altLang="en-US" sz="2000" b="1" dirty="0" smtClean="0">
                  <a:solidFill>
                    <a:srgbClr val="000000"/>
                  </a:solidFill>
                  <a:latin typeface="Times New Roman" panose="02020603050405020304" pitchFamily="18" charset="0"/>
                  <a:cs typeface="Times New Roman" panose="02020603050405020304" pitchFamily="18" charset="0"/>
                </a:rPr>
                <a:t> </a:t>
              </a:r>
              <a:r>
                <a:rPr lang="en-US" altLang="en-US" sz="2000" b="1" dirty="0" err="1" smtClean="0">
                  <a:solidFill>
                    <a:srgbClr val="000000"/>
                  </a:solidFill>
                  <a:latin typeface="Times New Roman" panose="02020603050405020304" pitchFamily="18" charset="0"/>
                  <a:cs typeface="Times New Roman" panose="02020603050405020304" pitchFamily="18" charset="0"/>
                </a:rPr>
                <a:t>về</a:t>
              </a:r>
              <a:r>
                <a:rPr lang="en-US" altLang="en-US" sz="2000" b="1" dirty="0" smtClean="0">
                  <a:solidFill>
                    <a:srgbClr val="000000"/>
                  </a:solidFill>
                  <a:latin typeface="Times New Roman" panose="02020603050405020304" pitchFamily="18" charset="0"/>
                  <a:cs typeface="Times New Roman" panose="02020603050405020304" pitchFamily="18" charset="0"/>
                </a:rPr>
                <a:t> </a:t>
              </a:r>
              <a:r>
                <a:rPr lang="en-US" altLang="en-US" sz="2000" b="1" dirty="0" err="1" smtClean="0">
                  <a:solidFill>
                    <a:srgbClr val="000000"/>
                  </a:solidFill>
                  <a:latin typeface="Times New Roman" panose="02020603050405020304" pitchFamily="18" charset="0"/>
                  <a:cs typeface="Times New Roman" panose="02020603050405020304" pitchFamily="18" charset="0"/>
                </a:rPr>
                <a:t>cường</a:t>
              </a:r>
              <a:r>
                <a:rPr lang="en-US" altLang="en-US" sz="2000" b="1" dirty="0" smtClean="0">
                  <a:solidFill>
                    <a:srgbClr val="000000"/>
                  </a:solidFill>
                  <a:latin typeface="Times New Roman" panose="02020603050405020304" pitchFamily="18" charset="0"/>
                  <a:cs typeface="Times New Roman" panose="02020603050405020304" pitchFamily="18" charset="0"/>
                </a:rPr>
                <a:t> </a:t>
              </a:r>
              <a:r>
                <a:rPr lang="en-US" altLang="en-US" sz="2000" b="1" dirty="0" err="1" smtClean="0">
                  <a:solidFill>
                    <a:srgbClr val="000000"/>
                  </a:solidFill>
                  <a:latin typeface="Times New Roman" panose="02020603050405020304" pitchFamily="18" charset="0"/>
                  <a:cs typeface="Times New Roman" panose="02020603050405020304" pitchFamily="18" charset="0"/>
                </a:rPr>
                <a:t>độ</a:t>
              </a:r>
              <a:r>
                <a:rPr lang="en-US" altLang="en-US" sz="2000" b="1" dirty="0" smtClean="0">
                  <a:solidFill>
                    <a:srgbClr val="000000"/>
                  </a:solidFill>
                  <a:latin typeface="Times New Roman" panose="02020603050405020304" pitchFamily="18" charset="0"/>
                  <a:cs typeface="Times New Roman" panose="02020603050405020304" pitchFamily="18" charset="0"/>
                </a:rPr>
                <a:t> </a:t>
              </a:r>
              <a:r>
                <a:rPr lang="en-US" altLang="en-US" sz="2000" b="1" dirty="0" err="1" smtClean="0">
                  <a:solidFill>
                    <a:srgbClr val="000000"/>
                  </a:solidFill>
                  <a:latin typeface="Times New Roman" panose="02020603050405020304" pitchFamily="18" charset="0"/>
                  <a:cs typeface="Times New Roman" panose="02020603050405020304" pitchFamily="18" charset="0"/>
                </a:rPr>
                <a:t>ánh</a:t>
              </a:r>
              <a:r>
                <a:rPr lang="en-US" altLang="en-US" sz="2000" b="1" dirty="0" smtClean="0">
                  <a:solidFill>
                    <a:srgbClr val="000000"/>
                  </a:solidFill>
                  <a:latin typeface="Times New Roman" panose="02020603050405020304" pitchFamily="18" charset="0"/>
                  <a:cs typeface="Times New Roman" panose="02020603050405020304" pitchFamily="18" charset="0"/>
                </a:rPr>
                <a:t> </a:t>
              </a:r>
              <a:r>
                <a:rPr lang="en-US" altLang="en-US" sz="2000" b="1" dirty="0" err="1" smtClean="0">
                  <a:solidFill>
                    <a:srgbClr val="000000"/>
                  </a:solidFill>
                  <a:latin typeface="Times New Roman" panose="02020603050405020304" pitchFamily="18" charset="0"/>
                  <a:cs typeface="Times New Roman" panose="02020603050405020304" pitchFamily="18" charset="0"/>
                </a:rPr>
                <a:t>sáng</a:t>
              </a:r>
              <a:r>
                <a:rPr lang="en-US" altLang="en-US" sz="2000" b="1" dirty="0" smtClean="0">
                  <a:solidFill>
                    <a:srgbClr val="000000"/>
                  </a:solidFill>
                  <a:latin typeface="Times New Roman" panose="02020603050405020304" pitchFamily="18" charset="0"/>
                  <a:cs typeface="Times New Roman" panose="02020603050405020304" pitchFamily="18" charset="0"/>
                </a:rPr>
                <a:t> </a:t>
              </a:r>
              <a:r>
                <a:rPr lang="en-US" altLang="en-US" sz="2000" b="1" dirty="0" err="1" smtClean="0">
                  <a:solidFill>
                    <a:srgbClr val="000000"/>
                  </a:solidFill>
                  <a:latin typeface="Times New Roman" panose="02020603050405020304" pitchFamily="18" charset="0"/>
                  <a:cs typeface="Times New Roman" panose="02020603050405020304" pitchFamily="18" charset="0"/>
                </a:rPr>
                <a:t>khác</a:t>
              </a:r>
              <a:r>
                <a:rPr lang="en-US" altLang="en-US" sz="2000" b="1" dirty="0" smtClean="0">
                  <a:solidFill>
                    <a:srgbClr val="000000"/>
                  </a:solidFill>
                  <a:latin typeface="Times New Roman" panose="02020603050405020304" pitchFamily="18" charset="0"/>
                  <a:cs typeface="Times New Roman" panose="02020603050405020304" pitchFamily="18" charset="0"/>
                </a:rPr>
                <a:t> </a:t>
              </a:r>
              <a:r>
                <a:rPr lang="en-US" altLang="en-US" sz="2000" b="1" dirty="0" err="1" smtClean="0">
                  <a:solidFill>
                    <a:srgbClr val="000000"/>
                  </a:solidFill>
                  <a:latin typeface="Times New Roman" panose="02020603050405020304" pitchFamily="18" charset="0"/>
                  <a:cs typeface="Times New Roman" panose="02020603050405020304" pitchFamily="18" charset="0"/>
                </a:rPr>
                <a:t>nhau</a:t>
              </a:r>
              <a:endParaRPr lang="en-US" altLang="en-US" sz="2000" dirty="0">
                <a:solidFill>
                  <a:srgbClr val="000000"/>
                </a:solidFill>
                <a:latin typeface="Times New Roman" panose="02020603050405020304" pitchFamily="18" charset="0"/>
                <a:cs typeface="Times New Roman" panose="02020603050405020304" pitchFamily="18" charset="0"/>
              </a:endParaRPr>
            </a:p>
          </p:txBody>
        </p:sp>
      </p:grpSp>
      <p:grpSp>
        <p:nvGrpSpPr>
          <p:cNvPr id="34" name="Group 27"/>
          <p:cNvGrpSpPr>
            <a:grpSpLocks/>
          </p:cNvGrpSpPr>
          <p:nvPr/>
        </p:nvGrpSpPr>
        <p:grpSpPr bwMode="auto">
          <a:xfrm>
            <a:off x="10091797" y="3222575"/>
            <a:ext cx="2009024" cy="3463209"/>
            <a:chOff x="555" y="2823"/>
            <a:chExt cx="973" cy="973"/>
          </a:xfrm>
          <a:solidFill>
            <a:schemeClr val="tx2">
              <a:lumMod val="60000"/>
              <a:lumOff val="40000"/>
            </a:schemeClr>
          </a:solidFill>
        </p:grpSpPr>
        <p:sp>
          <p:nvSpPr>
            <p:cNvPr id="36" name="Oval 29"/>
            <p:cNvSpPr>
              <a:spLocks noChangeArrowheads="1"/>
            </p:cNvSpPr>
            <p:nvPr/>
          </p:nvSpPr>
          <p:spPr bwMode="gray">
            <a:xfrm>
              <a:off x="555" y="2823"/>
              <a:ext cx="973" cy="973"/>
            </a:xfrm>
            <a:prstGeom prst="ellipse">
              <a:avLst/>
            </a:prstGeom>
            <a:grp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sp>
          <p:nvSpPr>
            <p:cNvPr id="37" name="Oval 30"/>
            <p:cNvSpPr>
              <a:spLocks noChangeArrowheads="1"/>
            </p:cNvSpPr>
            <p:nvPr/>
          </p:nvSpPr>
          <p:spPr bwMode="gray">
            <a:xfrm>
              <a:off x="576" y="2846"/>
              <a:ext cx="928" cy="929"/>
            </a:xfrm>
            <a:prstGeom prst="ellipse">
              <a:avLst/>
            </a:prstGeom>
            <a:grp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sp>
          <p:nvSpPr>
            <p:cNvPr id="38" name="Oval 31"/>
            <p:cNvSpPr>
              <a:spLocks noChangeArrowheads="1"/>
            </p:cNvSpPr>
            <p:nvPr/>
          </p:nvSpPr>
          <p:spPr bwMode="gray">
            <a:xfrm>
              <a:off x="612" y="2880"/>
              <a:ext cx="839" cy="839"/>
            </a:xfrm>
            <a:prstGeom prst="ellipse">
              <a:avLst/>
            </a:prstGeom>
            <a:grp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sp>
          <p:nvSpPr>
            <p:cNvPr id="40" name="Text Box 33"/>
            <p:cNvSpPr txBox="1">
              <a:spLocks noChangeArrowheads="1"/>
            </p:cNvSpPr>
            <p:nvPr/>
          </p:nvSpPr>
          <p:spPr bwMode="gray">
            <a:xfrm>
              <a:off x="612" y="2948"/>
              <a:ext cx="892" cy="729"/>
            </a:xfrm>
            <a:prstGeom prst="rect">
              <a:avLst/>
            </a:prstGeom>
            <a:no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tx2"/>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400">
                  <a:solidFill>
                    <a:schemeClr val="tx1"/>
                  </a:solidFill>
                  <a:latin typeface="Arial" panose="020B0604020202020204" pitchFamily="34" charset="0"/>
                </a:defRPr>
              </a:lvl2pPr>
              <a:lvl3pPr marL="1143000" indent="-228600">
                <a:spcBef>
                  <a:spcPct val="20000"/>
                </a:spcBef>
                <a:buClr>
                  <a:schemeClr val="tx1"/>
                </a:buClr>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lvl="0" algn="ctr">
                <a:spcBef>
                  <a:spcPts val="0"/>
                </a:spcBef>
                <a:buClrTx/>
                <a:buNone/>
              </a:pPr>
              <a:r>
                <a:rPr lang="vi-VN" sz="2000" b="1" dirty="0">
                  <a:solidFill>
                    <a:prstClr val="black"/>
                  </a:solidFill>
                  <a:latin typeface="Times New Roman" pitchFamily="18" charset="0"/>
                  <a:cs typeface="Times New Roman" pitchFamily="18" charset="0"/>
                </a:rPr>
                <a:t>Quang hợp ở thực vật chỉ diễn ra ở điều kiện nhiệt độ bình thường trong khoảng 20 – 30</a:t>
              </a:r>
              <a:r>
                <a:rPr lang="vi-VN" sz="2000" b="1" baseline="30000" dirty="0">
                  <a:solidFill>
                    <a:prstClr val="black"/>
                  </a:solidFill>
                  <a:latin typeface="Times New Roman" pitchFamily="18" charset="0"/>
                  <a:cs typeface="Times New Roman" pitchFamily="18" charset="0"/>
                </a:rPr>
                <a:t>o</a:t>
              </a:r>
              <a:r>
                <a:rPr lang="vi-VN" sz="2000" b="1" dirty="0">
                  <a:solidFill>
                    <a:prstClr val="black"/>
                  </a:solidFill>
                  <a:latin typeface="Times New Roman" pitchFamily="18" charset="0"/>
                  <a:cs typeface="Times New Roman" pitchFamily="18" charset="0"/>
                </a:rPr>
                <a:t>C. </a:t>
              </a:r>
            </a:p>
          </p:txBody>
        </p:sp>
      </p:grpSp>
      <p:grpSp>
        <p:nvGrpSpPr>
          <p:cNvPr id="42" name="Group 27"/>
          <p:cNvGrpSpPr>
            <a:grpSpLocks/>
          </p:cNvGrpSpPr>
          <p:nvPr/>
        </p:nvGrpSpPr>
        <p:grpSpPr bwMode="auto">
          <a:xfrm>
            <a:off x="2510882" y="1521070"/>
            <a:ext cx="1957193" cy="1672889"/>
            <a:chOff x="555" y="2823"/>
            <a:chExt cx="973" cy="1113"/>
          </a:xfrm>
        </p:grpSpPr>
        <p:sp>
          <p:nvSpPr>
            <p:cNvPr id="43" name="Oval 28"/>
            <p:cNvSpPr>
              <a:spLocks noChangeArrowheads="1"/>
            </p:cNvSpPr>
            <p:nvPr/>
          </p:nvSpPr>
          <p:spPr bwMode="gray">
            <a:xfrm>
              <a:off x="624" y="3744"/>
              <a:ext cx="816" cy="192"/>
            </a:xfrm>
            <a:prstGeom prst="ellipse">
              <a:avLst/>
            </a:prstGeom>
            <a:gradFill rotWithShape="1">
              <a:gsLst>
                <a:gs pos="0">
                  <a:srgbClr val="969696"/>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400">
                  <a:solidFill>
                    <a:schemeClr val="tx1"/>
                  </a:solidFill>
                  <a:latin typeface="Arial" panose="020B0604020202020204" pitchFamily="34" charset="0"/>
                </a:defRPr>
              </a:lvl2pPr>
              <a:lvl3pPr marL="1143000" indent="-228600">
                <a:spcBef>
                  <a:spcPct val="20000"/>
                </a:spcBef>
                <a:buClr>
                  <a:schemeClr val="tx1"/>
                </a:buClr>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fontAlgn="base">
                <a:spcBef>
                  <a:spcPct val="0"/>
                </a:spcBef>
                <a:spcAft>
                  <a:spcPct val="0"/>
                </a:spcAft>
                <a:buClrTx/>
                <a:buFont typeface="Wingdings" panose="05000000000000000000" pitchFamily="2" charset="2"/>
                <a:buNone/>
              </a:pPr>
              <a:endParaRPr lang="en-US" altLang="en-US" sz="1800">
                <a:solidFill>
                  <a:srgbClr val="000000"/>
                </a:solidFill>
              </a:endParaRPr>
            </a:p>
          </p:txBody>
        </p:sp>
        <p:sp>
          <p:nvSpPr>
            <p:cNvPr id="44" name="Oval 29"/>
            <p:cNvSpPr>
              <a:spLocks noChangeArrowheads="1"/>
            </p:cNvSpPr>
            <p:nvPr/>
          </p:nvSpPr>
          <p:spPr bwMode="gray">
            <a:xfrm>
              <a:off x="555" y="2823"/>
              <a:ext cx="973" cy="973"/>
            </a:xfrm>
            <a:prstGeom prst="ellipse">
              <a:avLst/>
            </a:prstGeom>
            <a:gradFill rotWithShape="1">
              <a:gsLst>
                <a:gs pos="0">
                  <a:schemeClr val="accent2"/>
                </a:gs>
                <a:gs pos="100000">
                  <a:schemeClr val="accent2">
                    <a:gamma/>
                    <a:shade val="57255"/>
                    <a:invGamma/>
                  </a:schemeClr>
                </a:gs>
              </a:gsLst>
              <a:path path="rect">
                <a:fillToRect l="100000" t="10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sp>
          <p:nvSpPr>
            <p:cNvPr id="45" name="Oval 30"/>
            <p:cNvSpPr>
              <a:spLocks noChangeArrowheads="1"/>
            </p:cNvSpPr>
            <p:nvPr/>
          </p:nvSpPr>
          <p:spPr bwMode="gray">
            <a:xfrm>
              <a:off x="576" y="2846"/>
              <a:ext cx="928" cy="929"/>
            </a:xfrm>
            <a:prstGeom prst="ellipse">
              <a:avLst/>
            </a:prstGeom>
            <a:gradFill rotWithShape="1">
              <a:gsLst>
                <a:gs pos="0">
                  <a:schemeClr val="accent2">
                    <a:alpha val="85001"/>
                  </a:schemeClr>
                </a:gs>
                <a:gs pos="100000">
                  <a:schemeClr val="accent2">
                    <a:gamma/>
                    <a:shade val="63529"/>
                    <a:invGamma/>
                  </a:schemeClr>
                </a:gs>
              </a:gsLst>
              <a:lin ang="27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sp>
          <p:nvSpPr>
            <p:cNvPr id="46" name="Oval 31"/>
            <p:cNvSpPr>
              <a:spLocks noChangeArrowheads="1"/>
            </p:cNvSpPr>
            <p:nvPr/>
          </p:nvSpPr>
          <p:spPr bwMode="gray">
            <a:xfrm>
              <a:off x="612" y="2880"/>
              <a:ext cx="839" cy="839"/>
            </a:xfrm>
            <a:prstGeom prst="ellipse">
              <a:avLst/>
            </a:prstGeom>
            <a:gradFill rotWithShape="1">
              <a:gsLst>
                <a:gs pos="0">
                  <a:schemeClr val="accent2"/>
                </a:gs>
                <a:gs pos="100000">
                  <a:schemeClr val="accent2">
                    <a:gamma/>
                    <a:shade val="72549"/>
                    <a:invGamma/>
                  </a:schemeClr>
                </a:gs>
              </a:gsLst>
              <a:lin ang="27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pic>
          <p:nvPicPr>
            <p:cNvPr id="47" name="Picture 32"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gray">
            <a:xfrm>
              <a:off x="576" y="2880"/>
              <a:ext cx="616" cy="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 name="Text Box 33"/>
            <p:cNvSpPr txBox="1">
              <a:spLocks noChangeArrowheads="1"/>
            </p:cNvSpPr>
            <p:nvPr/>
          </p:nvSpPr>
          <p:spPr bwMode="gray">
            <a:xfrm>
              <a:off x="576" y="3022"/>
              <a:ext cx="927" cy="6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tx2"/>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400">
                  <a:solidFill>
                    <a:schemeClr val="tx1"/>
                  </a:solidFill>
                  <a:latin typeface="Arial" panose="020B0604020202020204" pitchFamily="34" charset="0"/>
                </a:defRPr>
              </a:lvl2pPr>
              <a:lvl3pPr marL="1143000" indent="-228600">
                <a:spcBef>
                  <a:spcPct val="20000"/>
                </a:spcBef>
                <a:buClr>
                  <a:schemeClr val="tx1"/>
                </a:buClr>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fontAlgn="base">
                <a:spcBef>
                  <a:spcPct val="0"/>
                </a:spcBef>
                <a:spcAft>
                  <a:spcPct val="0"/>
                </a:spcAft>
                <a:buClrTx/>
                <a:buFont typeface="Wingdings" panose="05000000000000000000" pitchFamily="2" charset="2"/>
                <a:buNone/>
              </a:pPr>
              <a:r>
                <a:rPr lang="en-US" altLang="en-US" b="1" dirty="0" smtClean="0">
                  <a:solidFill>
                    <a:srgbClr val="000000"/>
                  </a:solidFill>
                  <a:latin typeface="Times New Roman" panose="02020603050405020304" pitchFamily="18" charset="0"/>
                  <a:cs typeface="Times New Roman" panose="02020603050405020304" pitchFamily="18" charset="0"/>
                </a:rPr>
                <a:t>ÁNH SÁNG</a:t>
              </a:r>
              <a:endParaRPr lang="en-US" altLang="en-US" dirty="0">
                <a:solidFill>
                  <a:srgbClr val="000000"/>
                </a:solidFill>
                <a:latin typeface="Times New Roman" panose="02020603050405020304" pitchFamily="18" charset="0"/>
                <a:cs typeface="Times New Roman" panose="02020603050405020304" pitchFamily="18" charset="0"/>
              </a:endParaRPr>
            </a:p>
          </p:txBody>
        </p:sp>
      </p:grpSp>
      <p:grpSp>
        <p:nvGrpSpPr>
          <p:cNvPr id="49" name="Group 27"/>
          <p:cNvGrpSpPr>
            <a:grpSpLocks/>
          </p:cNvGrpSpPr>
          <p:nvPr/>
        </p:nvGrpSpPr>
        <p:grpSpPr bwMode="auto">
          <a:xfrm>
            <a:off x="7146422" y="1388213"/>
            <a:ext cx="1835369" cy="1895160"/>
            <a:chOff x="555" y="2823"/>
            <a:chExt cx="973" cy="1113"/>
          </a:xfrm>
        </p:grpSpPr>
        <p:sp>
          <p:nvSpPr>
            <p:cNvPr id="50" name="Oval 28"/>
            <p:cNvSpPr>
              <a:spLocks noChangeArrowheads="1"/>
            </p:cNvSpPr>
            <p:nvPr/>
          </p:nvSpPr>
          <p:spPr bwMode="gray">
            <a:xfrm>
              <a:off x="624" y="3744"/>
              <a:ext cx="816" cy="192"/>
            </a:xfrm>
            <a:prstGeom prst="ellipse">
              <a:avLst/>
            </a:prstGeom>
            <a:gradFill rotWithShape="1">
              <a:gsLst>
                <a:gs pos="0">
                  <a:srgbClr val="969696"/>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400">
                  <a:solidFill>
                    <a:schemeClr val="tx1"/>
                  </a:solidFill>
                  <a:latin typeface="Arial" panose="020B0604020202020204" pitchFamily="34" charset="0"/>
                </a:defRPr>
              </a:lvl2pPr>
              <a:lvl3pPr marL="1143000" indent="-228600">
                <a:spcBef>
                  <a:spcPct val="20000"/>
                </a:spcBef>
                <a:buClr>
                  <a:schemeClr val="tx1"/>
                </a:buClr>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fontAlgn="base">
                <a:spcBef>
                  <a:spcPct val="0"/>
                </a:spcBef>
                <a:spcAft>
                  <a:spcPct val="0"/>
                </a:spcAft>
                <a:buClrTx/>
                <a:buFont typeface="Wingdings" panose="05000000000000000000" pitchFamily="2" charset="2"/>
                <a:buNone/>
              </a:pPr>
              <a:endParaRPr lang="en-US" altLang="en-US" sz="1800">
                <a:solidFill>
                  <a:srgbClr val="000000"/>
                </a:solidFill>
              </a:endParaRPr>
            </a:p>
          </p:txBody>
        </p:sp>
        <p:sp>
          <p:nvSpPr>
            <p:cNvPr id="51" name="Oval 29"/>
            <p:cNvSpPr>
              <a:spLocks noChangeArrowheads="1"/>
            </p:cNvSpPr>
            <p:nvPr/>
          </p:nvSpPr>
          <p:spPr bwMode="gray">
            <a:xfrm>
              <a:off x="555" y="2823"/>
              <a:ext cx="973" cy="973"/>
            </a:xfrm>
            <a:prstGeom prst="ellipse">
              <a:avLst/>
            </a:prstGeom>
            <a:gradFill rotWithShape="1">
              <a:gsLst>
                <a:gs pos="0">
                  <a:schemeClr val="accent2"/>
                </a:gs>
                <a:gs pos="100000">
                  <a:schemeClr val="accent2">
                    <a:gamma/>
                    <a:shade val="57255"/>
                    <a:invGamma/>
                  </a:schemeClr>
                </a:gs>
              </a:gsLst>
              <a:path path="rect">
                <a:fillToRect l="100000" t="10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sp>
          <p:nvSpPr>
            <p:cNvPr id="52" name="Oval 30"/>
            <p:cNvSpPr>
              <a:spLocks noChangeArrowheads="1"/>
            </p:cNvSpPr>
            <p:nvPr/>
          </p:nvSpPr>
          <p:spPr bwMode="gray">
            <a:xfrm>
              <a:off x="576" y="2846"/>
              <a:ext cx="928" cy="929"/>
            </a:xfrm>
            <a:prstGeom prst="ellipse">
              <a:avLst/>
            </a:prstGeom>
            <a:gradFill rotWithShape="1">
              <a:gsLst>
                <a:gs pos="0">
                  <a:schemeClr val="accent2">
                    <a:alpha val="85001"/>
                  </a:schemeClr>
                </a:gs>
                <a:gs pos="100000">
                  <a:schemeClr val="accent2">
                    <a:gamma/>
                    <a:shade val="63529"/>
                    <a:invGamma/>
                  </a:schemeClr>
                </a:gs>
              </a:gsLst>
              <a:lin ang="27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sp>
          <p:nvSpPr>
            <p:cNvPr id="53" name="Oval 31"/>
            <p:cNvSpPr>
              <a:spLocks noChangeArrowheads="1"/>
            </p:cNvSpPr>
            <p:nvPr/>
          </p:nvSpPr>
          <p:spPr bwMode="gray">
            <a:xfrm>
              <a:off x="612" y="2880"/>
              <a:ext cx="839" cy="839"/>
            </a:xfrm>
            <a:prstGeom prst="ellipse">
              <a:avLst/>
            </a:prstGeom>
            <a:gradFill rotWithShape="1">
              <a:gsLst>
                <a:gs pos="0">
                  <a:schemeClr val="accent2"/>
                </a:gs>
                <a:gs pos="100000">
                  <a:schemeClr val="accent2">
                    <a:gamma/>
                    <a:shade val="72549"/>
                    <a:invGamma/>
                  </a:schemeClr>
                </a:gs>
              </a:gsLst>
              <a:lin ang="27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pic>
          <p:nvPicPr>
            <p:cNvPr id="54" name="Picture 32"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gray">
            <a:xfrm>
              <a:off x="576" y="2880"/>
              <a:ext cx="616" cy="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5" name="Text Box 33"/>
            <p:cNvSpPr txBox="1">
              <a:spLocks noChangeArrowheads="1"/>
            </p:cNvSpPr>
            <p:nvPr/>
          </p:nvSpPr>
          <p:spPr bwMode="gray">
            <a:xfrm>
              <a:off x="576" y="3022"/>
              <a:ext cx="927" cy="5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tx2"/>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400">
                  <a:solidFill>
                    <a:schemeClr val="tx1"/>
                  </a:solidFill>
                  <a:latin typeface="Arial" panose="020B0604020202020204" pitchFamily="34" charset="0"/>
                </a:defRPr>
              </a:lvl2pPr>
              <a:lvl3pPr marL="1143000" indent="-228600">
                <a:spcBef>
                  <a:spcPct val="20000"/>
                </a:spcBef>
                <a:buClr>
                  <a:schemeClr val="tx1"/>
                </a:buClr>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fontAlgn="base">
                <a:spcBef>
                  <a:spcPct val="0"/>
                </a:spcBef>
                <a:spcAft>
                  <a:spcPct val="0"/>
                </a:spcAft>
                <a:buClrTx/>
                <a:buFont typeface="Wingdings" panose="05000000000000000000" pitchFamily="2" charset="2"/>
                <a:buNone/>
              </a:pPr>
              <a:r>
                <a:rPr lang="en-US" altLang="en-US" b="1" dirty="0" smtClean="0">
                  <a:solidFill>
                    <a:srgbClr val="000000"/>
                  </a:solidFill>
                  <a:latin typeface="Times New Roman" panose="02020603050405020304" pitchFamily="18" charset="0"/>
                  <a:cs typeface="Times New Roman" panose="02020603050405020304" pitchFamily="18" charset="0"/>
                </a:rPr>
                <a:t>NHIỆT ĐỘ</a:t>
              </a:r>
              <a:endParaRPr lang="en-US" altLang="en-US" dirty="0">
                <a:solidFill>
                  <a:srgbClr val="000000"/>
                </a:solidFill>
                <a:latin typeface="Times New Roman" panose="02020603050405020304" pitchFamily="18" charset="0"/>
                <a:cs typeface="Times New Roman" panose="02020603050405020304" pitchFamily="18" charset="0"/>
              </a:endParaRPr>
            </a:p>
          </p:txBody>
        </p:sp>
      </p:grpSp>
      <p:grpSp>
        <p:nvGrpSpPr>
          <p:cNvPr id="56" name="Group 20"/>
          <p:cNvGrpSpPr>
            <a:grpSpLocks/>
          </p:cNvGrpSpPr>
          <p:nvPr/>
        </p:nvGrpSpPr>
        <p:grpSpPr bwMode="auto">
          <a:xfrm>
            <a:off x="4281183" y="3153303"/>
            <a:ext cx="1932849" cy="3704696"/>
            <a:chOff x="1776" y="2823"/>
            <a:chExt cx="973" cy="1113"/>
          </a:xfrm>
        </p:grpSpPr>
        <p:sp>
          <p:nvSpPr>
            <p:cNvPr id="57" name="Oval 21"/>
            <p:cNvSpPr>
              <a:spLocks noChangeArrowheads="1"/>
            </p:cNvSpPr>
            <p:nvPr/>
          </p:nvSpPr>
          <p:spPr bwMode="gray">
            <a:xfrm>
              <a:off x="1872" y="3744"/>
              <a:ext cx="816" cy="192"/>
            </a:xfrm>
            <a:prstGeom prst="ellipse">
              <a:avLst/>
            </a:prstGeom>
            <a:gradFill rotWithShape="1">
              <a:gsLst>
                <a:gs pos="0">
                  <a:srgbClr val="969696"/>
                </a:gs>
                <a:gs pos="100000">
                  <a:srgbClr val="FFFFFF"/>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400">
                  <a:solidFill>
                    <a:schemeClr val="tx1"/>
                  </a:solidFill>
                  <a:latin typeface="Arial" panose="020B0604020202020204" pitchFamily="34" charset="0"/>
                </a:defRPr>
              </a:lvl2pPr>
              <a:lvl3pPr marL="1143000" indent="-228600">
                <a:spcBef>
                  <a:spcPct val="20000"/>
                </a:spcBef>
                <a:buClr>
                  <a:schemeClr val="tx1"/>
                </a:buClr>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fontAlgn="base">
                <a:spcBef>
                  <a:spcPct val="0"/>
                </a:spcBef>
                <a:spcAft>
                  <a:spcPct val="0"/>
                </a:spcAft>
                <a:buClrTx/>
                <a:buFont typeface="Wingdings" panose="05000000000000000000" pitchFamily="2" charset="2"/>
                <a:buNone/>
              </a:pPr>
              <a:endParaRPr lang="en-US" altLang="en-US" sz="1800">
                <a:solidFill>
                  <a:srgbClr val="000000"/>
                </a:solidFill>
              </a:endParaRPr>
            </a:p>
          </p:txBody>
        </p:sp>
        <p:sp>
          <p:nvSpPr>
            <p:cNvPr id="58" name="Oval 22"/>
            <p:cNvSpPr>
              <a:spLocks noChangeArrowheads="1"/>
            </p:cNvSpPr>
            <p:nvPr/>
          </p:nvSpPr>
          <p:spPr bwMode="gray">
            <a:xfrm>
              <a:off x="1776" y="2823"/>
              <a:ext cx="973" cy="973"/>
            </a:xfrm>
            <a:prstGeom prst="ellipse">
              <a:avLst/>
            </a:prstGeom>
            <a:gradFill rotWithShape="1">
              <a:gsLst>
                <a:gs pos="0">
                  <a:schemeClr val="hlink"/>
                </a:gs>
                <a:gs pos="100000">
                  <a:schemeClr val="hlink">
                    <a:gamma/>
                    <a:shade val="57255"/>
                    <a:invGamma/>
                  </a:schemeClr>
                </a:gs>
              </a:gsLst>
              <a:path path="rect">
                <a:fillToRect l="100000" t="10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sp>
          <p:nvSpPr>
            <p:cNvPr id="59" name="Oval 23"/>
            <p:cNvSpPr>
              <a:spLocks noChangeArrowheads="1"/>
            </p:cNvSpPr>
            <p:nvPr/>
          </p:nvSpPr>
          <p:spPr bwMode="gray">
            <a:xfrm>
              <a:off x="1797" y="2846"/>
              <a:ext cx="928" cy="929"/>
            </a:xfrm>
            <a:prstGeom prst="ellipse">
              <a:avLst/>
            </a:prstGeom>
            <a:gradFill rotWithShape="1">
              <a:gsLst>
                <a:gs pos="0">
                  <a:schemeClr val="hlink">
                    <a:alpha val="85001"/>
                  </a:schemeClr>
                </a:gs>
                <a:gs pos="100000">
                  <a:schemeClr val="hlink">
                    <a:gamma/>
                    <a:shade val="63529"/>
                    <a:invGamma/>
                  </a:schemeClr>
                </a:gs>
              </a:gsLst>
              <a:lin ang="27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sp>
          <p:nvSpPr>
            <p:cNvPr id="60" name="Oval 24"/>
            <p:cNvSpPr>
              <a:spLocks noChangeArrowheads="1"/>
            </p:cNvSpPr>
            <p:nvPr/>
          </p:nvSpPr>
          <p:spPr bwMode="gray">
            <a:xfrm>
              <a:off x="1833" y="2880"/>
              <a:ext cx="839" cy="839"/>
            </a:xfrm>
            <a:prstGeom prst="ellipse">
              <a:avLst/>
            </a:prstGeom>
            <a:gradFill rotWithShape="1">
              <a:gsLst>
                <a:gs pos="0">
                  <a:schemeClr val="hlink"/>
                </a:gs>
                <a:gs pos="100000">
                  <a:schemeClr val="hlink">
                    <a:gamma/>
                    <a:shade val="72549"/>
                    <a:invGamma/>
                  </a:schemeClr>
                </a:gs>
              </a:gsLst>
              <a:lin ang="27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pPr fontAlgn="base">
                <a:spcBef>
                  <a:spcPct val="0"/>
                </a:spcBef>
                <a:spcAft>
                  <a:spcPct val="0"/>
                </a:spcAft>
                <a:defRPr/>
              </a:pPr>
              <a:endParaRPr lang="en-US">
                <a:solidFill>
                  <a:srgbClr val="000000"/>
                </a:solidFill>
                <a:latin typeface="Arial" panose="020B0604020202020204" pitchFamily="34" charset="0"/>
              </a:endParaRPr>
            </a:p>
          </p:txBody>
        </p:sp>
        <p:pic>
          <p:nvPicPr>
            <p:cNvPr id="61" name="Picture 2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gray">
            <a:xfrm>
              <a:off x="1797" y="2880"/>
              <a:ext cx="616" cy="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2" name="Text Box 26"/>
            <p:cNvSpPr txBox="1">
              <a:spLocks noChangeArrowheads="1"/>
            </p:cNvSpPr>
            <p:nvPr/>
          </p:nvSpPr>
          <p:spPr bwMode="gray">
            <a:xfrm>
              <a:off x="1833" y="3043"/>
              <a:ext cx="855" cy="5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tx2"/>
                </a:buClr>
                <a:buFont typeface="Wingdings" panose="05000000000000000000" pitchFamily="2" charset="2"/>
                <a:buChar char="§"/>
                <a:defRPr sz="28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400">
                  <a:solidFill>
                    <a:schemeClr val="tx1"/>
                  </a:solidFill>
                  <a:latin typeface="Arial" panose="020B0604020202020204" pitchFamily="34" charset="0"/>
                </a:defRPr>
              </a:lvl2pPr>
              <a:lvl3pPr marL="1143000" indent="-228600">
                <a:spcBef>
                  <a:spcPct val="20000"/>
                </a:spcBef>
                <a:buClr>
                  <a:schemeClr val="tx1"/>
                </a:buClr>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fontAlgn="base">
                <a:spcBef>
                  <a:spcPct val="0"/>
                </a:spcBef>
                <a:spcAft>
                  <a:spcPct val="0"/>
                </a:spcAft>
                <a:buClrTx/>
                <a:buFont typeface="Wingdings" panose="05000000000000000000" pitchFamily="2" charset="2"/>
                <a:buNone/>
              </a:pPr>
              <a:r>
                <a:rPr lang="en-US" altLang="en-US" sz="2000" b="1" dirty="0" err="1" smtClean="0">
                  <a:solidFill>
                    <a:srgbClr val="000000"/>
                  </a:solidFill>
                  <a:latin typeface="Times New Roman" panose="02020603050405020304" pitchFamily="18" charset="0"/>
                  <a:cs typeface="Times New Roman" panose="02020603050405020304" pitchFamily="18" charset="0"/>
                </a:rPr>
                <a:t>Cường</a:t>
              </a:r>
              <a:r>
                <a:rPr lang="en-US" altLang="en-US" sz="2000" b="1" dirty="0" smtClean="0">
                  <a:solidFill>
                    <a:srgbClr val="000000"/>
                  </a:solidFill>
                  <a:latin typeface="Times New Roman" panose="02020603050405020304" pitchFamily="18" charset="0"/>
                  <a:cs typeface="Times New Roman" panose="02020603050405020304" pitchFamily="18" charset="0"/>
                </a:rPr>
                <a:t> </a:t>
              </a:r>
              <a:r>
                <a:rPr lang="en-US" altLang="en-US" sz="2000" b="1" dirty="0" err="1" smtClean="0">
                  <a:solidFill>
                    <a:srgbClr val="000000"/>
                  </a:solidFill>
                  <a:latin typeface="Times New Roman" panose="02020603050405020304" pitchFamily="18" charset="0"/>
                  <a:cs typeface="Times New Roman" panose="02020603050405020304" pitchFamily="18" charset="0"/>
                </a:rPr>
                <a:t>độ</a:t>
              </a:r>
              <a:r>
                <a:rPr lang="en-US" altLang="en-US" sz="2000" b="1" dirty="0" smtClean="0">
                  <a:solidFill>
                    <a:srgbClr val="000000"/>
                  </a:solidFill>
                  <a:latin typeface="Times New Roman" panose="02020603050405020304" pitchFamily="18" charset="0"/>
                  <a:cs typeface="Times New Roman" panose="02020603050405020304" pitchFamily="18" charset="0"/>
                </a:rPr>
                <a:t> </a:t>
              </a:r>
              <a:r>
                <a:rPr lang="en-US" altLang="en-US" sz="2000" b="1" dirty="0" err="1" smtClean="0">
                  <a:solidFill>
                    <a:srgbClr val="000000"/>
                  </a:solidFill>
                  <a:latin typeface="Times New Roman" panose="02020603050405020304" pitchFamily="18" charset="0"/>
                  <a:cs typeface="Times New Roman" panose="02020603050405020304" pitchFamily="18" charset="0"/>
                </a:rPr>
                <a:t>ánh</a:t>
              </a:r>
              <a:r>
                <a:rPr lang="en-US" altLang="en-US" sz="2000" b="1" dirty="0" smtClean="0">
                  <a:solidFill>
                    <a:srgbClr val="000000"/>
                  </a:solidFill>
                  <a:latin typeface="Times New Roman" panose="02020603050405020304" pitchFamily="18" charset="0"/>
                  <a:cs typeface="Times New Roman" panose="02020603050405020304" pitchFamily="18" charset="0"/>
                </a:rPr>
                <a:t> </a:t>
              </a:r>
              <a:r>
                <a:rPr lang="en-US" altLang="en-US" sz="2000" b="1" dirty="0" err="1" smtClean="0">
                  <a:solidFill>
                    <a:srgbClr val="000000"/>
                  </a:solidFill>
                  <a:latin typeface="Times New Roman" panose="02020603050405020304" pitchFamily="18" charset="0"/>
                  <a:cs typeface="Times New Roman" panose="02020603050405020304" pitchFamily="18" charset="0"/>
                </a:rPr>
                <a:t>sáng</a:t>
              </a:r>
              <a:r>
                <a:rPr lang="en-US" altLang="en-US" sz="2000" b="1" dirty="0" smtClean="0">
                  <a:solidFill>
                    <a:srgbClr val="000000"/>
                  </a:solidFill>
                  <a:latin typeface="Times New Roman" panose="02020603050405020304" pitchFamily="18" charset="0"/>
                  <a:cs typeface="Times New Roman" panose="02020603050405020304" pitchFamily="18" charset="0"/>
                </a:rPr>
                <a:t> </a:t>
              </a:r>
              <a:r>
                <a:rPr lang="en-US" altLang="en-US" sz="2000" b="1" dirty="0" err="1" smtClean="0">
                  <a:solidFill>
                    <a:srgbClr val="000000"/>
                  </a:solidFill>
                  <a:latin typeface="Times New Roman" panose="02020603050405020304" pitchFamily="18" charset="0"/>
                  <a:cs typeface="Times New Roman" panose="02020603050405020304" pitchFamily="18" charset="0"/>
                </a:rPr>
                <a:t>quá</a:t>
              </a:r>
              <a:r>
                <a:rPr lang="en-US" altLang="en-US" sz="2000" b="1" dirty="0" smtClean="0">
                  <a:solidFill>
                    <a:srgbClr val="000000"/>
                  </a:solidFill>
                  <a:latin typeface="Times New Roman" panose="02020603050405020304" pitchFamily="18" charset="0"/>
                  <a:cs typeface="Times New Roman" panose="02020603050405020304" pitchFamily="18" charset="0"/>
                </a:rPr>
                <a:t> </a:t>
              </a:r>
              <a:r>
                <a:rPr lang="en-US" altLang="en-US" sz="2000" b="1" dirty="0" err="1" smtClean="0">
                  <a:solidFill>
                    <a:srgbClr val="000000"/>
                  </a:solidFill>
                  <a:latin typeface="Times New Roman" panose="02020603050405020304" pitchFamily="18" charset="0"/>
                  <a:cs typeface="Times New Roman" panose="02020603050405020304" pitchFamily="18" charset="0"/>
                </a:rPr>
                <a:t>mạnh</a:t>
              </a:r>
              <a:r>
                <a:rPr lang="en-US" altLang="en-US" sz="2000" b="1" dirty="0" smtClean="0">
                  <a:solidFill>
                    <a:srgbClr val="000000"/>
                  </a:solidFill>
                  <a:latin typeface="Times New Roman" panose="02020603050405020304" pitchFamily="18" charset="0"/>
                  <a:cs typeface="Times New Roman" panose="02020603050405020304" pitchFamily="18" charset="0"/>
                </a:rPr>
                <a:t> </a:t>
              </a:r>
              <a:r>
                <a:rPr lang="en-US" altLang="en-US" sz="2000" b="1" dirty="0" err="1" smtClean="0">
                  <a:solidFill>
                    <a:srgbClr val="000000"/>
                  </a:solidFill>
                  <a:latin typeface="Times New Roman" panose="02020603050405020304" pitchFamily="18" charset="0"/>
                  <a:cs typeface="Times New Roman" panose="02020603050405020304" pitchFamily="18" charset="0"/>
                </a:rPr>
                <a:t>hoặc</a:t>
              </a:r>
              <a:r>
                <a:rPr lang="en-US" altLang="en-US" sz="2000" b="1" dirty="0" smtClean="0">
                  <a:solidFill>
                    <a:srgbClr val="000000"/>
                  </a:solidFill>
                  <a:latin typeface="Times New Roman" panose="02020603050405020304" pitchFamily="18" charset="0"/>
                  <a:cs typeface="Times New Roman" panose="02020603050405020304" pitchFamily="18" charset="0"/>
                </a:rPr>
                <a:t> </a:t>
              </a:r>
              <a:r>
                <a:rPr lang="en-US" altLang="en-US" sz="2000" b="1" dirty="0" err="1" smtClean="0">
                  <a:solidFill>
                    <a:srgbClr val="000000"/>
                  </a:solidFill>
                  <a:latin typeface="Times New Roman" panose="02020603050405020304" pitchFamily="18" charset="0"/>
                  <a:cs typeface="Times New Roman" panose="02020603050405020304" pitchFamily="18" charset="0"/>
                </a:rPr>
                <a:t>quá</a:t>
              </a:r>
              <a:r>
                <a:rPr lang="en-US" altLang="en-US" sz="2000" b="1" dirty="0" smtClean="0">
                  <a:solidFill>
                    <a:srgbClr val="000000"/>
                  </a:solidFill>
                  <a:latin typeface="Times New Roman" panose="02020603050405020304" pitchFamily="18" charset="0"/>
                  <a:cs typeface="Times New Roman" panose="02020603050405020304" pitchFamily="18" charset="0"/>
                </a:rPr>
                <a:t> </a:t>
              </a:r>
              <a:r>
                <a:rPr lang="en-US" altLang="en-US" sz="2000" b="1" dirty="0" err="1" smtClean="0">
                  <a:solidFill>
                    <a:srgbClr val="000000"/>
                  </a:solidFill>
                  <a:latin typeface="Times New Roman" panose="02020603050405020304" pitchFamily="18" charset="0"/>
                  <a:cs typeface="Times New Roman" panose="02020603050405020304" pitchFamily="18" charset="0"/>
                </a:rPr>
                <a:t>yếu</a:t>
              </a:r>
              <a:r>
                <a:rPr lang="en-US" altLang="en-US" sz="2000" b="1" dirty="0" smtClean="0">
                  <a:solidFill>
                    <a:srgbClr val="000000"/>
                  </a:solidFill>
                  <a:latin typeface="Times New Roman" panose="02020603050405020304" pitchFamily="18" charset="0"/>
                  <a:cs typeface="Times New Roman" panose="02020603050405020304" pitchFamily="18" charset="0"/>
                </a:rPr>
                <a:t> </a:t>
              </a:r>
              <a:r>
                <a:rPr lang="en-US" altLang="en-US" sz="2000" b="1" dirty="0" smtClean="0">
                  <a:solidFill>
                    <a:srgbClr val="000000"/>
                  </a:solidFill>
                  <a:latin typeface="Times New Roman" panose="02020603050405020304" pitchFamily="18" charset="0"/>
                  <a:cs typeface="Times New Roman" panose="02020603050405020304" pitchFamily="18" charset="0"/>
                  <a:sym typeface="Wingdings 3"/>
                </a:rPr>
                <a:t> </a:t>
              </a:r>
              <a:r>
                <a:rPr lang="en-US" altLang="en-US" sz="2000" b="1" dirty="0" err="1" smtClean="0">
                  <a:solidFill>
                    <a:srgbClr val="000000"/>
                  </a:solidFill>
                  <a:latin typeface="Times New Roman" panose="02020603050405020304" pitchFamily="18" charset="0"/>
                  <a:cs typeface="Times New Roman" panose="02020603050405020304" pitchFamily="18" charset="0"/>
                  <a:sym typeface="Wingdings 3"/>
                </a:rPr>
                <a:t>ức</a:t>
              </a:r>
              <a:r>
                <a:rPr lang="en-US" altLang="en-US" sz="2000" b="1" dirty="0" smtClean="0">
                  <a:solidFill>
                    <a:srgbClr val="000000"/>
                  </a:solidFill>
                  <a:latin typeface="Times New Roman" panose="02020603050405020304" pitchFamily="18" charset="0"/>
                  <a:cs typeface="Times New Roman" panose="02020603050405020304" pitchFamily="18" charset="0"/>
                  <a:sym typeface="Wingdings 3"/>
                </a:rPr>
                <a:t> </a:t>
              </a:r>
              <a:r>
                <a:rPr lang="en-US" altLang="en-US" sz="2000" b="1" dirty="0" err="1" smtClean="0">
                  <a:solidFill>
                    <a:srgbClr val="000000"/>
                  </a:solidFill>
                  <a:latin typeface="Times New Roman" panose="02020603050405020304" pitchFamily="18" charset="0"/>
                  <a:cs typeface="Times New Roman" panose="02020603050405020304" pitchFamily="18" charset="0"/>
                  <a:sym typeface="Wingdings 3"/>
                </a:rPr>
                <a:t>chế</a:t>
              </a:r>
              <a:r>
                <a:rPr lang="en-US" altLang="en-US" sz="2000" b="1" dirty="0" smtClean="0">
                  <a:solidFill>
                    <a:srgbClr val="000000"/>
                  </a:solidFill>
                  <a:latin typeface="Times New Roman" panose="02020603050405020304" pitchFamily="18" charset="0"/>
                  <a:cs typeface="Times New Roman" panose="02020603050405020304" pitchFamily="18" charset="0"/>
                  <a:sym typeface="Wingdings 3"/>
                </a:rPr>
                <a:t> QH</a:t>
              </a:r>
              <a:endParaRPr lang="en-US" altLang="en-US" sz="2000" b="1" dirty="0">
                <a:solidFill>
                  <a:srgbClr val="000000"/>
                </a:solidFill>
                <a:latin typeface="Times New Roman" panose="02020603050405020304" pitchFamily="18" charset="0"/>
                <a:cs typeface="Times New Roman" panose="02020603050405020304" pitchFamily="18" charset="0"/>
              </a:endParaRPr>
            </a:p>
          </p:txBody>
        </p:sp>
      </p:grpSp>
      <p:sp>
        <p:nvSpPr>
          <p:cNvPr id="2" name="Rectangle 1"/>
          <p:cNvSpPr/>
          <p:nvPr/>
        </p:nvSpPr>
        <p:spPr>
          <a:xfrm>
            <a:off x="6390303" y="3695501"/>
            <a:ext cx="1720888" cy="1631216"/>
          </a:xfrm>
          <a:prstGeom prst="rect">
            <a:avLst/>
          </a:prstGeom>
        </p:spPr>
        <p:txBody>
          <a:bodyPr wrap="square">
            <a:spAutoFit/>
          </a:bodyPr>
          <a:lstStyle/>
          <a:p>
            <a:pPr algn="ctr"/>
            <a:r>
              <a:rPr lang="en-US" sz="2000" b="1" dirty="0">
                <a:latin typeface="Times New Roman" pitchFamily="18" charset="0"/>
                <a:cs typeface="Times New Roman" pitchFamily="18" charset="0"/>
              </a:rPr>
              <a:t>Ả</a:t>
            </a:r>
            <a:r>
              <a:rPr lang="vi-VN" sz="2000" b="1" dirty="0" smtClean="0">
                <a:latin typeface="Times New Roman" pitchFamily="18" charset="0"/>
                <a:cs typeface="Times New Roman" pitchFamily="18" charset="0"/>
              </a:rPr>
              <a:t>nh </a:t>
            </a:r>
            <a:r>
              <a:rPr lang="vi-VN" sz="2000" b="1" dirty="0">
                <a:latin typeface="Times New Roman" pitchFamily="18" charset="0"/>
                <a:cs typeface="Times New Roman" pitchFamily="18" charset="0"/>
              </a:rPr>
              <a:t>hưởng đến mức độ hoạt động của các enzyme quang hợp</a:t>
            </a:r>
            <a:endParaRPr lang="en-US" sz="2000" b="1" dirty="0"/>
          </a:p>
        </p:txBody>
      </p:sp>
      <p:cxnSp>
        <p:nvCxnSpPr>
          <p:cNvPr id="6" name="Straight Arrow Connector 5"/>
          <p:cNvCxnSpPr>
            <a:stCxn id="87044" idx="2"/>
            <a:endCxn id="44" idx="6"/>
          </p:cNvCxnSpPr>
          <p:nvPr/>
        </p:nvCxnSpPr>
        <p:spPr>
          <a:xfrm flipH="1">
            <a:off x="4468075" y="1231522"/>
            <a:ext cx="1583041" cy="102078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a:stCxn id="87044" idx="2"/>
            <a:endCxn id="55" idx="1"/>
          </p:cNvCxnSpPr>
          <p:nvPr/>
        </p:nvCxnSpPr>
        <p:spPr>
          <a:xfrm>
            <a:off x="6051116" y="1231522"/>
            <a:ext cx="1134918" cy="97230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45" idx="4"/>
            <a:endCxn id="87069" idx="7"/>
          </p:cNvCxnSpPr>
          <p:nvPr/>
        </p:nvCxnSpPr>
        <p:spPr>
          <a:xfrm flipH="1">
            <a:off x="1970950" y="2951969"/>
            <a:ext cx="1515512" cy="641159"/>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44" idx="4"/>
          </p:cNvCxnSpPr>
          <p:nvPr/>
        </p:nvCxnSpPr>
        <p:spPr>
          <a:xfrm flipH="1">
            <a:off x="3469364" y="2983533"/>
            <a:ext cx="20115" cy="210429"/>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44" idx="4"/>
            <a:endCxn id="61" idx="0"/>
          </p:cNvCxnSpPr>
          <p:nvPr/>
        </p:nvCxnSpPr>
        <p:spPr>
          <a:xfrm>
            <a:off x="3489479" y="2983533"/>
            <a:ext cx="1445257" cy="35949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51" idx="4"/>
            <a:endCxn id="87048" idx="0"/>
          </p:cNvCxnSpPr>
          <p:nvPr/>
        </p:nvCxnSpPr>
        <p:spPr>
          <a:xfrm flipH="1">
            <a:off x="7242315" y="3044988"/>
            <a:ext cx="821792" cy="288622"/>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51" idx="4"/>
          </p:cNvCxnSpPr>
          <p:nvPr/>
        </p:nvCxnSpPr>
        <p:spPr>
          <a:xfrm>
            <a:off x="8064107" y="3044988"/>
            <a:ext cx="461707" cy="46632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stCxn id="51" idx="4"/>
            <a:endCxn id="36" idx="0"/>
          </p:cNvCxnSpPr>
          <p:nvPr/>
        </p:nvCxnSpPr>
        <p:spPr>
          <a:xfrm>
            <a:off x="8064107" y="3044988"/>
            <a:ext cx="3032202" cy="177587"/>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7711458"/>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896</TotalTime>
  <Words>1391</Words>
  <Application>Microsoft Office PowerPoint</Application>
  <PresentationFormat>Widescreen</PresentationFormat>
  <Paragraphs>221</Paragraphs>
  <Slides>19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Arial</vt:lpstr>
      <vt:lpstr>Calibri</vt:lpstr>
      <vt:lpstr>Georgia</vt:lpstr>
      <vt:lpstr>Times New Roman</vt:lpstr>
      <vt:lpstr>Trebuchet MS</vt:lpstr>
      <vt:lpstr>Wingdings</vt:lpstr>
      <vt:lpstr>Wingdings 3</vt:lpstr>
      <vt:lpstr>Slipstream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LUYỆN TẬP</vt:lpstr>
      <vt:lpstr>LUYỆN TẬP</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71</cp:revision>
  <dcterms:created xsi:type="dcterms:W3CDTF">2021-05-19T12:32:00Z</dcterms:created>
  <dcterms:modified xsi:type="dcterms:W3CDTF">2024-03-07T00:11:31Z</dcterms:modified>
</cp:coreProperties>
</file>