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713" r:id="rId2"/>
    <p:sldMasterId id="2147483725" r:id="rId3"/>
  </p:sldMasterIdLst>
  <p:notesMasterIdLst>
    <p:notesMasterId r:id="rId38"/>
  </p:notesMasterIdLst>
  <p:sldIdLst>
    <p:sldId id="256" r:id="rId4"/>
    <p:sldId id="257" r:id="rId5"/>
    <p:sldId id="259" r:id="rId6"/>
    <p:sldId id="258" r:id="rId7"/>
    <p:sldId id="260" r:id="rId8"/>
    <p:sldId id="320" r:id="rId9"/>
    <p:sldId id="321" r:id="rId10"/>
    <p:sldId id="322" r:id="rId11"/>
    <p:sldId id="261" r:id="rId12"/>
    <p:sldId id="325" r:id="rId13"/>
    <p:sldId id="287" r:id="rId14"/>
    <p:sldId id="324" r:id="rId15"/>
    <p:sldId id="317" r:id="rId16"/>
    <p:sldId id="326" r:id="rId17"/>
    <p:sldId id="262" r:id="rId18"/>
    <p:sldId id="267" r:id="rId19"/>
    <p:sldId id="327" r:id="rId20"/>
    <p:sldId id="332" r:id="rId21"/>
    <p:sldId id="333" r:id="rId22"/>
    <p:sldId id="334" r:id="rId23"/>
    <p:sldId id="335" r:id="rId24"/>
    <p:sldId id="336" r:id="rId25"/>
    <p:sldId id="264" r:id="rId26"/>
    <p:sldId id="337" r:id="rId27"/>
    <p:sldId id="323" r:id="rId28"/>
    <p:sldId id="271" r:id="rId29"/>
    <p:sldId id="263" r:id="rId30"/>
    <p:sldId id="338" r:id="rId31"/>
    <p:sldId id="266" r:id="rId32"/>
    <p:sldId id="339" r:id="rId33"/>
    <p:sldId id="275" r:id="rId34"/>
    <p:sldId id="340" r:id="rId35"/>
    <p:sldId id="319" r:id="rId36"/>
    <p:sldId id="272" r:id="rId37"/>
  </p:sldIdLst>
  <p:sldSz cx="9144000" cy="5143500" type="screen16x9"/>
  <p:notesSz cx="6858000" cy="9144000"/>
  <p:embeddedFontLst>
    <p:embeddedFont>
      <p:font typeface="DengXian" panose="02010600030101010101" pitchFamily="2" charset="-122"/>
      <p:regular r:id="rId39"/>
    </p:embeddedFont>
    <p:embeddedFont>
      <p:font typeface="等线 Light" panose="02010600030101010101" pitchFamily="2" charset="-122"/>
      <p:regular r:id="rId40"/>
    </p:embeddedFont>
    <p:embeddedFont>
      <p:font typeface="Anaheim" panose="020B0604020202020204" charset="0"/>
      <p:regular r:id="rId41"/>
    </p:embeddedFont>
    <p:embeddedFont>
      <p:font typeface="Cambria Math" panose="02040503050406030204" pitchFamily="18" charset="0"/>
      <p:regular r:id="rId42"/>
    </p:embeddedFont>
    <p:embeddedFont>
      <p:font typeface="Changa Light" panose="020B0604020202020204" charset="-78"/>
      <p:regular r:id="rId43"/>
      <p:bold r:id="rId44"/>
    </p:embeddedFont>
    <p:embeddedFont>
      <p:font typeface="Changa Medium" panose="020B0604020202020204" charset="-78"/>
      <p:regular r:id="rId45"/>
      <p:bold r:id="rId46"/>
    </p:embeddedFont>
    <p:embeddedFont>
      <p:font typeface="DM Sans" pitchFamily="2" charset="0"/>
      <p:regular r:id="rId47"/>
      <p:bold r:id="rId48"/>
      <p:italic r:id="rId49"/>
      <p:boldItalic r:id="rId50"/>
    </p:embeddedFont>
    <p:embeddedFont>
      <p:font typeface="Jura Medium" panose="020B0604020202020204" charset="0"/>
      <p:regular r:id="rId51"/>
      <p:bold r:id="rId52"/>
    </p:embeddedFont>
    <p:embeddedFont>
      <p:font typeface="Jura SemiBold" panose="020B0604020202020204" charset="0"/>
      <p:regular r:id="rId53"/>
      <p:bold r:id="rId54"/>
    </p:embeddedFont>
    <p:embeddedFont>
      <p:font typeface="Nunito Light" pitchFamily="2" charset="0"/>
      <p:regular r:id="rId55"/>
    </p:embeddedFont>
    <p:embeddedFont>
      <p:font typeface="Orbitron" panose="020B0604020202020204" charset="0"/>
      <p:regular r:id="rId56"/>
      <p:bold r:id="rId57"/>
    </p:embeddedFont>
    <p:embeddedFont>
      <p:font typeface="Orbitron Medium" panose="020B0604020202020204" charset="0"/>
      <p:regular r:id="rId58"/>
      <p:bold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ECE4"/>
    <a:srgbClr val="00487E"/>
    <a:srgbClr val="000000"/>
    <a:srgbClr val="D37F5A"/>
    <a:srgbClr val="0029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86C53F4-9CFD-4F1D-9099-778C1BC89E2A}">
  <a:tblStyle styleId="{486C53F4-9CFD-4F1D-9099-778C1BC89E2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2C03571-0930-4837-B8BE-55C89256A70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98973357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98973357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5586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e71a4a866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e71a4a866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5595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114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7698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6413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7369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009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42129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40350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51904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1690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031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802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4383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947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1714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6550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4275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95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5750" y="1219625"/>
            <a:ext cx="5115900" cy="1999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25755" y="3219464"/>
            <a:ext cx="4446300" cy="475800"/>
          </a:xfrm>
          <a:prstGeom prst="rect">
            <a:avLst/>
          </a:prstGeom>
          <a:solidFill>
            <a:schemeClr val="lt1"/>
          </a:solidFill>
          <a:ln>
            <a:noFill/>
          </a:ln>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subTitle" idx="2"/>
          </p:nvPr>
        </p:nvSpPr>
        <p:spPr>
          <a:xfrm>
            <a:off x="6428446" y="530542"/>
            <a:ext cx="2005500" cy="475800"/>
          </a:xfrm>
          <a:prstGeom prst="rect">
            <a:avLst/>
          </a:prstGeom>
          <a:solidFill>
            <a:schemeClr val="lt1"/>
          </a:solidFill>
          <a:ln>
            <a:noFill/>
          </a:ln>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dk1"/>
                </a:solidFill>
                <a:latin typeface="Orbitron Medium"/>
                <a:ea typeface="Orbitron Medium"/>
                <a:cs typeface="Orbitron Medium"/>
                <a:sym typeface="Orbitron Medium"/>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169860" y="138036"/>
            <a:ext cx="596829" cy="596829"/>
            <a:chOff x="6357825" y="1432425"/>
            <a:chExt cx="462300" cy="462300"/>
          </a:xfrm>
        </p:grpSpPr>
        <p:sp>
          <p:nvSpPr>
            <p:cNvPr id="13" name="Google Shape;13;p2"/>
            <p:cNvSpPr/>
            <p:nvPr/>
          </p:nvSpPr>
          <p:spPr>
            <a:xfrm>
              <a:off x="6357825" y="15086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4" name="Google Shape;14;p2"/>
            <p:cNvSpPr/>
            <p:nvPr/>
          </p:nvSpPr>
          <p:spPr>
            <a:xfrm>
              <a:off x="6434025" y="14324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15" name="Google Shape;15;p2"/>
          <p:cNvSpPr/>
          <p:nvPr/>
        </p:nvSpPr>
        <p:spPr>
          <a:xfrm>
            <a:off x="624275" y="450550"/>
            <a:ext cx="177900" cy="1779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6" name="Google Shape;16;p2"/>
          <p:cNvSpPr/>
          <p:nvPr/>
        </p:nvSpPr>
        <p:spPr>
          <a:xfrm>
            <a:off x="1891075" y="471942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7" name="Google Shape;17;p2"/>
          <p:cNvSpPr/>
          <p:nvPr/>
        </p:nvSpPr>
        <p:spPr>
          <a:xfrm>
            <a:off x="2135650" y="4711689"/>
            <a:ext cx="543600" cy="227700"/>
          </a:xfrm>
          <a:prstGeom prst="rtTriangl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8" name="Google Shape;18;p2"/>
          <p:cNvSpPr/>
          <p:nvPr/>
        </p:nvSpPr>
        <p:spPr>
          <a:xfrm>
            <a:off x="8577975" y="272650"/>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3"/>
          <p:cNvSpPr txBox="1">
            <a:spLocks noGrp="1"/>
          </p:cNvSpPr>
          <p:nvPr>
            <p:ph type="subTitle" idx="1"/>
          </p:nvPr>
        </p:nvSpPr>
        <p:spPr>
          <a:xfrm>
            <a:off x="720000" y="2204768"/>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3"/>
          <p:cNvSpPr txBox="1">
            <a:spLocks noGrp="1"/>
          </p:cNvSpPr>
          <p:nvPr>
            <p:ph type="subTitle" idx="2"/>
          </p:nvPr>
        </p:nvSpPr>
        <p:spPr>
          <a:xfrm>
            <a:off x="3343071" y="2204768"/>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ubTitle" idx="3"/>
          </p:nvPr>
        </p:nvSpPr>
        <p:spPr>
          <a:xfrm>
            <a:off x="720000" y="3937950"/>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3"/>
          <p:cNvSpPr txBox="1">
            <a:spLocks noGrp="1"/>
          </p:cNvSpPr>
          <p:nvPr>
            <p:ph type="subTitle" idx="4"/>
          </p:nvPr>
        </p:nvSpPr>
        <p:spPr>
          <a:xfrm>
            <a:off x="3343071" y="3937950"/>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3"/>
          <p:cNvSpPr txBox="1">
            <a:spLocks noGrp="1"/>
          </p:cNvSpPr>
          <p:nvPr>
            <p:ph type="subTitle" idx="5"/>
          </p:nvPr>
        </p:nvSpPr>
        <p:spPr>
          <a:xfrm>
            <a:off x="5966149" y="2204768"/>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3"/>
          <p:cNvSpPr txBox="1">
            <a:spLocks noGrp="1"/>
          </p:cNvSpPr>
          <p:nvPr>
            <p:ph type="subTitle" idx="6"/>
          </p:nvPr>
        </p:nvSpPr>
        <p:spPr>
          <a:xfrm>
            <a:off x="5966149" y="3937950"/>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3"/>
          <p:cNvSpPr txBox="1">
            <a:spLocks noGrp="1"/>
          </p:cNvSpPr>
          <p:nvPr>
            <p:ph type="title" idx="7" hasCustomPrompt="1"/>
          </p:nvPr>
        </p:nvSpPr>
        <p:spPr>
          <a:xfrm>
            <a:off x="720000" y="1251395"/>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lt2"/>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8" hasCustomPrompt="1"/>
          </p:nvPr>
        </p:nvSpPr>
        <p:spPr>
          <a:xfrm>
            <a:off x="720000" y="2983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accent1"/>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9" hasCustomPrompt="1"/>
          </p:nvPr>
        </p:nvSpPr>
        <p:spPr>
          <a:xfrm>
            <a:off x="3343071" y="1251395"/>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accent1"/>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title" idx="13" hasCustomPrompt="1"/>
          </p:nvPr>
        </p:nvSpPr>
        <p:spPr>
          <a:xfrm>
            <a:off x="3343071" y="2983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lt2"/>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5" name="Google Shape;85;p13"/>
          <p:cNvSpPr txBox="1">
            <a:spLocks noGrp="1"/>
          </p:cNvSpPr>
          <p:nvPr>
            <p:ph type="title" idx="14" hasCustomPrompt="1"/>
          </p:nvPr>
        </p:nvSpPr>
        <p:spPr>
          <a:xfrm>
            <a:off x="5966149" y="1251395"/>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lt2"/>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 name="Google Shape;86;p13"/>
          <p:cNvSpPr txBox="1">
            <a:spLocks noGrp="1"/>
          </p:cNvSpPr>
          <p:nvPr>
            <p:ph type="title" idx="15" hasCustomPrompt="1"/>
          </p:nvPr>
        </p:nvSpPr>
        <p:spPr>
          <a:xfrm>
            <a:off x="5966149" y="2983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accent1"/>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7" name="Google Shape;87;p13"/>
          <p:cNvSpPr txBox="1">
            <a:spLocks noGrp="1"/>
          </p:cNvSpPr>
          <p:nvPr>
            <p:ph type="subTitle" idx="16"/>
          </p:nvPr>
        </p:nvSpPr>
        <p:spPr>
          <a:xfrm>
            <a:off x="720000" y="1868342"/>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8" name="Google Shape;88;p13"/>
          <p:cNvSpPr txBox="1">
            <a:spLocks noGrp="1"/>
          </p:cNvSpPr>
          <p:nvPr>
            <p:ph type="subTitle" idx="17"/>
          </p:nvPr>
        </p:nvSpPr>
        <p:spPr>
          <a:xfrm>
            <a:off x="3343071" y="1868342"/>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9" name="Google Shape;89;p13"/>
          <p:cNvSpPr txBox="1">
            <a:spLocks noGrp="1"/>
          </p:cNvSpPr>
          <p:nvPr>
            <p:ph type="subTitle" idx="18"/>
          </p:nvPr>
        </p:nvSpPr>
        <p:spPr>
          <a:xfrm>
            <a:off x="5966149" y="1868342"/>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0" name="Google Shape;90;p13"/>
          <p:cNvSpPr txBox="1">
            <a:spLocks noGrp="1"/>
          </p:cNvSpPr>
          <p:nvPr>
            <p:ph type="subTitle" idx="19"/>
          </p:nvPr>
        </p:nvSpPr>
        <p:spPr>
          <a:xfrm>
            <a:off x="720000" y="3601005"/>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1" name="Google Shape;91;p13"/>
          <p:cNvSpPr txBox="1">
            <a:spLocks noGrp="1"/>
          </p:cNvSpPr>
          <p:nvPr>
            <p:ph type="subTitle" idx="20"/>
          </p:nvPr>
        </p:nvSpPr>
        <p:spPr>
          <a:xfrm>
            <a:off x="3343071" y="3601005"/>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2" name="Google Shape;92;p13"/>
          <p:cNvSpPr txBox="1">
            <a:spLocks noGrp="1"/>
          </p:cNvSpPr>
          <p:nvPr>
            <p:ph type="subTitle" idx="21"/>
          </p:nvPr>
        </p:nvSpPr>
        <p:spPr>
          <a:xfrm>
            <a:off x="5966149" y="3601005"/>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93" name="Google Shape;93;p13"/>
          <p:cNvPicPr preferRelativeResize="0"/>
          <p:nvPr/>
        </p:nvPicPr>
        <p:blipFill>
          <a:blip r:embed="rId2">
            <a:alphaModFix/>
          </a:blip>
          <a:stretch>
            <a:fillRect/>
          </a:stretch>
        </p:blipFill>
        <p:spPr>
          <a:xfrm rot="-6592338">
            <a:off x="8001025" y="535412"/>
            <a:ext cx="1868751" cy="1040274"/>
          </a:xfrm>
          <a:prstGeom prst="rect">
            <a:avLst/>
          </a:prstGeom>
          <a:noFill/>
          <a:ln>
            <a:noFill/>
          </a:ln>
        </p:spPr>
      </p:pic>
      <p:sp>
        <p:nvSpPr>
          <p:cNvPr id="94" name="Google Shape;94;p13"/>
          <p:cNvSpPr/>
          <p:nvPr/>
        </p:nvSpPr>
        <p:spPr>
          <a:xfrm rot="-4617226">
            <a:off x="43555" y="472208"/>
            <a:ext cx="539636" cy="518316"/>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3"/>
          <p:cNvSpPr/>
          <p:nvPr/>
        </p:nvSpPr>
        <p:spPr>
          <a:xfrm>
            <a:off x="8453450" y="3116199"/>
            <a:ext cx="524216" cy="484801"/>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3"/>
          <p:cNvSpPr/>
          <p:nvPr/>
        </p:nvSpPr>
        <p:spPr>
          <a:xfrm rot="5400000">
            <a:off x="8909252" y="3907910"/>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97" name="Google Shape;97;p13"/>
          <p:cNvSpPr/>
          <p:nvPr/>
        </p:nvSpPr>
        <p:spPr>
          <a:xfrm rot="5400000">
            <a:off x="624277" y="105660"/>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98" name="Google Shape;98;p13"/>
          <p:cNvPicPr preferRelativeResize="0"/>
          <p:nvPr/>
        </p:nvPicPr>
        <p:blipFill>
          <a:blip r:embed="rId3">
            <a:alphaModFix/>
          </a:blip>
          <a:stretch>
            <a:fillRect/>
          </a:stretch>
        </p:blipFill>
        <p:spPr>
          <a:xfrm rot="-1530761">
            <a:off x="-682830" y="2753629"/>
            <a:ext cx="1373134" cy="132461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BLANK_1_1_1">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6"/>
          <p:cNvPicPr preferRelativeResize="0"/>
          <p:nvPr/>
        </p:nvPicPr>
        <p:blipFill>
          <a:blip r:embed="rId2">
            <a:alphaModFix/>
          </a:blip>
          <a:stretch>
            <a:fillRect/>
          </a:stretch>
        </p:blipFill>
        <p:spPr>
          <a:xfrm>
            <a:off x="7279575" y="-427600"/>
            <a:ext cx="1002525" cy="967099"/>
          </a:xfrm>
          <a:prstGeom prst="rect">
            <a:avLst/>
          </a:prstGeom>
          <a:noFill/>
          <a:ln>
            <a:noFill/>
          </a:ln>
        </p:spPr>
      </p:pic>
      <p:sp>
        <p:nvSpPr>
          <p:cNvPr id="109" name="Google Shape;109;p16"/>
          <p:cNvSpPr/>
          <p:nvPr/>
        </p:nvSpPr>
        <p:spPr>
          <a:xfrm rot="-3400441">
            <a:off x="6964923" y="95090"/>
            <a:ext cx="454102" cy="419966"/>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6"/>
          <p:cNvSpPr/>
          <p:nvPr/>
        </p:nvSpPr>
        <p:spPr>
          <a:xfrm rot="-1645844">
            <a:off x="160773" y="4317650"/>
            <a:ext cx="596253" cy="572698"/>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p:nvPr/>
        </p:nvSpPr>
        <p:spPr>
          <a:xfrm>
            <a:off x="131825" y="3678563"/>
            <a:ext cx="177900" cy="1779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12" name="Google Shape;112;p16"/>
          <p:cNvSpPr/>
          <p:nvPr/>
        </p:nvSpPr>
        <p:spPr>
          <a:xfrm>
            <a:off x="8674325" y="8352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13" name="Google Shape;113;p16"/>
          <p:cNvSpPr/>
          <p:nvPr/>
        </p:nvSpPr>
        <p:spPr>
          <a:xfrm rot="-5400000">
            <a:off x="8782025" y="1297731"/>
            <a:ext cx="275100" cy="275100"/>
          </a:xfrm>
          <a:prstGeom prst="flowChartMagneticDrum">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114" name="Google Shape;114;p16"/>
          <p:cNvPicPr preferRelativeResize="0"/>
          <p:nvPr/>
        </p:nvPicPr>
        <p:blipFill>
          <a:blip r:embed="rId3">
            <a:alphaModFix/>
          </a:blip>
          <a:stretch>
            <a:fillRect/>
          </a:stretch>
        </p:blipFill>
        <p:spPr>
          <a:xfrm>
            <a:off x="713225" y="4604001"/>
            <a:ext cx="1813444" cy="1009500"/>
          </a:xfrm>
          <a:prstGeom prst="rect">
            <a:avLst/>
          </a:prstGeom>
          <a:noFill/>
          <a:ln>
            <a:noFill/>
          </a:ln>
        </p:spPr>
      </p:pic>
      <p:sp>
        <p:nvSpPr>
          <p:cNvPr id="115" name="Google Shape;115;p16"/>
          <p:cNvSpPr/>
          <p:nvPr/>
        </p:nvSpPr>
        <p:spPr>
          <a:xfrm>
            <a:off x="2788600" y="4748475"/>
            <a:ext cx="107700" cy="1077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BLANK_1_1_1_1">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17"/>
          <p:cNvSpPr/>
          <p:nvPr/>
        </p:nvSpPr>
        <p:spPr>
          <a:xfrm rot="-4571395">
            <a:off x="107828" y="1299634"/>
            <a:ext cx="543601" cy="469342"/>
          </a:xfrm>
          <a:custGeom>
            <a:avLst/>
            <a:gdLst/>
            <a:ahLst/>
            <a:cxnLst/>
            <a:rect l="l" t="t" r="r" b="b"/>
            <a:pathLst>
              <a:path w="2094" h="1808" extrusionOk="0">
                <a:moveTo>
                  <a:pt x="2091" y="550"/>
                </a:moveTo>
                <a:cubicBezTo>
                  <a:pt x="2091" y="549"/>
                  <a:pt x="2091" y="548"/>
                  <a:pt x="2091" y="547"/>
                </a:cubicBezTo>
                <a:cubicBezTo>
                  <a:pt x="2092" y="545"/>
                  <a:pt x="2092" y="543"/>
                  <a:pt x="2093" y="541"/>
                </a:cubicBezTo>
                <a:cubicBezTo>
                  <a:pt x="2093" y="539"/>
                  <a:pt x="2093" y="537"/>
                  <a:pt x="2093" y="535"/>
                </a:cubicBezTo>
                <a:cubicBezTo>
                  <a:pt x="2093" y="533"/>
                  <a:pt x="2093" y="531"/>
                  <a:pt x="2092" y="530"/>
                </a:cubicBezTo>
                <a:cubicBezTo>
                  <a:pt x="2092" y="528"/>
                  <a:pt x="2091" y="526"/>
                  <a:pt x="2090" y="524"/>
                </a:cubicBezTo>
                <a:cubicBezTo>
                  <a:pt x="2090" y="523"/>
                  <a:pt x="2090" y="522"/>
                  <a:pt x="2089" y="521"/>
                </a:cubicBezTo>
                <a:cubicBezTo>
                  <a:pt x="2089" y="520"/>
                  <a:pt x="2088" y="520"/>
                  <a:pt x="2087" y="519"/>
                </a:cubicBezTo>
                <a:cubicBezTo>
                  <a:pt x="2086" y="517"/>
                  <a:pt x="2085" y="516"/>
                  <a:pt x="2083" y="514"/>
                </a:cubicBezTo>
                <a:cubicBezTo>
                  <a:pt x="2081" y="513"/>
                  <a:pt x="2080" y="512"/>
                  <a:pt x="2078" y="511"/>
                </a:cubicBezTo>
                <a:cubicBezTo>
                  <a:pt x="2077" y="510"/>
                  <a:pt x="2077" y="509"/>
                  <a:pt x="2076" y="509"/>
                </a:cubicBezTo>
                <a:lnTo>
                  <a:pt x="1008" y="2"/>
                </a:lnTo>
                <a:cubicBezTo>
                  <a:pt x="1007" y="2"/>
                  <a:pt x="1006" y="2"/>
                  <a:pt x="1005" y="2"/>
                </a:cubicBezTo>
                <a:cubicBezTo>
                  <a:pt x="1004" y="1"/>
                  <a:pt x="1002" y="0"/>
                  <a:pt x="999" y="0"/>
                </a:cubicBezTo>
                <a:cubicBezTo>
                  <a:pt x="997" y="0"/>
                  <a:pt x="995" y="0"/>
                  <a:pt x="993" y="0"/>
                </a:cubicBezTo>
                <a:cubicBezTo>
                  <a:pt x="992" y="0"/>
                  <a:pt x="990" y="0"/>
                  <a:pt x="988" y="1"/>
                </a:cubicBezTo>
                <a:cubicBezTo>
                  <a:pt x="986" y="1"/>
                  <a:pt x="984" y="2"/>
                  <a:pt x="982" y="3"/>
                </a:cubicBezTo>
                <a:cubicBezTo>
                  <a:pt x="981" y="3"/>
                  <a:pt x="980" y="3"/>
                  <a:pt x="979" y="4"/>
                </a:cubicBezTo>
                <a:lnTo>
                  <a:pt x="450" y="325"/>
                </a:lnTo>
                <a:cubicBezTo>
                  <a:pt x="449" y="325"/>
                  <a:pt x="449" y="326"/>
                  <a:pt x="448" y="327"/>
                </a:cubicBezTo>
                <a:cubicBezTo>
                  <a:pt x="446" y="328"/>
                  <a:pt x="445" y="329"/>
                  <a:pt x="443" y="331"/>
                </a:cubicBezTo>
                <a:cubicBezTo>
                  <a:pt x="442" y="332"/>
                  <a:pt x="441" y="334"/>
                  <a:pt x="440" y="336"/>
                </a:cubicBezTo>
                <a:cubicBezTo>
                  <a:pt x="439" y="337"/>
                  <a:pt x="438" y="337"/>
                  <a:pt x="438" y="338"/>
                </a:cubicBezTo>
                <a:lnTo>
                  <a:pt x="2" y="1256"/>
                </a:lnTo>
                <a:cubicBezTo>
                  <a:pt x="2" y="1257"/>
                  <a:pt x="2" y="1258"/>
                  <a:pt x="2" y="1259"/>
                </a:cubicBezTo>
                <a:cubicBezTo>
                  <a:pt x="1" y="1261"/>
                  <a:pt x="0" y="1263"/>
                  <a:pt x="0" y="1265"/>
                </a:cubicBezTo>
                <a:cubicBezTo>
                  <a:pt x="0" y="1267"/>
                  <a:pt x="0" y="1269"/>
                  <a:pt x="0" y="1271"/>
                </a:cubicBezTo>
                <a:cubicBezTo>
                  <a:pt x="0" y="1273"/>
                  <a:pt x="0" y="1275"/>
                  <a:pt x="1" y="1277"/>
                </a:cubicBezTo>
                <a:cubicBezTo>
                  <a:pt x="1" y="1279"/>
                  <a:pt x="2" y="1281"/>
                  <a:pt x="3" y="1283"/>
                </a:cubicBezTo>
                <a:cubicBezTo>
                  <a:pt x="3" y="1284"/>
                  <a:pt x="3" y="1285"/>
                  <a:pt x="4" y="1286"/>
                </a:cubicBezTo>
                <a:cubicBezTo>
                  <a:pt x="4" y="1287"/>
                  <a:pt x="5" y="1287"/>
                  <a:pt x="6" y="1288"/>
                </a:cubicBezTo>
                <a:lnTo>
                  <a:pt x="8" y="1291"/>
                </a:lnTo>
                <a:cubicBezTo>
                  <a:pt x="11" y="1294"/>
                  <a:pt x="14" y="1296"/>
                  <a:pt x="17" y="1298"/>
                </a:cubicBezTo>
                <a:lnTo>
                  <a:pt x="1084" y="1804"/>
                </a:lnTo>
                <a:cubicBezTo>
                  <a:pt x="1088" y="1806"/>
                  <a:pt x="1091" y="1806"/>
                  <a:pt x="1095" y="1807"/>
                </a:cubicBezTo>
                <a:cubicBezTo>
                  <a:pt x="1096" y="1807"/>
                  <a:pt x="1097" y="1807"/>
                  <a:pt x="1097" y="1807"/>
                </a:cubicBezTo>
                <a:cubicBezTo>
                  <a:pt x="1101" y="1807"/>
                  <a:pt x="1104" y="1806"/>
                  <a:pt x="1108" y="1805"/>
                </a:cubicBezTo>
                <a:cubicBezTo>
                  <a:pt x="1108" y="1805"/>
                  <a:pt x="1109" y="1805"/>
                  <a:pt x="1110" y="1804"/>
                </a:cubicBezTo>
                <a:cubicBezTo>
                  <a:pt x="1111" y="1804"/>
                  <a:pt x="1113" y="1803"/>
                  <a:pt x="1114" y="1802"/>
                </a:cubicBezTo>
                <a:lnTo>
                  <a:pt x="1643" y="1482"/>
                </a:lnTo>
                <a:cubicBezTo>
                  <a:pt x="1644" y="1481"/>
                  <a:pt x="1644" y="1481"/>
                  <a:pt x="1645" y="1480"/>
                </a:cubicBezTo>
                <a:cubicBezTo>
                  <a:pt x="1647" y="1479"/>
                  <a:pt x="1648" y="1477"/>
                  <a:pt x="1649" y="1476"/>
                </a:cubicBezTo>
                <a:cubicBezTo>
                  <a:pt x="1651" y="1474"/>
                  <a:pt x="1652" y="1473"/>
                  <a:pt x="1653" y="1471"/>
                </a:cubicBezTo>
                <a:cubicBezTo>
                  <a:pt x="1654" y="1470"/>
                  <a:pt x="1654" y="1470"/>
                  <a:pt x="1655" y="1469"/>
                </a:cubicBezTo>
                <a:lnTo>
                  <a:pt x="2091" y="550"/>
                </a:lnTo>
                <a:moveTo>
                  <a:pt x="1334" y="1351"/>
                </a:moveTo>
                <a:lnTo>
                  <a:pt x="1561" y="1458"/>
                </a:lnTo>
                <a:lnTo>
                  <a:pt x="1171" y="1695"/>
                </a:lnTo>
                <a:lnTo>
                  <a:pt x="1334" y="1351"/>
                </a:lnTo>
                <a:moveTo>
                  <a:pt x="1612" y="1413"/>
                </a:moveTo>
                <a:lnTo>
                  <a:pt x="1361" y="1294"/>
                </a:lnTo>
                <a:lnTo>
                  <a:pt x="1558" y="879"/>
                </a:lnTo>
                <a:lnTo>
                  <a:pt x="1989" y="618"/>
                </a:lnTo>
                <a:lnTo>
                  <a:pt x="1612" y="1413"/>
                </a:lnTo>
                <a:moveTo>
                  <a:pt x="535" y="927"/>
                </a:moveTo>
                <a:lnTo>
                  <a:pt x="104" y="1188"/>
                </a:lnTo>
                <a:lnTo>
                  <a:pt x="481" y="393"/>
                </a:lnTo>
                <a:lnTo>
                  <a:pt x="732" y="512"/>
                </a:lnTo>
                <a:lnTo>
                  <a:pt x="535" y="927"/>
                </a:lnTo>
                <a:moveTo>
                  <a:pt x="759" y="455"/>
                </a:moveTo>
                <a:lnTo>
                  <a:pt x="532" y="348"/>
                </a:lnTo>
                <a:lnTo>
                  <a:pt x="922" y="111"/>
                </a:lnTo>
                <a:lnTo>
                  <a:pt x="759" y="455"/>
                </a:lnTo>
                <a:moveTo>
                  <a:pt x="788" y="539"/>
                </a:moveTo>
                <a:lnTo>
                  <a:pt x="1492" y="872"/>
                </a:lnTo>
                <a:lnTo>
                  <a:pt x="1304" y="1267"/>
                </a:lnTo>
                <a:lnTo>
                  <a:pt x="601" y="934"/>
                </a:lnTo>
                <a:lnTo>
                  <a:pt x="788" y="539"/>
                </a:lnTo>
                <a:moveTo>
                  <a:pt x="1996" y="540"/>
                </a:moveTo>
                <a:lnTo>
                  <a:pt x="1532" y="822"/>
                </a:lnTo>
                <a:lnTo>
                  <a:pt x="815" y="482"/>
                </a:lnTo>
                <a:lnTo>
                  <a:pt x="1010" y="72"/>
                </a:lnTo>
                <a:lnTo>
                  <a:pt x="1996" y="540"/>
                </a:lnTo>
                <a:moveTo>
                  <a:pt x="96" y="1266"/>
                </a:moveTo>
                <a:lnTo>
                  <a:pt x="561" y="984"/>
                </a:lnTo>
                <a:lnTo>
                  <a:pt x="1278" y="1324"/>
                </a:lnTo>
                <a:lnTo>
                  <a:pt x="1083" y="1734"/>
                </a:lnTo>
                <a:lnTo>
                  <a:pt x="96" y="126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 name="Google Shape;119;p17"/>
          <p:cNvPicPr preferRelativeResize="0"/>
          <p:nvPr/>
        </p:nvPicPr>
        <p:blipFill>
          <a:blip r:embed="rId2">
            <a:alphaModFix/>
          </a:blip>
          <a:stretch>
            <a:fillRect/>
          </a:stretch>
        </p:blipFill>
        <p:spPr>
          <a:xfrm rot="-870921">
            <a:off x="8043412" y="4065515"/>
            <a:ext cx="909853" cy="877719"/>
          </a:xfrm>
          <a:prstGeom prst="rect">
            <a:avLst/>
          </a:prstGeom>
          <a:noFill/>
          <a:ln>
            <a:noFill/>
          </a:ln>
        </p:spPr>
      </p:pic>
      <p:pic>
        <p:nvPicPr>
          <p:cNvPr id="120" name="Google Shape;120;p17"/>
          <p:cNvPicPr preferRelativeResize="0"/>
          <p:nvPr/>
        </p:nvPicPr>
        <p:blipFill>
          <a:blip r:embed="rId3">
            <a:alphaModFix/>
          </a:blip>
          <a:stretch>
            <a:fillRect/>
          </a:stretch>
        </p:blipFill>
        <p:spPr>
          <a:xfrm rot="-2401536">
            <a:off x="-546949" y="511915"/>
            <a:ext cx="1312911" cy="726473"/>
          </a:xfrm>
          <a:prstGeom prst="rect">
            <a:avLst/>
          </a:prstGeom>
          <a:noFill/>
          <a:ln>
            <a:noFill/>
          </a:ln>
        </p:spPr>
      </p:pic>
      <p:grpSp>
        <p:nvGrpSpPr>
          <p:cNvPr id="121" name="Google Shape;121;p17"/>
          <p:cNvGrpSpPr/>
          <p:nvPr/>
        </p:nvGrpSpPr>
        <p:grpSpPr>
          <a:xfrm rot="1207837">
            <a:off x="8633737" y="1854358"/>
            <a:ext cx="596813" cy="596813"/>
            <a:chOff x="6357825" y="1432425"/>
            <a:chExt cx="462300" cy="462300"/>
          </a:xfrm>
        </p:grpSpPr>
        <p:sp>
          <p:nvSpPr>
            <p:cNvPr id="122" name="Google Shape;122;p17"/>
            <p:cNvSpPr/>
            <p:nvPr/>
          </p:nvSpPr>
          <p:spPr>
            <a:xfrm>
              <a:off x="6357825" y="1508625"/>
              <a:ext cx="386100" cy="3861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23" name="Google Shape;123;p17"/>
            <p:cNvSpPr/>
            <p:nvPr/>
          </p:nvSpPr>
          <p:spPr>
            <a:xfrm>
              <a:off x="6434025" y="1432425"/>
              <a:ext cx="386100" cy="3861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124" name="Google Shape;124;p17"/>
          <p:cNvSpPr/>
          <p:nvPr/>
        </p:nvSpPr>
        <p:spPr>
          <a:xfrm>
            <a:off x="8773175" y="280692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125" name="Google Shape;125;p17"/>
          <p:cNvPicPr preferRelativeResize="0"/>
          <p:nvPr/>
        </p:nvPicPr>
        <p:blipFill>
          <a:blip r:embed="rId4">
            <a:alphaModFix/>
          </a:blip>
          <a:stretch>
            <a:fillRect/>
          </a:stretch>
        </p:blipFill>
        <p:spPr>
          <a:xfrm rot="3415189">
            <a:off x="8272106" y="3350101"/>
            <a:ext cx="1320763" cy="714096"/>
          </a:xfrm>
          <a:prstGeom prst="rect">
            <a:avLst/>
          </a:prstGeom>
          <a:noFill/>
          <a:ln>
            <a:noFill/>
          </a:ln>
        </p:spPr>
      </p:pic>
      <p:sp>
        <p:nvSpPr>
          <p:cNvPr id="126" name="Google Shape;126;p17"/>
          <p:cNvSpPr/>
          <p:nvPr/>
        </p:nvSpPr>
        <p:spPr>
          <a:xfrm>
            <a:off x="86850" y="2240825"/>
            <a:ext cx="107700" cy="1077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27" name="Google Shape;127;p17"/>
          <p:cNvSpPr/>
          <p:nvPr/>
        </p:nvSpPr>
        <p:spPr>
          <a:xfrm>
            <a:off x="392425" y="2771813"/>
            <a:ext cx="177900" cy="1779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28" name="Google Shape;128;p17"/>
          <p:cNvSpPr/>
          <p:nvPr/>
        </p:nvSpPr>
        <p:spPr>
          <a:xfrm>
            <a:off x="7819975" y="4725679"/>
            <a:ext cx="765900" cy="320700"/>
          </a:xfrm>
          <a:prstGeom prst="rtTriangl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4532400" y="1755600"/>
            <a:ext cx="3593400" cy="68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 name="Google Shape;140;p20"/>
          <p:cNvSpPr txBox="1">
            <a:spLocks noGrp="1"/>
          </p:cNvSpPr>
          <p:nvPr>
            <p:ph type="subTitle" idx="1"/>
          </p:nvPr>
        </p:nvSpPr>
        <p:spPr>
          <a:xfrm>
            <a:off x="4532575" y="2443050"/>
            <a:ext cx="3593400" cy="95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0"/>
          <p:cNvSpPr/>
          <p:nvPr/>
        </p:nvSpPr>
        <p:spPr>
          <a:xfrm>
            <a:off x="429125" y="2944563"/>
            <a:ext cx="177900" cy="1779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42" name="Google Shape;142;p20"/>
          <p:cNvSpPr/>
          <p:nvPr/>
        </p:nvSpPr>
        <p:spPr>
          <a:xfrm>
            <a:off x="659375" y="372870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 name="Google Shape;145;p21"/>
          <p:cNvSpPr txBox="1">
            <a:spLocks noGrp="1"/>
          </p:cNvSpPr>
          <p:nvPr>
            <p:ph type="subTitle" idx="1"/>
          </p:nvPr>
        </p:nvSpPr>
        <p:spPr>
          <a:xfrm>
            <a:off x="5111257" y="2844754"/>
            <a:ext cx="2640000" cy="111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1"/>
          <p:cNvSpPr txBox="1">
            <a:spLocks noGrp="1"/>
          </p:cNvSpPr>
          <p:nvPr>
            <p:ph type="subTitle" idx="2"/>
          </p:nvPr>
        </p:nvSpPr>
        <p:spPr>
          <a:xfrm>
            <a:off x="1392730" y="2844754"/>
            <a:ext cx="2640000" cy="111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21"/>
          <p:cNvSpPr txBox="1">
            <a:spLocks noGrp="1"/>
          </p:cNvSpPr>
          <p:nvPr>
            <p:ph type="subTitle" idx="3"/>
          </p:nvPr>
        </p:nvSpPr>
        <p:spPr>
          <a:xfrm>
            <a:off x="1392730" y="2285854"/>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8" name="Google Shape;148;p21"/>
          <p:cNvSpPr txBox="1">
            <a:spLocks noGrp="1"/>
          </p:cNvSpPr>
          <p:nvPr>
            <p:ph type="subTitle" idx="4"/>
          </p:nvPr>
        </p:nvSpPr>
        <p:spPr>
          <a:xfrm>
            <a:off x="5111257" y="2285854"/>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9" name="Google Shape;149;p21"/>
          <p:cNvSpPr/>
          <p:nvPr/>
        </p:nvSpPr>
        <p:spPr>
          <a:xfrm rot="-9000018">
            <a:off x="8643947" y="3557623"/>
            <a:ext cx="596861" cy="726475"/>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1"/>
          <p:cNvSpPr/>
          <p:nvPr/>
        </p:nvSpPr>
        <p:spPr>
          <a:xfrm>
            <a:off x="9043550" y="2828425"/>
            <a:ext cx="177900" cy="1779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51" name="Google Shape;151;p21"/>
          <p:cNvSpPr/>
          <p:nvPr/>
        </p:nvSpPr>
        <p:spPr>
          <a:xfrm rot="397232">
            <a:off x="-116824" y="3489649"/>
            <a:ext cx="596849" cy="551973"/>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1"/>
          <p:cNvSpPr/>
          <p:nvPr/>
        </p:nvSpPr>
        <p:spPr>
          <a:xfrm>
            <a:off x="450125" y="3081000"/>
            <a:ext cx="177900" cy="1779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5" name="Google Shape;155;p22"/>
          <p:cNvSpPr txBox="1">
            <a:spLocks noGrp="1"/>
          </p:cNvSpPr>
          <p:nvPr>
            <p:ph type="subTitle" idx="1"/>
          </p:nvPr>
        </p:nvSpPr>
        <p:spPr>
          <a:xfrm>
            <a:off x="4221315" y="1637000"/>
            <a:ext cx="3254100" cy="18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2"/>
          <p:cNvSpPr txBox="1">
            <a:spLocks noGrp="1"/>
          </p:cNvSpPr>
          <p:nvPr>
            <p:ph type="subTitle" idx="2"/>
          </p:nvPr>
        </p:nvSpPr>
        <p:spPr>
          <a:xfrm>
            <a:off x="720000" y="1637000"/>
            <a:ext cx="3254100" cy="18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22"/>
          <p:cNvSpPr/>
          <p:nvPr/>
        </p:nvSpPr>
        <p:spPr>
          <a:xfrm>
            <a:off x="321175" y="450538"/>
            <a:ext cx="177900" cy="1779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58" name="Google Shape;158;p22"/>
          <p:cNvSpPr/>
          <p:nvPr/>
        </p:nvSpPr>
        <p:spPr>
          <a:xfrm rot="-5400000">
            <a:off x="659365" y="19598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59" name="Google Shape;159;p22"/>
          <p:cNvSpPr/>
          <p:nvPr/>
        </p:nvSpPr>
        <p:spPr>
          <a:xfrm>
            <a:off x="8484625" y="3102076"/>
            <a:ext cx="536624" cy="463327"/>
          </a:xfrm>
          <a:custGeom>
            <a:avLst/>
            <a:gdLst/>
            <a:ahLst/>
            <a:cxnLst/>
            <a:rect l="l" t="t" r="r" b="b"/>
            <a:pathLst>
              <a:path w="2094" h="1808" extrusionOk="0">
                <a:moveTo>
                  <a:pt x="2091" y="550"/>
                </a:moveTo>
                <a:cubicBezTo>
                  <a:pt x="2091" y="549"/>
                  <a:pt x="2091" y="548"/>
                  <a:pt x="2091" y="547"/>
                </a:cubicBezTo>
                <a:cubicBezTo>
                  <a:pt x="2092" y="545"/>
                  <a:pt x="2092" y="543"/>
                  <a:pt x="2093" y="541"/>
                </a:cubicBezTo>
                <a:cubicBezTo>
                  <a:pt x="2093" y="539"/>
                  <a:pt x="2093" y="537"/>
                  <a:pt x="2093" y="535"/>
                </a:cubicBezTo>
                <a:cubicBezTo>
                  <a:pt x="2093" y="533"/>
                  <a:pt x="2093" y="531"/>
                  <a:pt x="2092" y="530"/>
                </a:cubicBezTo>
                <a:cubicBezTo>
                  <a:pt x="2092" y="528"/>
                  <a:pt x="2091" y="526"/>
                  <a:pt x="2090" y="524"/>
                </a:cubicBezTo>
                <a:cubicBezTo>
                  <a:pt x="2090" y="523"/>
                  <a:pt x="2090" y="522"/>
                  <a:pt x="2089" y="521"/>
                </a:cubicBezTo>
                <a:cubicBezTo>
                  <a:pt x="2089" y="520"/>
                  <a:pt x="2088" y="520"/>
                  <a:pt x="2087" y="519"/>
                </a:cubicBezTo>
                <a:cubicBezTo>
                  <a:pt x="2086" y="517"/>
                  <a:pt x="2085" y="516"/>
                  <a:pt x="2083" y="514"/>
                </a:cubicBezTo>
                <a:cubicBezTo>
                  <a:pt x="2081" y="513"/>
                  <a:pt x="2080" y="512"/>
                  <a:pt x="2078" y="511"/>
                </a:cubicBezTo>
                <a:cubicBezTo>
                  <a:pt x="2077" y="510"/>
                  <a:pt x="2077" y="509"/>
                  <a:pt x="2076" y="509"/>
                </a:cubicBezTo>
                <a:lnTo>
                  <a:pt x="1008" y="2"/>
                </a:lnTo>
                <a:cubicBezTo>
                  <a:pt x="1007" y="2"/>
                  <a:pt x="1006" y="2"/>
                  <a:pt x="1005" y="2"/>
                </a:cubicBezTo>
                <a:cubicBezTo>
                  <a:pt x="1004" y="1"/>
                  <a:pt x="1002" y="0"/>
                  <a:pt x="999" y="0"/>
                </a:cubicBezTo>
                <a:cubicBezTo>
                  <a:pt x="997" y="0"/>
                  <a:pt x="995" y="0"/>
                  <a:pt x="993" y="0"/>
                </a:cubicBezTo>
                <a:cubicBezTo>
                  <a:pt x="992" y="0"/>
                  <a:pt x="990" y="0"/>
                  <a:pt x="988" y="1"/>
                </a:cubicBezTo>
                <a:cubicBezTo>
                  <a:pt x="986" y="1"/>
                  <a:pt x="984" y="2"/>
                  <a:pt x="982" y="3"/>
                </a:cubicBezTo>
                <a:cubicBezTo>
                  <a:pt x="981" y="3"/>
                  <a:pt x="980" y="3"/>
                  <a:pt x="979" y="4"/>
                </a:cubicBezTo>
                <a:lnTo>
                  <a:pt x="450" y="325"/>
                </a:lnTo>
                <a:cubicBezTo>
                  <a:pt x="449" y="325"/>
                  <a:pt x="449" y="326"/>
                  <a:pt x="448" y="327"/>
                </a:cubicBezTo>
                <a:cubicBezTo>
                  <a:pt x="446" y="328"/>
                  <a:pt x="445" y="329"/>
                  <a:pt x="443" y="331"/>
                </a:cubicBezTo>
                <a:cubicBezTo>
                  <a:pt x="442" y="332"/>
                  <a:pt x="441" y="334"/>
                  <a:pt x="440" y="336"/>
                </a:cubicBezTo>
                <a:cubicBezTo>
                  <a:pt x="439" y="337"/>
                  <a:pt x="438" y="337"/>
                  <a:pt x="438" y="338"/>
                </a:cubicBezTo>
                <a:lnTo>
                  <a:pt x="2" y="1256"/>
                </a:lnTo>
                <a:cubicBezTo>
                  <a:pt x="2" y="1257"/>
                  <a:pt x="2" y="1258"/>
                  <a:pt x="2" y="1259"/>
                </a:cubicBezTo>
                <a:cubicBezTo>
                  <a:pt x="1" y="1261"/>
                  <a:pt x="0" y="1263"/>
                  <a:pt x="0" y="1265"/>
                </a:cubicBezTo>
                <a:cubicBezTo>
                  <a:pt x="0" y="1267"/>
                  <a:pt x="0" y="1269"/>
                  <a:pt x="0" y="1271"/>
                </a:cubicBezTo>
                <a:cubicBezTo>
                  <a:pt x="0" y="1273"/>
                  <a:pt x="0" y="1275"/>
                  <a:pt x="1" y="1277"/>
                </a:cubicBezTo>
                <a:cubicBezTo>
                  <a:pt x="1" y="1279"/>
                  <a:pt x="2" y="1281"/>
                  <a:pt x="3" y="1283"/>
                </a:cubicBezTo>
                <a:cubicBezTo>
                  <a:pt x="3" y="1284"/>
                  <a:pt x="3" y="1285"/>
                  <a:pt x="4" y="1286"/>
                </a:cubicBezTo>
                <a:cubicBezTo>
                  <a:pt x="4" y="1287"/>
                  <a:pt x="5" y="1287"/>
                  <a:pt x="6" y="1288"/>
                </a:cubicBezTo>
                <a:lnTo>
                  <a:pt x="8" y="1291"/>
                </a:lnTo>
                <a:cubicBezTo>
                  <a:pt x="11" y="1294"/>
                  <a:pt x="14" y="1296"/>
                  <a:pt x="17" y="1298"/>
                </a:cubicBezTo>
                <a:lnTo>
                  <a:pt x="1084" y="1804"/>
                </a:lnTo>
                <a:cubicBezTo>
                  <a:pt x="1088" y="1806"/>
                  <a:pt x="1091" y="1806"/>
                  <a:pt x="1095" y="1807"/>
                </a:cubicBezTo>
                <a:cubicBezTo>
                  <a:pt x="1096" y="1807"/>
                  <a:pt x="1097" y="1807"/>
                  <a:pt x="1097" y="1807"/>
                </a:cubicBezTo>
                <a:cubicBezTo>
                  <a:pt x="1101" y="1807"/>
                  <a:pt x="1104" y="1806"/>
                  <a:pt x="1108" y="1805"/>
                </a:cubicBezTo>
                <a:cubicBezTo>
                  <a:pt x="1108" y="1805"/>
                  <a:pt x="1109" y="1805"/>
                  <a:pt x="1110" y="1804"/>
                </a:cubicBezTo>
                <a:cubicBezTo>
                  <a:pt x="1111" y="1804"/>
                  <a:pt x="1113" y="1803"/>
                  <a:pt x="1114" y="1802"/>
                </a:cubicBezTo>
                <a:lnTo>
                  <a:pt x="1643" y="1482"/>
                </a:lnTo>
                <a:cubicBezTo>
                  <a:pt x="1644" y="1481"/>
                  <a:pt x="1644" y="1481"/>
                  <a:pt x="1645" y="1480"/>
                </a:cubicBezTo>
                <a:cubicBezTo>
                  <a:pt x="1647" y="1479"/>
                  <a:pt x="1648" y="1477"/>
                  <a:pt x="1649" y="1476"/>
                </a:cubicBezTo>
                <a:cubicBezTo>
                  <a:pt x="1651" y="1474"/>
                  <a:pt x="1652" y="1473"/>
                  <a:pt x="1653" y="1471"/>
                </a:cubicBezTo>
                <a:cubicBezTo>
                  <a:pt x="1654" y="1470"/>
                  <a:pt x="1654" y="1470"/>
                  <a:pt x="1655" y="1469"/>
                </a:cubicBezTo>
                <a:lnTo>
                  <a:pt x="2091" y="550"/>
                </a:lnTo>
                <a:moveTo>
                  <a:pt x="1334" y="1351"/>
                </a:moveTo>
                <a:lnTo>
                  <a:pt x="1561" y="1458"/>
                </a:lnTo>
                <a:lnTo>
                  <a:pt x="1171" y="1695"/>
                </a:lnTo>
                <a:lnTo>
                  <a:pt x="1334" y="1351"/>
                </a:lnTo>
                <a:moveTo>
                  <a:pt x="1612" y="1413"/>
                </a:moveTo>
                <a:lnTo>
                  <a:pt x="1361" y="1294"/>
                </a:lnTo>
                <a:lnTo>
                  <a:pt x="1558" y="879"/>
                </a:lnTo>
                <a:lnTo>
                  <a:pt x="1989" y="618"/>
                </a:lnTo>
                <a:lnTo>
                  <a:pt x="1612" y="1413"/>
                </a:lnTo>
                <a:moveTo>
                  <a:pt x="535" y="927"/>
                </a:moveTo>
                <a:lnTo>
                  <a:pt x="104" y="1188"/>
                </a:lnTo>
                <a:lnTo>
                  <a:pt x="481" y="393"/>
                </a:lnTo>
                <a:lnTo>
                  <a:pt x="732" y="512"/>
                </a:lnTo>
                <a:lnTo>
                  <a:pt x="535" y="927"/>
                </a:lnTo>
                <a:moveTo>
                  <a:pt x="759" y="455"/>
                </a:moveTo>
                <a:lnTo>
                  <a:pt x="532" y="348"/>
                </a:lnTo>
                <a:lnTo>
                  <a:pt x="922" y="111"/>
                </a:lnTo>
                <a:lnTo>
                  <a:pt x="759" y="455"/>
                </a:lnTo>
                <a:moveTo>
                  <a:pt x="788" y="539"/>
                </a:moveTo>
                <a:lnTo>
                  <a:pt x="1492" y="872"/>
                </a:lnTo>
                <a:lnTo>
                  <a:pt x="1304" y="1267"/>
                </a:lnTo>
                <a:lnTo>
                  <a:pt x="601" y="934"/>
                </a:lnTo>
                <a:lnTo>
                  <a:pt x="788" y="539"/>
                </a:lnTo>
                <a:moveTo>
                  <a:pt x="1996" y="540"/>
                </a:moveTo>
                <a:lnTo>
                  <a:pt x="1532" y="822"/>
                </a:lnTo>
                <a:lnTo>
                  <a:pt x="815" y="482"/>
                </a:lnTo>
                <a:lnTo>
                  <a:pt x="1010" y="72"/>
                </a:lnTo>
                <a:lnTo>
                  <a:pt x="1996" y="540"/>
                </a:lnTo>
                <a:moveTo>
                  <a:pt x="96" y="1266"/>
                </a:moveTo>
                <a:lnTo>
                  <a:pt x="561" y="984"/>
                </a:lnTo>
                <a:lnTo>
                  <a:pt x="1278" y="1324"/>
                </a:lnTo>
                <a:lnTo>
                  <a:pt x="1083" y="1734"/>
                </a:lnTo>
                <a:lnTo>
                  <a:pt x="96" y="12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2"/>
          <p:cNvSpPr/>
          <p:nvPr/>
        </p:nvSpPr>
        <p:spPr>
          <a:xfrm rot="-5400000">
            <a:off x="8376915" y="387611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3" name="Google Shape;163;p23"/>
          <p:cNvSpPr txBox="1">
            <a:spLocks noGrp="1"/>
          </p:cNvSpPr>
          <p:nvPr>
            <p:ph type="subTitle" idx="1"/>
          </p:nvPr>
        </p:nvSpPr>
        <p:spPr>
          <a:xfrm>
            <a:off x="937625" y="2852496"/>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3"/>
          <p:cNvSpPr txBox="1">
            <a:spLocks noGrp="1"/>
          </p:cNvSpPr>
          <p:nvPr>
            <p:ph type="subTitle" idx="2"/>
          </p:nvPr>
        </p:nvSpPr>
        <p:spPr>
          <a:xfrm>
            <a:off x="3484347" y="2852496"/>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23"/>
          <p:cNvSpPr txBox="1">
            <a:spLocks noGrp="1"/>
          </p:cNvSpPr>
          <p:nvPr>
            <p:ph type="subTitle" idx="3"/>
          </p:nvPr>
        </p:nvSpPr>
        <p:spPr>
          <a:xfrm>
            <a:off x="6031075" y="2852496"/>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3"/>
          <p:cNvSpPr txBox="1">
            <a:spLocks noGrp="1"/>
          </p:cNvSpPr>
          <p:nvPr>
            <p:ph type="subTitle" idx="4"/>
          </p:nvPr>
        </p:nvSpPr>
        <p:spPr>
          <a:xfrm>
            <a:off x="937625" y="2188308"/>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7" name="Google Shape;167;p23"/>
          <p:cNvSpPr txBox="1">
            <a:spLocks noGrp="1"/>
          </p:cNvSpPr>
          <p:nvPr>
            <p:ph type="subTitle" idx="5"/>
          </p:nvPr>
        </p:nvSpPr>
        <p:spPr>
          <a:xfrm>
            <a:off x="3484350" y="2188308"/>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8" name="Google Shape;168;p23"/>
          <p:cNvSpPr txBox="1">
            <a:spLocks noGrp="1"/>
          </p:cNvSpPr>
          <p:nvPr>
            <p:ph type="subTitle" idx="6"/>
          </p:nvPr>
        </p:nvSpPr>
        <p:spPr>
          <a:xfrm>
            <a:off x="6031075" y="2188308"/>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69" name="Google Shape;169;p23"/>
          <p:cNvPicPr preferRelativeResize="0"/>
          <p:nvPr/>
        </p:nvPicPr>
        <p:blipFill>
          <a:blip r:embed="rId2">
            <a:alphaModFix/>
          </a:blip>
          <a:stretch>
            <a:fillRect/>
          </a:stretch>
        </p:blipFill>
        <p:spPr>
          <a:xfrm>
            <a:off x="278264" y="3966218"/>
            <a:ext cx="1093159" cy="1054534"/>
          </a:xfrm>
          <a:prstGeom prst="rect">
            <a:avLst/>
          </a:prstGeom>
          <a:noFill/>
          <a:ln>
            <a:noFill/>
          </a:ln>
        </p:spPr>
      </p:pic>
      <p:pic>
        <p:nvPicPr>
          <p:cNvPr id="170" name="Google Shape;170;p23"/>
          <p:cNvPicPr preferRelativeResize="0"/>
          <p:nvPr/>
        </p:nvPicPr>
        <p:blipFill>
          <a:blip r:embed="rId3">
            <a:alphaModFix/>
          </a:blip>
          <a:stretch>
            <a:fillRect/>
          </a:stretch>
        </p:blipFill>
        <p:spPr>
          <a:xfrm>
            <a:off x="8141500" y="-459200"/>
            <a:ext cx="1486125" cy="1433626"/>
          </a:xfrm>
          <a:prstGeom prst="rect">
            <a:avLst/>
          </a:prstGeom>
          <a:noFill/>
          <a:ln>
            <a:noFill/>
          </a:ln>
        </p:spPr>
      </p:pic>
      <p:sp>
        <p:nvSpPr>
          <p:cNvPr id="171" name="Google Shape;171;p23"/>
          <p:cNvSpPr/>
          <p:nvPr/>
        </p:nvSpPr>
        <p:spPr>
          <a:xfrm rot="5400000">
            <a:off x="122350" y="3742675"/>
            <a:ext cx="602777" cy="578974"/>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3"/>
          <p:cNvSpPr/>
          <p:nvPr/>
        </p:nvSpPr>
        <p:spPr>
          <a:xfrm>
            <a:off x="1516475" y="485517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73" name="Google Shape;173;p23"/>
          <p:cNvSpPr/>
          <p:nvPr/>
        </p:nvSpPr>
        <p:spPr>
          <a:xfrm>
            <a:off x="7614175" y="120069"/>
            <a:ext cx="275100" cy="275100"/>
          </a:xfrm>
          <a:prstGeom prst="flowChartMagneticDrum">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74" name="Google Shape;174;p23"/>
          <p:cNvSpPr/>
          <p:nvPr/>
        </p:nvSpPr>
        <p:spPr>
          <a:xfrm>
            <a:off x="8665575" y="1280625"/>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93"/>
        <p:cNvGrpSpPr/>
        <p:nvPr/>
      </p:nvGrpSpPr>
      <p:grpSpPr>
        <a:xfrm>
          <a:off x="0" y="0"/>
          <a:ext cx="0" cy="0"/>
          <a:chOff x="0" y="0"/>
          <a:chExt cx="0" cy="0"/>
        </a:xfrm>
      </p:grpSpPr>
      <p:sp>
        <p:nvSpPr>
          <p:cNvPr id="194" name="Google Shape;194;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25"/>
          <p:cNvSpPr txBox="1">
            <a:spLocks noGrp="1"/>
          </p:cNvSpPr>
          <p:nvPr>
            <p:ph type="subTitle" idx="1"/>
          </p:nvPr>
        </p:nvSpPr>
        <p:spPr>
          <a:xfrm>
            <a:off x="948475" y="1913627"/>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5"/>
          <p:cNvSpPr txBox="1">
            <a:spLocks noGrp="1"/>
          </p:cNvSpPr>
          <p:nvPr>
            <p:ph type="subTitle" idx="2"/>
          </p:nvPr>
        </p:nvSpPr>
        <p:spPr>
          <a:xfrm>
            <a:off x="3467497" y="1913627"/>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 name="Google Shape;197;p25"/>
          <p:cNvSpPr txBox="1">
            <a:spLocks noGrp="1"/>
          </p:cNvSpPr>
          <p:nvPr>
            <p:ph type="subTitle" idx="3"/>
          </p:nvPr>
        </p:nvSpPr>
        <p:spPr>
          <a:xfrm>
            <a:off x="948475" y="3328400"/>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5"/>
          <p:cNvSpPr txBox="1">
            <a:spLocks noGrp="1"/>
          </p:cNvSpPr>
          <p:nvPr>
            <p:ph type="subTitle" idx="4"/>
          </p:nvPr>
        </p:nvSpPr>
        <p:spPr>
          <a:xfrm>
            <a:off x="3467497" y="3328400"/>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25"/>
          <p:cNvSpPr txBox="1">
            <a:spLocks noGrp="1"/>
          </p:cNvSpPr>
          <p:nvPr>
            <p:ph type="subTitle" idx="5"/>
          </p:nvPr>
        </p:nvSpPr>
        <p:spPr>
          <a:xfrm>
            <a:off x="5986519" y="1913627"/>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25"/>
          <p:cNvSpPr txBox="1">
            <a:spLocks noGrp="1"/>
          </p:cNvSpPr>
          <p:nvPr>
            <p:ph type="subTitle" idx="6"/>
          </p:nvPr>
        </p:nvSpPr>
        <p:spPr>
          <a:xfrm>
            <a:off x="5986519" y="3328400"/>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25"/>
          <p:cNvSpPr txBox="1">
            <a:spLocks noGrp="1"/>
          </p:cNvSpPr>
          <p:nvPr>
            <p:ph type="subTitle" idx="7"/>
          </p:nvPr>
        </p:nvSpPr>
        <p:spPr>
          <a:xfrm>
            <a:off x="949476" y="1573425"/>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2" name="Google Shape;202;p25"/>
          <p:cNvSpPr txBox="1">
            <a:spLocks noGrp="1"/>
          </p:cNvSpPr>
          <p:nvPr>
            <p:ph type="subTitle" idx="8"/>
          </p:nvPr>
        </p:nvSpPr>
        <p:spPr>
          <a:xfrm>
            <a:off x="3468498" y="1573425"/>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3" name="Google Shape;203;p25"/>
          <p:cNvSpPr txBox="1">
            <a:spLocks noGrp="1"/>
          </p:cNvSpPr>
          <p:nvPr>
            <p:ph type="subTitle" idx="9"/>
          </p:nvPr>
        </p:nvSpPr>
        <p:spPr>
          <a:xfrm>
            <a:off x="5987520" y="1573425"/>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4" name="Google Shape;204;p25"/>
          <p:cNvSpPr txBox="1">
            <a:spLocks noGrp="1"/>
          </p:cNvSpPr>
          <p:nvPr>
            <p:ph type="subTitle" idx="13"/>
          </p:nvPr>
        </p:nvSpPr>
        <p:spPr>
          <a:xfrm>
            <a:off x="949476" y="2988173"/>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5" name="Google Shape;205;p25"/>
          <p:cNvSpPr txBox="1">
            <a:spLocks noGrp="1"/>
          </p:cNvSpPr>
          <p:nvPr>
            <p:ph type="subTitle" idx="14"/>
          </p:nvPr>
        </p:nvSpPr>
        <p:spPr>
          <a:xfrm>
            <a:off x="3468498" y="2988173"/>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6" name="Google Shape;206;p25"/>
          <p:cNvSpPr txBox="1">
            <a:spLocks noGrp="1"/>
          </p:cNvSpPr>
          <p:nvPr>
            <p:ph type="subTitle" idx="15"/>
          </p:nvPr>
        </p:nvSpPr>
        <p:spPr>
          <a:xfrm>
            <a:off x="5987520" y="2988173"/>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207" name="Google Shape;207;p25"/>
          <p:cNvPicPr preferRelativeResize="0"/>
          <p:nvPr/>
        </p:nvPicPr>
        <p:blipFill>
          <a:blip r:embed="rId2">
            <a:alphaModFix/>
          </a:blip>
          <a:stretch>
            <a:fillRect/>
          </a:stretch>
        </p:blipFill>
        <p:spPr>
          <a:xfrm rot="1799995">
            <a:off x="8624259" y="347799"/>
            <a:ext cx="1149730" cy="1109103"/>
          </a:xfrm>
          <a:prstGeom prst="rect">
            <a:avLst/>
          </a:prstGeom>
          <a:noFill/>
          <a:ln>
            <a:noFill/>
          </a:ln>
        </p:spPr>
      </p:pic>
      <p:sp>
        <p:nvSpPr>
          <p:cNvPr id="208" name="Google Shape;208;p25"/>
          <p:cNvSpPr/>
          <p:nvPr/>
        </p:nvSpPr>
        <p:spPr>
          <a:xfrm rot="1852124">
            <a:off x="8632374" y="966862"/>
            <a:ext cx="543599" cy="502727"/>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5"/>
          <p:cNvSpPr/>
          <p:nvPr/>
        </p:nvSpPr>
        <p:spPr>
          <a:xfrm>
            <a:off x="8720575" y="195832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210" name="Google Shape;210;p25"/>
          <p:cNvPicPr preferRelativeResize="0"/>
          <p:nvPr/>
        </p:nvPicPr>
        <p:blipFill>
          <a:blip r:embed="rId3">
            <a:alphaModFix/>
          </a:blip>
          <a:stretch>
            <a:fillRect/>
          </a:stretch>
        </p:blipFill>
        <p:spPr>
          <a:xfrm rot="-1706147">
            <a:off x="-191070" y="3670709"/>
            <a:ext cx="1055815" cy="1018508"/>
          </a:xfrm>
          <a:prstGeom prst="rect">
            <a:avLst/>
          </a:prstGeom>
          <a:noFill/>
          <a:ln>
            <a:noFill/>
          </a:ln>
        </p:spPr>
      </p:pic>
      <p:sp>
        <p:nvSpPr>
          <p:cNvPr id="211" name="Google Shape;211;p25"/>
          <p:cNvSpPr/>
          <p:nvPr/>
        </p:nvSpPr>
        <p:spPr>
          <a:xfrm>
            <a:off x="221325" y="3180625"/>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12" name="Google Shape;212;p25"/>
          <p:cNvSpPr/>
          <p:nvPr/>
        </p:nvSpPr>
        <p:spPr>
          <a:xfrm rot="-2700000">
            <a:off x="423772" y="2553604"/>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213" name="Google Shape;213;p25"/>
          <p:cNvGrpSpPr/>
          <p:nvPr/>
        </p:nvGrpSpPr>
        <p:grpSpPr>
          <a:xfrm rot="5400000">
            <a:off x="446715" y="4402936"/>
            <a:ext cx="596829" cy="596829"/>
            <a:chOff x="6357825" y="1432425"/>
            <a:chExt cx="462300" cy="462300"/>
          </a:xfrm>
        </p:grpSpPr>
        <p:sp>
          <p:nvSpPr>
            <p:cNvPr id="214" name="Google Shape;214;p25"/>
            <p:cNvSpPr/>
            <p:nvPr/>
          </p:nvSpPr>
          <p:spPr>
            <a:xfrm>
              <a:off x="6357825" y="1508625"/>
              <a:ext cx="386100" cy="3861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15" name="Google Shape;215;p25"/>
            <p:cNvSpPr/>
            <p:nvPr/>
          </p:nvSpPr>
          <p:spPr>
            <a:xfrm>
              <a:off x="6434025" y="1432425"/>
              <a:ext cx="386100" cy="3861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216" name="Google Shape;216;p25"/>
          <p:cNvSpPr/>
          <p:nvPr/>
        </p:nvSpPr>
        <p:spPr>
          <a:xfrm rot="1800000">
            <a:off x="8194325" y="134681"/>
            <a:ext cx="275100" cy="275100"/>
          </a:xfrm>
          <a:prstGeom prst="flowChartMagneticDrum">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17"/>
        <p:cNvGrpSpPr/>
        <p:nvPr/>
      </p:nvGrpSpPr>
      <p:grpSpPr>
        <a:xfrm>
          <a:off x="0" y="0"/>
          <a:ext cx="0" cy="0"/>
          <a:chOff x="0" y="0"/>
          <a:chExt cx="0" cy="0"/>
        </a:xfrm>
      </p:grpSpPr>
      <p:sp>
        <p:nvSpPr>
          <p:cNvPr id="218" name="Google Shape;218;p26"/>
          <p:cNvSpPr txBox="1">
            <a:spLocks noGrp="1"/>
          </p:cNvSpPr>
          <p:nvPr>
            <p:ph type="title" hasCustomPrompt="1"/>
          </p:nvPr>
        </p:nvSpPr>
        <p:spPr>
          <a:xfrm>
            <a:off x="2223600" y="550225"/>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b="1">
                <a:solidFill>
                  <a:schemeClr val="lt2"/>
                </a:solidFill>
                <a:latin typeface="Orbitron"/>
                <a:ea typeface="Orbitron"/>
                <a:cs typeface="Orbitron"/>
                <a:sym typeface="Orbitron"/>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9" name="Google Shape;219;p26"/>
          <p:cNvSpPr txBox="1">
            <a:spLocks noGrp="1"/>
          </p:cNvSpPr>
          <p:nvPr>
            <p:ph type="subTitle" idx="1"/>
          </p:nvPr>
        </p:nvSpPr>
        <p:spPr>
          <a:xfrm>
            <a:off x="2223600" y="1239145"/>
            <a:ext cx="4696800" cy="411600"/>
          </a:xfrm>
          <a:prstGeom prst="rect">
            <a:avLst/>
          </a:prstGeom>
          <a:solidFill>
            <a:schemeClr val="lt1"/>
          </a:solidFill>
          <a:ln>
            <a:noFill/>
          </a:ln>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20" name="Google Shape;220;p26"/>
          <p:cNvSpPr txBox="1">
            <a:spLocks noGrp="1"/>
          </p:cNvSpPr>
          <p:nvPr>
            <p:ph type="title" idx="2" hasCustomPrompt="1"/>
          </p:nvPr>
        </p:nvSpPr>
        <p:spPr>
          <a:xfrm>
            <a:off x="2223600" y="2021490"/>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b="1">
                <a:solidFill>
                  <a:schemeClr val="accent1"/>
                </a:solidFill>
                <a:latin typeface="Orbitron"/>
                <a:ea typeface="Orbitron"/>
                <a:cs typeface="Orbitron"/>
                <a:sym typeface="Orbitron"/>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1" name="Google Shape;221;p26"/>
          <p:cNvSpPr txBox="1">
            <a:spLocks noGrp="1"/>
          </p:cNvSpPr>
          <p:nvPr>
            <p:ph type="subTitle" idx="3"/>
          </p:nvPr>
        </p:nvSpPr>
        <p:spPr>
          <a:xfrm>
            <a:off x="2223600" y="2710410"/>
            <a:ext cx="4696800" cy="411600"/>
          </a:xfrm>
          <a:prstGeom prst="rect">
            <a:avLst/>
          </a:prstGeom>
          <a:solidFill>
            <a:schemeClr val="lt1"/>
          </a:solidFill>
          <a:ln>
            <a:noFill/>
          </a:ln>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22" name="Google Shape;222;p26"/>
          <p:cNvSpPr txBox="1">
            <a:spLocks noGrp="1"/>
          </p:cNvSpPr>
          <p:nvPr>
            <p:ph type="title" idx="4" hasCustomPrompt="1"/>
          </p:nvPr>
        </p:nvSpPr>
        <p:spPr>
          <a:xfrm>
            <a:off x="2223600" y="3492755"/>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b="1">
                <a:solidFill>
                  <a:schemeClr val="lt2"/>
                </a:solidFill>
                <a:latin typeface="Orbitron"/>
                <a:ea typeface="Orbitron"/>
                <a:cs typeface="Orbitron"/>
                <a:sym typeface="Orbitron"/>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3" name="Google Shape;223;p26"/>
          <p:cNvSpPr txBox="1">
            <a:spLocks noGrp="1"/>
          </p:cNvSpPr>
          <p:nvPr>
            <p:ph type="subTitle" idx="5"/>
          </p:nvPr>
        </p:nvSpPr>
        <p:spPr>
          <a:xfrm>
            <a:off x="2223600" y="4181675"/>
            <a:ext cx="4696800" cy="411600"/>
          </a:xfrm>
          <a:prstGeom prst="rect">
            <a:avLst/>
          </a:prstGeom>
          <a:solidFill>
            <a:schemeClr val="lt1"/>
          </a:solidFill>
          <a:ln>
            <a:noFill/>
          </a:ln>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24" name="Google Shape;224;p26"/>
          <p:cNvSpPr/>
          <p:nvPr/>
        </p:nvSpPr>
        <p:spPr>
          <a:xfrm>
            <a:off x="318575" y="48565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32"/>
        <p:cNvGrpSpPr/>
        <p:nvPr/>
      </p:nvGrpSpPr>
      <p:grpSpPr>
        <a:xfrm>
          <a:off x="0" y="0"/>
          <a:ext cx="0" cy="0"/>
          <a:chOff x="0" y="0"/>
          <a:chExt cx="0" cy="0"/>
        </a:xfrm>
      </p:grpSpPr>
      <p:pic>
        <p:nvPicPr>
          <p:cNvPr id="233" name="Google Shape;233;p28"/>
          <p:cNvPicPr preferRelativeResize="0"/>
          <p:nvPr/>
        </p:nvPicPr>
        <p:blipFill>
          <a:blip r:embed="rId2">
            <a:alphaModFix/>
          </a:blip>
          <a:stretch>
            <a:fillRect/>
          </a:stretch>
        </p:blipFill>
        <p:spPr>
          <a:xfrm>
            <a:off x="5739639" y="2847375"/>
            <a:ext cx="1568299" cy="1512875"/>
          </a:xfrm>
          <a:prstGeom prst="rect">
            <a:avLst/>
          </a:prstGeom>
          <a:noFill/>
          <a:ln>
            <a:noFill/>
          </a:ln>
        </p:spPr>
      </p:pic>
      <p:pic>
        <p:nvPicPr>
          <p:cNvPr id="234" name="Google Shape;234;p28"/>
          <p:cNvPicPr preferRelativeResize="0"/>
          <p:nvPr/>
        </p:nvPicPr>
        <p:blipFill>
          <a:blip r:embed="rId3">
            <a:alphaModFix/>
          </a:blip>
          <a:stretch>
            <a:fillRect/>
          </a:stretch>
        </p:blipFill>
        <p:spPr>
          <a:xfrm rot="605558">
            <a:off x="6910767" y="3377061"/>
            <a:ext cx="1690667" cy="1630924"/>
          </a:xfrm>
          <a:prstGeom prst="rect">
            <a:avLst/>
          </a:prstGeom>
          <a:noFill/>
          <a:ln>
            <a:noFill/>
          </a:ln>
        </p:spPr>
      </p:pic>
      <p:sp>
        <p:nvSpPr>
          <p:cNvPr id="235" name="Google Shape;235;p28"/>
          <p:cNvSpPr/>
          <p:nvPr/>
        </p:nvSpPr>
        <p:spPr>
          <a:xfrm>
            <a:off x="6356900" y="45501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36" name="Google Shape;236;p28"/>
          <p:cNvSpPr/>
          <p:nvPr/>
        </p:nvSpPr>
        <p:spPr>
          <a:xfrm rot="-2700000">
            <a:off x="7414622" y="3026954"/>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237" name="Google Shape;237;p28"/>
          <p:cNvGrpSpPr/>
          <p:nvPr/>
        </p:nvGrpSpPr>
        <p:grpSpPr>
          <a:xfrm>
            <a:off x="5349106" y="4261268"/>
            <a:ext cx="492673" cy="492673"/>
            <a:chOff x="6357825" y="1432425"/>
            <a:chExt cx="462300" cy="462300"/>
          </a:xfrm>
        </p:grpSpPr>
        <p:sp>
          <p:nvSpPr>
            <p:cNvPr id="238" name="Google Shape;238;p28"/>
            <p:cNvSpPr/>
            <p:nvPr/>
          </p:nvSpPr>
          <p:spPr>
            <a:xfrm>
              <a:off x="6357825" y="15086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39" name="Google Shape;239;p28"/>
            <p:cNvSpPr/>
            <p:nvPr/>
          </p:nvSpPr>
          <p:spPr>
            <a:xfrm>
              <a:off x="6434025" y="14324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240" name="Google Shape;240;p28"/>
          <p:cNvSpPr/>
          <p:nvPr/>
        </p:nvSpPr>
        <p:spPr>
          <a:xfrm rot="-1800190">
            <a:off x="8297995" y="2859449"/>
            <a:ext cx="718131" cy="300923"/>
          </a:xfrm>
          <a:prstGeom prst="rtTriangl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241" name="Google Shape;241;p28"/>
          <p:cNvPicPr preferRelativeResize="0"/>
          <p:nvPr/>
        </p:nvPicPr>
        <p:blipFill rotWithShape="1">
          <a:blip r:embed="rId4">
            <a:alphaModFix/>
          </a:blip>
          <a:srcRect/>
          <a:stretch/>
        </p:blipFill>
        <p:spPr>
          <a:xfrm>
            <a:off x="7629200" y="1907025"/>
            <a:ext cx="974749" cy="940351"/>
          </a:xfrm>
          <a:prstGeom prst="rect">
            <a:avLst/>
          </a:prstGeom>
          <a:noFill/>
          <a:ln>
            <a:noFill/>
          </a:ln>
        </p:spPr>
      </p:pic>
      <p:sp>
        <p:nvSpPr>
          <p:cNvPr id="242" name="Google Shape;242;p28"/>
          <p:cNvSpPr/>
          <p:nvPr/>
        </p:nvSpPr>
        <p:spPr>
          <a:xfrm>
            <a:off x="6885127" y="2100324"/>
            <a:ext cx="492677" cy="599677"/>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8"/>
          <p:cNvSpPr/>
          <p:nvPr/>
        </p:nvSpPr>
        <p:spPr>
          <a:xfrm>
            <a:off x="4656364" y="4182662"/>
            <a:ext cx="177600" cy="1776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44" name="Google Shape;244;p28"/>
          <p:cNvSpPr/>
          <p:nvPr/>
        </p:nvSpPr>
        <p:spPr>
          <a:xfrm>
            <a:off x="406875" y="16060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45" name="Google Shape;245;p28"/>
          <p:cNvSpPr/>
          <p:nvPr/>
        </p:nvSpPr>
        <p:spPr>
          <a:xfrm rot="-2700000">
            <a:off x="192297" y="2433179"/>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246" name="Google Shape;246;p28"/>
          <p:cNvGrpSpPr/>
          <p:nvPr/>
        </p:nvGrpSpPr>
        <p:grpSpPr>
          <a:xfrm rot="5400000">
            <a:off x="-189960" y="359486"/>
            <a:ext cx="596829" cy="596829"/>
            <a:chOff x="6357825" y="1432425"/>
            <a:chExt cx="462300" cy="462300"/>
          </a:xfrm>
        </p:grpSpPr>
        <p:sp>
          <p:nvSpPr>
            <p:cNvPr id="247" name="Google Shape;247;p28"/>
            <p:cNvSpPr/>
            <p:nvPr/>
          </p:nvSpPr>
          <p:spPr>
            <a:xfrm>
              <a:off x="6357825" y="1508625"/>
              <a:ext cx="386100" cy="386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48" name="Google Shape;248;p28"/>
            <p:cNvSpPr/>
            <p:nvPr/>
          </p:nvSpPr>
          <p:spPr>
            <a:xfrm>
              <a:off x="6434025" y="1432425"/>
              <a:ext cx="386100" cy="386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249" name="Google Shape;249;p28"/>
          <p:cNvSpPr/>
          <p:nvPr/>
        </p:nvSpPr>
        <p:spPr>
          <a:xfrm rot="-3600000">
            <a:off x="823925" y="214056"/>
            <a:ext cx="275100" cy="275100"/>
          </a:xfrm>
          <a:prstGeom prst="flowChartMagneticDrum">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50" name="Google Shape;250;p28"/>
          <p:cNvSpPr/>
          <p:nvPr/>
        </p:nvSpPr>
        <p:spPr>
          <a:xfrm>
            <a:off x="1445950" y="10927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2297700" y="3105050"/>
            <a:ext cx="4548600" cy="915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713225" y="2876450"/>
            <a:ext cx="1429800" cy="123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75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 name="Google Shape;22;p3"/>
          <p:cNvSpPr txBox="1">
            <a:spLocks noGrp="1"/>
          </p:cNvSpPr>
          <p:nvPr>
            <p:ph type="subTitle" idx="1"/>
          </p:nvPr>
        </p:nvSpPr>
        <p:spPr>
          <a:xfrm>
            <a:off x="2297700" y="4171700"/>
            <a:ext cx="4088400" cy="432300"/>
          </a:xfrm>
          <a:prstGeom prst="rect">
            <a:avLst/>
          </a:prstGeom>
          <a:solidFill>
            <a:schemeClr val="lt1"/>
          </a:solidFill>
          <a:ln>
            <a:noFill/>
          </a:ln>
          <a:effectLst>
            <a:outerShdw blurRad="100013" algn="bl" rotWithShape="0">
              <a:schemeClr val="dk1">
                <a:alpha val="50000"/>
              </a:schemeClr>
            </a:outerShdw>
          </a:effectLst>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3"/>
          <p:cNvSpPr/>
          <p:nvPr/>
        </p:nvSpPr>
        <p:spPr>
          <a:xfrm rot="-9000018">
            <a:off x="5389972" y="-384852"/>
            <a:ext cx="596861" cy="726475"/>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535325" y="2677675"/>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51"/>
        <p:cNvGrpSpPr/>
        <p:nvPr/>
      </p:nvGrpSpPr>
      <p:grpSpPr>
        <a:xfrm>
          <a:off x="0" y="0"/>
          <a:ext cx="0" cy="0"/>
          <a:chOff x="0" y="0"/>
          <a:chExt cx="0" cy="0"/>
        </a:xfrm>
      </p:grpSpPr>
      <p:pic>
        <p:nvPicPr>
          <p:cNvPr id="252" name="Google Shape;252;p29"/>
          <p:cNvPicPr preferRelativeResize="0"/>
          <p:nvPr/>
        </p:nvPicPr>
        <p:blipFill>
          <a:blip r:embed="rId2">
            <a:alphaModFix/>
          </a:blip>
          <a:stretch>
            <a:fillRect/>
          </a:stretch>
        </p:blipFill>
        <p:spPr>
          <a:xfrm rot="-1941841">
            <a:off x="505885" y="1460269"/>
            <a:ext cx="1680898" cy="1621507"/>
          </a:xfrm>
          <a:prstGeom prst="rect">
            <a:avLst/>
          </a:prstGeom>
          <a:noFill/>
          <a:ln>
            <a:noFill/>
          </a:ln>
        </p:spPr>
      </p:pic>
      <p:sp>
        <p:nvSpPr>
          <p:cNvPr id="253" name="Google Shape;253;p29"/>
          <p:cNvSpPr/>
          <p:nvPr/>
        </p:nvSpPr>
        <p:spPr>
          <a:xfrm>
            <a:off x="357675" y="284300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254" name="Google Shape;254;p29"/>
          <p:cNvPicPr preferRelativeResize="0"/>
          <p:nvPr/>
        </p:nvPicPr>
        <p:blipFill>
          <a:blip r:embed="rId3">
            <a:alphaModFix/>
          </a:blip>
          <a:stretch>
            <a:fillRect/>
          </a:stretch>
        </p:blipFill>
        <p:spPr>
          <a:xfrm>
            <a:off x="2262162" y="3306774"/>
            <a:ext cx="1680900" cy="1621501"/>
          </a:xfrm>
          <a:prstGeom prst="rect">
            <a:avLst/>
          </a:prstGeom>
          <a:noFill/>
          <a:ln>
            <a:noFill/>
          </a:ln>
        </p:spPr>
      </p:pic>
      <p:sp>
        <p:nvSpPr>
          <p:cNvPr id="255" name="Google Shape;255;p29"/>
          <p:cNvSpPr/>
          <p:nvPr/>
        </p:nvSpPr>
        <p:spPr>
          <a:xfrm rot="-3400441">
            <a:off x="184473" y="1892740"/>
            <a:ext cx="454102" cy="419966"/>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6" name="Google Shape;256;p29"/>
          <p:cNvPicPr preferRelativeResize="0"/>
          <p:nvPr/>
        </p:nvPicPr>
        <p:blipFill>
          <a:blip r:embed="rId4">
            <a:alphaModFix/>
          </a:blip>
          <a:stretch>
            <a:fillRect/>
          </a:stretch>
        </p:blipFill>
        <p:spPr>
          <a:xfrm>
            <a:off x="111329" y="2454150"/>
            <a:ext cx="2788448" cy="1552259"/>
          </a:xfrm>
          <a:prstGeom prst="rect">
            <a:avLst/>
          </a:prstGeom>
          <a:noFill/>
          <a:ln>
            <a:noFill/>
          </a:ln>
        </p:spPr>
      </p:pic>
      <p:sp>
        <p:nvSpPr>
          <p:cNvPr id="257" name="Google Shape;257;p29"/>
          <p:cNvSpPr/>
          <p:nvPr/>
        </p:nvSpPr>
        <p:spPr>
          <a:xfrm rot="5400000">
            <a:off x="3589400" y="3437800"/>
            <a:ext cx="602777" cy="578974"/>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229225" y="221717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59" name="Google Shape;259;p29"/>
          <p:cNvSpPr/>
          <p:nvPr/>
        </p:nvSpPr>
        <p:spPr>
          <a:xfrm rot="-2700000">
            <a:off x="2574547" y="2182129"/>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60" name="Google Shape;260;p29"/>
          <p:cNvSpPr/>
          <p:nvPr/>
        </p:nvSpPr>
        <p:spPr>
          <a:xfrm rot="-3600000">
            <a:off x="762075" y="3680956"/>
            <a:ext cx="275100" cy="275100"/>
          </a:xfrm>
          <a:prstGeom prst="flowChartMagneticDrum">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61" name="Google Shape;261;p29"/>
          <p:cNvSpPr/>
          <p:nvPr/>
        </p:nvSpPr>
        <p:spPr>
          <a:xfrm>
            <a:off x="979825" y="4546525"/>
            <a:ext cx="107700" cy="1077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397169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17475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8"/>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3846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116509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5"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5"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4"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4"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09614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398017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83205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567591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3"/>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73586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 name="Google Shape;27;p4"/>
          <p:cNvSpPr txBox="1">
            <a:spLocks noGrp="1"/>
          </p:cNvSpPr>
          <p:nvPr>
            <p:ph type="body" idx="1"/>
          </p:nvPr>
        </p:nvSpPr>
        <p:spPr>
          <a:xfrm>
            <a:off x="720000" y="1215751"/>
            <a:ext cx="7704000" cy="399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Jura SemiBold"/>
              <a:buChar char="●"/>
              <a:defRPr/>
            </a:lvl1pPr>
            <a:lvl2pPr marL="914400" lvl="1"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2pPr>
            <a:lvl3pPr marL="1371600" lvl="2"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3pPr>
            <a:lvl4pPr marL="1828800" lvl="3"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4pPr>
            <a:lvl5pPr marL="2286000" lvl="4"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5pPr>
            <a:lvl6pPr marL="2743200" lvl="5"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6pPr>
            <a:lvl7pPr marL="3200400" lvl="6"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7pPr>
            <a:lvl8pPr marL="3657600" lvl="7"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8pPr>
            <a:lvl9pPr marL="4114800" lvl="8"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9pPr>
          </a:lstStyle>
          <a:p>
            <a:endParaRPr/>
          </a:p>
        </p:txBody>
      </p:sp>
      <p:pic>
        <p:nvPicPr>
          <p:cNvPr id="28" name="Google Shape;28;p4"/>
          <p:cNvPicPr preferRelativeResize="0"/>
          <p:nvPr/>
        </p:nvPicPr>
        <p:blipFill rotWithShape="1">
          <a:blip r:embed="rId2">
            <a:alphaModFix/>
          </a:blip>
          <a:srcRect l="42159"/>
          <a:stretch/>
        </p:blipFill>
        <p:spPr>
          <a:xfrm>
            <a:off x="-2" y="200775"/>
            <a:ext cx="720000" cy="1200876"/>
          </a:xfrm>
          <a:prstGeom prst="rect">
            <a:avLst/>
          </a:prstGeom>
          <a:noFill/>
          <a:ln>
            <a:noFill/>
          </a:ln>
        </p:spPr>
      </p:pic>
      <p:sp>
        <p:nvSpPr>
          <p:cNvPr id="29" name="Google Shape;29;p4"/>
          <p:cNvSpPr/>
          <p:nvPr/>
        </p:nvSpPr>
        <p:spPr>
          <a:xfrm>
            <a:off x="7346175" y="-106939"/>
            <a:ext cx="596849" cy="551973"/>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802850" y="3576125"/>
            <a:ext cx="177900" cy="1779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31" name="Google Shape;31;p4"/>
          <p:cNvSpPr/>
          <p:nvPr/>
        </p:nvSpPr>
        <p:spPr>
          <a:xfrm>
            <a:off x="2756350" y="4744424"/>
            <a:ext cx="596861" cy="726474"/>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13086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4"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378027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582924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852185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100"/>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337443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755783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7"/>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5"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5" y="1878809"/>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3"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3" y="187880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764943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931090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4188009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3"/>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485067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 name="Google Shape;44;p6"/>
          <p:cNvSpPr/>
          <p:nvPr/>
        </p:nvSpPr>
        <p:spPr>
          <a:xfrm flipH="1">
            <a:off x="-201974" y="457883"/>
            <a:ext cx="693700" cy="598941"/>
          </a:xfrm>
          <a:custGeom>
            <a:avLst/>
            <a:gdLst/>
            <a:ahLst/>
            <a:cxnLst/>
            <a:rect l="l" t="t" r="r" b="b"/>
            <a:pathLst>
              <a:path w="2094" h="1808" extrusionOk="0">
                <a:moveTo>
                  <a:pt x="2091" y="550"/>
                </a:moveTo>
                <a:cubicBezTo>
                  <a:pt x="2091" y="549"/>
                  <a:pt x="2091" y="548"/>
                  <a:pt x="2091" y="547"/>
                </a:cubicBezTo>
                <a:cubicBezTo>
                  <a:pt x="2092" y="545"/>
                  <a:pt x="2092" y="543"/>
                  <a:pt x="2093" y="541"/>
                </a:cubicBezTo>
                <a:cubicBezTo>
                  <a:pt x="2093" y="539"/>
                  <a:pt x="2093" y="537"/>
                  <a:pt x="2093" y="535"/>
                </a:cubicBezTo>
                <a:cubicBezTo>
                  <a:pt x="2093" y="533"/>
                  <a:pt x="2093" y="531"/>
                  <a:pt x="2092" y="530"/>
                </a:cubicBezTo>
                <a:cubicBezTo>
                  <a:pt x="2092" y="528"/>
                  <a:pt x="2091" y="526"/>
                  <a:pt x="2090" y="524"/>
                </a:cubicBezTo>
                <a:cubicBezTo>
                  <a:pt x="2090" y="523"/>
                  <a:pt x="2090" y="522"/>
                  <a:pt x="2089" y="521"/>
                </a:cubicBezTo>
                <a:cubicBezTo>
                  <a:pt x="2089" y="520"/>
                  <a:pt x="2088" y="520"/>
                  <a:pt x="2087" y="519"/>
                </a:cubicBezTo>
                <a:cubicBezTo>
                  <a:pt x="2086" y="517"/>
                  <a:pt x="2085" y="516"/>
                  <a:pt x="2083" y="514"/>
                </a:cubicBezTo>
                <a:cubicBezTo>
                  <a:pt x="2081" y="513"/>
                  <a:pt x="2080" y="512"/>
                  <a:pt x="2078" y="511"/>
                </a:cubicBezTo>
                <a:cubicBezTo>
                  <a:pt x="2077" y="510"/>
                  <a:pt x="2077" y="509"/>
                  <a:pt x="2076" y="509"/>
                </a:cubicBezTo>
                <a:lnTo>
                  <a:pt x="1008" y="2"/>
                </a:lnTo>
                <a:cubicBezTo>
                  <a:pt x="1007" y="2"/>
                  <a:pt x="1006" y="2"/>
                  <a:pt x="1005" y="2"/>
                </a:cubicBezTo>
                <a:cubicBezTo>
                  <a:pt x="1004" y="1"/>
                  <a:pt x="1002" y="0"/>
                  <a:pt x="999" y="0"/>
                </a:cubicBezTo>
                <a:cubicBezTo>
                  <a:pt x="997" y="0"/>
                  <a:pt x="995" y="0"/>
                  <a:pt x="993" y="0"/>
                </a:cubicBezTo>
                <a:cubicBezTo>
                  <a:pt x="992" y="0"/>
                  <a:pt x="990" y="0"/>
                  <a:pt x="988" y="1"/>
                </a:cubicBezTo>
                <a:cubicBezTo>
                  <a:pt x="986" y="1"/>
                  <a:pt x="984" y="2"/>
                  <a:pt x="982" y="3"/>
                </a:cubicBezTo>
                <a:cubicBezTo>
                  <a:pt x="981" y="3"/>
                  <a:pt x="980" y="3"/>
                  <a:pt x="979" y="4"/>
                </a:cubicBezTo>
                <a:lnTo>
                  <a:pt x="450" y="325"/>
                </a:lnTo>
                <a:cubicBezTo>
                  <a:pt x="449" y="325"/>
                  <a:pt x="449" y="326"/>
                  <a:pt x="448" y="327"/>
                </a:cubicBezTo>
                <a:cubicBezTo>
                  <a:pt x="446" y="328"/>
                  <a:pt x="445" y="329"/>
                  <a:pt x="443" y="331"/>
                </a:cubicBezTo>
                <a:cubicBezTo>
                  <a:pt x="442" y="332"/>
                  <a:pt x="441" y="334"/>
                  <a:pt x="440" y="336"/>
                </a:cubicBezTo>
                <a:cubicBezTo>
                  <a:pt x="439" y="337"/>
                  <a:pt x="438" y="337"/>
                  <a:pt x="438" y="338"/>
                </a:cubicBezTo>
                <a:lnTo>
                  <a:pt x="2" y="1256"/>
                </a:lnTo>
                <a:cubicBezTo>
                  <a:pt x="2" y="1257"/>
                  <a:pt x="2" y="1258"/>
                  <a:pt x="2" y="1259"/>
                </a:cubicBezTo>
                <a:cubicBezTo>
                  <a:pt x="1" y="1261"/>
                  <a:pt x="0" y="1263"/>
                  <a:pt x="0" y="1265"/>
                </a:cubicBezTo>
                <a:cubicBezTo>
                  <a:pt x="0" y="1267"/>
                  <a:pt x="0" y="1269"/>
                  <a:pt x="0" y="1271"/>
                </a:cubicBezTo>
                <a:cubicBezTo>
                  <a:pt x="0" y="1273"/>
                  <a:pt x="0" y="1275"/>
                  <a:pt x="1" y="1277"/>
                </a:cubicBezTo>
                <a:cubicBezTo>
                  <a:pt x="1" y="1279"/>
                  <a:pt x="2" y="1281"/>
                  <a:pt x="3" y="1283"/>
                </a:cubicBezTo>
                <a:cubicBezTo>
                  <a:pt x="3" y="1284"/>
                  <a:pt x="3" y="1285"/>
                  <a:pt x="4" y="1286"/>
                </a:cubicBezTo>
                <a:cubicBezTo>
                  <a:pt x="4" y="1287"/>
                  <a:pt x="5" y="1287"/>
                  <a:pt x="6" y="1288"/>
                </a:cubicBezTo>
                <a:lnTo>
                  <a:pt x="8" y="1291"/>
                </a:lnTo>
                <a:cubicBezTo>
                  <a:pt x="11" y="1294"/>
                  <a:pt x="14" y="1296"/>
                  <a:pt x="17" y="1298"/>
                </a:cubicBezTo>
                <a:lnTo>
                  <a:pt x="1084" y="1804"/>
                </a:lnTo>
                <a:cubicBezTo>
                  <a:pt x="1088" y="1806"/>
                  <a:pt x="1091" y="1806"/>
                  <a:pt x="1095" y="1807"/>
                </a:cubicBezTo>
                <a:cubicBezTo>
                  <a:pt x="1096" y="1807"/>
                  <a:pt x="1097" y="1807"/>
                  <a:pt x="1097" y="1807"/>
                </a:cubicBezTo>
                <a:cubicBezTo>
                  <a:pt x="1101" y="1807"/>
                  <a:pt x="1104" y="1806"/>
                  <a:pt x="1108" y="1805"/>
                </a:cubicBezTo>
                <a:cubicBezTo>
                  <a:pt x="1108" y="1805"/>
                  <a:pt x="1109" y="1805"/>
                  <a:pt x="1110" y="1804"/>
                </a:cubicBezTo>
                <a:cubicBezTo>
                  <a:pt x="1111" y="1804"/>
                  <a:pt x="1113" y="1803"/>
                  <a:pt x="1114" y="1802"/>
                </a:cubicBezTo>
                <a:lnTo>
                  <a:pt x="1643" y="1482"/>
                </a:lnTo>
                <a:cubicBezTo>
                  <a:pt x="1644" y="1481"/>
                  <a:pt x="1644" y="1481"/>
                  <a:pt x="1645" y="1480"/>
                </a:cubicBezTo>
                <a:cubicBezTo>
                  <a:pt x="1647" y="1479"/>
                  <a:pt x="1648" y="1477"/>
                  <a:pt x="1649" y="1476"/>
                </a:cubicBezTo>
                <a:cubicBezTo>
                  <a:pt x="1651" y="1474"/>
                  <a:pt x="1652" y="1473"/>
                  <a:pt x="1653" y="1471"/>
                </a:cubicBezTo>
                <a:cubicBezTo>
                  <a:pt x="1654" y="1470"/>
                  <a:pt x="1654" y="1470"/>
                  <a:pt x="1655" y="1469"/>
                </a:cubicBezTo>
                <a:lnTo>
                  <a:pt x="2091" y="550"/>
                </a:lnTo>
                <a:moveTo>
                  <a:pt x="1334" y="1351"/>
                </a:moveTo>
                <a:lnTo>
                  <a:pt x="1561" y="1458"/>
                </a:lnTo>
                <a:lnTo>
                  <a:pt x="1171" y="1695"/>
                </a:lnTo>
                <a:lnTo>
                  <a:pt x="1334" y="1351"/>
                </a:lnTo>
                <a:moveTo>
                  <a:pt x="1612" y="1413"/>
                </a:moveTo>
                <a:lnTo>
                  <a:pt x="1361" y="1294"/>
                </a:lnTo>
                <a:lnTo>
                  <a:pt x="1558" y="879"/>
                </a:lnTo>
                <a:lnTo>
                  <a:pt x="1989" y="618"/>
                </a:lnTo>
                <a:lnTo>
                  <a:pt x="1612" y="1413"/>
                </a:lnTo>
                <a:moveTo>
                  <a:pt x="535" y="927"/>
                </a:moveTo>
                <a:lnTo>
                  <a:pt x="104" y="1188"/>
                </a:lnTo>
                <a:lnTo>
                  <a:pt x="481" y="393"/>
                </a:lnTo>
                <a:lnTo>
                  <a:pt x="732" y="512"/>
                </a:lnTo>
                <a:lnTo>
                  <a:pt x="535" y="927"/>
                </a:lnTo>
                <a:moveTo>
                  <a:pt x="759" y="455"/>
                </a:moveTo>
                <a:lnTo>
                  <a:pt x="532" y="348"/>
                </a:lnTo>
                <a:lnTo>
                  <a:pt x="922" y="111"/>
                </a:lnTo>
                <a:lnTo>
                  <a:pt x="759" y="455"/>
                </a:lnTo>
                <a:moveTo>
                  <a:pt x="788" y="539"/>
                </a:moveTo>
                <a:lnTo>
                  <a:pt x="1492" y="872"/>
                </a:lnTo>
                <a:lnTo>
                  <a:pt x="1304" y="1267"/>
                </a:lnTo>
                <a:lnTo>
                  <a:pt x="601" y="934"/>
                </a:lnTo>
                <a:lnTo>
                  <a:pt x="788" y="539"/>
                </a:lnTo>
                <a:moveTo>
                  <a:pt x="1996" y="540"/>
                </a:moveTo>
                <a:lnTo>
                  <a:pt x="1532" y="822"/>
                </a:lnTo>
                <a:lnTo>
                  <a:pt x="815" y="482"/>
                </a:lnTo>
                <a:lnTo>
                  <a:pt x="1010" y="72"/>
                </a:lnTo>
                <a:lnTo>
                  <a:pt x="1996" y="540"/>
                </a:lnTo>
                <a:moveTo>
                  <a:pt x="96" y="1266"/>
                </a:moveTo>
                <a:lnTo>
                  <a:pt x="561" y="984"/>
                </a:lnTo>
                <a:lnTo>
                  <a:pt x="1278" y="1324"/>
                </a:lnTo>
                <a:lnTo>
                  <a:pt x="1083" y="1734"/>
                </a:lnTo>
                <a:lnTo>
                  <a:pt x="96" y="12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6"/>
          <p:cNvSpPr/>
          <p:nvPr/>
        </p:nvSpPr>
        <p:spPr>
          <a:xfrm rot="-1700863">
            <a:off x="8663123" y="3926020"/>
            <a:ext cx="525849" cy="486311"/>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 name="Google Shape;46;p6"/>
          <p:cNvPicPr preferRelativeResize="0"/>
          <p:nvPr/>
        </p:nvPicPr>
        <p:blipFill>
          <a:blip r:embed="rId2">
            <a:alphaModFix/>
          </a:blip>
          <a:stretch>
            <a:fillRect/>
          </a:stretch>
        </p:blipFill>
        <p:spPr>
          <a:xfrm rot="-1065666">
            <a:off x="8447286" y="1989914"/>
            <a:ext cx="1082630" cy="1044380"/>
          </a:xfrm>
          <a:prstGeom prst="rect">
            <a:avLst/>
          </a:prstGeom>
          <a:noFill/>
          <a:ln>
            <a:noFill/>
          </a:ln>
        </p:spPr>
      </p:pic>
      <p:sp>
        <p:nvSpPr>
          <p:cNvPr id="47" name="Google Shape;47;p6"/>
          <p:cNvSpPr/>
          <p:nvPr/>
        </p:nvSpPr>
        <p:spPr>
          <a:xfrm>
            <a:off x="8705875" y="677525"/>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8" name="Google Shape;48;p6"/>
          <p:cNvSpPr/>
          <p:nvPr/>
        </p:nvSpPr>
        <p:spPr>
          <a:xfrm>
            <a:off x="336475" y="20097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49" name="Google Shape;49;p6"/>
          <p:cNvPicPr preferRelativeResize="0"/>
          <p:nvPr/>
        </p:nvPicPr>
        <p:blipFill>
          <a:blip r:embed="rId3">
            <a:alphaModFix/>
          </a:blip>
          <a:stretch>
            <a:fillRect/>
          </a:stretch>
        </p:blipFill>
        <p:spPr>
          <a:xfrm rot="8432622">
            <a:off x="-431638" y="2771844"/>
            <a:ext cx="1153025" cy="1112305"/>
          </a:xfrm>
          <a:prstGeom prst="rect">
            <a:avLst/>
          </a:prstGeom>
          <a:noFill/>
          <a:ln>
            <a:noFill/>
          </a:ln>
        </p:spPr>
      </p:pic>
      <p:sp>
        <p:nvSpPr>
          <p:cNvPr id="50" name="Google Shape;50;p6"/>
          <p:cNvSpPr/>
          <p:nvPr/>
        </p:nvSpPr>
        <p:spPr>
          <a:xfrm rot="5400000">
            <a:off x="58525" y="3813239"/>
            <a:ext cx="543600" cy="227700"/>
          </a:xfrm>
          <a:prstGeom prst="rtTriangl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1" name="Google Shape;51;p6"/>
          <p:cNvSpPr/>
          <p:nvPr/>
        </p:nvSpPr>
        <p:spPr>
          <a:xfrm>
            <a:off x="8430775" y="1017731"/>
            <a:ext cx="275100" cy="275100"/>
          </a:xfrm>
          <a:prstGeom prst="flowChartMagneticDrum">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2"/>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3"/>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807321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267664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7"/>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3" y="27384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907213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 name="Google Shape;54;p7"/>
          <p:cNvSpPr txBox="1">
            <a:spLocks noGrp="1"/>
          </p:cNvSpPr>
          <p:nvPr>
            <p:ph type="subTitle" idx="1"/>
          </p:nvPr>
        </p:nvSpPr>
        <p:spPr>
          <a:xfrm>
            <a:off x="720000" y="1740625"/>
            <a:ext cx="4294800" cy="2130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55" name="Google Shape;55;p7"/>
          <p:cNvSpPr/>
          <p:nvPr/>
        </p:nvSpPr>
        <p:spPr>
          <a:xfrm>
            <a:off x="330025" y="1791481"/>
            <a:ext cx="275100" cy="275100"/>
          </a:xfrm>
          <a:prstGeom prst="flowChartMagneticDrum">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6" name="Google Shape;56;p7"/>
          <p:cNvSpPr/>
          <p:nvPr/>
        </p:nvSpPr>
        <p:spPr>
          <a:xfrm>
            <a:off x="413725" y="136430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1768550" y="1307100"/>
            <a:ext cx="560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713213" y="1300063"/>
            <a:ext cx="4674300" cy="165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300"/>
              <a:buNone/>
              <a:defRPr sz="93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1" name="Google Shape;61;p9"/>
          <p:cNvSpPr txBox="1">
            <a:spLocks noGrp="1"/>
          </p:cNvSpPr>
          <p:nvPr>
            <p:ph type="subTitle" idx="1"/>
          </p:nvPr>
        </p:nvSpPr>
        <p:spPr>
          <a:xfrm>
            <a:off x="713284" y="3053536"/>
            <a:ext cx="4674300" cy="789900"/>
          </a:xfrm>
          <a:prstGeom prst="rect">
            <a:avLst/>
          </a:prstGeom>
          <a:solidFill>
            <a:schemeClr val="lt1"/>
          </a:solidFill>
          <a:ln>
            <a:noFill/>
          </a:ln>
          <a:effectLst>
            <a:outerShdw blurRad="128588"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9"/>
          <p:cNvSpPr/>
          <p:nvPr/>
        </p:nvSpPr>
        <p:spPr>
          <a:xfrm rot="5400000">
            <a:off x="624277" y="1322285"/>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63" name="Google Shape;63;p9"/>
          <p:cNvGrpSpPr/>
          <p:nvPr/>
        </p:nvGrpSpPr>
        <p:grpSpPr>
          <a:xfrm>
            <a:off x="-117885" y="1582286"/>
            <a:ext cx="596829" cy="596829"/>
            <a:chOff x="6357825" y="1432425"/>
            <a:chExt cx="462300" cy="462300"/>
          </a:xfrm>
        </p:grpSpPr>
        <p:sp>
          <p:nvSpPr>
            <p:cNvPr id="64" name="Google Shape;64;p9"/>
            <p:cNvSpPr/>
            <p:nvPr/>
          </p:nvSpPr>
          <p:spPr>
            <a:xfrm>
              <a:off x="6357825" y="15086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65" name="Google Shape;65;p9"/>
            <p:cNvSpPr/>
            <p:nvPr/>
          </p:nvSpPr>
          <p:spPr>
            <a:xfrm>
              <a:off x="6434025" y="14324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9"/>
        <p:cNvGrpSpPr/>
        <p:nvPr/>
      </p:nvGrpSpPr>
      <p:grpSpPr>
        <a:xfrm>
          <a:off x="0" y="0"/>
          <a:ext cx="0" cy="0"/>
          <a:chOff x="0" y="0"/>
          <a:chExt cx="0" cy="0"/>
        </a:xfrm>
      </p:grpSpPr>
      <p:sp>
        <p:nvSpPr>
          <p:cNvPr id="70" name="Google Shape;70;p11"/>
          <p:cNvSpPr txBox="1">
            <a:spLocks noGrp="1"/>
          </p:cNvSpPr>
          <p:nvPr>
            <p:ph type="title" hasCustomPrompt="1"/>
          </p:nvPr>
        </p:nvSpPr>
        <p:spPr>
          <a:xfrm>
            <a:off x="1284000" y="2943225"/>
            <a:ext cx="6576000" cy="108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b="1">
                <a:solidFill>
                  <a:schemeClr val="accent1"/>
                </a:solidFill>
                <a:latin typeface="Orbitron"/>
                <a:ea typeface="Orbitron"/>
                <a:cs typeface="Orbitron"/>
                <a:sym typeface="Orbitron"/>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1" name="Google Shape;71;p11"/>
          <p:cNvSpPr txBox="1">
            <a:spLocks noGrp="1"/>
          </p:cNvSpPr>
          <p:nvPr>
            <p:ph type="subTitle" idx="1"/>
          </p:nvPr>
        </p:nvSpPr>
        <p:spPr>
          <a:xfrm>
            <a:off x="1284000" y="4030699"/>
            <a:ext cx="6576000" cy="497100"/>
          </a:xfrm>
          <a:prstGeom prst="rect">
            <a:avLst/>
          </a:prstGeom>
          <a:solidFill>
            <a:schemeClr val="lt1"/>
          </a:solidFill>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Orbitron Medium"/>
              <a:buNone/>
              <a:defRPr sz="3300">
                <a:solidFill>
                  <a:schemeClr val="dk1"/>
                </a:solidFill>
                <a:latin typeface="Orbitron Medium"/>
                <a:ea typeface="Orbitron Medium"/>
                <a:cs typeface="Orbitron Medium"/>
                <a:sym typeface="Orbitron Medium"/>
              </a:defRPr>
            </a:lvl1pPr>
            <a:lvl2pPr lvl="1"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2pPr>
            <a:lvl3pPr lvl="2"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3pPr>
            <a:lvl4pPr lvl="3"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4pPr>
            <a:lvl5pPr lvl="4"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5pPr>
            <a:lvl6pPr lvl="5"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6pPr>
            <a:lvl7pPr lvl="6"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7pPr>
            <a:lvl8pPr lvl="7"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8pPr>
            <a:lvl9pPr lvl="8"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1pPr>
            <a:lvl2pPr marL="914400" lvl="1"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2pPr>
            <a:lvl3pPr marL="1371600" lvl="2"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3pPr>
            <a:lvl4pPr marL="1828800" lvl="3"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4pPr>
            <a:lvl5pPr marL="2286000" lvl="4"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5pPr>
            <a:lvl6pPr marL="2743200" lvl="5"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6pPr>
            <a:lvl7pPr marL="3200400" lvl="6"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7pPr>
            <a:lvl8pPr marL="3657600" lvl="7"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8pPr>
            <a:lvl9pPr marL="4114800" lvl="8"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59" r:id="rId10"/>
    <p:sldLayoutId id="2147483662" r:id="rId11"/>
    <p:sldLayoutId id="2147483663" r:id="rId12"/>
    <p:sldLayoutId id="2147483666" r:id="rId13"/>
    <p:sldLayoutId id="2147483667" r:id="rId14"/>
    <p:sldLayoutId id="2147483668" r:id="rId15"/>
    <p:sldLayoutId id="2147483669" r:id="rId16"/>
    <p:sldLayoutId id="2147483671" r:id="rId17"/>
    <p:sldLayoutId id="2147483672" r:id="rId18"/>
    <p:sldLayoutId id="2147483674" r:id="rId19"/>
    <p:sldLayoutId id="2147483675"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defRPr/>
            </a:pPr>
            <a:fld id="{723A3EFB-E5A4-4F85-84D0-3F54949E58B5}" type="datetimeFigureOut">
              <a:rPr lang="zh-CN" altLang="en-US" kern="1200" smtClean="0">
                <a:solidFill>
                  <a:prstClr val="black">
                    <a:tint val="75000"/>
                  </a:prstClr>
                </a:solidFill>
              </a:rPr>
              <a:pPr>
                <a:buClrTx/>
                <a:defRPr/>
              </a:pPr>
              <a:t>2024/6/20</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defRPr/>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defRPr/>
            </a:pPr>
            <a:fld id="{7D41E1E3-0430-46C2-B0D3-2490A70B1299}" type="slidenum">
              <a:rPr lang="zh-CN" altLang="en-US" kern="1200" smtClean="0">
                <a:solidFill>
                  <a:prstClr val="black">
                    <a:tint val="75000"/>
                  </a:prstClr>
                </a:solidFill>
              </a:rPr>
              <a:pPr>
                <a:buClrTx/>
                <a:defRPr/>
              </a:pPr>
              <a:t>‹#›</a:t>
            </a:fld>
            <a:endParaRPr lang="zh-CN" altLang="en-US" kern="1200">
              <a:solidFill>
                <a:prstClr val="black">
                  <a:tint val="75000"/>
                </a:prstClr>
              </a:solidFill>
            </a:endParaRPr>
          </a:p>
        </p:txBody>
      </p:sp>
    </p:spTree>
    <p:extLst>
      <p:ext uri="{BB962C8B-B14F-4D97-AF65-F5344CB8AC3E}">
        <p14:creationId xmlns:p14="http://schemas.microsoft.com/office/powerpoint/2010/main" val="5851787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7"/>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defRPr/>
            </a:pPr>
            <a:fld id="{2B8C012C-B1B7-47F6-B168-A941E97A73A9}" type="datetimeFigureOut">
              <a:rPr lang="en-US" kern="1200" smtClean="0">
                <a:solidFill>
                  <a:prstClr val="black">
                    <a:tint val="75000"/>
                  </a:prstClr>
                </a:solidFill>
                <a:latin typeface="Calibri" panose="020F0502020204030204"/>
                <a:ea typeface="+mn-ea"/>
              </a:rPr>
              <a:pPr>
                <a:buClrTx/>
                <a:defRPr/>
              </a:pPr>
              <a:t>20/06/2024</a:t>
            </a:fld>
            <a:endParaRPr lang="en-US" kern="120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defRPr/>
            </a:pPr>
            <a:endParaRPr lang="en-US" kern="120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defRPr/>
            </a:pPr>
            <a:fld id="{91EC7793-07B9-4429-92E8-8730EA770269}" type="slidenum">
              <a:rPr lang="en-US" kern="1200" smtClean="0">
                <a:solidFill>
                  <a:prstClr val="black">
                    <a:tint val="75000"/>
                  </a:prstClr>
                </a:solidFill>
                <a:latin typeface="Calibri" panose="020F0502020204030204"/>
                <a:ea typeface="+mn-ea"/>
              </a:rPr>
              <a:pPr>
                <a:buClrTx/>
                <a:defRPr/>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91132726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4.png"/><Relationship Id="rId5" Type="http://schemas.microsoft.com/office/2007/relationships/hdphoto" Target="../media/hdphoto5.wdp"/><Relationship Id="rId4" Type="http://schemas.openxmlformats.org/officeDocument/2006/relationships/image" Target="../media/image43.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3.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2.png"/><Relationship Id="rId2" Type="http://schemas.openxmlformats.org/officeDocument/2006/relationships/audio" Target="../media/media2.mp3"/><Relationship Id="rId16" Type="http://schemas.openxmlformats.org/officeDocument/2006/relationships/image" Target="../media/image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1.png"/><Relationship Id="rId5" Type="http://schemas.microsoft.com/office/2007/relationships/media" Target="../media/media4.mp3"/><Relationship Id="rId15" Type="http://schemas.openxmlformats.org/officeDocument/2006/relationships/image" Target="../media/image55.png"/><Relationship Id="rId10" Type="http://schemas.openxmlformats.org/officeDocument/2006/relationships/notesSlide" Target="../notesSlides/notesSlide18.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7.png"/><Relationship Id="rId2" Type="http://schemas.openxmlformats.org/officeDocument/2006/relationships/audio" Target="../media/media2.mp3"/><Relationship Id="rId16" Type="http://schemas.openxmlformats.org/officeDocument/2006/relationships/image" Target="../media/image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6.png"/><Relationship Id="rId5" Type="http://schemas.microsoft.com/office/2007/relationships/media" Target="../media/media4.mp3"/><Relationship Id="rId15" Type="http://schemas.openxmlformats.org/officeDocument/2006/relationships/image" Target="../media/image60.png"/><Relationship Id="rId10" Type="http://schemas.openxmlformats.org/officeDocument/2006/relationships/notesSlide" Target="../notesSlides/notesSlide19.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3.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62.png"/><Relationship Id="rId2" Type="http://schemas.openxmlformats.org/officeDocument/2006/relationships/audio" Target="../media/media2.mp3"/><Relationship Id="rId16" Type="http://schemas.openxmlformats.org/officeDocument/2006/relationships/image" Target="../media/image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1.png"/><Relationship Id="rId5" Type="http://schemas.microsoft.com/office/2007/relationships/media" Target="../media/media4.mp3"/><Relationship Id="rId15" Type="http://schemas.openxmlformats.org/officeDocument/2006/relationships/image" Target="../media/image65.png"/><Relationship Id="rId10" Type="http://schemas.openxmlformats.org/officeDocument/2006/relationships/notesSlide" Target="../notesSlides/notesSlide20.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67.png"/><Relationship Id="rId2" Type="http://schemas.openxmlformats.org/officeDocument/2006/relationships/audio" Target="../media/media2.mp3"/><Relationship Id="rId16" Type="http://schemas.openxmlformats.org/officeDocument/2006/relationships/image" Target="../media/image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5" Type="http://schemas.openxmlformats.org/officeDocument/2006/relationships/image" Target="../media/image70.png"/><Relationship Id="rId10" Type="http://schemas.openxmlformats.org/officeDocument/2006/relationships/notesSlide" Target="../notesSlides/notesSlide21.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3.png"/><Relationship Id="rId18" Type="http://schemas.openxmlformats.org/officeDocument/2006/relationships/image" Target="../media/image77.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72.png"/><Relationship Id="rId17" Type="http://schemas.openxmlformats.org/officeDocument/2006/relationships/image" Target="../media/image50.png"/><Relationship Id="rId2" Type="http://schemas.openxmlformats.org/officeDocument/2006/relationships/audio" Target="../media/media2.mp3"/><Relationship Id="rId16" Type="http://schemas.openxmlformats.org/officeDocument/2006/relationships/image" Target="../media/image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1.png"/><Relationship Id="rId5" Type="http://schemas.microsoft.com/office/2007/relationships/media" Target="../media/media4.mp3"/><Relationship Id="rId15" Type="http://schemas.openxmlformats.org/officeDocument/2006/relationships/image" Target="../media/image75.png"/><Relationship Id="rId10" Type="http://schemas.openxmlformats.org/officeDocument/2006/relationships/notesSlide" Target="../notesSlides/notesSlide22.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80.png"/><Relationship Id="rId5" Type="http://schemas.microsoft.com/office/2007/relationships/hdphoto" Target="../media/hdphoto6.wdp"/><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82.pn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87.png"/><Relationship Id="rId5" Type="http://schemas.microsoft.com/office/2007/relationships/hdphoto" Target="../media/hdphoto8.wdp"/><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86.png"/><Relationship Id="rId5" Type="http://schemas.microsoft.com/office/2007/relationships/hdphoto" Target="../media/hdphoto8.wdp"/><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93.png"/><Relationship Id="rId5" Type="http://schemas.microsoft.com/office/2007/relationships/hdphoto" Target="../media/hdphoto9.wdp"/><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92.png"/><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97.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6.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3"/>
          <p:cNvSpPr txBox="1">
            <a:spLocks noGrp="1"/>
          </p:cNvSpPr>
          <p:nvPr>
            <p:ph type="ctrTitle"/>
          </p:nvPr>
        </p:nvSpPr>
        <p:spPr>
          <a:xfrm>
            <a:off x="226269" y="762558"/>
            <a:ext cx="8710997" cy="1999800"/>
          </a:xfrm>
          <a:prstGeom prst="rect">
            <a:avLst/>
          </a:prstGeom>
        </p:spPr>
        <p:txBody>
          <a:bodyPr spcFirstLastPara="1" wrap="square" lIns="91425" tIns="91425" rIns="91425" bIns="91425" anchor="b" anchorCtr="0">
            <a:noAutofit/>
          </a:bodyPr>
          <a:lstStyle/>
          <a:p>
            <a:pPr lvl="0" algn="ctr">
              <a:lnSpc>
                <a:spcPct val="150000"/>
              </a:lnSpc>
            </a:pPr>
            <a:r>
              <a:rPr lang="en-US" sz="4300" b="1">
                <a:solidFill>
                  <a:srgbClr val="002948"/>
                </a:solidFill>
                <a:latin typeface="+mn-lt"/>
              </a:rPr>
              <a:t>CHÀO MỪNG CÁC EM </a:t>
            </a:r>
            <a:br>
              <a:rPr lang="en-US" sz="4300" b="1">
                <a:solidFill>
                  <a:srgbClr val="002948"/>
                </a:solidFill>
                <a:latin typeface="+mn-lt"/>
              </a:rPr>
            </a:br>
            <a:r>
              <a:rPr lang="en-US" sz="4300" b="1">
                <a:solidFill>
                  <a:srgbClr val="002948"/>
                </a:solidFill>
                <a:latin typeface="+mn-lt"/>
              </a:rPr>
              <a:t>ĐẾN VỚI TIẾT HỌC MÔN TOÁN!</a:t>
            </a:r>
          </a:p>
        </p:txBody>
      </p:sp>
      <p:pic>
        <p:nvPicPr>
          <p:cNvPr id="273" name="Google Shape;273;p33"/>
          <p:cNvPicPr preferRelativeResize="0"/>
          <p:nvPr/>
        </p:nvPicPr>
        <p:blipFill>
          <a:blip r:embed="rId3">
            <a:alphaModFix/>
          </a:blip>
          <a:stretch>
            <a:fillRect/>
          </a:stretch>
        </p:blipFill>
        <p:spPr>
          <a:xfrm>
            <a:off x="562462" y="3994931"/>
            <a:ext cx="1696699" cy="917310"/>
          </a:xfrm>
          <a:prstGeom prst="rect">
            <a:avLst/>
          </a:prstGeom>
          <a:noFill/>
          <a:ln>
            <a:noFill/>
          </a:ln>
        </p:spPr>
      </p:pic>
      <p:grpSp>
        <p:nvGrpSpPr>
          <p:cNvPr id="276" name="Google Shape;276;p33"/>
          <p:cNvGrpSpPr/>
          <p:nvPr/>
        </p:nvGrpSpPr>
        <p:grpSpPr>
          <a:xfrm>
            <a:off x="5446642" y="3260932"/>
            <a:ext cx="3490624" cy="1729337"/>
            <a:chOff x="4367464" y="2154495"/>
            <a:chExt cx="4624502" cy="2441018"/>
          </a:xfrm>
        </p:grpSpPr>
        <p:pic>
          <p:nvPicPr>
            <p:cNvPr id="277" name="Google Shape;277;p33"/>
            <p:cNvPicPr preferRelativeResize="0"/>
            <p:nvPr/>
          </p:nvPicPr>
          <p:blipFill rotWithShape="1">
            <a:blip r:embed="rId4">
              <a:alphaModFix/>
            </a:blip>
            <a:srcRect/>
            <a:stretch/>
          </p:blipFill>
          <p:spPr>
            <a:xfrm rot="3017587">
              <a:off x="5686927" y="2747346"/>
              <a:ext cx="1919144" cy="1777190"/>
            </a:xfrm>
            <a:prstGeom prst="rect">
              <a:avLst/>
            </a:prstGeom>
            <a:noFill/>
            <a:ln>
              <a:noFill/>
            </a:ln>
          </p:spPr>
        </p:pic>
        <p:pic>
          <p:nvPicPr>
            <p:cNvPr id="278" name="Google Shape;278;p33"/>
            <p:cNvPicPr preferRelativeResize="0"/>
            <p:nvPr/>
          </p:nvPicPr>
          <p:blipFill rotWithShape="1">
            <a:blip r:embed="rId5">
              <a:alphaModFix/>
            </a:blip>
            <a:srcRect t="1428" b="1418"/>
            <a:stretch/>
          </p:blipFill>
          <p:spPr>
            <a:xfrm rot="5822029">
              <a:off x="4400423" y="2121536"/>
              <a:ext cx="1700484" cy="1766401"/>
            </a:xfrm>
            <a:prstGeom prst="rect">
              <a:avLst/>
            </a:prstGeom>
            <a:noFill/>
            <a:ln>
              <a:noFill/>
            </a:ln>
          </p:spPr>
        </p:pic>
        <p:pic>
          <p:nvPicPr>
            <p:cNvPr id="279" name="Google Shape;279;p33"/>
            <p:cNvPicPr preferRelativeResize="0"/>
            <p:nvPr/>
          </p:nvPicPr>
          <p:blipFill>
            <a:blip r:embed="rId6">
              <a:alphaModFix/>
            </a:blip>
            <a:stretch>
              <a:fillRect/>
            </a:stretch>
          </p:blipFill>
          <p:spPr>
            <a:xfrm rot="20054137">
              <a:off x="7123217" y="3096802"/>
              <a:ext cx="1868749" cy="1040273"/>
            </a:xfrm>
            <a:prstGeom prst="rect">
              <a:avLst/>
            </a:prstGeom>
            <a:noFill/>
            <a:ln>
              <a:noFill/>
            </a:ln>
          </p:spPr>
        </p:pic>
      </p:grpSp>
      <p:sp>
        <p:nvSpPr>
          <p:cNvPr id="280" name="Google Shape;280;p33"/>
          <p:cNvSpPr/>
          <p:nvPr/>
        </p:nvSpPr>
        <p:spPr>
          <a:xfrm>
            <a:off x="7560311" y="3149027"/>
            <a:ext cx="556875" cy="500081"/>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3"/>
          <p:cNvSpPr/>
          <p:nvPr/>
        </p:nvSpPr>
        <p:spPr>
          <a:xfrm>
            <a:off x="8456979" y="4491534"/>
            <a:ext cx="394589" cy="498735"/>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82" name="Google Shape;282;p33"/>
          <p:cNvSpPr/>
          <p:nvPr/>
        </p:nvSpPr>
        <p:spPr>
          <a:xfrm>
            <a:off x="4774316" y="4453586"/>
            <a:ext cx="343527" cy="335841"/>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circle(in)">
                                      <p:cBhvr>
                                        <p:cTn id="7"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sp>
        <p:nvSpPr>
          <p:cNvPr id="20" name="TextBox 19"/>
          <p:cNvSpPr txBox="1"/>
          <p:nvPr/>
        </p:nvSpPr>
        <p:spPr>
          <a:xfrm>
            <a:off x="247814" y="381661"/>
            <a:ext cx="2143538" cy="47705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70185"/>
                </a:solidFill>
                <a:effectLst/>
                <a:uLnTx/>
                <a:uFillTx/>
                <a:latin typeface="Arial"/>
                <a:cs typeface="Arial" panose="020B0604020202020204" pitchFamily="34" charset="0"/>
                <a:sym typeface="Arial"/>
              </a:rPr>
              <a:t>Luyện tập 1</a:t>
            </a:r>
            <a:endParaRPr kumimoji="0" lang="en-US" sz="25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1" name="Rectangle 1"/>
              <p:cNvSpPr>
                <a:spLocks noChangeArrowheads="1"/>
              </p:cNvSpPr>
              <p:nvPr/>
            </p:nvSpPr>
            <p:spPr bwMode="auto">
              <a:xfrm>
                <a:off x="2391352" y="64235"/>
                <a:ext cx="6674263" cy="110799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Hãy giải bài toán ở phần mở đầu và tính </a:t>
                </a:r>
                <a14:m>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𝐴𝐵</m:t>
                    </m:r>
                  </m:oMath>
                </a14:m>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trong Hình 29b</a:t>
                </a:r>
                <a:r>
                  <a:rPr kumimoji="0" lang="en-US" sz="200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(làm tròn kết quả đến hàng phần trăm của mét).</a:t>
                </a:r>
              </a:p>
            </p:txBody>
          </p:sp>
        </mc:Choice>
        <mc:Fallback xmlns="">
          <p:sp>
            <p:nvSpPr>
              <p:cNvPr id="21" name="Rectangle 1"/>
              <p:cNvSpPr>
                <a:spLocks noRot="1" noChangeAspect="1" noMove="1" noResize="1" noEditPoints="1" noAdjustHandles="1" noChangeArrowheads="1" noChangeShapeType="1" noTextEdit="1"/>
              </p:cNvSpPr>
              <p:nvPr/>
            </p:nvSpPr>
            <p:spPr bwMode="auto">
              <a:xfrm>
                <a:off x="2391352" y="64235"/>
                <a:ext cx="6674263" cy="1107996"/>
              </a:xfrm>
              <a:prstGeom prst="rect">
                <a:avLst/>
              </a:prstGeom>
              <a:blipFill>
                <a:blip r:embed="rId3"/>
                <a:stretch>
                  <a:fillRect b="-55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618429" y="2512681"/>
                <a:ext cx="4337884"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Xét tam giác </a:t>
                </a:r>
                <a14:m>
                  <m:oMath xmlns:m="http://schemas.openxmlformats.org/officeDocument/2006/math">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𝐴𝐵</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𝐶</m:t>
                    </m:r>
                  </m:oMath>
                </a14:m>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 vuông tại </a:t>
                </a:r>
                <a14:m>
                  <m:oMath xmlns:m="http://schemas.openxmlformats.org/officeDocument/2006/math">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𝐶</m:t>
                    </m:r>
                  </m:oMath>
                </a14:m>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 ta có:</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	</a:t>
                </a:r>
                <a14:m>
                  <m:oMath xmlns:m="http://schemas.openxmlformats.org/officeDocument/2006/math">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𝐴</m:t>
                    </m:r>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𝐵</m:t>
                    </m:r>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𝐴𝐶</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 :</m:t>
                    </m:r>
                    <m:func>
                      <m:funcPr>
                        <m:ctrlP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ctrlPr>
                      </m:funcPr>
                      <m:fName>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𝑐𝑜𝑠</m:t>
                        </m:r>
                      </m:fName>
                      <m:e>
                        <m:acc>
                          <m:accPr>
                            <m:chr m:val="̂"/>
                            <m:ctrlP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ctrlPr>
                          </m:accPr>
                          <m:e>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𝐵𝐴𝐶</m:t>
                            </m:r>
                          </m:e>
                        </m:acc>
                      </m:e>
                    </m:func>
                  </m:oMath>
                </a14:m>
                <a:endPar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 	      </a:t>
                </a:r>
                <a14:m>
                  <m:oMath xmlns:m="http://schemas.openxmlformats.org/officeDocument/2006/math">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4 :</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𝑐𝑜𝑠</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81°</m:t>
                    </m:r>
                  </m:oMath>
                </a14:m>
                <a:endPar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ea typeface="Cambria Math" panose="02040503050406030204" pitchFamily="18" charset="0"/>
                  <a:cs typeface="Arial"/>
                  <a:sym typeface="Arial"/>
                </a:endParaRPr>
              </a:p>
              <a:p>
                <a:pPr lvl="0">
                  <a:lnSpc>
                    <a:spcPct val="150000"/>
                  </a:lnSpc>
                </a:pPr>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	      </a:t>
                </a:r>
                <a14:m>
                  <m:oMath xmlns:m="http://schemas.openxmlformats.org/officeDocument/2006/math">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m:t>
                    </m:r>
                    <m:r>
                      <a:rPr lang="en-US" sz="2000" b="0" i="1" smtClean="0">
                        <a:latin typeface="Cambria Math" panose="02040503050406030204" pitchFamily="18" charset="0"/>
                        <a:ea typeface="Dotum" panose="020B0600000101010101" pitchFamily="34" charset="-127"/>
                        <a:cs typeface="Times New Roman" panose="02020603050405020304" pitchFamily="18" charset="0"/>
                      </a:rPr>
                      <m:t>25,57</m:t>
                    </m:r>
                    <m:r>
                      <a:rPr lang="vi-VN" sz="2000" i="1">
                        <a:latin typeface="Cambria Math" panose="02040503050406030204" pitchFamily="18" charset="0"/>
                        <a:ea typeface="Dotum" panose="020B0600000101010101" pitchFamily="34" charset="-127"/>
                        <a:cs typeface="Times New Roman" panose="02020603050405020304" pitchFamily="18" charset="0"/>
                      </a:rPr>
                      <m:t> </m:t>
                    </m:r>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m:t>
                    </m:r>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𝑚</m:t>
                    </m:r>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m:t>
                    </m:r>
                  </m:oMath>
                </a14:m>
                <a:endParaRPr kumimoji="0" lang="en-US" sz="2000" b="0" i="1" u="none" strike="noStrike" kern="0" cap="none" spc="0" normalizeH="0" baseline="0" noProof="0">
                  <a:ln>
                    <a:noFill/>
                  </a:ln>
                  <a:solidFill>
                    <a:srgbClr val="F3ECE4">
                      <a:lumMod val="10000"/>
                    </a:srgbClr>
                  </a:solidFill>
                  <a:effectLst/>
                  <a:uLnTx/>
                  <a:uFillTx/>
                  <a:latin typeface="Arial"/>
                  <a:cs typeface="Arial"/>
                  <a:sym typeface="Arial"/>
                </a:endParaRPr>
              </a:p>
            </p:txBody>
          </p:sp>
        </mc:Choice>
        <mc:Fallback xmlns="">
          <p:sp>
            <p:nvSpPr>
              <p:cNvPr id="22" name="Rectangle 21"/>
              <p:cNvSpPr>
                <a:spLocks noRot="1" noChangeAspect="1" noMove="1" noResize="1" noEditPoints="1" noAdjustHandles="1" noChangeArrowheads="1" noChangeShapeType="1" noTextEdit="1"/>
              </p:cNvSpPr>
              <p:nvPr/>
            </p:nvSpPr>
            <p:spPr>
              <a:xfrm>
                <a:off x="4618429" y="2512681"/>
                <a:ext cx="4337884" cy="1938992"/>
              </a:xfrm>
              <a:prstGeom prst="rect">
                <a:avLst/>
              </a:prstGeom>
              <a:blipFill>
                <a:blip r:embed="rId4"/>
                <a:stretch>
                  <a:fillRect l="-1547" r="-5626" b="-943"/>
                </a:stretch>
              </a:blipFill>
            </p:spPr>
            <p:txBody>
              <a:bodyPr/>
              <a:lstStyle/>
              <a:p>
                <a:r>
                  <a:rPr lang="en-US">
                    <a:noFill/>
                  </a:rPr>
                  <a:t> </a:t>
                </a:r>
              </a:p>
            </p:txBody>
          </p:sp>
        </mc:Fallback>
      </mc:AlternateContent>
      <p:sp>
        <p:nvSpPr>
          <p:cNvPr id="23" name="Flowchart: Terminator 22"/>
          <p:cNvSpPr/>
          <p:nvPr/>
        </p:nvSpPr>
        <p:spPr>
          <a:xfrm>
            <a:off x="247814" y="1435124"/>
            <a:ext cx="2311377" cy="884298"/>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lnSpc>
                <a:spcPct val="130000"/>
              </a:lnSpc>
            </a:pPr>
            <a:r>
              <a:rPr lang="en-US" sz="2000" b="1">
                <a:solidFill>
                  <a:srgbClr val="F3ECE4"/>
                </a:solidFill>
              </a:rPr>
              <a:t>Tính 𝐴𝐵 trong Hình 29b </a:t>
            </a:r>
            <a:endParaRPr kumimoji="0" lang="en-US" sz="2000" b="1" u="none" strike="noStrike" kern="0" cap="none" spc="0" normalizeH="0" baseline="0" noProof="0">
              <a:ln>
                <a:noFill/>
              </a:ln>
              <a:solidFill>
                <a:srgbClr val="F3ECE4"/>
              </a:solidFill>
              <a:effectLst/>
              <a:uLnTx/>
              <a:uFillTx/>
              <a:latin typeface="Arial"/>
              <a:sym typeface="Arial"/>
            </a:endParaRPr>
          </a:p>
        </p:txBody>
      </p:sp>
      <p:cxnSp>
        <p:nvCxnSpPr>
          <p:cNvPr id="24" name="Google Shape;690;p54"/>
          <p:cNvCxnSpPr>
            <a:stCxn id="20" idx="2"/>
          </p:cNvCxnSpPr>
          <p:nvPr/>
        </p:nvCxnSpPr>
        <p:spPr>
          <a:xfrm rot="16200000" flipH="1">
            <a:off x="1043836" y="1134461"/>
            <a:ext cx="627032" cy="75539"/>
          </a:xfrm>
          <a:prstGeom prst="bentConnector3">
            <a:avLst>
              <a:gd name="adj1" fmla="val 50000"/>
            </a:avLst>
          </a:prstGeom>
          <a:noFill/>
          <a:ln w="9525" cap="flat" cmpd="sng">
            <a:solidFill>
              <a:srgbClr val="00487E"/>
            </a:solidFill>
            <a:prstDash val="solid"/>
            <a:round/>
            <a:headEnd type="none" w="med" len="med"/>
            <a:tailEnd type="none" w="med" len="med"/>
          </a:ln>
        </p:spPr>
      </p:cxnSp>
      <p:cxnSp>
        <p:nvCxnSpPr>
          <p:cNvPr id="30" name="Google Shape;690;p54"/>
          <p:cNvCxnSpPr/>
          <p:nvPr/>
        </p:nvCxnSpPr>
        <p:spPr>
          <a:xfrm>
            <a:off x="8537908" y="4646429"/>
            <a:ext cx="757294" cy="219028"/>
          </a:xfrm>
          <a:prstGeom prst="bentConnector3">
            <a:avLst>
              <a:gd name="adj1" fmla="val 50000"/>
            </a:avLst>
          </a:prstGeom>
          <a:noFill/>
          <a:ln w="9525" cap="flat" cmpd="sng">
            <a:solidFill>
              <a:srgbClr val="00487E"/>
            </a:solidFill>
            <a:prstDash val="solid"/>
            <a:round/>
            <a:headEnd type="none" w="med" len="med"/>
            <a:tailEnd type="none" w="med" len="med"/>
          </a:ln>
        </p:spPr>
      </p:cxnSp>
      <p:pic>
        <p:nvPicPr>
          <p:cNvPr id="33" name="Google Shape;366;p39"/>
          <p:cNvPicPr preferRelativeResize="0"/>
          <p:nvPr/>
        </p:nvPicPr>
        <p:blipFill>
          <a:blip r:embed="rId5">
            <a:alphaModFix/>
          </a:blip>
          <a:stretch>
            <a:fillRect/>
          </a:stretch>
        </p:blipFill>
        <p:spPr>
          <a:xfrm rot="1360880">
            <a:off x="141176" y="4590389"/>
            <a:ext cx="994760" cy="550135"/>
          </a:xfrm>
          <a:prstGeom prst="rect">
            <a:avLst/>
          </a:prstGeom>
          <a:noFill/>
          <a:ln>
            <a:noFill/>
          </a:ln>
        </p:spPr>
      </p:pic>
      <p:pic>
        <p:nvPicPr>
          <p:cNvPr id="34" name="Google Shape;538;p49"/>
          <p:cNvPicPr preferRelativeResize="0"/>
          <p:nvPr/>
        </p:nvPicPr>
        <p:blipFill>
          <a:blip r:embed="rId6">
            <a:alphaModFix/>
          </a:blip>
          <a:stretch>
            <a:fillRect/>
          </a:stretch>
        </p:blipFill>
        <p:spPr>
          <a:xfrm rot="1297260">
            <a:off x="8216601" y="1383297"/>
            <a:ext cx="1259980" cy="598698"/>
          </a:xfrm>
          <a:prstGeom prst="rect">
            <a:avLst/>
          </a:prstGeom>
          <a:noFill/>
          <a:ln>
            <a:noFill/>
          </a:ln>
        </p:spPr>
      </p:pic>
      <p:grpSp>
        <p:nvGrpSpPr>
          <p:cNvPr id="4" name="Group 3"/>
          <p:cNvGrpSpPr/>
          <p:nvPr/>
        </p:nvGrpSpPr>
        <p:grpSpPr>
          <a:xfrm>
            <a:off x="247814" y="2710895"/>
            <a:ext cx="4132542" cy="1649352"/>
            <a:chOff x="247814" y="2710895"/>
            <a:chExt cx="4132542" cy="1649352"/>
          </a:xfrm>
        </p:grpSpPr>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Effect>
                        <a14:brightnessContrast contrast="-20000"/>
                      </a14:imgEffect>
                    </a14:imgLayer>
                  </a14:imgProps>
                </a:ext>
              </a:extLst>
            </a:blip>
            <a:stretch>
              <a:fillRect/>
            </a:stretch>
          </p:blipFill>
          <p:spPr>
            <a:xfrm>
              <a:off x="247814" y="2710895"/>
              <a:ext cx="4132542" cy="1649352"/>
            </a:xfrm>
            <a:prstGeom prst="rect">
              <a:avLst/>
            </a:prstGeom>
          </p:spPr>
        </p:pic>
        <p:sp>
          <p:nvSpPr>
            <p:cNvPr id="3" name="Rectangle 2"/>
            <p:cNvSpPr/>
            <p:nvPr/>
          </p:nvSpPr>
          <p:spPr>
            <a:xfrm>
              <a:off x="255765" y="2973788"/>
              <a:ext cx="390742" cy="508389"/>
            </a:xfrm>
            <a:prstGeom prst="rect">
              <a:avLst/>
            </a:prstGeom>
            <a:solidFill>
              <a:schemeClr val="accent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5330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up)">
                                      <p:cBhvr>
                                        <p:cTn id="20" dur="500"/>
                                        <p:tgtEl>
                                          <p:spTgt spid="22">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animEffect transition="in" filter="wipe(up)">
                                      <p:cBhvr>
                                        <p:cTn id="24" dur="500"/>
                                        <p:tgtEl>
                                          <p:spTgt spid="22">
                                            <p:txEl>
                                              <p:pRg st="1" end="1"/>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Effect transition="in" filter="wipe(up)">
                                      <p:cBhvr>
                                        <p:cTn id="27" dur="500"/>
                                        <p:tgtEl>
                                          <p:spTgt spid="22">
                                            <p:txEl>
                                              <p:pRg st="2" end="2"/>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up)">
                                      <p:cBhvr>
                                        <p:cTn id="3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11" name="Google Shape;336;p37"/>
          <p:cNvSpPr txBox="1">
            <a:spLocks noGrp="1"/>
          </p:cNvSpPr>
          <p:nvPr>
            <p:ph type="title"/>
          </p:nvPr>
        </p:nvSpPr>
        <p:spPr>
          <a:xfrm>
            <a:off x="1772701" y="1562046"/>
            <a:ext cx="5566352" cy="1023308"/>
          </a:xfrm>
          <a:prstGeom prst="rect">
            <a:avLst/>
          </a:prstGeom>
        </p:spPr>
        <p:txBody>
          <a:bodyPr spcFirstLastPara="1" wrap="square" lIns="91425" tIns="91425" rIns="91425" bIns="91425" anchor="b" anchorCtr="0">
            <a:noAutofit/>
          </a:bodyPr>
          <a:lstStyle/>
          <a:p>
            <a:pPr lvl="0">
              <a:lnSpc>
                <a:spcPct val="150000"/>
              </a:lnSpc>
            </a:pPr>
            <a:r>
              <a:rPr lang="vi-VN" sz="4700" b="1">
                <a:latin typeface="+mn-lt"/>
              </a:rPr>
              <a:t>ƯỚC LƯỢNG </a:t>
            </a:r>
            <a:r>
              <a:rPr lang="en-US" sz="4700" b="1">
                <a:latin typeface="+mn-lt"/>
              </a:rPr>
              <a:t>CHIỀU CAO</a:t>
            </a:r>
            <a:endParaRPr lang="vi-VN" sz="4700" b="1">
              <a:latin typeface="+mn-lt"/>
            </a:endParaRPr>
          </a:p>
        </p:txBody>
      </p:sp>
      <p:sp>
        <p:nvSpPr>
          <p:cNvPr id="14" name="Google Shape;337;p37"/>
          <p:cNvSpPr txBox="1">
            <a:spLocks/>
          </p:cNvSpPr>
          <p:nvPr/>
        </p:nvSpPr>
        <p:spPr>
          <a:xfrm>
            <a:off x="420979" y="1058296"/>
            <a:ext cx="1097719" cy="121513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1000">
                <a:solidFill>
                  <a:srgbClr val="D37F5A"/>
                </a:solidFill>
                <a:latin typeface="+mj-lt"/>
              </a:rPr>
              <a:t>II</a:t>
            </a:r>
          </a:p>
        </p:txBody>
      </p:sp>
      <p:pic>
        <p:nvPicPr>
          <p:cNvPr id="3" name="Picture 2"/>
          <p:cNvPicPr>
            <a:picLocks noChangeAspect="1"/>
          </p:cNvPicPr>
          <p:nvPr/>
        </p:nvPicPr>
        <p:blipFill>
          <a:blip r:embed="rId3"/>
          <a:stretch>
            <a:fillRect/>
          </a:stretch>
        </p:blipFill>
        <p:spPr>
          <a:xfrm>
            <a:off x="6134632" y="2273427"/>
            <a:ext cx="2485675" cy="287007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TextBox 23"/>
              <p:cNvSpPr txBox="1"/>
              <p:nvPr/>
            </p:nvSpPr>
            <p:spPr>
              <a:xfrm>
                <a:off x="92277" y="87464"/>
                <a:ext cx="8868841" cy="2656112"/>
              </a:xfrm>
              <a:prstGeom prst="rect">
                <a:avLst/>
              </a:prstGeom>
              <a:noFill/>
            </p:spPr>
            <p:txBody>
              <a:bodyPr wrap="square" rtlCol="0">
                <a:spAutoFit/>
              </a:bodyPr>
              <a:lstStyle/>
              <a:p>
                <a:pPr lvl="0" algn="just" defTabSz="1828800">
                  <a:lnSpc>
                    <a:spcPct val="140000"/>
                  </a:lnSpc>
                  <a:buClr>
                    <a:srgbClr val="2D1549"/>
                  </a:buClr>
                  <a:buSzPts val="1100"/>
                  <a:defRPr/>
                </a:pPr>
                <a:r>
                  <a:rPr kumimoji="0" lang="en-US" sz="1700" b="1" i="0" u="none" strike="noStrike" kern="0" cap="none" spc="0" normalizeH="0" baseline="0" noProof="0">
                    <a:ln>
                      <a:noFill/>
                    </a:ln>
                    <a:solidFill>
                      <a:srgbClr val="FFFFFF"/>
                    </a:solidFill>
                    <a:effectLst/>
                    <a:highlight>
                      <a:srgbClr val="CE4D8E"/>
                    </a:highlight>
                    <a:uLnTx/>
                    <a:uFillTx/>
                    <a:ea typeface="+mn-ea"/>
                  </a:rPr>
                  <a:t>Ví dụ 3:</a:t>
                </a:r>
                <a:r>
                  <a:rPr kumimoji="0" lang="en-US" sz="1700" b="0" i="0" u="none" strike="noStrike" kern="1200" cap="none" spc="0" normalizeH="0" baseline="0" noProof="0">
                    <a:ln>
                      <a:noFill/>
                    </a:ln>
                    <a:solidFill>
                      <a:sysClr val="windowText" lastClr="000000"/>
                    </a:solidFill>
                    <a:effectLst/>
                    <a:uLnTx/>
                    <a:uFillTx/>
                    <a:ea typeface="+mn-ea"/>
                    <a:cs typeface="Arial" panose="020B0604020202020204" pitchFamily="34" charset="0"/>
                  </a:rPr>
                  <a:t> </a:t>
                </a:r>
                <a:r>
                  <a:rPr lang="vi-VN" sz="1700" kern="1200">
                    <a:solidFill>
                      <a:sysClr val="windowText" lastClr="000000"/>
                    </a:solidFill>
                    <a:latin typeface="Arial" panose="020B0604020202020204" pitchFamily="34" charset="0"/>
                    <a:ea typeface="+mn-ea"/>
                    <a:cs typeface="Arial" panose="020B0604020202020204" pitchFamily="34" charset="0"/>
                  </a:rPr>
                  <a:t>Để ước lượng chiều cao của một tháp mà không cần lên đỉnh tháp, người ta sử dụng giác kế, thước cuộn, máy tính cầm tay. Chẳng hạn, ở Hình 32, để đo chiều cao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𝐴𝐷</m:t>
                    </m:r>
                  </m:oMath>
                </a14:m>
                <a:r>
                  <a:rPr lang="vi-VN" sz="1700" kern="1200">
                    <a:solidFill>
                      <a:sysClr val="windowText" lastClr="000000"/>
                    </a:solidFill>
                    <a:latin typeface="Arial" panose="020B0604020202020204" pitchFamily="34" charset="0"/>
                    <a:ea typeface="+mn-ea"/>
                    <a:cs typeface="Arial" panose="020B0604020202020204" pitchFamily="34" charset="0"/>
                  </a:rPr>
                  <a:t> của tháp, người ta đặt giác kế tại một điểm quan sát cách chân tháp một khoảng</a:t>
                </a:r>
                <a:r>
                  <a:rPr lang="en-US" sz="1700" kern="1200">
                    <a:solidFill>
                      <a:sysClr val="windowText" lastClr="000000"/>
                    </a:solidFill>
                    <a:latin typeface="Arial" panose="020B0604020202020204" pitchFamily="34" charset="0"/>
                    <a:ea typeface="+mn-ea"/>
                    <a:cs typeface="Arial" panose="020B0604020202020204" pitchFamily="34" charset="0"/>
                  </a:rPr>
                  <a:t>        </a:t>
                </a:r>
                <a:r>
                  <a:rPr lang="vi-VN" sz="1700" kern="1200">
                    <a:solidFill>
                      <a:sysClr val="windowText" lastClr="000000"/>
                    </a:solidFill>
                    <a:latin typeface="Arial" panose="020B0604020202020204" pitchFamily="34" charset="0"/>
                    <a:ea typeface="+mn-ea"/>
                    <a:cs typeface="Arial" panose="020B0604020202020204" pitchFamily="34" charset="0"/>
                  </a:rPr>
                  <a:t>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𝐶𝐷</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𝑂𝐵</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𝑎</m:t>
                    </m:r>
                  </m:oMath>
                </a14:m>
                <a:r>
                  <a:rPr lang="vi-VN" sz="1700" kern="1200">
                    <a:solidFill>
                      <a:sysClr val="windowText" lastClr="000000"/>
                    </a:solidFill>
                    <a:latin typeface="Arial" panose="020B0604020202020204" pitchFamily="34" charset="0"/>
                    <a:ea typeface="+mn-ea"/>
                    <a:cs typeface="Arial" panose="020B0604020202020204" pitchFamily="34" charset="0"/>
                  </a:rPr>
                  <a:t>, trong đó chiều cao của điểm đặt giác kế</a:t>
                </a:r>
                <a:r>
                  <a:rPr lang="en-US" sz="1700" kern="1200">
                    <a:solidFill>
                      <a:sysClr val="windowText" lastClr="000000"/>
                    </a:solidFill>
                    <a:latin typeface="Arial" panose="020B0604020202020204" pitchFamily="34" charset="0"/>
                    <a:ea typeface="+mn-ea"/>
                    <a:cs typeface="Arial" panose="020B0604020202020204" pitchFamily="34" charset="0"/>
                  </a:rPr>
                  <a:t> là </a:t>
                </a:r>
                <a14:m>
                  <m:oMath xmlns:m="http://schemas.openxmlformats.org/officeDocument/2006/math">
                    <m:r>
                      <a:rPr lang="en-US" sz="1700" i="1" kern="1200" smtClean="0">
                        <a:solidFill>
                          <a:sysClr val="windowText" lastClr="000000"/>
                        </a:solidFill>
                        <a:latin typeface="Cambria Math" panose="02040503050406030204" pitchFamily="18" charset="0"/>
                        <a:ea typeface="+mn-ea"/>
                        <a:cs typeface="Arial" panose="020B0604020202020204" pitchFamily="34" charset="0"/>
                      </a:rPr>
                      <m:t>𝑂𝐶</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𝑏</m:t>
                    </m:r>
                  </m:oMath>
                </a14:m>
                <a:r>
                  <a:rPr lang="en-US" sz="1700" kern="1200">
                    <a:solidFill>
                      <a:sysClr val="windowText" lastClr="000000"/>
                    </a:solidFill>
                    <a:latin typeface="Arial" panose="020B0604020202020204" pitchFamily="34" charset="0"/>
                    <a:ea typeface="+mn-ea"/>
                    <a:cs typeface="Arial" panose="020B0604020202020204" pitchFamily="34" charset="0"/>
                  </a:rPr>
                  <a:t>. Quay thanh giác kế sao cho khi ngắm thanh này ta nhìn thấy đỉnh </a:t>
                </a:r>
                <a14:m>
                  <m:oMath xmlns:m="http://schemas.openxmlformats.org/officeDocument/2006/math">
                    <m:r>
                      <a:rPr lang="en-US" sz="1700" i="1" kern="1200" smtClean="0">
                        <a:solidFill>
                          <a:sysClr val="windowText" lastClr="000000"/>
                        </a:solidFill>
                        <a:latin typeface="Cambria Math" panose="02040503050406030204" pitchFamily="18" charset="0"/>
                        <a:ea typeface="+mn-ea"/>
                        <a:cs typeface="Arial" panose="020B0604020202020204" pitchFamily="34" charset="0"/>
                      </a:rPr>
                      <m:t>𝐴</m:t>
                    </m:r>
                  </m:oMath>
                </a14:m>
                <a:r>
                  <a:rPr lang="en-US" sz="1700" kern="1200">
                    <a:solidFill>
                      <a:sysClr val="windowText" lastClr="000000"/>
                    </a:solidFill>
                    <a:latin typeface="Arial" panose="020B0604020202020204" pitchFamily="34" charset="0"/>
                    <a:ea typeface="+mn-ea"/>
                    <a:cs typeface="Arial" panose="020B0604020202020204" pitchFamily="34" charset="0"/>
                  </a:rPr>
                  <a:t> của tháp, đọc trên giác kế số đo </a:t>
                </a:r>
                <a14:m>
                  <m:oMath xmlns:m="http://schemas.openxmlformats.org/officeDocument/2006/math">
                    <m:r>
                      <a:rPr lang="en-US" sz="1700" i="1" kern="1200"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t>𝛼</m:t>
                    </m:r>
                  </m:oMath>
                </a14:m>
                <a:r>
                  <a:rPr lang="en-US" sz="1700" kern="1200">
                    <a:solidFill>
                      <a:sysClr val="windowText" lastClr="000000"/>
                    </a:solidFill>
                    <a:latin typeface="Arial" panose="020B0604020202020204" pitchFamily="34" charset="0"/>
                    <a:ea typeface="+mn-ea"/>
                    <a:cs typeface="Arial" panose="020B0604020202020204" pitchFamily="34" charset="0"/>
                  </a:rPr>
                  <a:t> của góc </a:t>
                </a:r>
                <a14:m>
                  <m:oMath xmlns:m="http://schemas.openxmlformats.org/officeDocument/2006/math">
                    <m:r>
                      <a:rPr lang="en-US" sz="1700" i="1" kern="1200" smtClean="0">
                        <a:solidFill>
                          <a:sysClr val="windowText" lastClr="000000"/>
                        </a:solidFill>
                        <a:latin typeface="Cambria Math" panose="02040503050406030204" pitchFamily="18" charset="0"/>
                        <a:ea typeface="+mn-ea"/>
                        <a:cs typeface="Arial" panose="020B0604020202020204" pitchFamily="34" charset="0"/>
                      </a:rPr>
                      <m:t>𝐴𝑂𝐵</m:t>
                    </m:r>
                  </m:oMath>
                </a14:m>
                <a:r>
                  <a:rPr lang="en-US" sz="1700" kern="1200">
                    <a:solidFill>
                      <a:sysClr val="windowText" lastClr="000000"/>
                    </a:solidFill>
                    <a:latin typeface="Arial" panose="020B0604020202020204" pitchFamily="34" charset="0"/>
                    <a:ea typeface="+mn-ea"/>
                    <a:cs typeface="Arial" panose="020B0604020202020204" pitchFamily="34" charset="0"/>
                  </a:rPr>
                  <a:t>. Tính chiều cao của tháp, biết </a:t>
                </a:r>
                <a14:m>
                  <m:oMath xmlns:m="http://schemas.openxmlformats.org/officeDocument/2006/math">
                    <m:r>
                      <a:rPr lang="en-US" sz="1700" i="1" kern="1200"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t>𝛼</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 42°; </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𝑏</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=13,81 </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𝑚</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 </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𝑎</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=90 </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𝑚</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 </m:t>
                    </m:r>
                  </m:oMath>
                </a14:m>
                <a:r>
                  <a:rPr lang="en-US" sz="1700" kern="1200">
                    <a:solidFill>
                      <a:sysClr val="windowText" lastClr="000000"/>
                    </a:solidFill>
                    <a:latin typeface="Arial" panose="020B0604020202020204" pitchFamily="34" charset="0"/>
                    <a:ea typeface="+mn-ea"/>
                    <a:cs typeface="Arial" panose="020B0604020202020204" pitchFamily="34" charset="0"/>
                  </a:rPr>
                  <a:t>(làm tròn kết quả đến hàng phần trăm của mét).</a:t>
                </a:r>
              </a:p>
            </p:txBody>
          </p:sp>
        </mc:Choice>
        <mc:Fallback xmlns="">
          <p:sp>
            <p:nvSpPr>
              <p:cNvPr id="24" name="TextBox 23"/>
              <p:cNvSpPr txBox="1">
                <a:spLocks noRot="1" noChangeAspect="1" noMove="1" noResize="1" noEditPoints="1" noAdjustHandles="1" noChangeArrowheads="1" noChangeShapeType="1" noTextEdit="1"/>
              </p:cNvSpPr>
              <p:nvPr/>
            </p:nvSpPr>
            <p:spPr>
              <a:xfrm>
                <a:off x="92277" y="87464"/>
                <a:ext cx="8868841" cy="2656112"/>
              </a:xfrm>
              <a:prstGeom prst="rect">
                <a:avLst/>
              </a:prstGeom>
              <a:blipFill>
                <a:blip r:embed="rId3"/>
                <a:stretch>
                  <a:fillRect l="-412" r="-481" b="-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99107" y="3434227"/>
                <a:ext cx="5331350" cy="1569660"/>
              </a:xfrm>
              <a:prstGeom prst="rect">
                <a:avLst/>
              </a:prstGeom>
            </p:spPr>
            <p:txBody>
              <a:bodyPr wrap="square">
                <a:spAutoFit/>
              </a:bodyPr>
              <a:lstStyle/>
              <a:p>
                <a:pPr lvl="0" algn="just" defTabSz="1828800">
                  <a:lnSpc>
                    <a:spcPct val="140000"/>
                  </a:lnSpc>
                  <a:buClr>
                    <a:srgbClr val="2D1549"/>
                  </a:buClr>
                  <a:buSzPts val="1100"/>
                  <a:defRPr/>
                </a:pPr>
                <a:r>
                  <a:rPr lang="vi-VN" sz="1700" kern="1200">
                    <a:solidFill>
                      <a:sysClr val="windowText" lastClr="000000"/>
                    </a:solidFill>
                    <a:latin typeface="Arial" panose="020B0604020202020204" pitchFamily="34" charset="0"/>
                    <a:ea typeface="+mn-ea"/>
                    <a:cs typeface="Arial" panose="020B0604020202020204" pitchFamily="34" charset="0"/>
                  </a:rPr>
                  <a:t>Vì tam giác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𝑂𝐴𝐵</m:t>
                    </m:r>
                  </m:oMath>
                </a14:m>
                <a:r>
                  <a:rPr lang="vi-VN" sz="1700" kern="1200">
                    <a:solidFill>
                      <a:sysClr val="windowText" lastClr="000000"/>
                    </a:solidFill>
                    <a:latin typeface="Arial" panose="020B0604020202020204" pitchFamily="34" charset="0"/>
                    <a:ea typeface="+mn-ea"/>
                    <a:cs typeface="Arial" panose="020B0604020202020204" pitchFamily="34" charset="0"/>
                  </a:rPr>
                  <a:t> vuông tại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𝐵</m:t>
                    </m:r>
                  </m:oMath>
                </a14:m>
                <a:r>
                  <a:rPr lang="vi-VN" sz="1700" kern="1200">
                    <a:solidFill>
                      <a:sysClr val="windowText" lastClr="000000"/>
                    </a:solidFill>
                    <a:latin typeface="Arial" panose="020B0604020202020204" pitchFamily="34" charset="0"/>
                    <a:ea typeface="+mn-ea"/>
                    <a:cs typeface="Arial" panose="020B0604020202020204" pitchFamily="34" charset="0"/>
                  </a:rPr>
                  <a:t> nên</a:t>
                </a:r>
              </a:p>
              <a:p>
                <a:pPr lvl="0" algn="just" defTabSz="1828800">
                  <a:lnSpc>
                    <a:spcPct val="140000"/>
                  </a:lnSpc>
                  <a:buClr>
                    <a:srgbClr val="2D1549"/>
                  </a:buClr>
                  <a:buSzPts val="1100"/>
                  <a:defRPr/>
                </a:pPr>
                <a14:m>
                  <m:oMathPara xmlns:m="http://schemas.openxmlformats.org/officeDocument/2006/math">
                    <m:oMathParaPr>
                      <m:jc m:val="centerGroup"/>
                    </m:oMathParaPr>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𝐴𝐵</m:t>
                      </m:r>
                      <m:r>
                        <a:rPr lang="en-US" sz="1700" b="0" i="1" kern="1200" smtClean="0">
                          <a:solidFill>
                            <a:sysClr val="windowText" lastClr="000000"/>
                          </a:solidFill>
                          <a:latin typeface="Cambria Math" panose="02040503050406030204" pitchFamily="18" charset="0"/>
                          <a:ea typeface="+mn-ea"/>
                          <a:cs typeface="Arial" panose="020B0604020202020204" pitchFamily="34" charset="0"/>
                        </a:rPr>
                        <m:t>=</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𝑂𝐵</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m:t>
                      </m:r>
                      <m:func>
                        <m:funcPr>
                          <m:ctrlPr>
                            <a:rPr lang="vi-VN" sz="1700" i="1" kern="1200" smtClean="0">
                              <a:solidFill>
                                <a:sysClr val="windowText" lastClr="000000"/>
                              </a:solidFill>
                              <a:latin typeface="Cambria Math" panose="02040503050406030204" pitchFamily="18" charset="0"/>
                              <a:ea typeface="+mn-ea"/>
                              <a:cs typeface="Arial" panose="020B0604020202020204" pitchFamily="34" charset="0"/>
                            </a:rPr>
                          </m:ctrlPr>
                        </m:funcPr>
                        <m:fName>
                          <m:r>
                            <a:rPr lang="en-US" sz="1700" b="0" i="1" kern="1200" smtClean="0">
                              <a:solidFill>
                                <a:sysClr val="windowText" lastClr="000000"/>
                              </a:solidFill>
                              <a:latin typeface="Cambria Math" panose="02040503050406030204" pitchFamily="18" charset="0"/>
                              <a:ea typeface="+mn-ea"/>
                              <a:cs typeface="Arial" panose="020B0604020202020204" pitchFamily="34" charset="0"/>
                            </a:rPr>
                            <m:t>𝑡𝑎</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𝑛</m:t>
                          </m:r>
                        </m:fName>
                        <m:e>
                          <m:acc>
                            <m:accPr>
                              <m:chr m:val="̂"/>
                              <m:ctrlPr>
                                <a:rPr lang="vi-VN" sz="1700" i="1" kern="1200" smtClean="0">
                                  <a:solidFill>
                                    <a:sysClr val="windowText" lastClr="000000"/>
                                  </a:solidFill>
                                  <a:latin typeface="Cambria Math" panose="02040503050406030204" pitchFamily="18" charset="0"/>
                                  <a:ea typeface="+mn-ea"/>
                                  <a:cs typeface="Arial" panose="020B0604020202020204" pitchFamily="34" charset="0"/>
                                </a:rPr>
                              </m:ctrlPr>
                            </m:accPr>
                            <m:e>
                              <m:r>
                                <a:rPr lang="vi-VN" sz="1700" i="1" kern="1200">
                                  <a:solidFill>
                                    <a:sysClr val="windowText" lastClr="000000"/>
                                  </a:solidFill>
                                  <a:latin typeface="Cambria Math" panose="02040503050406030204" pitchFamily="18" charset="0"/>
                                  <a:ea typeface="+mn-ea"/>
                                  <a:cs typeface="Arial" panose="020B0604020202020204" pitchFamily="34" charset="0"/>
                                </a:rPr>
                                <m:t>𝐴𝑂𝐵</m:t>
                              </m:r>
                            </m:e>
                          </m:acc>
                        </m:e>
                      </m:func>
                      <m:r>
                        <a:rPr lang="en-US" sz="1700" b="0" i="1" kern="1200" smtClean="0">
                          <a:solidFill>
                            <a:sysClr val="windowText" lastClr="000000"/>
                          </a:solidFill>
                          <a:latin typeface="Cambria Math" panose="02040503050406030204" pitchFamily="18" charset="0"/>
                          <a:ea typeface="+mn-ea"/>
                          <a:cs typeface="Arial" panose="020B0604020202020204" pitchFamily="34" charset="0"/>
                        </a:rPr>
                        <m:t>=</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90. </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𝑡𝑎𝑛</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⁡42°≈ 81,04 (</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𝑚</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m:t>
                      </m:r>
                    </m:oMath>
                  </m:oMathPara>
                </a14:m>
                <a:endParaRPr lang="vi-VN" sz="1700" kern="1200">
                  <a:solidFill>
                    <a:sysClr val="windowText" lastClr="000000"/>
                  </a:solidFill>
                  <a:latin typeface="Arial" panose="020B0604020202020204" pitchFamily="34" charset="0"/>
                  <a:ea typeface="+mn-ea"/>
                  <a:cs typeface="Arial" panose="020B0604020202020204" pitchFamily="34" charset="0"/>
                </a:endParaRPr>
              </a:p>
              <a:p>
                <a:pPr lvl="0" algn="just" defTabSz="1828800">
                  <a:lnSpc>
                    <a:spcPct val="140000"/>
                  </a:lnSpc>
                  <a:buClr>
                    <a:srgbClr val="2D1549"/>
                  </a:buClr>
                  <a:buSzPts val="1100"/>
                  <a:defRPr/>
                </a:pPr>
                <a:r>
                  <a:rPr lang="vi-VN" sz="1700" kern="1200">
                    <a:solidFill>
                      <a:sysClr val="windowText" lastClr="000000"/>
                    </a:solidFill>
                    <a:latin typeface="Arial" panose="020B0604020202020204" pitchFamily="34" charset="0"/>
                    <a:ea typeface="+mn-ea"/>
                    <a:cs typeface="Arial" panose="020B0604020202020204" pitchFamily="34" charset="0"/>
                  </a:rPr>
                  <a:t>Vậy chiều cao của tháp khoảng:</a:t>
                </a:r>
              </a:p>
              <a:p>
                <a:pPr lvl="0" algn="ctr" defTabSz="1828800">
                  <a:lnSpc>
                    <a:spcPct val="140000"/>
                  </a:lnSpc>
                  <a:buClr>
                    <a:srgbClr val="2D1549"/>
                  </a:buClr>
                  <a:buSzPts val="1100"/>
                  <a:defRPr/>
                </a:pPr>
                <a14:m>
                  <m:oMathPara xmlns:m="http://schemas.openxmlformats.org/officeDocument/2006/math">
                    <m:oMathParaPr>
                      <m:jc m:val="centerGroup"/>
                    </m:oMathParaPr>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81,04 +13,81=94,85 (</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𝑚</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m:t>
                      </m:r>
                    </m:oMath>
                  </m:oMathPara>
                </a14:m>
                <a:endParaRPr lang="vi-VN" sz="1700" kern="1200">
                  <a:solidFill>
                    <a:sysClr val="windowText" lastClr="000000"/>
                  </a:solidFill>
                  <a:latin typeface="Arial" panose="020B0604020202020204" pitchFamily="34" charset="0"/>
                  <a:ea typeface="+mn-ea"/>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99107" y="3434227"/>
                <a:ext cx="5331350" cy="1569660"/>
              </a:xfrm>
              <a:prstGeom prst="rect">
                <a:avLst/>
              </a:prstGeom>
              <a:blipFill>
                <a:blip r:embed="rId4"/>
                <a:stretch>
                  <a:fillRect l="-686"/>
                </a:stretch>
              </a:blipFill>
            </p:spPr>
            <p:txBody>
              <a:bodyPr/>
              <a:lstStyle/>
              <a:p>
                <a:r>
                  <a:rPr lang="en-US">
                    <a:noFill/>
                  </a:rPr>
                  <a:t> </a:t>
                </a:r>
              </a:p>
            </p:txBody>
          </p:sp>
        </mc:Fallback>
      </mc:AlternateContent>
      <p:sp>
        <p:nvSpPr>
          <p:cNvPr id="26" name="Flowchart: Terminator 25"/>
          <p:cNvSpPr/>
          <p:nvPr/>
        </p:nvSpPr>
        <p:spPr>
          <a:xfrm>
            <a:off x="3054505" y="2894392"/>
            <a:ext cx="820553" cy="373117"/>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700" b="1" i="1"/>
              <a:t>Giải:</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6945" y="2459251"/>
            <a:ext cx="2480807" cy="2544636"/>
          </a:xfrm>
          <a:prstGeom prst="rect">
            <a:avLst/>
          </a:prstGeom>
        </p:spPr>
      </p:pic>
    </p:spTree>
    <p:extLst>
      <p:ext uri="{BB962C8B-B14F-4D97-AF65-F5344CB8AC3E}">
        <p14:creationId xmlns:p14="http://schemas.microsoft.com/office/powerpoint/2010/main" val="285004788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up)">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up)">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up)">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wipe(up)">
                                      <p:cBhvr>
                                        <p:cTn id="3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5" name="Rectangle 4"/>
          <p:cNvSpPr/>
          <p:nvPr/>
        </p:nvSpPr>
        <p:spPr>
          <a:xfrm>
            <a:off x="8062623" y="596348"/>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289560"/>
            <a:ext cx="666584" cy="2203836"/>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3" name="TextBox 212"/>
              <p:cNvSpPr txBox="1"/>
              <p:nvPr/>
            </p:nvSpPr>
            <p:spPr>
              <a:xfrm>
                <a:off x="305860" y="122450"/>
                <a:ext cx="8521369" cy="1729704"/>
              </a:xfrm>
              <a:prstGeom prst="rect">
                <a:avLst/>
              </a:prstGeom>
              <a:noFill/>
            </p:spPr>
            <p:txBody>
              <a:bodyPr wrap="square" rtlCol="0">
                <a:spAutoFit/>
              </a:bodyPr>
              <a:lstStyle/>
              <a:p>
                <a:pPr lvl="0" algn="just" defTabSz="1828800">
                  <a:lnSpc>
                    <a:spcPct val="140000"/>
                  </a:lnSpc>
                  <a:buClr>
                    <a:srgbClr val="2D1549"/>
                  </a:buClr>
                  <a:buSzPts val="1100"/>
                  <a:defRPr/>
                </a:pPr>
                <a:r>
                  <a:rPr kumimoji="0" lang="en-US" sz="1900" b="1" i="0" u="none" strike="noStrike" kern="0" cap="none" spc="0" normalizeH="0" baseline="0" noProof="0">
                    <a:ln>
                      <a:noFill/>
                    </a:ln>
                    <a:solidFill>
                      <a:srgbClr val="FFFFFF"/>
                    </a:solidFill>
                    <a:effectLst/>
                    <a:highlight>
                      <a:srgbClr val="CE4D8E"/>
                    </a:highlight>
                    <a:uLnTx/>
                    <a:uFillTx/>
                    <a:ea typeface="+mn-ea"/>
                  </a:rPr>
                  <a:t>Ví dụ 4:</a:t>
                </a:r>
                <a:r>
                  <a:rPr kumimoji="0" lang="en-US" sz="1900" b="0" i="0" u="none" strike="noStrike" kern="1200" cap="none" spc="0" normalizeH="0" baseline="0" noProof="0">
                    <a:ln>
                      <a:noFill/>
                    </a:ln>
                    <a:solidFill>
                      <a:sysClr val="windowText" lastClr="000000"/>
                    </a:solidFill>
                    <a:effectLst/>
                    <a:uLnTx/>
                    <a:uFillTx/>
                    <a:ea typeface="+mn-ea"/>
                    <a:cs typeface="Arial" panose="020B0604020202020204" pitchFamily="34" charset="0"/>
                  </a:rPr>
                  <a:t> </a:t>
                </a:r>
                <a:r>
                  <a:rPr lang="vi-VN" sz="1900" kern="1200">
                    <a:solidFill>
                      <a:sysClr val="windowText" lastClr="000000"/>
                    </a:solidFill>
                    <a:latin typeface="Arial" panose="020B0604020202020204" pitchFamily="34" charset="0"/>
                    <a:ea typeface="+mn-ea"/>
                    <a:cs typeface="Arial" panose="020B0604020202020204" pitchFamily="34" charset="0"/>
                  </a:rPr>
                  <a:t>Trong lần đến tham quan tháp Eiffel (ở Thủ đô Paris, Pháp), bạn Vân muốn ước tính độ cao của tháp. Sau khi quan sát, bạn Vân đã minh hoạ lại kết quả đo đạc ở Hình 34. Em hãy giúp bạn Vân tính độ cao </a:t>
                </a:r>
                <a14:m>
                  <m:oMath xmlns:m="http://schemas.openxmlformats.org/officeDocument/2006/math">
                    <m:r>
                      <a:rPr lang="vi-VN" sz="1900" i="1" kern="1200" smtClean="0">
                        <a:solidFill>
                          <a:sysClr val="windowText" lastClr="000000"/>
                        </a:solidFill>
                        <a:latin typeface="Cambria Math" panose="02040503050406030204" pitchFamily="18" charset="0"/>
                        <a:ea typeface="+mn-ea"/>
                        <a:cs typeface="Arial" panose="020B0604020202020204" pitchFamily="34" charset="0"/>
                      </a:rPr>
                      <m:t>h</m:t>
                    </m:r>
                  </m:oMath>
                </a14:m>
                <a:r>
                  <a:rPr lang="vi-VN" sz="1900" kern="1200">
                    <a:solidFill>
                      <a:sysClr val="windowText" lastClr="000000"/>
                    </a:solidFill>
                    <a:latin typeface="Arial" panose="020B0604020202020204" pitchFamily="34" charset="0"/>
                    <a:ea typeface="+mn-ea"/>
                    <a:cs typeface="Arial" panose="020B0604020202020204" pitchFamily="34" charset="0"/>
                  </a:rPr>
                  <a:t> của tháp Eiffel theo đơn vị mét (làm tròn kết quả đến hàng đơn vị).</a:t>
                </a:r>
              </a:p>
            </p:txBody>
          </p:sp>
        </mc:Choice>
        <mc:Fallback xmlns="">
          <p:sp>
            <p:nvSpPr>
              <p:cNvPr id="213" name="TextBox 212"/>
              <p:cNvSpPr txBox="1">
                <a:spLocks noRot="1" noChangeAspect="1" noMove="1" noResize="1" noEditPoints="1" noAdjustHandles="1" noChangeArrowheads="1" noChangeShapeType="1" noTextEdit="1"/>
              </p:cNvSpPr>
              <p:nvPr/>
            </p:nvSpPr>
            <p:spPr>
              <a:xfrm>
                <a:off x="305860" y="122450"/>
                <a:ext cx="8521369" cy="1729704"/>
              </a:xfrm>
              <a:prstGeom prst="rect">
                <a:avLst/>
              </a:prstGeom>
              <a:blipFill>
                <a:blip r:embed="rId3"/>
                <a:stretch>
                  <a:fillRect l="-644" r="-715" b="-2113"/>
                </a:stretch>
              </a:blipFill>
            </p:spPr>
            <p:txBody>
              <a:bodyPr/>
              <a:lstStyle/>
              <a:p>
                <a:r>
                  <a:rPr lang="en-US">
                    <a:noFill/>
                  </a:rPr>
                  <a:t> </a:t>
                </a:r>
              </a:p>
            </p:txBody>
          </p:sp>
        </mc:Fallback>
      </mc:AlternateContent>
      <p:grpSp>
        <p:nvGrpSpPr>
          <p:cNvPr id="242" name="Group 241"/>
          <p:cNvGrpSpPr/>
          <p:nvPr/>
        </p:nvGrpSpPr>
        <p:grpSpPr>
          <a:xfrm>
            <a:off x="1172539" y="1852154"/>
            <a:ext cx="6788009" cy="3159252"/>
            <a:chOff x="1274614" y="1984248"/>
            <a:chExt cx="6788009" cy="3159252"/>
          </a:xfrm>
        </p:grpSpPr>
        <p:grpSp>
          <p:nvGrpSpPr>
            <p:cNvPr id="239" name="Group 238"/>
            <p:cNvGrpSpPr/>
            <p:nvPr/>
          </p:nvGrpSpPr>
          <p:grpSpPr>
            <a:xfrm>
              <a:off x="1274614" y="1984248"/>
              <a:ext cx="6788009" cy="3159252"/>
              <a:chOff x="970598" y="1858765"/>
              <a:chExt cx="6788009" cy="3159252"/>
            </a:xfrm>
          </p:grpSpPr>
          <p:pic>
            <p:nvPicPr>
              <p:cNvPr id="237" name="Picture 236"/>
              <p:cNvPicPr>
                <a:picLocks noChangeAspect="1"/>
              </p:cNvPicPr>
              <p:nvPr/>
            </p:nvPicPr>
            <p:blipFill>
              <a:blip r:embed="rId4"/>
              <a:stretch>
                <a:fillRect/>
              </a:stretch>
            </p:blipFill>
            <p:spPr>
              <a:xfrm>
                <a:off x="5463463" y="1858765"/>
                <a:ext cx="2295144" cy="3159252"/>
              </a:xfrm>
              <a:prstGeom prst="rect">
                <a:avLst/>
              </a:prstGeom>
            </p:spPr>
          </p:pic>
          <p:pic>
            <p:nvPicPr>
              <p:cNvPr id="238" name="Picture 237"/>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0598" y="2139650"/>
                <a:ext cx="4222069" cy="2459355"/>
              </a:xfrm>
              <a:prstGeom prst="rect">
                <a:avLst/>
              </a:prstGeom>
            </p:spPr>
          </p:pic>
        </p:grpSp>
        <p:sp>
          <p:nvSpPr>
            <p:cNvPr id="241" name="Rectangle 240"/>
            <p:cNvSpPr/>
            <p:nvPr/>
          </p:nvSpPr>
          <p:spPr>
            <a:xfrm>
              <a:off x="2709823" y="4733632"/>
              <a:ext cx="1351652" cy="384721"/>
            </a:xfrm>
            <a:prstGeom prst="rect">
              <a:avLst/>
            </a:prstGeom>
          </p:spPr>
          <p:txBody>
            <a:bodyPr wrap="none">
              <a:spAutoFit/>
            </a:bodyPr>
            <a:lstStyle/>
            <a:p>
              <a:r>
                <a:rPr lang="en-US" sz="1900" i="1" kern="1200">
                  <a:solidFill>
                    <a:srgbClr val="0070C0"/>
                  </a:solidFill>
                  <a:latin typeface="Arial" panose="020B0604020202020204" pitchFamily="34" charset="0"/>
                  <a:ea typeface="+mn-ea"/>
                  <a:cs typeface="Arial" panose="020B0604020202020204" pitchFamily="34" charset="0"/>
                </a:rPr>
                <a:t>T</a:t>
              </a:r>
              <a:r>
                <a:rPr lang="vi-VN" sz="1900" i="1" kern="1200">
                  <a:solidFill>
                    <a:srgbClr val="0070C0"/>
                  </a:solidFill>
                  <a:latin typeface="Arial" panose="020B0604020202020204" pitchFamily="34" charset="0"/>
                  <a:ea typeface="+mn-ea"/>
                  <a:cs typeface="Arial" panose="020B0604020202020204" pitchFamily="34" charset="0"/>
                </a:rPr>
                <a:t>háp Eiffel</a:t>
              </a:r>
              <a:endParaRPr lang="en-US" i="1">
                <a:solidFill>
                  <a:srgbClr val="0070C0"/>
                </a:solidFill>
              </a:endParaRPr>
            </a:p>
          </p:txBody>
        </p:sp>
      </p:grpSp>
    </p:spTree>
    <p:extLst>
      <p:ext uri="{BB962C8B-B14F-4D97-AF65-F5344CB8AC3E}">
        <p14:creationId xmlns:p14="http://schemas.microsoft.com/office/powerpoint/2010/main" val="248550310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par>
                                <p:cTn id="8" presetID="16" presetClass="entr" presetSubtype="21" fill="hold" nodeType="withEffect">
                                  <p:stCondLst>
                                    <p:cond delay="0"/>
                                  </p:stCondLst>
                                  <p:childTnLst>
                                    <p:set>
                                      <p:cBhvr>
                                        <p:cTn id="9" dur="1" fill="hold">
                                          <p:stCondLst>
                                            <p:cond delay="0"/>
                                          </p:stCondLst>
                                        </p:cTn>
                                        <p:tgtEl>
                                          <p:spTgt spid="242"/>
                                        </p:tgtEl>
                                        <p:attrNameLst>
                                          <p:attrName>style.visibility</p:attrName>
                                        </p:attrNameLst>
                                      </p:cBhvr>
                                      <p:to>
                                        <p:strVal val="visible"/>
                                      </p:to>
                                    </p:set>
                                    <p:animEffect transition="in" filter="barn(inVertical)">
                                      <p:cBhvr>
                                        <p:cTn id="10"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5" name="Rectangle 4"/>
          <p:cNvSpPr/>
          <p:nvPr/>
        </p:nvSpPr>
        <p:spPr>
          <a:xfrm>
            <a:off x="8062623" y="596348"/>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sp>
        <p:nvSpPr>
          <p:cNvPr id="28" name="Rectangle 27"/>
          <p:cNvSpPr/>
          <p:nvPr/>
        </p:nvSpPr>
        <p:spPr>
          <a:xfrm>
            <a:off x="-17755" y="1993392"/>
            <a:ext cx="894422" cy="294950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pic>
        <p:nvPicPr>
          <p:cNvPr id="237" name="Picture 236"/>
          <p:cNvPicPr>
            <a:picLocks noChangeAspect="1"/>
          </p:cNvPicPr>
          <p:nvPr/>
        </p:nvPicPr>
        <p:blipFill>
          <a:blip r:embed="rId3"/>
          <a:stretch>
            <a:fillRect/>
          </a:stretch>
        </p:blipFill>
        <p:spPr>
          <a:xfrm>
            <a:off x="766939" y="1627632"/>
            <a:ext cx="2408481" cy="3315260"/>
          </a:xfrm>
          <a:prstGeom prst="rect">
            <a:avLst/>
          </a:prstGeom>
        </p:spPr>
      </p:pic>
      <p:sp>
        <p:nvSpPr>
          <p:cNvPr id="10" name="Flowchart: Terminator 9"/>
          <p:cNvSpPr/>
          <p:nvPr/>
        </p:nvSpPr>
        <p:spPr>
          <a:xfrm>
            <a:off x="805826" y="461409"/>
            <a:ext cx="895703" cy="452134"/>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mc:AlternateContent xmlns:mc="http://schemas.openxmlformats.org/markup-compatibility/2006" xmlns:a14="http://schemas.microsoft.com/office/drawing/2010/main">
        <mc:Choice Requires="a14">
          <p:sp>
            <p:nvSpPr>
              <p:cNvPr id="2" name="Rectangle 1"/>
              <p:cNvSpPr/>
              <p:nvPr/>
            </p:nvSpPr>
            <p:spPr>
              <a:xfrm>
                <a:off x="3782270" y="465981"/>
                <a:ext cx="4572000" cy="4594848"/>
              </a:xfrm>
              <a:prstGeom prst="rect">
                <a:avLst/>
              </a:prstGeom>
            </p:spPr>
            <p:txBody>
              <a:bodyPr>
                <a:spAutoFit/>
              </a:bodyPr>
              <a:lstStyle/>
              <a:p>
                <a:pPr>
                  <a:lnSpc>
                    <a:spcPct val="150000"/>
                  </a:lnSpc>
                  <a:spcBef>
                    <a:spcPts val="100"/>
                  </a:spcBef>
                  <a:spcAft>
                    <a:spcPts val="100"/>
                  </a:spcAft>
                </a:pPr>
                <a:r>
                  <a:rPr lang="en-US" sz="1850">
                    <a:latin typeface="+mn-lt"/>
                  </a:rPr>
                  <a:t>Xét tam giác </a:t>
                </a:r>
                <a14:m>
                  <m:oMath xmlns:m="http://schemas.openxmlformats.org/officeDocument/2006/math">
                    <m:r>
                      <a:rPr lang="en-US" sz="1850" i="1" smtClean="0">
                        <a:latin typeface="Cambria Math" panose="02040503050406030204" pitchFamily="18" charset="0"/>
                      </a:rPr>
                      <m:t>𝐴𝐷𝐶</m:t>
                    </m:r>
                  </m:oMath>
                </a14:m>
                <a:r>
                  <a:rPr lang="en-US" sz="1850">
                    <a:latin typeface="+mn-lt"/>
                  </a:rPr>
                  <a:t> vuông tại </a:t>
                </a:r>
                <a14:m>
                  <m:oMath xmlns:m="http://schemas.openxmlformats.org/officeDocument/2006/math">
                    <m:r>
                      <a:rPr lang="en-US" sz="1850" i="1" smtClean="0">
                        <a:latin typeface="Cambria Math" panose="02040503050406030204" pitchFamily="18" charset="0"/>
                      </a:rPr>
                      <m:t>𝐶</m:t>
                    </m:r>
                  </m:oMath>
                </a14:m>
                <a:r>
                  <a:rPr lang="en-US" sz="1850">
                    <a:latin typeface="+mn-lt"/>
                  </a:rPr>
                  <a:t>, ta có:</a:t>
                </a:r>
              </a:p>
              <a:p>
                <a:pPr algn="ctr">
                  <a:lnSpc>
                    <a:spcPct val="150000"/>
                  </a:lnSpc>
                  <a:spcBef>
                    <a:spcPts val="100"/>
                  </a:spcBef>
                  <a:spcAft>
                    <a:spcPts val="100"/>
                  </a:spcAft>
                </a:pPr>
                <a:r>
                  <a:rPr lang="en-US" sz="1850">
                    <a:latin typeface="+mn-lt"/>
                  </a:rPr>
                  <a:t> </a:t>
                </a:r>
                <a14:m>
                  <m:oMath xmlns:m="http://schemas.openxmlformats.org/officeDocument/2006/math">
                    <m:r>
                      <a:rPr lang="en-US" sz="1850" i="1" smtClean="0">
                        <a:latin typeface="Cambria Math" panose="02040503050406030204" pitchFamily="18" charset="0"/>
                      </a:rPr>
                      <m:t>𝐴𝐶</m:t>
                    </m:r>
                    <m:r>
                      <a:rPr lang="en-US" sz="1850" i="1" smtClean="0">
                        <a:latin typeface="Cambria Math" panose="02040503050406030204" pitchFamily="18" charset="0"/>
                      </a:rPr>
                      <m:t>=</m:t>
                    </m:r>
                    <m:r>
                      <a:rPr lang="en-US" sz="1850" i="1" smtClean="0">
                        <a:latin typeface="Cambria Math" panose="02040503050406030204" pitchFamily="18" charset="0"/>
                      </a:rPr>
                      <m:t>h</m:t>
                    </m:r>
                    <m:r>
                      <a:rPr lang="en-US" sz="1850" i="1" smtClean="0">
                        <a:latin typeface="Cambria Math" panose="02040503050406030204" pitchFamily="18" charset="0"/>
                      </a:rPr>
                      <m:t> . </m:t>
                    </m:r>
                    <m:r>
                      <a:rPr lang="en-US" sz="1850" i="1" smtClean="0">
                        <a:latin typeface="Cambria Math" panose="02040503050406030204" pitchFamily="18" charset="0"/>
                      </a:rPr>
                      <m:t>𝑐𝑜𝑡</m:t>
                    </m:r>
                    <m:r>
                      <a:rPr lang="en-US" sz="1850" i="1" smtClean="0">
                        <a:latin typeface="Cambria Math" panose="02040503050406030204" pitchFamily="18" charset="0"/>
                      </a:rPr>
                      <m:t>⁡</m:t>
                    </m:r>
                    <m:acc>
                      <m:accPr>
                        <m:chr m:val="̂"/>
                        <m:ctrlPr>
                          <a:rPr lang="en-US" sz="1850" i="1" smtClean="0">
                            <a:latin typeface="Cambria Math" panose="02040503050406030204" pitchFamily="18" charset="0"/>
                          </a:rPr>
                        </m:ctrlPr>
                      </m:accPr>
                      <m:e>
                        <m:r>
                          <a:rPr lang="en-US" sz="1850" i="1">
                            <a:latin typeface="Cambria Math" panose="02040503050406030204" pitchFamily="18" charset="0"/>
                          </a:rPr>
                          <m:t>𝐷𝐴𝐶</m:t>
                        </m:r>
                      </m:e>
                    </m:acc>
                    <m:r>
                      <a:rPr lang="en-US" sz="1850" i="1" smtClean="0">
                        <a:latin typeface="Cambria Math" panose="02040503050406030204" pitchFamily="18" charset="0"/>
                      </a:rPr>
                      <m:t> = </m:t>
                    </m:r>
                    <m:r>
                      <a:rPr lang="en-US" sz="1850" i="1" smtClean="0">
                        <a:latin typeface="Cambria Math" panose="02040503050406030204" pitchFamily="18" charset="0"/>
                      </a:rPr>
                      <m:t>h</m:t>
                    </m:r>
                    <m:r>
                      <a:rPr lang="en-US" sz="1850" i="1" smtClean="0">
                        <a:latin typeface="Cambria Math" panose="02040503050406030204" pitchFamily="18" charset="0"/>
                      </a:rPr>
                      <m:t> . </m:t>
                    </m:r>
                    <m:r>
                      <a:rPr lang="en-US" sz="1850" i="1" smtClean="0">
                        <a:latin typeface="Cambria Math" panose="02040503050406030204" pitchFamily="18" charset="0"/>
                      </a:rPr>
                      <m:t>𝑐𝑜𝑡</m:t>
                    </m:r>
                    <m:r>
                      <a:rPr lang="en-US" sz="1850" i="1" smtClean="0">
                        <a:latin typeface="Cambria Math" panose="02040503050406030204" pitchFamily="18" charset="0"/>
                      </a:rPr>
                      <m:t>⁡60°</m:t>
                    </m:r>
                  </m:oMath>
                </a14:m>
                <a:endParaRPr lang="en-US" sz="1850" i="1">
                  <a:latin typeface="+mn-lt"/>
                </a:endParaRPr>
              </a:p>
              <a:p>
                <a:pPr>
                  <a:lnSpc>
                    <a:spcPct val="150000"/>
                  </a:lnSpc>
                  <a:spcBef>
                    <a:spcPts val="100"/>
                  </a:spcBef>
                  <a:spcAft>
                    <a:spcPts val="100"/>
                  </a:spcAft>
                </a:pPr>
                <a:r>
                  <a:rPr lang="en-US" sz="1850">
                    <a:latin typeface="+mn-lt"/>
                  </a:rPr>
                  <a:t>Xét tam giác </a:t>
                </a:r>
                <a14:m>
                  <m:oMath xmlns:m="http://schemas.openxmlformats.org/officeDocument/2006/math">
                    <m:r>
                      <a:rPr lang="en-US" sz="1850" i="1" smtClean="0">
                        <a:latin typeface="Cambria Math" panose="02040503050406030204" pitchFamily="18" charset="0"/>
                      </a:rPr>
                      <m:t>𝐵𝐷𝐶</m:t>
                    </m:r>
                  </m:oMath>
                </a14:m>
                <a:r>
                  <a:rPr lang="en-US" sz="1850">
                    <a:latin typeface="+mn-lt"/>
                  </a:rPr>
                  <a:t> vuông tại </a:t>
                </a:r>
                <a14:m>
                  <m:oMath xmlns:m="http://schemas.openxmlformats.org/officeDocument/2006/math">
                    <m:r>
                      <a:rPr lang="en-US" sz="1850" i="1" smtClean="0">
                        <a:latin typeface="Cambria Math" panose="02040503050406030204" pitchFamily="18" charset="0"/>
                      </a:rPr>
                      <m:t>𝐶</m:t>
                    </m:r>
                  </m:oMath>
                </a14:m>
                <a:r>
                  <a:rPr lang="en-US" sz="1850">
                    <a:latin typeface="+mn-lt"/>
                  </a:rPr>
                  <a:t>, ta có: </a:t>
                </a:r>
              </a:p>
              <a:p>
                <a:pP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50" i="1" smtClean="0">
                          <a:latin typeface="Cambria Math" panose="02040503050406030204" pitchFamily="18" charset="0"/>
                        </a:rPr>
                        <m:t>𝐵𝐶</m:t>
                      </m:r>
                      <m:r>
                        <a:rPr lang="en-US" sz="1850" b="0" i="1" smtClean="0">
                          <a:latin typeface="Cambria Math" panose="02040503050406030204" pitchFamily="18" charset="0"/>
                        </a:rPr>
                        <m:t>=</m:t>
                      </m:r>
                      <m:r>
                        <a:rPr lang="en-US" sz="1850" i="1">
                          <a:latin typeface="Cambria Math" panose="02040503050406030204" pitchFamily="18" charset="0"/>
                        </a:rPr>
                        <m:t>h</m:t>
                      </m:r>
                      <m:r>
                        <a:rPr lang="en-US" sz="1850" i="1">
                          <a:latin typeface="Cambria Math" panose="02040503050406030204" pitchFamily="18" charset="0"/>
                        </a:rPr>
                        <m:t> .</m:t>
                      </m:r>
                      <m:func>
                        <m:funcPr>
                          <m:ctrlPr>
                            <a:rPr lang="en-US" sz="1850" i="1">
                              <a:latin typeface="Cambria Math" panose="02040503050406030204" pitchFamily="18" charset="0"/>
                            </a:rPr>
                          </m:ctrlPr>
                        </m:funcPr>
                        <m:fName>
                          <m:r>
                            <a:rPr lang="en-US" sz="1850" b="0" i="1" smtClean="0">
                              <a:latin typeface="Cambria Math" panose="02040503050406030204" pitchFamily="18" charset="0"/>
                            </a:rPr>
                            <m:t>𝑐𝑜</m:t>
                          </m:r>
                          <m:r>
                            <a:rPr lang="en-US" sz="1850" i="1">
                              <a:latin typeface="Cambria Math" panose="02040503050406030204" pitchFamily="18" charset="0"/>
                            </a:rPr>
                            <m:t>𝑡</m:t>
                          </m:r>
                        </m:fName>
                        <m:e>
                          <m:acc>
                            <m:accPr>
                              <m:chr m:val="̂"/>
                              <m:ctrlPr>
                                <a:rPr lang="en-US" sz="1850" i="1">
                                  <a:latin typeface="Cambria Math" panose="02040503050406030204" pitchFamily="18" charset="0"/>
                                </a:rPr>
                              </m:ctrlPr>
                            </m:accPr>
                            <m:e>
                              <m:r>
                                <a:rPr lang="en-US" sz="1850" i="1">
                                  <a:latin typeface="Cambria Math" panose="02040503050406030204" pitchFamily="18" charset="0"/>
                                </a:rPr>
                                <m:t>𝐷</m:t>
                              </m:r>
                              <m:r>
                                <a:rPr lang="en-US" sz="1850" b="0" i="1" smtClean="0">
                                  <a:latin typeface="Cambria Math" panose="02040503050406030204" pitchFamily="18" charset="0"/>
                                </a:rPr>
                                <m:t>𝐵</m:t>
                              </m:r>
                              <m:r>
                                <a:rPr lang="en-US" sz="1850" i="1">
                                  <a:latin typeface="Cambria Math" panose="02040503050406030204" pitchFamily="18" charset="0"/>
                                </a:rPr>
                                <m:t>𝐶</m:t>
                              </m:r>
                            </m:e>
                          </m:acc>
                        </m:e>
                      </m:func>
                      <m:r>
                        <a:rPr lang="en-US" sz="1850" i="1">
                          <a:latin typeface="Cambria Math" panose="02040503050406030204" pitchFamily="18" charset="0"/>
                        </a:rPr>
                        <m:t>=</m:t>
                      </m:r>
                      <m:r>
                        <a:rPr lang="en-US" sz="1850" i="1">
                          <a:latin typeface="Cambria Math" panose="02040503050406030204" pitchFamily="18" charset="0"/>
                        </a:rPr>
                        <m:t>h</m:t>
                      </m:r>
                      <m:r>
                        <a:rPr lang="en-US" sz="1850" i="1">
                          <a:latin typeface="Cambria Math" panose="02040503050406030204" pitchFamily="18" charset="0"/>
                        </a:rPr>
                        <m:t>.</m:t>
                      </m:r>
                      <m:r>
                        <a:rPr lang="en-US" sz="1850" i="1">
                          <a:latin typeface="Cambria Math" panose="02040503050406030204" pitchFamily="18" charset="0"/>
                        </a:rPr>
                        <m:t>𝑐𝑜𝑡</m:t>
                      </m:r>
                      <m:r>
                        <a:rPr lang="en-US" sz="1850" i="1">
                          <a:latin typeface="Cambria Math" panose="02040503050406030204" pitchFamily="18" charset="0"/>
                        </a:rPr>
                        <m:t>⁡75°</m:t>
                      </m:r>
                    </m:oMath>
                  </m:oMathPara>
                </a14:m>
                <a:endParaRPr lang="en-US" sz="1850" i="1">
                  <a:latin typeface="+mn-lt"/>
                </a:endParaRPr>
              </a:p>
              <a:p>
                <a:pPr>
                  <a:lnSpc>
                    <a:spcPct val="150000"/>
                  </a:lnSpc>
                  <a:spcBef>
                    <a:spcPts val="100"/>
                  </a:spcBef>
                  <a:spcAft>
                    <a:spcPts val="100"/>
                  </a:spcAft>
                </a:pPr>
                <a:r>
                  <a:rPr lang="en-US" sz="1850">
                    <a:latin typeface="+mn-lt"/>
                  </a:rPr>
                  <a:t>Do </a:t>
                </a:r>
                <a14:m>
                  <m:oMath xmlns:m="http://schemas.openxmlformats.org/officeDocument/2006/math">
                    <m:r>
                      <a:rPr lang="en-US" sz="1850" i="1" smtClean="0">
                        <a:latin typeface="Cambria Math" panose="02040503050406030204" pitchFamily="18" charset="0"/>
                      </a:rPr>
                      <m:t>𝐴𝐶</m:t>
                    </m:r>
                    <m:r>
                      <a:rPr lang="en-US" sz="1850" i="1" smtClean="0">
                        <a:latin typeface="Cambria Math" panose="02040503050406030204" pitchFamily="18" charset="0"/>
                      </a:rPr>
                      <m:t> – </m:t>
                    </m:r>
                    <m:r>
                      <a:rPr lang="en-US" sz="1850" i="1" smtClean="0">
                        <a:latin typeface="Cambria Math" panose="02040503050406030204" pitchFamily="18" charset="0"/>
                      </a:rPr>
                      <m:t>𝐵𝐶</m:t>
                    </m:r>
                    <m:r>
                      <a:rPr lang="en-US" sz="1850" i="1" smtClean="0">
                        <a:latin typeface="Cambria Math" panose="02040503050406030204" pitchFamily="18" charset="0"/>
                      </a:rPr>
                      <m:t>=</m:t>
                    </m:r>
                    <m:r>
                      <a:rPr lang="en-US" sz="1850" i="1" smtClean="0">
                        <a:latin typeface="Cambria Math" panose="02040503050406030204" pitchFamily="18" charset="0"/>
                      </a:rPr>
                      <m:t>𝐴𝐵</m:t>
                    </m:r>
                    <m:r>
                      <a:rPr lang="en-US" sz="1850" i="1" smtClean="0">
                        <a:latin typeface="Cambria Math" panose="02040503050406030204" pitchFamily="18" charset="0"/>
                      </a:rPr>
                      <m:t>=101 </m:t>
                    </m:r>
                  </m:oMath>
                </a14:m>
                <a:r>
                  <a:rPr lang="en-US" sz="1850">
                    <a:latin typeface="+mn-lt"/>
                  </a:rPr>
                  <a:t>nên</a:t>
                </a:r>
              </a:p>
              <a:p>
                <a:pPr algn="ctr">
                  <a:lnSpc>
                    <a:spcPct val="150000"/>
                  </a:lnSpc>
                  <a:spcBef>
                    <a:spcPts val="100"/>
                  </a:spcBef>
                  <a:spcAft>
                    <a:spcPts val="100"/>
                  </a:spcAft>
                </a:pPr>
                <a14:m>
                  <m:oMath xmlns:m="http://schemas.openxmlformats.org/officeDocument/2006/math">
                    <m:r>
                      <a:rPr lang="en-US" sz="1850" i="1">
                        <a:latin typeface="Cambria Math" panose="02040503050406030204" pitchFamily="18" charset="0"/>
                      </a:rPr>
                      <m:t>h</m:t>
                    </m:r>
                    <m:r>
                      <a:rPr lang="en-US" sz="1850" i="1">
                        <a:latin typeface="Cambria Math" panose="02040503050406030204" pitchFamily="18" charset="0"/>
                      </a:rPr>
                      <m:t> .</m:t>
                    </m:r>
                    <m:func>
                      <m:funcPr>
                        <m:ctrlPr>
                          <a:rPr lang="en-US" sz="1850" i="1">
                            <a:latin typeface="Cambria Math" panose="02040503050406030204" pitchFamily="18" charset="0"/>
                          </a:rPr>
                        </m:ctrlPr>
                      </m:funcPr>
                      <m:fName>
                        <m:r>
                          <a:rPr lang="en-US" sz="1850" i="1">
                            <a:latin typeface="Cambria Math" panose="02040503050406030204" pitchFamily="18" charset="0"/>
                          </a:rPr>
                          <m:t>𝑐𝑜𝑡</m:t>
                        </m:r>
                      </m:fName>
                      <m:e>
                        <m:r>
                          <a:rPr lang="en-US" sz="1850" i="1">
                            <a:latin typeface="Cambria Math" panose="02040503050406030204" pitchFamily="18" charset="0"/>
                          </a:rPr>
                          <m:t>60</m:t>
                        </m:r>
                        <m:r>
                          <a:rPr lang="en-US" sz="1850" i="1" smtClean="0">
                            <a:latin typeface="Cambria Math" panose="02040503050406030204" pitchFamily="18" charset="0"/>
                            <a:ea typeface="Cambria Math" panose="02040503050406030204" pitchFamily="18" charset="0"/>
                          </a:rPr>
                          <m:t>°</m:t>
                        </m:r>
                      </m:e>
                    </m:func>
                    <m:r>
                      <a:rPr lang="en-US" sz="1850" b="0" i="1" smtClean="0">
                        <a:latin typeface="Cambria Math" panose="02040503050406030204" pitchFamily="18" charset="0"/>
                      </a:rPr>
                      <m:t>−</m:t>
                    </m:r>
                    <m:r>
                      <a:rPr lang="en-US" sz="1850" i="1">
                        <a:latin typeface="Cambria Math" panose="02040503050406030204" pitchFamily="18" charset="0"/>
                      </a:rPr>
                      <m:t>h</m:t>
                    </m:r>
                    <m:r>
                      <a:rPr lang="en-US" sz="1850" i="1">
                        <a:latin typeface="Cambria Math" panose="02040503050406030204" pitchFamily="18" charset="0"/>
                      </a:rPr>
                      <m:t>.</m:t>
                    </m:r>
                    <m:func>
                      <m:funcPr>
                        <m:ctrlPr>
                          <a:rPr lang="en-US" sz="1850" i="1">
                            <a:latin typeface="Cambria Math" panose="02040503050406030204" pitchFamily="18" charset="0"/>
                          </a:rPr>
                        </m:ctrlPr>
                      </m:funcPr>
                      <m:fName>
                        <m:r>
                          <a:rPr lang="en-US" sz="1850" i="1">
                            <a:latin typeface="Cambria Math" panose="02040503050406030204" pitchFamily="18" charset="0"/>
                          </a:rPr>
                          <m:t>𝑐𝑜𝑡</m:t>
                        </m:r>
                      </m:fName>
                      <m:e>
                        <m:r>
                          <a:rPr lang="en-US" sz="1850" b="0" i="1" smtClean="0">
                            <a:latin typeface="Cambria Math" panose="02040503050406030204" pitchFamily="18" charset="0"/>
                          </a:rPr>
                          <m:t>75</m:t>
                        </m:r>
                        <m:r>
                          <a:rPr lang="en-US" sz="1850" i="1" smtClean="0">
                            <a:latin typeface="Cambria Math" panose="02040503050406030204" pitchFamily="18" charset="0"/>
                            <a:ea typeface="Cambria Math" panose="02040503050406030204" pitchFamily="18" charset="0"/>
                          </a:rPr>
                          <m:t>°</m:t>
                        </m:r>
                      </m:e>
                    </m:func>
                    <m:r>
                      <a:rPr lang="en-US" sz="1850" b="0" i="1" smtClean="0">
                        <a:latin typeface="Cambria Math" panose="02040503050406030204" pitchFamily="18" charset="0"/>
                      </a:rPr>
                      <m:t>=101</m:t>
                    </m:r>
                  </m:oMath>
                </a14:m>
                <a:r>
                  <a:rPr lang="en-US" sz="1850" i="1"/>
                  <a:t> </a:t>
                </a:r>
                <a:r>
                  <a:rPr lang="en-US" sz="1850"/>
                  <a:t>hay </a:t>
                </a:r>
                <a14:m>
                  <m:oMath xmlns:m="http://schemas.openxmlformats.org/officeDocument/2006/math">
                    <m:r>
                      <a:rPr lang="en-US" sz="1850" i="1">
                        <a:latin typeface="Cambria Math" panose="02040503050406030204" pitchFamily="18" charset="0"/>
                      </a:rPr>
                      <m:t>h</m:t>
                    </m:r>
                    <m:r>
                      <a:rPr lang="en-US" sz="1850" i="1">
                        <a:latin typeface="Cambria Math" panose="02040503050406030204" pitchFamily="18" charset="0"/>
                      </a:rPr>
                      <m:t> .</m:t>
                    </m:r>
                    <m:d>
                      <m:dPr>
                        <m:ctrlPr>
                          <a:rPr lang="en-US" sz="1850" i="1" smtClean="0">
                            <a:latin typeface="Cambria Math" panose="02040503050406030204" pitchFamily="18" charset="0"/>
                          </a:rPr>
                        </m:ctrlPr>
                      </m:dPr>
                      <m:e>
                        <m:func>
                          <m:funcPr>
                            <m:ctrlPr>
                              <a:rPr lang="en-US" sz="1850" i="1">
                                <a:latin typeface="Cambria Math" panose="02040503050406030204" pitchFamily="18" charset="0"/>
                              </a:rPr>
                            </m:ctrlPr>
                          </m:funcPr>
                          <m:fName>
                            <m:r>
                              <a:rPr lang="en-US" sz="1850" b="0" i="1" smtClean="0">
                                <a:latin typeface="Cambria Math" panose="02040503050406030204" pitchFamily="18" charset="0"/>
                              </a:rPr>
                              <m:t>𝑐𝑜</m:t>
                            </m:r>
                            <m:r>
                              <a:rPr lang="en-US" sz="1850" i="1">
                                <a:latin typeface="Cambria Math" panose="02040503050406030204" pitchFamily="18" charset="0"/>
                              </a:rPr>
                              <m:t>𝑡</m:t>
                            </m:r>
                          </m:fName>
                          <m:e>
                            <m:r>
                              <a:rPr lang="en-US" sz="1850" i="1">
                                <a:latin typeface="Cambria Math" panose="02040503050406030204" pitchFamily="18" charset="0"/>
                              </a:rPr>
                              <m:t>60</m:t>
                            </m:r>
                          </m:e>
                        </m:func>
                        <m:r>
                          <a:rPr lang="en-US" sz="1850" i="1">
                            <a:latin typeface="Cambria Math" panose="02040503050406030204" pitchFamily="18" charset="0"/>
                          </a:rPr>
                          <m:t>°−</m:t>
                        </m:r>
                        <m:func>
                          <m:funcPr>
                            <m:ctrlPr>
                              <a:rPr lang="en-US" sz="1850" i="1">
                                <a:latin typeface="Cambria Math" panose="02040503050406030204" pitchFamily="18" charset="0"/>
                              </a:rPr>
                            </m:ctrlPr>
                          </m:funcPr>
                          <m:fName>
                            <m:r>
                              <a:rPr lang="en-US" sz="1850" b="0" i="1" smtClean="0">
                                <a:latin typeface="Cambria Math" panose="02040503050406030204" pitchFamily="18" charset="0"/>
                              </a:rPr>
                              <m:t>𝑐𝑜</m:t>
                            </m:r>
                            <m:r>
                              <a:rPr lang="en-US" sz="1850" i="1">
                                <a:latin typeface="Cambria Math" panose="02040503050406030204" pitchFamily="18" charset="0"/>
                              </a:rPr>
                              <m:t>𝑡</m:t>
                            </m:r>
                          </m:fName>
                          <m:e>
                            <m:r>
                              <a:rPr lang="en-US" sz="1850" i="1">
                                <a:latin typeface="Cambria Math" panose="02040503050406030204" pitchFamily="18" charset="0"/>
                              </a:rPr>
                              <m:t>75</m:t>
                            </m:r>
                          </m:e>
                        </m:func>
                        <m:r>
                          <a:rPr lang="en-US" sz="1850" i="1">
                            <a:latin typeface="Cambria Math" panose="02040503050406030204" pitchFamily="18" charset="0"/>
                          </a:rPr>
                          <m:t>°</m:t>
                        </m:r>
                      </m:e>
                    </m:d>
                    <m:r>
                      <a:rPr lang="en-US" sz="1850" b="0" i="1" smtClean="0">
                        <a:latin typeface="Cambria Math" panose="02040503050406030204" pitchFamily="18" charset="0"/>
                      </a:rPr>
                      <m:t>=</m:t>
                    </m:r>
                    <m:r>
                      <a:rPr lang="en-US" sz="1850" i="1">
                        <a:latin typeface="Cambria Math" panose="02040503050406030204" pitchFamily="18" charset="0"/>
                      </a:rPr>
                      <m:t>10</m:t>
                    </m:r>
                    <m:r>
                      <a:rPr lang="en-US" sz="1850" b="0" i="1" smtClean="0">
                        <a:latin typeface="Cambria Math" panose="02040503050406030204" pitchFamily="18" charset="0"/>
                      </a:rPr>
                      <m:t>1</m:t>
                    </m:r>
                  </m:oMath>
                </a14:m>
                <a:endParaRPr lang="en-US" sz="1850"/>
              </a:p>
              <a:p>
                <a:pP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m:rPr>
                          <m:nor/>
                        </m:rPr>
                        <a:rPr lang="en-US" sz="1850"/>
                        <m:t>Suy</m:t>
                      </m:r>
                      <m:r>
                        <m:rPr>
                          <m:nor/>
                        </m:rPr>
                        <a:rPr lang="en-US" sz="1850"/>
                        <m:t> </m:t>
                      </m:r>
                      <m:r>
                        <m:rPr>
                          <m:nor/>
                        </m:rPr>
                        <a:rPr lang="en-US" sz="1850"/>
                        <m:t>ra</m:t>
                      </m:r>
                      <m:r>
                        <a:rPr lang="en-US" sz="1850" b="0" i="1" smtClean="0">
                          <a:latin typeface="Cambria Math" panose="02040503050406030204" pitchFamily="18" charset="0"/>
                        </a:rPr>
                        <m:t> </m:t>
                      </m:r>
                      <m:r>
                        <a:rPr lang="en-US" sz="1850" i="1">
                          <a:latin typeface="Cambria Math" panose="02040503050406030204" pitchFamily="18" charset="0"/>
                        </a:rPr>
                        <m:t>h</m:t>
                      </m:r>
                      <m:r>
                        <a:rPr lang="en-US" sz="1850" b="0" i="1" smtClean="0">
                          <a:latin typeface="Cambria Math" panose="02040503050406030204" pitchFamily="18" charset="0"/>
                        </a:rPr>
                        <m:t>=</m:t>
                      </m:r>
                      <m:f>
                        <m:fPr>
                          <m:ctrlPr>
                            <a:rPr lang="en-US" sz="1850" b="0" i="1" smtClean="0">
                              <a:latin typeface="Cambria Math" panose="02040503050406030204" pitchFamily="18" charset="0"/>
                            </a:rPr>
                          </m:ctrlPr>
                        </m:fPr>
                        <m:num>
                          <m:r>
                            <a:rPr lang="en-US" sz="1850" b="0" i="1" smtClean="0">
                              <a:latin typeface="Cambria Math" panose="02040503050406030204" pitchFamily="18" charset="0"/>
                            </a:rPr>
                            <m:t>101</m:t>
                          </m:r>
                        </m:num>
                        <m:den>
                          <m:func>
                            <m:funcPr>
                              <m:ctrlPr>
                                <a:rPr lang="en-US" sz="1850" i="1">
                                  <a:latin typeface="Cambria Math" panose="02040503050406030204" pitchFamily="18" charset="0"/>
                                </a:rPr>
                              </m:ctrlPr>
                            </m:funcPr>
                            <m:fName>
                              <m:r>
                                <a:rPr lang="en-US" sz="1850" i="1">
                                  <a:latin typeface="Cambria Math" panose="02040503050406030204" pitchFamily="18" charset="0"/>
                                </a:rPr>
                                <m:t>𝑐𝑜𝑡</m:t>
                              </m:r>
                            </m:fName>
                            <m:e>
                              <m:r>
                                <a:rPr lang="en-US" sz="1850" i="1">
                                  <a:latin typeface="Cambria Math" panose="02040503050406030204" pitchFamily="18" charset="0"/>
                                </a:rPr>
                                <m:t>60</m:t>
                              </m:r>
                              <m:r>
                                <a:rPr lang="en-US" sz="1850" i="1">
                                  <a:latin typeface="Cambria Math" panose="02040503050406030204" pitchFamily="18" charset="0"/>
                                  <a:ea typeface="Cambria Math" panose="02040503050406030204" pitchFamily="18" charset="0"/>
                                </a:rPr>
                                <m:t>°</m:t>
                              </m:r>
                            </m:e>
                          </m:func>
                          <m:r>
                            <a:rPr lang="en-US" sz="1850" i="1">
                              <a:latin typeface="Cambria Math" panose="02040503050406030204" pitchFamily="18" charset="0"/>
                            </a:rPr>
                            <m:t>−</m:t>
                          </m:r>
                          <m:func>
                            <m:funcPr>
                              <m:ctrlPr>
                                <a:rPr lang="en-US" sz="1850" i="1">
                                  <a:latin typeface="Cambria Math" panose="02040503050406030204" pitchFamily="18" charset="0"/>
                                </a:rPr>
                              </m:ctrlPr>
                            </m:funcPr>
                            <m:fName>
                              <m:r>
                                <a:rPr lang="en-US" sz="1850" i="1">
                                  <a:latin typeface="Cambria Math" panose="02040503050406030204" pitchFamily="18" charset="0"/>
                                </a:rPr>
                                <m:t>𝑐𝑜𝑡</m:t>
                              </m:r>
                            </m:fName>
                            <m:e>
                              <m:r>
                                <a:rPr lang="en-US" sz="1850" i="1">
                                  <a:latin typeface="Cambria Math" panose="02040503050406030204" pitchFamily="18" charset="0"/>
                                </a:rPr>
                                <m:t>75</m:t>
                              </m:r>
                              <m:r>
                                <a:rPr lang="en-US" sz="1850" i="1">
                                  <a:latin typeface="Cambria Math" panose="02040503050406030204" pitchFamily="18" charset="0"/>
                                  <a:ea typeface="Cambria Math" panose="02040503050406030204" pitchFamily="18" charset="0"/>
                                </a:rPr>
                                <m:t>°</m:t>
                              </m:r>
                            </m:e>
                          </m:func>
                        </m:den>
                      </m:f>
                      <m:r>
                        <a:rPr lang="en-US" sz="1850" b="0" i="1" smtClean="0">
                          <a:latin typeface="Cambria Math" panose="02040503050406030204" pitchFamily="18" charset="0"/>
                          <a:ea typeface="Cambria Math" panose="02040503050406030204" pitchFamily="18" charset="0"/>
                        </a:rPr>
                        <m:t>≈326 </m:t>
                      </m:r>
                      <m:d>
                        <m:dPr>
                          <m:ctrlPr>
                            <a:rPr lang="en-US" sz="1850" b="0" i="1" smtClean="0">
                              <a:latin typeface="Cambria Math" panose="02040503050406030204" pitchFamily="18" charset="0"/>
                              <a:ea typeface="Cambria Math" panose="02040503050406030204" pitchFamily="18" charset="0"/>
                            </a:rPr>
                          </m:ctrlPr>
                        </m:dPr>
                        <m:e>
                          <m:r>
                            <a:rPr lang="en-US" sz="1850" b="0" i="1" smtClean="0">
                              <a:latin typeface="Cambria Math" panose="02040503050406030204" pitchFamily="18" charset="0"/>
                              <a:ea typeface="Cambria Math" panose="02040503050406030204" pitchFamily="18" charset="0"/>
                            </a:rPr>
                            <m:t>𝑚</m:t>
                          </m:r>
                        </m:e>
                      </m:d>
                      <m:r>
                        <a:rPr lang="en-US" sz="1850" b="0" i="1" smtClean="0">
                          <a:latin typeface="Cambria Math" panose="02040503050406030204" pitchFamily="18" charset="0"/>
                          <a:ea typeface="Cambria Math" panose="02040503050406030204" pitchFamily="18" charset="0"/>
                        </a:rPr>
                        <m:t>.</m:t>
                      </m:r>
                    </m:oMath>
                  </m:oMathPara>
                </a14:m>
                <a:endParaRPr lang="en-US" sz="1850">
                  <a:latin typeface="+mn-lt"/>
                </a:endParaRPr>
              </a:p>
              <a:p>
                <a:pPr>
                  <a:lnSpc>
                    <a:spcPct val="150000"/>
                  </a:lnSpc>
                  <a:spcBef>
                    <a:spcPts val="100"/>
                  </a:spcBef>
                  <a:spcAft>
                    <a:spcPts val="100"/>
                  </a:spcAft>
                </a:pPr>
                <a:r>
                  <a:rPr lang="en-US" sz="1850">
                    <a:latin typeface="+mn-lt"/>
                  </a:rPr>
                  <a:t>Vậy tháp Eiffel có độ cao khoảng </a:t>
                </a:r>
                <a14:m>
                  <m:oMath xmlns:m="http://schemas.openxmlformats.org/officeDocument/2006/math">
                    <m:r>
                      <a:rPr lang="en-US" sz="1850" i="1">
                        <a:latin typeface="Cambria Math" panose="02040503050406030204" pitchFamily="18" charset="0"/>
                        <a:ea typeface="Cambria Math" panose="02040503050406030204" pitchFamily="18" charset="0"/>
                      </a:rPr>
                      <m:t>326</m:t>
                    </m:r>
                    <m:r>
                      <a:rPr lang="en-US" sz="1850" b="0" i="1" smtClean="0">
                        <a:latin typeface="Cambria Math" panose="02040503050406030204" pitchFamily="18" charset="0"/>
                        <a:ea typeface="Cambria Math" panose="02040503050406030204" pitchFamily="18" charset="0"/>
                      </a:rPr>
                      <m:t> </m:t>
                    </m:r>
                    <m:r>
                      <a:rPr lang="en-US" sz="1850" b="0" i="1" smtClean="0">
                        <a:latin typeface="Cambria Math" panose="02040503050406030204" pitchFamily="18" charset="0"/>
                        <a:ea typeface="Cambria Math" panose="02040503050406030204" pitchFamily="18" charset="0"/>
                      </a:rPr>
                      <m:t>𝑚</m:t>
                    </m:r>
                    <m:r>
                      <a:rPr lang="en-US" sz="1850" b="0" i="1" smtClean="0">
                        <a:latin typeface="Cambria Math" panose="02040503050406030204" pitchFamily="18" charset="0"/>
                        <a:ea typeface="Cambria Math" panose="02040503050406030204" pitchFamily="18" charset="0"/>
                      </a:rPr>
                      <m:t>.</m:t>
                    </m:r>
                  </m:oMath>
                </a14:m>
                <a:endParaRPr lang="en-US" sz="185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3782270" y="465981"/>
                <a:ext cx="4572000" cy="4594848"/>
              </a:xfrm>
              <a:prstGeom prst="rect">
                <a:avLst/>
              </a:prstGeom>
              <a:blipFill>
                <a:blip r:embed="rId4"/>
                <a:stretch>
                  <a:fillRect l="-1200"/>
                </a:stretch>
              </a:blipFill>
            </p:spPr>
            <p:txBody>
              <a:bodyPr/>
              <a:lstStyle/>
              <a:p>
                <a:r>
                  <a:rPr lang="en-US">
                    <a:noFill/>
                  </a:rPr>
                  <a:t> </a:t>
                </a:r>
              </a:p>
            </p:txBody>
          </p:sp>
        </mc:Fallback>
      </mc:AlternateContent>
    </p:spTree>
    <p:extLst>
      <p:ext uri="{BB962C8B-B14F-4D97-AF65-F5344CB8AC3E}">
        <p14:creationId xmlns:p14="http://schemas.microsoft.com/office/powerpoint/2010/main" val="385633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37"/>
                                        </p:tgtEl>
                                        <p:attrNameLst>
                                          <p:attrName>style.visibility</p:attrName>
                                        </p:attrNameLst>
                                      </p:cBhvr>
                                      <p:to>
                                        <p:strVal val="visible"/>
                                      </p:to>
                                    </p:set>
                                    <p:animEffect transition="in" filter="wipe(left)">
                                      <p:cBhvr>
                                        <p:cTn id="10" dur="500"/>
                                        <p:tgtEl>
                                          <p:spTgt spid="23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5" dur="500"/>
                                        <p:tgtEl>
                                          <p:spTgt spid="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randombar(horizontal)">
                                      <p:cBhvr>
                                        <p:cTn id="5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362"/>
        <p:cNvGrpSpPr/>
        <p:nvPr/>
      </p:nvGrpSpPr>
      <p:grpSpPr>
        <a:xfrm>
          <a:off x="0" y="0"/>
          <a:ext cx="0" cy="0"/>
          <a:chOff x="0" y="0"/>
          <a:chExt cx="0" cy="0"/>
        </a:xfrm>
      </p:grpSpPr>
      <p:sp>
        <p:nvSpPr>
          <p:cNvPr id="16" name="TextBox 15"/>
          <p:cNvSpPr txBox="1"/>
          <p:nvPr/>
        </p:nvSpPr>
        <p:spPr>
          <a:xfrm>
            <a:off x="3488569" y="211517"/>
            <a:ext cx="2143538" cy="47705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70185"/>
                </a:solidFill>
                <a:effectLst/>
                <a:uLnTx/>
                <a:uFillTx/>
                <a:latin typeface="Arial"/>
                <a:cs typeface="Arial" panose="020B0604020202020204" pitchFamily="34" charset="0"/>
                <a:sym typeface="Arial"/>
              </a:rPr>
              <a:t>Luyện tập 2</a:t>
            </a:r>
            <a:endParaRPr kumimoji="0" lang="en-US" sz="25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Rectangle 1"/>
              <p:cNvSpPr>
                <a:spLocks noChangeArrowheads="1"/>
              </p:cNvSpPr>
              <p:nvPr/>
            </p:nvSpPr>
            <p:spPr bwMode="auto">
              <a:xfrm>
                <a:off x="95548" y="676136"/>
                <a:ext cx="8929580" cy="15123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Mặt</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a:rPr>
                  <a:t> cắt đứng của khung thép có dạng tam giác cân </a:t>
                </a:r>
                <a14:m>
                  <m:oMath xmlns:m="http://schemas.openxmlformats.org/officeDocument/2006/math">
                    <m:r>
                      <a:rPr kumimoji="0" lang="en-US" sz="1900" b="0" i="1" u="none" strike="noStrike" kern="0" cap="none" spc="0" normalizeH="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𝐴𝐵𝐶</m:t>
                    </m:r>
                  </m:oMath>
                </a14:m>
                <a:r>
                  <a:rPr kumimoji="0" lang="en-US" sz="19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a:rPr>
                  <a:t> với </a:t>
                </a:r>
                <a14:m>
                  <m:oMath xmlns:m="http://schemas.openxmlformats.org/officeDocument/2006/math">
                    <m:acc>
                      <m:accPr>
                        <m:chr m:val="̂"/>
                        <m:ctrlPr>
                          <a:rPr kumimoji="0" lang="en-US" sz="1900" b="0" i="1" u="none" strike="noStrike" kern="0" cap="none" spc="0" normalizeH="0" noProof="0" smtClean="0">
                            <a:ln>
                              <a:noFill/>
                            </a:ln>
                            <a:solidFill>
                              <a:srgbClr val="000000"/>
                            </a:solidFill>
                            <a:effectLst/>
                            <a:uLnTx/>
                            <a:uFillTx/>
                            <a:latin typeface="Cambria Math" panose="02040503050406030204" pitchFamily="18" charset="0"/>
                            <a:cs typeface="Arial" panose="020B0604020202020204" pitchFamily="34" charset="0"/>
                            <a:sym typeface="Arial"/>
                          </a:rPr>
                        </m:ctrlPr>
                      </m:accPr>
                      <m:e>
                        <m:r>
                          <a:rPr kumimoji="0" lang="en-US" sz="1900" b="0" i="1" u="none" strike="noStrike" kern="0" cap="none" spc="0" normalizeH="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𝐵</m:t>
                        </m:r>
                      </m:e>
                    </m:acc>
                    <m:r>
                      <a:rPr kumimoji="0" lang="en-US" sz="1900" b="0" i="0" u="none" strike="noStrike" kern="0" cap="none" spc="0" normalizeH="0" noProof="0" smtClean="0">
                        <a:ln>
                          <a:noFill/>
                        </a:ln>
                        <a:solidFill>
                          <a:srgbClr val="000000"/>
                        </a:solidFill>
                        <a:effectLst/>
                        <a:uLnTx/>
                        <a:uFillTx/>
                        <a:latin typeface="Cambria Math" panose="02040503050406030204" pitchFamily="18" charset="0"/>
                        <a:cs typeface="Arial" panose="020B0604020202020204" pitchFamily="34" charset="0"/>
                        <a:sym typeface="Arial"/>
                      </a:rPr>
                      <m:t>=23</m:t>
                    </m:r>
                    <m:r>
                      <a:rPr kumimoji="0" lang="en-US" sz="1900" b="0" i="1" u="none" strike="noStrike" kern="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  </m:t>
                    </m:r>
                    <m:r>
                      <a:rPr kumimoji="0" lang="en-US" sz="1900" b="0" i="1" u="none" strike="noStrike" kern="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𝐴𝐵</m:t>
                    </m:r>
                    <m:r>
                      <a:rPr kumimoji="0" lang="en-US" sz="1900" b="0" i="1" u="none" strike="noStrike" kern="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=4</m:t>
                    </m:r>
                    <m:r>
                      <a:rPr kumimoji="0" lang="en-US" sz="1900" b="0" i="1" u="none" strike="noStrike" kern="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𝑚</m:t>
                    </m:r>
                  </m:oMath>
                </a14:m>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(Hình</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a:rPr>
                  <a:t> 33). Tính độ dài đoạn thẳng </a:t>
                </a:r>
                <a14:m>
                  <m:oMath xmlns:m="http://schemas.openxmlformats.org/officeDocument/2006/math">
                    <m:r>
                      <a:rPr kumimoji="0" lang="en-US" sz="1900" b="0" i="1" u="none" strike="noStrike" kern="0" cap="none" spc="0" normalizeH="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𝐵𝐶</m:t>
                    </m:r>
                  </m:oMath>
                </a14:m>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(làm</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a:rPr>
                  <a:t> tròn kết quả đến hàng phần mười của mét).</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17" name="Rectangle 1"/>
              <p:cNvSpPr>
                <a:spLocks noRot="1" noChangeAspect="1" noMove="1" noResize="1" noEditPoints="1" noAdjustHandles="1" noChangeArrowheads="1" noChangeShapeType="1" noTextEdit="1"/>
              </p:cNvSpPr>
              <p:nvPr/>
            </p:nvSpPr>
            <p:spPr bwMode="auto">
              <a:xfrm>
                <a:off x="95548" y="676136"/>
                <a:ext cx="8929580" cy="1512337"/>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40792" y="2310306"/>
            <a:ext cx="3663696" cy="162118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4142232" y="2653371"/>
                <a:ext cx="4773168" cy="2413481"/>
              </a:xfrm>
              <a:prstGeom prst="rect">
                <a:avLst/>
              </a:prstGeom>
            </p:spPr>
            <p:txBody>
              <a:bodyPr wrap="square">
                <a:spAutoFit/>
              </a:bodyPr>
              <a:lstStyle/>
              <a:p>
                <a:pPr algn="just">
                  <a:lnSpc>
                    <a:spcPct val="150000"/>
                  </a:lnSpc>
                  <a:spcBef>
                    <a:spcPts val="200"/>
                  </a:spcBef>
                  <a:spcAft>
                    <a:spcPts val="200"/>
                  </a:spcAft>
                </a:pPr>
                <a:r>
                  <a:rPr lang="vi-VN" sz="1900">
                    <a:latin typeface="+mn-lt"/>
                    <a:ea typeface="Arial" panose="020B0604020202020204" pitchFamily="34" charset="0"/>
                    <a:cs typeface="Times New Roman" panose="02020603050405020304" pitchFamily="18" charset="0"/>
                  </a:rPr>
                  <a:t>Gọi </a:t>
                </a:r>
                <a14:m>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𝐻</m:t>
                    </m:r>
                  </m:oMath>
                </a14:m>
                <a:r>
                  <a:rPr lang="vi-VN" sz="1900">
                    <a:effectLst/>
                    <a:latin typeface="+mn-lt"/>
                    <a:ea typeface="Dotum" panose="020B0600000101010101" pitchFamily="34" charset="-127"/>
                    <a:cs typeface="Times New Roman" panose="02020603050405020304" pitchFamily="18" charset="0"/>
                  </a:rPr>
                  <a:t> là trung điểm của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𝐵𝐶</m:t>
                    </m:r>
                  </m:oMath>
                </a14:m>
                <a:r>
                  <a:rPr lang="vi-VN" sz="1900">
                    <a:effectLst/>
                    <a:latin typeface="+mn-lt"/>
                    <a:ea typeface="Dotum" panose="020B0600000101010101" pitchFamily="34" charset="-127"/>
                    <a:cs typeface="Times New Roman" panose="02020603050405020304" pitchFamily="18" charset="0"/>
                  </a:rPr>
                  <a:t> suy ra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𝐴𝐻</m:t>
                    </m:r>
                  </m:oMath>
                </a14:m>
                <a:r>
                  <a:rPr lang="vi-VN" sz="1900">
                    <a:effectLst/>
                    <a:latin typeface="+mn-lt"/>
                    <a:ea typeface="Dotum" panose="020B0600000101010101" pitchFamily="34" charset="-127"/>
                    <a:cs typeface="Times New Roman" panose="02020603050405020304" pitchFamily="18" charset="0"/>
                  </a:rPr>
                  <a:t> là trung tuyến cũng là đường cao của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vi-VN"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900">
                    <a:effectLst/>
                    <a:latin typeface="+mn-lt"/>
                    <a:ea typeface="Arial" panose="020B0604020202020204" pitchFamily="34" charset="0"/>
                    <a:cs typeface="Times New Roman" panose="02020603050405020304" pitchFamily="18" charset="0"/>
                  </a:rPr>
                  <a:t>Xét</a:t>
                </a:r>
                <a:r>
                  <a:rPr lang="vi-VN" sz="1900">
                    <a:effectLst/>
                    <a:latin typeface="+mn-lt"/>
                    <a:ea typeface="Arial" panose="020B0604020202020204" pitchFamily="34" charset="0"/>
                    <a:cs typeface="Times New Roman" panose="02020603050405020304" pitchFamily="18" charset="0"/>
                  </a:rPr>
                  <a:t> </a:t>
                </a:r>
                <a14:m>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m:t>
                    </m:r>
                    <m:r>
                      <a:rPr lang="vi-VN" sz="1900" i="1">
                        <a:effectLst/>
                        <a:latin typeface="Cambria Math" panose="02040503050406030204" pitchFamily="18" charset="0"/>
                        <a:ea typeface="Arial" panose="020B0604020202020204" pitchFamily="34" charset="0"/>
                        <a:cs typeface="Times New Roman" panose="02020603050405020304" pitchFamily="18" charset="0"/>
                      </a:rPr>
                      <m:t>𝐴𝐻𝐵</m:t>
                    </m:r>
                  </m:oMath>
                </a14:m>
                <a:r>
                  <a:rPr lang="vi-VN" sz="19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𝐻</m:t>
                    </m:r>
                  </m:oMath>
                </a14:m>
                <a:r>
                  <a:rPr lang="vi-VN" sz="1900">
                    <a:effectLst/>
                    <a:latin typeface="+mn-lt"/>
                    <a:ea typeface="Dotum" panose="020B0600000101010101" pitchFamily="34" charset="-127"/>
                    <a:cs typeface="Times New Roman" panose="02020603050405020304" pitchFamily="18" charset="0"/>
                  </a:rPr>
                  <a:t> có</a:t>
                </a:r>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𝐵𝐻</m:t>
                      </m:r>
                      <m:r>
                        <a:rPr lang="vi-VN" sz="19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Arial" panose="020B0604020202020204" pitchFamily="34" charset="0"/>
                              <a:cs typeface="Times New Roman" panose="02020603050405020304" pitchFamily="18" charset="0"/>
                            </a:rPr>
                            <m:t>cos</m:t>
                          </m:r>
                        </m:fName>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1900" i="1">
                                  <a:effectLst/>
                                  <a:latin typeface="Cambria Math" panose="02040503050406030204" pitchFamily="18" charset="0"/>
                                  <a:ea typeface="Arial" panose="020B0604020202020204" pitchFamily="34" charset="0"/>
                                  <a:cs typeface="Times New Roman" panose="02020603050405020304" pitchFamily="18" charset="0"/>
                                </a:rPr>
                                <m:t>23</m:t>
                              </m:r>
                            </m:e>
                            <m:sup>
                              <m:r>
                                <a:rPr lang="vi-VN" sz="1900" i="1">
                                  <a:effectLst/>
                                  <a:latin typeface="Cambria Math" panose="02040503050406030204" pitchFamily="18" charset="0"/>
                                  <a:ea typeface="Arial" panose="020B0604020202020204" pitchFamily="34" charset="0"/>
                                  <a:cs typeface="Times New Roman" panose="02020603050405020304" pitchFamily="18" charset="0"/>
                                </a:rPr>
                                <m:t>𝑜</m:t>
                              </m:r>
                            </m:sup>
                          </m:sSup>
                        </m:e>
                      </m:func>
                      <m:r>
                        <a:rPr lang="vi-VN" sz="1900" i="1">
                          <a:effectLst/>
                          <a:latin typeface="Cambria Math" panose="02040503050406030204" pitchFamily="18" charset="0"/>
                          <a:ea typeface="Arial" panose="020B0604020202020204" pitchFamily="34" charset="0"/>
                          <a:cs typeface="Times New Roman" panose="02020603050405020304" pitchFamily="18" charset="0"/>
                        </a:rPr>
                        <m:t> . 4≈3,7 </m:t>
                      </m:r>
                      <m:r>
                        <a:rPr lang="vi-VN" sz="1900" i="1">
                          <a:effectLst/>
                          <a:latin typeface="Cambria Math" panose="02040503050406030204" pitchFamily="18" charset="0"/>
                          <a:ea typeface="Arial" panose="020B0604020202020204" pitchFamily="34" charset="0"/>
                          <a:cs typeface="Times New Roman" panose="02020603050405020304" pitchFamily="18" charset="0"/>
                        </a:rPr>
                        <m:t>𝑚</m:t>
                      </m:r>
                    </m:oMath>
                  </m:oMathPara>
                </a14:m>
                <a:endParaRPr lang="en-US" sz="1900">
                  <a:effectLst/>
                  <a:latin typeface="+mn-lt"/>
                  <a:ea typeface="Arial" panose="020B0604020202020204" pitchFamily="34" charset="0"/>
                  <a:cs typeface="Times New Roman" panose="02020603050405020304" pitchFamily="18" charset="0"/>
                </a:endParaRPr>
              </a:p>
              <a:p>
                <a:pPr>
                  <a:lnSpc>
                    <a:spcPct val="150000"/>
                  </a:lnSpc>
                  <a:spcBef>
                    <a:spcPts val="200"/>
                  </a:spcBef>
                  <a:spcAft>
                    <a:spcPts val="200"/>
                  </a:spcAft>
                </a:pPr>
                <a:r>
                  <a:rPr lang="vi-VN" sz="1900">
                    <a:effectLst/>
                    <a:latin typeface="+mn-lt"/>
                    <a:ea typeface="Dotum" panose="020B0600000101010101" pitchFamily="34" charset="-127"/>
                  </a:rPr>
                  <a:t>Suy ra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𝐵𝐶</m:t>
                    </m:r>
                    <m:r>
                      <a:rPr lang="vi-VN" sz="1900" i="1">
                        <a:effectLst/>
                        <a:latin typeface="Cambria Math" panose="02040503050406030204" pitchFamily="18" charset="0"/>
                        <a:ea typeface="Dotum" panose="020B0600000101010101" pitchFamily="34" charset="-127"/>
                        <a:cs typeface="Times New Roman" panose="02020603050405020304" pitchFamily="18" charset="0"/>
                      </a:rPr>
                      <m:t>≈2 . 3,7≈7,4 </m:t>
                    </m:r>
                    <m:r>
                      <a:rPr lang="vi-VN" sz="1900" i="1">
                        <a:effectLst/>
                        <a:latin typeface="Cambria Math" panose="02040503050406030204" pitchFamily="18" charset="0"/>
                        <a:ea typeface="Dotum" panose="020B0600000101010101" pitchFamily="34" charset="-127"/>
                        <a:cs typeface="Times New Roman" panose="02020603050405020304" pitchFamily="18" charset="0"/>
                      </a:rPr>
                      <m:t>𝑚</m:t>
                    </m:r>
                  </m:oMath>
                </a14:m>
                <a:r>
                  <a:rPr lang="en-US" sz="1900">
                    <a:latin typeface="+mn-lt"/>
                  </a:rPr>
                  <a:t>.</a:t>
                </a:r>
              </a:p>
            </p:txBody>
          </p:sp>
        </mc:Choice>
        <mc:Fallback xmlns="">
          <p:sp>
            <p:nvSpPr>
              <p:cNvPr id="6" name="Rectangle 5"/>
              <p:cNvSpPr>
                <a:spLocks noRot="1" noChangeAspect="1" noMove="1" noResize="1" noEditPoints="1" noAdjustHandles="1" noChangeArrowheads="1" noChangeShapeType="1" noTextEdit="1"/>
              </p:cNvSpPr>
              <p:nvPr/>
            </p:nvSpPr>
            <p:spPr>
              <a:xfrm>
                <a:off x="4142232" y="2653371"/>
                <a:ext cx="4773168" cy="2413481"/>
              </a:xfrm>
              <a:prstGeom prst="rect">
                <a:avLst/>
              </a:prstGeom>
              <a:blipFill>
                <a:blip r:embed="rId6"/>
                <a:stretch>
                  <a:fillRect l="-1277" r="-1149" b="-1010"/>
                </a:stretch>
              </a:blipFill>
            </p:spPr>
            <p:txBody>
              <a:bodyPr/>
              <a:lstStyle/>
              <a:p>
                <a:r>
                  <a:rPr lang="en-US">
                    <a:noFill/>
                  </a:rPr>
                  <a:t> </a:t>
                </a:r>
              </a:p>
            </p:txBody>
          </p:sp>
        </mc:Fallback>
      </mc:AlternateContent>
      <p:sp>
        <p:nvSpPr>
          <p:cNvPr id="21" name="Flowchart: Terminator 20"/>
          <p:cNvSpPr/>
          <p:nvPr/>
        </p:nvSpPr>
        <p:spPr>
          <a:xfrm>
            <a:off x="6118490" y="2133609"/>
            <a:ext cx="895703" cy="390066"/>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900" b="1" i="1"/>
              <a:t>Giải:</a:t>
            </a:r>
          </a:p>
        </p:txBody>
      </p:sp>
      <p:pic>
        <p:nvPicPr>
          <p:cNvPr id="7" name="Picture 6"/>
          <p:cNvPicPr>
            <a:picLocks noChangeAspect="1"/>
          </p:cNvPicPr>
          <p:nvPr/>
        </p:nvPicPr>
        <p:blipFill>
          <a:blip r:embed="rId7"/>
          <a:stretch>
            <a:fillRect/>
          </a:stretch>
        </p:blipFill>
        <p:spPr>
          <a:xfrm>
            <a:off x="27432" y="4196501"/>
            <a:ext cx="1011936" cy="946999"/>
          </a:xfrm>
          <a:prstGeom prst="rect">
            <a:avLst/>
          </a:prstGeom>
        </p:spPr>
      </p:pic>
      <p:pic>
        <p:nvPicPr>
          <p:cNvPr id="8" name="Picture 7"/>
          <p:cNvPicPr>
            <a:picLocks noChangeAspect="1"/>
          </p:cNvPicPr>
          <p:nvPr/>
        </p:nvPicPr>
        <p:blipFill>
          <a:blip r:embed="rId8"/>
          <a:stretch>
            <a:fillRect/>
          </a:stretch>
        </p:blipFill>
        <p:spPr>
          <a:xfrm>
            <a:off x="8149661" y="0"/>
            <a:ext cx="994339" cy="832104"/>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900756" y="3284646"/>
                <a:ext cx="444352"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900" b="1" i="1" smtClean="0">
                          <a:solidFill>
                            <a:srgbClr val="C00000"/>
                          </a:solidFill>
                          <a:latin typeface="Cambria Math" panose="02040503050406030204" pitchFamily="18" charset="0"/>
                          <a:ea typeface="Arial" panose="020B0604020202020204" pitchFamily="34" charset="0"/>
                          <a:cs typeface="Times New Roman" panose="02020603050405020304" pitchFamily="18" charset="0"/>
                        </a:rPr>
                        <m:t>𝑯</m:t>
                      </m:r>
                    </m:oMath>
                  </m:oMathPara>
                </a14:m>
                <a:endParaRPr lang="en-US" b="1">
                  <a:solidFill>
                    <a:srgbClr val="C0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900756" y="3284646"/>
                <a:ext cx="444352" cy="384721"/>
              </a:xfrm>
              <a:prstGeom prst="rect">
                <a:avLst/>
              </a:prstGeom>
              <a:blipFill>
                <a:blip r:embed="rId9"/>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up)">
                                      <p:cBhvr>
                                        <p:cTn id="39" dur="500"/>
                                        <p:tgtEl>
                                          <p:spTgt spid="6">
                                            <p:txEl>
                                              <p:pRg st="1" end="1"/>
                                            </p:txEl>
                                          </p:spTgt>
                                        </p:tgtEl>
                                      </p:cBhvr>
                                    </p:animEffect>
                                  </p:childTnLst>
                                </p:cTn>
                              </p:par>
                              <p:par>
                                <p:cTn id="40" presetID="22" presetClass="entr" presetSubtype="1" fill="hold" nodeType="with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wipe(up)">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wipe(left)">
                                      <p:cBhvr>
                                        <p:cTn id="4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1"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4"/>
          <p:cNvSpPr txBox="1">
            <a:spLocks noGrp="1"/>
          </p:cNvSpPr>
          <p:nvPr>
            <p:ph type="title"/>
          </p:nvPr>
        </p:nvSpPr>
        <p:spPr>
          <a:xfrm>
            <a:off x="1873943" y="1098029"/>
            <a:ext cx="56070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rgbClr val="00487E"/>
                </a:solidFill>
                <a:latin typeface="+mj-lt"/>
              </a:rPr>
              <a:t>LUYỆN TẬP</a:t>
            </a:r>
            <a:endParaRPr sz="7000" b="1">
              <a:solidFill>
                <a:srgbClr val="00487E"/>
              </a:solidFill>
              <a:latin typeface="+mj-lt"/>
            </a:endParaRPr>
          </a:p>
        </p:txBody>
      </p:sp>
      <p:grpSp>
        <p:nvGrpSpPr>
          <p:cNvPr id="451" name="Google Shape;451;p44"/>
          <p:cNvGrpSpPr/>
          <p:nvPr/>
        </p:nvGrpSpPr>
        <p:grpSpPr>
          <a:xfrm>
            <a:off x="6879801" y="2566001"/>
            <a:ext cx="1948476" cy="2303900"/>
            <a:chOff x="6879801" y="2566001"/>
            <a:chExt cx="1948476" cy="2303900"/>
          </a:xfrm>
        </p:grpSpPr>
        <p:pic>
          <p:nvPicPr>
            <p:cNvPr id="452" name="Google Shape;452;p44"/>
            <p:cNvPicPr preferRelativeResize="0"/>
            <p:nvPr/>
          </p:nvPicPr>
          <p:blipFill>
            <a:blip r:embed="rId3">
              <a:alphaModFix/>
            </a:blip>
            <a:stretch>
              <a:fillRect/>
            </a:stretch>
          </p:blipFill>
          <p:spPr>
            <a:xfrm>
              <a:off x="6879801" y="3519152"/>
              <a:ext cx="1400224" cy="1350749"/>
            </a:xfrm>
            <a:prstGeom prst="rect">
              <a:avLst/>
            </a:prstGeom>
            <a:noFill/>
            <a:ln>
              <a:noFill/>
            </a:ln>
          </p:spPr>
        </p:pic>
        <p:pic>
          <p:nvPicPr>
            <p:cNvPr id="453" name="Google Shape;453;p44"/>
            <p:cNvPicPr preferRelativeResize="0"/>
            <p:nvPr/>
          </p:nvPicPr>
          <p:blipFill>
            <a:blip r:embed="rId4">
              <a:alphaModFix/>
            </a:blip>
            <a:stretch>
              <a:fillRect/>
            </a:stretch>
          </p:blipFill>
          <p:spPr>
            <a:xfrm>
              <a:off x="7562926" y="2566001"/>
              <a:ext cx="1265351" cy="1220624"/>
            </a:xfrm>
            <a:prstGeom prst="rect">
              <a:avLst/>
            </a:prstGeom>
            <a:noFill/>
            <a:ln>
              <a:noFill/>
            </a:ln>
          </p:spPr>
        </p:pic>
      </p:grpSp>
      <p:grpSp>
        <p:nvGrpSpPr>
          <p:cNvPr id="454" name="Google Shape;454;p44"/>
          <p:cNvGrpSpPr/>
          <p:nvPr/>
        </p:nvGrpSpPr>
        <p:grpSpPr>
          <a:xfrm>
            <a:off x="227835" y="-132869"/>
            <a:ext cx="2594229" cy="2456076"/>
            <a:chOff x="232399" y="-109351"/>
            <a:chExt cx="2594229" cy="2456076"/>
          </a:xfrm>
        </p:grpSpPr>
        <p:pic>
          <p:nvPicPr>
            <p:cNvPr id="455" name="Google Shape;455;p44"/>
            <p:cNvPicPr preferRelativeResize="0"/>
            <p:nvPr/>
          </p:nvPicPr>
          <p:blipFill>
            <a:blip r:embed="rId5">
              <a:alphaModFix/>
            </a:blip>
            <a:stretch>
              <a:fillRect/>
            </a:stretch>
          </p:blipFill>
          <p:spPr>
            <a:xfrm>
              <a:off x="232399" y="1126082"/>
              <a:ext cx="1265351" cy="1220642"/>
            </a:xfrm>
            <a:prstGeom prst="rect">
              <a:avLst/>
            </a:prstGeom>
            <a:noFill/>
            <a:ln>
              <a:noFill/>
            </a:ln>
          </p:spPr>
        </p:pic>
        <p:pic>
          <p:nvPicPr>
            <p:cNvPr id="456" name="Google Shape;456;p44"/>
            <p:cNvPicPr preferRelativeResize="0"/>
            <p:nvPr/>
          </p:nvPicPr>
          <p:blipFill>
            <a:blip r:embed="rId6">
              <a:alphaModFix/>
            </a:blip>
            <a:stretch>
              <a:fillRect/>
            </a:stretch>
          </p:blipFill>
          <p:spPr>
            <a:xfrm rot="1668365">
              <a:off x="938976" y="247597"/>
              <a:ext cx="1766851" cy="955277"/>
            </a:xfrm>
            <a:prstGeom prst="rect">
              <a:avLst/>
            </a:prstGeom>
            <a:noFill/>
            <a:ln>
              <a:noFill/>
            </a:ln>
          </p:spPr>
        </p:pic>
      </p:grpSp>
      <p:sp>
        <p:nvSpPr>
          <p:cNvPr id="457" name="Google Shape;457;p44"/>
          <p:cNvSpPr/>
          <p:nvPr/>
        </p:nvSpPr>
        <p:spPr>
          <a:xfrm rot="1852124">
            <a:off x="8158974" y="2320387"/>
            <a:ext cx="543599" cy="502727"/>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4"/>
          <p:cNvSpPr/>
          <p:nvPr/>
        </p:nvSpPr>
        <p:spPr>
          <a:xfrm>
            <a:off x="1768550" y="1409275"/>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59" name="Google Shape;459;p44"/>
          <p:cNvSpPr/>
          <p:nvPr/>
        </p:nvSpPr>
        <p:spPr>
          <a:xfrm>
            <a:off x="6436925" y="4675681"/>
            <a:ext cx="275100" cy="275100"/>
          </a:xfrm>
          <a:prstGeom prst="flowChartMagneticDrum">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60" name="Google Shape;460;p44"/>
          <p:cNvSpPr/>
          <p:nvPr/>
        </p:nvSpPr>
        <p:spPr>
          <a:xfrm>
            <a:off x="8541900" y="434005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61" name="Google Shape;461;p44"/>
          <p:cNvSpPr/>
          <p:nvPr/>
        </p:nvSpPr>
        <p:spPr>
          <a:xfrm>
            <a:off x="806750" y="2212229"/>
            <a:ext cx="718200" cy="300900"/>
          </a:xfrm>
          <a:prstGeom prst="rtTriangl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62" name="Google Shape;462;p44"/>
          <p:cNvSpPr/>
          <p:nvPr/>
        </p:nvSpPr>
        <p:spPr>
          <a:xfrm>
            <a:off x="350725" y="450538"/>
            <a:ext cx="177900" cy="177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circle(in)">
                                      <p:cBhvr>
                                        <p:cTn id="7" dur="500"/>
                                        <p:tgtEl>
                                          <p:spTgt spid="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5"/>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244596715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9494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4096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262673"/>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3" y="247650"/>
            <a:ext cx="8254175" cy="20308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68397" y="278027"/>
                <a:ext cx="7246904" cy="2031325"/>
              </a:xfrm>
              <a:prstGeom prst="rect">
                <a:avLst/>
              </a:prstGeom>
              <a:noFill/>
            </p:spPr>
            <p:txBody>
              <a:bodyPr wrap="square" rtlCol="0">
                <a:spAutoFit/>
              </a:bodyPr>
              <a:lstStyle/>
              <a:p>
                <a:pPr marR="30480" algn="just">
                  <a:lnSpc>
                    <a:spcPct val="150000"/>
                  </a:lnSpc>
                  <a:spcBef>
                    <a:spcPts val="600"/>
                  </a:spcBef>
                  <a:spcAft>
                    <a:spcPts val="600"/>
                  </a:spcAft>
                </a:pPr>
                <a:r>
                  <a:rPr lang="fr-FR" sz="2100" b="1">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fr-FR"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Một chiếc thang dài </a:t>
                </a:r>
                <a14:m>
                  <m:oMath xmlns:m="http://schemas.openxmlformats.org/officeDocument/2006/math">
                    <m:r>
                      <a:rPr lang="fr-FR" sz="2100" i="1">
                        <a:solidFill>
                          <a:schemeClr val="bg1"/>
                        </a:solidFill>
                        <a:effectLst/>
                        <a:latin typeface="Cambria Math" panose="02040503050406030204" pitchFamily="18" charset="0"/>
                        <a:ea typeface="Times New Roman" panose="02020603050405020304" pitchFamily="18" charset="0"/>
                      </a:rPr>
                      <m:t>3,5 </m:t>
                    </m:r>
                    <m:r>
                      <a:rPr lang="en-US" sz="2100" i="1">
                        <a:solidFill>
                          <a:schemeClr val="bg1"/>
                        </a:solidFill>
                        <a:effectLst/>
                        <a:latin typeface="Cambria Math" panose="02040503050406030204" pitchFamily="18" charset="0"/>
                        <a:ea typeface="Times New Roman" panose="02020603050405020304" pitchFamily="18" charset="0"/>
                      </a:rPr>
                      <m:t>𝑚</m:t>
                    </m:r>
                  </m:oMath>
                </a14:m>
                <a:r>
                  <a:rPr lang="fr-FR"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Cần đặt chân thang cách tường một khoảng bằng bao nhiêu để nó tạo với phương nằm ngang của mặt đất một góc an toàn </a:t>
                </a:r>
                <a14:m>
                  <m:oMath xmlns:m="http://schemas.openxmlformats.org/officeDocument/2006/math">
                    <m:sSup>
                      <m:sSupPr>
                        <m:ctrlPr>
                          <a:rPr lang="en-US" sz="2100" i="1">
                            <a:solidFill>
                              <a:schemeClr val="bg1"/>
                            </a:solidFill>
                            <a:effectLst/>
                            <a:latin typeface="Cambria Math" panose="02040503050406030204" pitchFamily="18" charset="0"/>
                            <a:ea typeface="Times New Roman" panose="02020603050405020304" pitchFamily="18" charset="0"/>
                          </a:rPr>
                        </m:ctrlPr>
                      </m:sSupPr>
                      <m:e>
                        <m:r>
                          <a:rPr lang="vi-VN" sz="2100" i="1">
                            <a:solidFill>
                              <a:schemeClr val="bg1"/>
                            </a:solidFill>
                            <a:effectLst/>
                            <a:latin typeface="Cambria Math" panose="02040503050406030204" pitchFamily="18" charset="0"/>
                            <a:ea typeface="Times New Roman" panose="02020603050405020304" pitchFamily="18" charset="0"/>
                          </a:rPr>
                          <m:t>65</m:t>
                        </m:r>
                      </m:e>
                      <m:sup>
                        <m:r>
                          <a:rPr lang="vi-VN" sz="2100" i="1">
                            <a:solidFill>
                              <a:schemeClr val="bg1"/>
                            </a:solidFill>
                            <a:effectLst/>
                            <a:latin typeface="Cambria Math" panose="02040503050406030204" pitchFamily="18" charset="0"/>
                            <a:ea typeface="Times New Roman" panose="02020603050405020304" pitchFamily="18" charset="0"/>
                          </a:rPr>
                          <m:t>𝑜</m:t>
                        </m:r>
                      </m:sup>
                    </m:sSup>
                  </m:oMath>
                </a14:m>
                <a:r>
                  <a:rPr lang="vi-VN"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2100" i="1">
                    <a:solidFill>
                      <a:schemeClr val="bg1"/>
                    </a:solidFill>
                    <a:effectLst/>
                    <a:latin typeface="Arial" panose="020B0604020202020204" pitchFamily="34" charset="0"/>
                    <a:ea typeface="Times New Roman" panose="02020603050405020304" pitchFamily="18" charset="0"/>
                    <a:cs typeface="Arial" panose="020B0604020202020204" pitchFamily="34" charset="0"/>
                  </a:rPr>
                  <a:t>(Làm tròn đến chữ số thập phân thứ hai)</a:t>
                </a:r>
                <a:endPar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68397" y="278027"/>
                <a:ext cx="7246904" cy="2031325"/>
              </a:xfrm>
              <a:prstGeom prst="rect">
                <a:avLst/>
              </a:prstGeom>
              <a:blipFill>
                <a:blip r:embed="rId11"/>
                <a:stretch>
                  <a:fillRect l="-1009" r="-589" b="-1802"/>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86623" y="2706093"/>
            <a:ext cx="4127087" cy="8775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7" y="2721143"/>
            <a:ext cx="4127087" cy="8823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21809" y="2840081"/>
                <a:ext cx="2925545" cy="517193"/>
              </a:xfrm>
              <a:prstGeom prst="rect">
                <a:avLst/>
              </a:prstGeom>
              <a:noFill/>
            </p:spPr>
            <p:txBody>
              <a:bodyPr wrap="square" rtlCol="0">
                <a:spAutoFit/>
              </a:bodyPr>
              <a:lstStyle/>
              <a:p>
                <a:pPr marR="15240" algn="ctr" defTabSz="457200">
                  <a:lnSpc>
                    <a:spcPct val="150000"/>
                  </a:lnSpc>
                  <a:spcBef>
                    <a:spcPts val="150"/>
                  </a:spcBef>
                  <a:spcAft>
                    <a:spcPts val="150"/>
                  </a:spcAft>
                  <a:buClrTx/>
                  <a:defRPr/>
                </a:pPr>
                <a:r>
                  <a:rPr lang="en-US" sz="2100" kern="1200">
                    <a:solidFill>
                      <a:prstClr val="white"/>
                    </a:solidFill>
                    <a:latin typeface="Arial" panose="020B0604020202020204" pitchFamily="34" charset="0"/>
                    <a:ea typeface="Tahoma" panose="020B0604030504040204" pitchFamily="34" charset="0"/>
                    <a:cs typeface="Arial" panose="020B0604020202020204" pitchFamily="34" charset="0"/>
                  </a:rPr>
                  <a:t>A. </a:t>
                </a:r>
                <a14:m>
                  <m:oMath xmlns:m="http://schemas.openxmlformats.org/officeDocument/2006/math">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1,48</m:t>
                    </m:r>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𝑚</m:t>
                    </m:r>
                  </m:oMath>
                </a14:m>
                <a:endParaRPr lang="en-US" sz="2100" kern="1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21809" y="2840081"/>
                <a:ext cx="2925545" cy="517193"/>
              </a:xfrm>
              <a:prstGeom prst="rect">
                <a:avLst/>
              </a:prstGeom>
              <a:blipFill>
                <a:blip r:embed="rId12"/>
                <a:stretch>
                  <a:fillRect b="-2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027879" y="2851322"/>
                <a:ext cx="3098747" cy="517193"/>
              </a:xfrm>
              <a:prstGeom prst="rect">
                <a:avLst/>
              </a:prstGeom>
              <a:noFill/>
            </p:spPr>
            <p:txBody>
              <a:bodyPr wrap="square" rtlCol="0">
                <a:spAutoFit/>
              </a:bodyPr>
              <a:lstStyle/>
              <a:p>
                <a:pPr marR="15240" algn="ctr" defTabSz="457200">
                  <a:lnSpc>
                    <a:spcPct val="150000"/>
                  </a:lnSpc>
                  <a:buClrTx/>
                </a:pPr>
                <a:r>
                  <a:rPr lang="en-US" sz="2100" kern="1200">
                    <a:solidFill>
                      <a:prstClr val="white"/>
                    </a:solidFill>
                    <a:latin typeface="Arial" panose="020B0604020202020204" pitchFamily="34" charset="0"/>
                    <a:ea typeface="Tahoma" panose="020B0604030504040204" pitchFamily="34" charset="0"/>
                    <a:cs typeface="Arial" panose="020B0604020202020204" pitchFamily="34" charset="0"/>
                  </a:rPr>
                  <a:t>B. </a:t>
                </a:r>
                <a14:m>
                  <m:oMath xmlns:m="http://schemas.openxmlformats.org/officeDocument/2006/math">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1,5</m:t>
                    </m:r>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𝑚</m:t>
                    </m:r>
                  </m:oMath>
                </a14:m>
                <a:endParaRPr lang="en-US" sz="2100" kern="100">
                  <a:solidFill>
                    <a:prstClr val="white"/>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027879" y="2851322"/>
                <a:ext cx="3098747" cy="517193"/>
              </a:xfrm>
              <a:prstGeom prst="rect">
                <a:avLst/>
              </a:prstGeom>
              <a:blipFill>
                <a:blip r:embed="rId13"/>
                <a:stretch>
                  <a:fillRect b="-21176"/>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10" y="3968963"/>
            <a:ext cx="4127087" cy="8900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3" y="3958264"/>
            <a:ext cx="4127087" cy="8906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434888" y="4118057"/>
                <a:ext cx="2162505" cy="517193"/>
              </a:xfrm>
              <a:prstGeom prst="rect">
                <a:avLst/>
              </a:prstGeom>
              <a:noFill/>
            </p:spPr>
            <p:txBody>
              <a:bodyPr wrap="square" rtlCol="0">
                <a:spAutoFit/>
              </a:bodyPr>
              <a:lstStyle/>
              <a:p>
                <a:pPr marR="15240" algn="ctr" defTabSz="457200">
                  <a:lnSpc>
                    <a:spcPct val="150000"/>
                  </a:lnSpc>
                  <a:buClrTx/>
                </a:pPr>
                <a:r>
                  <a:rPr lang="en-US" sz="2100" kern="1200">
                    <a:solidFill>
                      <a:prstClr val="white"/>
                    </a:solidFill>
                    <a:latin typeface="Arial" panose="020B0604020202020204" pitchFamily="34" charset="0"/>
                    <a:ea typeface="Tahoma" panose="020B0604030504040204" pitchFamily="34" charset="0"/>
                    <a:cs typeface="Arial" panose="020B0604020202020204" pitchFamily="34" charset="0"/>
                  </a:rPr>
                  <a:t>D. </a:t>
                </a:r>
                <a14:m>
                  <m:oMath xmlns:m="http://schemas.openxmlformats.org/officeDocument/2006/math">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𝑚</m:t>
                    </m:r>
                  </m:oMath>
                </a14:m>
                <a:endParaRPr lang="en-US" sz="2100" kern="100">
                  <a:solidFill>
                    <a:prstClr val="white"/>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434888" y="4118057"/>
                <a:ext cx="2162505" cy="517193"/>
              </a:xfrm>
              <a:prstGeom prst="rect">
                <a:avLst/>
              </a:prstGeom>
              <a:blipFill>
                <a:blip r:embed="rId14"/>
                <a:stretch>
                  <a:fillRect b="-22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298857" y="4109665"/>
                <a:ext cx="2171448" cy="517193"/>
              </a:xfrm>
              <a:prstGeom prst="rect">
                <a:avLst/>
              </a:prstGeom>
              <a:noFill/>
            </p:spPr>
            <p:txBody>
              <a:bodyPr wrap="square" rtlCol="0">
                <a:spAutoFit/>
              </a:bodyPr>
              <a:lstStyle/>
              <a:p>
                <a:pPr marR="15240" algn="ctr" defTabSz="457200">
                  <a:lnSpc>
                    <a:spcPct val="150000"/>
                  </a:lnSpc>
                  <a:buClrTx/>
                </a:pPr>
                <a:r>
                  <a:rPr lang="en-US" sz="2100" kern="1200">
                    <a:solidFill>
                      <a:prstClr val="white"/>
                    </a:solidFill>
                    <a:latin typeface="Arial" panose="020B0604020202020204" pitchFamily="34" charset="0"/>
                    <a:ea typeface="Tahoma" panose="020B0604030504040204" pitchFamily="34" charset="0"/>
                    <a:cs typeface="Arial" panose="020B0604020202020204" pitchFamily="34" charset="0"/>
                  </a:rPr>
                  <a:t>C. </a:t>
                </a:r>
                <a14:m>
                  <m:oMath xmlns:m="http://schemas.openxmlformats.org/officeDocument/2006/math">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2,58</m:t>
                    </m:r>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𝑚</m:t>
                    </m:r>
                  </m:oMath>
                </a14:m>
                <a:endParaRPr lang="en-US" sz="2100" kern="100">
                  <a:solidFill>
                    <a:prstClr val="white"/>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298857" y="4109665"/>
                <a:ext cx="2171448" cy="517193"/>
              </a:xfrm>
              <a:prstGeom prst="rect">
                <a:avLst/>
              </a:prstGeom>
              <a:blipFill>
                <a:blip r:embed="rId15"/>
                <a:stretch>
                  <a:fillRect b="-22353"/>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413060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9494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4096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262673"/>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3" y="247650"/>
            <a:ext cx="8254175" cy="20308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68397" y="259739"/>
                <a:ext cx="7246904" cy="2031325"/>
              </a:xfrm>
              <a:prstGeom prst="rect">
                <a:avLst/>
              </a:prstGeom>
              <a:noFill/>
            </p:spPr>
            <p:txBody>
              <a:bodyPr wrap="square" rtlCol="0">
                <a:spAutoFit/>
              </a:bodyPr>
              <a:lstStyle/>
              <a:p>
                <a:pPr marR="30480" lvl="0" algn="just">
                  <a:lnSpc>
                    <a:spcPct val="150000"/>
                  </a:lnSpc>
                  <a:spcBef>
                    <a:spcPts val="600"/>
                  </a:spcBef>
                  <a:spcAft>
                    <a:spcPts val="600"/>
                  </a:spcAft>
                </a:pPr>
                <a:r>
                  <a:rPr lang="fr-FR" sz="2100" b="1">
                    <a:solidFill>
                      <a:schemeClr val="bg1"/>
                    </a:solidFill>
                    <a:latin typeface="Arial" panose="020B0604020202020204" pitchFamily="34" charset="0"/>
                    <a:ea typeface="Times New Roman" panose="02020603050405020304" pitchFamily="18" charset="0"/>
                    <a:cs typeface="Arial" panose="020B0604020202020204" pitchFamily="34" charset="0"/>
                  </a:rPr>
                  <a:t>Câu 2</a:t>
                </a:r>
                <a:r>
                  <a:rPr lang="fr-FR" sz="2100">
                    <a:solidFill>
                      <a:schemeClr val="bg1"/>
                    </a:solidFill>
                    <a:latin typeface="Arial" panose="020B0604020202020204" pitchFamily="34" charset="0"/>
                    <a:ea typeface="Times New Roman" panose="02020603050405020304" pitchFamily="18" charset="0"/>
                    <a:cs typeface="Arial" panose="020B0604020202020204" pitchFamily="34" charset="0"/>
                  </a:rPr>
                  <a:t>. Khi mặt trời chiếu vào một cây trồng trên một mặt đất phẳng thì bóng trên mặt đất của cây đó dài </a:t>
                </a:r>
                <a14:m>
                  <m:oMath xmlns:m="http://schemas.openxmlformats.org/officeDocument/2006/math">
                    <m:r>
                      <a:rPr lang="fr-FR" sz="2100" i="1">
                        <a:solidFill>
                          <a:schemeClr val="bg1"/>
                        </a:solidFill>
                        <a:latin typeface="Cambria Math" panose="02040503050406030204" pitchFamily="18" charset="0"/>
                        <a:ea typeface="Times New Roman" panose="02020603050405020304" pitchFamily="18" charset="0"/>
                      </a:rPr>
                      <m:t>10 </m:t>
                    </m:r>
                    <m:r>
                      <a:rPr lang="en-US" sz="2100" i="1">
                        <a:solidFill>
                          <a:schemeClr val="bg1"/>
                        </a:solidFill>
                        <a:latin typeface="Cambria Math" panose="02040503050406030204" pitchFamily="18" charset="0"/>
                        <a:ea typeface="Times New Roman" panose="02020603050405020304" pitchFamily="18" charset="0"/>
                      </a:rPr>
                      <m:t>𝑚</m:t>
                    </m:r>
                  </m:oMath>
                </a14:m>
                <a:r>
                  <a:rPr lang="fr-FR" sz="2100">
                    <a:solidFill>
                      <a:schemeClr val="bg1"/>
                    </a:solidFill>
                    <a:latin typeface="Arial" panose="020B0604020202020204" pitchFamily="34" charset="0"/>
                    <a:ea typeface="Times New Roman" panose="02020603050405020304" pitchFamily="18" charset="0"/>
                    <a:cs typeface="Arial" panose="020B0604020202020204" pitchFamily="34" charset="0"/>
                  </a:rPr>
                  <a:t> và đồng thời tia sáng mặt trời chiếu vào đỉnh cây tạo với mặt đất một góc bằng </a:t>
                </a:r>
                <a14:m>
                  <m:oMath xmlns:m="http://schemas.openxmlformats.org/officeDocument/2006/math">
                    <m:sSup>
                      <m:sSupPr>
                        <m:ctrlPr>
                          <a:rPr lang="en-US" sz="2100" i="1">
                            <a:solidFill>
                              <a:schemeClr val="bg1"/>
                            </a:solidFill>
                            <a:latin typeface="Cambria Math" panose="02040503050406030204" pitchFamily="18" charset="0"/>
                            <a:ea typeface="Times New Roman" panose="02020603050405020304" pitchFamily="18" charset="0"/>
                          </a:rPr>
                        </m:ctrlPr>
                      </m:sSupPr>
                      <m:e>
                        <m:r>
                          <a:rPr lang="vi-VN" sz="2100" i="1">
                            <a:solidFill>
                              <a:schemeClr val="bg1"/>
                            </a:solidFill>
                            <a:latin typeface="Cambria Math" panose="02040503050406030204" pitchFamily="18" charset="0"/>
                            <a:ea typeface="Times New Roman" panose="02020603050405020304" pitchFamily="18" charset="0"/>
                          </a:rPr>
                          <m:t>60</m:t>
                        </m:r>
                      </m:e>
                      <m:sup>
                        <m:r>
                          <a:rPr lang="vi-VN" sz="2100" i="1">
                            <a:solidFill>
                              <a:schemeClr val="bg1"/>
                            </a:solidFill>
                            <a:latin typeface="Cambria Math" panose="02040503050406030204" pitchFamily="18" charset="0"/>
                            <a:ea typeface="Times New Roman" panose="02020603050405020304" pitchFamily="18" charset="0"/>
                          </a:rPr>
                          <m:t>𝑜</m:t>
                        </m:r>
                      </m:sup>
                    </m:sSup>
                  </m:oMath>
                </a14:m>
                <a:r>
                  <a:rPr lang="vi-VN" sz="2100">
                    <a:solidFill>
                      <a:schemeClr val="bg1"/>
                    </a:solidFill>
                    <a:latin typeface="Arial" panose="020B0604020202020204" pitchFamily="34" charset="0"/>
                    <a:ea typeface="Times New Roman" panose="02020603050405020304" pitchFamily="18" charset="0"/>
                    <a:cs typeface="Arial" panose="020B0604020202020204" pitchFamily="34" charset="0"/>
                  </a:rPr>
                  <a:t>. Chiều cao của cây đó kh</a:t>
                </a:r>
                <a:r>
                  <a:rPr lang="en-US" sz="2100">
                    <a:solidFill>
                      <a:schemeClr val="bg1"/>
                    </a:solidFill>
                    <a:latin typeface="Arial" panose="020B0604020202020204" pitchFamily="34" charset="0"/>
                    <a:ea typeface="Times New Roman" panose="02020603050405020304" pitchFamily="18" charset="0"/>
                    <a:cs typeface="Arial" panose="020B0604020202020204" pitchFamily="34" charset="0"/>
                  </a:rPr>
                  <a:t>o</a:t>
                </a:r>
                <a:r>
                  <a:rPr lang="vi-VN" sz="2100">
                    <a:solidFill>
                      <a:schemeClr val="bg1"/>
                    </a:solidFill>
                    <a:latin typeface="Arial" panose="020B0604020202020204" pitchFamily="34" charset="0"/>
                    <a:ea typeface="Times New Roman" panose="02020603050405020304" pitchFamily="18" charset="0"/>
                    <a:cs typeface="Arial" panose="020B0604020202020204" pitchFamily="34" charset="0"/>
                  </a:rPr>
                  <a:t>ảng:</a:t>
                </a:r>
                <a:endParaRPr lang="en-US" sz="21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68397" y="259739"/>
                <a:ext cx="7246904" cy="2031325"/>
              </a:xfrm>
              <a:prstGeom prst="rect">
                <a:avLst/>
              </a:prstGeom>
              <a:blipFill>
                <a:blip r:embed="rId11"/>
                <a:stretch>
                  <a:fillRect l="-1009" r="-589" b="-1802"/>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13710" y="2728214"/>
            <a:ext cx="4127087" cy="8775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3" y="2712667"/>
            <a:ext cx="4127087" cy="8823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5686417" y="2852061"/>
                <a:ext cx="1781672" cy="579582"/>
              </a:xfrm>
              <a:prstGeom prst="rect">
                <a:avLst/>
              </a:prstGeom>
              <a:noFill/>
            </p:spPr>
            <p:txBody>
              <a:bodyPr wrap="square" rtlCol="0">
                <a:spAutoFit/>
              </a:bodyPr>
              <a:lstStyle/>
              <a:p>
                <a:pPr marR="15240" lvl="0" algn="ctr" defTabSz="457200">
                  <a:lnSpc>
                    <a:spcPct val="150000"/>
                  </a:lnSpc>
                  <a:spcBef>
                    <a:spcPts val="150"/>
                  </a:spcBef>
                  <a:spcAft>
                    <a:spcPts val="150"/>
                  </a:spcAft>
                  <a:buClrTx/>
                  <a:defRPr/>
                </a:pPr>
                <a:r>
                  <a:rPr lang="vi-VN" sz="2100">
                    <a:solidFill>
                      <a:schemeClr val="bg1"/>
                    </a:solidFill>
                    <a:latin typeface="+mn-lt"/>
                    <a:ea typeface="Arial" panose="020B0604020202020204" pitchFamily="34" charset="0"/>
                  </a:rPr>
                  <a:t>B.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17,3 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r>
                  <a:rPr lang="vi-VN" sz="2100">
                    <a:solidFill>
                      <a:schemeClr val="bg1"/>
                    </a:solidFill>
                    <a:effectLst/>
                    <a:latin typeface="+mn-lt"/>
                    <a:ea typeface="Arial" panose="020B0604020202020204" pitchFamily="34" charset="0"/>
                  </a:rPr>
                  <a:t>	</a:t>
                </a:r>
                <a:endParaRPr kumimoji="0" lang="en-US" sz="2100" b="0" i="0" u="none" strike="noStrike" kern="1200" cap="none" spc="0" normalizeH="0" baseline="0" noProof="0">
                  <a:ln>
                    <a:noFill/>
                  </a:ln>
                  <a:solidFill>
                    <a:schemeClr val="bg1"/>
                  </a:solidFill>
                  <a:effectLst/>
                  <a:uLnTx/>
                  <a:uFillTx/>
                  <a:latin typeface="+mn-lt"/>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686417" y="2852061"/>
                <a:ext cx="1781672" cy="579582"/>
              </a:xfrm>
              <a:prstGeom prst="rect">
                <a:avLst/>
              </a:prstGeom>
              <a:blipFill>
                <a:blip r:embed="rId12"/>
                <a:stretch>
                  <a:fillRect b="-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886705" y="2851990"/>
                <a:ext cx="3098747" cy="577081"/>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mn-lt"/>
                    <a:ea typeface="Arial" panose="020B0604020202020204" pitchFamily="34" charset="0"/>
                  </a:rPr>
                  <a:t>A.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5,77 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mn-lt"/>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86705" y="2851990"/>
                <a:ext cx="3098747" cy="577081"/>
              </a:xfrm>
              <a:prstGeom prst="rect">
                <a:avLst/>
              </a:prstGeom>
              <a:blipFill>
                <a:blip r:embed="rId13"/>
                <a:stretch>
                  <a:fillRect b="-8421"/>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10" y="3968963"/>
            <a:ext cx="4127087" cy="8900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3" y="3958264"/>
            <a:ext cx="4127087" cy="8906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434888" y="4118057"/>
                <a:ext cx="2162505" cy="577081"/>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mn-lt"/>
                    <a:ea typeface="Arial" panose="020B0604020202020204" pitchFamily="34" charset="0"/>
                  </a:rPr>
                  <a:t>D.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5 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mn-lt"/>
                  <a:ea typeface="Calibri" panose="020F050202020403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434888" y="4118057"/>
                <a:ext cx="2162505" cy="577081"/>
              </a:xfrm>
              <a:prstGeom prst="rect">
                <a:avLst/>
              </a:prstGeom>
              <a:blipFill>
                <a:blip r:embed="rId14"/>
                <a:stretch>
                  <a:fillRect b="-95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350354" y="4118057"/>
                <a:ext cx="2171448" cy="577081"/>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mn-lt"/>
                    <a:ea typeface="Arial" panose="020B0604020202020204" pitchFamily="34" charset="0"/>
                  </a:rPr>
                  <a:t>C.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8,66 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mn-lt"/>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350354" y="4118057"/>
                <a:ext cx="2171448" cy="577081"/>
              </a:xfrm>
              <a:prstGeom prst="rect">
                <a:avLst/>
              </a:prstGeom>
              <a:blipFill>
                <a:blip r:embed="rId15"/>
                <a:stretch>
                  <a:fillRect b="-957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282989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87"/>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82869" y="2425149"/>
            <a:ext cx="5783397" cy="2965479"/>
          </a:xfrm>
          <a:prstGeom prst="rect">
            <a:avLst/>
          </a:prstGeom>
        </p:spPr>
      </p:pic>
      <p:sp>
        <p:nvSpPr>
          <p:cNvPr id="12" name="Google Shape;911;p39"/>
          <p:cNvSpPr txBox="1">
            <a:spLocks/>
          </p:cNvSpPr>
          <p:nvPr/>
        </p:nvSpPr>
        <p:spPr>
          <a:xfrm>
            <a:off x="727198" y="151183"/>
            <a:ext cx="7717500" cy="523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buClrTx/>
            </a:pPr>
            <a:r>
              <a:rPr lang="en-US" sz="3600" b="1">
                <a:solidFill>
                  <a:srgbClr val="C00000"/>
                </a:solidFill>
                <a:latin typeface="Arial" panose="020B0604020202020204" pitchFamily="34" charset="0"/>
                <a:cs typeface="Arial" panose="020B0604020202020204" pitchFamily="34" charset="0"/>
              </a:rPr>
              <a:t>KHỞI ĐỘNG</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532770" y="868842"/>
                <a:ext cx="8106355" cy="1408078"/>
              </a:xfrm>
              <a:prstGeom prst="rect">
                <a:avLst/>
              </a:prstGeom>
            </p:spPr>
            <p:txBody>
              <a:bodyPr wrap="square">
                <a:spAutoFit/>
              </a:bodyPr>
              <a:lstStyle/>
              <a:p>
                <a:pPr algn="just">
                  <a:lnSpc>
                    <a:spcPct val="150000"/>
                  </a:lnSpc>
                </a:pPr>
                <a:r>
                  <a:rPr lang="da-DK" sz="1900">
                    <a:latin typeface="+mn-lt"/>
                    <a:ea typeface="Calibri" panose="020F0502020204030204" pitchFamily="34" charset="0"/>
                    <a:cs typeface="Times New Roman" panose="02020603050405020304" pitchFamily="18" charset="0"/>
                  </a:rPr>
                  <a:t>Hình 28 minh họa một máy bay cất cánh từ vị trí </a:t>
                </a:r>
                <a14:m>
                  <m:oMath xmlns:m="http://schemas.openxmlformats.org/officeDocument/2006/math">
                    <m:r>
                      <a:rPr lang="da-DK" sz="1900" i="1">
                        <a:latin typeface="Cambria Math" panose="02040503050406030204" pitchFamily="18" charset="0"/>
                        <a:ea typeface="Calibri" panose="020F0502020204030204" pitchFamily="34" charset="0"/>
                        <a:cs typeface="Times New Roman" panose="02020603050405020304" pitchFamily="18" charset="0"/>
                      </a:rPr>
                      <m:t>𝐴</m:t>
                    </m:r>
                  </m:oMath>
                </a14:m>
                <a:r>
                  <a:rPr lang="da-DK" sz="1900">
                    <a:latin typeface="+mn-lt"/>
                    <a:ea typeface="Calibri" panose="020F0502020204030204" pitchFamily="34" charset="0"/>
                    <a:cs typeface="Times New Roman" panose="02020603050405020304" pitchFamily="18" charset="0"/>
                  </a:rPr>
                  <a:t> trên đường băng của sân bay và bay theo đường thẳng </a:t>
                </a:r>
                <a14:m>
                  <m:oMath xmlns:m="http://schemas.openxmlformats.org/officeDocument/2006/math">
                    <m:r>
                      <a:rPr lang="da-DK" sz="1900" i="1">
                        <a:latin typeface="Cambria Math" panose="02040503050406030204" pitchFamily="18" charset="0"/>
                        <a:ea typeface="Calibri" panose="020F0502020204030204" pitchFamily="34" charset="0"/>
                        <a:cs typeface="Times New Roman" panose="02020603050405020304" pitchFamily="18" charset="0"/>
                      </a:rPr>
                      <m:t>𝐴𝐵</m:t>
                    </m:r>
                  </m:oMath>
                </a14:m>
                <a:r>
                  <a:rPr lang="da-DK" sz="1900">
                    <a:latin typeface="+mn-lt"/>
                    <a:ea typeface="Calibri" panose="020F0502020204030204" pitchFamily="34" charset="0"/>
                    <a:cs typeface="Times New Roman" panose="02020603050405020304" pitchFamily="18" charset="0"/>
                  </a:rPr>
                  <a:t> tạo với phương nằm ngang </a:t>
                </a:r>
                <a14:m>
                  <m:oMath xmlns:m="http://schemas.openxmlformats.org/officeDocument/2006/math">
                    <m:r>
                      <a:rPr lang="da-DK" sz="1900" i="1">
                        <a:latin typeface="Cambria Math" panose="02040503050406030204" pitchFamily="18" charset="0"/>
                        <a:ea typeface="Calibri" panose="020F0502020204030204" pitchFamily="34" charset="0"/>
                        <a:cs typeface="Times New Roman" panose="02020603050405020304" pitchFamily="18" charset="0"/>
                      </a:rPr>
                      <m:t>𝐴𝐶</m:t>
                    </m:r>
                  </m:oMath>
                </a14:m>
                <a:r>
                  <a:rPr lang="da-DK" sz="1900">
                    <a:latin typeface="+mn-lt"/>
                    <a:ea typeface="Calibri" panose="020F0502020204030204" pitchFamily="34" charset="0"/>
                    <a:cs typeface="Times New Roman" panose="02020603050405020304" pitchFamily="18" charset="0"/>
                  </a:rPr>
                  <a:t> một góc là </a:t>
                </a:r>
                <a14:m>
                  <m:oMath xmlns:m="http://schemas.openxmlformats.org/officeDocument/2006/math">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da-DK" sz="1900" i="1">
                            <a:latin typeface="Cambria Math" panose="02040503050406030204" pitchFamily="18" charset="0"/>
                            <a:ea typeface="Calibri" panose="020F0502020204030204" pitchFamily="34" charset="0"/>
                            <a:cs typeface="Times New Roman" panose="02020603050405020304" pitchFamily="18" charset="0"/>
                          </a:rPr>
                          <m:t>20</m:t>
                        </m:r>
                      </m:e>
                      <m:sup>
                        <m:r>
                          <a:rPr lang="da-DK" sz="1900" i="1">
                            <a:latin typeface="Cambria Math" panose="02040503050406030204" pitchFamily="18" charset="0"/>
                            <a:ea typeface="Calibri" panose="020F0502020204030204" pitchFamily="34" charset="0"/>
                            <a:cs typeface="Times New Roman" panose="02020603050405020304" pitchFamily="18" charset="0"/>
                          </a:rPr>
                          <m:t>𝑜</m:t>
                        </m:r>
                      </m:sup>
                    </m:sSup>
                  </m:oMath>
                </a14:m>
                <a:r>
                  <a:rPr lang="da-DK" sz="1900">
                    <a:latin typeface="+mn-lt"/>
                    <a:ea typeface="Calibri" panose="020F0502020204030204" pitchFamily="34" charset="0"/>
                    <a:cs typeface="Times New Roman" panose="02020603050405020304" pitchFamily="18" charset="0"/>
                  </a:rPr>
                  <a:t>. Sau 5 giây, máy bay ở độ cao </a:t>
                </a:r>
                <a14:m>
                  <m:oMath xmlns:m="http://schemas.openxmlformats.org/officeDocument/2006/math">
                    <m:r>
                      <a:rPr lang="da-DK" sz="1900" i="1">
                        <a:latin typeface="Cambria Math" panose="02040503050406030204" pitchFamily="18" charset="0"/>
                        <a:ea typeface="Calibri" panose="020F0502020204030204" pitchFamily="34" charset="0"/>
                        <a:cs typeface="Times New Roman" panose="02020603050405020304" pitchFamily="18" charset="0"/>
                      </a:rPr>
                      <m:t>𝐵𝐶</m:t>
                    </m:r>
                    <m:r>
                      <a:rPr lang="da-DK" sz="1900" i="1">
                        <a:latin typeface="Cambria Math" panose="02040503050406030204" pitchFamily="18" charset="0"/>
                        <a:ea typeface="Calibri" panose="020F0502020204030204" pitchFamily="34" charset="0"/>
                        <a:cs typeface="Times New Roman" panose="02020603050405020304" pitchFamily="18" charset="0"/>
                      </a:rPr>
                      <m:t>=110 </m:t>
                    </m:r>
                    <m:r>
                      <a:rPr lang="da-DK" sz="1900" i="1">
                        <a:latin typeface="Cambria Math" panose="02040503050406030204" pitchFamily="18" charset="0"/>
                        <a:ea typeface="Calibri" panose="020F0502020204030204" pitchFamily="34" charset="0"/>
                        <a:cs typeface="Times New Roman" panose="02020603050405020304" pitchFamily="18" charset="0"/>
                      </a:rPr>
                      <m:t>𝑚</m:t>
                    </m:r>
                  </m:oMath>
                </a14:m>
                <a:r>
                  <a:rPr lang="da-DK" sz="1900">
                    <a:latin typeface="+mn-lt"/>
                    <a:ea typeface="Calibri" panose="020F0502020204030204" pitchFamily="34" charset="0"/>
                    <a:cs typeface="Times New Roman" panose="02020603050405020304" pitchFamily="18"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532770" y="868842"/>
                <a:ext cx="8106355" cy="1408078"/>
              </a:xfrm>
              <a:prstGeom prst="rect">
                <a:avLst/>
              </a:prstGeom>
              <a:blipFill>
                <a:blip r:embed="rId4"/>
                <a:stretch>
                  <a:fillRect l="-677" r="-752" b="-2597"/>
                </a:stretch>
              </a:blipFill>
            </p:spPr>
            <p:txBody>
              <a:bodyPr/>
              <a:lstStyle/>
              <a:p>
                <a:r>
                  <a:rPr lang="en-US">
                    <a:noFill/>
                  </a:rPr>
                  <a:t> </a:t>
                </a:r>
              </a:p>
            </p:txBody>
          </p:sp>
        </mc:Fallback>
      </mc:AlternateContent>
      <p:pic>
        <p:nvPicPr>
          <p:cNvPr id="26" name="Google Shape;277;p33"/>
          <p:cNvPicPr preferRelativeResize="0"/>
          <p:nvPr/>
        </p:nvPicPr>
        <p:blipFill rotWithShape="1">
          <a:blip r:embed="rId5">
            <a:alphaModFix/>
          </a:blip>
          <a:srcRect/>
          <a:stretch/>
        </p:blipFill>
        <p:spPr>
          <a:xfrm>
            <a:off x="-800875" y="-231138"/>
            <a:ext cx="1509785" cy="1430106"/>
          </a:xfrm>
          <a:prstGeom prst="rect">
            <a:avLst/>
          </a:prstGeom>
          <a:noFill/>
          <a:ln>
            <a:noFill/>
          </a:ln>
        </p:spPr>
      </p:pic>
      <p:sp>
        <p:nvSpPr>
          <p:cNvPr id="28" name="Google Shape;330;p36"/>
          <p:cNvSpPr/>
          <p:nvPr/>
        </p:nvSpPr>
        <p:spPr>
          <a:xfrm>
            <a:off x="8725460" y="528287"/>
            <a:ext cx="177900" cy="177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22" name="Group 21"/>
          <p:cNvGrpSpPr/>
          <p:nvPr/>
        </p:nvGrpSpPr>
        <p:grpSpPr>
          <a:xfrm>
            <a:off x="662215" y="4311447"/>
            <a:ext cx="6553627" cy="641735"/>
            <a:chOff x="1373546" y="4398911"/>
            <a:chExt cx="6553627" cy="641735"/>
          </a:xfrm>
        </p:grpSpPr>
        <p:pic>
          <p:nvPicPr>
            <p:cNvPr id="32" name="Picture 31"/>
            <p:cNvPicPr>
              <a:picLocks noChangeAspect="1"/>
            </p:cNvPicPr>
            <p:nvPr/>
          </p:nvPicPr>
          <p:blipFill>
            <a:blip r:embed="rId6"/>
            <a:stretch>
              <a:fillRect/>
            </a:stretch>
          </p:blipFill>
          <p:spPr>
            <a:xfrm>
              <a:off x="1373546" y="4398911"/>
              <a:ext cx="387145" cy="641735"/>
            </a:xfrm>
            <a:prstGeom prst="rect">
              <a:avLst/>
            </a:prstGeom>
          </p:spPr>
        </p:pic>
        <mc:AlternateContent xmlns:mc="http://schemas.openxmlformats.org/markup-compatibility/2006" xmlns:a14="http://schemas.microsoft.com/office/drawing/2010/main">
          <mc:Choice Requires="a14">
            <p:sp>
              <p:nvSpPr>
                <p:cNvPr id="33" name="Rectangle 32"/>
                <p:cNvSpPr/>
                <p:nvPr/>
              </p:nvSpPr>
              <p:spPr>
                <a:xfrm>
                  <a:off x="2667385" y="4597003"/>
                  <a:ext cx="5259788" cy="384721"/>
                </a:xfrm>
                <a:prstGeom prst="rect">
                  <a:avLst/>
                </a:prstGeom>
                <a:solidFill>
                  <a:schemeClr val="bg2"/>
                </a:solidFill>
                <a:ln>
                  <a:solidFill>
                    <a:schemeClr val="bg2"/>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a:spAutoFit/>
                </a:bodyPr>
                <a:lstStyle/>
                <a:p>
                  <a:pPr lvl="0" algn="ctr"/>
                  <a:r>
                    <a:rPr lang="da-DK" sz="1900">
                      <a:solidFill>
                        <a:srgbClr val="000000"/>
                      </a:solidFill>
                      <a:ea typeface="Calibri" panose="020F0502020204030204" pitchFamily="34" charset="0"/>
                      <a:cs typeface="Times New Roman" panose="02020603050405020304" pitchFamily="18" charset="0"/>
                    </a:rPr>
                    <a:t>Có thể tính khoảng cách </a:t>
                  </a:r>
                  <a14:m>
                    <m:oMath xmlns:m="http://schemas.openxmlformats.org/officeDocument/2006/math">
                      <m:r>
                        <a:rPr lang="da-DK" sz="1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m:t>
                      </m:r>
                    </m:oMath>
                  </a14:m>
                  <a:r>
                    <a:rPr lang="da-DK" sz="1900">
                      <a:solidFill>
                        <a:srgbClr val="000000"/>
                      </a:solidFill>
                      <a:ea typeface="Calibri" panose="020F0502020204030204" pitchFamily="34" charset="0"/>
                      <a:cs typeface="Times New Roman" panose="02020603050405020304" pitchFamily="18" charset="0"/>
                    </a:rPr>
                    <a:t> bằng cách nào?</a:t>
                  </a:r>
                  <a:endParaRPr lang="en-US" sz="1900">
                    <a:solidFill>
                      <a:srgbClr val="000000"/>
                    </a:solidFill>
                    <a:ea typeface="Arial" panose="020B0604020202020204" pitchFamily="34" charset="0"/>
                    <a:cs typeface="Times New Roman" panose="02020603050405020304" pitchFamily="18"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2667385" y="4597003"/>
                  <a:ext cx="5259788" cy="384721"/>
                </a:xfrm>
                <a:prstGeom prst="rect">
                  <a:avLst/>
                </a:prstGeom>
                <a:blipFill>
                  <a:blip r:embed="rId7"/>
                  <a:stretch>
                    <a:fillRect/>
                  </a:stretch>
                </a:blipFill>
                <a:ln>
                  <a:solidFill>
                    <a:schemeClr val="bg2"/>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pic>
        <p:nvPicPr>
          <p:cNvPr id="37" name="Google Shape;368;p39"/>
          <p:cNvPicPr preferRelativeResize="0"/>
          <p:nvPr/>
        </p:nvPicPr>
        <p:blipFill>
          <a:blip r:embed="rId8">
            <a:alphaModFix/>
          </a:blip>
          <a:stretch>
            <a:fillRect/>
          </a:stretch>
        </p:blipFill>
        <p:spPr>
          <a:xfrm>
            <a:off x="8583466" y="3991555"/>
            <a:ext cx="1343358" cy="12342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9494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4096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262673"/>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3" y="247650"/>
            <a:ext cx="8254175" cy="20308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68397" y="278027"/>
                <a:ext cx="7246904" cy="1973232"/>
              </a:xfrm>
              <a:prstGeom prst="rect">
                <a:avLst/>
              </a:prstGeom>
              <a:noFill/>
            </p:spPr>
            <p:txBody>
              <a:bodyPr wrap="square" rtlCol="0">
                <a:spAutoFit/>
              </a:bodyPr>
              <a:lstStyle/>
              <a:p>
                <a:pPr marR="30480" algn="just">
                  <a:lnSpc>
                    <a:spcPct val="150000"/>
                  </a:lnSpc>
                  <a:spcBef>
                    <a:spcPts val="600"/>
                  </a:spcBef>
                  <a:spcAft>
                    <a:spcPts val="600"/>
                  </a:spcAft>
                </a:pPr>
                <a:r>
                  <a:rPr lang="fr-FR" sz="2100" b="1">
                    <a:solidFill>
                      <a:schemeClr val="bg1"/>
                    </a:solidFill>
                    <a:latin typeface="Arial" panose="020B0604020202020204" pitchFamily="34" charset="0"/>
                    <a:ea typeface="Times New Roman" panose="02020603050405020304" pitchFamily="18" charset="0"/>
                    <a:cs typeface="Arial" panose="020B0604020202020204" pitchFamily="34" charset="0"/>
                  </a:rPr>
                  <a:t>Câu 3.</a:t>
                </a:r>
                <a:r>
                  <a:rPr lang="fr-FR"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Từ một tòa nhà cao </a:t>
                </a:r>
                <a14:m>
                  <m:oMath xmlns:m="http://schemas.openxmlformats.org/officeDocument/2006/math">
                    <m:r>
                      <a:rPr lang="vi-VN" sz="2100" i="1">
                        <a:solidFill>
                          <a:schemeClr val="bg1"/>
                        </a:solidFill>
                        <a:effectLst/>
                        <a:latin typeface="Cambria Math" panose="02040503050406030204" pitchFamily="18" charset="0"/>
                        <a:ea typeface="Times New Roman" panose="02020603050405020304" pitchFamily="18" charset="0"/>
                      </a:rPr>
                      <m:t>60 </m:t>
                    </m:r>
                    <m:r>
                      <a:rPr lang="vi-VN" sz="2100" i="1">
                        <a:solidFill>
                          <a:schemeClr val="bg1"/>
                        </a:solidFill>
                        <a:effectLst/>
                        <a:latin typeface="Cambria Math" panose="02040503050406030204" pitchFamily="18" charset="0"/>
                        <a:ea typeface="Times New Roman" panose="02020603050405020304" pitchFamily="18" charset="0"/>
                      </a:rPr>
                      <m:t>𝑚</m:t>
                    </m:r>
                  </m:oMath>
                </a14:m>
                <a:r>
                  <a:rPr lang="vi-VN"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người ta nhìn thấy một chiếc ô tô đang đỗ dưới sân, đường thẳng từ điểm nhìn đến ô tô tạo với mặt đất một góc </a:t>
                </a:r>
                <a14:m>
                  <m:oMath xmlns:m="http://schemas.openxmlformats.org/officeDocument/2006/math">
                    <m:sSup>
                      <m:sSupPr>
                        <m:ctrlPr>
                          <a:rPr lang="en-US" sz="2100" i="1">
                            <a:solidFill>
                              <a:schemeClr val="bg1"/>
                            </a:solidFill>
                            <a:effectLst/>
                            <a:latin typeface="Cambria Math" panose="02040503050406030204" pitchFamily="18" charset="0"/>
                            <a:ea typeface="Times New Roman" panose="02020603050405020304" pitchFamily="18" charset="0"/>
                          </a:rPr>
                        </m:ctrlPr>
                      </m:sSupPr>
                      <m:e>
                        <m:r>
                          <a:rPr lang="vi-VN" sz="2100" i="1">
                            <a:solidFill>
                              <a:schemeClr val="bg1"/>
                            </a:solidFill>
                            <a:effectLst/>
                            <a:latin typeface="Cambria Math" panose="02040503050406030204" pitchFamily="18" charset="0"/>
                            <a:ea typeface="Times New Roman" panose="02020603050405020304" pitchFamily="18" charset="0"/>
                          </a:rPr>
                          <m:t>30</m:t>
                        </m:r>
                      </m:e>
                      <m:sup>
                        <m:r>
                          <a:rPr lang="vi-VN" sz="2100" i="1">
                            <a:solidFill>
                              <a:schemeClr val="bg1"/>
                            </a:solidFill>
                            <a:effectLst/>
                            <a:latin typeface="Cambria Math" panose="02040503050406030204" pitchFamily="18" charset="0"/>
                            <a:ea typeface="Times New Roman" panose="02020603050405020304" pitchFamily="18" charset="0"/>
                          </a:rPr>
                          <m:t>𝑜</m:t>
                        </m:r>
                      </m:sup>
                    </m:sSup>
                  </m:oMath>
                </a14:m>
                <a:r>
                  <a:rPr lang="vi-VN"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Hỏi chiếc ô tô đang đỗ cách tòa nhà khoảng bao nhiêu mét?</a:t>
                </a:r>
                <a:endPar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68397" y="278027"/>
                <a:ext cx="7246904" cy="1973232"/>
              </a:xfrm>
              <a:prstGeom prst="rect">
                <a:avLst/>
              </a:prstGeom>
              <a:blipFill>
                <a:blip r:embed="rId11"/>
                <a:stretch>
                  <a:fillRect l="-1009" r="-589" b="-4954"/>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65765" y="3972413"/>
            <a:ext cx="4127087" cy="8775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7" y="2721143"/>
            <a:ext cx="4127087" cy="8823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00951" y="4106401"/>
                <a:ext cx="2925545" cy="517193"/>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150"/>
                  </a:spcBef>
                  <a:spcAft>
                    <a:spcPts val="150"/>
                  </a:spcAft>
                  <a:buClrTx/>
                  <a:buSzTx/>
                  <a:buFont typeface="Arial"/>
                  <a:buNone/>
                  <a:tabLst/>
                  <a:defRPr/>
                </a:pPr>
                <a:r>
                  <a:rPr kumimoji="0" lang="en-US" sz="21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104</m:t>
                    </m:r>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21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00951" y="4106401"/>
                <a:ext cx="2925545" cy="517193"/>
              </a:xfrm>
              <a:prstGeom prst="rect">
                <a:avLst/>
              </a:prstGeom>
              <a:blipFill>
                <a:blip r:embed="rId12"/>
                <a:stretch>
                  <a:fillRect b="-22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027879" y="2878754"/>
                <a:ext cx="3098747" cy="517193"/>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200</m:t>
                    </m:r>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21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027879" y="2878754"/>
                <a:ext cx="3098747" cy="517193"/>
              </a:xfrm>
              <a:prstGeom prst="rect">
                <a:avLst/>
              </a:prstGeom>
              <a:blipFill>
                <a:blip r:embed="rId13"/>
                <a:stretch>
                  <a:fillRect b="-22353"/>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10" y="3968963"/>
            <a:ext cx="4127087" cy="8900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65765" y="2714985"/>
            <a:ext cx="4127087" cy="8906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434888" y="4118057"/>
                <a:ext cx="2162505" cy="517193"/>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204</m:t>
                    </m:r>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21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434888" y="4118057"/>
                <a:ext cx="2162505" cy="517193"/>
              </a:xfrm>
              <a:prstGeom prst="rect">
                <a:avLst/>
              </a:prstGeom>
              <a:blipFill>
                <a:blip r:embed="rId14"/>
                <a:stretch>
                  <a:fillRect b="-22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277999" y="2884674"/>
                <a:ext cx="2171448" cy="517193"/>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100</m:t>
                    </m:r>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21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277999" y="2884674"/>
                <a:ext cx="2171448" cy="517193"/>
              </a:xfrm>
              <a:prstGeom prst="rect">
                <a:avLst/>
              </a:prstGeom>
              <a:blipFill>
                <a:blip r:embed="rId15"/>
                <a:stretch>
                  <a:fillRect b="-22353"/>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37254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49552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3804" y="340613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454697"/>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0" y="247650"/>
            <a:ext cx="8254175" cy="24369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786100" y="278027"/>
                <a:ext cx="7480075" cy="2400657"/>
              </a:xfrm>
              <a:prstGeom prst="rect">
                <a:avLst/>
              </a:prstGeom>
              <a:noFill/>
            </p:spPr>
            <p:txBody>
              <a:bodyPr wrap="square" rtlCol="0">
                <a:spAutoFit/>
              </a:bodyPr>
              <a:lstStyle/>
              <a:p>
                <a:pPr marR="30480" algn="just">
                  <a:lnSpc>
                    <a:spcPct val="150000"/>
                  </a:lnSpc>
                  <a:spcBef>
                    <a:spcPts val="600"/>
                  </a:spcBef>
                  <a:spcAft>
                    <a:spcPts val="600"/>
                  </a:spcAft>
                </a:pPr>
                <a:r>
                  <a:rPr lang="fr-FR" sz="2000" b="1">
                    <a:solidFill>
                      <a:schemeClr val="bg1"/>
                    </a:solidFill>
                    <a:latin typeface="Arial" panose="020B0604020202020204" pitchFamily="34" charset="0"/>
                    <a:ea typeface="Times New Roman" panose="02020603050405020304" pitchFamily="18" charset="0"/>
                    <a:cs typeface="Arial" panose="020B0604020202020204" pitchFamily="34" charset="0"/>
                  </a:rPr>
                  <a:t>Câu 4.</a:t>
                </a:r>
                <a:r>
                  <a:rPr lang="fr-FR"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Một người quan sát ở đài hải đăng cao </a:t>
                </a:r>
                <a14:m>
                  <m:oMath xmlns:m="http://schemas.openxmlformats.org/officeDocument/2006/math">
                    <m:r>
                      <a:rPr lang="vi-VN" sz="2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150 </m:t>
                    </m:r>
                    <m:r>
                      <a:rPr lang="vi-VN" sz="2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𝑚</m:t>
                    </m:r>
                  </m:oMath>
                </a14:m>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so với mực nước biển nhìn thấy một chiếc thuyền ở xa</a:t>
                </a:r>
                <a:r>
                  <a:rPr lang="fr-FR"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Biết</a:t>
                </a:r>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góc </a:t>
                </a:r>
                <a:r>
                  <a:rPr lang="fr-FR"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tạo bởi đường thẳng đi qua điểm nhìn và chiếc thuyền với mặt nước </a:t>
                </a:r>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sSup>
                      <m:sSupPr>
                        <m:ctrlPr>
                          <a:rPr lang="en-US" sz="2000" i="1">
                            <a:solidFill>
                              <a:schemeClr val="bg1"/>
                            </a:solidFill>
                            <a:effectLst/>
                            <a:latin typeface="Cambria Math" panose="02040503050406030204" pitchFamily="18" charset="0"/>
                            <a:ea typeface="Times New Roman" panose="02020603050405020304" pitchFamily="18" charset="0"/>
                          </a:rPr>
                        </m:ctrlPr>
                      </m:sSupPr>
                      <m:e>
                        <m:r>
                          <a:rPr lang="vi-VN" sz="2000" i="1">
                            <a:solidFill>
                              <a:schemeClr val="bg1"/>
                            </a:solidFill>
                            <a:effectLst/>
                            <a:latin typeface="Cambria Math" panose="02040503050406030204" pitchFamily="18" charset="0"/>
                            <a:ea typeface="Times New Roman" panose="02020603050405020304" pitchFamily="18" charset="0"/>
                          </a:rPr>
                          <m:t>25</m:t>
                        </m:r>
                      </m:e>
                      <m:sup>
                        <m:r>
                          <a:rPr lang="vi-VN" sz="2000" i="1">
                            <a:solidFill>
                              <a:schemeClr val="bg1"/>
                            </a:solidFill>
                            <a:effectLst/>
                            <a:latin typeface="Cambria Math" panose="02040503050406030204" pitchFamily="18" charset="0"/>
                            <a:ea typeface="Times New Roman" panose="02020603050405020304" pitchFamily="18" charset="0"/>
                          </a:rPr>
                          <m:t>𝑜</m:t>
                        </m:r>
                      </m:sup>
                    </m:sSup>
                  </m:oMath>
                </a14:m>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Hỏi chiếc thuyền đang đứng cách chân hải đăng là bao nhiêu mét? (Làm tròn đến chữ số thập phân thứ 2)</a:t>
                </a:r>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786100" y="278027"/>
                <a:ext cx="7480075" cy="2400657"/>
              </a:xfrm>
              <a:prstGeom prst="rect">
                <a:avLst/>
              </a:prstGeom>
              <a:blipFill>
                <a:blip r:embed="rId11"/>
                <a:stretch>
                  <a:fillRect l="-896" r="-407" b="-152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13710" y="4100215"/>
            <a:ext cx="4127087" cy="7891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6" y="3029473"/>
            <a:ext cx="4127087" cy="7934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5473164" y="4176291"/>
                <a:ext cx="2202295" cy="577081"/>
              </a:xfrm>
              <a:prstGeom prst="rect">
                <a:avLst/>
              </a:prstGeom>
              <a:noFill/>
            </p:spPr>
            <p:txBody>
              <a:bodyPr wrap="square" rtlCol="0">
                <a:spAutoFit/>
              </a:bodyPr>
              <a:lstStyle/>
              <a:p>
                <a:pPr marR="30480" algn="ctr">
                  <a:lnSpc>
                    <a:spcPct val="150000"/>
                  </a:lnSpc>
                  <a:spcBef>
                    <a:spcPts val="600"/>
                  </a:spcBef>
                  <a:spcAft>
                    <a:spcPts val="600"/>
                  </a:spcAft>
                </a:pPr>
                <a:r>
                  <a:rPr lang="vi-VN" sz="210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2100" i="1">
                        <a:solidFill>
                          <a:schemeClr val="bg1"/>
                        </a:solidFill>
                        <a:effectLst/>
                        <a:latin typeface="Cambria Math" panose="02040503050406030204" pitchFamily="18" charset="0"/>
                        <a:ea typeface="Times New Roman" panose="02020603050405020304" pitchFamily="18" charset="0"/>
                      </a:rPr>
                      <m:t>321,68 </m:t>
                    </m:r>
                    <m:r>
                      <a:rPr lang="vi-VN" sz="2100" i="1">
                        <a:solidFill>
                          <a:schemeClr val="bg1"/>
                        </a:solidFill>
                        <a:effectLst/>
                        <a:latin typeface="Cambria Math" panose="02040503050406030204" pitchFamily="18" charset="0"/>
                        <a:ea typeface="Times New Roman" panose="02020603050405020304" pitchFamily="18" charset="0"/>
                      </a:rPr>
                      <m:t>𝑚</m:t>
                    </m:r>
                  </m:oMath>
                </a14:m>
                <a:endPar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473164" y="4176291"/>
                <a:ext cx="2202295" cy="577081"/>
              </a:xfrm>
              <a:prstGeom prst="rect">
                <a:avLst/>
              </a:prstGeom>
              <a:blipFill>
                <a:blip r:embed="rId12"/>
                <a:stretch>
                  <a:fillRect b="-9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473164" y="3124169"/>
                <a:ext cx="2077009" cy="577081"/>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321,67 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473164" y="3124169"/>
                <a:ext cx="2077009" cy="577081"/>
              </a:xfrm>
              <a:prstGeom prst="rect">
                <a:avLst/>
              </a:prstGeom>
              <a:blipFill>
                <a:blip r:embed="rId13"/>
                <a:stretch>
                  <a:fillRect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365764" y="4103579"/>
            <a:ext cx="4127087" cy="8003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65764" y="3024147"/>
            <a:ext cx="4127087" cy="8009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348053" y="4236179"/>
                <a:ext cx="2162505" cy="517193"/>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321,65 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348053" y="4236179"/>
                <a:ext cx="2162505" cy="517193"/>
              </a:xfrm>
              <a:prstGeom prst="rect">
                <a:avLst/>
              </a:prstGeom>
              <a:blipFill>
                <a:blip r:embed="rId14"/>
                <a:stretch>
                  <a:fillRect b="-2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536686" y="3118056"/>
                <a:ext cx="1785241" cy="577081"/>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321,66 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536686" y="3118056"/>
                <a:ext cx="1785241" cy="577081"/>
              </a:xfrm>
              <a:prstGeom prst="rect">
                <a:avLst/>
              </a:prstGeom>
              <a:blipFill>
                <a:blip r:embed="rId15"/>
                <a:stretch>
                  <a:fillRect b="-947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411152"/>
            <a:ext cx="365523" cy="365523"/>
          </a:xfrm>
          <a:prstGeom prst="rect">
            <a:avLst/>
          </a:prstGeom>
        </p:spPr>
      </p:pic>
    </p:spTree>
    <p:extLst>
      <p:ext uri="{BB962C8B-B14F-4D97-AF65-F5344CB8AC3E}">
        <p14:creationId xmlns:p14="http://schemas.microsoft.com/office/powerpoint/2010/main" val="166073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2F7D700C-B032-496C-9680-57633EB31182}"/>
              </a:ext>
            </a:extLst>
          </p:cNvPr>
          <p:cNvCxnSpPr/>
          <p:nvPr/>
        </p:nvCxnSpPr>
        <p:spPr>
          <a:xfrm>
            <a:off x="0" y="434797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87016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92024" y="247650"/>
            <a:ext cx="8769096" cy="33594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715502" y="247650"/>
                <a:ext cx="7653812" cy="923330"/>
              </a:xfrm>
              <a:prstGeom prst="rect">
                <a:avLst/>
              </a:prstGeom>
              <a:noFill/>
            </p:spPr>
            <p:txBody>
              <a:bodyPr wrap="square" rtlCol="0">
                <a:spAutoFit/>
              </a:bodyPr>
              <a:lstStyle/>
              <a:p>
                <a:pPr marR="30480" algn="just">
                  <a:lnSpc>
                    <a:spcPct val="150000"/>
                  </a:lnSpc>
                  <a:spcBef>
                    <a:spcPts val="600"/>
                  </a:spcBef>
                  <a:spcAft>
                    <a:spcPts val="600"/>
                  </a:spcAft>
                </a:pPr>
                <a:r>
                  <a:rPr lang="fr-FR" sz="1800" b="1">
                    <a:solidFill>
                      <a:schemeClr val="bg1"/>
                    </a:solidFill>
                    <a:latin typeface="Arial" panose="020B0604020202020204" pitchFamily="34" charset="0"/>
                    <a:ea typeface="Times New Roman" panose="02020603050405020304" pitchFamily="18" charset="0"/>
                    <a:cs typeface="Arial" panose="020B0604020202020204" pitchFamily="34" charset="0"/>
                  </a:rPr>
                  <a:t>Câu 5.</a:t>
                </a:r>
                <a:r>
                  <a:rPr lang="fr-FR" sz="18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1800">
                    <a:solidFill>
                      <a:schemeClr val="bg1"/>
                    </a:solidFill>
                    <a:effectLst/>
                    <a:latin typeface="Arial" panose="020B0604020202020204" pitchFamily="34" charset="0"/>
                    <a:ea typeface="Times New Roman" panose="02020603050405020304" pitchFamily="18" charset="0"/>
                    <a:cs typeface="Arial" panose="020B0604020202020204" pitchFamily="34" charset="0"/>
                  </a:rPr>
                  <a:t>Tại một vị trí trên bờ, bạn An có thể xác định được khoảng cách hai chiếc thuyền ở vị trí </a:t>
                </a:r>
                <a14:m>
                  <m:oMath xmlns:m="http://schemas.openxmlformats.org/officeDocument/2006/math">
                    <m:r>
                      <a:rPr lang="vi-VN" sz="1800" i="1">
                        <a:solidFill>
                          <a:schemeClr val="bg1"/>
                        </a:solidFill>
                        <a:effectLst/>
                        <a:latin typeface="Cambria Math" panose="02040503050406030204" pitchFamily="18" charset="0"/>
                        <a:ea typeface="Times New Roman" panose="02020603050405020304" pitchFamily="18" charset="0"/>
                      </a:rPr>
                      <m:t>𝐴</m:t>
                    </m:r>
                  </m:oMath>
                </a14:m>
                <a:r>
                  <a:rPr lang="vi-VN" sz="18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vị trí </a:t>
                </a:r>
                <a14:m>
                  <m:oMath xmlns:m="http://schemas.openxmlformats.org/officeDocument/2006/math">
                    <m:r>
                      <a:rPr lang="vi-VN" sz="1800" i="1">
                        <a:solidFill>
                          <a:schemeClr val="bg1"/>
                        </a:solidFill>
                        <a:effectLst/>
                        <a:latin typeface="Cambria Math" panose="02040503050406030204" pitchFamily="18" charset="0"/>
                        <a:ea typeface="Times New Roman" panose="02020603050405020304" pitchFamily="18" charset="0"/>
                      </a:rPr>
                      <m:t>𝐵</m:t>
                    </m:r>
                  </m:oMath>
                </a14:m>
                <a:r>
                  <a:rPr lang="vi-VN" sz="18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bằng cách như sau:</a:t>
                </a:r>
                <a:endParaRPr lang="en-US" sz="1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715502" y="247650"/>
                <a:ext cx="7653812" cy="923330"/>
              </a:xfrm>
              <a:prstGeom prst="rect">
                <a:avLst/>
              </a:prstGeom>
              <a:blipFill>
                <a:blip r:embed="rId11"/>
                <a:stretch>
                  <a:fillRect l="-637" r="-318" b="-4636"/>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0630" y="4004834"/>
            <a:ext cx="1370084" cy="690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2750853" y="4014417"/>
            <a:ext cx="1370084" cy="69389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313040" y="4079963"/>
                <a:ext cx="2925545" cy="476734"/>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150"/>
                  </a:spcBef>
                  <a:spcAft>
                    <a:spcPts val="150"/>
                  </a:spcAft>
                  <a:buClrTx/>
                  <a:buSzTx/>
                  <a:buFont typeface="Arial"/>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362</m:t>
                    </m:r>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19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313040" y="4079963"/>
                <a:ext cx="2925545" cy="476734"/>
              </a:xfrm>
              <a:prstGeom prst="rect">
                <a:avLst/>
              </a:prstGeom>
              <a:blipFill>
                <a:blip r:embed="rId12"/>
                <a:stretch>
                  <a:fillRect b="-205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2776662" y="4087742"/>
                <a:ext cx="1318466" cy="476734"/>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380</m:t>
                    </m:r>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19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2776662" y="4087742"/>
                <a:ext cx="1318466" cy="476734"/>
              </a:xfrm>
              <a:prstGeom prst="rect">
                <a:avLst/>
              </a:prstGeom>
              <a:blipFill>
                <a:blip r:embed="rId13"/>
                <a:stretch>
                  <a:fillRect b="-20513"/>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351301" y="3994659"/>
            <a:ext cx="1370084" cy="699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5051077" y="4025307"/>
            <a:ext cx="1370084" cy="7003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7371925" y="4068118"/>
                <a:ext cx="1277217" cy="476734"/>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360</m:t>
                    </m:r>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19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7371925" y="4068118"/>
                <a:ext cx="1277217" cy="476734"/>
              </a:xfrm>
              <a:prstGeom prst="rect">
                <a:avLst/>
              </a:prstGeom>
              <a:blipFill>
                <a:blip r:embed="rId14"/>
                <a:stretch>
                  <a:fillRect b="-189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5104796" y="4089596"/>
                <a:ext cx="1262646" cy="476734"/>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19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r>
                      <a:rPr lang="en-US" sz="19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50</m:t>
                    </m:r>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19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5104796" y="4089596"/>
                <a:ext cx="1262646" cy="476734"/>
              </a:xfrm>
              <a:prstGeom prst="rect">
                <a:avLst/>
              </a:prstGeom>
              <a:blipFill>
                <a:blip r:embed="rId15"/>
                <a:stretch>
                  <a:fillRect b="-20513"/>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pic>
        <p:nvPicPr>
          <p:cNvPr id="19" name="Picture 18" descr="A triangle with text on it&#10;&#10;Description automatically generated"/>
          <p:cNvPicPr/>
          <p:nvPr/>
        </p:nvPicPr>
        <p:blipFill>
          <a:blip r:embed="rId17"/>
          <a:stretch>
            <a:fillRect/>
          </a:stretch>
        </p:blipFill>
        <p:spPr>
          <a:xfrm>
            <a:off x="6244858" y="1196991"/>
            <a:ext cx="2133600" cy="223266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15502" y="1029815"/>
                <a:ext cx="5496756" cy="2599301"/>
              </a:xfrm>
              <a:prstGeom prst="rect">
                <a:avLst/>
              </a:prstGeom>
            </p:spPr>
            <p:txBody>
              <a:bodyPr wrap="square">
                <a:spAutoFit/>
              </a:bodyPr>
              <a:lstStyle/>
              <a:p>
                <a:pPr marR="30480" lvl="0" algn="just">
                  <a:lnSpc>
                    <a:spcPct val="150000"/>
                  </a:lnSpc>
                  <a:spcBef>
                    <a:spcPts val="600"/>
                  </a:spcBef>
                  <a:spcAft>
                    <a:spcPts val="600"/>
                  </a:spcAft>
                </a:pP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Trước tiên, bạn chọn một vị trí trên bờ (điểm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𝐼</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sao cho ba điểm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𝐼</m:t>
                    </m:r>
                    <m:r>
                      <a:rPr lang="vi-VN" sz="1800" i="1">
                        <a:solidFill>
                          <a:prstClr val="white"/>
                        </a:solidFill>
                        <a:latin typeface="Cambria Math" panose="02040503050406030204" pitchFamily="18" charset="0"/>
                        <a:ea typeface="Times New Roman" panose="02020603050405020304" pitchFamily="18" charset="0"/>
                      </a:rPr>
                      <m:t>, </m:t>
                    </m:r>
                    <m:r>
                      <a:rPr lang="vi-VN" sz="1800" i="1">
                        <a:solidFill>
                          <a:prstClr val="white"/>
                        </a:solidFill>
                        <a:latin typeface="Cambria Math" panose="02040503050406030204" pitchFamily="18" charset="0"/>
                        <a:ea typeface="Times New Roman" panose="02020603050405020304" pitchFamily="18" charset="0"/>
                      </a:rPr>
                      <m:t>𝐴</m:t>
                    </m:r>
                    <m:r>
                      <a:rPr lang="vi-VN" sz="1800" i="1">
                        <a:solidFill>
                          <a:prstClr val="white"/>
                        </a:solidFill>
                        <a:latin typeface="Cambria Math" panose="02040503050406030204" pitchFamily="18" charset="0"/>
                        <a:ea typeface="Times New Roman" panose="02020603050405020304" pitchFamily="18" charset="0"/>
                      </a:rPr>
                      <m:t>, </m:t>
                    </m:r>
                    <m:r>
                      <a:rPr lang="vi-VN" sz="1800" i="1">
                        <a:solidFill>
                          <a:prstClr val="white"/>
                        </a:solidFill>
                        <a:latin typeface="Cambria Math" panose="02040503050406030204" pitchFamily="18" charset="0"/>
                        <a:ea typeface="Times New Roman" panose="02020603050405020304" pitchFamily="18" charset="0"/>
                      </a:rPr>
                      <m:t>𝐵</m:t>
                    </m:r>
                    <m:r>
                      <a:rPr lang="vi-VN" sz="1800" i="1">
                        <a:solidFill>
                          <a:prstClr val="white"/>
                        </a:solidFill>
                        <a:latin typeface="Cambria Math" panose="02040503050406030204" pitchFamily="18" charset="0"/>
                        <a:ea typeface="Times New Roman" panose="02020603050405020304" pitchFamily="18" charset="0"/>
                      </a:rPr>
                      <m:t> </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thẳng hàng. Sau đó, bạn An di chuyển theo hướng vuông góc với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𝐼𝐴</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đến vị trí điểm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𝐾</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cách điểm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𝐼</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khoảng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380 </m:t>
                    </m:r>
                    <m:r>
                      <a:rPr lang="vi-VN" sz="1800" i="1">
                        <a:solidFill>
                          <a:prstClr val="white"/>
                        </a:solidFill>
                        <a:latin typeface="Cambria Math" panose="02040503050406030204" pitchFamily="18" charset="0"/>
                        <a:ea typeface="Times New Roman" panose="02020603050405020304" pitchFamily="18" charset="0"/>
                      </a:rPr>
                      <m:t>𝑚</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Bạn dùng giác kế thì đo được </a:t>
                </a:r>
                <a14:m>
                  <m:oMath xmlns:m="http://schemas.openxmlformats.org/officeDocument/2006/math">
                    <m:acc>
                      <m:accPr>
                        <m:chr m:val="̂"/>
                        <m:ctrlPr>
                          <a:rPr lang="en-US" sz="1800" i="1">
                            <a:solidFill>
                              <a:prstClr val="white"/>
                            </a:solidFill>
                            <a:latin typeface="Cambria Math" panose="02040503050406030204" pitchFamily="18" charset="0"/>
                            <a:ea typeface="Times New Roman" panose="02020603050405020304" pitchFamily="18" charset="0"/>
                          </a:rPr>
                        </m:ctrlPr>
                      </m:accPr>
                      <m:e>
                        <m:r>
                          <a:rPr lang="vi-VN" sz="1800" i="1">
                            <a:solidFill>
                              <a:prstClr val="white"/>
                            </a:solidFill>
                            <a:latin typeface="Cambria Math" panose="02040503050406030204" pitchFamily="18" charset="0"/>
                            <a:ea typeface="Times New Roman" panose="02020603050405020304" pitchFamily="18" charset="0"/>
                          </a:rPr>
                          <m:t>𝐴𝐾𝐵</m:t>
                        </m:r>
                      </m:e>
                    </m:acc>
                    <m:r>
                      <a:rPr lang="vi-VN" sz="1800" i="1">
                        <a:solidFill>
                          <a:prstClr val="white"/>
                        </a:solidFill>
                        <a:latin typeface="Cambria Math" panose="02040503050406030204" pitchFamily="18" charset="0"/>
                        <a:ea typeface="Times New Roman" panose="02020603050405020304" pitchFamily="18" charset="0"/>
                      </a:rPr>
                      <m:t>=</m:t>
                    </m:r>
                    <m:sSup>
                      <m:sSupPr>
                        <m:ctrlPr>
                          <a:rPr lang="en-US" sz="1800" i="1">
                            <a:solidFill>
                              <a:prstClr val="white"/>
                            </a:solidFill>
                            <a:latin typeface="Cambria Math" panose="02040503050406030204" pitchFamily="18" charset="0"/>
                            <a:ea typeface="Times New Roman" panose="02020603050405020304" pitchFamily="18" charset="0"/>
                          </a:rPr>
                        </m:ctrlPr>
                      </m:sSupPr>
                      <m:e>
                        <m:r>
                          <a:rPr lang="vi-VN" sz="1800" i="1">
                            <a:solidFill>
                              <a:prstClr val="white"/>
                            </a:solidFill>
                            <a:latin typeface="Cambria Math" panose="02040503050406030204" pitchFamily="18" charset="0"/>
                            <a:ea typeface="Times New Roman" panose="02020603050405020304" pitchFamily="18" charset="0"/>
                          </a:rPr>
                          <m:t>15</m:t>
                        </m:r>
                      </m:e>
                      <m:sup>
                        <m:r>
                          <a:rPr lang="vi-VN" sz="1800" i="1">
                            <a:solidFill>
                              <a:prstClr val="white"/>
                            </a:solidFill>
                            <a:latin typeface="Cambria Math" panose="02040503050406030204" pitchFamily="18" charset="0"/>
                            <a:ea typeface="Times New Roman" panose="02020603050405020304" pitchFamily="18" charset="0"/>
                          </a:rPr>
                          <m:t>𝑜</m:t>
                        </m:r>
                      </m:sup>
                    </m:sSup>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 </m:t>
                    </m:r>
                    <m:acc>
                      <m:accPr>
                        <m:chr m:val="̂"/>
                        <m:ctrlPr>
                          <a:rPr lang="en-US" sz="1800" i="1">
                            <a:solidFill>
                              <a:prstClr val="white"/>
                            </a:solidFill>
                            <a:latin typeface="Cambria Math" panose="02040503050406030204" pitchFamily="18" charset="0"/>
                            <a:ea typeface="Times New Roman" panose="02020603050405020304" pitchFamily="18" charset="0"/>
                          </a:rPr>
                        </m:ctrlPr>
                      </m:accPr>
                      <m:e>
                        <m:r>
                          <a:rPr lang="vi-VN" sz="1800" i="1">
                            <a:solidFill>
                              <a:prstClr val="white"/>
                            </a:solidFill>
                            <a:latin typeface="Cambria Math" panose="02040503050406030204" pitchFamily="18" charset="0"/>
                            <a:ea typeface="Times New Roman" panose="02020603050405020304" pitchFamily="18" charset="0"/>
                          </a:rPr>
                          <m:t>𝐴𝐾𝐼</m:t>
                        </m:r>
                      </m:e>
                    </m:acc>
                    <m:r>
                      <a:rPr lang="vi-VN" sz="1800" i="1">
                        <a:solidFill>
                          <a:prstClr val="white"/>
                        </a:solidFill>
                        <a:latin typeface="Cambria Math" panose="02040503050406030204" pitchFamily="18" charset="0"/>
                        <a:ea typeface="Times New Roman" panose="02020603050405020304" pitchFamily="18" charset="0"/>
                      </a:rPr>
                      <m:t>=</m:t>
                    </m:r>
                    <m:sSup>
                      <m:sSupPr>
                        <m:ctrlPr>
                          <a:rPr lang="en-US" sz="1800" i="1">
                            <a:solidFill>
                              <a:prstClr val="white"/>
                            </a:solidFill>
                            <a:latin typeface="Cambria Math" panose="02040503050406030204" pitchFamily="18" charset="0"/>
                            <a:ea typeface="Times New Roman" panose="02020603050405020304" pitchFamily="18" charset="0"/>
                          </a:rPr>
                        </m:ctrlPr>
                      </m:sSupPr>
                      <m:e>
                        <m:r>
                          <a:rPr lang="vi-VN" sz="1800" i="1">
                            <a:solidFill>
                              <a:prstClr val="white"/>
                            </a:solidFill>
                            <a:latin typeface="Cambria Math" panose="02040503050406030204" pitchFamily="18" charset="0"/>
                            <a:ea typeface="Times New Roman" panose="02020603050405020304" pitchFamily="18" charset="0"/>
                          </a:rPr>
                          <m:t>50</m:t>
                        </m:r>
                      </m:e>
                      <m:sup>
                        <m:r>
                          <a:rPr lang="vi-VN" sz="1800" i="1">
                            <a:solidFill>
                              <a:prstClr val="white"/>
                            </a:solidFill>
                            <a:latin typeface="Cambria Math" panose="02040503050406030204" pitchFamily="18" charset="0"/>
                            <a:ea typeface="Times New Roman" panose="02020603050405020304" pitchFamily="18" charset="0"/>
                          </a:rPr>
                          <m:t>𝑜</m:t>
                        </m:r>
                      </m:sup>
                    </m:sSup>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Hỏi khoảng cách hai chiếc thuyền là bao nhiêu (làm tròn đến mét).</a:t>
                </a:r>
                <a:endParaRPr lang="en-US" sz="18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15502" y="1029815"/>
                <a:ext cx="5496756" cy="2599301"/>
              </a:xfrm>
              <a:prstGeom prst="rect">
                <a:avLst/>
              </a:prstGeom>
              <a:blipFill>
                <a:blip r:embed="rId18"/>
                <a:stretch>
                  <a:fillRect l="-887" r="-443" b="-939"/>
                </a:stretch>
              </a:blipFill>
            </p:spPr>
            <p:txBody>
              <a:bodyPr/>
              <a:lstStyle/>
              <a:p>
                <a:r>
                  <a:rPr lang="en-US">
                    <a:noFill/>
                  </a:rPr>
                  <a:t> </a:t>
                </a:r>
              </a:p>
            </p:txBody>
          </p:sp>
        </mc:Fallback>
      </mc:AlternateContent>
    </p:spTree>
    <p:extLst>
      <p:ext uri="{BB962C8B-B14F-4D97-AF65-F5344CB8AC3E}">
        <p14:creationId xmlns:p14="http://schemas.microsoft.com/office/powerpoint/2010/main" val="335308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8"/>
                </p:tgtEl>
              </p:cMediaNode>
            </p:audio>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24" presetClass="emph" presetSubtype="0" fill="hold" grpId="1" nodeType="clickEffect">
                                  <p:stCondLst>
                                    <p:cond delay="0"/>
                                  </p:stCondLst>
                                  <p:childTnLst>
                                    <p:animClr clrSpc="hsl" dir="cw">
                                      <p:cBhvr override="childStyle">
                                        <p:cTn id="41" dur="500" fill="hold"/>
                                        <p:tgtEl>
                                          <p:spTgt spid="25"/>
                                        </p:tgtEl>
                                        <p:attrNameLst>
                                          <p:attrName>style.color</p:attrName>
                                        </p:attrNameLst>
                                      </p:cBhvr>
                                      <p:by>
                                        <p:hsl h="0" s="-12549" l="-25098"/>
                                      </p:by>
                                    </p:animClr>
                                    <p:animClr clrSpc="hsl" dir="cw">
                                      <p:cBhvr>
                                        <p:cTn id="42" dur="500" fill="hold"/>
                                        <p:tgtEl>
                                          <p:spTgt spid="25"/>
                                        </p:tgtEl>
                                        <p:attrNameLst>
                                          <p:attrName>fillcolor</p:attrName>
                                        </p:attrNameLst>
                                      </p:cBhvr>
                                      <p:by>
                                        <p:hsl h="0" s="-12549" l="-25098"/>
                                      </p:by>
                                    </p:animClr>
                                    <p:animClr clrSpc="hsl" dir="cw">
                                      <p:cBhvr>
                                        <p:cTn id="43" dur="500" fill="hold"/>
                                        <p:tgtEl>
                                          <p:spTgt spid="25"/>
                                        </p:tgtEl>
                                        <p:attrNameLst>
                                          <p:attrName>stroke.color</p:attrName>
                                        </p:attrNameLst>
                                      </p:cBhvr>
                                      <p:by>
                                        <p:hsl h="0" s="-12549" l="-25098"/>
                                      </p:by>
                                    </p:animClr>
                                    <p:set>
                                      <p:cBhvr>
                                        <p:cTn id="44" dur="500" fill="hold"/>
                                        <p:tgtEl>
                                          <p:spTgt spid="25"/>
                                        </p:tgtEl>
                                        <p:attrNameLst>
                                          <p:attrName>fill.type</p:attrName>
                                        </p:attrNameLst>
                                      </p:cBhvr>
                                      <p:to>
                                        <p:strVal val="solid"/>
                                      </p:to>
                                    </p:set>
                                  </p:childTnLst>
                                </p:cTn>
                              </p:par>
                              <p:par>
                                <p:cTn id="45" presetID="19" presetClass="emph" presetSubtype="0" fill="hold" grpId="0" nodeType="withEffect">
                                  <p:stCondLst>
                                    <p:cond delay="0"/>
                                  </p:stCondLst>
                                  <p:childTnLst>
                                    <p:animClr clrSpc="rgb" dir="cw">
                                      <p:cBhvr override="childStyle">
                                        <p:cTn id="46" dur="500" fill="hold"/>
                                        <p:tgtEl>
                                          <p:spTgt spid="15"/>
                                        </p:tgtEl>
                                        <p:attrNameLst>
                                          <p:attrName>style.color</p:attrName>
                                        </p:attrNameLst>
                                      </p:cBhvr>
                                      <p:to>
                                        <a:srgbClr val="FFC000"/>
                                      </p:to>
                                    </p:animClr>
                                    <p:animClr clrSpc="rgb" dir="cw">
                                      <p:cBhvr>
                                        <p:cTn id="47" dur="500" fill="hold"/>
                                        <p:tgtEl>
                                          <p:spTgt spid="15"/>
                                        </p:tgtEl>
                                        <p:attrNameLst>
                                          <p:attrName>fillcolor</p:attrName>
                                        </p:attrNameLst>
                                      </p:cBhvr>
                                      <p:to>
                                        <a:srgbClr val="FFC00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0"/>
                                  </p:stCondLst>
                                  <p:childTnLst>
                                    <p:cmd type="call" cmd="playFrom(0.0)">
                                      <p:cBhvr>
                                        <p:cTn id="51" dur="20218" fill="hold"/>
                                        <p:tgtEl>
                                          <p:spTgt spid="39"/>
                                        </p:tgtEl>
                                      </p:cBhvr>
                                    </p:cmd>
                                  </p:childTnLst>
                                </p:cTn>
                              </p:par>
                              <p:par>
                                <p:cTn id="52" presetID="3" presetClass="mediacall" presetSubtype="0" fill="hold" nodeType="withEffect">
                                  <p:stCondLst>
                                    <p:cond delay="0"/>
                                  </p:stCondLst>
                                  <p:childTnLst>
                                    <p:cmd type="call" cmd="stop">
                                      <p:cBhvr>
                                        <p:cTn id="53" dur="1" fill="hold"/>
                                        <p:tgtEl>
                                          <p:spTgt spid="38"/>
                                        </p:tgtEl>
                                      </p:cBhvr>
                                    </p:cmd>
                                  </p:childTnLst>
                                </p:cTn>
                              </p:par>
                              <p:par>
                                <p:cTn id="54" presetID="19" presetClass="emph" presetSubtype="0" repeatCount="4000" fill="hold" grpId="1" nodeType="withEffect">
                                  <p:stCondLst>
                                    <p:cond delay="3000"/>
                                  </p:stCondLst>
                                  <p:childTnLst>
                                    <p:animClr clrSpc="rgb" dir="cw">
                                      <p:cBhvr override="childStyle">
                                        <p:cTn id="55" dur="500" fill="hold"/>
                                        <p:tgtEl>
                                          <p:spTgt spid="15"/>
                                        </p:tgtEl>
                                        <p:attrNameLst>
                                          <p:attrName>style.color</p:attrName>
                                        </p:attrNameLst>
                                      </p:cBhvr>
                                      <p:to>
                                        <a:srgbClr val="92D050"/>
                                      </p:to>
                                    </p:animClr>
                                    <p:animClr clrSpc="rgb" dir="cw">
                                      <p:cBhvr>
                                        <p:cTn id="56" dur="500" fill="hold"/>
                                        <p:tgtEl>
                                          <p:spTgt spid="15"/>
                                        </p:tgtEl>
                                        <p:attrNameLst>
                                          <p:attrName>fillcolor</p:attrName>
                                        </p:attrNameLst>
                                      </p:cBhvr>
                                      <p:to>
                                        <a:srgbClr val="92D050"/>
                                      </p:to>
                                    </p:animClr>
                                    <p:set>
                                      <p:cBhvr>
                                        <p:cTn id="57" dur="500" fill="hold"/>
                                        <p:tgtEl>
                                          <p:spTgt spid="15"/>
                                        </p:tgtEl>
                                        <p:attrNameLst>
                                          <p:attrName>fill.type</p:attrName>
                                        </p:attrNameLst>
                                      </p:cBhvr>
                                      <p:to>
                                        <p:strVal val="solid"/>
                                      </p:to>
                                    </p:set>
                                    <p:set>
                                      <p:cBhvr>
                                        <p:cTn id="58" dur="500" fill="hold"/>
                                        <p:tgtEl>
                                          <p:spTgt spid="15"/>
                                        </p:tgtEl>
                                        <p:attrNameLst>
                                          <p:attrName>fill.on</p:attrName>
                                        </p:attrNameLst>
                                      </p:cBhvr>
                                      <p:to>
                                        <p:strVal val="true"/>
                                      </p:to>
                                    </p:set>
                                  </p:childTnLst>
                                </p:cTn>
                              </p:par>
                              <p:par>
                                <p:cTn id="59" presetID="1" presetClass="mediacall" presetSubtype="0" fill="hold" nodeType="withEffect">
                                  <p:stCondLst>
                                    <p:cond delay="3000"/>
                                  </p:stCondLst>
                                  <p:childTnLst>
                                    <p:cmd type="call" cmd="playFrom(0.0)">
                                      <p:cBhvr>
                                        <p:cTn id="60" dur="7732" fill="hold"/>
                                        <p:tgtEl>
                                          <p:spTgt spid="40"/>
                                        </p:tgtEl>
                                      </p:cBhvr>
                                    </p:cmd>
                                  </p:childTnLst>
                                </p:cTn>
                              </p:par>
                              <p:par>
                                <p:cTn id="61" presetID="3" presetClass="mediacall" presetSubtype="0" fill="hold" nodeType="withEffect">
                                  <p:stCondLst>
                                    <p:cond delay="3000"/>
                                  </p:stCondLst>
                                  <p:childTnLst>
                                    <p:cmd type="call" cmd="stop">
                                      <p:cBhvr>
                                        <p:cTn id="62" dur="1" fill="hold"/>
                                        <p:tgtEl>
                                          <p:spTgt spid="39"/>
                                        </p:tgtEl>
                                      </p:cBhvr>
                                    </p:cmd>
                                  </p:childTnLst>
                                </p:cTn>
                              </p:par>
                              <p:par>
                                <p:cTn id="63" presetID="24" presetClass="emph" presetSubtype="0" fill="hold" grpId="2" nodeType="withEffect">
                                  <p:stCondLst>
                                    <p:cond delay="3000"/>
                                  </p:stCondLst>
                                  <p:childTnLst>
                                    <p:animClr clrSpc="hsl" dir="cw">
                                      <p:cBhvr override="childStyle">
                                        <p:cTn id="64" dur="500" fill="hold"/>
                                        <p:tgtEl>
                                          <p:spTgt spid="25"/>
                                        </p:tgtEl>
                                        <p:attrNameLst>
                                          <p:attrName>style.color</p:attrName>
                                        </p:attrNameLst>
                                      </p:cBhvr>
                                      <p:by>
                                        <p:hsl h="0" s="-12549" l="-25098"/>
                                      </p:by>
                                    </p:animClr>
                                    <p:animClr clrSpc="hsl" dir="cw">
                                      <p:cBhvr>
                                        <p:cTn id="65" dur="500" fill="hold"/>
                                        <p:tgtEl>
                                          <p:spTgt spid="25"/>
                                        </p:tgtEl>
                                        <p:attrNameLst>
                                          <p:attrName>fillcolor</p:attrName>
                                        </p:attrNameLst>
                                      </p:cBhvr>
                                      <p:by>
                                        <p:hsl h="0" s="-12549" l="-25098"/>
                                      </p:by>
                                    </p:animClr>
                                    <p:animClr clrSpc="hsl" dir="cw">
                                      <p:cBhvr>
                                        <p:cTn id="66" dur="500" fill="hold"/>
                                        <p:tgtEl>
                                          <p:spTgt spid="25"/>
                                        </p:tgtEl>
                                        <p:attrNameLst>
                                          <p:attrName>stroke.color</p:attrName>
                                        </p:attrNameLst>
                                      </p:cBhvr>
                                      <p:by>
                                        <p:hsl h="0" s="-12549" l="-25098"/>
                                      </p:by>
                                    </p:animClr>
                                    <p:set>
                                      <p:cBhvr>
                                        <p:cTn id="67"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33"/>
                    </p:tgtEl>
                  </p:cond>
                </p:stCondLst>
                <p:endSync evt="end" delay="0">
                  <p:rtn val="all"/>
                </p:endSync>
                <p:childTnLst>
                  <p:par>
                    <p:cTn id="69" fill="hold">
                      <p:stCondLst>
                        <p:cond delay="0"/>
                      </p:stCondLst>
                      <p:childTnLst>
                        <p:par>
                          <p:cTn id="70" fill="hold">
                            <p:stCondLst>
                              <p:cond delay="0"/>
                            </p:stCondLst>
                            <p:childTnLst>
                              <p:par>
                                <p:cTn id="71" presetID="24" presetClass="emph" presetSubtype="0" fill="hold" grpId="1" nodeType="clickEffect">
                                  <p:stCondLst>
                                    <p:cond delay="0"/>
                                  </p:stCondLst>
                                  <p:childTnLst>
                                    <p:animClr clrSpc="hsl" dir="cw">
                                      <p:cBhvr override="childStyle">
                                        <p:cTn id="72" dur="500" fill="hold"/>
                                        <p:tgtEl>
                                          <p:spTgt spid="33"/>
                                        </p:tgtEl>
                                        <p:attrNameLst>
                                          <p:attrName>style.color</p:attrName>
                                        </p:attrNameLst>
                                      </p:cBhvr>
                                      <p:by>
                                        <p:hsl h="0" s="-12549" l="-25098"/>
                                      </p:by>
                                    </p:animClr>
                                    <p:animClr clrSpc="hsl" dir="cw">
                                      <p:cBhvr>
                                        <p:cTn id="73" dur="500" fill="hold"/>
                                        <p:tgtEl>
                                          <p:spTgt spid="33"/>
                                        </p:tgtEl>
                                        <p:attrNameLst>
                                          <p:attrName>fillcolor</p:attrName>
                                        </p:attrNameLst>
                                      </p:cBhvr>
                                      <p:by>
                                        <p:hsl h="0" s="-12549" l="-25098"/>
                                      </p:by>
                                    </p:animClr>
                                    <p:animClr clrSpc="hsl" dir="cw">
                                      <p:cBhvr>
                                        <p:cTn id="74" dur="500" fill="hold"/>
                                        <p:tgtEl>
                                          <p:spTgt spid="33"/>
                                        </p:tgtEl>
                                        <p:attrNameLst>
                                          <p:attrName>stroke.color</p:attrName>
                                        </p:attrNameLst>
                                      </p:cBhvr>
                                      <p:by>
                                        <p:hsl h="0" s="-12549" l="-25098"/>
                                      </p:by>
                                    </p:animClr>
                                    <p:set>
                                      <p:cBhvr>
                                        <p:cTn id="75" dur="500" fill="hold"/>
                                        <p:tgtEl>
                                          <p:spTgt spid="33"/>
                                        </p:tgtEl>
                                        <p:attrNameLst>
                                          <p:attrName>fill.type</p:attrName>
                                        </p:attrNameLst>
                                      </p:cBhvr>
                                      <p:to>
                                        <p:strVal val="solid"/>
                                      </p:to>
                                    </p:set>
                                  </p:childTnLst>
                                </p:cTn>
                              </p:par>
                              <p:par>
                                <p:cTn id="76" presetID="19" presetClass="emph" presetSubtype="0" fill="hold" grpId="0" nodeType="withEffect">
                                  <p:stCondLst>
                                    <p:cond delay="0"/>
                                  </p:stCondLst>
                                  <p:childTnLst>
                                    <p:animClr clrSpc="rgb" dir="cw">
                                      <p:cBhvr override="childStyle">
                                        <p:cTn id="77" dur="500" fill="hold"/>
                                        <p:tgtEl>
                                          <p:spTgt spid="31"/>
                                        </p:tgtEl>
                                        <p:attrNameLst>
                                          <p:attrName>style.color</p:attrName>
                                        </p:attrNameLst>
                                      </p:cBhvr>
                                      <p:to>
                                        <a:srgbClr val="FFC000"/>
                                      </p:to>
                                    </p:animClr>
                                    <p:animClr clrSpc="rgb" dir="cw">
                                      <p:cBhvr>
                                        <p:cTn id="78" dur="500" fill="hold"/>
                                        <p:tgtEl>
                                          <p:spTgt spid="31"/>
                                        </p:tgtEl>
                                        <p:attrNameLst>
                                          <p:attrName>fillcolor</p:attrName>
                                        </p:attrNameLst>
                                      </p:cBhvr>
                                      <p:to>
                                        <a:srgbClr val="FFC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 presetClass="mediacall" presetSubtype="0" fill="hold" nodeType="withEffect">
                                  <p:stCondLst>
                                    <p:cond delay="0"/>
                                  </p:stCondLst>
                                  <p:childTnLst>
                                    <p:cmd type="call" cmd="playFrom(0.0)">
                                      <p:cBhvr>
                                        <p:cTn id="82" dur="20218" fill="hold"/>
                                        <p:tgtEl>
                                          <p:spTgt spid="39"/>
                                        </p:tgtEl>
                                      </p:cBhvr>
                                    </p:cmd>
                                  </p:childTnLst>
                                </p:cTn>
                              </p:par>
                              <p:par>
                                <p:cTn id="83" presetID="3" presetClass="mediacall" presetSubtype="0" fill="hold" nodeType="withEffect">
                                  <p:stCondLst>
                                    <p:cond delay="0"/>
                                  </p:stCondLst>
                                  <p:childTnLst>
                                    <p:cmd type="call" cmd="stop">
                                      <p:cBhvr>
                                        <p:cTn id="84" dur="1" fill="hold"/>
                                        <p:tgtEl>
                                          <p:spTgt spid="38"/>
                                        </p:tgtEl>
                                      </p:cBhvr>
                                    </p:cmd>
                                  </p:childTnLst>
                                </p:cTn>
                              </p:par>
                              <p:par>
                                <p:cTn id="85" presetID="19" presetClass="emph" presetSubtype="0" fill="hold" grpId="1" nodeType="withEffect">
                                  <p:stCondLst>
                                    <p:cond delay="3000"/>
                                  </p:stCondLst>
                                  <p:childTnLst>
                                    <p:animClr clrSpc="rgb" dir="cw">
                                      <p:cBhvr override="childStyle">
                                        <p:cTn id="86" dur="500" fill="hold"/>
                                        <p:tgtEl>
                                          <p:spTgt spid="31"/>
                                        </p:tgtEl>
                                        <p:attrNameLst>
                                          <p:attrName>style.color</p:attrName>
                                        </p:attrNameLst>
                                      </p:cBhvr>
                                      <p:to>
                                        <a:srgbClr val="FF0000"/>
                                      </p:to>
                                    </p:animClr>
                                    <p:animClr clrSpc="rgb" dir="cw">
                                      <p:cBhvr>
                                        <p:cTn id="87" dur="500" fill="hold"/>
                                        <p:tgtEl>
                                          <p:spTgt spid="31"/>
                                        </p:tgtEl>
                                        <p:attrNameLst>
                                          <p:attrName>fillcolor</p:attrName>
                                        </p:attrNameLst>
                                      </p:cBhvr>
                                      <p:to>
                                        <a:srgbClr val="FF0000"/>
                                      </p:to>
                                    </p:animClr>
                                    <p:set>
                                      <p:cBhvr>
                                        <p:cTn id="88" dur="500" fill="hold"/>
                                        <p:tgtEl>
                                          <p:spTgt spid="31"/>
                                        </p:tgtEl>
                                        <p:attrNameLst>
                                          <p:attrName>fill.type</p:attrName>
                                        </p:attrNameLst>
                                      </p:cBhvr>
                                      <p:to>
                                        <p:strVal val="solid"/>
                                      </p:to>
                                    </p:set>
                                    <p:set>
                                      <p:cBhvr>
                                        <p:cTn id="89" dur="500" fill="hold"/>
                                        <p:tgtEl>
                                          <p:spTgt spid="31"/>
                                        </p:tgtEl>
                                        <p:attrNameLst>
                                          <p:attrName>fill.on</p:attrName>
                                        </p:attrNameLst>
                                      </p:cBhvr>
                                      <p:to>
                                        <p:strVal val="true"/>
                                      </p:to>
                                    </p:set>
                                  </p:childTnLst>
                                </p:cTn>
                              </p:par>
                              <p:par>
                                <p:cTn id="90" presetID="19" presetClass="emph" presetSubtype="0" repeatCount="4000" fill="hold" grpId="2" nodeType="withEffect">
                                  <p:stCondLst>
                                    <p:cond delay="3000"/>
                                  </p:stCondLst>
                                  <p:childTnLst>
                                    <p:animClr clrSpc="rgb" dir="cw">
                                      <p:cBhvr override="childStyle">
                                        <p:cTn id="91" dur="500" fill="hold"/>
                                        <p:tgtEl>
                                          <p:spTgt spid="15"/>
                                        </p:tgtEl>
                                        <p:attrNameLst>
                                          <p:attrName>style.color</p:attrName>
                                        </p:attrNameLst>
                                      </p:cBhvr>
                                      <p:to>
                                        <a:srgbClr val="92D050"/>
                                      </p:to>
                                    </p:animClr>
                                    <p:animClr clrSpc="rgb" dir="cw">
                                      <p:cBhvr>
                                        <p:cTn id="92" dur="500" fill="hold"/>
                                        <p:tgtEl>
                                          <p:spTgt spid="15"/>
                                        </p:tgtEl>
                                        <p:attrNameLst>
                                          <p:attrName>fillcolor</p:attrName>
                                        </p:attrNameLst>
                                      </p:cBhvr>
                                      <p:to>
                                        <a:srgbClr val="92D050"/>
                                      </p:to>
                                    </p:animClr>
                                    <p:set>
                                      <p:cBhvr>
                                        <p:cTn id="93" dur="500" fill="hold"/>
                                        <p:tgtEl>
                                          <p:spTgt spid="15"/>
                                        </p:tgtEl>
                                        <p:attrNameLst>
                                          <p:attrName>fill.type</p:attrName>
                                        </p:attrNameLst>
                                      </p:cBhvr>
                                      <p:to>
                                        <p:strVal val="solid"/>
                                      </p:to>
                                    </p:set>
                                    <p:set>
                                      <p:cBhvr>
                                        <p:cTn id="94" dur="500" fill="hold"/>
                                        <p:tgtEl>
                                          <p:spTgt spid="15"/>
                                        </p:tgtEl>
                                        <p:attrNameLst>
                                          <p:attrName>fill.on</p:attrName>
                                        </p:attrNameLst>
                                      </p:cBhvr>
                                      <p:to>
                                        <p:strVal val="true"/>
                                      </p:to>
                                    </p:set>
                                  </p:childTnLst>
                                </p:cTn>
                              </p:par>
                              <p:par>
                                <p:cTn id="95" presetID="1" presetClass="mediacall" presetSubtype="0" fill="hold" nodeType="withEffect">
                                  <p:stCondLst>
                                    <p:cond delay="3000"/>
                                  </p:stCondLst>
                                  <p:childTnLst>
                                    <p:cmd type="call" cmd="playFrom(0.0)">
                                      <p:cBhvr>
                                        <p:cTn id="96" dur="5903" fill="hold"/>
                                        <p:tgtEl>
                                          <p:spTgt spid="41"/>
                                        </p:tgtEl>
                                      </p:cBhvr>
                                    </p:cmd>
                                  </p:childTnLst>
                                </p:cTn>
                              </p:par>
                              <p:par>
                                <p:cTn id="97" presetID="3" presetClass="mediacall" presetSubtype="0" fill="hold" nodeType="withEffect">
                                  <p:stCondLst>
                                    <p:cond delay="3000"/>
                                  </p:stCondLst>
                                  <p:childTnLst>
                                    <p:cmd type="call" cmd="stop">
                                      <p:cBhvr>
                                        <p:cTn id="98" dur="1" fill="hold"/>
                                        <p:tgtEl>
                                          <p:spTgt spid="39"/>
                                        </p:tgtEl>
                                      </p:cBhvr>
                                    </p:cmd>
                                  </p:childTnLst>
                                </p:cTn>
                              </p:par>
                              <p:par>
                                <p:cTn id="99" presetID="30" presetClass="emph" presetSubtype="0" fill="hold" grpId="2" nodeType="withEffect">
                                  <p:stCondLst>
                                    <p:cond delay="3000"/>
                                  </p:stCondLst>
                                  <p:childTnLst>
                                    <p:animClr clrSpc="hsl" dir="cw">
                                      <p:cBhvr override="childStyle">
                                        <p:cTn id="100" dur="500" fill="hold"/>
                                        <p:tgtEl>
                                          <p:spTgt spid="33"/>
                                        </p:tgtEl>
                                        <p:attrNameLst>
                                          <p:attrName>style.color</p:attrName>
                                        </p:attrNameLst>
                                      </p:cBhvr>
                                      <p:by>
                                        <p:hsl h="0" s="12549" l="25098"/>
                                      </p:by>
                                    </p:animClr>
                                    <p:animClr clrSpc="hsl" dir="cw">
                                      <p:cBhvr>
                                        <p:cTn id="101" dur="500" fill="hold"/>
                                        <p:tgtEl>
                                          <p:spTgt spid="33"/>
                                        </p:tgtEl>
                                        <p:attrNameLst>
                                          <p:attrName>fillcolor</p:attrName>
                                        </p:attrNameLst>
                                      </p:cBhvr>
                                      <p:by>
                                        <p:hsl h="0" s="12549" l="25098"/>
                                      </p:by>
                                    </p:animClr>
                                    <p:animClr clrSpc="hsl" dir="cw">
                                      <p:cBhvr>
                                        <p:cTn id="102" dur="500" fill="hold"/>
                                        <p:tgtEl>
                                          <p:spTgt spid="33"/>
                                        </p:tgtEl>
                                        <p:attrNameLst>
                                          <p:attrName>stroke.color</p:attrName>
                                        </p:attrNameLst>
                                      </p:cBhvr>
                                      <p:by>
                                        <p:hsl h="0" s="12549" l="25098"/>
                                      </p:by>
                                    </p:animClr>
                                    <p:set>
                                      <p:cBhvr>
                                        <p:cTn id="103" dur="500" fill="hold"/>
                                        <p:tgtEl>
                                          <p:spTgt spid="33"/>
                                        </p:tgtEl>
                                        <p:attrNameLst>
                                          <p:attrName>fill.type</p:attrName>
                                        </p:attrNameLst>
                                      </p:cBhvr>
                                      <p:to>
                                        <p:strVal val="solid"/>
                                      </p:to>
                                    </p:set>
                                  </p:childTnLst>
                                </p:cTn>
                              </p:par>
                              <p:par>
                                <p:cTn id="104" presetID="24" presetClass="emph" presetSubtype="0" fill="hold" grpId="3" nodeType="withEffect">
                                  <p:stCondLst>
                                    <p:cond delay="3000"/>
                                  </p:stCondLst>
                                  <p:childTnLst>
                                    <p:animClr clrSpc="hsl" dir="cw">
                                      <p:cBhvr override="childStyle">
                                        <p:cTn id="105" dur="500" fill="hold"/>
                                        <p:tgtEl>
                                          <p:spTgt spid="25"/>
                                        </p:tgtEl>
                                        <p:attrNameLst>
                                          <p:attrName>style.color</p:attrName>
                                        </p:attrNameLst>
                                      </p:cBhvr>
                                      <p:by>
                                        <p:hsl h="0" s="-12549" l="-25098"/>
                                      </p:by>
                                    </p:animClr>
                                    <p:animClr clrSpc="hsl" dir="cw">
                                      <p:cBhvr>
                                        <p:cTn id="106" dur="500" fill="hold"/>
                                        <p:tgtEl>
                                          <p:spTgt spid="25"/>
                                        </p:tgtEl>
                                        <p:attrNameLst>
                                          <p:attrName>fillcolor</p:attrName>
                                        </p:attrNameLst>
                                      </p:cBhvr>
                                      <p:by>
                                        <p:hsl h="0" s="-12549" l="-25098"/>
                                      </p:by>
                                    </p:animClr>
                                    <p:animClr clrSpc="hsl" dir="cw">
                                      <p:cBhvr>
                                        <p:cTn id="107" dur="500" fill="hold"/>
                                        <p:tgtEl>
                                          <p:spTgt spid="25"/>
                                        </p:tgtEl>
                                        <p:attrNameLst>
                                          <p:attrName>stroke.color</p:attrName>
                                        </p:attrNameLst>
                                      </p:cBhvr>
                                      <p:by>
                                        <p:hsl h="0" s="-12549" l="-25098"/>
                                      </p:by>
                                    </p:animClr>
                                    <p:set>
                                      <p:cBhvr>
                                        <p:cTn id="108"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9" restart="whenNotActive" fill="hold" evtFilter="cancelBubble" nodeType="interactiveSeq">
                <p:stCondLst>
                  <p:cond evt="onClick" delay="0">
                    <p:tgtEl>
                      <p:spTgt spid="27"/>
                    </p:tgtEl>
                  </p:cond>
                </p:stCondLst>
                <p:endSync evt="end" delay="0">
                  <p:rtn val="all"/>
                </p:endSync>
                <p:childTnLst>
                  <p:par>
                    <p:cTn id="110" fill="hold">
                      <p:stCondLst>
                        <p:cond delay="0"/>
                      </p:stCondLst>
                      <p:childTnLst>
                        <p:par>
                          <p:cTn id="111" fill="hold">
                            <p:stCondLst>
                              <p:cond delay="0"/>
                            </p:stCondLst>
                            <p:childTnLst>
                              <p:par>
                                <p:cTn id="112" presetID="24" presetClass="emph" presetSubtype="0" fill="hold" grpId="1" nodeType="clickEffect">
                                  <p:stCondLst>
                                    <p:cond delay="0"/>
                                  </p:stCondLst>
                                  <p:childTnLst>
                                    <p:animClr clrSpc="hsl" dir="cw">
                                      <p:cBhvr override="childStyle">
                                        <p:cTn id="113" dur="500" fill="hold"/>
                                        <p:tgtEl>
                                          <p:spTgt spid="27"/>
                                        </p:tgtEl>
                                        <p:attrNameLst>
                                          <p:attrName>style.color</p:attrName>
                                        </p:attrNameLst>
                                      </p:cBhvr>
                                      <p:by>
                                        <p:hsl h="0" s="-12549" l="-25098"/>
                                      </p:by>
                                    </p:animClr>
                                    <p:animClr clrSpc="hsl" dir="cw">
                                      <p:cBhvr>
                                        <p:cTn id="114" dur="500" fill="hold"/>
                                        <p:tgtEl>
                                          <p:spTgt spid="27"/>
                                        </p:tgtEl>
                                        <p:attrNameLst>
                                          <p:attrName>fillcolor</p:attrName>
                                        </p:attrNameLst>
                                      </p:cBhvr>
                                      <p:by>
                                        <p:hsl h="0" s="-12549" l="-25098"/>
                                      </p:by>
                                    </p:animClr>
                                    <p:animClr clrSpc="hsl" dir="cw">
                                      <p:cBhvr>
                                        <p:cTn id="115" dur="500" fill="hold"/>
                                        <p:tgtEl>
                                          <p:spTgt spid="27"/>
                                        </p:tgtEl>
                                        <p:attrNameLst>
                                          <p:attrName>stroke.color</p:attrName>
                                        </p:attrNameLst>
                                      </p:cBhvr>
                                      <p:by>
                                        <p:hsl h="0" s="-12549" l="-25098"/>
                                      </p:by>
                                    </p:animClr>
                                    <p:set>
                                      <p:cBhvr>
                                        <p:cTn id="116" dur="500" fill="hold"/>
                                        <p:tgtEl>
                                          <p:spTgt spid="27"/>
                                        </p:tgtEl>
                                        <p:attrNameLst>
                                          <p:attrName>fill.type</p:attrName>
                                        </p:attrNameLst>
                                      </p:cBhvr>
                                      <p:to>
                                        <p:strVal val="solid"/>
                                      </p:to>
                                    </p:set>
                                  </p:childTnLst>
                                </p:cTn>
                              </p:par>
                              <p:par>
                                <p:cTn id="117" presetID="19" presetClass="emph" presetSubtype="0" fill="hold" grpId="0" nodeType="withEffect">
                                  <p:stCondLst>
                                    <p:cond delay="0"/>
                                  </p:stCondLst>
                                  <p:childTnLst>
                                    <p:animClr clrSpc="rgb" dir="cw">
                                      <p:cBhvr override="childStyle">
                                        <p:cTn id="118" dur="500" fill="hold"/>
                                        <p:tgtEl>
                                          <p:spTgt spid="16"/>
                                        </p:tgtEl>
                                        <p:attrNameLst>
                                          <p:attrName>style.color</p:attrName>
                                        </p:attrNameLst>
                                      </p:cBhvr>
                                      <p:to>
                                        <a:srgbClr val="FFC000"/>
                                      </p:to>
                                    </p:animClr>
                                    <p:animClr clrSpc="rgb" dir="cw">
                                      <p:cBhvr>
                                        <p:cTn id="119" dur="500" fill="hold"/>
                                        <p:tgtEl>
                                          <p:spTgt spid="16"/>
                                        </p:tgtEl>
                                        <p:attrNameLst>
                                          <p:attrName>fillcolor</p:attrName>
                                        </p:attrNameLst>
                                      </p:cBhvr>
                                      <p:to>
                                        <a:srgbClr val="FFC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 presetClass="mediacall" presetSubtype="0" fill="hold" nodeType="withEffect">
                                  <p:stCondLst>
                                    <p:cond delay="0"/>
                                  </p:stCondLst>
                                  <p:childTnLst>
                                    <p:cmd type="call" cmd="playFrom(0.0)">
                                      <p:cBhvr>
                                        <p:cTn id="123" dur="20218" fill="hold"/>
                                        <p:tgtEl>
                                          <p:spTgt spid="39"/>
                                        </p:tgtEl>
                                      </p:cBhvr>
                                    </p:cmd>
                                  </p:childTnLst>
                                </p:cTn>
                              </p:par>
                              <p:par>
                                <p:cTn id="124" presetID="3" presetClass="mediacall" presetSubtype="0" fill="hold" nodeType="withEffect">
                                  <p:stCondLst>
                                    <p:cond delay="0"/>
                                  </p:stCondLst>
                                  <p:childTnLst>
                                    <p:cmd type="call" cmd="stop">
                                      <p:cBhvr>
                                        <p:cTn id="125" dur="1" fill="hold"/>
                                        <p:tgtEl>
                                          <p:spTgt spid="38"/>
                                        </p:tgtEl>
                                      </p:cBhvr>
                                    </p:cmd>
                                  </p:childTnLst>
                                </p:cTn>
                              </p:par>
                              <p:par>
                                <p:cTn id="126" presetID="19" presetClass="emph" presetSubtype="0" fill="hold" grpId="1" nodeType="withEffect">
                                  <p:stCondLst>
                                    <p:cond delay="3500"/>
                                  </p:stCondLst>
                                  <p:childTnLst>
                                    <p:animClr clrSpc="rgb" dir="cw">
                                      <p:cBhvr override="childStyle">
                                        <p:cTn id="127" dur="500" fill="hold"/>
                                        <p:tgtEl>
                                          <p:spTgt spid="16"/>
                                        </p:tgtEl>
                                        <p:attrNameLst>
                                          <p:attrName>style.color</p:attrName>
                                        </p:attrNameLst>
                                      </p:cBhvr>
                                      <p:to>
                                        <a:srgbClr val="FF0000"/>
                                      </p:to>
                                    </p:animClr>
                                    <p:animClr clrSpc="rgb" dir="cw">
                                      <p:cBhvr>
                                        <p:cTn id="128" dur="500" fill="hold"/>
                                        <p:tgtEl>
                                          <p:spTgt spid="16"/>
                                        </p:tgtEl>
                                        <p:attrNameLst>
                                          <p:attrName>fillcolor</p:attrName>
                                        </p:attrNameLst>
                                      </p:cBhvr>
                                      <p:to>
                                        <a:srgbClr val="FF0000"/>
                                      </p:to>
                                    </p:animClr>
                                    <p:set>
                                      <p:cBhvr>
                                        <p:cTn id="129" dur="500" fill="hold"/>
                                        <p:tgtEl>
                                          <p:spTgt spid="16"/>
                                        </p:tgtEl>
                                        <p:attrNameLst>
                                          <p:attrName>fill.type</p:attrName>
                                        </p:attrNameLst>
                                      </p:cBhvr>
                                      <p:to>
                                        <p:strVal val="solid"/>
                                      </p:to>
                                    </p:set>
                                    <p:set>
                                      <p:cBhvr>
                                        <p:cTn id="130" dur="500" fill="hold"/>
                                        <p:tgtEl>
                                          <p:spTgt spid="16"/>
                                        </p:tgtEl>
                                        <p:attrNameLst>
                                          <p:attrName>fill.on</p:attrName>
                                        </p:attrNameLst>
                                      </p:cBhvr>
                                      <p:to>
                                        <p:strVal val="true"/>
                                      </p:to>
                                    </p:set>
                                  </p:childTnLst>
                                </p:cTn>
                              </p:par>
                              <p:par>
                                <p:cTn id="131" presetID="19" presetClass="emph" presetSubtype="0" repeatCount="4000" fill="hold" grpId="3" nodeType="withEffect">
                                  <p:stCondLst>
                                    <p:cond delay="3500"/>
                                  </p:stCondLst>
                                  <p:childTnLst>
                                    <p:animClr clrSpc="rgb" dir="cw">
                                      <p:cBhvr override="childStyle">
                                        <p:cTn id="132" dur="500" fill="hold"/>
                                        <p:tgtEl>
                                          <p:spTgt spid="15"/>
                                        </p:tgtEl>
                                        <p:attrNameLst>
                                          <p:attrName>style.color</p:attrName>
                                        </p:attrNameLst>
                                      </p:cBhvr>
                                      <p:to>
                                        <a:srgbClr val="92D050"/>
                                      </p:to>
                                    </p:animClr>
                                    <p:animClr clrSpc="rgb" dir="cw">
                                      <p:cBhvr>
                                        <p:cTn id="133" dur="500" fill="hold"/>
                                        <p:tgtEl>
                                          <p:spTgt spid="15"/>
                                        </p:tgtEl>
                                        <p:attrNameLst>
                                          <p:attrName>fillcolor</p:attrName>
                                        </p:attrNameLst>
                                      </p:cBhvr>
                                      <p:to>
                                        <a:srgbClr val="92D050"/>
                                      </p:to>
                                    </p:animClr>
                                    <p:set>
                                      <p:cBhvr>
                                        <p:cTn id="134" dur="500" fill="hold"/>
                                        <p:tgtEl>
                                          <p:spTgt spid="15"/>
                                        </p:tgtEl>
                                        <p:attrNameLst>
                                          <p:attrName>fill.type</p:attrName>
                                        </p:attrNameLst>
                                      </p:cBhvr>
                                      <p:to>
                                        <p:strVal val="solid"/>
                                      </p:to>
                                    </p:set>
                                    <p:set>
                                      <p:cBhvr>
                                        <p:cTn id="135" dur="500" fill="hold"/>
                                        <p:tgtEl>
                                          <p:spTgt spid="15"/>
                                        </p:tgtEl>
                                        <p:attrNameLst>
                                          <p:attrName>fill.on</p:attrName>
                                        </p:attrNameLst>
                                      </p:cBhvr>
                                      <p:to>
                                        <p:strVal val="true"/>
                                      </p:to>
                                    </p:set>
                                  </p:childTnLst>
                                </p:cTn>
                              </p:par>
                              <p:par>
                                <p:cTn id="136" presetID="1" presetClass="mediacall" presetSubtype="0" fill="hold" nodeType="withEffect">
                                  <p:stCondLst>
                                    <p:cond delay="3500"/>
                                  </p:stCondLst>
                                  <p:childTnLst>
                                    <p:cmd type="call" cmd="playFrom(0.0)">
                                      <p:cBhvr>
                                        <p:cTn id="137" dur="5903" fill="hold"/>
                                        <p:tgtEl>
                                          <p:spTgt spid="41"/>
                                        </p:tgtEl>
                                      </p:cBhvr>
                                    </p:cmd>
                                  </p:childTnLst>
                                </p:cTn>
                              </p:par>
                              <p:par>
                                <p:cTn id="138" presetID="3" presetClass="mediacall" presetSubtype="0" fill="hold" nodeType="withEffect">
                                  <p:stCondLst>
                                    <p:cond delay="3500"/>
                                  </p:stCondLst>
                                  <p:childTnLst>
                                    <p:cmd type="call" cmd="stop">
                                      <p:cBhvr>
                                        <p:cTn id="139" dur="1" fill="hold"/>
                                        <p:tgtEl>
                                          <p:spTgt spid="39"/>
                                        </p:tgtEl>
                                      </p:cBhvr>
                                    </p:cmd>
                                  </p:childTnLst>
                                </p:cTn>
                              </p:par>
                              <p:par>
                                <p:cTn id="140" presetID="30" presetClass="emph" presetSubtype="0" fill="hold" grpId="2" nodeType="withEffect">
                                  <p:stCondLst>
                                    <p:cond delay="3500"/>
                                  </p:stCondLst>
                                  <p:childTnLst>
                                    <p:animClr clrSpc="hsl" dir="cw">
                                      <p:cBhvr override="childStyle">
                                        <p:cTn id="141" dur="500" fill="hold"/>
                                        <p:tgtEl>
                                          <p:spTgt spid="27"/>
                                        </p:tgtEl>
                                        <p:attrNameLst>
                                          <p:attrName>style.color</p:attrName>
                                        </p:attrNameLst>
                                      </p:cBhvr>
                                      <p:by>
                                        <p:hsl h="0" s="12549" l="25098"/>
                                      </p:by>
                                    </p:animClr>
                                    <p:animClr clrSpc="hsl" dir="cw">
                                      <p:cBhvr>
                                        <p:cTn id="142" dur="500" fill="hold"/>
                                        <p:tgtEl>
                                          <p:spTgt spid="27"/>
                                        </p:tgtEl>
                                        <p:attrNameLst>
                                          <p:attrName>fillcolor</p:attrName>
                                        </p:attrNameLst>
                                      </p:cBhvr>
                                      <p:by>
                                        <p:hsl h="0" s="12549" l="25098"/>
                                      </p:by>
                                    </p:animClr>
                                    <p:animClr clrSpc="hsl" dir="cw">
                                      <p:cBhvr>
                                        <p:cTn id="143" dur="500" fill="hold"/>
                                        <p:tgtEl>
                                          <p:spTgt spid="27"/>
                                        </p:tgtEl>
                                        <p:attrNameLst>
                                          <p:attrName>stroke.color</p:attrName>
                                        </p:attrNameLst>
                                      </p:cBhvr>
                                      <p:by>
                                        <p:hsl h="0" s="12549" l="25098"/>
                                      </p:by>
                                    </p:animClr>
                                    <p:set>
                                      <p:cBhvr>
                                        <p:cTn id="144" dur="500" fill="hold"/>
                                        <p:tgtEl>
                                          <p:spTgt spid="27"/>
                                        </p:tgtEl>
                                        <p:attrNameLst>
                                          <p:attrName>fill.type</p:attrName>
                                        </p:attrNameLst>
                                      </p:cBhvr>
                                      <p:to>
                                        <p:strVal val="solid"/>
                                      </p:to>
                                    </p:set>
                                  </p:childTnLst>
                                </p:cTn>
                              </p:par>
                              <p:par>
                                <p:cTn id="145" presetID="24" presetClass="emph" presetSubtype="0" fill="hold" grpId="4" nodeType="withEffect">
                                  <p:stCondLst>
                                    <p:cond delay="3500"/>
                                  </p:stCondLst>
                                  <p:childTnLst>
                                    <p:animClr clrSpc="hsl" dir="cw">
                                      <p:cBhvr override="childStyle">
                                        <p:cTn id="146" dur="500" fill="hold"/>
                                        <p:tgtEl>
                                          <p:spTgt spid="25"/>
                                        </p:tgtEl>
                                        <p:attrNameLst>
                                          <p:attrName>style.color</p:attrName>
                                        </p:attrNameLst>
                                      </p:cBhvr>
                                      <p:by>
                                        <p:hsl h="0" s="-12549" l="-25098"/>
                                      </p:by>
                                    </p:animClr>
                                    <p:animClr clrSpc="hsl" dir="cw">
                                      <p:cBhvr>
                                        <p:cTn id="147" dur="500" fill="hold"/>
                                        <p:tgtEl>
                                          <p:spTgt spid="25"/>
                                        </p:tgtEl>
                                        <p:attrNameLst>
                                          <p:attrName>fillcolor</p:attrName>
                                        </p:attrNameLst>
                                      </p:cBhvr>
                                      <p:by>
                                        <p:hsl h="0" s="-12549" l="-25098"/>
                                      </p:by>
                                    </p:animClr>
                                    <p:animClr clrSpc="hsl" dir="cw">
                                      <p:cBhvr>
                                        <p:cTn id="148" dur="500" fill="hold"/>
                                        <p:tgtEl>
                                          <p:spTgt spid="25"/>
                                        </p:tgtEl>
                                        <p:attrNameLst>
                                          <p:attrName>stroke.color</p:attrName>
                                        </p:attrNameLst>
                                      </p:cBhvr>
                                      <p:by>
                                        <p:hsl h="0" s="-12549" l="-25098"/>
                                      </p:by>
                                    </p:animClr>
                                    <p:set>
                                      <p:cBhvr>
                                        <p:cTn id="149"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50" restart="whenNotActive" fill="hold" evtFilter="cancelBubble" nodeType="interactiveSeq">
                <p:stCondLst>
                  <p:cond evt="onClick" delay="0">
                    <p:tgtEl>
                      <p:spTgt spid="34"/>
                    </p:tgtEl>
                  </p:cond>
                </p:stCondLst>
                <p:endSync evt="end" delay="0">
                  <p:rtn val="all"/>
                </p:endSync>
                <p:childTnLst>
                  <p:par>
                    <p:cTn id="151" fill="hold">
                      <p:stCondLst>
                        <p:cond delay="0"/>
                      </p:stCondLst>
                      <p:childTnLst>
                        <p:par>
                          <p:cTn id="152" fill="hold">
                            <p:stCondLst>
                              <p:cond delay="0"/>
                            </p:stCondLst>
                            <p:childTnLst>
                              <p:par>
                                <p:cTn id="153" presetID="24" presetClass="emph" presetSubtype="0" fill="hold" grpId="1" nodeType="clickEffect">
                                  <p:stCondLst>
                                    <p:cond delay="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par>
                                <p:cTn id="158" presetID="19" presetClass="emph" presetSubtype="0" fill="hold" grpId="0" nodeType="withEffect">
                                  <p:stCondLst>
                                    <p:cond delay="0"/>
                                  </p:stCondLst>
                                  <p:childTnLst>
                                    <p:animClr clrSpc="rgb" dir="cw">
                                      <p:cBhvr override="childStyle">
                                        <p:cTn id="159" dur="500" fill="hold"/>
                                        <p:tgtEl>
                                          <p:spTgt spid="32"/>
                                        </p:tgtEl>
                                        <p:attrNameLst>
                                          <p:attrName>style.color</p:attrName>
                                        </p:attrNameLst>
                                      </p:cBhvr>
                                      <p:to>
                                        <a:schemeClr val="accent2"/>
                                      </p:to>
                                    </p:animClr>
                                    <p:animClr clrSpc="rgb" dir="cw">
                                      <p:cBhvr>
                                        <p:cTn id="160" dur="500" fill="hold"/>
                                        <p:tgtEl>
                                          <p:spTgt spid="32"/>
                                        </p:tgtEl>
                                        <p:attrNameLst>
                                          <p:attrName>fillcolor</p:attrName>
                                        </p:attrNameLst>
                                      </p:cBhvr>
                                      <p:to>
                                        <a:schemeClr val="accent2"/>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 presetClass="mediacall" presetSubtype="0" fill="hold" nodeType="withEffect">
                                  <p:stCondLst>
                                    <p:cond delay="0"/>
                                  </p:stCondLst>
                                  <p:childTnLst>
                                    <p:cmd type="call" cmd="playFrom(0.0)">
                                      <p:cBhvr>
                                        <p:cTn id="164" dur="20218" fill="hold"/>
                                        <p:tgtEl>
                                          <p:spTgt spid="39"/>
                                        </p:tgtEl>
                                      </p:cBhvr>
                                    </p:cmd>
                                  </p:childTnLst>
                                </p:cTn>
                              </p:par>
                              <p:par>
                                <p:cTn id="165" presetID="3" presetClass="mediacall" presetSubtype="0" fill="hold" nodeType="withEffect">
                                  <p:stCondLst>
                                    <p:cond delay="0"/>
                                  </p:stCondLst>
                                  <p:childTnLst>
                                    <p:cmd type="call" cmd="stop">
                                      <p:cBhvr>
                                        <p:cTn id="166" dur="1" fill="hold"/>
                                        <p:tgtEl>
                                          <p:spTgt spid="38"/>
                                        </p:tgtEl>
                                      </p:cBhvr>
                                    </p:cmd>
                                  </p:childTnLst>
                                </p:cTn>
                              </p:par>
                              <p:par>
                                <p:cTn id="167" presetID="19" presetClass="emph" presetSubtype="0" fill="hold" grpId="1" nodeType="withEffect">
                                  <p:stCondLst>
                                    <p:cond delay="3000"/>
                                  </p:stCondLst>
                                  <p:childTnLst>
                                    <p:animClr clrSpc="rgb" dir="cw">
                                      <p:cBhvr override="childStyle">
                                        <p:cTn id="168" dur="500" fill="hold"/>
                                        <p:tgtEl>
                                          <p:spTgt spid="32"/>
                                        </p:tgtEl>
                                        <p:attrNameLst>
                                          <p:attrName>style.color</p:attrName>
                                        </p:attrNameLst>
                                      </p:cBhvr>
                                      <p:to>
                                        <a:srgbClr val="FF0000"/>
                                      </p:to>
                                    </p:animClr>
                                    <p:animClr clrSpc="rgb" dir="cw">
                                      <p:cBhvr>
                                        <p:cTn id="169" dur="500" fill="hold"/>
                                        <p:tgtEl>
                                          <p:spTgt spid="32"/>
                                        </p:tgtEl>
                                        <p:attrNameLst>
                                          <p:attrName>fillcolor</p:attrName>
                                        </p:attrNameLst>
                                      </p:cBhvr>
                                      <p:to>
                                        <a:srgbClr val="FF0000"/>
                                      </p:to>
                                    </p:animClr>
                                    <p:set>
                                      <p:cBhvr>
                                        <p:cTn id="170" dur="500" fill="hold"/>
                                        <p:tgtEl>
                                          <p:spTgt spid="32"/>
                                        </p:tgtEl>
                                        <p:attrNameLst>
                                          <p:attrName>fill.type</p:attrName>
                                        </p:attrNameLst>
                                      </p:cBhvr>
                                      <p:to>
                                        <p:strVal val="solid"/>
                                      </p:to>
                                    </p:set>
                                    <p:set>
                                      <p:cBhvr>
                                        <p:cTn id="171" dur="500" fill="hold"/>
                                        <p:tgtEl>
                                          <p:spTgt spid="32"/>
                                        </p:tgtEl>
                                        <p:attrNameLst>
                                          <p:attrName>fill.on</p:attrName>
                                        </p:attrNameLst>
                                      </p:cBhvr>
                                      <p:to>
                                        <p:strVal val="true"/>
                                      </p:to>
                                    </p:set>
                                  </p:childTnLst>
                                </p:cTn>
                              </p:par>
                              <p:par>
                                <p:cTn id="172" presetID="19" presetClass="emph" presetSubtype="0" repeatCount="4000" fill="hold" grpId="4" nodeType="withEffect">
                                  <p:stCondLst>
                                    <p:cond delay="3000"/>
                                  </p:stCondLst>
                                  <p:childTnLst>
                                    <p:animClr clrSpc="rgb" dir="cw">
                                      <p:cBhvr override="childStyle">
                                        <p:cTn id="173" dur="500" fill="hold"/>
                                        <p:tgtEl>
                                          <p:spTgt spid="15"/>
                                        </p:tgtEl>
                                        <p:attrNameLst>
                                          <p:attrName>style.color</p:attrName>
                                        </p:attrNameLst>
                                      </p:cBhvr>
                                      <p:to>
                                        <a:srgbClr val="92D050"/>
                                      </p:to>
                                    </p:animClr>
                                    <p:animClr clrSpc="rgb" dir="cw">
                                      <p:cBhvr>
                                        <p:cTn id="174" dur="500" fill="hold"/>
                                        <p:tgtEl>
                                          <p:spTgt spid="15"/>
                                        </p:tgtEl>
                                        <p:attrNameLst>
                                          <p:attrName>fillcolor</p:attrName>
                                        </p:attrNameLst>
                                      </p:cBhvr>
                                      <p:to>
                                        <a:srgbClr val="92D050"/>
                                      </p:to>
                                    </p:animClr>
                                    <p:set>
                                      <p:cBhvr>
                                        <p:cTn id="175" dur="500" fill="hold"/>
                                        <p:tgtEl>
                                          <p:spTgt spid="15"/>
                                        </p:tgtEl>
                                        <p:attrNameLst>
                                          <p:attrName>fill.type</p:attrName>
                                        </p:attrNameLst>
                                      </p:cBhvr>
                                      <p:to>
                                        <p:strVal val="solid"/>
                                      </p:to>
                                    </p:set>
                                    <p:set>
                                      <p:cBhvr>
                                        <p:cTn id="176" dur="500" fill="hold"/>
                                        <p:tgtEl>
                                          <p:spTgt spid="15"/>
                                        </p:tgtEl>
                                        <p:attrNameLst>
                                          <p:attrName>fill.on</p:attrName>
                                        </p:attrNameLst>
                                      </p:cBhvr>
                                      <p:to>
                                        <p:strVal val="true"/>
                                      </p:to>
                                    </p:set>
                                  </p:childTnLst>
                                </p:cTn>
                              </p:par>
                              <p:par>
                                <p:cTn id="177" presetID="1" presetClass="mediacall" presetSubtype="0" fill="hold" nodeType="withEffect">
                                  <p:stCondLst>
                                    <p:cond delay="3000"/>
                                  </p:stCondLst>
                                  <p:childTnLst>
                                    <p:cmd type="call" cmd="playFrom(0.0)">
                                      <p:cBhvr>
                                        <p:cTn id="178" dur="5903" fill="hold"/>
                                        <p:tgtEl>
                                          <p:spTgt spid="41"/>
                                        </p:tgtEl>
                                      </p:cBhvr>
                                    </p:cmd>
                                  </p:childTnLst>
                                </p:cTn>
                              </p:par>
                              <p:par>
                                <p:cTn id="179" presetID="3" presetClass="mediacall" presetSubtype="0" fill="hold" nodeType="withEffect">
                                  <p:stCondLst>
                                    <p:cond delay="3000"/>
                                  </p:stCondLst>
                                  <p:childTnLst>
                                    <p:cmd type="call" cmd="stop">
                                      <p:cBhvr>
                                        <p:cTn id="180" dur="1" fill="hold"/>
                                        <p:tgtEl>
                                          <p:spTgt spid="39"/>
                                        </p:tgtEl>
                                      </p:cBhvr>
                                    </p:cmd>
                                  </p:childTnLst>
                                </p:cTn>
                              </p:par>
                              <p:par>
                                <p:cTn id="181" presetID="30" presetClass="emph" presetSubtype="0" fill="hold" grpId="2" nodeType="withEffect">
                                  <p:stCondLst>
                                    <p:cond delay="3000"/>
                                  </p:stCondLst>
                                  <p:childTnLst>
                                    <p:animClr clrSpc="hsl" dir="cw">
                                      <p:cBhvr override="childStyle">
                                        <p:cTn id="182" dur="500" fill="hold"/>
                                        <p:tgtEl>
                                          <p:spTgt spid="34"/>
                                        </p:tgtEl>
                                        <p:attrNameLst>
                                          <p:attrName>style.color</p:attrName>
                                        </p:attrNameLst>
                                      </p:cBhvr>
                                      <p:by>
                                        <p:hsl h="0" s="12549" l="25098"/>
                                      </p:by>
                                    </p:animClr>
                                    <p:animClr clrSpc="hsl" dir="cw">
                                      <p:cBhvr>
                                        <p:cTn id="183" dur="500" fill="hold"/>
                                        <p:tgtEl>
                                          <p:spTgt spid="34"/>
                                        </p:tgtEl>
                                        <p:attrNameLst>
                                          <p:attrName>fillcolor</p:attrName>
                                        </p:attrNameLst>
                                      </p:cBhvr>
                                      <p:by>
                                        <p:hsl h="0" s="12549" l="25098"/>
                                      </p:by>
                                    </p:animClr>
                                    <p:animClr clrSpc="hsl" dir="cw">
                                      <p:cBhvr>
                                        <p:cTn id="184" dur="500" fill="hold"/>
                                        <p:tgtEl>
                                          <p:spTgt spid="34"/>
                                        </p:tgtEl>
                                        <p:attrNameLst>
                                          <p:attrName>stroke.color</p:attrName>
                                        </p:attrNameLst>
                                      </p:cBhvr>
                                      <p:by>
                                        <p:hsl h="0" s="12549" l="25098"/>
                                      </p:by>
                                    </p:animClr>
                                    <p:set>
                                      <p:cBhvr>
                                        <p:cTn id="185" dur="500" fill="hold"/>
                                        <p:tgtEl>
                                          <p:spTgt spid="34"/>
                                        </p:tgtEl>
                                        <p:attrNameLst>
                                          <p:attrName>fill.type</p:attrName>
                                        </p:attrNameLst>
                                      </p:cBhvr>
                                      <p:to>
                                        <p:strVal val="solid"/>
                                      </p:to>
                                    </p:set>
                                  </p:childTnLst>
                                </p:cTn>
                              </p:par>
                              <p:par>
                                <p:cTn id="186" presetID="24" presetClass="emph" presetSubtype="0" fill="hold" grpId="5" nodeType="withEffect">
                                  <p:stCondLst>
                                    <p:cond delay="3000"/>
                                  </p:stCondLst>
                                  <p:childTnLst>
                                    <p:animClr clrSpc="hsl" dir="cw">
                                      <p:cBhvr override="childStyle">
                                        <p:cTn id="187" dur="500" fill="hold"/>
                                        <p:tgtEl>
                                          <p:spTgt spid="25"/>
                                        </p:tgtEl>
                                        <p:attrNameLst>
                                          <p:attrName>style.color</p:attrName>
                                        </p:attrNameLst>
                                      </p:cBhvr>
                                      <p:by>
                                        <p:hsl h="0" s="-12549" l="-25098"/>
                                      </p:by>
                                    </p:animClr>
                                    <p:animClr clrSpc="hsl" dir="cw">
                                      <p:cBhvr>
                                        <p:cTn id="188" dur="500" fill="hold"/>
                                        <p:tgtEl>
                                          <p:spTgt spid="25"/>
                                        </p:tgtEl>
                                        <p:attrNameLst>
                                          <p:attrName>fillcolor</p:attrName>
                                        </p:attrNameLst>
                                      </p:cBhvr>
                                      <p:by>
                                        <p:hsl h="0" s="-12549" l="-25098"/>
                                      </p:by>
                                    </p:animClr>
                                    <p:animClr clrSpc="hsl" dir="cw">
                                      <p:cBhvr>
                                        <p:cTn id="189" dur="500" fill="hold"/>
                                        <p:tgtEl>
                                          <p:spTgt spid="25"/>
                                        </p:tgtEl>
                                        <p:attrNameLst>
                                          <p:attrName>stroke.color</p:attrName>
                                        </p:attrNameLst>
                                      </p:cBhvr>
                                      <p:by>
                                        <p:hsl h="0" s="-12549" l="-25098"/>
                                      </p:by>
                                    </p:animClr>
                                    <p:set>
                                      <p:cBhvr>
                                        <p:cTn id="190"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91" fill="hold" display="0">
                  <p:stCondLst>
                    <p:cond delay="indefinite"/>
                  </p:stCondLst>
                  <p:endCondLst>
                    <p:cond evt="onStopAudio" delay="0">
                      <p:tgtEl>
                        <p:sldTgt/>
                      </p:tgtEl>
                    </p:cond>
                  </p:endCondLst>
                </p:cTn>
                <p:tgtEl>
                  <p:spTgt spid="39"/>
                </p:tgtEl>
              </p:cMediaNode>
            </p:audio>
            <p:audio>
              <p:cMediaNode vol="80000">
                <p:cTn id="192" fill="hold" display="0">
                  <p:stCondLst>
                    <p:cond delay="indefinite"/>
                  </p:stCondLst>
                  <p:endCondLst>
                    <p:cond evt="onStopAudio" delay="0">
                      <p:tgtEl>
                        <p:sldTgt/>
                      </p:tgtEl>
                    </p:cond>
                  </p:endCondLst>
                </p:cTn>
                <p:tgtEl>
                  <p:spTgt spid="40"/>
                </p:tgtEl>
              </p:cMediaNode>
            </p:audio>
            <p:audio>
              <p:cMediaNode vol="80000">
                <p:cTn id="193"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2" name="Group 31"/>
          <p:cNvGrpSpPr/>
          <p:nvPr/>
        </p:nvGrpSpPr>
        <p:grpSpPr>
          <a:xfrm>
            <a:off x="434340" y="218959"/>
            <a:ext cx="8060436" cy="2277849"/>
            <a:chOff x="396417" y="795567"/>
            <a:chExt cx="16120872" cy="4555698"/>
          </a:xfrm>
        </p:grpSpPr>
        <p:sp>
          <p:nvSpPr>
            <p:cNvPr id="33" name="Google Shape;3331;p61"/>
            <p:cNvSpPr txBox="1"/>
            <p:nvPr/>
          </p:nvSpPr>
          <p:spPr>
            <a:xfrm flipH="1">
              <a:off x="561009" y="795567"/>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defRPr/>
              </a:pPr>
              <a:r>
                <a:rPr lang="fr-FR" sz="1850" b="1" dirty="0" err="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a:t>
              </a:r>
              <a:r>
                <a:rPr lang="fr-FR" sz="185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 1 (SGK – tr.90)</a:t>
              </a:r>
              <a:endParaRPr lang="en-US" sz="185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4" name="Rectangle 33"/>
                <p:cNvSpPr/>
                <p:nvPr/>
              </p:nvSpPr>
              <p:spPr>
                <a:xfrm>
                  <a:off x="396417" y="1814655"/>
                  <a:ext cx="16120872" cy="3536610"/>
                </a:xfrm>
                <a:prstGeom prst="rect">
                  <a:avLst/>
                </a:prstGeom>
              </p:spPr>
              <p:txBody>
                <a:bodyPr wrap="square">
                  <a:spAutoFit/>
                </a:bodyPr>
                <a:lstStyle/>
                <a:p>
                  <a:pPr algn="just" defTabSz="457200" eaLnBrk="0" fontAlgn="base" hangingPunct="0">
                    <a:lnSpc>
                      <a:spcPct val="150000"/>
                    </a:lnSpc>
                    <a:spcBef>
                      <a:spcPct val="0"/>
                    </a:spcBef>
                    <a:spcAft>
                      <a:spcPct val="0"/>
                    </a:spcAft>
                    <a:buClrTx/>
                  </a:pPr>
                  <a:r>
                    <a:rPr lang="en-US" altLang="en-US" sz="1800" kern="1200">
                      <a:latin typeface="Arial" panose="020B0604020202020204" pitchFamily="34" charset="0"/>
                      <a:ea typeface="Open Sans"/>
                      <a:cs typeface="+mn-cs"/>
                    </a:rPr>
                    <a:t>Hình 35 mô tả ba vị trí </a:t>
                  </a:r>
                  <a14:m>
                    <m:oMath xmlns:m="http://schemas.openxmlformats.org/officeDocument/2006/math">
                      <m:r>
                        <a:rPr lang="en-US" altLang="en-US" sz="1800" i="1" kern="1200" smtClean="0">
                          <a:latin typeface="Cambria Math" panose="02040503050406030204" pitchFamily="18" charset="0"/>
                          <a:ea typeface="Open Sans"/>
                          <a:cs typeface="+mn-cs"/>
                        </a:rPr>
                        <m:t>𝐴</m:t>
                      </m:r>
                      <m:r>
                        <a:rPr lang="en-US" altLang="en-US" sz="1800" i="1" kern="1200" smtClean="0">
                          <a:latin typeface="Cambria Math" panose="02040503050406030204" pitchFamily="18" charset="0"/>
                          <a:ea typeface="Open Sans"/>
                          <a:cs typeface="+mn-cs"/>
                        </a:rPr>
                        <m:t>, </m:t>
                      </m:r>
                      <m:r>
                        <a:rPr lang="en-US" altLang="en-US" sz="1800" i="1" kern="1200" smtClean="0">
                          <a:latin typeface="Cambria Math" panose="02040503050406030204" pitchFamily="18" charset="0"/>
                          <a:ea typeface="Open Sans"/>
                          <a:cs typeface="+mn-cs"/>
                        </a:rPr>
                        <m:t>𝐵</m:t>
                      </m:r>
                      <m:r>
                        <a:rPr lang="en-US" altLang="en-US" sz="1800" i="1" kern="1200" smtClean="0">
                          <a:latin typeface="Cambria Math" panose="02040503050406030204" pitchFamily="18" charset="0"/>
                          <a:ea typeface="Open Sans"/>
                          <a:cs typeface="+mn-cs"/>
                        </a:rPr>
                        <m:t>, </m:t>
                      </m:r>
                      <m:r>
                        <a:rPr lang="en-US" altLang="en-US" sz="1800" i="1" kern="1200" smtClean="0">
                          <a:latin typeface="Cambria Math" panose="02040503050406030204" pitchFamily="18" charset="0"/>
                          <a:ea typeface="Open Sans"/>
                          <a:cs typeface="+mn-cs"/>
                        </a:rPr>
                        <m:t>𝐶</m:t>
                      </m:r>
                    </m:oMath>
                  </a14:m>
                  <a:r>
                    <a:rPr lang="en-US" altLang="en-US" sz="1800" kern="1200">
                      <a:latin typeface="Arial" panose="020B0604020202020204" pitchFamily="34" charset="0"/>
                      <a:ea typeface="Open Sans"/>
                      <a:cs typeface="+mn-cs"/>
                    </a:rPr>
                    <a:t> là ba đỉnh của một tam giác vuông và không đo được trực tiếp các khoảng cách từ </a:t>
                  </a:r>
                  <a14:m>
                    <m:oMath xmlns:m="http://schemas.openxmlformats.org/officeDocument/2006/math">
                      <m:r>
                        <a:rPr lang="en-US" altLang="en-US" sz="1800" i="1" kern="1200" smtClean="0">
                          <a:latin typeface="Cambria Math" panose="02040503050406030204" pitchFamily="18" charset="0"/>
                          <a:ea typeface="Open Sans"/>
                          <a:cs typeface="+mn-cs"/>
                        </a:rPr>
                        <m:t>𝐶</m:t>
                      </m:r>
                    </m:oMath>
                  </a14:m>
                  <a:r>
                    <a:rPr lang="en-US" altLang="en-US" sz="1800" kern="1200">
                      <a:latin typeface="Arial" panose="020B0604020202020204" pitchFamily="34" charset="0"/>
                      <a:ea typeface="Open Sans"/>
                      <a:cs typeface="+mn-cs"/>
                    </a:rPr>
                    <a:t> đến </a:t>
                  </a:r>
                  <a14:m>
                    <m:oMath xmlns:m="http://schemas.openxmlformats.org/officeDocument/2006/math">
                      <m:r>
                        <a:rPr lang="en-US" altLang="en-US" sz="1800" i="1" kern="1200" smtClean="0">
                          <a:latin typeface="Cambria Math" panose="02040503050406030204" pitchFamily="18" charset="0"/>
                          <a:ea typeface="Open Sans"/>
                          <a:cs typeface="+mn-cs"/>
                        </a:rPr>
                        <m:t>𝐴</m:t>
                      </m:r>
                    </m:oMath>
                  </a14:m>
                  <a:r>
                    <a:rPr lang="en-US" altLang="en-US" sz="1800" kern="1200">
                      <a:latin typeface="Arial" panose="020B0604020202020204" pitchFamily="34" charset="0"/>
                      <a:ea typeface="Open Sans"/>
                      <a:cs typeface="+mn-cs"/>
                    </a:rPr>
                    <a:t> và từ </a:t>
                  </a:r>
                  <a14:m>
                    <m:oMath xmlns:m="http://schemas.openxmlformats.org/officeDocument/2006/math">
                      <m:r>
                        <a:rPr lang="en-US" altLang="en-US" sz="1800" i="1" kern="1200" smtClean="0">
                          <a:latin typeface="Cambria Math" panose="02040503050406030204" pitchFamily="18" charset="0"/>
                          <a:ea typeface="Open Sans"/>
                          <a:cs typeface="+mn-cs"/>
                        </a:rPr>
                        <m:t>𝐶</m:t>
                      </m:r>
                    </m:oMath>
                  </a14:m>
                  <a:r>
                    <a:rPr lang="en-US" altLang="en-US" sz="1800" kern="1200">
                      <a:latin typeface="Arial" panose="020B0604020202020204" pitchFamily="34" charset="0"/>
                      <a:ea typeface="Open Sans"/>
                      <a:cs typeface="+mn-cs"/>
                    </a:rPr>
                    <a:t> đến </a:t>
                  </a:r>
                  <a14:m>
                    <m:oMath xmlns:m="http://schemas.openxmlformats.org/officeDocument/2006/math">
                      <m:r>
                        <a:rPr lang="en-US" altLang="en-US" sz="1800" i="1" kern="1200" smtClean="0">
                          <a:latin typeface="Cambria Math" panose="02040503050406030204" pitchFamily="18" charset="0"/>
                          <a:ea typeface="Open Sans"/>
                          <a:cs typeface="+mn-cs"/>
                        </a:rPr>
                        <m:t>𝐵</m:t>
                      </m:r>
                    </m:oMath>
                  </a14:m>
                  <a:r>
                    <a:rPr lang="en-US" altLang="en-US" sz="1800" kern="1200">
                      <a:latin typeface="Arial" panose="020B0604020202020204" pitchFamily="34" charset="0"/>
                      <a:ea typeface="Open Sans"/>
                      <a:cs typeface="+mn-cs"/>
                    </a:rPr>
                    <a:t>. Biết </a:t>
                  </a:r>
                  <a14:m>
                    <m:oMath xmlns:m="http://schemas.openxmlformats.org/officeDocument/2006/math">
                      <m:r>
                        <a:rPr lang="en-US" altLang="en-US" sz="1800" i="1" kern="1200" smtClean="0">
                          <a:latin typeface="Cambria Math" panose="02040503050406030204" pitchFamily="18" charset="0"/>
                          <a:ea typeface="Open Sans"/>
                          <a:cs typeface="+mn-cs"/>
                        </a:rPr>
                        <m:t>𝐴𝐵</m:t>
                      </m:r>
                      <m:r>
                        <a:rPr lang="en-US" altLang="en-US" sz="1800" i="1" kern="1200" smtClean="0">
                          <a:latin typeface="Cambria Math" panose="02040503050406030204" pitchFamily="18" charset="0"/>
                          <a:ea typeface="Open Sans"/>
                          <a:cs typeface="+mn-cs"/>
                        </a:rPr>
                        <m:t>=50</m:t>
                      </m:r>
                      <m:r>
                        <a:rPr lang="en-US" altLang="en-US" sz="1800" i="1" kern="1200" smtClean="0">
                          <a:latin typeface="Cambria Math" panose="02040503050406030204" pitchFamily="18" charset="0"/>
                          <a:ea typeface="Open Sans"/>
                          <a:cs typeface="+mn-cs"/>
                        </a:rPr>
                        <m:t>𝑚</m:t>
                      </m:r>
                      <m:r>
                        <a:rPr lang="en-US" altLang="en-US" sz="1800" i="1" kern="1200" smtClean="0">
                          <a:latin typeface="Cambria Math" panose="02040503050406030204" pitchFamily="18" charset="0"/>
                          <a:ea typeface="Open Sans"/>
                          <a:cs typeface="+mn-cs"/>
                        </a:rPr>
                        <m:t>,  </m:t>
                      </m:r>
                      <m:acc>
                        <m:accPr>
                          <m:chr m:val="̂"/>
                          <m:ctrlPr>
                            <a:rPr lang="en-US" altLang="en-US" sz="1800" i="1" kern="1200" smtClean="0">
                              <a:latin typeface="Cambria Math" panose="02040503050406030204" pitchFamily="18" charset="0"/>
                              <a:cs typeface="+mn-cs"/>
                            </a:rPr>
                          </m:ctrlPr>
                        </m:accPr>
                        <m:e>
                          <m:r>
                            <a:rPr lang="en-US" altLang="en-US" sz="1800" b="0" i="1" kern="1200" smtClean="0">
                              <a:latin typeface="Cambria Math" panose="02040503050406030204" pitchFamily="18" charset="0"/>
                              <a:cs typeface="+mn-cs"/>
                            </a:rPr>
                            <m:t>𝐴𝐵𝐶</m:t>
                          </m:r>
                        </m:e>
                      </m:acc>
                      <m:r>
                        <a:rPr lang="en-US" altLang="en-US" sz="1800" b="0" i="1" kern="1200" smtClean="0">
                          <a:latin typeface="Cambria Math" panose="02040503050406030204" pitchFamily="18" charset="0"/>
                          <a:cs typeface="+mn-cs"/>
                        </a:rPr>
                        <m:t>=40</m:t>
                      </m:r>
                      <m:r>
                        <a:rPr lang="en-US" altLang="en-US" sz="1800" b="0" i="1" kern="1200" smtClean="0">
                          <a:latin typeface="Cambria Math" panose="02040503050406030204" pitchFamily="18" charset="0"/>
                          <a:ea typeface="Cambria Math" panose="02040503050406030204" pitchFamily="18" charset="0"/>
                          <a:cs typeface="+mn-cs"/>
                        </a:rPr>
                        <m:t>°</m:t>
                      </m:r>
                    </m:oMath>
                  </a14:m>
                  <a:r>
                    <a:rPr lang="en-US" altLang="en-US" sz="1800" kern="1200">
                      <a:latin typeface="Arial" panose="020B0604020202020204" pitchFamily="34" charset="0"/>
                      <a:ea typeface="Open Sans"/>
                      <a:cs typeface="+mn-cs"/>
                    </a:rPr>
                    <a:t>. Tính các khoảng cách </a:t>
                  </a:r>
                  <a14:m>
                    <m:oMath xmlns:m="http://schemas.openxmlformats.org/officeDocument/2006/math">
                      <m:r>
                        <a:rPr lang="en-US" altLang="en-US" sz="1800" i="1" kern="1200" smtClean="0">
                          <a:latin typeface="Cambria Math" panose="02040503050406030204" pitchFamily="18" charset="0"/>
                          <a:ea typeface="Open Sans"/>
                          <a:cs typeface="+mn-cs"/>
                        </a:rPr>
                        <m:t>𝐶𝐴</m:t>
                      </m:r>
                    </m:oMath>
                  </a14:m>
                  <a:r>
                    <a:rPr lang="en-US" altLang="en-US" sz="1800" kern="1200">
                      <a:latin typeface="Arial" panose="020B0604020202020204" pitchFamily="34" charset="0"/>
                      <a:ea typeface="Open Sans"/>
                      <a:cs typeface="+mn-cs"/>
                    </a:rPr>
                    <a:t> và </a:t>
                  </a:r>
                  <a14:m>
                    <m:oMath xmlns:m="http://schemas.openxmlformats.org/officeDocument/2006/math">
                      <m:r>
                        <a:rPr lang="en-US" altLang="en-US" sz="1800" i="1" kern="1200" smtClean="0">
                          <a:latin typeface="Cambria Math" panose="02040503050406030204" pitchFamily="18" charset="0"/>
                          <a:ea typeface="Open Sans"/>
                          <a:cs typeface="+mn-cs"/>
                        </a:rPr>
                        <m:t>𝐶𝐵</m:t>
                      </m:r>
                    </m:oMath>
                  </a14:m>
                  <a:r>
                    <a:rPr lang="en-US" altLang="en-US" sz="1800" kern="1200">
                      <a:latin typeface="Arial" panose="020B0604020202020204" pitchFamily="34" charset="0"/>
                      <a:ea typeface="Open Sans"/>
                      <a:cs typeface="+mn-cs"/>
                    </a:rPr>
                    <a:t> (làm tròn kết quả đến hàng đơn vị của mét).</a:t>
                  </a:r>
                  <a:endParaRPr lang="vi-VN" altLang="en-US" sz="1800" kern="1200">
                    <a:latin typeface="Arial" panose="020B0604020202020204" pitchFamily="34" charset="0"/>
                    <a:ea typeface="Open Sans"/>
                    <a:cs typeface="+mn-cs"/>
                  </a:endParaRPr>
                </a:p>
              </p:txBody>
            </p:sp>
          </mc:Choice>
          <mc:Fallback xmlns="">
            <p:sp>
              <p:nvSpPr>
                <p:cNvPr id="34" name="Rectangle 33"/>
                <p:cNvSpPr>
                  <a:spLocks noRot="1" noChangeAspect="1" noMove="1" noResize="1" noEditPoints="1" noAdjustHandles="1" noChangeArrowheads="1" noChangeShapeType="1" noTextEdit="1"/>
                </p:cNvSpPr>
                <p:nvPr/>
              </p:nvSpPr>
              <p:spPr>
                <a:xfrm>
                  <a:off x="396417" y="1814655"/>
                  <a:ext cx="16120872" cy="3536610"/>
                </a:xfrm>
                <a:prstGeom prst="rect">
                  <a:avLst/>
                </a:prstGeom>
                <a:blipFill>
                  <a:blip r:embed="rId3"/>
                  <a:stretch>
                    <a:fillRect l="-605" r="-605" b="-1724"/>
                  </a:stretch>
                </a:blipFill>
              </p:spPr>
              <p:txBody>
                <a:bodyPr/>
                <a:lstStyle/>
                <a:p>
                  <a:r>
                    <a:rPr lang="en-US">
                      <a:noFill/>
                    </a:rPr>
                    <a:t> </a:t>
                  </a:r>
                </a:p>
              </p:txBody>
            </p:sp>
          </mc:Fallback>
        </mc:AlternateContent>
      </p:gr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522976" y="2432912"/>
            <a:ext cx="2872778" cy="2523555"/>
          </a:xfrm>
          <a:prstGeom prst="rect">
            <a:avLst/>
          </a:prstGeom>
        </p:spPr>
      </p:pic>
      <p:sp>
        <p:nvSpPr>
          <p:cNvPr id="12" name="Rounded Rectangle 11"/>
          <p:cNvSpPr/>
          <p:nvPr/>
        </p:nvSpPr>
        <p:spPr>
          <a:xfrm>
            <a:off x="8622792" y="1234440"/>
            <a:ext cx="201168" cy="210312"/>
          </a:xfrm>
          <a:prstGeom prst="round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Terminator 37"/>
          <p:cNvSpPr/>
          <p:nvPr/>
        </p:nvSpPr>
        <p:spPr>
          <a:xfrm>
            <a:off x="2435468" y="2618241"/>
            <a:ext cx="895703" cy="390066"/>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800" b="1" i="1"/>
              <a:t>Giải:</a:t>
            </a:r>
          </a:p>
        </p:txBody>
      </p:sp>
      <mc:AlternateContent xmlns:mc="http://schemas.openxmlformats.org/markup-compatibility/2006" xmlns:a14="http://schemas.microsoft.com/office/drawing/2010/main">
        <mc:Choice Requires="a14">
          <p:sp>
            <p:nvSpPr>
              <p:cNvPr id="13" name="Rectangle 12"/>
              <p:cNvSpPr/>
              <p:nvPr/>
            </p:nvSpPr>
            <p:spPr>
              <a:xfrm>
                <a:off x="1704550" y="3225851"/>
                <a:ext cx="3579095" cy="1712328"/>
              </a:xfrm>
              <a:prstGeom prst="rect">
                <a:avLst/>
              </a:prstGeom>
            </p:spPr>
            <p:txBody>
              <a:bodyPr wrap="square">
                <a:spAutoFit/>
              </a:bodyPr>
              <a:lstStyle/>
              <a:p>
                <a:pPr algn="just">
                  <a:lnSpc>
                    <a:spcPct val="150000"/>
                  </a:lnSpc>
                </a:pPr>
                <a:r>
                  <a:rPr lang="fr-FR" sz="180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18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𝐴</m:t>
                    </m:r>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1800">
                    <a:effectLst/>
                    <a:latin typeface="Arial" panose="020B0604020202020204" pitchFamily="34" charset="0"/>
                    <a:ea typeface="Calibri" panose="020F0502020204030204" pitchFamily="34" charset="0"/>
                    <a:cs typeface="Arial" panose="020B0604020202020204" pitchFamily="34" charset="0"/>
                  </a:rPr>
                  <a:t>Ta có</a:t>
                </a:r>
                <a:r>
                  <a:rPr lang="en-US" sz="1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𝐶𝐴</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40</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en-US" sz="1800" i="1">
                        <a:effectLst/>
                        <a:latin typeface="Cambria Math" panose="02040503050406030204" pitchFamily="18" charset="0"/>
                        <a:ea typeface="Calibri" panose="020F0502020204030204" pitchFamily="34" charset="0"/>
                        <a:cs typeface="Times New Roman" panose="02020603050405020304" pitchFamily="18" charset="0"/>
                      </a:rPr>
                      <m:t>. 50≈42 </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𝑚</m:t>
                    </m:r>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𝐶𝐵</m:t>
                      </m:r>
                      <m:r>
                        <a:rPr lang="vi-VN"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800" i="1">
                              <a:effectLst/>
                              <a:latin typeface="Cambria Math" panose="02040503050406030204" pitchFamily="18" charset="0"/>
                              <a:ea typeface="Calibri" panose="020F0502020204030204" pitchFamily="34" charset="0"/>
                              <a:cs typeface="Times New Roman" panose="02020603050405020304" pitchFamily="18" charset="0"/>
                            </a:rPr>
                            <m:t>50</m:t>
                          </m:r>
                        </m:num>
                        <m:den>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800">
                                  <a:effectLst/>
                                  <a:latin typeface="Cambria Math" panose="02040503050406030204" pitchFamily="18" charset="0"/>
                                  <a:ea typeface="Calibri" panose="020F0502020204030204" pitchFamily="34" charset="0"/>
                                  <a:cs typeface="Times New Roman" panose="02020603050405020304" pitchFamily="18" charset="0"/>
                                </a:rPr>
                                <m:t>cos</m:t>
                              </m:r>
                            </m:fName>
                            <m:e>
                              <m:r>
                                <a:rPr lang="vi-VN" sz="1800" i="1">
                                  <a:effectLst/>
                                  <a:latin typeface="Cambria Math" panose="02040503050406030204" pitchFamily="18" charset="0"/>
                                  <a:ea typeface="Calibri" panose="020F0502020204030204" pitchFamily="34" charset="0"/>
                                  <a:cs typeface="Times New Roman" panose="02020603050405020304" pitchFamily="18" charset="0"/>
                                </a:rPr>
                                <m:t>40</m:t>
                              </m:r>
                            </m:e>
                          </m:func>
                        </m:den>
                      </m:f>
                      <m:r>
                        <a:rPr lang="vi-VN" sz="1800" i="1">
                          <a:effectLst/>
                          <a:latin typeface="Cambria Math" panose="02040503050406030204" pitchFamily="18" charset="0"/>
                          <a:ea typeface="Calibri" panose="020F0502020204030204" pitchFamily="34" charset="0"/>
                          <a:cs typeface="Times New Roman" panose="02020603050405020304" pitchFamily="18" charset="0"/>
                        </a:rPr>
                        <m:t>≈65 </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𝑚</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704550" y="3225851"/>
                <a:ext cx="3579095" cy="1712328"/>
              </a:xfrm>
              <a:prstGeom prst="rect">
                <a:avLst/>
              </a:prstGeom>
              <a:blipFill>
                <a:blip r:embed="rId6"/>
                <a:stretch>
                  <a:fillRect l="-153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up)">
                                      <p:cBhvr>
                                        <p:cTn id="20" dur="500"/>
                                        <p:tgtEl>
                                          <p:spTgt spid="13">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wipe(up)">
                                      <p:cBhvr>
                                        <p:cTn id="24" dur="500"/>
                                        <p:tgtEl>
                                          <p:spTgt spid="13">
                                            <p:txEl>
                                              <p:pRg st="1" end="1"/>
                                            </p:txEl>
                                          </p:spTgt>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wipe(up)">
                                      <p:cBhvr>
                                        <p:cTn id="28"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5" name="Rectangle 4"/>
          <p:cNvSpPr/>
          <p:nvPr/>
        </p:nvSpPr>
        <p:spPr>
          <a:xfrm>
            <a:off x="8062623" y="596348"/>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sp>
        <p:nvSpPr>
          <p:cNvPr id="28" name="Rectangle 27"/>
          <p:cNvSpPr/>
          <p:nvPr/>
        </p:nvSpPr>
        <p:spPr>
          <a:xfrm>
            <a:off x="104693" y="1631343"/>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sp>
        <p:nvSpPr>
          <p:cNvPr id="14" name="Rectangle 13"/>
          <p:cNvSpPr/>
          <p:nvPr/>
        </p:nvSpPr>
        <p:spPr>
          <a:xfrm>
            <a:off x="8236359" y="3711404"/>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70449" y="1894463"/>
            <a:ext cx="2883662" cy="2745892"/>
          </a:xfrm>
          <a:prstGeom prst="rect">
            <a:avLst/>
          </a:prstGeom>
        </p:spPr>
      </p:pic>
      <p:grpSp>
        <p:nvGrpSpPr>
          <p:cNvPr id="8" name="Group 7"/>
          <p:cNvGrpSpPr/>
          <p:nvPr/>
        </p:nvGrpSpPr>
        <p:grpSpPr>
          <a:xfrm>
            <a:off x="868680" y="288767"/>
            <a:ext cx="7488936" cy="4559844"/>
            <a:chOff x="868680" y="334487"/>
            <a:chExt cx="7488936" cy="4559844"/>
          </a:xfrm>
        </p:grpSpPr>
        <p:grpSp>
          <p:nvGrpSpPr>
            <p:cNvPr id="15" name="Group 14"/>
            <p:cNvGrpSpPr/>
            <p:nvPr/>
          </p:nvGrpSpPr>
          <p:grpSpPr>
            <a:xfrm>
              <a:off x="868680" y="334487"/>
              <a:ext cx="7488936" cy="1482384"/>
              <a:chOff x="1265097" y="935183"/>
              <a:chExt cx="14977872" cy="2964768"/>
            </a:xfrm>
          </p:grpSpPr>
          <p:sp>
            <p:nvSpPr>
              <p:cNvPr id="16" name="Google Shape;3331;p61"/>
              <p:cNvSpPr txBox="1"/>
              <p:nvPr/>
            </p:nvSpPr>
            <p:spPr>
              <a:xfrm flipH="1">
                <a:off x="1413853" y="935183"/>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2 (</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tr.91)</a:t>
                </a:r>
                <a:endParaRPr kumimoji="0" lang="en-US" sz="1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7" name="Rectangle 16"/>
              <p:cNvSpPr/>
              <p:nvPr/>
            </p:nvSpPr>
            <p:spPr>
              <a:xfrm>
                <a:off x="1265097" y="1960959"/>
                <a:ext cx="14977872" cy="1938992"/>
              </a:xfrm>
              <a:prstGeom prst="rect">
                <a:avLst/>
              </a:prstGeom>
            </p:spPr>
            <p:txBody>
              <a:bodyPr wrap="square">
                <a:spAutoFit/>
              </a:bodyPr>
              <a:lstStyle/>
              <a:p>
                <a:pPr marL="0" marR="0" lvl="0" indent="0" algn="just" defTabSz="457200" rtl="0" eaLnBrk="0" fontAlgn="base" latinLnBrk="0" hangingPunct="0">
                  <a:lnSpc>
                    <a:spcPct val="150000"/>
                  </a:lnSpc>
                  <a:spcBef>
                    <a:spcPct val="0"/>
                  </a:spcBef>
                  <a:spcAft>
                    <a:spcPct val="0"/>
                  </a:spcAft>
                  <a:buClrTx/>
                  <a:buSzTx/>
                  <a:buFont typeface="Arial"/>
                  <a:buNone/>
                  <a:tabLst/>
                  <a:defRPr/>
                </a:pPr>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Để ước lượng chiều cao của một cây trong sân</a:t>
                </a: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 </a:t>
                </a:r>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trường, bạn Hoàng đứng ở sân trường (theo phương thẳng đứng), mắt bạn Hoàng đặt</a:t>
                </a:r>
                <a:endPar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877824" y="1731927"/>
                  <a:ext cx="4325112" cy="3162404"/>
                </a:xfrm>
                <a:prstGeom prst="rect">
                  <a:avLst/>
                </a:prstGeom>
              </p:spPr>
              <p:txBody>
                <a:bodyPr wrap="square">
                  <a:spAutoFit/>
                </a:bodyPr>
                <a:lstStyle/>
                <a:p>
                  <a:pPr lvl="0" algn="just" defTabSz="457200" eaLnBrk="0" fontAlgn="base" hangingPunct="0">
                    <a:lnSpc>
                      <a:spcPct val="150000"/>
                    </a:lnSpc>
                    <a:spcBef>
                      <a:spcPct val="0"/>
                    </a:spcBef>
                    <a:spcAft>
                      <a:spcPct val="0"/>
                    </a:spcAft>
                    <a:buClrTx/>
                    <a:defRPr/>
                  </a:pPr>
                  <a:r>
                    <a:rPr lang="vi-VN" altLang="en-US" sz="1900" kern="1200">
                      <a:latin typeface="Arial" panose="020B0604020202020204" pitchFamily="34" charset="0"/>
                      <a:ea typeface="Open Sans"/>
                    </a:rPr>
                    <a:t>tại vị trí </a:t>
                  </a:r>
                  <a14:m>
                    <m:oMath xmlns:m="http://schemas.openxmlformats.org/officeDocument/2006/math">
                      <m:r>
                        <a:rPr lang="vi-VN" altLang="en-US" sz="1900" i="1" kern="1200">
                          <a:latin typeface="Cambria Math" panose="02040503050406030204" pitchFamily="18" charset="0"/>
                          <a:ea typeface="Open Sans"/>
                          <a:cs typeface="+mn-cs"/>
                        </a:rPr>
                        <m:t>𝐶</m:t>
                      </m:r>
                    </m:oMath>
                  </a14:m>
                  <a:r>
                    <a:rPr lang="vi-VN" altLang="en-US" sz="1900" kern="1200">
                      <a:latin typeface="Arial" panose="020B0604020202020204" pitchFamily="34" charset="0"/>
                      <a:ea typeface="Open Sans"/>
                    </a:rPr>
                    <a:t> cách mặt đất một khoảng </a:t>
                  </a:r>
                  <a14:m>
                    <m:oMath xmlns:m="http://schemas.openxmlformats.org/officeDocument/2006/math">
                      <m:r>
                        <a:rPr lang="vi-VN" altLang="en-US" sz="1900" i="1" kern="1200">
                          <a:latin typeface="Cambria Math" panose="02040503050406030204" pitchFamily="18" charset="0"/>
                          <a:ea typeface="Open Sans"/>
                          <a:cs typeface="+mn-cs"/>
                        </a:rPr>
                        <m:t>𝐶𝐵</m:t>
                      </m:r>
                      <m:r>
                        <a:rPr lang="vi-VN" altLang="en-US" sz="1900" i="1" kern="1200">
                          <a:latin typeface="Cambria Math" panose="02040503050406030204" pitchFamily="18" charset="0"/>
                          <a:ea typeface="Open Sans"/>
                          <a:cs typeface="+mn-cs"/>
                        </a:rPr>
                        <m:t>=</m:t>
                      </m:r>
                      <m:r>
                        <a:rPr lang="vi-VN" altLang="en-US" sz="1900" i="1" kern="1200">
                          <a:latin typeface="Cambria Math" panose="02040503050406030204" pitchFamily="18" charset="0"/>
                          <a:ea typeface="Open Sans"/>
                          <a:cs typeface="+mn-cs"/>
                        </a:rPr>
                        <m:t>𝐷𝐻</m:t>
                      </m:r>
                      <m:r>
                        <a:rPr lang="vi-VN" altLang="en-US" sz="1900" i="1" kern="1200">
                          <a:latin typeface="Cambria Math" panose="02040503050406030204" pitchFamily="18" charset="0"/>
                          <a:ea typeface="Open Sans"/>
                          <a:cs typeface="+mn-cs"/>
                        </a:rPr>
                        <m:t>=1,64 </m:t>
                      </m:r>
                      <m:r>
                        <a:rPr lang="vi-VN" altLang="en-US" sz="1900" i="1" kern="1200">
                          <a:latin typeface="Cambria Math" panose="02040503050406030204" pitchFamily="18" charset="0"/>
                          <a:ea typeface="Open Sans"/>
                          <a:cs typeface="+mn-cs"/>
                        </a:rPr>
                        <m:t>𝑚</m:t>
                      </m:r>
                      <m:r>
                        <a:rPr lang="vi-VN" altLang="en-US" sz="1900" i="1" kern="1200">
                          <a:latin typeface="Cambria Math" panose="02040503050406030204" pitchFamily="18" charset="0"/>
                          <a:ea typeface="Open Sans"/>
                          <a:cs typeface="+mn-cs"/>
                        </a:rPr>
                        <m:t> </m:t>
                      </m:r>
                    </m:oMath>
                  </a14:m>
                  <a:r>
                    <a:rPr lang="vi-VN" altLang="en-US" sz="1900" kern="1200">
                      <a:latin typeface="Arial" panose="020B0604020202020204" pitchFamily="34" charset="0"/>
                      <a:ea typeface="Open Sans"/>
                    </a:rPr>
                    <a:t>và cách cây một khoảng </a:t>
                  </a:r>
                  <a14:m>
                    <m:oMath xmlns:m="http://schemas.openxmlformats.org/officeDocument/2006/math">
                      <m:r>
                        <a:rPr lang="vi-VN" altLang="en-US" sz="1900" i="1" kern="1200">
                          <a:latin typeface="Cambria Math" panose="02040503050406030204" pitchFamily="18" charset="0"/>
                          <a:ea typeface="Open Sans"/>
                          <a:cs typeface="+mn-cs"/>
                        </a:rPr>
                        <m:t>𝐶𝐷</m:t>
                      </m:r>
                      <m:r>
                        <a:rPr lang="vi-VN" altLang="en-US" sz="1900" i="1" kern="1200">
                          <a:latin typeface="Cambria Math" panose="02040503050406030204" pitchFamily="18" charset="0"/>
                          <a:ea typeface="Open Sans"/>
                          <a:cs typeface="+mn-cs"/>
                        </a:rPr>
                        <m:t>=</m:t>
                      </m:r>
                      <m:r>
                        <a:rPr lang="vi-VN" altLang="en-US" sz="1900" i="1" kern="1200">
                          <a:latin typeface="Cambria Math" panose="02040503050406030204" pitchFamily="18" charset="0"/>
                          <a:ea typeface="Open Sans"/>
                          <a:cs typeface="+mn-cs"/>
                        </a:rPr>
                        <m:t>𝐵𝐻</m:t>
                      </m:r>
                      <m:r>
                        <a:rPr lang="vi-VN" altLang="en-US" sz="1900" i="1" kern="1200">
                          <a:latin typeface="Cambria Math" panose="02040503050406030204" pitchFamily="18" charset="0"/>
                          <a:ea typeface="Open Sans"/>
                          <a:cs typeface="+mn-cs"/>
                        </a:rPr>
                        <m:t>=6 </m:t>
                      </m:r>
                      <m:r>
                        <a:rPr lang="vi-VN" altLang="en-US" sz="1900" i="1" kern="1200">
                          <a:latin typeface="Cambria Math" panose="02040503050406030204" pitchFamily="18" charset="0"/>
                          <a:ea typeface="Open Sans"/>
                          <a:cs typeface="+mn-cs"/>
                        </a:rPr>
                        <m:t>𝑚</m:t>
                      </m:r>
                    </m:oMath>
                  </a14:m>
                  <a:r>
                    <a:rPr lang="vi-VN" altLang="en-US" sz="1900" kern="1200">
                      <a:latin typeface="Arial" panose="020B0604020202020204" pitchFamily="34" charset="0"/>
                      <a:ea typeface="Open Sans"/>
                    </a:rPr>
                    <a:t>. </a:t>
                  </a:r>
                  <a:endPar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endParaRPr>
                </a:p>
                <a:p>
                  <a:pPr marL="0" marR="0" lvl="0" indent="0" algn="just" defTabSz="457200" rtl="0" eaLnBrk="0" fontAlgn="base" latinLnBrk="0" hangingPunct="0">
                    <a:lnSpc>
                      <a:spcPct val="150000"/>
                    </a:lnSpc>
                    <a:spcBef>
                      <a:spcPct val="0"/>
                    </a:spcBef>
                    <a:spcAft>
                      <a:spcPct val="0"/>
                    </a:spcAft>
                    <a:buClrTx/>
                    <a:buSzTx/>
                    <a:buFont typeface="Arial"/>
                    <a:buNone/>
                    <a:tabLst/>
                    <a:defRPr/>
                  </a:pPr>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Tính chiều cao </a:t>
                  </a:r>
                  <a14:m>
                    <m:oMath xmlns:m="http://schemas.openxmlformats.org/officeDocument/2006/math">
                      <m:r>
                        <a:rPr kumimoji="0" lang="vi-VN" altLang="en-US" sz="19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sym typeface="Arial"/>
                        </a:rPr>
                        <m:t>𝐴𝐻</m:t>
                      </m:r>
                    </m:oMath>
                  </a14:m>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 của cây (làm tròn kết quả đến hàng phần trăm của mét), biết góc nhìn </a:t>
                  </a:r>
                  <a14:m>
                    <m:oMath xmlns:m="http://schemas.openxmlformats.org/officeDocument/2006/math">
                      <m:r>
                        <a:rPr kumimoji="0" lang="vi-VN" altLang="en-US" sz="19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sym typeface="Arial"/>
                        </a:rPr>
                        <m:t>𝐴𝐶𝐷</m:t>
                      </m:r>
                    </m:oMath>
                  </a14:m>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 bằng </a:t>
                  </a:r>
                  <a14:m>
                    <m:oMath xmlns:m="http://schemas.openxmlformats.org/officeDocument/2006/math">
                      <m:r>
                        <a:rPr kumimoji="0" lang="vi-VN" altLang="en-US" sz="19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sym typeface="Arial"/>
                        </a:rPr>
                        <m:t>38°</m:t>
                      </m:r>
                    </m:oMath>
                  </a14:m>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 </a:t>
                  </a:r>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minh hoạ ở Hình 36.</a:t>
                  </a:r>
                </a:p>
              </p:txBody>
            </p:sp>
          </mc:Choice>
          <mc:Fallback xmlns="">
            <p:sp>
              <p:nvSpPr>
                <p:cNvPr id="6" name="Rectangle 5"/>
                <p:cNvSpPr>
                  <a:spLocks noRot="1" noChangeAspect="1" noMove="1" noResize="1" noEditPoints="1" noAdjustHandles="1" noChangeArrowheads="1" noChangeShapeType="1" noTextEdit="1"/>
                </p:cNvSpPr>
                <p:nvPr/>
              </p:nvSpPr>
              <p:spPr>
                <a:xfrm>
                  <a:off x="877824" y="1731927"/>
                  <a:ext cx="4325112" cy="3162404"/>
                </a:xfrm>
                <a:prstGeom prst="rect">
                  <a:avLst/>
                </a:prstGeom>
                <a:blipFill>
                  <a:blip r:embed="rId5"/>
                  <a:stretch>
                    <a:fillRect l="-1268" r="-1127" b="-772"/>
                  </a:stretch>
                </a:blipFill>
              </p:spPr>
              <p:txBody>
                <a:bodyPr/>
                <a:lstStyle/>
                <a:p>
                  <a:r>
                    <a:rPr lang="en-US">
                      <a:noFill/>
                    </a:rPr>
                    <a:t> </a:t>
                  </a:r>
                </a:p>
              </p:txBody>
            </p:sp>
          </mc:Fallback>
        </mc:AlternateContent>
      </p:grpSp>
    </p:spTree>
    <p:extLst>
      <p:ext uri="{BB962C8B-B14F-4D97-AF65-F5344CB8AC3E}">
        <p14:creationId xmlns:p14="http://schemas.microsoft.com/office/powerpoint/2010/main" val="22598325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5" name="Rectangle 4"/>
          <p:cNvSpPr/>
          <p:nvPr/>
        </p:nvSpPr>
        <p:spPr>
          <a:xfrm>
            <a:off x="8062623" y="596348"/>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sp>
        <p:nvSpPr>
          <p:cNvPr id="28" name="Rectangle 27"/>
          <p:cNvSpPr/>
          <p:nvPr/>
        </p:nvSpPr>
        <p:spPr>
          <a:xfrm>
            <a:off x="104693" y="1631343"/>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805" y="1493031"/>
            <a:ext cx="2883662" cy="2745892"/>
          </a:xfrm>
          <a:prstGeom prst="rect">
            <a:avLst/>
          </a:prstGeom>
        </p:spPr>
      </p:pic>
      <p:sp>
        <p:nvSpPr>
          <p:cNvPr id="21" name="Flowchart: Terminator 20"/>
          <p:cNvSpPr/>
          <p:nvPr/>
        </p:nvSpPr>
        <p:spPr>
          <a:xfrm>
            <a:off x="3984399" y="463453"/>
            <a:ext cx="953361" cy="502920"/>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mc:AlternateContent xmlns:mc="http://schemas.openxmlformats.org/markup-compatibility/2006" xmlns:a14="http://schemas.microsoft.com/office/drawing/2010/main">
        <mc:Choice Requires="a14">
          <p:sp>
            <p:nvSpPr>
              <p:cNvPr id="9" name="Rectangle 8"/>
              <p:cNvSpPr/>
              <p:nvPr/>
            </p:nvSpPr>
            <p:spPr>
              <a:xfrm>
                <a:off x="4094126" y="1465599"/>
                <a:ext cx="4784697" cy="2838598"/>
              </a:xfrm>
              <a:prstGeom prst="rect">
                <a:avLst/>
              </a:prstGeom>
            </p:spPr>
            <p:txBody>
              <a:bodyPr wrap="square">
                <a:spAutoFit/>
              </a:bodyPr>
              <a:lstStyle/>
              <a:p>
                <a:pPr algn="just">
                  <a:lnSpc>
                    <a:spcPct val="150000"/>
                  </a:lnSpc>
                  <a:spcBef>
                    <a:spcPts val="600"/>
                  </a:spcBef>
                  <a:spcAft>
                    <a:spcPts val="600"/>
                  </a:spcAft>
                </a:pPr>
                <a:r>
                  <a:rPr lang="vi-VN" sz="1900">
                    <a:latin typeface="+mn-lt"/>
                    <a:ea typeface="Calibri" panose="020F0502020204030204" pitchFamily="34" charset="0"/>
                    <a:cs typeface="Times New Roman" panose="02020603050405020304" pitchFamily="18" charset="0"/>
                  </a:rPr>
                  <a:t>Xét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𝐶𝐷𝐴</m:t>
                    </m:r>
                  </m:oMath>
                </a14:m>
                <a:r>
                  <a:rPr lang="vi-VN" sz="1900">
                    <a:effectLst/>
                    <a:latin typeface="+mn-lt"/>
                    <a:ea typeface="Calibri" panose="020F0502020204030204" pitchFamily="34" charset="0"/>
                    <a:cs typeface="Times New Roman" panose="02020603050405020304" pitchFamily="18" charset="0"/>
                  </a:rPr>
                  <a:t> vuông tại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𝐷</m:t>
                    </m:r>
                  </m:oMath>
                </a14:m>
                <a:r>
                  <a:rPr lang="vi-VN" sz="1900">
                    <a:effectLst/>
                    <a:latin typeface="+mn-lt"/>
                    <a:ea typeface="Calibri" panose="020F0502020204030204" pitchFamily="34" charset="0"/>
                    <a:cs typeface="Times New Roman" panose="02020603050405020304" pitchFamily="18" charset="0"/>
                  </a:rPr>
                  <a:t> có: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𝐴𝐷</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Calibri" panose="020F0502020204030204" pitchFamily="34" charset="0"/>
                            <a:cs typeface="Times New Roman" panose="02020603050405020304" pitchFamily="18" charset="0"/>
                          </a:rPr>
                          <m:t>tan</m:t>
                        </m:r>
                      </m:fName>
                      <m:e>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𝐴𝐶𝐷</m:t>
                            </m:r>
                          </m:e>
                        </m:acc>
                      </m:e>
                    </m:func>
                    <m:r>
                      <a:rPr lang="vi-VN" sz="1900" i="1">
                        <a:effectLst/>
                        <a:latin typeface="Cambria Math" panose="02040503050406030204" pitchFamily="18" charset="0"/>
                        <a:ea typeface="Calibri" panose="020F0502020204030204" pitchFamily="34" charset="0"/>
                        <a:cs typeface="Times New Roman" panose="02020603050405020304" pitchFamily="18" charset="0"/>
                      </a:rPr>
                      <m:t> .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𝐶𝐷</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38</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6</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4</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69</m:t>
                    </m:r>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vi-VN" sz="1900">
                    <a:effectLst/>
                    <a:latin typeface="+mn-lt"/>
                    <a:ea typeface="Calibri" panose="020F0502020204030204" pitchFamily="34" charset="0"/>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a:effectLst/>
                    <a:latin typeface="+mn-lt"/>
                    <a:ea typeface="Calibri" panose="020F0502020204030204" pitchFamily="34" charset="0"/>
                    <a:cs typeface="Times New Roman" panose="02020603050405020304" pitchFamily="18" charset="0"/>
                  </a:rPr>
                  <a:t>Ta có: </a:t>
                </a:r>
                <a:endParaRPr lang="en-US" sz="19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𝐴𝐻</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𝐴𝐷</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𝐷𝐻</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4</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69</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1</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64</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6</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33</m:t>
                      </m:r>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a:effectLst/>
                    <a:latin typeface="+mn-lt"/>
                    <a:ea typeface="Calibri" panose="020F0502020204030204" pitchFamily="34" charset="0"/>
                    <a:cs typeface="Times New Roman" panose="02020603050405020304" pitchFamily="18" charset="0"/>
                  </a:rPr>
                  <a:t>Vậy chiều cao của cây là khoảng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6</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33</m:t>
                    </m:r>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vi-VN" sz="1900">
                    <a:effectLst/>
                    <a:latin typeface="+mn-lt"/>
                    <a:ea typeface="Calibri" panose="020F0502020204030204" pitchFamily="34" charset="0"/>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094126" y="1465599"/>
                <a:ext cx="4784697" cy="2838598"/>
              </a:xfrm>
              <a:prstGeom prst="rect">
                <a:avLst/>
              </a:prstGeom>
              <a:blipFill>
                <a:blip r:embed="rId4"/>
                <a:stretch>
                  <a:fillRect l="-1276" b="-644"/>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36576" y="641761"/>
            <a:ext cx="651178" cy="3569423"/>
          </a:xfrm>
          <a:prstGeom prst="rect">
            <a:avLst/>
          </a:prstGeom>
        </p:spPr>
      </p:pic>
    </p:spTree>
    <p:extLst>
      <p:ext uri="{BB962C8B-B14F-4D97-AF65-F5344CB8AC3E}">
        <p14:creationId xmlns:p14="http://schemas.microsoft.com/office/powerpoint/2010/main" val="82243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5" dur="500"/>
                                        <p:tgtEl>
                                          <p:spTgt spid="9">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8" dur="5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wipe(up)">
                                      <p:cBhvr>
                                        <p:cTn id="23" dur="500"/>
                                        <p:tgtEl>
                                          <p:spTgt spid="9">
                                            <p:txEl>
                                              <p:pRg st="2" end="2"/>
                                            </p:txEl>
                                          </p:spTgt>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up)">
                                      <p:cBhvr>
                                        <p:cTn id="27" dur="500"/>
                                        <p:tgtEl>
                                          <p:spTgt spid="9">
                                            <p:txEl>
                                              <p:pRg st="3" end="3"/>
                                            </p:txEl>
                                          </p:spTgt>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wipe(up)">
                                      <p:cBhvr>
                                        <p:cTn id="31"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grpSp>
        <p:nvGrpSpPr>
          <p:cNvPr id="514" name="Google Shape;514;p48"/>
          <p:cNvGrpSpPr/>
          <p:nvPr/>
        </p:nvGrpSpPr>
        <p:grpSpPr>
          <a:xfrm rot="19836805">
            <a:off x="2245700" y="2218074"/>
            <a:ext cx="4881774" cy="3298925"/>
            <a:chOff x="2002675" y="-418822"/>
            <a:chExt cx="4881774" cy="3298925"/>
          </a:xfrm>
        </p:grpSpPr>
        <p:pic>
          <p:nvPicPr>
            <p:cNvPr id="515" name="Google Shape;515;p48"/>
            <p:cNvPicPr preferRelativeResize="0"/>
            <p:nvPr/>
          </p:nvPicPr>
          <p:blipFill>
            <a:blip r:embed="rId3">
              <a:alphaModFix/>
            </a:blip>
            <a:stretch>
              <a:fillRect/>
            </a:stretch>
          </p:blipFill>
          <p:spPr>
            <a:xfrm>
              <a:off x="3497111" y="441000"/>
              <a:ext cx="1766858" cy="1704432"/>
            </a:xfrm>
            <a:prstGeom prst="rect">
              <a:avLst/>
            </a:prstGeom>
            <a:noFill/>
            <a:ln>
              <a:noFill/>
            </a:ln>
          </p:spPr>
        </p:pic>
        <p:pic>
          <p:nvPicPr>
            <p:cNvPr id="516" name="Google Shape;516;p48"/>
            <p:cNvPicPr preferRelativeResize="0"/>
            <p:nvPr/>
          </p:nvPicPr>
          <p:blipFill>
            <a:blip r:embed="rId4">
              <a:alphaModFix/>
            </a:blip>
            <a:stretch>
              <a:fillRect/>
            </a:stretch>
          </p:blipFill>
          <p:spPr>
            <a:xfrm flipH="1">
              <a:off x="2002675" y="-418822"/>
              <a:ext cx="1400025" cy="1350550"/>
            </a:xfrm>
            <a:prstGeom prst="rect">
              <a:avLst/>
            </a:prstGeom>
            <a:noFill/>
            <a:ln>
              <a:noFill/>
            </a:ln>
          </p:spPr>
        </p:pic>
        <p:pic>
          <p:nvPicPr>
            <p:cNvPr id="517" name="Google Shape;517;p48"/>
            <p:cNvPicPr preferRelativeResize="0"/>
            <p:nvPr/>
          </p:nvPicPr>
          <p:blipFill>
            <a:blip r:embed="rId5">
              <a:alphaModFix/>
            </a:blip>
            <a:stretch>
              <a:fillRect/>
            </a:stretch>
          </p:blipFill>
          <p:spPr>
            <a:xfrm rot="-1287508">
              <a:off x="5556754" y="1584566"/>
              <a:ext cx="1162815" cy="1121720"/>
            </a:xfrm>
            <a:prstGeom prst="rect">
              <a:avLst/>
            </a:prstGeom>
            <a:noFill/>
            <a:ln>
              <a:noFill/>
            </a:ln>
          </p:spPr>
        </p:pic>
      </p:grpSp>
      <p:sp>
        <p:nvSpPr>
          <p:cNvPr id="518" name="Google Shape;518;p48"/>
          <p:cNvSpPr/>
          <p:nvPr/>
        </p:nvSpPr>
        <p:spPr>
          <a:xfrm>
            <a:off x="5283029" y="2536834"/>
            <a:ext cx="756360" cy="726480"/>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8"/>
          <p:cNvSpPr/>
          <p:nvPr/>
        </p:nvSpPr>
        <p:spPr>
          <a:xfrm>
            <a:off x="3576539" y="4069168"/>
            <a:ext cx="351600" cy="3516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20" name="Google Shape;520;p48"/>
          <p:cNvSpPr/>
          <p:nvPr/>
        </p:nvSpPr>
        <p:spPr>
          <a:xfrm>
            <a:off x="3408464" y="4750934"/>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21" name="Google Shape;521;p48"/>
          <p:cNvSpPr/>
          <p:nvPr/>
        </p:nvSpPr>
        <p:spPr>
          <a:xfrm rot="5400000">
            <a:off x="2449952" y="3907760"/>
            <a:ext cx="543600" cy="227700"/>
          </a:xfrm>
          <a:prstGeom prst="rtTriangl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22" name="Google Shape;522;p48"/>
          <p:cNvSpPr/>
          <p:nvPr/>
        </p:nvSpPr>
        <p:spPr>
          <a:xfrm>
            <a:off x="6451339" y="3845857"/>
            <a:ext cx="351500" cy="351500"/>
          </a:xfrm>
          <a:prstGeom prst="flowChartMagneticDrum">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23" name="Google Shape;523;p48"/>
          <p:cNvSpPr/>
          <p:nvPr/>
        </p:nvSpPr>
        <p:spPr>
          <a:xfrm>
            <a:off x="5742489" y="3547434"/>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6" name="Google Shape;450;p44"/>
          <p:cNvSpPr txBox="1">
            <a:spLocks noGrp="1"/>
          </p:cNvSpPr>
          <p:nvPr>
            <p:ph type="title"/>
          </p:nvPr>
        </p:nvSpPr>
        <p:spPr>
          <a:xfrm>
            <a:off x="1807052" y="-42499"/>
            <a:ext cx="56070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rgbClr val="00487E"/>
                </a:solidFill>
                <a:latin typeface="+mj-lt"/>
              </a:rPr>
              <a:t>VẬN DỤNG</a:t>
            </a:r>
            <a:endParaRPr sz="7000" b="1">
              <a:solidFill>
                <a:srgbClr val="00487E"/>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10" name="Rectangle 9"/>
          <p:cNvSpPr/>
          <p:nvPr/>
        </p:nvSpPr>
        <p:spPr>
          <a:xfrm>
            <a:off x="0" y="2914621"/>
            <a:ext cx="768096" cy="1447067"/>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6" name="Google Shape;386;p40"/>
          <p:cNvPicPr preferRelativeResize="0"/>
          <p:nvPr/>
        </p:nvPicPr>
        <p:blipFill rotWithShape="1">
          <a:blip r:embed="rId3">
            <a:alphaModFix/>
          </a:blip>
          <a:srcRect l="-593"/>
          <a:stretch/>
        </p:blipFill>
        <p:spPr>
          <a:xfrm rot="10800000">
            <a:off x="2830105" y="4543062"/>
            <a:ext cx="1252174" cy="1200876"/>
          </a:xfrm>
          <a:prstGeom prst="rect">
            <a:avLst/>
          </a:prstGeom>
          <a:noFill/>
          <a:ln>
            <a:noFill/>
          </a:ln>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87388" y="1801368"/>
            <a:ext cx="3469298" cy="3163824"/>
          </a:xfrm>
          <a:prstGeom prst="rect">
            <a:avLst/>
          </a:prstGeom>
        </p:spPr>
      </p:pic>
      <p:grpSp>
        <p:nvGrpSpPr>
          <p:cNvPr id="11" name="Group 10"/>
          <p:cNvGrpSpPr/>
          <p:nvPr/>
        </p:nvGrpSpPr>
        <p:grpSpPr>
          <a:xfrm>
            <a:off x="229826" y="219721"/>
            <a:ext cx="8703862" cy="4109905"/>
            <a:chOff x="229826" y="174001"/>
            <a:chExt cx="8703862" cy="4109905"/>
          </a:xfrm>
        </p:grpSpPr>
        <p:grpSp>
          <p:nvGrpSpPr>
            <p:cNvPr id="19" name="Group 18"/>
            <p:cNvGrpSpPr/>
            <p:nvPr/>
          </p:nvGrpSpPr>
          <p:grpSpPr>
            <a:xfrm>
              <a:off x="229826" y="174001"/>
              <a:ext cx="8703862" cy="1454952"/>
              <a:chOff x="1340701" y="990047"/>
              <a:chExt cx="17407724" cy="2909904"/>
            </a:xfrm>
          </p:grpSpPr>
          <p:sp>
            <p:nvSpPr>
              <p:cNvPr id="21" name="Google Shape;3331;p61"/>
              <p:cNvSpPr txBox="1"/>
              <p:nvPr/>
            </p:nvSpPr>
            <p:spPr>
              <a:xfrm flipH="1">
                <a:off x="1523581" y="990047"/>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3 (</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tr.91)</a:t>
                </a:r>
                <a:endParaRPr kumimoji="0" lang="en-US" sz="1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2" name="Rectangle 21"/>
                  <p:cNvSpPr/>
                  <p:nvPr/>
                </p:nvSpPr>
                <p:spPr>
                  <a:xfrm>
                    <a:off x="1340701" y="1960959"/>
                    <a:ext cx="17407724" cy="1938992"/>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vi-VN" altLang="en-US" sz="1900" kern="1200">
                        <a:latin typeface="Arial" panose="020B0604020202020204" pitchFamily="34" charset="0"/>
                        <a:ea typeface="Open Sans"/>
                      </a:rPr>
                      <a:t>Trong công việc, người ta cần ước lượng khoảng cách</a:t>
                    </a:r>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từ vị trí </a:t>
                    </a:r>
                    <a14:m>
                      <m:oMath xmlns:m="http://schemas.openxmlformats.org/officeDocument/2006/math">
                        <m:r>
                          <a:rPr lang="vi-VN" altLang="en-US" sz="1900" i="1" kern="1200" smtClean="0">
                            <a:latin typeface="Cambria Math" panose="02040503050406030204" pitchFamily="18" charset="0"/>
                            <a:ea typeface="Open Sans"/>
                          </a:rPr>
                          <m:t>𝑂</m:t>
                        </m:r>
                      </m:oMath>
                    </a14:m>
                    <a:r>
                      <a:rPr lang="vi-VN" altLang="en-US" sz="1900" kern="1200">
                        <a:latin typeface="Arial" panose="020B0604020202020204" pitchFamily="34" charset="0"/>
                        <a:ea typeface="Open Sans"/>
                      </a:rPr>
                      <a:t> đến khu đất có dạng hình thang </a:t>
                    </a:r>
                    <a14:m>
                      <m:oMath xmlns:m="http://schemas.openxmlformats.org/officeDocument/2006/math">
                        <m:r>
                          <a:rPr lang="vi-VN" altLang="en-US" sz="1900" i="1" kern="1200" smtClean="0">
                            <a:latin typeface="Cambria Math" panose="02040503050406030204" pitchFamily="18" charset="0"/>
                            <a:ea typeface="Open Sans"/>
                          </a:rPr>
                          <m:t>𝑀𝑁𝑃𝑄</m:t>
                        </m:r>
                      </m:oMath>
                    </a14:m>
                    <a:r>
                      <a:rPr lang="vi-VN" altLang="en-US" sz="1900" kern="1200">
                        <a:latin typeface="Arial" panose="020B0604020202020204" pitchFamily="34" charset="0"/>
                        <a:ea typeface="Open Sans"/>
                      </a:rPr>
                      <a:t> nhưng không thể đo được trực tiếp, khoảng cách đó</a:t>
                    </a:r>
                  </a:p>
                </p:txBody>
              </p:sp>
            </mc:Choice>
            <mc:Fallback xmlns="">
              <p:sp>
                <p:nvSpPr>
                  <p:cNvPr id="22" name="Rectangle 21"/>
                  <p:cNvSpPr>
                    <a:spLocks noRot="1" noChangeAspect="1" noMove="1" noResize="1" noEditPoints="1" noAdjustHandles="1" noChangeArrowheads="1" noChangeShapeType="1" noTextEdit="1"/>
                  </p:cNvSpPr>
                  <p:nvPr/>
                </p:nvSpPr>
                <p:spPr>
                  <a:xfrm>
                    <a:off x="1340701" y="1960959"/>
                    <a:ext cx="17407724" cy="1938992"/>
                  </a:xfrm>
                  <a:prstGeom prst="rect">
                    <a:avLst/>
                  </a:prstGeom>
                  <a:blipFill>
                    <a:blip r:embed="rId6"/>
                    <a:stretch>
                      <a:fillRect l="-700" r="-630" b="-440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238970" y="1545336"/>
                  <a:ext cx="4680502" cy="2738570"/>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vi-VN" altLang="en-US" sz="1900" kern="1200">
                      <a:latin typeface="Arial" panose="020B0604020202020204" pitchFamily="34" charset="0"/>
                      <a:ea typeface="Open Sans"/>
                    </a:rPr>
                    <a:t>được tính bằng khoảng cách từ </a:t>
                  </a:r>
                  <a14:m>
                    <m:oMath xmlns:m="http://schemas.openxmlformats.org/officeDocument/2006/math">
                      <m:r>
                        <a:rPr lang="vi-VN" altLang="en-US" sz="1900" i="1" kern="1200">
                          <a:latin typeface="Cambria Math" panose="02040503050406030204" pitchFamily="18" charset="0"/>
                          <a:ea typeface="Open Sans"/>
                        </a:rPr>
                        <m:t>𝑂</m:t>
                      </m:r>
                    </m:oMath>
                  </a14:m>
                  <a:r>
                    <a:rPr lang="vi-VN" altLang="en-US" sz="1900" kern="1200">
                      <a:latin typeface="Arial" panose="020B0604020202020204" pitchFamily="34" charset="0"/>
                      <a:ea typeface="Open Sans"/>
                    </a:rPr>
                    <a:t> đến đường thẳng </a:t>
                  </a:r>
                  <a14:m>
                    <m:oMath xmlns:m="http://schemas.openxmlformats.org/officeDocument/2006/math">
                      <m:r>
                        <a:rPr lang="vi-VN" altLang="en-US" sz="1900" i="1" kern="1200">
                          <a:latin typeface="Cambria Math" panose="02040503050406030204" pitchFamily="18" charset="0"/>
                          <a:ea typeface="Open Sans"/>
                        </a:rPr>
                        <m:t>𝑀𝑁</m:t>
                      </m:r>
                    </m:oMath>
                  </a14:m>
                  <a:r>
                    <a:rPr lang="vi-VN" altLang="en-US" sz="1900" kern="1200">
                      <a:latin typeface="Arial" panose="020B0604020202020204" pitchFamily="34" charset="0"/>
                      <a:ea typeface="Open Sans"/>
                    </a:rPr>
                    <a:t>. Người ta chọn vị trí </a:t>
                  </a:r>
                  <a14:m>
                    <m:oMath xmlns:m="http://schemas.openxmlformats.org/officeDocument/2006/math">
                      <m:r>
                        <a:rPr lang="vi-VN" altLang="en-US" sz="1900" i="1" kern="1200">
                          <a:latin typeface="Cambria Math" panose="02040503050406030204" pitchFamily="18" charset="0"/>
                          <a:ea typeface="Open Sans"/>
                        </a:rPr>
                        <m:t>𝐴</m:t>
                      </m:r>
                    </m:oMath>
                  </a14:m>
                  <a:r>
                    <a:rPr lang="vi-VN" altLang="en-US" sz="1900" kern="1200">
                      <a:latin typeface="Arial" panose="020B0604020202020204" pitchFamily="34" charset="0"/>
                      <a:ea typeface="Open Sans"/>
                    </a:rPr>
                    <a:t> ở đáy </a:t>
                  </a:r>
                  <a14:m>
                    <m:oMath xmlns:m="http://schemas.openxmlformats.org/officeDocument/2006/math">
                      <m:r>
                        <a:rPr lang="vi-VN" altLang="en-US" sz="1900" i="1" kern="1200">
                          <a:latin typeface="Cambria Math" panose="02040503050406030204" pitchFamily="18" charset="0"/>
                          <a:ea typeface="Open Sans"/>
                        </a:rPr>
                        <m:t>𝑀𝑁</m:t>
                      </m:r>
                    </m:oMath>
                  </a14:m>
                  <a:r>
                    <a:rPr lang="vi-VN" altLang="en-US" sz="1900" kern="1200">
                      <a:latin typeface="Arial" panose="020B0604020202020204" pitchFamily="34" charset="0"/>
                      <a:ea typeface="Open Sans"/>
                    </a:rPr>
                    <a:t> và đo được </a:t>
                  </a:r>
                  <a14:m>
                    <m:oMath xmlns:m="http://schemas.openxmlformats.org/officeDocument/2006/math">
                      <m:r>
                        <a:rPr lang="vi-VN" altLang="en-US" sz="1900" i="1" kern="1200">
                          <a:latin typeface="Cambria Math" panose="02040503050406030204" pitchFamily="18" charset="0"/>
                          <a:ea typeface="Open Sans"/>
                        </a:rPr>
                        <m:t>𝑂𝐴</m:t>
                      </m:r>
                      <m:r>
                        <a:rPr lang="vi-VN" altLang="en-US" sz="1900" i="1" kern="1200">
                          <a:latin typeface="Cambria Math" panose="02040503050406030204" pitchFamily="18" charset="0"/>
                          <a:ea typeface="Open Sans"/>
                        </a:rPr>
                        <m:t>=18 </m:t>
                      </m:r>
                      <m:r>
                        <a:rPr lang="vi-VN" altLang="en-US" sz="1900" i="1" kern="1200">
                          <a:latin typeface="Cambria Math" panose="02040503050406030204" pitchFamily="18" charset="0"/>
                          <a:ea typeface="Open Sans"/>
                        </a:rPr>
                        <m:t>𝑚</m:t>
                      </m:r>
                      <m:r>
                        <a:rPr lang="vi-VN" altLang="en-US" sz="1900" i="1" kern="1200">
                          <a:latin typeface="Cambria Math" panose="02040503050406030204" pitchFamily="18" charset="0"/>
                          <a:ea typeface="Open Sans"/>
                        </a:rPr>
                        <m:t>, </m:t>
                      </m:r>
                      <m:acc>
                        <m:accPr>
                          <m:chr m:val="̂"/>
                          <m:ctrlPr>
                            <a:rPr lang="vi-VN" altLang="en-US" sz="1900" i="1" kern="1200">
                              <a:latin typeface="Cambria Math" panose="02040503050406030204" pitchFamily="18" charset="0"/>
                            </a:rPr>
                          </m:ctrlPr>
                        </m:accPr>
                        <m:e>
                          <m:r>
                            <a:rPr lang="vi-VN" altLang="en-US" sz="1900" i="1" kern="1200">
                              <a:latin typeface="Cambria Math" panose="02040503050406030204" pitchFamily="18" charset="0"/>
                              <a:ea typeface="Open Sans"/>
                            </a:rPr>
                            <m:t>𝑂𝐴𝑁</m:t>
                          </m:r>
                        </m:e>
                      </m:acc>
                      <m:r>
                        <a:rPr lang="vi-VN" altLang="en-US" sz="1900" i="1" kern="1200">
                          <a:latin typeface="Cambria Math" panose="02040503050406030204" pitchFamily="18" charset="0"/>
                          <a:ea typeface="Open Sans"/>
                        </a:rPr>
                        <m:t>=44°</m:t>
                      </m:r>
                    </m:oMath>
                  </a14:m>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(Hình 37). Tính khoảng cách từ vị trí </a:t>
                  </a:r>
                  <a14:m>
                    <m:oMath xmlns:m="http://schemas.openxmlformats.org/officeDocument/2006/math">
                      <m:r>
                        <a:rPr lang="vi-VN" altLang="en-US" sz="1900" i="1" kern="1200">
                          <a:latin typeface="Cambria Math" panose="02040503050406030204" pitchFamily="18" charset="0"/>
                          <a:ea typeface="Open Sans"/>
                        </a:rPr>
                        <m:t>𝑂</m:t>
                      </m:r>
                    </m:oMath>
                  </a14:m>
                  <a:r>
                    <a:rPr lang="vi-VN" altLang="en-US" sz="1900" kern="1200">
                      <a:latin typeface="Arial" panose="020B0604020202020204" pitchFamily="34" charset="0"/>
                      <a:ea typeface="Open Sans"/>
                    </a:rPr>
                    <a:t> đến khu đất (làm tròn kết quả đến hàng phần mười của mét).</a:t>
                  </a:r>
                </a:p>
              </p:txBody>
            </p:sp>
          </mc:Choice>
          <mc:Fallback xmlns="">
            <p:sp>
              <p:nvSpPr>
                <p:cNvPr id="9" name="Rectangle 8"/>
                <p:cNvSpPr>
                  <a:spLocks noRot="1" noChangeAspect="1" noMove="1" noResize="1" noEditPoints="1" noAdjustHandles="1" noChangeArrowheads="1" noChangeShapeType="1" noTextEdit="1"/>
                </p:cNvSpPr>
                <p:nvPr/>
              </p:nvSpPr>
              <p:spPr>
                <a:xfrm>
                  <a:off x="238970" y="1545336"/>
                  <a:ext cx="4680502" cy="2738570"/>
                </a:xfrm>
                <a:prstGeom prst="rect">
                  <a:avLst/>
                </a:prstGeom>
                <a:blipFill>
                  <a:blip r:embed="rId7"/>
                  <a:stretch>
                    <a:fillRect l="-1172" r="-22656" b="-891"/>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10" name="Rectangle 9"/>
          <p:cNvSpPr/>
          <p:nvPr/>
        </p:nvSpPr>
        <p:spPr>
          <a:xfrm>
            <a:off x="0" y="2914621"/>
            <a:ext cx="768096" cy="1447067"/>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pic>
        <p:nvPicPr>
          <p:cNvPr id="386" name="Google Shape;386;p40"/>
          <p:cNvPicPr preferRelativeResize="0"/>
          <p:nvPr/>
        </p:nvPicPr>
        <p:blipFill rotWithShape="1">
          <a:blip r:embed="rId3">
            <a:alphaModFix/>
          </a:blip>
          <a:srcRect l="-593"/>
          <a:stretch/>
        </p:blipFill>
        <p:spPr>
          <a:xfrm rot="10800000">
            <a:off x="6990625" y="-705419"/>
            <a:ext cx="1252174" cy="1200876"/>
          </a:xfrm>
          <a:prstGeom prst="rect">
            <a:avLst/>
          </a:prstGeom>
          <a:noFill/>
          <a:ln>
            <a:noFill/>
          </a:ln>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7784" y="1463040"/>
            <a:ext cx="3236141" cy="2951197"/>
          </a:xfrm>
          <a:prstGeom prst="rect">
            <a:avLst/>
          </a:prstGeom>
        </p:spPr>
      </p:pic>
      <p:sp>
        <p:nvSpPr>
          <p:cNvPr id="12" name="Flowchart: Terminator 11"/>
          <p:cNvSpPr/>
          <p:nvPr/>
        </p:nvSpPr>
        <p:spPr>
          <a:xfrm>
            <a:off x="4222143" y="455991"/>
            <a:ext cx="953361" cy="502920"/>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mc:AlternateContent xmlns:mc="http://schemas.openxmlformats.org/markup-compatibility/2006" xmlns:a14="http://schemas.microsoft.com/office/drawing/2010/main">
        <mc:Choice Requires="a14">
          <p:sp>
            <p:nvSpPr>
              <p:cNvPr id="2" name="Rectangle 1"/>
              <p:cNvSpPr/>
              <p:nvPr/>
            </p:nvSpPr>
            <p:spPr>
              <a:xfrm>
                <a:off x="4176423" y="1453623"/>
                <a:ext cx="4258400" cy="2982355"/>
              </a:xfrm>
              <a:prstGeom prst="rect">
                <a:avLst/>
              </a:prstGeom>
            </p:spPr>
            <p:txBody>
              <a:bodyPr wrap="square">
                <a:spAutoFit/>
              </a:bodyPr>
              <a:lstStyle/>
              <a:p>
                <a:pPr algn="just">
                  <a:lnSpc>
                    <a:spcPct val="165000"/>
                  </a:lnSpc>
                  <a:spcBef>
                    <a:spcPts val="600"/>
                  </a:spcBef>
                  <a:spcAft>
                    <a:spcPts val="600"/>
                  </a:spcAft>
                </a:pPr>
                <a:r>
                  <a:rPr lang="vi-VN" sz="1900">
                    <a:latin typeface="Arial" panose="020B0604020202020204" pitchFamily="34" charset="0"/>
                    <a:ea typeface="Calibri" panose="020F0502020204030204" pitchFamily="34" charset="0"/>
                    <a:cs typeface="Arial" panose="020B0604020202020204" pitchFamily="34" charset="0"/>
                  </a:rPr>
                  <a:t>Gọi khoảng cách từ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𝑂</m:t>
                    </m:r>
                  </m:oMath>
                </a14:m>
                <a:r>
                  <a:rPr lang="vi-VN" sz="1900">
                    <a:effectLst/>
                    <a:latin typeface="Arial" panose="020B0604020202020204" pitchFamily="34" charset="0"/>
                    <a:ea typeface="Calibri" panose="020F0502020204030204" pitchFamily="34" charset="0"/>
                    <a:cs typeface="Arial" panose="020B0604020202020204" pitchFamily="34" charset="0"/>
                  </a:rPr>
                  <a:t> đến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vi-VN" sz="19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𝑂𝐻</m:t>
                    </m:r>
                  </m:oMath>
                </a14:m>
                <a:r>
                  <a:rPr lang="en-US" sz="1900">
                    <a:effectLst/>
                    <a:latin typeface="Arial" panose="020B0604020202020204" pitchFamily="34" charset="0"/>
                    <a:ea typeface="Arial" panose="020B0604020202020204" pitchFamily="34" charset="0"/>
                    <a:cs typeface="Arial" panose="020B0604020202020204" pitchFamily="34" charset="0"/>
                  </a:rPr>
                  <a:t>.</a:t>
                </a:r>
              </a:p>
              <a:p>
                <a:pPr algn="just">
                  <a:lnSpc>
                    <a:spcPct val="165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𝐴𝐻𝑂</m:t>
                    </m:r>
                  </m:oMath>
                </a14:m>
                <a:r>
                  <a:rPr lang="vi-VN" sz="19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𝐻</m:t>
                    </m:r>
                  </m:oMath>
                </a14:m>
                <a:r>
                  <a:rPr lang="vi-VN" sz="19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𝐻𝐴𝑂</m:t>
                        </m:r>
                      </m:e>
                    </m:acc>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44</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65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𝑂𝐻</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44</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vi-VN" sz="1900" i="1">
                        <a:effectLst/>
                        <a:latin typeface="Cambria Math" panose="02040503050406030204" pitchFamily="18" charset="0"/>
                        <a:ea typeface="Calibri" panose="020F0502020204030204" pitchFamily="34" charset="0"/>
                        <a:cs typeface="Times New Roman" panose="02020603050405020304" pitchFamily="18" charset="0"/>
                      </a:rPr>
                      <m:t>. 18≈12,5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65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Vậy không cách từ vị trí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𝑂</m:t>
                    </m:r>
                  </m:oMath>
                </a14:m>
                <a:r>
                  <a:rPr lang="vi-VN" sz="1900">
                    <a:effectLst/>
                    <a:latin typeface="Arial" panose="020B0604020202020204" pitchFamily="34" charset="0"/>
                    <a:ea typeface="Calibri" panose="020F0502020204030204" pitchFamily="34" charset="0"/>
                    <a:cs typeface="Arial" panose="020B0604020202020204" pitchFamily="34" charset="0"/>
                  </a:rPr>
                  <a:t> đến khu đất là khoảng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12,5 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vi-VN" sz="1900">
                    <a:effectLst/>
                    <a:latin typeface="Arial" panose="020B0604020202020204" pitchFamily="34" charset="0"/>
                    <a:ea typeface="Calibri" panose="020F0502020204030204" pitchFamily="34" charset="0"/>
                    <a:cs typeface="Arial" panose="020B0604020202020204" pitchFamily="34" charset="0"/>
                  </a:rPr>
                  <a:t>.</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176423" y="1453623"/>
                <a:ext cx="4258400" cy="2982355"/>
              </a:xfrm>
              <a:prstGeom prst="rect">
                <a:avLst/>
              </a:prstGeom>
              <a:blipFill>
                <a:blip r:embed="rId6"/>
                <a:stretch>
                  <a:fillRect l="-1288" r="-12876" b="-2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552110" y="1913046"/>
                <a:ext cx="444352"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900" b="1" i="1" smtClean="0">
                          <a:solidFill>
                            <a:schemeClr val="accent3"/>
                          </a:solidFill>
                          <a:latin typeface="Cambria Math" panose="02040503050406030204" pitchFamily="18" charset="0"/>
                          <a:ea typeface="Calibri" panose="020F0502020204030204" pitchFamily="34" charset="0"/>
                          <a:cs typeface="Times New Roman" panose="02020603050405020304" pitchFamily="18" charset="0"/>
                        </a:rPr>
                        <m:t>𝑯</m:t>
                      </m:r>
                    </m:oMath>
                  </m:oMathPara>
                </a14:m>
                <a:endParaRPr lang="en-US" b="1">
                  <a:solidFill>
                    <a:schemeClr val="accent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2552110" y="1913046"/>
                <a:ext cx="444352" cy="38472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2494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left)">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barn(inVertical)">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grpSp>
        <p:nvGrpSpPr>
          <p:cNvPr id="19" name="Group 18"/>
          <p:cNvGrpSpPr/>
          <p:nvPr/>
        </p:nvGrpSpPr>
        <p:grpSpPr>
          <a:xfrm>
            <a:off x="1158202" y="379072"/>
            <a:ext cx="6989102" cy="4281907"/>
            <a:chOff x="1158202" y="187048"/>
            <a:chExt cx="6989102" cy="4281907"/>
          </a:xfrm>
        </p:grpSpPr>
        <p:grpSp>
          <p:nvGrpSpPr>
            <p:cNvPr id="29" name="Group 28"/>
            <p:cNvGrpSpPr/>
            <p:nvPr/>
          </p:nvGrpSpPr>
          <p:grpSpPr>
            <a:xfrm>
              <a:off x="1158202" y="187048"/>
              <a:ext cx="6989102" cy="2075421"/>
              <a:chOff x="2949807" y="906413"/>
              <a:chExt cx="13978204" cy="4150842"/>
            </a:xfrm>
          </p:grpSpPr>
          <p:sp>
            <p:nvSpPr>
              <p:cNvPr id="31" name="Google Shape;3331;p61"/>
              <p:cNvSpPr txBox="1"/>
              <p:nvPr/>
            </p:nvSpPr>
            <p:spPr>
              <a:xfrm flipH="1">
                <a:off x="7581369" y="906413"/>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4 (</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tr.91)</a:t>
                </a:r>
                <a:endParaRPr kumimoji="0" lang="en-US" sz="1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2" name="Rectangle 31"/>
                  <p:cNvSpPr/>
                  <p:nvPr/>
                </p:nvSpPr>
                <p:spPr>
                  <a:xfrm>
                    <a:off x="2949807" y="2211605"/>
                    <a:ext cx="13978204" cy="2845650"/>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vi-VN" altLang="en-US" sz="1900" kern="1200">
                        <a:latin typeface="Arial" panose="020B0604020202020204" pitchFamily="34" charset="0"/>
                        <a:ea typeface="Open Sans"/>
                      </a:rPr>
                      <a:t>Một mảnh gỗ có dạng hình chữ nhật </a:t>
                    </a:r>
                    <a14:m>
                      <m:oMath xmlns:m="http://schemas.openxmlformats.org/officeDocument/2006/math">
                        <m:r>
                          <a:rPr lang="vi-VN" altLang="en-US" sz="1900" i="1" kern="1200" smtClean="0">
                            <a:latin typeface="Cambria Math" panose="02040503050406030204" pitchFamily="18" charset="0"/>
                            <a:ea typeface="Open Sans"/>
                          </a:rPr>
                          <m:t>𝐴𝐵𝐶𝐷</m:t>
                        </m:r>
                      </m:oMath>
                    </a14:m>
                    <a:r>
                      <a:rPr lang="vi-VN" altLang="en-US" sz="1900" kern="1200">
                        <a:latin typeface="Arial" panose="020B0604020202020204" pitchFamily="34" charset="0"/>
                        <a:ea typeface="Open Sans"/>
                      </a:rPr>
                      <a:t> với đường chéo </a:t>
                    </a:r>
                    <a14:m>
                      <m:oMath xmlns:m="http://schemas.openxmlformats.org/officeDocument/2006/math">
                        <m:r>
                          <a:rPr lang="vi-VN" altLang="en-US" sz="1900" i="1" kern="1200" smtClean="0">
                            <a:latin typeface="Cambria Math" panose="02040503050406030204" pitchFamily="18" charset="0"/>
                            <a:ea typeface="Open Sans"/>
                          </a:rPr>
                          <m:t>𝐴𝐶</m:t>
                        </m:r>
                        <m:r>
                          <a:rPr lang="vi-VN" altLang="en-US" sz="1900" i="1" kern="1200" smtClean="0">
                            <a:latin typeface="Cambria Math" panose="02040503050406030204" pitchFamily="18" charset="0"/>
                            <a:ea typeface="Open Sans"/>
                          </a:rPr>
                          <m:t>=</m:t>
                        </m:r>
                        <m:r>
                          <a:rPr lang="vi-VN" altLang="en-US" sz="1900" i="1" kern="1200" smtClean="0">
                            <a:latin typeface="Cambria Math" panose="02040503050406030204" pitchFamily="18" charset="0"/>
                            <a:ea typeface="Open Sans"/>
                          </a:rPr>
                          <m:t>8</m:t>
                        </m:r>
                        <m:r>
                          <a:rPr lang="vi-VN" altLang="en-US" sz="1900" i="1" kern="1200" smtClean="0">
                            <a:latin typeface="Cambria Math" panose="02040503050406030204" pitchFamily="18" charset="0"/>
                            <a:ea typeface="Open Sans"/>
                          </a:rPr>
                          <m:t> </m:t>
                        </m:r>
                        <m:r>
                          <a:rPr lang="vi-VN" altLang="en-US" sz="1900" i="1" kern="1200" smtClean="0">
                            <a:latin typeface="Cambria Math" panose="02040503050406030204" pitchFamily="18" charset="0"/>
                            <a:ea typeface="Open Sans"/>
                          </a:rPr>
                          <m:t>𝑑𝑚</m:t>
                        </m:r>
                      </m:oMath>
                    </a14:m>
                    <a:r>
                      <a:rPr lang="vi-VN" altLang="en-US" sz="1900" kern="1200">
                        <a:latin typeface="Arial" panose="020B0604020202020204" pitchFamily="34" charset="0"/>
                        <a:ea typeface="Open Sans"/>
                      </a:rPr>
                      <a:t>. Do bảo quản không tốt nên mảnh gỗ bị hỏng phía hai đỉnh </a:t>
                    </a:r>
                    <a14:m>
                      <m:oMath xmlns:m="http://schemas.openxmlformats.org/officeDocument/2006/math">
                        <m:r>
                          <a:rPr lang="vi-VN" altLang="en-US" sz="1900" i="1" kern="1200" smtClean="0">
                            <a:latin typeface="Cambria Math" panose="02040503050406030204" pitchFamily="18" charset="0"/>
                            <a:ea typeface="Open Sans"/>
                          </a:rPr>
                          <m:t>𝐵</m:t>
                        </m:r>
                      </m:oMath>
                    </a14:m>
                    <a:r>
                      <a:rPr lang="vi-VN" altLang="en-US" sz="1900" kern="1200">
                        <a:latin typeface="Arial" panose="020B0604020202020204" pitchFamily="34" charset="0"/>
                        <a:ea typeface="Open Sans"/>
                      </a:rPr>
                      <a:t> và </a:t>
                    </a:r>
                    <a14:m>
                      <m:oMath xmlns:m="http://schemas.openxmlformats.org/officeDocument/2006/math">
                        <m:r>
                          <a:rPr lang="vi-VN" altLang="en-US" sz="1900" i="1" kern="1200" smtClean="0">
                            <a:latin typeface="Cambria Math" panose="02040503050406030204" pitchFamily="18" charset="0"/>
                            <a:ea typeface="Open Sans"/>
                          </a:rPr>
                          <m:t>𝐷</m:t>
                        </m:r>
                      </m:oMath>
                    </a14:m>
                    <a:r>
                      <a:rPr lang="vi-VN" altLang="en-US" sz="1900" kern="1200">
                        <a:latin typeface="Arial" panose="020B0604020202020204" pitchFamily="34" charset="0"/>
                        <a:ea typeface="Open Sans"/>
                      </a:rPr>
                      <a:t>. Biết </a:t>
                    </a:r>
                    <a14:m>
                      <m:oMath xmlns:m="http://schemas.openxmlformats.org/officeDocument/2006/math">
                        <m:acc>
                          <m:accPr>
                            <m:chr m:val="̂"/>
                            <m:ctrlPr>
                              <a:rPr lang="vi-VN" altLang="en-US" sz="1900" i="1" kern="1200" smtClean="0">
                                <a:latin typeface="Cambria Math" panose="02040503050406030204" pitchFamily="18" charset="0"/>
                              </a:rPr>
                            </m:ctrlPr>
                          </m:accPr>
                          <m:e>
                            <m:r>
                              <a:rPr lang="vi-VN" altLang="en-US" sz="1900" i="1" kern="1200">
                                <a:latin typeface="Cambria Math" panose="02040503050406030204" pitchFamily="18" charset="0"/>
                                <a:ea typeface="Open Sans"/>
                              </a:rPr>
                              <m:t>𝐵𝐴𝐶</m:t>
                            </m:r>
                          </m:e>
                        </m:acc>
                        <m:r>
                          <a:rPr lang="vi-VN" altLang="en-US" sz="1900" i="1" kern="1200" smtClean="0">
                            <a:latin typeface="Cambria Math" panose="02040503050406030204" pitchFamily="18" charset="0"/>
                            <a:ea typeface="Open Sans"/>
                          </a:rPr>
                          <m:t>=</m:t>
                        </m:r>
                        <m:r>
                          <a:rPr lang="vi-VN" altLang="en-US" sz="1900" i="1" kern="1200" smtClean="0">
                            <a:latin typeface="Cambria Math" panose="02040503050406030204" pitchFamily="18" charset="0"/>
                            <a:ea typeface="Open Sans"/>
                          </a:rPr>
                          <m:t>64</m:t>
                        </m:r>
                        <m:r>
                          <a:rPr lang="vi-VN" altLang="en-US" sz="1900" i="1" kern="1200" smtClean="0">
                            <a:latin typeface="Cambria Math" panose="02040503050406030204" pitchFamily="18" charset="0"/>
                            <a:ea typeface="Open Sans"/>
                          </a:rPr>
                          <m:t>° </m:t>
                        </m:r>
                      </m:oMath>
                    </a14:m>
                    <a:r>
                      <a:rPr lang="vi-VN" altLang="en-US" sz="1900" kern="1200">
                        <a:latin typeface="Arial" panose="020B0604020202020204" pitchFamily="34" charset="0"/>
                        <a:ea typeface="Open Sans"/>
                      </a:rPr>
                      <a:t>(Hình 38). Người ta cần biết độ</a:t>
                    </a:r>
                  </a:p>
                </p:txBody>
              </p:sp>
            </mc:Choice>
            <mc:Fallback xmlns="">
              <p:sp>
                <p:nvSpPr>
                  <p:cNvPr id="32" name="Rectangle 31"/>
                  <p:cNvSpPr>
                    <a:spLocks noRot="1" noChangeAspect="1" noMove="1" noResize="1" noEditPoints="1" noAdjustHandles="1" noChangeArrowheads="1" noChangeShapeType="1" noTextEdit="1"/>
                  </p:cNvSpPr>
                  <p:nvPr/>
                </p:nvSpPr>
                <p:spPr>
                  <a:xfrm>
                    <a:off x="2949807" y="2211605"/>
                    <a:ext cx="13978204" cy="2845650"/>
                  </a:xfrm>
                  <a:prstGeom prst="rect">
                    <a:avLst/>
                  </a:prstGeom>
                  <a:blipFill>
                    <a:blip r:embed="rId3"/>
                    <a:stretch>
                      <a:fillRect l="-872" r="-697" b="-2137"/>
                    </a:stretch>
                  </a:blipFill>
                </p:spPr>
                <p:txBody>
                  <a:bodyPr/>
                  <a:lstStyle/>
                  <a:p>
                    <a:r>
                      <a:rPr lang="en-US">
                        <a:noFill/>
                      </a:rPr>
                      <a:t> </a:t>
                    </a:r>
                  </a:p>
                </p:txBody>
              </p:sp>
            </mc:Fallback>
          </mc:AlternateContent>
        </p:gr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20057" y="2305496"/>
              <a:ext cx="2975090" cy="2108595"/>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158202" y="2183714"/>
                  <a:ext cx="3633254" cy="2285241"/>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en-US" altLang="en-US" sz="1900" kern="1200">
                      <a:latin typeface="Arial" panose="020B0604020202020204" pitchFamily="34" charset="0"/>
                      <a:ea typeface="Open Sans"/>
                    </a:rPr>
                    <a:t>d</a:t>
                  </a:r>
                  <a:r>
                    <a:rPr lang="vi-VN" altLang="en-US" sz="1900" kern="1200">
                      <a:latin typeface="Arial" panose="020B0604020202020204" pitchFamily="34" charset="0"/>
                      <a:ea typeface="Open Sans"/>
                    </a:rPr>
                    <a:t>ài</a:t>
                  </a:r>
                  <a:r>
                    <a:rPr lang="en-US" altLang="en-US" sz="1900" kern="1200">
                      <a:latin typeface="Arial" panose="020B0604020202020204" pitchFamily="34" charset="0"/>
                      <a:ea typeface="Open Sans"/>
                    </a:rPr>
                    <a:t> </a:t>
                  </a:r>
                  <a14:m>
                    <m:oMath xmlns:m="http://schemas.openxmlformats.org/officeDocument/2006/math">
                      <m:r>
                        <a:rPr lang="vi-VN" altLang="en-US" sz="1900" i="1" kern="1200" smtClean="0">
                          <a:latin typeface="Cambria Math" panose="02040503050406030204" pitchFamily="18" charset="0"/>
                          <a:ea typeface="Open Sans"/>
                        </a:rPr>
                        <m:t>𝐴𝐵</m:t>
                      </m:r>
                    </m:oMath>
                  </a14:m>
                  <a:r>
                    <a:rPr lang="vi-VN" altLang="en-US" sz="1900" kern="1200">
                      <a:latin typeface="Arial" panose="020B0604020202020204" pitchFamily="34" charset="0"/>
                      <a:ea typeface="Open Sans"/>
                    </a:rPr>
                    <a:t> và </a:t>
                  </a:r>
                  <a14:m>
                    <m:oMath xmlns:m="http://schemas.openxmlformats.org/officeDocument/2006/math">
                      <m:r>
                        <a:rPr lang="vi-VN" altLang="en-US" sz="1900" i="1" kern="1200" smtClean="0">
                          <a:latin typeface="Cambria Math" panose="02040503050406030204" pitchFamily="18" charset="0"/>
                          <a:ea typeface="Open Sans"/>
                        </a:rPr>
                        <m:t>𝐴𝐷</m:t>
                      </m:r>
                      <m:r>
                        <a:rPr lang="vi-VN" altLang="en-US" sz="1900" i="1" kern="1200" smtClean="0">
                          <a:latin typeface="Cambria Math" panose="02040503050406030204" pitchFamily="18" charset="0"/>
                          <a:ea typeface="Open Sans"/>
                        </a:rPr>
                        <m:t> </m:t>
                      </m:r>
                    </m:oMath>
                  </a14:m>
                  <a:r>
                    <a:rPr lang="vi-VN" altLang="en-US" sz="1900" kern="1200">
                      <a:latin typeface="Arial" panose="020B0604020202020204" pitchFamily="34" charset="0"/>
                      <a:ea typeface="Open Sans"/>
                    </a:rPr>
                    <a:t>để khôi phục lại mảnh gỗ ban đầu. Độ dài </a:t>
                  </a:r>
                  <a14:m>
                    <m:oMath xmlns:m="http://schemas.openxmlformats.org/officeDocument/2006/math">
                      <m:r>
                        <a:rPr lang="vi-VN" altLang="en-US" sz="1900" i="1" kern="1200" smtClean="0">
                          <a:latin typeface="Cambria Math" panose="02040503050406030204" pitchFamily="18" charset="0"/>
                          <a:ea typeface="Open Sans"/>
                        </a:rPr>
                        <m:t>𝐴𝐵</m:t>
                      </m:r>
                      <m:r>
                        <a:rPr lang="vi-VN" altLang="en-US" sz="1900" i="1" kern="1200" smtClean="0">
                          <a:latin typeface="Cambria Math" panose="02040503050406030204" pitchFamily="18" charset="0"/>
                          <a:ea typeface="Open Sans"/>
                        </a:rPr>
                        <m:t>, </m:t>
                      </m:r>
                      <m:r>
                        <a:rPr lang="vi-VN" altLang="en-US" sz="1900" i="1" kern="1200" smtClean="0">
                          <a:latin typeface="Cambria Math" panose="02040503050406030204" pitchFamily="18" charset="0"/>
                          <a:ea typeface="Open Sans"/>
                        </a:rPr>
                        <m:t>𝐴𝐷</m:t>
                      </m:r>
                    </m:oMath>
                  </a14:m>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bằng bao nhiêu decimét (làm tròn kết quả đến hàng phần mười)?</a:t>
                  </a:r>
                </a:p>
              </p:txBody>
            </p:sp>
          </mc:Choice>
          <mc:Fallback xmlns="">
            <p:sp>
              <p:nvSpPr>
                <p:cNvPr id="18" name="Rectangle 17"/>
                <p:cNvSpPr>
                  <a:spLocks noRot="1" noChangeAspect="1" noMove="1" noResize="1" noEditPoints="1" noAdjustHandles="1" noChangeArrowheads="1" noChangeShapeType="1" noTextEdit="1"/>
                </p:cNvSpPr>
                <p:nvPr/>
              </p:nvSpPr>
              <p:spPr>
                <a:xfrm>
                  <a:off x="1158202" y="2183714"/>
                  <a:ext cx="3633254" cy="2285241"/>
                </a:xfrm>
                <a:prstGeom prst="rect">
                  <a:avLst/>
                </a:prstGeom>
                <a:blipFill>
                  <a:blip r:embed="rId6"/>
                  <a:stretch>
                    <a:fillRect l="-1678" r="-1510" b="-1067"/>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2" name="Google Shape;322;p36"/>
          <p:cNvSpPr txBox="1">
            <a:spLocks noGrp="1"/>
          </p:cNvSpPr>
          <p:nvPr>
            <p:ph type="subTitle" idx="1"/>
          </p:nvPr>
        </p:nvSpPr>
        <p:spPr>
          <a:xfrm>
            <a:off x="350054" y="2509943"/>
            <a:ext cx="8429148" cy="2023829"/>
          </a:xfrm>
          <a:prstGeom prst="rect">
            <a:avLst/>
          </a:prstGeom>
        </p:spPr>
        <p:txBody>
          <a:bodyPr spcFirstLastPara="1" wrap="square" lIns="91425" tIns="91425" rIns="91425" bIns="91425" anchor="t" anchorCtr="0">
            <a:noAutofit/>
          </a:bodyPr>
          <a:lstStyle/>
          <a:p>
            <a:pPr marL="0" lvl="0" indent="0" defTabSz="457200">
              <a:lnSpc>
                <a:spcPct val="150000"/>
              </a:lnSpc>
              <a:buClrTx/>
              <a:buSzTx/>
            </a:pPr>
            <a:r>
              <a:rPr lang="vi-VN" sz="4100" b="1">
                <a:solidFill>
                  <a:srgbClr val="C00000"/>
                </a:solidFill>
                <a:latin typeface="Arial" panose="020B0604020202020204" pitchFamily="34" charset="0"/>
                <a:cs typeface="Arial"/>
                <a:sym typeface="Arial"/>
              </a:rPr>
              <a:t>Bài 3. ỨNG DỤNG CỦA TỈ SỐ LƯỢNG GIÁC CỦA GÓC NHỌN</a:t>
            </a:r>
          </a:p>
        </p:txBody>
      </p:sp>
      <p:pic>
        <p:nvPicPr>
          <p:cNvPr id="324" name="Google Shape;324;p36"/>
          <p:cNvPicPr preferRelativeResize="0"/>
          <p:nvPr/>
        </p:nvPicPr>
        <p:blipFill rotWithShape="1">
          <a:blip r:embed="rId3">
            <a:alphaModFix/>
          </a:blip>
          <a:srcRect r="36712"/>
          <a:stretch/>
        </p:blipFill>
        <p:spPr>
          <a:xfrm>
            <a:off x="8512602" y="1753333"/>
            <a:ext cx="652007" cy="1084983"/>
          </a:xfrm>
          <a:prstGeom prst="rect">
            <a:avLst/>
          </a:prstGeom>
          <a:noFill/>
          <a:ln>
            <a:noFill/>
          </a:ln>
        </p:spPr>
      </p:pic>
      <p:pic>
        <p:nvPicPr>
          <p:cNvPr id="326" name="Google Shape;326;p36"/>
          <p:cNvPicPr preferRelativeResize="0"/>
          <p:nvPr/>
        </p:nvPicPr>
        <p:blipFill>
          <a:blip r:embed="rId4">
            <a:alphaModFix/>
          </a:blip>
          <a:stretch>
            <a:fillRect/>
          </a:stretch>
        </p:blipFill>
        <p:spPr>
          <a:xfrm rot="10985647">
            <a:off x="7645740" y="4296960"/>
            <a:ext cx="1285727" cy="812433"/>
          </a:xfrm>
          <a:prstGeom prst="rect">
            <a:avLst/>
          </a:prstGeom>
          <a:noFill/>
          <a:ln>
            <a:noFill/>
          </a:ln>
        </p:spPr>
      </p:pic>
      <p:sp>
        <p:nvSpPr>
          <p:cNvPr id="5" name="Rectangle 4"/>
          <p:cNvSpPr/>
          <p:nvPr/>
        </p:nvSpPr>
        <p:spPr>
          <a:xfrm>
            <a:off x="47492" y="299990"/>
            <a:ext cx="8997696" cy="1868268"/>
          </a:xfrm>
          <a:prstGeom prst="rect">
            <a:avLst/>
          </a:prstGeom>
        </p:spPr>
        <p:txBody>
          <a:bodyPr wrap="square">
            <a:spAutoFit/>
          </a:bodyPr>
          <a:lstStyle/>
          <a:p>
            <a:pPr lvl="0" algn="ctr" defTabSz="457200">
              <a:lnSpc>
                <a:spcPct val="150000"/>
              </a:lnSpc>
              <a:buClrTx/>
            </a:pPr>
            <a:r>
              <a:rPr lang="en-US" sz="4100" b="1">
                <a:solidFill>
                  <a:srgbClr val="002948"/>
                </a:solidFill>
                <a:latin typeface="Arial" panose="020B0604020202020204" pitchFamily="34" charset="0"/>
              </a:rPr>
              <a:t>CHƯƠNG IV. HỆ THỨC LƯỢNG TRONG TAM GIÁC VUÔNG</a:t>
            </a:r>
            <a:endParaRPr lang="vi-VN" sz="4100" b="1">
              <a:solidFill>
                <a:srgbClr val="002948"/>
              </a:solidFill>
              <a:latin typeface="Arial" panose="020B0604020202020204" pitchFamily="34" charset="0"/>
            </a:endParaRPr>
          </a:p>
        </p:txBody>
      </p:sp>
      <p:sp>
        <p:nvSpPr>
          <p:cNvPr id="6" name="Right Triangle 5"/>
          <p:cNvSpPr/>
          <p:nvPr/>
        </p:nvSpPr>
        <p:spPr>
          <a:xfrm>
            <a:off x="548640" y="4652666"/>
            <a:ext cx="356616" cy="349102"/>
          </a:xfrm>
          <a:prstGeom prst="rtTriangle">
            <a:avLst/>
          </a:prstGeom>
          <a:no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Google Shape;357;p38"/>
          <p:cNvSpPr/>
          <p:nvPr/>
        </p:nvSpPr>
        <p:spPr>
          <a:xfrm rot="-5400000">
            <a:off x="8566806" y="331106"/>
            <a:ext cx="543600" cy="227700"/>
          </a:xfrm>
          <a:prstGeom prst="rtTriangl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7" name="Rectangle 6"/>
          <p:cNvSpPr/>
          <p:nvPr/>
        </p:nvSpPr>
        <p:spPr>
          <a:xfrm>
            <a:off x="548640" y="1224213"/>
            <a:ext cx="368205" cy="361507"/>
          </a:xfrm>
          <a:prstGeom prst="rect">
            <a:avLst/>
          </a:prstGeom>
          <a:solidFill>
            <a:srgbClr val="F3ECE4"/>
          </a:solidFill>
          <a:ln>
            <a:solidFill>
              <a:srgbClr val="F3ECE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22">
                                            <p:bg/>
                                          </p:spTgt>
                                        </p:tgtEl>
                                        <p:attrNameLst>
                                          <p:attrName>style.visibility</p:attrName>
                                        </p:attrNameLst>
                                      </p:cBhvr>
                                      <p:to>
                                        <p:strVal val="visible"/>
                                      </p:to>
                                    </p:set>
                                    <p:animEffect transition="in" filter="wipe(up)">
                                      <p:cBhvr>
                                        <p:cTn id="11" dur="500"/>
                                        <p:tgtEl>
                                          <p:spTgt spid="322">
                                            <p:bg/>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22">
                                            <p:txEl>
                                              <p:pRg st="0" end="0"/>
                                            </p:txEl>
                                          </p:spTgt>
                                        </p:tgtEl>
                                        <p:attrNameLst>
                                          <p:attrName>style.visibility</p:attrName>
                                        </p:attrNameLst>
                                      </p:cBhvr>
                                      <p:to>
                                        <p:strVal val="visible"/>
                                      </p:to>
                                    </p:set>
                                    <p:animEffect transition="in" filter="wipe(up)">
                                      <p:cBhvr>
                                        <p:cTn id="14" dur="500"/>
                                        <p:tgtEl>
                                          <p:spTgt spid="3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uiExpand="1" build="p"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8" name="Flowchart: Terminator 7"/>
          <p:cNvSpPr/>
          <p:nvPr/>
        </p:nvSpPr>
        <p:spPr>
          <a:xfrm>
            <a:off x="774856" y="327975"/>
            <a:ext cx="953361" cy="502920"/>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74856" y="1290512"/>
            <a:ext cx="2975090" cy="2108595"/>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993543" y="1098844"/>
                <a:ext cx="4882896" cy="3600537"/>
              </a:xfrm>
              <a:prstGeom prst="rect">
                <a:avLst/>
              </a:prstGeom>
            </p:spPr>
            <p:txBody>
              <a:bodyPr wrap="square">
                <a:spAutoFit/>
              </a:bodyPr>
              <a:lstStyle/>
              <a:p>
                <a:pPr algn="just">
                  <a:lnSpc>
                    <a:spcPct val="150000"/>
                  </a:lnSpc>
                  <a:spcBef>
                    <a:spcPts val="600"/>
                  </a:spcBef>
                  <a:spcAft>
                    <a:spcPts val="600"/>
                  </a:spcAft>
                </a:pPr>
                <a:r>
                  <a:rPr lang="vi-VN" sz="190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19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vi-VN" sz="19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𝐵𝐴𝐶</m:t>
                        </m:r>
                      </m:e>
                    </m:acc>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64</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𝐴𝐵</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64</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vi-VN" sz="1900" i="1">
                        <a:effectLst/>
                        <a:latin typeface="Cambria Math" panose="02040503050406030204" pitchFamily="18" charset="0"/>
                        <a:ea typeface="Calibri" panose="020F0502020204030204" pitchFamily="34" charset="0"/>
                        <a:cs typeface="Times New Roman" panose="02020603050405020304" pitchFamily="18" charset="0"/>
                      </a:rPr>
                      <m:t>. 8≈3,5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𝑑𝑚</m:t>
                    </m:r>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1900">
                    <a:latin typeface="Arial" panose="020B0604020202020204" pitchFamily="34" charset="0"/>
                    <a:ea typeface="Calibri" panose="020F0502020204030204" pitchFamily="34" charset="0"/>
                    <a:cs typeface="Arial" panose="020B0604020202020204" pitchFamily="34" charset="0"/>
                  </a:rPr>
                  <a:t>Áp dụng</a:t>
                </a:r>
                <a:r>
                  <a:rPr lang="vi-VN" sz="1900">
                    <a:effectLst/>
                    <a:latin typeface="Arial" panose="020B0604020202020204" pitchFamily="34" charset="0"/>
                    <a:ea typeface="Calibri" panose="020F0502020204030204" pitchFamily="34" charset="0"/>
                    <a:cs typeface="Arial" panose="020B0604020202020204" pitchFamily="34" charset="0"/>
                  </a:rPr>
                  <a:t> định lí Pythagore </a:t>
                </a:r>
                <a:r>
                  <a:rPr lang="en-US" sz="1900">
                    <a:effectLst/>
                    <a:latin typeface="Arial" panose="020B0604020202020204" pitchFamily="34" charset="0"/>
                    <a:ea typeface="Calibri" panose="020F0502020204030204" pitchFamily="34" charset="0"/>
                    <a:cs typeface="Arial" panose="020B0604020202020204" pitchFamily="34" charset="0"/>
                  </a:rPr>
                  <a:t>ta có</a:t>
                </a:r>
                <a:endParaRPr lang="en-US" sz="19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𝐵𝐶</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8</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3,5</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vi-VN" sz="1900" i="1">
                        <a:effectLst/>
                        <a:latin typeface="Cambria Math" panose="02040503050406030204" pitchFamily="18" charset="0"/>
                        <a:ea typeface="Calibri" panose="020F0502020204030204" pitchFamily="34" charset="0"/>
                        <a:cs typeface="Times New Roman" panose="02020603050405020304" pitchFamily="18" charset="0"/>
                      </a:rPr>
                      <m:t>≈7,2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𝑑𝑚</m:t>
                    </m:r>
                  </m:oMath>
                </a14:m>
                <a:r>
                  <a:rPr lang="vi-VN" sz="1900">
                    <a:effectLst/>
                    <a:latin typeface="Arial" panose="020B0604020202020204" pitchFamily="34" charset="0"/>
                    <a:ea typeface="Calibri" panose="020F0502020204030204" pitchFamily="34" charset="0"/>
                    <a:cs typeface="Arial" panose="020B0604020202020204" pitchFamily="34" charset="0"/>
                  </a:rPr>
                  <a:t> </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1900">
                    <a:effectLst/>
                    <a:latin typeface="Arial" panose="020B0604020202020204" pitchFamily="34" charset="0"/>
                    <a:ea typeface="Calibri" panose="020F0502020204030204" pitchFamily="34" charset="0"/>
                    <a:cs typeface="Arial" panose="020B0604020202020204" pitchFamily="34" charset="0"/>
                  </a:rPr>
                  <a:t> là hình chữ nhật nên</a:t>
                </a:r>
                <a:endParaRPr lang="en-US" sz="19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𝐵𝐶</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𝐴𝐷</m:t>
                    </m:r>
                    <m:r>
                      <a:rPr lang="vi-VN" sz="1900" i="1">
                        <a:effectLst/>
                        <a:latin typeface="Cambria Math" panose="02040503050406030204" pitchFamily="18" charset="0"/>
                        <a:ea typeface="Calibri" panose="020F0502020204030204" pitchFamily="34" charset="0"/>
                        <a:cs typeface="Times New Roman" panose="02020603050405020304" pitchFamily="18" charset="0"/>
                      </a:rPr>
                      <m:t>≈7,2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𝑑𝑚</m:t>
                    </m:r>
                  </m:oMath>
                </a14:m>
                <a:r>
                  <a:rPr lang="vi-VN" sz="1900">
                    <a:effectLst/>
                    <a:latin typeface="Arial" panose="020B0604020202020204" pitchFamily="34" charset="0"/>
                    <a:ea typeface="Calibri" panose="020F0502020204030204" pitchFamily="34" charset="0"/>
                    <a:cs typeface="Arial" panose="020B0604020202020204" pitchFamily="34" charset="0"/>
                  </a:rPr>
                  <a:t>.</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993543" y="1098844"/>
                <a:ext cx="4882896" cy="3600537"/>
              </a:xfrm>
              <a:prstGeom prst="rect">
                <a:avLst/>
              </a:prstGeom>
              <a:blipFill>
                <a:blip r:embed="rId5"/>
                <a:stretch>
                  <a:fillRect l="-1124" b="-338"/>
                </a:stretch>
              </a:blipFill>
            </p:spPr>
            <p:txBody>
              <a:bodyPr/>
              <a:lstStyle/>
              <a:p>
                <a:r>
                  <a:rPr lang="en-US">
                    <a:noFill/>
                  </a:rPr>
                  <a:t> </a:t>
                </a:r>
              </a:p>
            </p:txBody>
          </p:sp>
        </mc:Fallback>
      </mc:AlternateContent>
    </p:spTree>
    <p:extLst>
      <p:ext uri="{BB962C8B-B14F-4D97-AF65-F5344CB8AC3E}">
        <p14:creationId xmlns:p14="http://schemas.microsoft.com/office/powerpoint/2010/main" val="52765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5" dur="500"/>
                                        <p:tgtEl>
                                          <p:spTgt spid="2">
                                            <p:txEl>
                                              <p:pRg st="2" end="2"/>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wipe(up)">
                                      <p:cBhvr>
                                        <p:cTn id="33" dur="500"/>
                                        <p:tgtEl>
                                          <p:spTgt spid="2">
                                            <p:txEl>
                                              <p:pRg st="4" end="4"/>
                                            </p:txEl>
                                          </p:spTgt>
                                        </p:tgtEl>
                                      </p:cBhvr>
                                    </p:animEffect>
                                  </p:childTnLst>
                                </p:cTn>
                              </p:par>
                              <p:par>
                                <p:cTn id="34" presetID="22" presetClass="entr" presetSubtype="1"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wipe(up)">
                                      <p:cBhvr>
                                        <p:cTn id="3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grpSp>
        <p:nvGrpSpPr>
          <p:cNvPr id="19" name="Group 18"/>
          <p:cNvGrpSpPr/>
          <p:nvPr/>
        </p:nvGrpSpPr>
        <p:grpSpPr>
          <a:xfrm>
            <a:off x="399251" y="240433"/>
            <a:ext cx="8305838" cy="1907897"/>
            <a:chOff x="3016791" y="892567"/>
            <a:chExt cx="16611676" cy="3815794"/>
          </a:xfrm>
        </p:grpSpPr>
        <p:sp>
          <p:nvSpPr>
            <p:cNvPr id="22" name="Google Shape;3331;p61"/>
            <p:cNvSpPr txBox="1"/>
            <p:nvPr/>
          </p:nvSpPr>
          <p:spPr>
            <a:xfrm flipH="1">
              <a:off x="8965089" y="892567"/>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5 (SGK – tr.91)</a:t>
              </a:r>
              <a:endParaRPr kumimoji="0" lang="en-US" sz="1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3" name="Rectangle 22"/>
                <p:cNvSpPr/>
                <p:nvPr/>
              </p:nvSpPr>
              <p:spPr>
                <a:xfrm>
                  <a:off x="3016791" y="1863479"/>
                  <a:ext cx="16611676" cy="2844882"/>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vi-VN" altLang="en-US" sz="1900" kern="1200">
                      <a:latin typeface="Arial" panose="020B0604020202020204" pitchFamily="34" charset="0"/>
                      <a:ea typeface="Open Sans"/>
                    </a:rPr>
                    <a:t>Trên mặt biển, khi khoảng cách </a:t>
                  </a:r>
                  <a14:m>
                    <m:oMath xmlns:m="http://schemas.openxmlformats.org/officeDocument/2006/math">
                      <m:r>
                        <a:rPr lang="vi-VN" altLang="en-US" sz="1900" i="1" kern="1200" smtClean="0">
                          <a:latin typeface="Cambria Math" panose="02040503050406030204" pitchFamily="18" charset="0"/>
                          <a:ea typeface="Open Sans"/>
                        </a:rPr>
                        <m:t>𝐴𝐵</m:t>
                      </m:r>
                    </m:oMath>
                  </a14:m>
                  <a:r>
                    <a:rPr lang="vi-VN" altLang="en-US" sz="1900" kern="1200">
                      <a:latin typeface="Arial" panose="020B0604020202020204" pitchFamily="34" charset="0"/>
                      <a:ea typeface="Open Sans"/>
                    </a:rPr>
                    <a:t> từ ca nô đến</a:t>
                  </a:r>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chân tháp hải đăng là </a:t>
                  </a:r>
                  <a14:m>
                    <m:oMath xmlns:m="http://schemas.openxmlformats.org/officeDocument/2006/math">
                      <m:r>
                        <a:rPr lang="vi-VN" altLang="en-US" sz="1900" i="1" kern="1200" smtClean="0">
                          <a:latin typeface="Cambria Math" panose="02040503050406030204" pitchFamily="18" charset="0"/>
                          <a:ea typeface="Open Sans"/>
                        </a:rPr>
                        <m:t>250 </m:t>
                      </m:r>
                      <m:r>
                        <a:rPr lang="vi-VN" altLang="en-US" sz="1900" i="1" kern="1200" smtClean="0">
                          <a:latin typeface="Cambria Math" panose="02040503050406030204" pitchFamily="18" charset="0"/>
                          <a:ea typeface="Open Sans"/>
                        </a:rPr>
                        <m:t>𝑚</m:t>
                      </m:r>
                    </m:oMath>
                  </a14:m>
                  <a:r>
                    <a:rPr lang="vi-VN" altLang="en-US" sz="1900" kern="1200">
                      <a:latin typeface="Arial" panose="020B0604020202020204" pitchFamily="34" charset="0"/>
                      <a:ea typeface="Open Sans"/>
                    </a:rPr>
                    <a:t>, một người đứng trên tháp hải đăng đó nhìn về phía ca nô theo phương </a:t>
                  </a:r>
                  <a14:m>
                    <m:oMath xmlns:m="http://schemas.openxmlformats.org/officeDocument/2006/math">
                      <m:r>
                        <a:rPr lang="vi-VN" altLang="en-US" sz="1900" i="1" kern="1200" smtClean="0">
                          <a:latin typeface="Cambria Math" panose="02040503050406030204" pitchFamily="18" charset="0"/>
                          <a:ea typeface="Open Sans"/>
                        </a:rPr>
                        <m:t>𝐶𝐴</m:t>
                      </m:r>
                    </m:oMath>
                  </a14:m>
                  <a:r>
                    <a:rPr lang="vi-VN" altLang="en-US" sz="1900" kern="1200">
                      <a:latin typeface="Arial" panose="020B0604020202020204" pitchFamily="34" charset="0"/>
                      <a:ea typeface="Open Sans"/>
                    </a:rPr>
                    <a:t> tạo với phương nằm ngang </a:t>
                  </a:r>
                  <a14:m>
                    <m:oMath xmlns:m="http://schemas.openxmlformats.org/officeDocument/2006/math">
                      <m:r>
                        <a:rPr lang="vi-VN" altLang="en-US" sz="1900" i="1" kern="1200" smtClean="0">
                          <a:latin typeface="Cambria Math" panose="02040503050406030204" pitchFamily="18" charset="0"/>
                          <a:ea typeface="Open Sans"/>
                        </a:rPr>
                        <m:t>𝐶𝑥</m:t>
                      </m:r>
                    </m:oMath>
                  </a14:m>
                  <a:r>
                    <a:rPr lang="vi-VN" altLang="en-US" sz="1900" kern="1200">
                      <a:latin typeface="Arial" panose="020B0604020202020204" pitchFamily="34" charset="0"/>
                      <a:ea typeface="Open Sans"/>
                    </a:rPr>
                    <a:t> một góc là </a:t>
                  </a:r>
                  <a14:m>
                    <m:oMath xmlns:m="http://schemas.openxmlformats.org/officeDocument/2006/math">
                      <m:acc>
                        <m:accPr>
                          <m:chr m:val="̂"/>
                          <m:ctrlPr>
                            <a:rPr lang="vi-VN" altLang="en-US" sz="1900" i="1" kern="1200" smtClean="0">
                              <a:latin typeface="Cambria Math" panose="02040503050406030204" pitchFamily="18" charset="0"/>
                            </a:rPr>
                          </m:ctrlPr>
                        </m:accPr>
                        <m:e>
                          <m:r>
                            <a:rPr lang="vi-VN" altLang="en-US" sz="1900" i="1" kern="1200">
                              <a:latin typeface="Cambria Math" panose="02040503050406030204" pitchFamily="18" charset="0"/>
                              <a:ea typeface="Open Sans"/>
                            </a:rPr>
                            <m:t>𝐴𝐶𝑥</m:t>
                          </m:r>
                        </m:e>
                      </m:acc>
                      <m:r>
                        <a:rPr lang="vi-VN" altLang="en-US" sz="1900" i="1" kern="1200" smtClean="0">
                          <a:latin typeface="Cambria Math" panose="02040503050406030204" pitchFamily="18" charset="0"/>
                          <a:ea typeface="Open Sans"/>
                        </a:rPr>
                        <m:t>=32°</m:t>
                      </m:r>
                    </m:oMath>
                  </a14:m>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(Hình 39). </a:t>
                  </a:r>
                </a:p>
              </p:txBody>
            </p:sp>
          </mc:Choice>
          <mc:Fallback xmlns="">
            <p:sp>
              <p:nvSpPr>
                <p:cNvPr id="23" name="Rectangle 22"/>
                <p:cNvSpPr>
                  <a:spLocks noRot="1" noChangeAspect="1" noMove="1" noResize="1" noEditPoints="1" noAdjustHandles="1" noChangeArrowheads="1" noChangeShapeType="1" noTextEdit="1"/>
                </p:cNvSpPr>
                <p:nvPr/>
              </p:nvSpPr>
              <p:spPr>
                <a:xfrm>
                  <a:off x="3016791" y="1863479"/>
                  <a:ext cx="16611676" cy="2844882"/>
                </a:xfrm>
                <a:prstGeom prst="rect">
                  <a:avLst/>
                </a:prstGeom>
                <a:blipFill>
                  <a:blip r:embed="rId3"/>
                  <a:stretch>
                    <a:fillRect l="-660" r="-660" b="-2575"/>
                  </a:stretch>
                </a:blipFill>
              </p:spPr>
              <p:txBody>
                <a:bodyPr/>
                <a:lstStyle/>
                <a:p>
                  <a:r>
                    <a:rPr lang="en-US">
                      <a:noFill/>
                    </a:rPr>
                    <a:t> </a:t>
                  </a:r>
                </a:p>
              </p:txBody>
            </p:sp>
          </mc:Fallback>
        </mc:AlternateContent>
      </p:grpSp>
      <p:pic>
        <p:nvPicPr>
          <p:cNvPr id="7" name="Picture 6"/>
          <p:cNvPicPr>
            <a:picLocks noChangeAspect="1"/>
          </p:cNvPicPr>
          <p:nvPr/>
        </p:nvPicPr>
        <p:blipFill>
          <a:blip r:embed="rId4"/>
          <a:stretch>
            <a:fillRect/>
          </a:stretch>
        </p:blipFill>
        <p:spPr>
          <a:xfrm>
            <a:off x="5347307" y="2166618"/>
            <a:ext cx="3357782" cy="284014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399250" y="2075505"/>
                <a:ext cx="4828249" cy="1846659"/>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vi-VN" altLang="en-US" sz="1900" kern="1200">
                    <a:latin typeface="Arial" panose="020B0604020202020204" pitchFamily="34" charset="0"/>
                    <a:ea typeface="Open Sans"/>
                  </a:rPr>
                  <a:t>Tính chiều cao</a:t>
                </a:r>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của tháp hải đăng (làm tròn kết quả đến hàng phần mười của mét), biết </a:t>
                </a:r>
                <a14:m>
                  <m:oMath xmlns:m="http://schemas.openxmlformats.org/officeDocument/2006/math">
                    <m:r>
                      <a:rPr lang="vi-VN" altLang="en-US" sz="1900" i="1" kern="1200">
                        <a:latin typeface="Cambria Math" panose="02040503050406030204" pitchFamily="18" charset="0"/>
                        <a:ea typeface="Open Sans"/>
                      </a:rPr>
                      <m:t>𝐴𝐵</m:t>
                    </m:r>
                    <m:r>
                      <a:rPr lang="vi-VN" altLang="en-US" sz="1900" i="1" kern="1200">
                        <a:latin typeface="Cambria Math" panose="02040503050406030204" pitchFamily="18" charset="0"/>
                        <a:ea typeface="Open Sans"/>
                      </a:rPr>
                      <m:t> // </m:t>
                    </m:r>
                    <m:r>
                      <a:rPr lang="vi-VN" altLang="en-US" sz="1900" i="1" kern="1200">
                        <a:latin typeface="Cambria Math" panose="02040503050406030204" pitchFamily="18" charset="0"/>
                        <a:ea typeface="Open Sans"/>
                      </a:rPr>
                      <m:t>𝐶𝑥</m:t>
                    </m:r>
                  </m:oMath>
                </a14:m>
                <a:r>
                  <a:rPr lang="vi-VN" altLang="en-US" sz="1900" kern="1200">
                    <a:latin typeface="Arial" panose="020B0604020202020204" pitchFamily="34" charset="0"/>
                    <a:ea typeface="Open Sans"/>
                  </a:rPr>
                  <a:t> và độ cao từ tầm mắt của người đó đến đỉnh tháp hải đăng là </a:t>
                </a:r>
                <a14:m>
                  <m:oMath xmlns:m="http://schemas.openxmlformats.org/officeDocument/2006/math">
                    <m:r>
                      <a:rPr lang="vi-VN" altLang="en-US" sz="1900" i="1" kern="1200">
                        <a:latin typeface="Cambria Math" panose="02040503050406030204" pitchFamily="18" charset="0"/>
                        <a:ea typeface="Open Sans"/>
                      </a:rPr>
                      <m:t>3,2 </m:t>
                    </m:r>
                    <m:r>
                      <a:rPr lang="vi-VN" altLang="en-US" sz="1900" i="1" kern="1200">
                        <a:latin typeface="Cambria Math" panose="02040503050406030204" pitchFamily="18" charset="0"/>
                        <a:ea typeface="Open Sans"/>
                      </a:rPr>
                      <m:t>𝑚</m:t>
                    </m:r>
                    <m:r>
                      <a:rPr lang="vi-VN" altLang="en-US" sz="1900" i="1" kern="1200">
                        <a:latin typeface="Cambria Math" panose="02040503050406030204" pitchFamily="18" charset="0"/>
                        <a:ea typeface="Open Sans"/>
                      </a:rPr>
                      <m:t>.</m:t>
                    </m:r>
                  </m:oMath>
                </a14:m>
                <a:endParaRPr lang="vi-VN" altLang="en-US" sz="1900" kern="1200">
                  <a:latin typeface="Arial" panose="020B0604020202020204" pitchFamily="34" charset="0"/>
                  <a:ea typeface="Open Sans"/>
                </a:endParaRPr>
              </a:p>
            </p:txBody>
          </p:sp>
        </mc:Choice>
        <mc:Fallback xmlns="">
          <p:sp>
            <p:nvSpPr>
              <p:cNvPr id="8" name="Rectangle 7"/>
              <p:cNvSpPr>
                <a:spLocks noRot="1" noChangeAspect="1" noMove="1" noResize="1" noEditPoints="1" noAdjustHandles="1" noChangeArrowheads="1" noChangeShapeType="1" noTextEdit="1"/>
              </p:cNvSpPr>
              <p:nvPr/>
            </p:nvSpPr>
            <p:spPr>
              <a:xfrm>
                <a:off x="399250" y="2075505"/>
                <a:ext cx="4828249" cy="1846659"/>
              </a:xfrm>
              <a:prstGeom prst="rect">
                <a:avLst/>
              </a:prstGeom>
              <a:blipFill>
                <a:blip r:embed="rId5"/>
                <a:stretch>
                  <a:fillRect l="-1135" r="-1135" b="-1650"/>
                </a:stretch>
              </a:blipFill>
            </p:spPr>
            <p:txBody>
              <a:bodyPr/>
              <a:lstStyle/>
              <a:p>
                <a:r>
                  <a:rPr lang="en-US">
                    <a:noFill/>
                  </a:rPr>
                  <a:t> </a:t>
                </a:r>
              </a:p>
            </p:txBody>
          </p:sp>
        </mc:Fallback>
      </mc:AlternateContent>
      <p:pic>
        <p:nvPicPr>
          <p:cNvPr id="32" name="Google Shape;538;p49"/>
          <p:cNvPicPr preferRelativeResize="0"/>
          <p:nvPr/>
        </p:nvPicPr>
        <p:blipFill>
          <a:blip r:embed="rId6">
            <a:alphaModFix/>
          </a:blip>
          <a:stretch>
            <a:fillRect/>
          </a:stretch>
        </p:blipFill>
        <p:spPr>
          <a:xfrm rot="913110">
            <a:off x="-6166" y="4258183"/>
            <a:ext cx="1766848" cy="955276"/>
          </a:xfrm>
          <a:prstGeom prst="rect">
            <a:avLst/>
          </a:prstGeom>
          <a:noFill/>
          <a:ln>
            <a:noFill/>
          </a:ln>
        </p:spPr>
      </p:pic>
      <p:pic>
        <p:nvPicPr>
          <p:cNvPr id="33" name="Google Shape;536;p49"/>
          <p:cNvPicPr preferRelativeResize="0"/>
          <p:nvPr/>
        </p:nvPicPr>
        <p:blipFill>
          <a:blip r:embed="rId7">
            <a:alphaModFix/>
          </a:blip>
          <a:stretch>
            <a:fillRect/>
          </a:stretch>
        </p:blipFill>
        <p:spPr>
          <a:xfrm rot="20053296">
            <a:off x="849991" y="4237893"/>
            <a:ext cx="1198264" cy="67882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47291" y="1622249"/>
            <a:ext cx="3357782" cy="2840142"/>
          </a:xfrm>
          <a:prstGeom prst="rect">
            <a:avLst/>
          </a:prstGeom>
        </p:spPr>
      </p:pic>
      <p:pic>
        <p:nvPicPr>
          <p:cNvPr id="32" name="Google Shape;538;p49"/>
          <p:cNvPicPr preferRelativeResize="0"/>
          <p:nvPr/>
        </p:nvPicPr>
        <p:blipFill>
          <a:blip r:embed="rId4">
            <a:alphaModFix/>
          </a:blip>
          <a:stretch>
            <a:fillRect/>
          </a:stretch>
        </p:blipFill>
        <p:spPr>
          <a:xfrm rot="913110">
            <a:off x="7065603" y="247069"/>
            <a:ext cx="1766848" cy="955276"/>
          </a:xfrm>
          <a:prstGeom prst="rect">
            <a:avLst/>
          </a:prstGeom>
          <a:noFill/>
          <a:ln>
            <a:noFill/>
          </a:ln>
        </p:spPr>
      </p:pic>
      <p:pic>
        <p:nvPicPr>
          <p:cNvPr id="33" name="Google Shape;536;p49"/>
          <p:cNvPicPr preferRelativeResize="0"/>
          <p:nvPr/>
        </p:nvPicPr>
        <p:blipFill>
          <a:blip r:embed="rId5">
            <a:alphaModFix/>
          </a:blip>
          <a:stretch>
            <a:fillRect/>
          </a:stretch>
        </p:blipFill>
        <p:spPr>
          <a:xfrm rot="20053296">
            <a:off x="7921760" y="226779"/>
            <a:ext cx="1198264" cy="678827"/>
          </a:xfrm>
          <a:prstGeom prst="rect">
            <a:avLst/>
          </a:prstGeom>
          <a:noFill/>
          <a:ln>
            <a:noFill/>
          </a:ln>
        </p:spPr>
      </p:pic>
      <p:sp>
        <p:nvSpPr>
          <p:cNvPr id="9" name="Flowchart: Terminator 8"/>
          <p:cNvSpPr/>
          <p:nvPr/>
        </p:nvSpPr>
        <p:spPr>
          <a:xfrm>
            <a:off x="647291" y="474279"/>
            <a:ext cx="953361" cy="502920"/>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mc:AlternateContent xmlns:mc="http://schemas.openxmlformats.org/markup-compatibility/2006" xmlns:a14="http://schemas.microsoft.com/office/drawing/2010/main">
        <mc:Choice Requires="a14">
          <p:sp>
            <p:nvSpPr>
              <p:cNvPr id="2" name="Rectangle 1"/>
              <p:cNvSpPr/>
              <p:nvPr/>
            </p:nvSpPr>
            <p:spPr>
              <a:xfrm>
                <a:off x="4443986" y="1417495"/>
                <a:ext cx="4965192" cy="3445815"/>
              </a:xfrm>
              <a:prstGeom prst="rect">
                <a:avLst/>
              </a:prstGeom>
            </p:spPr>
            <p:txBody>
              <a:bodyPr wrap="square">
                <a:spAutoFit/>
              </a:bodyPr>
              <a:lstStyle/>
              <a:p>
                <a:pPr algn="just">
                  <a:lnSpc>
                    <a:spcPct val="150000"/>
                  </a:lnSpc>
                  <a:spcBef>
                    <a:spcPts val="600"/>
                  </a:spcBef>
                  <a:spcAft>
                    <a:spcPts val="600"/>
                  </a:spcAft>
                </a:pPr>
                <a:r>
                  <a:rPr lang="vi-VN" sz="1900">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𝐶𝑥</m:t>
                    </m:r>
                  </m:oMath>
                </a14:m>
                <a:r>
                  <a:rPr lang="vi-VN" sz="190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19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𝐴𝐶𝑥</m:t>
                        </m:r>
                      </m:e>
                    </m:acc>
                    <m:r>
                      <a:rPr lang="vi-VN"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𝐶𝐴𝐵</m:t>
                        </m:r>
                      </m:e>
                    </m:acc>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32</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19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vi-VN" sz="19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𝐶𝐴𝐵</m:t>
                        </m:r>
                      </m:e>
                    </m:acc>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32</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𝐵𝐶</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32</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vi-VN" sz="1900" i="1">
                        <a:effectLst/>
                        <a:latin typeface="Cambria Math" panose="02040503050406030204" pitchFamily="18" charset="0"/>
                        <a:ea typeface="Calibri" panose="020F0502020204030204" pitchFamily="34" charset="0"/>
                        <a:cs typeface="Times New Roman" panose="02020603050405020304" pitchFamily="18" charset="0"/>
                      </a:rPr>
                      <m:t>. 250≈156,2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vi-VN" sz="1900">
                    <a:effectLst/>
                    <a:latin typeface="Arial" panose="020B0604020202020204" pitchFamily="34" charset="0"/>
                    <a:ea typeface="Calibri" panose="020F0502020204030204" pitchFamily="34" charset="0"/>
                    <a:cs typeface="Arial" panose="020B0604020202020204" pitchFamily="34" charset="0"/>
                  </a:rPr>
                  <a:t> </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Chiều cao của ngọn hải đăng là: </a:t>
                </a:r>
                <a:endParaRPr lang="en-US" sz="19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𝐵𝐶</m:t>
                      </m:r>
                      <m:r>
                        <a:rPr lang="vi-VN" sz="1900" i="1">
                          <a:effectLst/>
                          <a:latin typeface="Cambria Math" panose="02040503050406030204" pitchFamily="18" charset="0"/>
                          <a:ea typeface="Calibri" panose="020F0502020204030204" pitchFamily="34" charset="0"/>
                          <a:cs typeface="Times New Roman" panose="02020603050405020304" pitchFamily="18" charset="0"/>
                        </a:rPr>
                        <m:t>+3,2</m:t>
                      </m:r>
                    </m:oMath>
                  </m:oMathPara>
                </a14:m>
                <a:endParaRPr lang="en-US" sz="19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156,2+3,2≈159,4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443986" y="1417495"/>
                <a:ext cx="4965192" cy="3445815"/>
              </a:xfrm>
              <a:prstGeom prst="rect">
                <a:avLst/>
              </a:prstGeom>
              <a:blipFill>
                <a:blip r:embed="rId6"/>
                <a:stretch>
                  <a:fillRect l="-1104" b="-531"/>
                </a:stretch>
              </a:blipFill>
            </p:spPr>
            <p:txBody>
              <a:bodyPr/>
              <a:lstStyle/>
              <a:p>
                <a:r>
                  <a:rPr lang="en-US">
                    <a:noFill/>
                  </a:rPr>
                  <a:t> </a:t>
                </a:r>
              </a:p>
            </p:txBody>
          </p:sp>
        </mc:Fallback>
      </mc:AlternateContent>
    </p:spTree>
    <p:extLst>
      <p:ext uri="{BB962C8B-B14F-4D97-AF65-F5344CB8AC3E}">
        <p14:creationId xmlns:p14="http://schemas.microsoft.com/office/powerpoint/2010/main" val="24710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up)">
                                      <p:cBhvr>
                                        <p:cTn id="28" dur="500"/>
                                        <p:tgtEl>
                                          <p:spTgt spid="2">
                                            <p:txEl>
                                              <p:pRg st="3" end="3"/>
                                            </p:txEl>
                                          </p:spTgt>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up)">
                                      <p:cBhvr>
                                        <p:cTn id="32" dur="500"/>
                                        <p:tgtEl>
                                          <p:spTgt spid="2">
                                            <p:txEl>
                                              <p:pRg st="4" end="4"/>
                                            </p:txEl>
                                          </p:spTgt>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wipe(up)">
                                      <p:cBhvr>
                                        <p:cTn id="3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24" name="Google Shape;911;p39"/>
          <p:cNvSpPr txBox="1">
            <a:spLocks/>
          </p:cNvSpPr>
          <p:nvPr/>
        </p:nvSpPr>
        <p:spPr>
          <a:xfrm>
            <a:off x="713250" y="486450"/>
            <a:ext cx="7717500" cy="523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buClrTx/>
            </a:pPr>
            <a:r>
              <a:rPr lang="vi-VN" sz="3600" b="1">
                <a:solidFill>
                  <a:srgbClr val="C00000"/>
                </a:solidFill>
                <a:latin typeface="Arial" panose="020B0604020202020204" pitchFamily="34" charset="0"/>
                <a:cs typeface="Arial" panose="020B0604020202020204" pitchFamily="34" charset="0"/>
              </a:rPr>
              <a:t>HƯỚNG DẪN VỀ NHÀ</a:t>
            </a:r>
            <a:endParaRPr lang="en-US" sz="3600" b="1" dirty="0">
              <a:solidFill>
                <a:srgbClr val="C00000"/>
              </a:solidFill>
              <a:latin typeface="Arial" panose="020B0604020202020204" pitchFamily="34" charset="0"/>
              <a:cs typeface="Arial" panose="020B0604020202020204" pitchFamily="34" charset="0"/>
            </a:endParaRPr>
          </a:p>
        </p:txBody>
      </p:sp>
      <p:sp>
        <p:nvSpPr>
          <p:cNvPr id="25" name="Rectangle 24"/>
          <p:cNvSpPr/>
          <p:nvPr/>
        </p:nvSpPr>
        <p:spPr>
          <a:xfrm>
            <a:off x="1247579" y="1593342"/>
            <a:ext cx="3838711" cy="588623"/>
          </a:xfrm>
          <a:prstGeom prst="rect">
            <a:avLst/>
          </a:prstGeom>
        </p:spPr>
        <p:txBody>
          <a:bodyPr wrap="square">
            <a:spAutoFit/>
          </a:bodyPr>
          <a:lstStyle/>
          <a:p>
            <a:pPr marL="342900" indent="-342900" algn="just" defTabSz="457200">
              <a:lnSpc>
                <a:spcPct val="150000"/>
              </a:lnSpc>
              <a:buFont typeface="Wingdings" panose="05000000000000000000" pitchFamily="2" charset="2"/>
              <a:buChar char="q"/>
              <a:defRPr/>
            </a:pPr>
            <a:r>
              <a:rPr lang="en-US" sz="2150" dirty="0" err="1">
                <a:ea typeface="+mn-ea"/>
              </a:rPr>
              <a:t>Ôn</a:t>
            </a:r>
            <a:r>
              <a:rPr lang="en-US" sz="2150" dirty="0">
                <a:ea typeface="+mn-ea"/>
              </a:rPr>
              <a:t> </a:t>
            </a:r>
            <a:r>
              <a:rPr lang="en-US" sz="2150" dirty="0" err="1">
                <a:ea typeface="+mn-ea"/>
              </a:rPr>
              <a:t>tập</a:t>
            </a:r>
            <a:r>
              <a:rPr lang="en-US" sz="2150" dirty="0">
                <a:ea typeface="+mn-ea"/>
              </a:rPr>
              <a:t> </a:t>
            </a:r>
            <a:r>
              <a:rPr lang="en-US" sz="2150" dirty="0" err="1">
                <a:ea typeface="+mn-ea"/>
              </a:rPr>
              <a:t>kiến</a:t>
            </a:r>
            <a:r>
              <a:rPr lang="en-US" sz="2150" dirty="0">
                <a:ea typeface="+mn-ea"/>
              </a:rPr>
              <a:t> </a:t>
            </a:r>
            <a:r>
              <a:rPr lang="en-US" sz="2150" dirty="0" err="1">
                <a:ea typeface="+mn-ea"/>
              </a:rPr>
              <a:t>thức</a:t>
            </a:r>
            <a:r>
              <a:rPr lang="en-US" sz="2150" dirty="0">
                <a:ea typeface="+mn-ea"/>
              </a:rPr>
              <a:t> </a:t>
            </a:r>
            <a:r>
              <a:rPr lang="en-US" sz="2150" err="1">
                <a:ea typeface="+mn-ea"/>
              </a:rPr>
              <a:t>đã</a:t>
            </a:r>
            <a:r>
              <a:rPr lang="en-US" sz="2150">
                <a:ea typeface="+mn-ea"/>
              </a:rPr>
              <a:t> học.</a:t>
            </a:r>
            <a:endParaRPr lang="en-US" sz="2150" dirty="0">
              <a:ea typeface="+mn-ea"/>
            </a:endParaRPr>
          </a:p>
        </p:txBody>
      </p:sp>
      <p:sp>
        <p:nvSpPr>
          <p:cNvPr id="26" name="Rectangle 25"/>
          <p:cNvSpPr/>
          <p:nvPr/>
        </p:nvSpPr>
        <p:spPr>
          <a:xfrm>
            <a:off x="1257300" y="2469642"/>
            <a:ext cx="5071295" cy="588623"/>
          </a:xfrm>
          <a:prstGeom prst="rect">
            <a:avLst/>
          </a:prstGeom>
        </p:spPr>
        <p:txBody>
          <a:bodyPr wrap="square">
            <a:spAutoFit/>
          </a:bodyPr>
          <a:lstStyle/>
          <a:p>
            <a:pPr marL="342900" indent="-342900" defTabSz="457200">
              <a:lnSpc>
                <a:spcPct val="150000"/>
              </a:lnSpc>
              <a:spcAft>
                <a:spcPts val="400"/>
              </a:spcAft>
              <a:buFont typeface="Wingdings" panose="05000000000000000000" pitchFamily="2" charset="2"/>
              <a:buChar char="q"/>
              <a:defRPr/>
            </a:pPr>
            <a:r>
              <a:rPr lang="vi-VN" sz="2150">
                <a:latin typeface="Arial" panose="020B0604020202020204" pitchFamily="34" charset="0"/>
                <a:ea typeface="Times New Roman" panose="02020603050405020304" pitchFamily="18" charset="0"/>
                <a:cs typeface="Times New Roman" panose="02020603050405020304" pitchFamily="18" charset="0"/>
              </a:rPr>
              <a:t>Hoàn thành bài tập trong SBT</a:t>
            </a:r>
            <a:r>
              <a:rPr lang="en-US" sz="2150">
                <a:latin typeface="Arial" panose="020B0604020202020204" pitchFamily="34" charset="0"/>
                <a:ea typeface="Times New Roman" panose="02020603050405020304" pitchFamily="18" charset="0"/>
                <a:cs typeface="Times New Roman" panose="02020603050405020304" pitchFamily="18" charset="0"/>
              </a:rPr>
              <a:t>.</a:t>
            </a:r>
            <a:endParaRPr lang="en-US" sz="2150" b="1" i="1" dirty="0">
              <a:ea typeface="DengXian"/>
              <a:cs typeface="Times New Roman" panose="02020603050405020304" pitchFamily="18" charset="0"/>
            </a:endParaRPr>
          </a:p>
        </p:txBody>
      </p:sp>
      <p:sp>
        <p:nvSpPr>
          <p:cNvPr id="30" name="Rectangle 29"/>
          <p:cNvSpPr/>
          <p:nvPr/>
        </p:nvSpPr>
        <p:spPr>
          <a:xfrm>
            <a:off x="1257300" y="3345942"/>
            <a:ext cx="7173450" cy="588623"/>
          </a:xfrm>
          <a:prstGeom prst="rect">
            <a:avLst/>
          </a:prstGeom>
        </p:spPr>
        <p:txBody>
          <a:bodyPr wrap="square">
            <a:spAutoFit/>
          </a:bodyPr>
          <a:lstStyle/>
          <a:p>
            <a:pPr marL="342900" indent="-342900" defTabSz="457200">
              <a:lnSpc>
                <a:spcPct val="150000"/>
              </a:lnSpc>
              <a:buClrTx/>
              <a:buFont typeface="Wingdings" panose="05000000000000000000" pitchFamily="2" charset="2"/>
              <a:buChar char="q"/>
              <a:defRPr/>
            </a:pPr>
            <a:r>
              <a:rPr lang="en-US" sz="215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Đọc</a:t>
            </a:r>
            <a:r>
              <a:rPr lang="en-US" sz="215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15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chuẩn</a:t>
            </a:r>
            <a:r>
              <a:rPr lang="en-US" sz="215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bị</a:t>
            </a:r>
            <a:r>
              <a:rPr lang="en-US" sz="215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kern="1200" err="1">
                <a:solidFill>
                  <a:prstClr val="black"/>
                </a:solidFill>
                <a:latin typeface="Arial" panose="020B0604020202020204" pitchFamily="34" charset="0"/>
                <a:ea typeface="Times New Roman" panose="02020603050405020304" pitchFamily="18" charset="0"/>
                <a:cs typeface="Arial" panose="020B0604020202020204" pitchFamily="34" charset="0"/>
              </a:rPr>
              <a:t>trước</a:t>
            </a:r>
            <a:r>
              <a:rPr lang="en-US" sz="2150" kern="12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215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Ôn tập cuối chương IV</a:t>
            </a:r>
            <a:r>
              <a:rPr lang="en-US" sz="215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15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0011297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34" name="Google Shape;534;p49"/>
          <p:cNvGrpSpPr/>
          <p:nvPr/>
        </p:nvGrpSpPr>
        <p:grpSpPr>
          <a:xfrm>
            <a:off x="7876572" y="1485477"/>
            <a:ext cx="2177551" cy="2807475"/>
            <a:chOff x="7455948" y="1380376"/>
            <a:chExt cx="2177551" cy="2807475"/>
          </a:xfrm>
        </p:grpSpPr>
        <p:pic>
          <p:nvPicPr>
            <p:cNvPr id="535" name="Google Shape;535;p49"/>
            <p:cNvPicPr preferRelativeResize="0"/>
            <p:nvPr/>
          </p:nvPicPr>
          <p:blipFill>
            <a:blip r:embed="rId3">
              <a:alphaModFix/>
            </a:blip>
            <a:stretch>
              <a:fillRect/>
            </a:stretch>
          </p:blipFill>
          <p:spPr>
            <a:xfrm rot="-8100000">
              <a:off x="7529408" y="1777128"/>
              <a:ext cx="1458482" cy="811897"/>
            </a:xfrm>
            <a:prstGeom prst="rect">
              <a:avLst/>
            </a:prstGeom>
            <a:noFill/>
            <a:ln>
              <a:noFill/>
            </a:ln>
          </p:spPr>
        </p:pic>
        <p:pic>
          <p:nvPicPr>
            <p:cNvPr id="536" name="Google Shape;536;p49"/>
            <p:cNvPicPr preferRelativeResize="0"/>
            <p:nvPr/>
          </p:nvPicPr>
          <p:blipFill>
            <a:blip r:embed="rId4">
              <a:alphaModFix/>
            </a:blip>
            <a:stretch>
              <a:fillRect/>
            </a:stretch>
          </p:blipFill>
          <p:spPr>
            <a:xfrm>
              <a:off x="7772000" y="3157825"/>
              <a:ext cx="1861500" cy="1030026"/>
            </a:xfrm>
            <a:prstGeom prst="rect">
              <a:avLst/>
            </a:prstGeom>
            <a:noFill/>
            <a:ln>
              <a:noFill/>
            </a:ln>
          </p:spPr>
        </p:pic>
      </p:grpSp>
      <p:grpSp>
        <p:nvGrpSpPr>
          <p:cNvPr id="537" name="Google Shape;537;p49"/>
          <p:cNvGrpSpPr/>
          <p:nvPr/>
        </p:nvGrpSpPr>
        <p:grpSpPr>
          <a:xfrm>
            <a:off x="-757450" y="33507"/>
            <a:ext cx="2533116" cy="4992942"/>
            <a:chOff x="-757450" y="33507"/>
            <a:chExt cx="2533116" cy="4992942"/>
          </a:xfrm>
        </p:grpSpPr>
        <p:pic>
          <p:nvPicPr>
            <p:cNvPr id="538" name="Google Shape;538;p49"/>
            <p:cNvPicPr preferRelativeResize="0"/>
            <p:nvPr/>
          </p:nvPicPr>
          <p:blipFill>
            <a:blip r:embed="rId5">
              <a:alphaModFix/>
            </a:blip>
            <a:stretch>
              <a:fillRect/>
            </a:stretch>
          </p:blipFill>
          <p:spPr>
            <a:xfrm rot="-2700000">
              <a:off x="-70174" y="518286"/>
              <a:ext cx="1766848" cy="955276"/>
            </a:xfrm>
            <a:prstGeom prst="rect">
              <a:avLst/>
            </a:prstGeom>
            <a:noFill/>
            <a:ln>
              <a:noFill/>
            </a:ln>
          </p:spPr>
        </p:pic>
        <p:pic>
          <p:nvPicPr>
            <p:cNvPr id="539" name="Google Shape;539;p49"/>
            <p:cNvPicPr preferRelativeResize="0"/>
            <p:nvPr/>
          </p:nvPicPr>
          <p:blipFill>
            <a:blip r:embed="rId3">
              <a:alphaModFix/>
            </a:blip>
            <a:stretch>
              <a:fillRect/>
            </a:stretch>
          </p:blipFill>
          <p:spPr>
            <a:xfrm rot="-8100000">
              <a:off x="-645551" y="3185320"/>
              <a:ext cx="2221701" cy="1236759"/>
            </a:xfrm>
            <a:prstGeom prst="rect">
              <a:avLst/>
            </a:prstGeom>
            <a:noFill/>
            <a:ln>
              <a:noFill/>
            </a:ln>
          </p:spPr>
        </p:pic>
      </p:grpSp>
      <p:sp>
        <p:nvSpPr>
          <p:cNvPr id="540" name="Google Shape;540;p49"/>
          <p:cNvSpPr/>
          <p:nvPr/>
        </p:nvSpPr>
        <p:spPr>
          <a:xfrm>
            <a:off x="1969382" y="3967512"/>
            <a:ext cx="753840" cy="650880"/>
          </a:xfrm>
          <a:custGeom>
            <a:avLst/>
            <a:gdLst/>
            <a:ahLst/>
            <a:cxnLst/>
            <a:rect l="l" t="t" r="r" b="b"/>
            <a:pathLst>
              <a:path w="2094" h="1808" extrusionOk="0">
                <a:moveTo>
                  <a:pt x="2091" y="550"/>
                </a:moveTo>
                <a:cubicBezTo>
                  <a:pt x="2091" y="549"/>
                  <a:pt x="2091" y="548"/>
                  <a:pt x="2091" y="547"/>
                </a:cubicBezTo>
                <a:cubicBezTo>
                  <a:pt x="2092" y="545"/>
                  <a:pt x="2092" y="543"/>
                  <a:pt x="2093" y="541"/>
                </a:cubicBezTo>
                <a:cubicBezTo>
                  <a:pt x="2093" y="539"/>
                  <a:pt x="2093" y="537"/>
                  <a:pt x="2093" y="535"/>
                </a:cubicBezTo>
                <a:cubicBezTo>
                  <a:pt x="2093" y="533"/>
                  <a:pt x="2093" y="531"/>
                  <a:pt x="2092" y="530"/>
                </a:cubicBezTo>
                <a:cubicBezTo>
                  <a:pt x="2092" y="528"/>
                  <a:pt x="2091" y="526"/>
                  <a:pt x="2090" y="524"/>
                </a:cubicBezTo>
                <a:cubicBezTo>
                  <a:pt x="2090" y="523"/>
                  <a:pt x="2090" y="522"/>
                  <a:pt x="2089" y="521"/>
                </a:cubicBezTo>
                <a:cubicBezTo>
                  <a:pt x="2089" y="520"/>
                  <a:pt x="2088" y="520"/>
                  <a:pt x="2087" y="519"/>
                </a:cubicBezTo>
                <a:cubicBezTo>
                  <a:pt x="2086" y="517"/>
                  <a:pt x="2085" y="516"/>
                  <a:pt x="2083" y="514"/>
                </a:cubicBezTo>
                <a:cubicBezTo>
                  <a:pt x="2081" y="513"/>
                  <a:pt x="2080" y="512"/>
                  <a:pt x="2078" y="511"/>
                </a:cubicBezTo>
                <a:cubicBezTo>
                  <a:pt x="2077" y="510"/>
                  <a:pt x="2077" y="509"/>
                  <a:pt x="2076" y="509"/>
                </a:cubicBezTo>
                <a:lnTo>
                  <a:pt x="1008" y="2"/>
                </a:lnTo>
                <a:cubicBezTo>
                  <a:pt x="1007" y="2"/>
                  <a:pt x="1006" y="2"/>
                  <a:pt x="1005" y="2"/>
                </a:cubicBezTo>
                <a:cubicBezTo>
                  <a:pt x="1004" y="1"/>
                  <a:pt x="1002" y="0"/>
                  <a:pt x="999" y="0"/>
                </a:cubicBezTo>
                <a:cubicBezTo>
                  <a:pt x="997" y="0"/>
                  <a:pt x="995" y="0"/>
                  <a:pt x="993" y="0"/>
                </a:cubicBezTo>
                <a:cubicBezTo>
                  <a:pt x="992" y="0"/>
                  <a:pt x="990" y="0"/>
                  <a:pt x="988" y="1"/>
                </a:cubicBezTo>
                <a:cubicBezTo>
                  <a:pt x="986" y="1"/>
                  <a:pt x="984" y="2"/>
                  <a:pt x="982" y="3"/>
                </a:cubicBezTo>
                <a:cubicBezTo>
                  <a:pt x="981" y="3"/>
                  <a:pt x="980" y="3"/>
                  <a:pt x="979" y="4"/>
                </a:cubicBezTo>
                <a:lnTo>
                  <a:pt x="450" y="325"/>
                </a:lnTo>
                <a:cubicBezTo>
                  <a:pt x="449" y="325"/>
                  <a:pt x="449" y="326"/>
                  <a:pt x="448" y="327"/>
                </a:cubicBezTo>
                <a:cubicBezTo>
                  <a:pt x="446" y="328"/>
                  <a:pt x="445" y="329"/>
                  <a:pt x="443" y="331"/>
                </a:cubicBezTo>
                <a:cubicBezTo>
                  <a:pt x="442" y="332"/>
                  <a:pt x="441" y="334"/>
                  <a:pt x="440" y="336"/>
                </a:cubicBezTo>
                <a:cubicBezTo>
                  <a:pt x="439" y="337"/>
                  <a:pt x="438" y="337"/>
                  <a:pt x="438" y="338"/>
                </a:cubicBezTo>
                <a:lnTo>
                  <a:pt x="2" y="1256"/>
                </a:lnTo>
                <a:cubicBezTo>
                  <a:pt x="2" y="1257"/>
                  <a:pt x="2" y="1258"/>
                  <a:pt x="2" y="1259"/>
                </a:cubicBezTo>
                <a:cubicBezTo>
                  <a:pt x="1" y="1261"/>
                  <a:pt x="0" y="1263"/>
                  <a:pt x="0" y="1265"/>
                </a:cubicBezTo>
                <a:cubicBezTo>
                  <a:pt x="0" y="1267"/>
                  <a:pt x="0" y="1269"/>
                  <a:pt x="0" y="1271"/>
                </a:cubicBezTo>
                <a:cubicBezTo>
                  <a:pt x="0" y="1273"/>
                  <a:pt x="0" y="1275"/>
                  <a:pt x="1" y="1277"/>
                </a:cubicBezTo>
                <a:cubicBezTo>
                  <a:pt x="1" y="1279"/>
                  <a:pt x="2" y="1281"/>
                  <a:pt x="3" y="1283"/>
                </a:cubicBezTo>
                <a:cubicBezTo>
                  <a:pt x="3" y="1284"/>
                  <a:pt x="3" y="1285"/>
                  <a:pt x="4" y="1286"/>
                </a:cubicBezTo>
                <a:cubicBezTo>
                  <a:pt x="4" y="1287"/>
                  <a:pt x="5" y="1287"/>
                  <a:pt x="6" y="1288"/>
                </a:cubicBezTo>
                <a:lnTo>
                  <a:pt x="8" y="1291"/>
                </a:lnTo>
                <a:cubicBezTo>
                  <a:pt x="11" y="1294"/>
                  <a:pt x="14" y="1296"/>
                  <a:pt x="17" y="1298"/>
                </a:cubicBezTo>
                <a:lnTo>
                  <a:pt x="1084" y="1804"/>
                </a:lnTo>
                <a:cubicBezTo>
                  <a:pt x="1088" y="1806"/>
                  <a:pt x="1091" y="1806"/>
                  <a:pt x="1095" y="1807"/>
                </a:cubicBezTo>
                <a:cubicBezTo>
                  <a:pt x="1096" y="1807"/>
                  <a:pt x="1097" y="1807"/>
                  <a:pt x="1097" y="1807"/>
                </a:cubicBezTo>
                <a:cubicBezTo>
                  <a:pt x="1101" y="1807"/>
                  <a:pt x="1104" y="1806"/>
                  <a:pt x="1108" y="1805"/>
                </a:cubicBezTo>
                <a:cubicBezTo>
                  <a:pt x="1108" y="1805"/>
                  <a:pt x="1109" y="1805"/>
                  <a:pt x="1110" y="1804"/>
                </a:cubicBezTo>
                <a:cubicBezTo>
                  <a:pt x="1111" y="1804"/>
                  <a:pt x="1113" y="1803"/>
                  <a:pt x="1114" y="1802"/>
                </a:cubicBezTo>
                <a:lnTo>
                  <a:pt x="1643" y="1482"/>
                </a:lnTo>
                <a:cubicBezTo>
                  <a:pt x="1644" y="1481"/>
                  <a:pt x="1644" y="1481"/>
                  <a:pt x="1645" y="1480"/>
                </a:cubicBezTo>
                <a:cubicBezTo>
                  <a:pt x="1647" y="1479"/>
                  <a:pt x="1648" y="1477"/>
                  <a:pt x="1649" y="1476"/>
                </a:cubicBezTo>
                <a:cubicBezTo>
                  <a:pt x="1651" y="1474"/>
                  <a:pt x="1652" y="1473"/>
                  <a:pt x="1653" y="1471"/>
                </a:cubicBezTo>
                <a:cubicBezTo>
                  <a:pt x="1654" y="1470"/>
                  <a:pt x="1654" y="1470"/>
                  <a:pt x="1655" y="1469"/>
                </a:cubicBezTo>
                <a:lnTo>
                  <a:pt x="2091" y="550"/>
                </a:lnTo>
                <a:moveTo>
                  <a:pt x="1334" y="1351"/>
                </a:moveTo>
                <a:lnTo>
                  <a:pt x="1561" y="1458"/>
                </a:lnTo>
                <a:lnTo>
                  <a:pt x="1171" y="1695"/>
                </a:lnTo>
                <a:lnTo>
                  <a:pt x="1334" y="1351"/>
                </a:lnTo>
                <a:moveTo>
                  <a:pt x="1612" y="1413"/>
                </a:moveTo>
                <a:lnTo>
                  <a:pt x="1361" y="1294"/>
                </a:lnTo>
                <a:lnTo>
                  <a:pt x="1558" y="879"/>
                </a:lnTo>
                <a:lnTo>
                  <a:pt x="1989" y="618"/>
                </a:lnTo>
                <a:lnTo>
                  <a:pt x="1612" y="1413"/>
                </a:lnTo>
                <a:moveTo>
                  <a:pt x="535" y="927"/>
                </a:moveTo>
                <a:lnTo>
                  <a:pt x="104" y="1188"/>
                </a:lnTo>
                <a:lnTo>
                  <a:pt x="481" y="393"/>
                </a:lnTo>
                <a:lnTo>
                  <a:pt x="732" y="512"/>
                </a:lnTo>
                <a:lnTo>
                  <a:pt x="535" y="927"/>
                </a:lnTo>
                <a:moveTo>
                  <a:pt x="759" y="455"/>
                </a:moveTo>
                <a:lnTo>
                  <a:pt x="532" y="348"/>
                </a:lnTo>
                <a:lnTo>
                  <a:pt x="922" y="111"/>
                </a:lnTo>
                <a:lnTo>
                  <a:pt x="759" y="455"/>
                </a:lnTo>
                <a:moveTo>
                  <a:pt x="788" y="539"/>
                </a:moveTo>
                <a:lnTo>
                  <a:pt x="1492" y="872"/>
                </a:lnTo>
                <a:lnTo>
                  <a:pt x="1304" y="1267"/>
                </a:lnTo>
                <a:lnTo>
                  <a:pt x="601" y="934"/>
                </a:lnTo>
                <a:lnTo>
                  <a:pt x="788" y="539"/>
                </a:lnTo>
                <a:moveTo>
                  <a:pt x="1996" y="540"/>
                </a:moveTo>
                <a:lnTo>
                  <a:pt x="1532" y="822"/>
                </a:lnTo>
                <a:lnTo>
                  <a:pt x="815" y="482"/>
                </a:lnTo>
                <a:lnTo>
                  <a:pt x="1010" y="72"/>
                </a:lnTo>
                <a:lnTo>
                  <a:pt x="1996" y="540"/>
                </a:lnTo>
                <a:moveTo>
                  <a:pt x="96" y="1266"/>
                </a:moveTo>
                <a:lnTo>
                  <a:pt x="561" y="984"/>
                </a:lnTo>
                <a:lnTo>
                  <a:pt x="1278" y="1324"/>
                </a:lnTo>
                <a:lnTo>
                  <a:pt x="1083" y="1734"/>
                </a:lnTo>
                <a:lnTo>
                  <a:pt x="96" y="1266"/>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1" name="Google Shape;541;p49"/>
          <p:cNvGrpSpPr/>
          <p:nvPr/>
        </p:nvGrpSpPr>
        <p:grpSpPr>
          <a:xfrm>
            <a:off x="8192624" y="388918"/>
            <a:ext cx="596829" cy="596829"/>
            <a:chOff x="6357825" y="1432425"/>
            <a:chExt cx="462300" cy="462300"/>
          </a:xfrm>
        </p:grpSpPr>
        <p:sp>
          <p:nvSpPr>
            <p:cNvPr id="542" name="Google Shape;542;p49"/>
            <p:cNvSpPr/>
            <p:nvPr/>
          </p:nvSpPr>
          <p:spPr>
            <a:xfrm>
              <a:off x="6357825" y="15086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43" name="Google Shape;543;p49"/>
            <p:cNvSpPr/>
            <p:nvPr/>
          </p:nvSpPr>
          <p:spPr>
            <a:xfrm>
              <a:off x="6434025" y="14324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545" name="Google Shape;545;p49"/>
          <p:cNvSpPr/>
          <p:nvPr/>
        </p:nvSpPr>
        <p:spPr>
          <a:xfrm>
            <a:off x="2630158" y="4817863"/>
            <a:ext cx="278700" cy="240900"/>
          </a:xfrm>
          <a:prstGeom prst="triangle">
            <a:avLst>
              <a:gd name="adj"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anga Light"/>
              <a:ea typeface="Changa Light"/>
              <a:cs typeface="Changa Light"/>
              <a:sym typeface="Changa Light"/>
            </a:endParaRPr>
          </a:p>
        </p:txBody>
      </p:sp>
      <p:sp>
        <p:nvSpPr>
          <p:cNvPr id="26" name="Google Shape;272;p33"/>
          <p:cNvSpPr txBox="1">
            <a:spLocks/>
          </p:cNvSpPr>
          <p:nvPr/>
        </p:nvSpPr>
        <p:spPr>
          <a:xfrm>
            <a:off x="1067282" y="1157912"/>
            <a:ext cx="6887763" cy="199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Orbitron Medium"/>
              <a:buNone/>
              <a:defRPr sz="4500" b="1" i="0" u="none" strike="noStrike" cap="none">
                <a:solidFill>
                  <a:schemeClr val="lt2"/>
                </a:solidFill>
                <a:latin typeface="Orbitron"/>
                <a:ea typeface="Orbitron"/>
                <a:cs typeface="Orbitron"/>
                <a:sym typeface="Orbitron"/>
              </a:defRPr>
            </a:lvl1pPr>
            <a:lvl2pPr marR="0" lvl="1"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2pPr>
            <a:lvl3pPr marR="0" lvl="2"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3pPr>
            <a:lvl4pPr marR="0" lvl="3"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4pPr>
            <a:lvl5pPr marR="0" lvl="4"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5pPr>
            <a:lvl6pPr marR="0" lvl="5"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6pPr>
            <a:lvl7pPr marR="0" lvl="6"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7pPr>
            <a:lvl8pPr marR="0" lvl="7"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8pPr>
            <a:lvl9pPr marR="0" lvl="8"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9pPr>
          </a:lstStyle>
          <a:p>
            <a:pPr>
              <a:lnSpc>
                <a:spcPct val="150000"/>
              </a:lnSpc>
            </a:pPr>
            <a:r>
              <a:rPr lang="vi-VN" sz="4300">
                <a:solidFill>
                  <a:srgbClr val="002948"/>
                </a:solidFill>
                <a:latin typeface="+mn-lt"/>
              </a:rPr>
              <a:t>CẢM ƠN CÁC EM</a:t>
            </a:r>
          </a:p>
          <a:p>
            <a:pPr>
              <a:lnSpc>
                <a:spcPct val="150000"/>
              </a:lnSpc>
            </a:pPr>
            <a:r>
              <a:rPr lang="vi-VN" sz="4300">
                <a:solidFill>
                  <a:srgbClr val="002948"/>
                </a:solidFill>
                <a:latin typeface="+mn-lt"/>
              </a:rPr>
              <a:t>ĐÃ THAM GIA TIẾT HỌC!</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48" name="Google Shape;911;p39"/>
          <p:cNvSpPr txBox="1">
            <a:spLocks noGrp="1"/>
          </p:cNvSpPr>
          <p:nvPr>
            <p:ph type="title"/>
          </p:nvPr>
        </p:nvSpPr>
        <p:spPr>
          <a:xfrm>
            <a:off x="782317" y="336669"/>
            <a:ext cx="7717500" cy="523200"/>
          </a:xfrm>
          <a:prstGeom prst="rect">
            <a:avLst/>
          </a:prstGeom>
        </p:spPr>
        <p:txBody>
          <a:bodyPr spcFirstLastPara="1" wrap="square" lIns="91425" tIns="91425" rIns="91425" bIns="91425" anchor="t" anchorCtr="0">
            <a:noAutofit/>
          </a:bodyPr>
          <a:lstStyle/>
          <a:p>
            <a:pPr lvl="0" algn="ctr"/>
            <a:r>
              <a:rPr lang="en-US" sz="3600" b="1" dirty="0">
                <a:solidFill>
                  <a:srgbClr val="C00000"/>
                </a:solidFill>
                <a:latin typeface="+mj-lt"/>
              </a:rPr>
              <a:t>NỘI DUNG BÀI HỌC</a:t>
            </a:r>
          </a:p>
        </p:txBody>
      </p:sp>
      <p:cxnSp>
        <p:nvCxnSpPr>
          <p:cNvPr id="49" name="Google Shape;679;p54"/>
          <p:cNvCxnSpPr/>
          <p:nvPr/>
        </p:nvCxnSpPr>
        <p:spPr>
          <a:xfrm rot="10800000">
            <a:off x="2677074" y="2589495"/>
            <a:ext cx="900" cy="339900"/>
          </a:xfrm>
          <a:prstGeom prst="straightConnector1">
            <a:avLst/>
          </a:prstGeom>
          <a:noFill/>
          <a:ln w="9525" cap="flat" cmpd="sng">
            <a:solidFill>
              <a:srgbClr val="00487E"/>
            </a:solidFill>
            <a:prstDash val="solid"/>
            <a:round/>
            <a:headEnd type="triangle" w="med" len="med"/>
            <a:tailEnd type="none" w="med" len="med"/>
          </a:ln>
        </p:spPr>
      </p:cxnSp>
      <p:cxnSp>
        <p:nvCxnSpPr>
          <p:cNvPr id="50" name="Google Shape;687;p54"/>
          <p:cNvCxnSpPr/>
          <p:nvPr/>
        </p:nvCxnSpPr>
        <p:spPr>
          <a:xfrm rot="10800000">
            <a:off x="6607013" y="2589495"/>
            <a:ext cx="0" cy="339900"/>
          </a:xfrm>
          <a:prstGeom prst="straightConnector1">
            <a:avLst/>
          </a:prstGeom>
          <a:noFill/>
          <a:ln w="9525" cap="flat" cmpd="sng">
            <a:solidFill>
              <a:srgbClr val="00487E"/>
            </a:solidFill>
            <a:prstDash val="solid"/>
            <a:round/>
            <a:headEnd type="triangle" w="med" len="med"/>
            <a:tailEnd type="none" w="med" len="med"/>
          </a:ln>
        </p:spPr>
      </p:cxnSp>
      <p:sp>
        <p:nvSpPr>
          <p:cNvPr id="51" name="Google Shape;680;p54"/>
          <p:cNvSpPr txBox="1">
            <a:spLocks/>
          </p:cNvSpPr>
          <p:nvPr/>
        </p:nvSpPr>
        <p:spPr>
          <a:xfrm>
            <a:off x="2315750" y="1776500"/>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r>
              <a:rPr lang="en" sz="4000" b="1">
                <a:solidFill>
                  <a:srgbClr val="00487E"/>
                </a:solidFill>
                <a:latin typeface="+mj-lt"/>
                <a:ea typeface="Orbitron"/>
                <a:cs typeface="Orbitron"/>
                <a:sym typeface="Orbitron"/>
              </a:rPr>
              <a:t>I</a:t>
            </a:r>
          </a:p>
        </p:txBody>
      </p:sp>
      <p:sp>
        <p:nvSpPr>
          <p:cNvPr id="52" name="Google Shape;688;p54"/>
          <p:cNvSpPr txBox="1">
            <a:spLocks/>
          </p:cNvSpPr>
          <p:nvPr/>
        </p:nvSpPr>
        <p:spPr>
          <a:xfrm>
            <a:off x="6231711" y="1776500"/>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r>
              <a:rPr lang="en" sz="4000" b="1">
                <a:solidFill>
                  <a:srgbClr val="00487E"/>
                </a:solidFill>
                <a:latin typeface="+mj-lt"/>
                <a:ea typeface="Orbitron"/>
                <a:cs typeface="Orbitron"/>
                <a:sym typeface="Orbitron"/>
              </a:rPr>
              <a:t>II</a:t>
            </a:r>
          </a:p>
        </p:txBody>
      </p:sp>
      <p:cxnSp>
        <p:nvCxnSpPr>
          <p:cNvPr id="53" name="Google Shape;690;p54"/>
          <p:cNvCxnSpPr>
            <a:stCxn id="51" idx="3"/>
          </p:cNvCxnSpPr>
          <p:nvPr/>
        </p:nvCxnSpPr>
        <p:spPr>
          <a:xfrm>
            <a:off x="3050450" y="2000300"/>
            <a:ext cx="945300" cy="295800"/>
          </a:xfrm>
          <a:prstGeom prst="bentConnector3">
            <a:avLst>
              <a:gd name="adj1" fmla="val 50001"/>
            </a:avLst>
          </a:prstGeom>
          <a:noFill/>
          <a:ln w="9525" cap="flat" cmpd="sng">
            <a:solidFill>
              <a:srgbClr val="00487E"/>
            </a:solidFill>
            <a:prstDash val="solid"/>
            <a:round/>
            <a:headEnd type="none" w="med" len="med"/>
            <a:tailEnd type="none" w="med" len="med"/>
          </a:ln>
        </p:spPr>
      </p:cxnSp>
      <p:cxnSp>
        <p:nvCxnSpPr>
          <p:cNvPr id="54" name="Google Shape;691;p54"/>
          <p:cNvCxnSpPr>
            <a:endCxn id="52" idx="1"/>
          </p:cNvCxnSpPr>
          <p:nvPr/>
        </p:nvCxnSpPr>
        <p:spPr>
          <a:xfrm rot="10800000" flipH="1">
            <a:off x="5286384" y="2000200"/>
            <a:ext cx="945300" cy="295800"/>
          </a:xfrm>
          <a:prstGeom prst="bentConnector3">
            <a:avLst>
              <a:gd name="adj1" fmla="val 50001"/>
            </a:avLst>
          </a:prstGeom>
          <a:noFill/>
          <a:ln w="9525" cap="flat" cmpd="sng">
            <a:solidFill>
              <a:srgbClr val="00487E"/>
            </a:solidFill>
            <a:prstDash val="solid"/>
            <a:round/>
            <a:headEnd type="none" w="med" len="med"/>
            <a:tailEnd type="none" w="med" len="med"/>
          </a:ln>
        </p:spPr>
      </p:cxnSp>
      <p:sp>
        <p:nvSpPr>
          <p:cNvPr id="55" name="Rectangle 54"/>
          <p:cNvSpPr/>
          <p:nvPr/>
        </p:nvSpPr>
        <p:spPr>
          <a:xfrm>
            <a:off x="1529524" y="3158226"/>
            <a:ext cx="2295098" cy="100194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vi-VN" sz="2100" b="1">
                <a:solidFill>
                  <a:srgbClr val="00487E"/>
                </a:solidFill>
                <a:latin typeface="Arial" panose="020B0604020202020204" pitchFamily="34" charset="0"/>
                <a:ea typeface="+mn-ea"/>
                <a:sym typeface="DM Sans SemiBold"/>
              </a:rPr>
              <a:t>Ư</a:t>
            </a:r>
            <a:r>
              <a:rPr lang="en-US" sz="2100" b="1">
                <a:solidFill>
                  <a:srgbClr val="00487E"/>
                </a:solidFill>
                <a:latin typeface="Arial" panose="020B0604020202020204" pitchFamily="34" charset="0"/>
                <a:ea typeface="+mn-ea"/>
                <a:sym typeface="DM Sans SemiBold"/>
              </a:rPr>
              <a:t>ỚC LƯỢNG KHOẢNG CÁCH</a:t>
            </a:r>
            <a:endParaRPr lang="en" sz="2100" b="1" dirty="0">
              <a:solidFill>
                <a:srgbClr val="00487E"/>
              </a:solidFill>
              <a:ea typeface="+mn-ea"/>
              <a:sym typeface="DM Sans SemiBold"/>
            </a:endParaRPr>
          </a:p>
        </p:txBody>
      </p:sp>
      <p:sp>
        <p:nvSpPr>
          <p:cNvPr id="56" name="Rectangle 55"/>
          <p:cNvSpPr/>
          <p:nvPr/>
        </p:nvSpPr>
        <p:spPr>
          <a:xfrm>
            <a:off x="5451512" y="3158226"/>
            <a:ext cx="2295098" cy="100194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100" b="1">
                <a:solidFill>
                  <a:srgbClr val="00487E"/>
                </a:solidFill>
                <a:latin typeface="Arial" panose="020B0604020202020204" pitchFamily="34" charset="0"/>
                <a:ea typeface="+mn-ea"/>
                <a:sym typeface="DM Sans SemiBold"/>
              </a:rPr>
              <a:t>ƯỚC LƯỢNG CHIỀU CAO</a:t>
            </a:r>
          </a:p>
        </p:txBody>
      </p:sp>
      <p:pic>
        <p:nvPicPr>
          <p:cNvPr id="57" name="Picture 56"/>
          <p:cNvPicPr>
            <a:picLocks noChangeAspect="1"/>
          </p:cNvPicPr>
          <p:nvPr/>
        </p:nvPicPr>
        <p:blipFill>
          <a:blip r:embed="rId3"/>
          <a:stretch>
            <a:fillRect/>
          </a:stretch>
        </p:blipFill>
        <p:spPr>
          <a:xfrm>
            <a:off x="4202974" y="2003938"/>
            <a:ext cx="876186" cy="584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par>
                                <p:cTn id="13" presetID="16" presetClass="entr" presetSubtype="21"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barn(inVertical)">
                                      <p:cBhvr>
                                        <p:cTn id="15" dur="500"/>
                                        <p:tgtEl>
                                          <p:spTgt spid="57"/>
                                        </p:tgtEl>
                                      </p:cBhvr>
                                    </p:animEffect>
                                  </p:childTnLst>
                                </p:cTn>
                              </p:par>
                              <p:par>
                                <p:cTn id="16" presetID="16" presetClass="entr" presetSubtype="21"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up)">
                                      <p:cBhvr>
                                        <p:cTn id="23" dur="500"/>
                                        <p:tgtEl>
                                          <p:spTgt spid="51"/>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up)">
                                      <p:cBhvr>
                                        <p:cTn id="27" dur="500"/>
                                        <p:tgtEl>
                                          <p:spTgt spid="49"/>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up)">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up)">
                                      <p:cBhvr>
                                        <p:cTn id="35" dur="500"/>
                                        <p:tgtEl>
                                          <p:spTgt spid="52"/>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up)">
                                      <p:cBhvr>
                                        <p:cTn id="39" dur="500"/>
                                        <p:tgtEl>
                                          <p:spTgt spid="50"/>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wipe(up)">
                                      <p:cBhvr>
                                        <p:cTn id="4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P spid="52" grpId="0"/>
      <p:bldP spid="55" grpId="0" animBg="1"/>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35"/>
        <p:cNvGrpSpPr/>
        <p:nvPr/>
      </p:nvGrpSpPr>
      <p:grpSpPr>
        <a:xfrm>
          <a:off x="0" y="0"/>
          <a:ext cx="0" cy="0"/>
          <a:chOff x="0" y="0"/>
          <a:chExt cx="0" cy="0"/>
        </a:xfrm>
      </p:grpSpPr>
      <p:sp>
        <p:nvSpPr>
          <p:cNvPr id="336" name="Google Shape;336;p37"/>
          <p:cNvSpPr txBox="1">
            <a:spLocks noGrp="1"/>
          </p:cNvSpPr>
          <p:nvPr>
            <p:ph type="title"/>
          </p:nvPr>
        </p:nvSpPr>
        <p:spPr>
          <a:xfrm>
            <a:off x="1709092" y="1403021"/>
            <a:ext cx="5303219" cy="1023308"/>
          </a:xfrm>
          <a:prstGeom prst="rect">
            <a:avLst/>
          </a:prstGeom>
        </p:spPr>
        <p:txBody>
          <a:bodyPr spcFirstLastPara="1" wrap="square" lIns="91425" tIns="91425" rIns="91425" bIns="91425" anchor="b" anchorCtr="0">
            <a:noAutofit/>
          </a:bodyPr>
          <a:lstStyle/>
          <a:p>
            <a:pPr lvl="0">
              <a:lnSpc>
                <a:spcPct val="150000"/>
              </a:lnSpc>
            </a:pPr>
            <a:r>
              <a:rPr lang="vi-VN" sz="4700" b="1">
                <a:latin typeface="+mn-lt"/>
              </a:rPr>
              <a:t>ƯỚC LƯỢNG KHOẢNG CÁCH</a:t>
            </a:r>
          </a:p>
        </p:txBody>
      </p:sp>
      <p:sp>
        <p:nvSpPr>
          <p:cNvPr id="337" name="Google Shape;337;p37"/>
          <p:cNvSpPr txBox="1">
            <a:spLocks noGrp="1"/>
          </p:cNvSpPr>
          <p:nvPr>
            <p:ph type="title" idx="2"/>
          </p:nvPr>
        </p:nvSpPr>
        <p:spPr>
          <a:xfrm>
            <a:off x="699276" y="931075"/>
            <a:ext cx="592747" cy="123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1000">
                <a:latin typeface="+mj-lt"/>
              </a:rPr>
              <a:t>I</a:t>
            </a:r>
            <a:endParaRPr sz="11000">
              <a:latin typeface="+mj-lt"/>
            </a:endParaRPr>
          </a:p>
        </p:txBody>
      </p:sp>
      <p:grpSp>
        <p:nvGrpSpPr>
          <p:cNvPr id="342" name="Google Shape;342;p37"/>
          <p:cNvGrpSpPr/>
          <p:nvPr/>
        </p:nvGrpSpPr>
        <p:grpSpPr>
          <a:xfrm rot="2577441">
            <a:off x="-36463" y="3164619"/>
            <a:ext cx="3625416" cy="2037849"/>
            <a:chOff x="3901275" y="-612146"/>
            <a:chExt cx="5976754" cy="3289821"/>
          </a:xfrm>
        </p:grpSpPr>
        <p:pic>
          <p:nvPicPr>
            <p:cNvPr id="343" name="Google Shape;343;p37"/>
            <p:cNvPicPr preferRelativeResize="0"/>
            <p:nvPr/>
          </p:nvPicPr>
          <p:blipFill rotWithShape="1">
            <a:blip r:embed="rId3">
              <a:alphaModFix/>
            </a:blip>
            <a:srcRect/>
            <a:stretch/>
          </p:blipFill>
          <p:spPr>
            <a:xfrm>
              <a:off x="3901275" y="647412"/>
              <a:ext cx="1550801" cy="1496075"/>
            </a:xfrm>
            <a:prstGeom prst="rect">
              <a:avLst/>
            </a:prstGeom>
            <a:noFill/>
            <a:ln>
              <a:noFill/>
            </a:ln>
          </p:spPr>
        </p:pic>
        <p:pic>
          <p:nvPicPr>
            <p:cNvPr id="344" name="Google Shape;344;p37"/>
            <p:cNvPicPr preferRelativeResize="0"/>
            <p:nvPr/>
          </p:nvPicPr>
          <p:blipFill>
            <a:blip r:embed="rId4">
              <a:alphaModFix/>
            </a:blip>
            <a:stretch>
              <a:fillRect/>
            </a:stretch>
          </p:blipFill>
          <p:spPr>
            <a:xfrm rot="-1900469">
              <a:off x="7163024" y="-50951"/>
              <a:ext cx="2535496" cy="1402976"/>
            </a:xfrm>
            <a:prstGeom prst="rect">
              <a:avLst/>
            </a:prstGeom>
            <a:noFill/>
            <a:ln>
              <a:noFill/>
            </a:ln>
          </p:spPr>
        </p:pic>
        <p:pic>
          <p:nvPicPr>
            <p:cNvPr id="345" name="Google Shape;345;p37"/>
            <p:cNvPicPr preferRelativeResize="0"/>
            <p:nvPr/>
          </p:nvPicPr>
          <p:blipFill>
            <a:blip r:embed="rId5">
              <a:alphaModFix/>
            </a:blip>
            <a:stretch>
              <a:fillRect/>
            </a:stretch>
          </p:blipFill>
          <p:spPr>
            <a:xfrm rot="32">
              <a:off x="5116950" y="706410"/>
              <a:ext cx="2043450" cy="1971255"/>
            </a:xfrm>
            <a:prstGeom prst="rect">
              <a:avLst/>
            </a:prstGeom>
            <a:noFill/>
            <a:ln>
              <a:noFill/>
            </a:ln>
          </p:spPr>
        </p:pic>
      </p:grpSp>
      <p:pic>
        <p:nvPicPr>
          <p:cNvPr id="3" name="Picture 2"/>
          <p:cNvPicPr>
            <a:picLocks noChangeAspect="1"/>
          </p:cNvPicPr>
          <p:nvPr/>
        </p:nvPicPr>
        <p:blipFill>
          <a:blip r:embed="rId6"/>
          <a:stretch>
            <a:fillRect/>
          </a:stretch>
        </p:blipFill>
        <p:spPr>
          <a:xfrm>
            <a:off x="5733288" y="2715818"/>
            <a:ext cx="3049879" cy="2427681"/>
          </a:xfrm>
          <a:prstGeom prst="rect">
            <a:avLst/>
          </a:prstGeom>
        </p:spPr>
      </p:pic>
      <p:pic>
        <p:nvPicPr>
          <p:cNvPr id="4" name="Picture 3"/>
          <p:cNvPicPr>
            <a:picLocks noChangeAspect="1"/>
          </p:cNvPicPr>
          <p:nvPr/>
        </p:nvPicPr>
        <p:blipFill>
          <a:blip r:embed="rId7"/>
          <a:stretch>
            <a:fillRect/>
          </a:stretch>
        </p:blipFill>
        <p:spPr>
          <a:xfrm>
            <a:off x="8284695" y="167102"/>
            <a:ext cx="780356" cy="94496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6"/>
                                        </p:tgtEl>
                                        <p:attrNameLst>
                                          <p:attrName>style.visibility</p:attrName>
                                        </p:attrNameLst>
                                      </p:cBhvr>
                                      <p:to>
                                        <p:strVal val="visible"/>
                                      </p:to>
                                    </p:set>
                                    <p:anim calcmode="lin" valueType="num">
                                      <p:cBhvr>
                                        <p:cTn id="7" dur="500" fill="hold"/>
                                        <p:tgtEl>
                                          <p:spTgt spid="336"/>
                                        </p:tgtEl>
                                        <p:attrNameLst>
                                          <p:attrName>ppt_w</p:attrName>
                                        </p:attrNameLst>
                                      </p:cBhvr>
                                      <p:tavLst>
                                        <p:tav tm="0">
                                          <p:val>
                                            <p:fltVal val="0"/>
                                          </p:val>
                                        </p:tav>
                                        <p:tav tm="100000">
                                          <p:val>
                                            <p:strVal val="#ppt_w"/>
                                          </p:val>
                                        </p:tav>
                                      </p:tavLst>
                                    </p:anim>
                                    <p:anim calcmode="lin" valueType="num">
                                      <p:cBhvr>
                                        <p:cTn id="8" dur="500" fill="hold"/>
                                        <p:tgtEl>
                                          <p:spTgt spid="336"/>
                                        </p:tgtEl>
                                        <p:attrNameLst>
                                          <p:attrName>ppt_h</p:attrName>
                                        </p:attrNameLst>
                                      </p:cBhvr>
                                      <p:tavLst>
                                        <p:tav tm="0">
                                          <p:val>
                                            <p:fltVal val="0"/>
                                          </p:val>
                                        </p:tav>
                                        <p:tav tm="100000">
                                          <p:val>
                                            <p:strVal val="#ppt_h"/>
                                          </p:val>
                                        </p:tav>
                                      </p:tavLst>
                                    </p:anim>
                                    <p:animEffect transition="in" filter="fade">
                                      <p:cBhvr>
                                        <p:cTn id="9" dur="500"/>
                                        <p:tgtEl>
                                          <p:spTgt spid="33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7"/>
                                        </p:tgtEl>
                                        <p:attrNameLst>
                                          <p:attrName>style.visibility</p:attrName>
                                        </p:attrNameLst>
                                      </p:cBhvr>
                                      <p:to>
                                        <p:strVal val="visible"/>
                                      </p:to>
                                    </p:set>
                                    <p:anim calcmode="lin" valueType="num">
                                      <p:cBhvr>
                                        <p:cTn id="12" dur="500" fill="hold"/>
                                        <p:tgtEl>
                                          <p:spTgt spid="337"/>
                                        </p:tgtEl>
                                        <p:attrNameLst>
                                          <p:attrName>ppt_w</p:attrName>
                                        </p:attrNameLst>
                                      </p:cBhvr>
                                      <p:tavLst>
                                        <p:tav tm="0">
                                          <p:val>
                                            <p:fltVal val="0"/>
                                          </p:val>
                                        </p:tav>
                                        <p:tav tm="100000">
                                          <p:val>
                                            <p:strVal val="#ppt_w"/>
                                          </p:val>
                                        </p:tav>
                                      </p:tavLst>
                                    </p:anim>
                                    <p:anim calcmode="lin" valueType="num">
                                      <p:cBhvr>
                                        <p:cTn id="13" dur="500" fill="hold"/>
                                        <p:tgtEl>
                                          <p:spTgt spid="337"/>
                                        </p:tgtEl>
                                        <p:attrNameLst>
                                          <p:attrName>ppt_h</p:attrName>
                                        </p:attrNameLst>
                                      </p:cBhvr>
                                      <p:tavLst>
                                        <p:tav tm="0">
                                          <p:val>
                                            <p:fltVal val="0"/>
                                          </p:val>
                                        </p:tav>
                                        <p:tav tm="100000">
                                          <p:val>
                                            <p:strVal val="#ppt_h"/>
                                          </p:val>
                                        </p:tav>
                                      </p:tavLst>
                                    </p:anim>
                                    <p:animEffect transition="in" filter="fade">
                                      <p:cBhvr>
                                        <p:cTn id="14" dur="500"/>
                                        <p:tgtEl>
                                          <p:spTgt spid="33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33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p:cNvSpPr txBox="1"/>
              <p:nvPr/>
            </p:nvSpPr>
            <p:spPr>
              <a:xfrm>
                <a:off x="306964" y="154367"/>
                <a:ext cx="8503081" cy="911019"/>
              </a:xfrm>
              <a:prstGeom prst="rect">
                <a:avLst/>
              </a:prstGeom>
              <a:noFill/>
            </p:spPr>
            <p:txBody>
              <a:bodyPr wrap="square" rtlCol="0">
                <a:spAutoFit/>
              </a:bodyPr>
              <a:lstStyle/>
              <a:p>
                <a:pPr marL="0" marR="0" lvl="0" indent="0" algn="just" defTabSz="1828800" eaLnBrk="1" fontAlgn="auto" latinLnBrk="0" hangingPunct="1">
                  <a:lnSpc>
                    <a:spcPct val="140000"/>
                  </a:lnSpc>
                  <a:spcBef>
                    <a:spcPts val="0"/>
                  </a:spcBef>
                  <a:spcAft>
                    <a:spcPts val="0"/>
                  </a:spcAft>
                  <a:buClr>
                    <a:srgbClr val="2D1549"/>
                  </a:buClr>
                  <a:buSzPts val="1100"/>
                  <a:buFontTx/>
                  <a:buNone/>
                  <a:tabLst/>
                  <a:defRPr/>
                </a:pPr>
                <a:r>
                  <a:rPr kumimoji="0" lang="en-US" sz="1900" b="1" i="0" u="none" strike="noStrike" kern="0" cap="none" spc="0" normalizeH="0" baseline="0" noProof="0">
                    <a:ln>
                      <a:noFill/>
                    </a:ln>
                    <a:solidFill>
                      <a:srgbClr val="FFFFFF"/>
                    </a:solidFill>
                    <a:effectLst/>
                    <a:highlight>
                      <a:srgbClr val="CE4D8E"/>
                    </a:highlight>
                    <a:uLnTx/>
                    <a:uFillTx/>
                    <a:ea typeface="+mn-ea"/>
                  </a:rPr>
                  <a:t>Ví dụ 1:</a:t>
                </a:r>
                <a:r>
                  <a:rPr kumimoji="0" lang="en-US" sz="1900" b="0" i="0" u="none" strike="noStrike" kern="1200" cap="none" spc="0" normalizeH="0" baseline="0" noProof="0">
                    <a:ln>
                      <a:noFill/>
                    </a:ln>
                    <a:solidFill>
                      <a:sysClr val="windowText" lastClr="000000"/>
                    </a:solidFill>
                    <a:effectLst/>
                    <a:uLnTx/>
                    <a:uFillTx/>
                    <a:ea typeface="+mn-ea"/>
                    <a:cs typeface="Arial" panose="020B0604020202020204" pitchFamily="34" charset="0"/>
                  </a:rPr>
                  <a:t> </a:t>
                </a:r>
                <a:r>
                  <a:rPr lang="en-US" sz="1900" kern="1200">
                    <a:solidFill>
                      <a:sysClr val="windowText" lastClr="000000"/>
                    </a:solidFill>
                    <a:latin typeface="Arial" panose="020B0604020202020204" pitchFamily="34" charset="0"/>
                    <a:ea typeface="+mn-ea"/>
                    <a:cs typeface="Arial" panose="020B0604020202020204" pitchFamily="34" charset="0"/>
                  </a:rPr>
                  <a:t>Để đo khoảng cách giữa hai vị trí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𝐵</m:t>
                    </m:r>
                  </m:oMath>
                </a14:m>
                <a:r>
                  <a:rPr lang="en-US" sz="1900" kern="1200">
                    <a:solidFill>
                      <a:sysClr val="windowText" lastClr="000000"/>
                    </a:solidFill>
                    <a:latin typeface="Arial" panose="020B0604020202020204" pitchFamily="34" charset="0"/>
                    <a:ea typeface="+mn-ea"/>
                    <a:cs typeface="Arial" panose="020B0604020202020204" pitchFamily="34" charset="0"/>
                  </a:rPr>
                  <a:t> và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𝐶</m:t>
                    </m:r>
                  </m:oMath>
                </a14:m>
                <a:r>
                  <a:rPr lang="en-US" sz="1900" kern="1200">
                    <a:solidFill>
                      <a:sysClr val="windowText" lastClr="000000"/>
                    </a:solidFill>
                    <a:latin typeface="Arial" panose="020B0604020202020204" pitchFamily="34" charset="0"/>
                    <a:ea typeface="+mn-ea"/>
                    <a:cs typeface="Arial" panose="020B0604020202020204" pitchFamily="34" charset="0"/>
                  </a:rPr>
                  <a:t> khi không thể đo trực tiếp </a:t>
                </a:r>
                <a:r>
                  <a:rPr lang="en-US" sz="1900" i="1" kern="1200">
                    <a:solidFill>
                      <a:sysClr val="windowText" lastClr="000000"/>
                    </a:solidFill>
                    <a:latin typeface="Arial" panose="020B0604020202020204" pitchFamily="34" charset="0"/>
                    <a:ea typeface="+mn-ea"/>
                    <a:cs typeface="Arial" panose="020B0604020202020204" pitchFamily="34" charset="0"/>
                  </a:rPr>
                  <a:t>(Hình 29a), </a:t>
                </a:r>
                <a:r>
                  <a:rPr lang="en-US" sz="1900" kern="1200">
                    <a:solidFill>
                      <a:sysClr val="windowText" lastClr="000000"/>
                    </a:solidFill>
                    <a:latin typeface="Arial" panose="020B0604020202020204" pitchFamily="34" charset="0"/>
                    <a:ea typeface="+mn-ea"/>
                    <a:cs typeface="Arial" panose="020B0604020202020204" pitchFamily="34" charset="0"/>
                  </a:rPr>
                  <a:t>người ta có thể làm như sau </a:t>
                </a:r>
                <a:r>
                  <a:rPr lang="en-US" sz="1900" i="1" kern="1200">
                    <a:solidFill>
                      <a:sysClr val="windowText" lastClr="000000"/>
                    </a:solidFill>
                    <a:latin typeface="Arial" panose="020B0604020202020204" pitchFamily="34" charset="0"/>
                    <a:ea typeface="+mn-ea"/>
                    <a:cs typeface="Arial" panose="020B0604020202020204" pitchFamily="34" charset="0"/>
                  </a:rPr>
                  <a:t>(Hình 29b):</a:t>
                </a:r>
                <a:endParaRPr kumimoji="0" lang="vi-VN" sz="1900" b="0" i="1"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06964" y="154367"/>
                <a:ext cx="8503081" cy="911019"/>
              </a:xfrm>
              <a:prstGeom prst="rect">
                <a:avLst/>
              </a:prstGeom>
              <a:blipFill>
                <a:blip r:embed="rId3"/>
                <a:stretch>
                  <a:fillRect l="-645" r="-717" b="-4667"/>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2614" y="1188457"/>
            <a:ext cx="6171780" cy="1512085"/>
          </a:xfrm>
          <a:prstGeom prst="rect">
            <a:avLst/>
          </a:prstGeom>
          <a:ln w="19050">
            <a:solidFill>
              <a:srgbClr val="00487E"/>
            </a:solidFill>
          </a:ln>
        </p:spPr>
      </p:pic>
      <mc:AlternateContent xmlns:mc="http://schemas.openxmlformats.org/markup-compatibility/2006" xmlns:a14="http://schemas.microsoft.com/office/drawing/2010/main">
        <mc:Choice Requires="a14">
          <p:sp>
            <p:nvSpPr>
              <p:cNvPr id="7" name="Rectangle 6"/>
              <p:cNvSpPr/>
              <p:nvPr/>
            </p:nvSpPr>
            <p:spPr>
              <a:xfrm>
                <a:off x="338768" y="2844418"/>
                <a:ext cx="5728076" cy="2231060"/>
              </a:xfrm>
              <a:prstGeom prst="rect">
                <a:avLst/>
              </a:prstGeom>
            </p:spPr>
            <p:txBody>
              <a:bodyPr wrap="square">
                <a:spAutoFit/>
              </a:bodyPr>
              <a:lstStyle/>
              <a:p>
                <a:pPr marL="342900" lvl="0" indent="-342900" algn="just" defTabSz="1828800">
                  <a:lnSpc>
                    <a:spcPct val="150000"/>
                  </a:lnSpc>
                  <a:buClr>
                    <a:srgbClr val="2D1549"/>
                  </a:buClr>
                  <a:buSzPct val="100000"/>
                  <a:buFont typeface="Arial" panose="020B0604020202020204" pitchFamily="34" charset="0"/>
                  <a:buChar char="•"/>
                  <a:defRPr/>
                </a:pPr>
                <a:r>
                  <a:rPr lang="en-US" sz="1900" kern="1200">
                    <a:solidFill>
                      <a:sysClr val="windowText" lastClr="000000"/>
                    </a:solidFill>
                    <a:latin typeface="+mn-lt"/>
                    <a:ea typeface="+mn-ea"/>
                    <a:cs typeface="Arial" panose="020B0604020202020204" pitchFamily="34" charset="0"/>
                  </a:rPr>
                  <a:t>Sử dụng giác kế (một loại dụng cụ để đo góc, xem </a:t>
                </a:r>
                <a:r>
                  <a:rPr lang="en-US" sz="1900" i="1" kern="1200">
                    <a:solidFill>
                      <a:sysClr val="windowText" lastClr="000000"/>
                    </a:solidFill>
                    <a:latin typeface="+mn-lt"/>
                    <a:ea typeface="+mn-ea"/>
                    <a:cs typeface="Arial" panose="020B0604020202020204" pitchFamily="34" charset="0"/>
                  </a:rPr>
                  <a:t>Hình 30</a:t>
                </a:r>
                <a:r>
                  <a:rPr lang="en-US" sz="1900" kern="1200">
                    <a:solidFill>
                      <a:sysClr val="windowText" lastClr="000000"/>
                    </a:solidFill>
                    <a:latin typeface="+mn-lt"/>
                    <a:ea typeface="+mn-ea"/>
                    <a:cs typeface="Arial" panose="020B0604020202020204" pitchFamily="34" charset="0"/>
                  </a:rPr>
                  <a:t>), chọn điểm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𝐴</m:t>
                    </m:r>
                  </m:oMath>
                </a14:m>
                <a:r>
                  <a:rPr lang="en-US" sz="1900" kern="1200">
                    <a:solidFill>
                      <a:sysClr val="windowText" lastClr="000000"/>
                    </a:solidFill>
                    <a:latin typeface="+mn-lt"/>
                    <a:ea typeface="+mn-ea"/>
                    <a:cs typeface="Arial" panose="020B0604020202020204" pitchFamily="34" charset="0"/>
                  </a:rPr>
                  <a:t> ở vị trí thích hợp cho góc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𝐴𝐶𝐵</m:t>
                    </m:r>
                  </m:oMath>
                </a14:m>
                <a:r>
                  <a:rPr lang="en-US" sz="1900" kern="1200">
                    <a:solidFill>
                      <a:sysClr val="windowText" lastClr="000000"/>
                    </a:solidFill>
                    <a:latin typeface="+mn-lt"/>
                    <a:ea typeface="+mn-ea"/>
                    <a:cs typeface="Arial" panose="020B0604020202020204" pitchFamily="34" charset="0"/>
                  </a:rPr>
                  <a:t> là góc vuông. Đo khoảng cách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𝐴𝐶</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m:t>
                    </m:r>
                  </m:oMath>
                </a14:m>
                <a:endParaRPr lang="en-US" sz="1900" kern="1200">
                  <a:solidFill>
                    <a:sysClr val="windowText" lastClr="000000"/>
                  </a:solidFill>
                  <a:latin typeface="+mn-lt"/>
                  <a:ea typeface="+mn-ea"/>
                  <a:cs typeface="Arial" panose="020B0604020202020204" pitchFamily="34" charset="0"/>
                </a:endParaRPr>
              </a:p>
              <a:p>
                <a:pPr marL="342900" lvl="0" indent="-342900" algn="just" defTabSz="1828800">
                  <a:lnSpc>
                    <a:spcPct val="150000"/>
                  </a:lnSpc>
                  <a:buClr>
                    <a:srgbClr val="2D1549"/>
                  </a:buClr>
                  <a:buSzPct val="100000"/>
                  <a:buFont typeface="Arial" panose="020B0604020202020204" pitchFamily="34" charset="0"/>
                  <a:buChar char="•"/>
                  <a:defRPr/>
                </a:pPr>
                <a:r>
                  <a:rPr lang="en-US" sz="1900" kern="1200">
                    <a:solidFill>
                      <a:sysClr val="windowText" lastClr="000000"/>
                    </a:solidFill>
                    <a:latin typeface="+mn-lt"/>
                    <a:ea typeface="+mn-ea"/>
                    <a:cs typeface="Arial" panose="020B0604020202020204" pitchFamily="34" charset="0"/>
                  </a:rPr>
                  <a:t>Sử dụng giác kế để đo góc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𝐵𝐴𝐶</m:t>
                    </m:r>
                  </m:oMath>
                </a14:m>
                <a:r>
                  <a:rPr lang="en-US" sz="1900" kern="1200">
                    <a:solidFill>
                      <a:sysClr val="windowText" lastClr="000000"/>
                    </a:solidFill>
                    <a:latin typeface="+mn-lt"/>
                    <a:ea typeface="+mn-ea"/>
                    <a:cs typeface="Arial" panose="020B0604020202020204" pitchFamily="34" charset="0"/>
                  </a:rPr>
                  <a:t>;</a:t>
                </a:r>
              </a:p>
              <a:p>
                <a:pPr marL="342900" lvl="0" indent="-342900" algn="just" defTabSz="1828800">
                  <a:lnSpc>
                    <a:spcPct val="150000"/>
                  </a:lnSpc>
                  <a:buClr>
                    <a:srgbClr val="2D1549"/>
                  </a:buClr>
                  <a:buSzPct val="100000"/>
                  <a:buFont typeface="Arial" panose="020B0604020202020204" pitchFamily="34" charset="0"/>
                  <a:buChar char="•"/>
                  <a:defRPr/>
                </a:pPr>
                <a:r>
                  <a:rPr lang="en-US" sz="1900" kern="1200">
                    <a:solidFill>
                      <a:sysClr val="windowText" lastClr="000000"/>
                    </a:solidFill>
                    <a:latin typeface="+mn-lt"/>
                    <a:ea typeface="+mn-ea"/>
                    <a:cs typeface="Arial" panose="020B0604020202020204" pitchFamily="34" charset="0"/>
                  </a:rPr>
                  <a:t>Từ đó, tính độ dài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𝐵𝐶</m:t>
                    </m:r>
                  </m:oMath>
                </a14:m>
                <a:r>
                  <a:rPr lang="en-US" sz="1900" kern="1200">
                    <a:solidFill>
                      <a:sysClr val="windowText" lastClr="000000"/>
                    </a:solidFill>
                    <a:latin typeface="+mn-lt"/>
                    <a:ea typeface="+mn-ea"/>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338768" y="2844418"/>
                <a:ext cx="5728076" cy="2231060"/>
              </a:xfrm>
              <a:prstGeom prst="rect">
                <a:avLst/>
              </a:prstGeom>
              <a:blipFill>
                <a:blip r:embed="rId5"/>
                <a:stretch>
                  <a:fillRect l="-852" r="-1065" b="-3552"/>
                </a:stretch>
              </a:blipFill>
            </p:spPr>
            <p:txBody>
              <a:bodyPr/>
              <a:lstStyle/>
              <a:p>
                <a:r>
                  <a:rPr lang="en-US">
                    <a:noFill/>
                  </a:rPr>
                  <a:t> </a:t>
                </a:r>
              </a:p>
            </p:txBody>
          </p:sp>
        </mc:Fallback>
      </mc:AlternateContent>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47413" y="2982641"/>
            <a:ext cx="2329731" cy="2061033"/>
          </a:xfrm>
          <a:prstGeom prst="rect">
            <a:avLst/>
          </a:prstGeom>
        </p:spPr>
      </p:pic>
      <p:pic>
        <p:nvPicPr>
          <p:cNvPr id="11" name="Picture 10"/>
          <p:cNvPicPr>
            <a:picLocks noChangeAspect="1"/>
          </p:cNvPicPr>
          <p:nvPr/>
        </p:nvPicPr>
        <p:blipFill>
          <a:blip r:embed="rId8"/>
          <a:stretch>
            <a:fillRect/>
          </a:stretch>
        </p:blipFill>
        <p:spPr>
          <a:xfrm rot="18877483">
            <a:off x="8719102" y="1601758"/>
            <a:ext cx="685481" cy="685481"/>
          </a:xfrm>
          <a:prstGeom prst="rect">
            <a:avLst/>
          </a:prstGeom>
        </p:spPr>
      </p:pic>
      <p:pic>
        <p:nvPicPr>
          <p:cNvPr id="12" name="Picture 11"/>
          <p:cNvPicPr>
            <a:picLocks noChangeAspect="1"/>
          </p:cNvPicPr>
          <p:nvPr/>
        </p:nvPicPr>
        <p:blipFill>
          <a:blip r:embed="rId9"/>
          <a:stretch>
            <a:fillRect/>
          </a:stretch>
        </p:blipFill>
        <p:spPr>
          <a:xfrm rot="7010259">
            <a:off x="-259567" y="2308942"/>
            <a:ext cx="687785" cy="783200"/>
          </a:xfrm>
          <a:prstGeom prst="rect">
            <a:avLst/>
          </a:prstGeom>
        </p:spPr>
      </p:pic>
    </p:spTree>
    <p:extLst>
      <p:ext uri="{BB962C8B-B14F-4D97-AF65-F5344CB8AC3E}">
        <p14:creationId xmlns:p14="http://schemas.microsoft.com/office/powerpoint/2010/main" val="333458225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14" y="249934"/>
            <a:ext cx="6171780" cy="1512085"/>
          </a:xfrm>
          <a:prstGeom prst="rect">
            <a:avLst/>
          </a:prstGeom>
          <a:ln w="19050">
            <a:solidFill>
              <a:srgbClr val="00487E"/>
            </a:solidFill>
          </a:ln>
        </p:spPr>
      </p:pic>
      <mc:AlternateContent xmlns:mc="http://schemas.openxmlformats.org/markup-compatibility/2006" xmlns:a14="http://schemas.microsoft.com/office/drawing/2010/main">
        <mc:Choice Requires="a14">
          <p:sp>
            <p:nvSpPr>
              <p:cNvPr id="7" name="Rectangle 6"/>
              <p:cNvSpPr/>
              <p:nvPr/>
            </p:nvSpPr>
            <p:spPr>
              <a:xfrm>
                <a:off x="439316" y="1833591"/>
                <a:ext cx="8238376" cy="1422825"/>
              </a:xfrm>
              <a:prstGeom prst="rect">
                <a:avLst/>
              </a:prstGeom>
            </p:spPr>
            <p:txBody>
              <a:bodyPr wrap="square">
                <a:spAutoFit/>
              </a:bodyPr>
              <a:lstStyle/>
              <a:p>
                <a:pPr marR="0" lvl="0" algn="just" defTabSz="1828800" rtl="0" eaLnBrk="1" fontAlgn="auto" latinLnBrk="0" hangingPunct="1">
                  <a:lnSpc>
                    <a:spcPct val="150000"/>
                  </a:lnSpc>
                  <a:spcBef>
                    <a:spcPts val="0"/>
                  </a:spcBef>
                  <a:spcAft>
                    <a:spcPts val="0"/>
                  </a:spcAft>
                  <a:buClr>
                    <a:srgbClr val="2D1549"/>
                  </a:buClr>
                  <a:buSzPct val="100000"/>
                  <a:tabLst/>
                  <a:defRPr/>
                </a:pPr>
                <a:r>
                  <a:rPr lang="en-US" sz="1900" kern="1200">
                    <a:solidFill>
                      <a:sysClr val="windowText" lastClr="000000"/>
                    </a:solidFill>
                    <a:ea typeface="+mn-ea"/>
                    <a:cs typeface="Arial" panose="020B0604020202020204" pitchFamily="34" charset="0"/>
                  </a:rPr>
                  <a:t>a) Theo cách làm trên, nêu công thức tính khoảng cách giữa hai vị trí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𝐵</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𝐶</m:t>
                    </m:r>
                  </m:oMath>
                </a14:m>
                <a:r>
                  <a:rPr lang="en-US" sz="1900" kern="1200">
                    <a:solidFill>
                      <a:sysClr val="windowText" lastClr="000000"/>
                    </a:solidFill>
                    <a:ea typeface="+mn-ea"/>
                    <a:cs typeface="Arial" panose="020B0604020202020204" pitchFamily="34" charset="0"/>
                  </a:rPr>
                  <a:t>.</a:t>
                </a:r>
              </a:p>
              <a:p>
                <a:pPr lvl="0" algn="just" defTabSz="1828800">
                  <a:lnSpc>
                    <a:spcPct val="150000"/>
                  </a:lnSpc>
                  <a:buClr>
                    <a:srgbClr val="2D1549"/>
                  </a:buClr>
                  <a:buSzPct val="100000"/>
                  <a:defRPr/>
                </a:pPr>
                <a:r>
                  <a:rPr kumimoji="0" lang="en-US" sz="19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b) Tính</a:t>
                </a:r>
                <a:r>
                  <a:rPr kumimoji="0" lang="en-US" sz="1900" b="0" i="0" u="none" strike="noStrike" kern="1200" cap="none" spc="0" normalizeH="0" noProof="0">
                    <a:ln>
                      <a:noFill/>
                    </a:ln>
                    <a:solidFill>
                      <a:sysClr val="windowText" lastClr="000000"/>
                    </a:solidFill>
                    <a:effectLst/>
                    <a:uLnTx/>
                    <a:uFillTx/>
                    <a:latin typeface="Arial"/>
                    <a:ea typeface="+mn-ea"/>
                    <a:cs typeface="Arial" panose="020B0604020202020204" pitchFamily="34" charset="0"/>
                    <a:sym typeface="Arial"/>
                  </a:rPr>
                  <a:t> khoảng cách giữa hai vị trí </a:t>
                </a:r>
                <a14:m>
                  <m:oMath xmlns:m="http://schemas.openxmlformats.org/officeDocument/2006/math">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𝐵</m:t>
                    </m:r>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𝐶</m:t>
                    </m:r>
                  </m:oMath>
                </a14:m>
                <a:r>
                  <a:rPr kumimoji="0" lang="en-US" sz="1900" b="0" i="0" u="none" strike="noStrike" kern="1200" cap="none" spc="0" normalizeH="0" noProof="0">
                    <a:ln>
                      <a:noFill/>
                    </a:ln>
                    <a:solidFill>
                      <a:sysClr val="windowText" lastClr="000000"/>
                    </a:solidFill>
                    <a:effectLst/>
                    <a:uLnTx/>
                    <a:uFillTx/>
                    <a:latin typeface="Arial"/>
                    <a:ea typeface="+mn-ea"/>
                    <a:cs typeface="Arial" panose="020B0604020202020204" pitchFamily="34" charset="0"/>
                    <a:sym typeface="Arial"/>
                  </a:rPr>
                  <a:t>, biết </a:t>
                </a:r>
                <a14:m>
                  <m:oMath xmlns:m="http://schemas.openxmlformats.org/officeDocument/2006/math">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𝐴𝐶</m:t>
                    </m:r>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=4 </m:t>
                    </m:r>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𝑚</m:t>
                    </m:r>
                  </m:oMath>
                </a14:m>
                <a:r>
                  <a:rPr kumimoji="0" lang="en-US" sz="1900" b="0" i="0" u="none" strike="noStrike" kern="1200" cap="none" spc="0" normalizeH="0" noProof="0">
                    <a:ln>
                      <a:noFill/>
                    </a:ln>
                    <a:solidFill>
                      <a:sysClr val="windowText" lastClr="000000"/>
                    </a:solidFill>
                    <a:effectLst/>
                    <a:uLnTx/>
                    <a:uFillTx/>
                    <a:latin typeface="Arial"/>
                    <a:ea typeface="+mn-ea"/>
                    <a:cs typeface="Arial" panose="020B0604020202020204" pitchFamily="34" charset="0"/>
                    <a:sym typeface="Arial"/>
                  </a:rPr>
                  <a:t> và </a:t>
                </a:r>
                <a14:m>
                  <m:oMath xmlns:m="http://schemas.openxmlformats.org/officeDocument/2006/math">
                    <m:acc>
                      <m:accPr>
                        <m:chr m:val="̂"/>
                        <m:ctrlP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accPr>
                      <m:e>
                        <m:r>
                          <a:rPr lang="en-US" sz="1900" i="1" kern="1200">
                            <a:solidFill>
                              <a:sysClr val="windowText" lastClr="000000"/>
                            </a:solidFill>
                            <a:latin typeface="Cambria Math" panose="02040503050406030204" pitchFamily="18" charset="0"/>
                            <a:cs typeface="Arial" panose="020B0604020202020204" pitchFamily="34" charset="0"/>
                          </a:rPr>
                          <m:t>𝐵𝐴𝐶</m:t>
                        </m:r>
                      </m:e>
                    </m:acc>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=81</m:t>
                    </m:r>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r>
                  <a:rPr kumimoji="0" lang="en-US" sz="1900" b="0" i="0" u="none" strike="noStrike" kern="1200" cap="none" spc="0" normalizeH="0" noProof="0">
                    <a:ln>
                      <a:noFill/>
                    </a:ln>
                    <a:solidFill>
                      <a:sysClr val="windowText" lastClr="000000"/>
                    </a:solidFill>
                    <a:effectLst/>
                    <a:uLnTx/>
                    <a:uFillTx/>
                    <a:latin typeface="Arial"/>
                    <a:ea typeface="+mn-ea"/>
                    <a:cs typeface="Arial" panose="020B0604020202020204" pitchFamily="34" charset="0"/>
                    <a:sym typeface="Arial"/>
                  </a:rPr>
                  <a:t> (làm tròn kết quả đến hàng phần trăm của mét).</a:t>
                </a:r>
                <a:endParaRPr kumimoji="0" lang="en-US" sz="19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439316" y="1833591"/>
                <a:ext cx="8238376" cy="1422825"/>
              </a:xfrm>
              <a:prstGeom prst="rect">
                <a:avLst/>
              </a:prstGeom>
              <a:blipFill>
                <a:blip r:embed="rId4"/>
                <a:stretch>
                  <a:fillRect l="-666" r="-1036" b="-2575"/>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rot="18877483">
            <a:off x="8709920" y="3326535"/>
            <a:ext cx="685481" cy="685481"/>
          </a:xfrm>
          <a:prstGeom prst="rect">
            <a:avLst/>
          </a:prstGeom>
        </p:spPr>
      </p:pic>
      <p:pic>
        <p:nvPicPr>
          <p:cNvPr id="12" name="Picture 11"/>
          <p:cNvPicPr>
            <a:picLocks noChangeAspect="1"/>
          </p:cNvPicPr>
          <p:nvPr/>
        </p:nvPicPr>
        <p:blipFill>
          <a:blip r:embed="rId6"/>
          <a:stretch>
            <a:fillRect/>
          </a:stretch>
        </p:blipFill>
        <p:spPr>
          <a:xfrm rot="7010259">
            <a:off x="-219810" y="241212"/>
            <a:ext cx="687785" cy="783200"/>
          </a:xfrm>
          <a:prstGeom prst="rect">
            <a:avLst/>
          </a:prstGeom>
        </p:spPr>
      </p:pic>
      <p:sp>
        <p:nvSpPr>
          <p:cNvPr id="2" name="Flowchart: Terminator 1"/>
          <p:cNvSpPr/>
          <p:nvPr/>
        </p:nvSpPr>
        <p:spPr>
          <a:xfrm>
            <a:off x="4125158" y="3348093"/>
            <a:ext cx="866692" cy="421419"/>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900" b="1" i="1"/>
              <a:t>Giải:</a:t>
            </a:r>
          </a:p>
        </p:txBody>
      </p:sp>
      <mc:AlternateContent xmlns:mc="http://schemas.openxmlformats.org/markup-compatibility/2006" xmlns:a14="http://schemas.microsoft.com/office/drawing/2010/main">
        <mc:Choice Requires="a14">
          <p:sp>
            <p:nvSpPr>
              <p:cNvPr id="3" name="Rectangle 2"/>
              <p:cNvSpPr/>
              <p:nvPr/>
            </p:nvSpPr>
            <p:spPr>
              <a:xfrm>
                <a:off x="439316" y="3977515"/>
                <a:ext cx="8020872" cy="384721"/>
              </a:xfrm>
              <a:prstGeom prst="rect">
                <a:avLst/>
              </a:prstGeom>
            </p:spPr>
            <p:txBody>
              <a:bodyPr wrap="square">
                <a:spAutoFit/>
              </a:bodyPr>
              <a:lstStyle/>
              <a:p>
                <a:r>
                  <a:rPr lang="en-US" sz="1900" kern="1200">
                    <a:solidFill>
                      <a:sysClr val="windowText" lastClr="000000"/>
                    </a:solidFill>
                    <a:ea typeface="+mn-ea"/>
                    <a:cs typeface="Arial" panose="020B0604020202020204" pitchFamily="34" charset="0"/>
                  </a:rPr>
                  <a:t>a) Vì tam giác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𝐴𝐵𝐶</m:t>
                    </m:r>
                  </m:oMath>
                </a14:m>
                <a:r>
                  <a:rPr lang="en-US" sz="1900" kern="1200">
                    <a:solidFill>
                      <a:sysClr val="windowText" lastClr="000000"/>
                    </a:solidFill>
                    <a:ea typeface="+mn-ea"/>
                    <a:cs typeface="Arial" panose="020B0604020202020204" pitchFamily="34" charset="0"/>
                  </a:rPr>
                  <a:t> vuông tại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𝐶</m:t>
                    </m:r>
                  </m:oMath>
                </a14:m>
                <a:r>
                  <a:rPr lang="en-US" sz="1900" kern="1200">
                    <a:solidFill>
                      <a:sysClr val="windowText" lastClr="000000"/>
                    </a:solidFill>
                    <a:ea typeface="+mn-ea"/>
                    <a:cs typeface="Arial" panose="020B0604020202020204" pitchFamily="34" charset="0"/>
                  </a:rPr>
                  <a:t> nên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𝐵𝐶</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𝐴𝐶</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m:t>
                    </m:r>
                    <m:func>
                      <m:funcPr>
                        <m:ctrlPr>
                          <a:rPr lang="en-US" sz="1900" i="1" kern="1200" smtClean="0">
                            <a:solidFill>
                              <a:sysClr val="windowText" lastClr="000000"/>
                            </a:solidFill>
                            <a:latin typeface="Cambria Math" panose="02040503050406030204" pitchFamily="18" charset="0"/>
                            <a:ea typeface="+mn-ea"/>
                            <a:cs typeface="Arial" panose="020B0604020202020204" pitchFamily="34" charset="0"/>
                          </a:rPr>
                        </m:ctrlPr>
                      </m:funcPr>
                      <m:fName>
                        <m:r>
                          <m:rPr>
                            <m:sty m:val="p"/>
                          </m:rPr>
                          <a:rPr lang="en-US" sz="1900" i="0" kern="1200" smtClean="0">
                            <a:solidFill>
                              <a:sysClr val="windowText" lastClr="000000"/>
                            </a:solidFill>
                            <a:latin typeface="Cambria Math" panose="02040503050406030204" pitchFamily="18" charset="0"/>
                            <a:ea typeface="+mn-ea"/>
                            <a:cs typeface="Arial" panose="020B0604020202020204" pitchFamily="34" charset="0"/>
                          </a:rPr>
                          <m:t>tan</m:t>
                        </m:r>
                      </m:fName>
                      <m:e>
                        <m:r>
                          <a:rPr lang="en-US" sz="1900" i="1" kern="1200" smtClean="0">
                            <a:solidFill>
                              <a:sysClr val="windowText" lastClr="000000"/>
                            </a:solidFill>
                            <a:latin typeface="Cambria Math" panose="02040503050406030204" pitchFamily="18" charset="0"/>
                            <a:ea typeface="+mn-ea"/>
                            <a:cs typeface="Arial" panose="020B0604020202020204" pitchFamily="34" charset="0"/>
                          </a:rPr>
                          <m:t>𝐴</m:t>
                        </m:r>
                      </m:e>
                    </m:func>
                    <m:r>
                      <a:rPr lang="en-US" sz="1900" b="0" i="1" kern="1200" smtClean="0">
                        <a:solidFill>
                          <a:sysClr val="windowText" lastClr="000000"/>
                        </a:solidFill>
                        <a:latin typeface="Cambria Math" panose="02040503050406030204" pitchFamily="18" charset="0"/>
                        <a:ea typeface="+mn-ea"/>
                        <a:cs typeface="Arial" panose="020B0604020202020204" pitchFamily="34" charset="0"/>
                      </a:rPr>
                      <m:t>.</m:t>
                    </m:r>
                  </m:oMath>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439316" y="3977515"/>
                <a:ext cx="8020872" cy="384721"/>
              </a:xfrm>
              <a:prstGeom prst="rect">
                <a:avLst/>
              </a:prstGeom>
              <a:blipFill>
                <a:blip r:embed="rId7"/>
                <a:stretch>
                  <a:fillRect l="-684" t="-9375" b="-23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39316" y="4539553"/>
                <a:ext cx="8020872" cy="394532"/>
              </a:xfrm>
              <a:prstGeom prst="rect">
                <a:avLst/>
              </a:prstGeom>
            </p:spPr>
            <p:txBody>
              <a:bodyPr wrap="square">
                <a:spAutoFit/>
              </a:bodyPr>
              <a:lstStyle/>
              <a:p>
                <a:r>
                  <a:rPr lang="en-US" sz="1900" kern="1200">
                    <a:solidFill>
                      <a:sysClr val="windowText" lastClr="000000"/>
                    </a:solidFill>
                    <a:ea typeface="+mn-ea"/>
                    <a:cs typeface="Arial" panose="020B0604020202020204" pitchFamily="34" charset="0"/>
                  </a:rPr>
                  <a:t>b) Khi </a:t>
                </a:r>
                <a14:m>
                  <m:oMath xmlns:m="http://schemas.openxmlformats.org/officeDocument/2006/math">
                    <m:r>
                      <a:rPr lang="en-US" sz="1900" i="1" kern="1200">
                        <a:solidFill>
                          <a:sysClr val="windowText" lastClr="000000"/>
                        </a:solidFill>
                        <a:latin typeface="Cambria Math" panose="02040503050406030204" pitchFamily="18" charset="0"/>
                        <a:cs typeface="Arial" panose="020B0604020202020204" pitchFamily="34" charset="0"/>
                      </a:rPr>
                      <m:t>𝐴𝐶</m:t>
                    </m:r>
                    <m:r>
                      <a:rPr lang="en-US" sz="1900" i="1" kern="1200">
                        <a:solidFill>
                          <a:sysClr val="windowText" lastClr="000000"/>
                        </a:solidFill>
                        <a:latin typeface="Cambria Math" panose="02040503050406030204" pitchFamily="18" charset="0"/>
                        <a:cs typeface="Arial" panose="020B0604020202020204" pitchFamily="34" charset="0"/>
                      </a:rPr>
                      <m:t>=4 </m:t>
                    </m:r>
                    <m:r>
                      <a:rPr lang="en-US" sz="1900" i="1" kern="1200">
                        <a:solidFill>
                          <a:sysClr val="windowText" lastClr="000000"/>
                        </a:solidFill>
                        <a:latin typeface="Cambria Math" panose="02040503050406030204" pitchFamily="18" charset="0"/>
                        <a:cs typeface="Arial" panose="020B0604020202020204" pitchFamily="34" charset="0"/>
                      </a:rPr>
                      <m:t>𝑚</m:t>
                    </m:r>
                  </m:oMath>
                </a14:m>
                <a:r>
                  <a:rPr lang="en-US" sz="1900" kern="1200">
                    <a:solidFill>
                      <a:sysClr val="windowText" lastClr="000000"/>
                    </a:solidFill>
                    <a:cs typeface="Arial" panose="020B0604020202020204" pitchFamily="34" charset="0"/>
                  </a:rPr>
                  <a:t> và </a:t>
                </a:r>
                <a14:m>
                  <m:oMath xmlns:m="http://schemas.openxmlformats.org/officeDocument/2006/math">
                    <m:acc>
                      <m:accPr>
                        <m:chr m:val="̂"/>
                        <m:ctrlPr>
                          <a:rPr lang="en-US" sz="1900" i="1" kern="1200">
                            <a:solidFill>
                              <a:sysClr val="windowText" lastClr="000000"/>
                            </a:solidFill>
                            <a:latin typeface="Cambria Math" panose="02040503050406030204" pitchFamily="18" charset="0"/>
                            <a:cs typeface="Arial" panose="020B0604020202020204" pitchFamily="34" charset="0"/>
                          </a:rPr>
                        </m:ctrlPr>
                      </m:accPr>
                      <m:e>
                        <m:r>
                          <a:rPr lang="en-US" sz="1900" i="1" kern="1200">
                            <a:solidFill>
                              <a:sysClr val="windowText" lastClr="000000"/>
                            </a:solidFill>
                            <a:latin typeface="Cambria Math" panose="02040503050406030204" pitchFamily="18" charset="0"/>
                            <a:cs typeface="Arial" panose="020B0604020202020204" pitchFamily="34" charset="0"/>
                          </a:rPr>
                          <m:t>𝐵𝐴𝐶</m:t>
                        </m:r>
                      </m:e>
                    </m:acc>
                    <m:r>
                      <a:rPr lang="en-US" sz="1900" i="1" kern="1200">
                        <a:solidFill>
                          <a:sysClr val="windowText" lastClr="000000"/>
                        </a:solidFill>
                        <a:latin typeface="Cambria Math" panose="02040503050406030204" pitchFamily="18" charset="0"/>
                        <a:cs typeface="Arial" panose="020B0604020202020204" pitchFamily="34" charset="0"/>
                      </a:rPr>
                      <m:t>=81</m:t>
                    </m:r>
                    <m:r>
                      <a:rPr lang="en-US" sz="1900" i="1" kern="120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1900" kern="1200">
                    <a:solidFill>
                      <a:sysClr val="windowText" lastClr="000000"/>
                    </a:solidFill>
                    <a:cs typeface="Arial" panose="020B0604020202020204" pitchFamily="34" charset="0"/>
                  </a:rPr>
                  <a:t>, ta có: </a:t>
                </a:r>
                <a14:m>
                  <m:oMath xmlns:m="http://schemas.openxmlformats.org/officeDocument/2006/math">
                    <m:r>
                      <a:rPr lang="en-US" sz="1900" b="0" i="1" kern="1200" smtClean="0">
                        <a:solidFill>
                          <a:sysClr val="windowText" lastClr="000000"/>
                        </a:solidFill>
                        <a:latin typeface="Cambria Math" panose="02040503050406030204" pitchFamily="18" charset="0"/>
                        <a:cs typeface="Arial" panose="020B0604020202020204" pitchFamily="34" charset="0"/>
                      </a:rPr>
                      <m:t>𝐵</m:t>
                    </m:r>
                    <m:r>
                      <a:rPr lang="en-US" sz="1900" i="1" kern="1200">
                        <a:solidFill>
                          <a:sysClr val="windowText" lastClr="000000"/>
                        </a:solidFill>
                        <a:latin typeface="Cambria Math" panose="02040503050406030204" pitchFamily="18" charset="0"/>
                        <a:cs typeface="Arial" panose="020B0604020202020204" pitchFamily="34" charset="0"/>
                      </a:rPr>
                      <m:t>𝐶</m:t>
                    </m:r>
                    <m:r>
                      <a:rPr lang="en-US" sz="1900" i="1" kern="1200">
                        <a:solidFill>
                          <a:sysClr val="windowText" lastClr="000000"/>
                        </a:solidFill>
                        <a:latin typeface="Cambria Math" panose="02040503050406030204" pitchFamily="18" charset="0"/>
                        <a:cs typeface="Arial" panose="020B0604020202020204" pitchFamily="34" charset="0"/>
                      </a:rPr>
                      <m:t>=4 .</m:t>
                    </m:r>
                    <m:r>
                      <a:rPr lang="en-US" sz="1900" b="0" i="1" kern="1200" smtClean="0">
                        <a:solidFill>
                          <a:sysClr val="windowText" lastClr="000000"/>
                        </a:solidFill>
                        <a:latin typeface="Cambria Math" panose="02040503050406030204" pitchFamily="18" charset="0"/>
                        <a:cs typeface="Arial" panose="020B0604020202020204" pitchFamily="34" charset="0"/>
                      </a:rPr>
                      <m:t>𝑡𝑎𝑛</m:t>
                    </m:r>
                    <m:r>
                      <a:rPr lang="en-US" sz="1900" b="0" i="1" kern="1200" smtClean="0">
                        <a:solidFill>
                          <a:sysClr val="windowText" lastClr="000000"/>
                        </a:solidFill>
                        <a:latin typeface="Cambria Math" panose="02040503050406030204" pitchFamily="18" charset="0"/>
                        <a:cs typeface="Arial" panose="020B0604020202020204" pitchFamily="34" charset="0"/>
                      </a:rPr>
                      <m:t>81°≈25,26 </m:t>
                    </m:r>
                    <m:d>
                      <m:dPr>
                        <m:ctrlPr>
                          <a:rPr lang="en-US" sz="1900" b="0" i="1" kern="1200"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ctrlPr>
                      </m:dPr>
                      <m:e>
                        <m:r>
                          <a:rPr lang="en-US" sz="1900" b="0" i="1" kern="1200"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t>𝑚</m:t>
                        </m:r>
                      </m:e>
                    </m:d>
                    <m:r>
                      <a:rPr lang="en-US" sz="1900" b="0" i="1" kern="1200"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1900" kern="1200">
                    <a:solidFill>
                      <a:sysClr val="windowText" lastClr="000000"/>
                    </a:solidFill>
                    <a:cs typeface="Arial" panose="020B0604020202020204" pitchFamily="34" charset="0"/>
                  </a:rPr>
                  <a:t> </a:t>
                </a:r>
                <a:endParaRPr lang="en-US"/>
              </a:p>
            </p:txBody>
          </p:sp>
        </mc:Choice>
        <mc:Fallback xmlns="">
          <p:sp>
            <p:nvSpPr>
              <p:cNvPr id="15" name="Rectangle 14"/>
              <p:cNvSpPr>
                <a:spLocks noRot="1" noChangeAspect="1" noMove="1" noResize="1" noEditPoints="1" noAdjustHandles="1" noChangeArrowheads="1" noChangeShapeType="1" noTextEdit="1"/>
              </p:cNvSpPr>
              <p:nvPr/>
            </p:nvSpPr>
            <p:spPr>
              <a:xfrm>
                <a:off x="439316" y="4539553"/>
                <a:ext cx="8020872" cy="394532"/>
              </a:xfrm>
              <a:prstGeom prst="rect">
                <a:avLst/>
              </a:prstGeom>
              <a:blipFill>
                <a:blip r:embed="rId8"/>
                <a:stretch>
                  <a:fillRect l="-684" t="-9375" b="-26563"/>
                </a:stretch>
              </a:blipFill>
            </p:spPr>
            <p:txBody>
              <a:bodyPr/>
              <a:lstStyle/>
              <a:p>
                <a:r>
                  <a:rPr lang="en-US">
                    <a:noFill/>
                  </a:rPr>
                  <a:t> </a:t>
                </a:r>
              </a:p>
            </p:txBody>
          </p:sp>
        </mc:Fallback>
      </mc:AlternateContent>
    </p:spTree>
    <p:extLst>
      <p:ext uri="{BB962C8B-B14F-4D97-AF65-F5344CB8AC3E}">
        <p14:creationId xmlns:p14="http://schemas.microsoft.com/office/powerpoint/2010/main" val="124139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down)">
                                      <p:cBhvr>
                                        <p:cTn id="2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p:cNvSpPr txBox="1"/>
              <p:nvPr/>
            </p:nvSpPr>
            <p:spPr>
              <a:xfrm>
                <a:off x="0" y="78541"/>
                <a:ext cx="6520069" cy="3388620"/>
              </a:xfrm>
              <a:prstGeom prst="rect">
                <a:avLst/>
              </a:prstGeom>
              <a:noFill/>
            </p:spPr>
            <p:txBody>
              <a:bodyPr wrap="square" rtlCol="0">
                <a:spAutoFit/>
              </a:bodyPr>
              <a:lstStyle/>
              <a:p>
                <a:pPr lvl="0" algn="just" defTabSz="1828800">
                  <a:lnSpc>
                    <a:spcPct val="140000"/>
                  </a:lnSpc>
                  <a:buClr>
                    <a:srgbClr val="2D1549"/>
                  </a:buClr>
                  <a:buSzPts val="1100"/>
                  <a:defRPr/>
                </a:pPr>
                <a:r>
                  <a:rPr kumimoji="0" lang="en-US" sz="1700" b="1" i="0" u="none" strike="noStrike" kern="0" cap="none" spc="0" normalizeH="0" baseline="0" noProof="0">
                    <a:ln>
                      <a:noFill/>
                    </a:ln>
                    <a:solidFill>
                      <a:srgbClr val="FFFFFF"/>
                    </a:solidFill>
                    <a:effectLst/>
                    <a:highlight>
                      <a:srgbClr val="CE4D8E"/>
                    </a:highlight>
                    <a:uLnTx/>
                    <a:uFillTx/>
                    <a:ea typeface="+mn-ea"/>
                    <a:sym typeface="Arial"/>
                  </a:rPr>
                  <a:t>Ví dụ 2:</a:t>
                </a:r>
                <a:r>
                  <a:rPr kumimoji="0" lang="en-US" sz="1700" b="0" i="0" u="none" strike="noStrike" kern="1200" cap="none" spc="0" normalizeH="0" baseline="0" noProof="0">
                    <a:ln>
                      <a:noFill/>
                    </a:ln>
                    <a:solidFill>
                      <a:sysClr val="windowText" lastClr="000000"/>
                    </a:solidFill>
                    <a:effectLst/>
                    <a:uLnTx/>
                    <a:uFillTx/>
                    <a:ea typeface="+mn-ea"/>
                    <a:cs typeface="Arial" panose="020B0604020202020204" pitchFamily="34" charset="0"/>
                    <a:sym typeface="Arial"/>
                  </a:rPr>
                  <a:t> </a:t>
                </a:r>
                <a:r>
                  <a:rPr lang="vi-VN" sz="1700" kern="1200">
                    <a:solidFill>
                      <a:sysClr val="windowText" lastClr="000000"/>
                    </a:solidFill>
                    <a:latin typeface="Arial" panose="020B0604020202020204" pitchFamily="34" charset="0"/>
                    <a:ea typeface="+mn-ea"/>
                    <a:cs typeface="Arial" panose="020B0604020202020204" pitchFamily="34" charset="0"/>
                  </a:rPr>
                  <a:t>Năm 1990, tháp nghiêng ở thành phố Pisa (Italia) bắt đầu quá trình trùng tu nhằm giảm độ nghiêng của tháp. Sau 10 năm trùng tu, vào năm 2001, các kĩ sư đã thành công trong việc đưa độ nghiêng của tháp chỉ còn khoảng 4° </a:t>
                </a:r>
                <a:r>
                  <a:rPr lang="vi-VN" sz="1600" i="1" kern="1200">
                    <a:solidFill>
                      <a:sysClr val="windowText" lastClr="000000"/>
                    </a:solidFill>
                    <a:latin typeface="Arial" panose="020B0604020202020204" pitchFamily="34" charset="0"/>
                    <a:ea typeface="+mn-ea"/>
                    <a:cs typeface="Arial" panose="020B0604020202020204" pitchFamily="34" charset="0"/>
                  </a:rPr>
                  <a:t>(Nguồn: https://en.wikipedia.org/wiki/Leaning_Tower_ of_Pisa)</a:t>
                </a:r>
                <a:r>
                  <a:rPr lang="vi-VN" sz="1700" kern="1200">
                    <a:solidFill>
                      <a:sysClr val="windowText" lastClr="000000"/>
                    </a:solidFill>
                    <a:latin typeface="Arial" panose="020B0604020202020204" pitchFamily="34" charset="0"/>
                    <a:ea typeface="+mn-ea"/>
                    <a:cs typeface="Arial" panose="020B0604020202020204" pitchFamily="34" charset="0"/>
                  </a:rPr>
                  <a:t>. Giả sử một người đứng trên tháp (tại vị trí </a:t>
                </a:r>
                <a14:m>
                  <m:oMath xmlns:m="http://schemas.openxmlformats.org/officeDocument/2006/math">
                    <m:r>
                      <a:rPr lang="en-US" sz="1700" b="0" i="1" kern="1200" smtClean="0">
                        <a:solidFill>
                          <a:sysClr val="windowText" lastClr="000000"/>
                        </a:solidFill>
                        <a:latin typeface="Cambria Math" panose="02040503050406030204" pitchFamily="18" charset="0"/>
                        <a:ea typeface="+mn-ea"/>
                        <a:cs typeface="Arial" panose="020B0604020202020204" pitchFamily="34" charset="0"/>
                      </a:rPr>
                      <m:t>𝐴</m:t>
                    </m:r>
                  </m:oMath>
                </a14:m>
                <a:r>
                  <a:rPr lang="vi-VN" sz="1700" kern="1200">
                    <a:solidFill>
                      <a:sysClr val="windowText" lastClr="000000"/>
                    </a:solidFill>
                    <a:latin typeface="Arial" panose="020B0604020202020204" pitchFamily="34" charset="0"/>
                    <a:ea typeface="+mn-ea"/>
                    <a:cs typeface="Arial" panose="020B0604020202020204" pitchFamily="34" charset="0"/>
                  </a:rPr>
                  <a:t>), cách mặt đất một khoảng là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𝐴𝐻</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=45 </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𝑚</m:t>
                    </m:r>
                  </m:oMath>
                </a14:m>
                <a:r>
                  <a:rPr lang="vi-VN" sz="1700" kern="1200">
                    <a:solidFill>
                      <a:sysClr val="windowText" lastClr="000000"/>
                    </a:solidFill>
                    <a:latin typeface="Arial" panose="020B0604020202020204" pitchFamily="34" charset="0"/>
                    <a:ea typeface="+mn-ea"/>
                    <a:cs typeface="Arial" panose="020B0604020202020204" pitchFamily="34" charset="0"/>
                  </a:rPr>
                  <a:t>, thả một vật rơi xuống đất (Hình 31). Tính khoảng cách từ vị trí chạm đất (vị trí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𝐻</m:t>
                    </m:r>
                  </m:oMath>
                </a14:m>
                <a:r>
                  <a:rPr lang="vi-VN" sz="1700" kern="1200">
                    <a:solidFill>
                      <a:sysClr val="windowText" lastClr="000000"/>
                    </a:solidFill>
                    <a:latin typeface="Arial" panose="020B0604020202020204" pitchFamily="34" charset="0"/>
                    <a:ea typeface="+mn-ea"/>
                    <a:cs typeface="Arial" panose="020B0604020202020204" pitchFamily="34" charset="0"/>
                  </a:rPr>
                  <a:t>) đó đến chân tháp (vị trí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𝐵</m:t>
                    </m:r>
                  </m:oMath>
                </a14:m>
                <a:r>
                  <a:rPr lang="vi-VN" sz="1700" kern="1200">
                    <a:solidFill>
                      <a:sysClr val="windowText" lastClr="000000"/>
                    </a:solidFill>
                    <a:latin typeface="Arial" panose="020B0604020202020204" pitchFamily="34" charset="0"/>
                    <a:ea typeface="+mn-ea"/>
                    <a:cs typeface="Arial" panose="020B0604020202020204" pitchFamily="34" charset="0"/>
                  </a:rPr>
                  <a:t>) (làm tròn kết quả đến hàng phần trăm của mét).</a:t>
                </a:r>
              </a:p>
            </p:txBody>
          </p:sp>
        </mc:Choice>
        <mc:Fallback xmlns="">
          <p:sp>
            <p:nvSpPr>
              <p:cNvPr id="14" name="TextBox 13"/>
              <p:cNvSpPr txBox="1">
                <a:spLocks noRot="1" noChangeAspect="1" noMove="1" noResize="1" noEditPoints="1" noAdjustHandles="1" noChangeArrowheads="1" noChangeShapeType="1" noTextEdit="1"/>
              </p:cNvSpPr>
              <p:nvPr/>
            </p:nvSpPr>
            <p:spPr>
              <a:xfrm>
                <a:off x="0" y="78541"/>
                <a:ext cx="6520069" cy="3388620"/>
              </a:xfrm>
              <a:prstGeom prst="rect">
                <a:avLst/>
              </a:prstGeom>
              <a:blipFill>
                <a:blip r:embed="rId3"/>
                <a:stretch>
                  <a:fillRect l="-561" r="-467" b="-360"/>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711882" y="151075"/>
            <a:ext cx="2291402" cy="4405023"/>
          </a:xfrm>
          <a:prstGeom prst="rect">
            <a:avLst/>
          </a:prstGeom>
        </p:spPr>
      </p:pic>
      <p:sp>
        <p:nvSpPr>
          <p:cNvPr id="13" name="Flowchart: Terminator 12"/>
          <p:cNvSpPr/>
          <p:nvPr/>
        </p:nvSpPr>
        <p:spPr>
          <a:xfrm>
            <a:off x="2937220" y="3457844"/>
            <a:ext cx="820553" cy="373117"/>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700" b="1" i="1"/>
              <a:t>Giải:</a:t>
            </a:r>
          </a:p>
        </p:txBody>
      </p:sp>
      <mc:AlternateContent xmlns:mc="http://schemas.openxmlformats.org/markup-compatibility/2006" xmlns:a14="http://schemas.microsoft.com/office/drawing/2010/main">
        <mc:Choice Requires="a14">
          <p:sp>
            <p:nvSpPr>
              <p:cNvPr id="5" name="Rectangle 4"/>
              <p:cNvSpPr/>
              <p:nvPr/>
            </p:nvSpPr>
            <p:spPr>
              <a:xfrm>
                <a:off x="87463" y="3881554"/>
                <a:ext cx="6957391" cy="1269578"/>
              </a:xfrm>
              <a:prstGeom prst="rect">
                <a:avLst/>
              </a:prstGeom>
            </p:spPr>
            <p:txBody>
              <a:bodyPr wrap="square">
                <a:spAutoFit/>
              </a:bodyPr>
              <a:lstStyle/>
              <a:p>
                <a:pPr>
                  <a:lnSpc>
                    <a:spcPct val="150000"/>
                  </a:lnSpc>
                </a:pPr>
                <a:r>
                  <a:rPr lang="en-US" sz="1700">
                    <a:solidFill>
                      <a:schemeClr val="bg1">
                        <a:lumMod val="10000"/>
                      </a:schemeClr>
                    </a:solidFill>
                    <a:latin typeface="+mn-lt"/>
                  </a:rPr>
                  <a:t>Xét tam giác </a:t>
                </a:r>
                <a14:m>
                  <m:oMath xmlns:m="http://schemas.openxmlformats.org/officeDocument/2006/math">
                    <m:r>
                      <a:rPr lang="en-US" sz="1700" i="1" smtClean="0">
                        <a:solidFill>
                          <a:schemeClr val="bg1">
                            <a:lumMod val="10000"/>
                          </a:schemeClr>
                        </a:solidFill>
                        <a:latin typeface="Cambria Math" panose="02040503050406030204" pitchFamily="18" charset="0"/>
                      </a:rPr>
                      <m:t>𝐴𝐵𝐻</m:t>
                    </m:r>
                  </m:oMath>
                </a14:m>
                <a:r>
                  <a:rPr lang="en-US" sz="1700">
                    <a:solidFill>
                      <a:schemeClr val="bg1">
                        <a:lumMod val="10000"/>
                      </a:schemeClr>
                    </a:solidFill>
                    <a:latin typeface="+mn-lt"/>
                  </a:rPr>
                  <a:t> vuông tại </a:t>
                </a:r>
                <a14:m>
                  <m:oMath xmlns:m="http://schemas.openxmlformats.org/officeDocument/2006/math">
                    <m:r>
                      <a:rPr lang="en-US" sz="1700" i="1" smtClean="0">
                        <a:solidFill>
                          <a:schemeClr val="bg1">
                            <a:lumMod val="10000"/>
                          </a:schemeClr>
                        </a:solidFill>
                        <a:latin typeface="Cambria Math" panose="02040503050406030204" pitchFamily="18" charset="0"/>
                      </a:rPr>
                      <m:t>𝐻</m:t>
                    </m:r>
                  </m:oMath>
                </a14:m>
                <a:r>
                  <a:rPr lang="en-US" sz="1700">
                    <a:solidFill>
                      <a:schemeClr val="bg1">
                        <a:lumMod val="10000"/>
                      </a:schemeClr>
                    </a:solidFill>
                    <a:latin typeface="+mn-lt"/>
                  </a:rPr>
                  <a:t>, ta có:</a:t>
                </a:r>
              </a:p>
              <a:p>
                <a:pPr>
                  <a:lnSpc>
                    <a:spcPct val="150000"/>
                  </a:lnSpc>
                </a:pPr>
                <a14:m>
                  <m:oMathPara xmlns:m="http://schemas.openxmlformats.org/officeDocument/2006/math">
                    <m:oMathParaPr>
                      <m:jc m:val="centerGroup"/>
                    </m:oMathParaPr>
                    <m:oMath xmlns:m="http://schemas.openxmlformats.org/officeDocument/2006/math">
                      <m:r>
                        <a:rPr lang="en-US" sz="1700" i="1" smtClean="0">
                          <a:solidFill>
                            <a:schemeClr val="bg1">
                              <a:lumMod val="10000"/>
                            </a:schemeClr>
                          </a:solidFill>
                          <a:latin typeface="Cambria Math" panose="02040503050406030204" pitchFamily="18" charset="0"/>
                        </a:rPr>
                        <m:t>𝐵𝐻</m:t>
                      </m:r>
                      <m:r>
                        <a:rPr lang="en-US" sz="1700" i="1" smtClean="0">
                          <a:solidFill>
                            <a:schemeClr val="bg1">
                              <a:lumMod val="10000"/>
                            </a:schemeClr>
                          </a:solidFill>
                          <a:latin typeface="Cambria Math" panose="02040503050406030204" pitchFamily="18" charset="0"/>
                        </a:rPr>
                        <m:t>=</m:t>
                      </m:r>
                      <m:r>
                        <a:rPr lang="en-US" sz="1700" i="1" smtClean="0">
                          <a:solidFill>
                            <a:schemeClr val="bg1">
                              <a:lumMod val="10000"/>
                            </a:schemeClr>
                          </a:solidFill>
                          <a:latin typeface="Cambria Math" panose="02040503050406030204" pitchFamily="18" charset="0"/>
                        </a:rPr>
                        <m:t>𝐴𝐻</m:t>
                      </m:r>
                      <m:r>
                        <a:rPr lang="en-US" sz="1700" i="1" smtClean="0">
                          <a:solidFill>
                            <a:schemeClr val="bg1">
                              <a:lumMod val="10000"/>
                            </a:schemeClr>
                          </a:solidFill>
                          <a:latin typeface="Cambria Math" panose="02040503050406030204" pitchFamily="18" charset="0"/>
                        </a:rPr>
                        <m:t>. </m:t>
                      </m:r>
                      <m:r>
                        <a:rPr lang="en-US" sz="1700" i="1" smtClean="0">
                          <a:solidFill>
                            <a:schemeClr val="bg1">
                              <a:lumMod val="10000"/>
                            </a:schemeClr>
                          </a:solidFill>
                          <a:latin typeface="Cambria Math" panose="02040503050406030204" pitchFamily="18" charset="0"/>
                        </a:rPr>
                        <m:t>𝑡𝑎𝑛</m:t>
                      </m:r>
                      <m:r>
                        <a:rPr lang="en-US" sz="1700" i="1" smtClean="0">
                          <a:solidFill>
                            <a:schemeClr val="bg1">
                              <a:lumMod val="10000"/>
                            </a:schemeClr>
                          </a:solidFill>
                          <a:latin typeface="Cambria Math" panose="02040503050406030204" pitchFamily="18" charset="0"/>
                        </a:rPr>
                        <m:t>⁡</m:t>
                      </m:r>
                      <m:r>
                        <a:rPr lang="en-US" sz="1700" i="1" smtClean="0">
                          <a:solidFill>
                            <a:schemeClr val="bg1">
                              <a:lumMod val="10000"/>
                            </a:schemeClr>
                          </a:solidFill>
                          <a:latin typeface="Cambria Math" panose="02040503050406030204" pitchFamily="18" charset="0"/>
                        </a:rPr>
                        <m:t>𝐴</m:t>
                      </m:r>
                      <m:r>
                        <a:rPr lang="en-US" sz="1700" i="1" smtClean="0">
                          <a:solidFill>
                            <a:schemeClr val="bg1">
                              <a:lumMod val="10000"/>
                            </a:schemeClr>
                          </a:solidFill>
                          <a:latin typeface="Cambria Math" panose="02040503050406030204" pitchFamily="18" charset="0"/>
                        </a:rPr>
                        <m:t>=45. </m:t>
                      </m:r>
                      <m:r>
                        <a:rPr lang="en-US" sz="1700" i="1" smtClean="0">
                          <a:solidFill>
                            <a:schemeClr val="bg1">
                              <a:lumMod val="10000"/>
                            </a:schemeClr>
                          </a:solidFill>
                          <a:latin typeface="Cambria Math" panose="02040503050406030204" pitchFamily="18" charset="0"/>
                        </a:rPr>
                        <m:t>𝑡𝑎𝑛</m:t>
                      </m:r>
                      <m:r>
                        <a:rPr lang="en-US" sz="1700" i="1" smtClean="0">
                          <a:solidFill>
                            <a:schemeClr val="bg1">
                              <a:lumMod val="10000"/>
                            </a:schemeClr>
                          </a:solidFill>
                          <a:latin typeface="Cambria Math" panose="02040503050406030204" pitchFamily="18" charset="0"/>
                        </a:rPr>
                        <m:t>⁡4°≈3,15 (</m:t>
                      </m:r>
                      <m:r>
                        <a:rPr lang="en-US" sz="1700" i="1" smtClean="0">
                          <a:solidFill>
                            <a:schemeClr val="bg1">
                              <a:lumMod val="10000"/>
                            </a:schemeClr>
                          </a:solidFill>
                          <a:latin typeface="Cambria Math" panose="02040503050406030204" pitchFamily="18" charset="0"/>
                        </a:rPr>
                        <m:t>𝑚</m:t>
                      </m:r>
                      <m:r>
                        <a:rPr lang="en-US" sz="1700" i="1" smtClean="0">
                          <a:solidFill>
                            <a:schemeClr val="bg1">
                              <a:lumMod val="10000"/>
                            </a:schemeClr>
                          </a:solidFill>
                          <a:latin typeface="Cambria Math" panose="02040503050406030204" pitchFamily="18" charset="0"/>
                        </a:rPr>
                        <m:t>)</m:t>
                      </m:r>
                    </m:oMath>
                  </m:oMathPara>
                </a14:m>
                <a:endParaRPr lang="en-US" sz="1700" i="1">
                  <a:solidFill>
                    <a:schemeClr val="bg1">
                      <a:lumMod val="10000"/>
                    </a:schemeClr>
                  </a:solidFill>
                  <a:latin typeface="+mn-lt"/>
                </a:endParaRPr>
              </a:p>
              <a:p>
                <a:pPr>
                  <a:lnSpc>
                    <a:spcPct val="150000"/>
                  </a:lnSpc>
                </a:pPr>
                <a:r>
                  <a:rPr lang="en-US" sz="1700">
                    <a:solidFill>
                      <a:schemeClr val="bg1">
                        <a:lumMod val="10000"/>
                      </a:schemeClr>
                    </a:solidFill>
                    <a:latin typeface="+mn-lt"/>
                  </a:rPr>
                  <a:t>Vậy khoảng cách từ vị trí chạm đất đến chân tháp là khoảng </a:t>
                </a:r>
                <a14:m>
                  <m:oMath xmlns:m="http://schemas.openxmlformats.org/officeDocument/2006/math">
                    <m:r>
                      <a:rPr lang="en-US" sz="1700" i="1" smtClean="0">
                        <a:solidFill>
                          <a:schemeClr val="bg1">
                            <a:lumMod val="10000"/>
                          </a:schemeClr>
                        </a:solidFill>
                        <a:latin typeface="Cambria Math" panose="02040503050406030204" pitchFamily="18" charset="0"/>
                      </a:rPr>
                      <m:t>3,15 </m:t>
                    </m:r>
                    <m:r>
                      <a:rPr lang="en-US" sz="1700" i="1">
                        <a:solidFill>
                          <a:schemeClr val="bg1">
                            <a:lumMod val="10000"/>
                          </a:schemeClr>
                        </a:solidFill>
                        <a:latin typeface="Cambria Math" panose="02040503050406030204" pitchFamily="18" charset="0"/>
                      </a:rPr>
                      <m:t>𝑚</m:t>
                    </m:r>
                    <m:r>
                      <a:rPr lang="en-US" sz="1700" i="1" smtClean="0">
                        <a:solidFill>
                          <a:schemeClr val="bg1">
                            <a:lumMod val="10000"/>
                          </a:schemeClr>
                        </a:solidFill>
                        <a:latin typeface="Cambria Math" panose="02040503050406030204" pitchFamily="18" charset="0"/>
                      </a:rPr>
                      <m:t>.</m:t>
                    </m:r>
                  </m:oMath>
                </a14:m>
                <a:endParaRPr lang="en-US" sz="1700">
                  <a:solidFill>
                    <a:schemeClr val="bg1">
                      <a:lumMod val="10000"/>
                    </a:schemeClr>
                  </a:solidFill>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87463" y="3881554"/>
                <a:ext cx="6957391" cy="1269578"/>
              </a:xfrm>
              <a:prstGeom prst="rect">
                <a:avLst/>
              </a:prstGeom>
              <a:blipFill>
                <a:blip r:embed="rId6"/>
                <a:stretch>
                  <a:fillRect l="-525" b="-1923"/>
                </a:stretch>
              </a:blipFill>
            </p:spPr>
            <p:txBody>
              <a:bodyPr/>
              <a:lstStyle/>
              <a:p>
                <a:r>
                  <a:rPr lang="en-US">
                    <a:noFill/>
                  </a:rPr>
                  <a:t> </a:t>
                </a:r>
              </a:p>
            </p:txBody>
          </p:sp>
        </mc:Fallback>
      </mc:AlternateContent>
      <p:pic>
        <p:nvPicPr>
          <p:cNvPr id="16" name="Google Shape;538;p49"/>
          <p:cNvPicPr preferRelativeResize="0"/>
          <p:nvPr/>
        </p:nvPicPr>
        <p:blipFill>
          <a:blip r:embed="rId7">
            <a:alphaModFix/>
          </a:blip>
          <a:stretch>
            <a:fillRect/>
          </a:stretch>
        </p:blipFill>
        <p:spPr>
          <a:xfrm rot="1297260">
            <a:off x="8001916" y="4582096"/>
            <a:ext cx="1259980" cy="598698"/>
          </a:xfrm>
          <a:prstGeom prst="rect">
            <a:avLst/>
          </a:prstGeom>
          <a:noFill/>
          <a:ln>
            <a:noFill/>
          </a:ln>
        </p:spPr>
      </p:pic>
    </p:spTree>
    <p:extLst>
      <p:ext uri="{BB962C8B-B14F-4D97-AF65-F5344CB8AC3E}">
        <p14:creationId xmlns:p14="http://schemas.microsoft.com/office/powerpoint/2010/main" val="182127750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500"/>
                                        <p:tgtEl>
                                          <p:spTgt spid="5">
                                            <p:txEl>
                                              <p:pRg st="1" end="1"/>
                                            </p:txEl>
                                          </p:spTgt>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sp>
        <p:nvSpPr>
          <p:cNvPr id="20" name="TextBox 19"/>
          <p:cNvSpPr txBox="1"/>
          <p:nvPr/>
        </p:nvSpPr>
        <p:spPr>
          <a:xfrm>
            <a:off x="247814" y="381661"/>
            <a:ext cx="2143538" cy="47705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70185"/>
                </a:solidFill>
                <a:effectLst/>
                <a:uLnTx/>
                <a:uFillTx/>
                <a:latin typeface="Arial"/>
                <a:cs typeface="Arial" panose="020B0604020202020204" pitchFamily="34" charset="0"/>
                <a:sym typeface="Arial"/>
              </a:rPr>
              <a:t>Luyện tập 1</a:t>
            </a:r>
            <a:endParaRPr kumimoji="0" lang="en-US" sz="25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1" name="Rectangle 1"/>
              <p:cNvSpPr>
                <a:spLocks noChangeArrowheads="1"/>
              </p:cNvSpPr>
              <p:nvPr/>
            </p:nvSpPr>
            <p:spPr bwMode="auto">
              <a:xfrm>
                <a:off x="2391352" y="64235"/>
                <a:ext cx="6674263" cy="110799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cs typeface="Arial" panose="020B0604020202020204" pitchFamily="34" charset="0"/>
                    <a:sym typeface="Arial"/>
                  </a:rPr>
                  <a:t>Hãy giải bài toán ở phần mở đầu và tính </a:t>
                </a:r>
                <a14:m>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𝐴𝐵</m:t>
                    </m:r>
                  </m:oMath>
                </a14:m>
                <a:r>
                  <a:rPr kumimoji="0" lang="en-US" sz="2000" b="0" i="0" u="none" strike="noStrike" kern="0" cap="none" spc="0" normalizeH="0" baseline="0" noProof="0">
                    <a:ln>
                      <a:noFill/>
                    </a:ln>
                    <a:solidFill>
                      <a:srgbClr val="000000"/>
                    </a:solidFill>
                    <a:effectLst/>
                    <a:uLnTx/>
                    <a:uFillTx/>
                    <a:cs typeface="Arial" panose="020B0604020202020204" pitchFamily="34" charset="0"/>
                    <a:sym typeface="Arial"/>
                  </a:rPr>
                  <a:t> trong </a:t>
                </a:r>
                <a:r>
                  <a:rPr kumimoji="0" lang="en-US" sz="2000" b="0" u="none" strike="noStrike" kern="0" cap="none" spc="0" normalizeH="0" baseline="0" noProof="0">
                    <a:ln>
                      <a:noFill/>
                    </a:ln>
                    <a:solidFill>
                      <a:srgbClr val="000000"/>
                    </a:solidFill>
                    <a:effectLst/>
                    <a:uLnTx/>
                    <a:uFillTx/>
                    <a:cs typeface="Arial" panose="020B0604020202020204" pitchFamily="34" charset="0"/>
                    <a:sym typeface="Arial"/>
                  </a:rPr>
                  <a:t>Hình 29b</a:t>
                </a:r>
                <a:r>
                  <a:rPr kumimoji="0" lang="en-US" sz="2000" b="0" i="1" u="none" strike="noStrike" kern="0" cap="none" spc="0" normalizeH="0" baseline="0" noProof="0">
                    <a:ln>
                      <a:noFill/>
                    </a:ln>
                    <a:solidFill>
                      <a:srgbClr val="000000"/>
                    </a:solidFill>
                    <a:effectLst/>
                    <a:uLnTx/>
                    <a:uFillTx/>
                    <a:cs typeface="Arial" panose="020B0604020202020204" pitchFamily="34" charset="0"/>
                    <a:sym typeface="Arial"/>
                  </a:rPr>
                  <a:t> </a:t>
                </a:r>
                <a:r>
                  <a:rPr kumimoji="0" lang="en-US" sz="2000" b="0" i="0" u="none" strike="noStrike" kern="0" cap="none" spc="0" normalizeH="0" baseline="0" noProof="0">
                    <a:ln>
                      <a:noFill/>
                    </a:ln>
                    <a:solidFill>
                      <a:srgbClr val="000000"/>
                    </a:solidFill>
                    <a:effectLst/>
                    <a:uLnTx/>
                    <a:uFillTx/>
                    <a:cs typeface="Arial" panose="020B0604020202020204" pitchFamily="34" charset="0"/>
                    <a:sym typeface="Arial"/>
                  </a:rPr>
                  <a:t>(làm tròn kết quả đến hàng phần trăm của mét).</a:t>
                </a:r>
              </a:p>
            </p:txBody>
          </p:sp>
        </mc:Choice>
        <mc:Fallback xmlns="">
          <p:sp>
            <p:nvSpPr>
              <p:cNvPr id="21" name="Rectangle 1"/>
              <p:cNvSpPr>
                <a:spLocks noRot="1" noChangeAspect="1" noMove="1" noResize="1" noEditPoints="1" noAdjustHandles="1" noChangeArrowheads="1" noChangeShapeType="1" noTextEdit="1"/>
              </p:cNvSpPr>
              <p:nvPr/>
            </p:nvSpPr>
            <p:spPr bwMode="auto">
              <a:xfrm>
                <a:off x="2391352" y="64235"/>
                <a:ext cx="6674263" cy="1107996"/>
              </a:xfrm>
              <a:prstGeom prst="rect">
                <a:avLst/>
              </a:prstGeom>
              <a:blipFill>
                <a:blip r:embed="rId3"/>
                <a:stretch>
                  <a:fillRect b="-55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578671" y="2512681"/>
                <a:ext cx="4337884" cy="1938992"/>
              </a:xfrm>
              <a:prstGeom prst="rect">
                <a:avLst/>
              </a:prstGeom>
            </p:spPr>
            <p:txBody>
              <a:bodyPr wrap="square">
                <a:spAutoFit/>
              </a:bodyPr>
              <a:lstStyle/>
              <a:p>
                <a:pPr lvl="0">
                  <a:lnSpc>
                    <a:spcPct val="150000"/>
                  </a:lnSpc>
                </a:pPr>
                <a:r>
                  <a:rPr lang="en-US" sz="2000">
                    <a:solidFill>
                      <a:srgbClr val="F3ECE4">
                        <a:lumMod val="10000"/>
                      </a:srgbClr>
                    </a:solidFill>
                  </a:rPr>
                  <a:t>Xét tam giác </a:t>
                </a:r>
                <a14:m>
                  <m:oMath xmlns:m="http://schemas.openxmlformats.org/officeDocument/2006/math">
                    <m:r>
                      <a:rPr lang="en-US" sz="2000" i="1">
                        <a:solidFill>
                          <a:srgbClr val="F3ECE4">
                            <a:lumMod val="10000"/>
                          </a:srgbClr>
                        </a:solidFill>
                        <a:latin typeface="Cambria Math" panose="02040503050406030204" pitchFamily="18" charset="0"/>
                      </a:rPr>
                      <m:t>𝐴𝐵</m:t>
                    </m:r>
                    <m:r>
                      <a:rPr lang="en-US" sz="2000" b="0" i="1" smtClean="0">
                        <a:solidFill>
                          <a:srgbClr val="F3ECE4">
                            <a:lumMod val="10000"/>
                          </a:srgbClr>
                        </a:solidFill>
                        <a:latin typeface="Cambria Math" panose="02040503050406030204" pitchFamily="18" charset="0"/>
                      </a:rPr>
                      <m:t>𝐶</m:t>
                    </m:r>
                  </m:oMath>
                </a14:m>
                <a:r>
                  <a:rPr lang="en-US" sz="2000">
                    <a:solidFill>
                      <a:srgbClr val="F3ECE4">
                        <a:lumMod val="10000"/>
                      </a:srgbClr>
                    </a:solidFill>
                  </a:rPr>
                  <a:t> vuông tại </a:t>
                </a:r>
                <a14:m>
                  <m:oMath xmlns:m="http://schemas.openxmlformats.org/officeDocument/2006/math">
                    <m:r>
                      <a:rPr lang="en-US" sz="2000" b="0" i="1" smtClean="0">
                        <a:solidFill>
                          <a:srgbClr val="F3ECE4">
                            <a:lumMod val="10000"/>
                          </a:srgbClr>
                        </a:solidFill>
                        <a:latin typeface="Cambria Math" panose="02040503050406030204" pitchFamily="18" charset="0"/>
                      </a:rPr>
                      <m:t>𝐶</m:t>
                    </m:r>
                  </m:oMath>
                </a14:m>
                <a:r>
                  <a:rPr lang="en-US" sz="2000">
                    <a:solidFill>
                      <a:srgbClr val="F3ECE4">
                        <a:lumMod val="10000"/>
                      </a:srgbClr>
                    </a:solidFill>
                  </a:rPr>
                  <a:t>, ta có:</a:t>
                </a:r>
              </a:p>
              <a:p>
                <a:pPr lvl="0">
                  <a:lnSpc>
                    <a:spcPct val="150000"/>
                  </a:lnSpc>
                </a:pPr>
                <a:r>
                  <a:rPr lang="en-US" sz="2000" b="0">
                    <a:solidFill>
                      <a:srgbClr val="F3ECE4">
                        <a:lumMod val="10000"/>
                      </a:srgbClr>
                    </a:solidFill>
                  </a:rPr>
                  <a:t>	</a:t>
                </a:r>
                <a14:m>
                  <m:oMath xmlns:m="http://schemas.openxmlformats.org/officeDocument/2006/math">
                    <m:r>
                      <a:rPr lang="en-US" sz="2000" b="0" i="1" smtClean="0">
                        <a:solidFill>
                          <a:srgbClr val="F3ECE4">
                            <a:lumMod val="10000"/>
                          </a:srgbClr>
                        </a:solidFill>
                        <a:latin typeface="Cambria Math" panose="02040503050406030204" pitchFamily="18" charset="0"/>
                      </a:rPr>
                      <m:t>𝐴</m:t>
                    </m:r>
                    <m:r>
                      <a:rPr lang="en-US" sz="2000" i="1">
                        <a:solidFill>
                          <a:srgbClr val="F3ECE4">
                            <a:lumMod val="10000"/>
                          </a:srgbClr>
                        </a:solidFill>
                        <a:latin typeface="Cambria Math" panose="02040503050406030204" pitchFamily="18" charset="0"/>
                      </a:rPr>
                      <m:t>𝐵</m:t>
                    </m:r>
                    <m:r>
                      <a:rPr lang="en-US" sz="2000" i="1">
                        <a:solidFill>
                          <a:srgbClr val="F3ECE4">
                            <a:lumMod val="10000"/>
                          </a:srgbClr>
                        </a:solidFill>
                        <a:latin typeface="Cambria Math" panose="02040503050406030204" pitchFamily="18" charset="0"/>
                      </a:rPr>
                      <m:t>=</m:t>
                    </m:r>
                    <m:r>
                      <a:rPr lang="en-US" sz="2000" b="0" i="1" smtClean="0">
                        <a:solidFill>
                          <a:srgbClr val="F3ECE4">
                            <a:lumMod val="10000"/>
                          </a:srgbClr>
                        </a:solidFill>
                        <a:latin typeface="Cambria Math" panose="02040503050406030204" pitchFamily="18" charset="0"/>
                      </a:rPr>
                      <m:t>𝐵𝐶</m:t>
                    </m:r>
                    <m:r>
                      <a:rPr lang="en-US" sz="2000" b="0" i="1" smtClean="0">
                        <a:solidFill>
                          <a:srgbClr val="F3ECE4">
                            <a:lumMod val="10000"/>
                          </a:srgbClr>
                        </a:solidFill>
                        <a:latin typeface="Cambria Math" panose="02040503050406030204" pitchFamily="18" charset="0"/>
                      </a:rPr>
                      <m:t> :</m:t>
                    </m:r>
                    <m:func>
                      <m:funcPr>
                        <m:ctrlPr>
                          <a:rPr lang="en-US" sz="2000" b="0" i="1" smtClean="0">
                            <a:solidFill>
                              <a:srgbClr val="F3ECE4">
                                <a:lumMod val="10000"/>
                              </a:srgbClr>
                            </a:solidFill>
                            <a:latin typeface="Cambria Math" panose="02040503050406030204" pitchFamily="18" charset="0"/>
                          </a:rPr>
                        </m:ctrlPr>
                      </m:funcPr>
                      <m:fName>
                        <m:r>
                          <a:rPr lang="en-US" sz="2000" b="0" i="1" smtClean="0">
                            <a:solidFill>
                              <a:srgbClr val="F3ECE4">
                                <a:lumMod val="10000"/>
                              </a:srgbClr>
                            </a:solidFill>
                            <a:latin typeface="Cambria Math" panose="02040503050406030204" pitchFamily="18" charset="0"/>
                          </a:rPr>
                          <m:t>𝑠𝑖𝑛</m:t>
                        </m:r>
                      </m:fName>
                      <m:e>
                        <m:r>
                          <a:rPr lang="en-US" sz="2000" i="1">
                            <a:solidFill>
                              <a:srgbClr val="F3ECE4">
                                <a:lumMod val="10000"/>
                              </a:srgbClr>
                            </a:solidFill>
                            <a:latin typeface="Cambria Math" panose="02040503050406030204" pitchFamily="18" charset="0"/>
                          </a:rPr>
                          <m:t>𝐴</m:t>
                        </m:r>
                      </m:e>
                    </m:func>
                  </m:oMath>
                </a14:m>
                <a:endParaRPr lang="en-US" sz="2000" i="1">
                  <a:solidFill>
                    <a:srgbClr val="F3ECE4">
                      <a:lumMod val="10000"/>
                    </a:srgbClr>
                  </a:solidFill>
                  <a:latin typeface="Cambria Math" panose="02040503050406030204" pitchFamily="18" charset="0"/>
                </a:endParaRPr>
              </a:p>
              <a:p>
                <a:pPr lvl="0">
                  <a:lnSpc>
                    <a:spcPct val="150000"/>
                  </a:lnSpc>
                </a:pPr>
                <a:r>
                  <a:rPr lang="en-US" sz="2000">
                    <a:solidFill>
                      <a:srgbClr val="F3ECE4">
                        <a:lumMod val="10000"/>
                      </a:srgbClr>
                    </a:solidFill>
                  </a:rPr>
                  <a:t> 	      </a:t>
                </a:r>
                <a14:m>
                  <m:oMath xmlns:m="http://schemas.openxmlformats.org/officeDocument/2006/math">
                    <m:r>
                      <a:rPr lang="en-US" sz="2000" i="1">
                        <a:solidFill>
                          <a:srgbClr val="F3ECE4">
                            <a:lumMod val="10000"/>
                          </a:srgbClr>
                        </a:solidFill>
                        <a:latin typeface="Cambria Math" panose="02040503050406030204" pitchFamily="18" charset="0"/>
                      </a:rPr>
                      <m:t>=</m:t>
                    </m:r>
                    <m:r>
                      <a:rPr lang="en-US" sz="2000" b="0" i="1" smtClean="0">
                        <a:solidFill>
                          <a:srgbClr val="F3ECE4">
                            <a:lumMod val="10000"/>
                          </a:srgbClr>
                        </a:solidFill>
                        <a:latin typeface="Cambria Math" panose="02040503050406030204" pitchFamily="18" charset="0"/>
                      </a:rPr>
                      <m:t>110 :</m:t>
                    </m:r>
                    <m:r>
                      <a:rPr lang="en-US" sz="2000" b="0" i="1" smtClean="0">
                        <a:solidFill>
                          <a:srgbClr val="F3ECE4">
                            <a:lumMod val="10000"/>
                          </a:srgbClr>
                        </a:solidFill>
                        <a:latin typeface="Cambria Math" panose="02040503050406030204" pitchFamily="18" charset="0"/>
                      </a:rPr>
                      <m:t>𝑠𝑖𝑛</m:t>
                    </m:r>
                    <m:r>
                      <a:rPr lang="en-US" sz="2000" b="0" i="1" smtClean="0">
                        <a:solidFill>
                          <a:srgbClr val="F3ECE4">
                            <a:lumMod val="10000"/>
                          </a:srgbClr>
                        </a:solidFill>
                        <a:latin typeface="Cambria Math" panose="02040503050406030204" pitchFamily="18" charset="0"/>
                      </a:rPr>
                      <m:t>20°</m:t>
                    </m:r>
                  </m:oMath>
                </a14:m>
                <a:endParaRPr lang="en-US" sz="2000" b="0" i="1">
                  <a:solidFill>
                    <a:srgbClr val="F3ECE4">
                      <a:lumMod val="10000"/>
                    </a:srgbClr>
                  </a:solidFill>
                  <a:latin typeface="Cambria Math" panose="02040503050406030204" pitchFamily="18" charset="0"/>
                  <a:ea typeface="Cambria Math" panose="02040503050406030204" pitchFamily="18" charset="0"/>
                </a:endParaRPr>
              </a:p>
              <a:p>
                <a:pPr lvl="0">
                  <a:lnSpc>
                    <a:spcPct val="150000"/>
                  </a:lnSpc>
                </a:pPr>
                <a:r>
                  <a:rPr lang="en-US" sz="2000">
                    <a:solidFill>
                      <a:srgbClr val="F3ECE4">
                        <a:lumMod val="10000"/>
                      </a:srgbClr>
                    </a:solidFill>
                  </a:rPr>
                  <a:t>	      </a:t>
                </a:r>
                <a14:m>
                  <m:oMath xmlns:m="http://schemas.openxmlformats.org/officeDocument/2006/math">
                    <m:r>
                      <a:rPr lang="en-US" sz="2000" i="1">
                        <a:solidFill>
                          <a:srgbClr val="F3ECE4">
                            <a:lumMod val="10000"/>
                          </a:srgbClr>
                        </a:solidFill>
                        <a:latin typeface="Cambria Math" panose="02040503050406030204" pitchFamily="18" charset="0"/>
                      </a:rPr>
                      <m:t>≈</m:t>
                    </m:r>
                    <m:r>
                      <a:rPr lang="vi-VN" sz="2000" i="1">
                        <a:latin typeface="Cambria Math" panose="02040503050406030204" pitchFamily="18" charset="0"/>
                        <a:ea typeface="Dotum" panose="020B0600000101010101" pitchFamily="34" charset="-127"/>
                        <a:cs typeface="Times New Roman" panose="02020603050405020304" pitchFamily="18" charset="0"/>
                      </a:rPr>
                      <m:t>32</m:t>
                    </m:r>
                    <m:r>
                      <a:rPr lang="en-US" sz="2000" b="0" i="1" smtClean="0">
                        <a:latin typeface="Cambria Math" panose="02040503050406030204" pitchFamily="18" charset="0"/>
                        <a:ea typeface="Dotum" panose="020B0600000101010101" pitchFamily="34" charset="-127"/>
                        <a:cs typeface="Times New Roman" panose="02020603050405020304" pitchFamily="18" charset="0"/>
                      </a:rPr>
                      <m:t>1,62</m:t>
                    </m:r>
                    <m:r>
                      <a:rPr lang="vi-VN" sz="2000" i="1">
                        <a:latin typeface="Cambria Math" panose="02040503050406030204" pitchFamily="18" charset="0"/>
                        <a:ea typeface="Dotum" panose="020B0600000101010101" pitchFamily="34" charset="-127"/>
                        <a:cs typeface="Times New Roman" panose="02020603050405020304" pitchFamily="18" charset="0"/>
                      </a:rPr>
                      <m:t> </m:t>
                    </m:r>
                    <m:r>
                      <a:rPr lang="en-US" sz="2000" i="1">
                        <a:solidFill>
                          <a:srgbClr val="F3ECE4">
                            <a:lumMod val="10000"/>
                          </a:srgbClr>
                        </a:solidFill>
                        <a:latin typeface="Cambria Math" panose="02040503050406030204" pitchFamily="18" charset="0"/>
                      </a:rPr>
                      <m:t>(</m:t>
                    </m:r>
                    <m:r>
                      <a:rPr lang="en-US" sz="2000" i="1">
                        <a:solidFill>
                          <a:srgbClr val="F3ECE4">
                            <a:lumMod val="10000"/>
                          </a:srgbClr>
                        </a:solidFill>
                        <a:latin typeface="Cambria Math" panose="02040503050406030204" pitchFamily="18" charset="0"/>
                      </a:rPr>
                      <m:t>𝑚</m:t>
                    </m:r>
                    <m:r>
                      <a:rPr lang="en-US" sz="2000" i="1">
                        <a:solidFill>
                          <a:srgbClr val="F3ECE4">
                            <a:lumMod val="10000"/>
                          </a:srgbClr>
                        </a:solidFill>
                        <a:latin typeface="Cambria Math" panose="02040503050406030204" pitchFamily="18" charset="0"/>
                      </a:rPr>
                      <m:t>).</m:t>
                    </m:r>
                  </m:oMath>
                </a14:m>
                <a:endParaRPr lang="en-US" sz="2000" i="1">
                  <a:solidFill>
                    <a:srgbClr val="F3ECE4">
                      <a:lumMod val="10000"/>
                    </a:srgbClr>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4578671" y="2512681"/>
                <a:ext cx="4337884" cy="1938992"/>
              </a:xfrm>
              <a:prstGeom prst="rect">
                <a:avLst/>
              </a:prstGeom>
              <a:blipFill>
                <a:blip r:embed="rId4"/>
                <a:stretch>
                  <a:fillRect l="-1404"/>
                </a:stretch>
              </a:blipFill>
            </p:spPr>
            <p:txBody>
              <a:bodyPr/>
              <a:lstStyle/>
              <a:p>
                <a:r>
                  <a:rPr lang="en-US">
                    <a:noFill/>
                  </a:rPr>
                  <a:t> </a:t>
                </a:r>
              </a:p>
            </p:txBody>
          </p:sp>
        </mc:Fallback>
      </mc:AlternateContent>
      <p:sp>
        <p:nvSpPr>
          <p:cNvPr id="23" name="Flowchart: Terminator 22"/>
          <p:cNvSpPr/>
          <p:nvPr/>
        </p:nvSpPr>
        <p:spPr>
          <a:xfrm>
            <a:off x="247814" y="1485747"/>
            <a:ext cx="2311377" cy="884298"/>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F3ECE4"/>
                </a:solidFill>
                <a:effectLst/>
                <a:uLnTx/>
                <a:uFillTx/>
                <a:latin typeface="Arial"/>
                <a:ea typeface="+mn-ea"/>
                <a:cs typeface="+mn-cs"/>
                <a:sym typeface="Arial"/>
              </a:rPr>
              <a:t>Giải bài toán ở phần mở đầu </a:t>
            </a:r>
          </a:p>
        </p:txBody>
      </p:sp>
      <p:cxnSp>
        <p:nvCxnSpPr>
          <p:cNvPr id="24" name="Google Shape;690;p54"/>
          <p:cNvCxnSpPr>
            <a:stCxn id="20" idx="2"/>
          </p:cNvCxnSpPr>
          <p:nvPr/>
        </p:nvCxnSpPr>
        <p:spPr>
          <a:xfrm rot="16200000" flipH="1">
            <a:off x="1043836" y="1134461"/>
            <a:ext cx="627032" cy="75539"/>
          </a:xfrm>
          <a:prstGeom prst="bentConnector3">
            <a:avLst>
              <a:gd name="adj1" fmla="val 50000"/>
            </a:avLst>
          </a:prstGeom>
          <a:noFill/>
          <a:ln w="9525" cap="flat" cmpd="sng">
            <a:solidFill>
              <a:srgbClr val="00487E"/>
            </a:solidFill>
            <a:prstDash val="solid"/>
            <a:round/>
            <a:headEnd type="none" w="med" len="med"/>
            <a:tailEnd type="none" w="med" len="med"/>
          </a:ln>
        </p:spPr>
      </p:cxnSp>
      <p:pic>
        <p:nvPicPr>
          <p:cNvPr id="25" name="Picture 24"/>
          <p:cNvPicPr>
            <a:picLocks noChangeAspect="1"/>
          </p:cNvPicPr>
          <p:nvPr/>
        </p:nvPicPr>
        <p:blipFill>
          <a:blip r:embed="rId5"/>
          <a:stretch>
            <a:fillRect/>
          </a:stretch>
        </p:blipFill>
        <p:spPr>
          <a:xfrm>
            <a:off x="450132" y="2813797"/>
            <a:ext cx="3882440" cy="1336759"/>
          </a:xfrm>
          <a:prstGeom prst="rect">
            <a:avLst/>
          </a:prstGeom>
        </p:spPr>
      </p:pic>
      <p:cxnSp>
        <p:nvCxnSpPr>
          <p:cNvPr id="30" name="Google Shape;690;p54"/>
          <p:cNvCxnSpPr/>
          <p:nvPr/>
        </p:nvCxnSpPr>
        <p:spPr>
          <a:xfrm>
            <a:off x="8537908" y="4646429"/>
            <a:ext cx="757294" cy="219028"/>
          </a:xfrm>
          <a:prstGeom prst="bentConnector3">
            <a:avLst>
              <a:gd name="adj1" fmla="val 50000"/>
            </a:avLst>
          </a:prstGeom>
          <a:noFill/>
          <a:ln w="9525" cap="flat" cmpd="sng">
            <a:solidFill>
              <a:srgbClr val="00487E"/>
            </a:solidFill>
            <a:prstDash val="solid"/>
            <a:round/>
            <a:headEnd type="none" w="med" len="med"/>
            <a:tailEnd type="none" w="med" len="med"/>
          </a:ln>
        </p:spPr>
      </p:cxnSp>
      <p:pic>
        <p:nvPicPr>
          <p:cNvPr id="33" name="Google Shape;366;p39"/>
          <p:cNvPicPr preferRelativeResize="0"/>
          <p:nvPr/>
        </p:nvPicPr>
        <p:blipFill>
          <a:blip r:embed="rId6">
            <a:alphaModFix/>
          </a:blip>
          <a:stretch>
            <a:fillRect/>
          </a:stretch>
        </p:blipFill>
        <p:spPr>
          <a:xfrm rot="1360880">
            <a:off x="141176" y="4590389"/>
            <a:ext cx="994760" cy="550135"/>
          </a:xfrm>
          <a:prstGeom prst="rect">
            <a:avLst/>
          </a:prstGeom>
          <a:noFill/>
          <a:ln>
            <a:noFill/>
          </a:ln>
        </p:spPr>
      </p:pic>
      <p:pic>
        <p:nvPicPr>
          <p:cNvPr id="34" name="Google Shape;538;p49"/>
          <p:cNvPicPr preferRelativeResize="0"/>
          <p:nvPr/>
        </p:nvPicPr>
        <p:blipFill>
          <a:blip r:embed="rId7">
            <a:alphaModFix/>
          </a:blip>
          <a:stretch>
            <a:fillRect/>
          </a:stretch>
        </p:blipFill>
        <p:spPr>
          <a:xfrm rot="1297260">
            <a:off x="8216601" y="1383297"/>
            <a:ext cx="1259980" cy="5986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xEl>
                                              <p:pRg st="2" end="2"/>
                                            </p:txEl>
                                          </p:spTgt>
                                        </p:tgtEl>
                                        <p:attrNameLst>
                                          <p:attrName>style.visibility</p:attrName>
                                        </p:attrNameLst>
                                      </p:cBhvr>
                                      <p:to>
                                        <p:strVal val="visible"/>
                                      </p:to>
                                    </p:set>
                                    <p:animEffect transition="in" filter="fade">
                                      <p:cBhvr>
                                        <p:cTn id="35" dur="500"/>
                                        <p:tgtEl>
                                          <p:spTgt spid="22">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xEl>
                                              <p:pRg st="3" end="3"/>
                                            </p:txEl>
                                          </p:spTgt>
                                        </p:tgtEl>
                                        <p:attrNameLst>
                                          <p:attrName>style.visibility</p:attrName>
                                        </p:attrNameLst>
                                      </p:cBhvr>
                                      <p:to>
                                        <p:strVal val="visible"/>
                                      </p:to>
                                    </p:set>
                                    <p:animEffect transition="in" filter="fade">
                                      <p:cBhvr>
                                        <p:cTn id="38"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animBg="1"/>
    </p:bldLst>
  </p:timing>
</p:sld>
</file>

<file path=ppt/theme/theme1.xml><?xml version="1.0" encoding="utf-8"?>
<a:theme xmlns:a="http://schemas.openxmlformats.org/drawingml/2006/main" name="Geometry - Math - 7th grade by Slidesgo">
  <a:themeElements>
    <a:clrScheme name="Simple Light">
      <a:dk1>
        <a:srgbClr val="1B2020"/>
      </a:dk1>
      <a:lt1>
        <a:srgbClr val="F3ECE4"/>
      </a:lt1>
      <a:dk2>
        <a:srgbClr val="EEC36D"/>
      </a:dk2>
      <a:lt2>
        <a:srgbClr val="D37F5A"/>
      </a:lt2>
      <a:accent1>
        <a:srgbClr val="7D92A7"/>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1456</TotalTime>
  <Words>2334</Words>
  <Application>Microsoft Office PowerPoint</Application>
  <PresentationFormat>On-screen Show (16:9)</PresentationFormat>
  <Paragraphs>158</Paragraphs>
  <Slides>34</Slides>
  <Notes>34</Notes>
  <HiddenSlides>0</HiddenSlides>
  <MMClips>21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34</vt:i4>
      </vt:variant>
    </vt:vector>
  </HeadingPairs>
  <TitlesOfParts>
    <vt:vector size="54" baseType="lpstr">
      <vt:lpstr>Jura Medium</vt:lpstr>
      <vt:lpstr>Changa Light</vt:lpstr>
      <vt:lpstr>Orbitron Medium</vt:lpstr>
      <vt:lpstr>Elsie</vt:lpstr>
      <vt:lpstr>等线 Light</vt:lpstr>
      <vt:lpstr>Nunito Light</vt:lpstr>
      <vt:lpstr>Arial</vt:lpstr>
      <vt:lpstr>Jura SemiBold</vt:lpstr>
      <vt:lpstr>DengXian</vt:lpstr>
      <vt:lpstr>Wingdings</vt:lpstr>
      <vt:lpstr>Orbitron</vt:lpstr>
      <vt:lpstr>Calibri</vt:lpstr>
      <vt:lpstr>Changa Medium</vt:lpstr>
      <vt:lpstr>Anaheim</vt:lpstr>
      <vt:lpstr>Calibri Light</vt:lpstr>
      <vt:lpstr>Cambria Math</vt:lpstr>
      <vt:lpstr>DM Sans</vt:lpstr>
      <vt:lpstr>Geometry - Math - 7th grade by Slidesgo</vt:lpstr>
      <vt:lpstr>1_Office 主题​​</vt:lpstr>
      <vt:lpstr>1_Office Theme</vt:lpstr>
      <vt:lpstr>CHÀO MỪNG CÁC EM  ĐẾN VỚI TIẾT HỌC MÔN TOÁN!</vt:lpstr>
      <vt:lpstr>PowerPoint Presentation</vt:lpstr>
      <vt:lpstr>PowerPoint Presentation</vt:lpstr>
      <vt:lpstr>NỘI DUNG BÀI HỌC</vt:lpstr>
      <vt:lpstr>ƯỚC LƯỢNG KHOẢNG CÁCH</vt:lpstr>
      <vt:lpstr>PowerPoint Presentation</vt:lpstr>
      <vt:lpstr>PowerPoint Presentation</vt:lpstr>
      <vt:lpstr>PowerPoint Presentation</vt:lpstr>
      <vt:lpstr>PowerPoint Presentation</vt:lpstr>
      <vt:lpstr>PowerPoint Presentation</vt:lpstr>
      <vt:lpstr>ƯỚC LƯỢNG CHIỀU CAO</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MÔN TOÁN!</dc:title>
  <dc:creator>tuyết nguyễn thị ánh</dc:creator>
  <cp:lastModifiedBy>tuyết nguyễn thị ánh</cp:lastModifiedBy>
  <cp:revision>55</cp:revision>
  <dcterms:modified xsi:type="dcterms:W3CDTF">2024-06-20T16:11:58Z</dcterms:modified>
</cp:coreProperties>
</file>