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61" r:id="rId3"/>
    <p:sldId id="267" r:id="rId4"/>
    <p:sldId id="268" r:id="rId5"/>
    <p:sldId id="269" r:id="rId6"/>
    <p:sldId id="270" r:id="rId7"/>
    <p:sldId id="257" r:id="rId8"/>
    <p:sldId id="258" r:id="rId9"/>
    <p:sldId id="272" r:id="rId10"/>
    <p:sldId id="273" r:id="rId11"/>
    <p:sldId id="271" r:id="rId12"/>
    <p:sldId id="274" r:id="rId13"/>
    <p:sldId id="275" r:id="rId14"/>
    <p:sldId id="276" r:id="rId15"/>
    <p:sldId id="260" r:id="rId16"/>
    <p:sldId id="259" r:id="rId17"/>
    <p:sldId id="266" r:id="rId18"/>
    <p:sldId id="262" r:id="rId19"/>
    <p:sldId id="263" r:id="rId20"/>
    <p:sldId id="264" r:id="rId21"/>
    <p:sldId id="265"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Hi Melody" panose="020B0604020202020204" charset="-127"/>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2B0"/>
    <a:srgbClr val="EFD3D5"/>
    <a:srgbClr val="FD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1" autoAdjust="0"/>
    <p:restoredTop sz="94679" autoAdjust="0"/>
  </p:normalViewPr>
  <p:slideViewPr>
    <p:cSldViewPr>
      <p:cViewPr varScale="1">
        <p:scale>
          <a:sx n="58" d="100"/>
          <a:sy n="58" d="100"/>
        </p:scale>
        <p:origin x="102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E3741-8FB5-0440-A26E-D2490E887E90}" type="datetimeFigureOut">
              <a:rPr lang="en-VN" smtClean="0"/>
              <a:t>11/20/2022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49F9D-F511-5540-913E-F46166492482}" type="slidenum">
              <a:rPr lang="en-VN" smtClean="0"/>
              <a:t>‹#›</a:t>
            </a:fld>
            <a:endParaRPr lang="en-VN"/>
          </a:p>
        </p:txBody>
      </p:sp>
    </p:spTree>
    <p:extLst>
      <p:ext uri="{BB962C8B-B14F-4D97-AF65-F5344CB8AC3E}">
        <p14:creationId xmlns:p14="http://schemas.microsoft.com/office/powerpoint/2010/main" val="237664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7.png"/><Relationship Id="rId18"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0.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8.sv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3.svg"/><Relationship Id="rId18" Type="http://schemas.openxmlformats.org/officeDocument/2006/relationships/image" Target="../media/image16.png"/><Relationship Id="rId3" Type="http://schemas.openxmlformats.org/officeDocument/2006/relationships/image" Target="../media/image40.svg"/><Relationship Id="rId21" Type="http://schemas.openxmlformats.org/officeDocument/2006/relationships/image" Target="../media/image18.sv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47.svg"/><Relationship Id="rId2" Type="http://schemas.openxmlformats.org/officeDocument/2006/relationships/image" Target="../media/image28.png"/><Relationship Id="rId16" Type="http://schemas.openxmlformats.org/officeDocument/2006/relationships/image" Target="../media/image33.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38.svg"/><Relationship Id="rId5" Type="http://schemas.openxmlformats.org/officeDocument/2006/relationships/image" Target="../media/image25.png"/><Relationship Id="rId15" Type="http://schemas.openxmlformats.org/officeDocument/2006/relationships/image" Target="../media/image45.svg"/><Relationship Id="rId10" Type="http://schemas.openxmlformats.org/officeDocument/2006/relationships/image" Target="../media/image27.png"/><Relationship Id="rId19" Type="http://schemas.openxmlformats.org/officeDocument/2006/relationships/image" Target="../media/image16.svg"/><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40.png"/><Relationship Id="rId18" Type="http://schemas.openxmlformats.org/officeDocument/2006/relationships/image" Target="../media/image10.png"/><Relationship Id="rId3" Type="http://schemas.openxmlformats.org/officeDocument/2006/relationships/image" Target="../media/image35.png"/><Relationship Id="rId21" Type="http://schemas.openxmlformats.org/officeDocument/2006/relationships/image" Target="../media/image58.svg"/><Relationship Id="rId7" Type="http://schemas.openxmlformats.org/officeDocument/2006/relationships/image" Target="../media/image37.png"/><Relationship Id="rId12" Type="http://schemas.openxmlformats.org/officeDocument/2006/relationships/image" Target="../media/image4.svg"/><Relationship Id="rId17" Type="http://schemas.openxmlformats.org/officeDocument/2006/relationships/image" Target="../media/image16.svg"/><Relationship Id="rId2" Type="http://schemas.openxmlformats.org/officeDocument/2006/relationships/image" Target="../media/image34.jpeg"/><Relationship Id="rId16" Type="http://schemas.openxmlformats.org/officeDocument/2006/relationships/image" Target="../media/image16.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36.svg"/><Relationship Id="rId23" Type="http://schemas.openxmlformats.org/officeDocument/2006/relationships/image" Target="../media/image60.svg"/><Relationship Id="rId10" Type="http://schemas.openxmlformats.org/officeDocument/2006/relationships/image" Target="../media/image56.svg"/><Relationship Id="rId19" Type="http://schemas.openxmlformats.org/officeDocument/2006/relationships/image" Target="../media/image18.svg"/><Relationship Id="rId4" Type="http://schemas.openxmlformats.org/officeDocument/2006/relationships/image" Target="../media/image50.svg"/><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6.svg"/><Relationship Id="rId18" Type="http://schemas.openxmlformats.org/officeDocument/2006/relationships/image" Target="../media/image50.png"/><Relationship Id="rId3" Type="http://schemas.openxmlformats.org/officeDocument/2006/relationships/image" Target="../media/image62.svg"/><Relationship Id="rId21" Type="http://schemas.openxmlformats.org/officeDocument/2006/relationships/image" Target="../media/image18.svg"/><Relationship Id="rId7" Type="http://schemas.openxmlformats.org/officeDocument/2006/relationships/image" Target="../media/image4.svg"/><Relationship Id="rId12" Type="http://schemas.openxmlformats.org/officeDocument/2006/relationships/image" Target="../media/image48.png"/><Relationship Id="rId17" Type="http://schemas.openxmlformats.org/officeDocument/2006/relationships/image" Target="../media/image68.svg"/><Relationship Id="rId2" Type="http://schemas.openxmlformats.org/officeDocument/2006/relationships/image" Target="../media/image44.png"/><Relationship Id="rId16" Type="http://schemas.openxmlformats.org/officeDocument/2006/relationships/image" Target="../media/image49.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2.svg"/><Relationship Id="rId5" Type="http://schemas.openxmlformats.org/officeDocument/2006/relationships/image" Target="../media/image24.svg"/><Relationship Id="rId15" Type="http://schemas.openxmlformats.org/officeDocument/2006/relationships/image" Target="../media/image16.svg"/><Relationship Id="rId10" Type="http://schemas.openxmlformats.org/officeDocument/2006/relationships/image" Target="../media/image47.png"/><Relationship Id="rId19" Type="http://schemas.openxmlformats.org/officeDocument/2006/relationships/image" Target="../media/image70.svg"/><Relationship Id="rId4" Type="http://schemas.openxmlformats.org/officeDocument/2006/relationships/image" Target="../media/image15.png"/><Relationship Id="rId9" Type="http://schemas.openxmlformats.org/officeDocument/2006/relationships/image" Target="../media/image64.sv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png"/><Relationship Id="rId3" Type="http://schemas.openxmlformats.org/officeDocument/2006/relationships/image" Target="../media/image72.svg"/><Relationship Id="rId7" Type="http://schemas.openxmlformats.org/officeDocument/2006/relationships/image" Target="../media/image54.svg"/><Relationship Id="rId12" Type="http://schemas.openxmlformats.org/officeDocument/2006/relationships/image" Target="../media/image1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6.png"/><Relationship Id="rId5" Type="http://schemas.openxmlformats.org/officeDocument/2006/relationships/image" Target="../media/image74.svg"/><Relationship Id="rId10" Type="http://schemas.openxmlformats.org/officeDocument/2006/relationships/image" Target="../media/image54.png"/><Relationship Id="rId4" Type="http://schemas.openxmlformats.org/officeDocument/2006/relationships/image" Target="../media/image52.png"/><Relationship Id="rId9" Type="http://schemas.openxmlformats.org/officeDocument/2006/relationships/image" Target="../media/image4.svg"/><Relationship Id="rId1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svg"/><Relationship Id="rId3" Type="http://schemas.openxmlformats.org/officeDocument/2006/relationships/image" Target="../media/image35.svg"/><Relationship Id="rId7" Type="http://schemas.openxmlformats.org/officeDocument/2006/relationships/image" Target="../media/image78.svg"/><Relationship Id="rId12"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6.svg"/><Relationship Id="rId5" Type="http://schemas.openxmlformats.org/officeDocument/2006/relationships/image" Target="../media/image76.svg"/><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22.sv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4.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0.png"/><Relationship Id="rId5" Type="http://schemas.openxmlformats.org/officeDocument/2006/relationships/image" Target="../media/image80.svg"/><Relationship Id="rId10" Type="http://schemas.openxmlformats.org/officeDocument/2006/relationships/image" Target="../media/image16.svg"/><Relationship Id="rId4" Type="http://schemas.openxmlformats.org/officeDocument/2006/relationships/image" Target="../media/image58.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6.svg"/><Relationship Id="rId18" Type="http://schemas.openxmlformats.org/officeDocument/2006/relationships/image" Target="../media/image65.png"/><Relationship Id="rId3" Type="http://schemas.openxmlformats.org/officeDocument/2006/relationships/image" Target="../media/image82.svg"/><Relationship Id="rId7" Type="http://schemas.openxmlformats.org/officeDocument/2006/relationships/image" Target="../media/image50.svg"/><Relationship Id="rId12" Type="http://schemas.openxmlformats.org/officeDocument/2006/relationships/image" Target="../media/image64.png"/><Relationship Id="rId17" Type="http://schemas.openxmlformats.org/officeDocument/2006/relationships/image" Target="../media/image18.svg"/><Relationship Id="rId2" Type="http://schemas.openxmlformats.org/officeDocument/2006/relationships/image" Target="../media/image61.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4.svg"/><Relationship Id="rId5" Type="http://schemas.openxmlformats.org/officeDocument/2006/relationships/image" Target="../media/image84.svg"/><Relationship Id="rId15" Type="http://schemas.openxmlformats.org/officeDocument/2006/relationships/image" Target="../media/image68.svg"/><Relationship Id="rId10" Type="http://schemas.openxmlformats.org/officeDocument/2006/relationships/image" Target="../media/image37.png"/><Relationship Id="rId4" Type="http://schemas.openxmlformats.org/officeDocument/2006/relationships/image" Target="../media/image62.png"/><Relationship Id="rId9" Type="http://schemas.openxmlformats.org/officeDocument/2006/relationships/image" Target="../media/image86.sv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22.sv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22.sv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20.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22.sv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6.sv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16.svg"/><Relationship Id="rId2" Type="http://schemas.openxmlformats.org/officeDocument/2006/relationships/image" Target="../media/image17.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28.svg"/><Relationship Id="rId15" Type="http://schemas.openxmlformats.org/officeDocument/2006/relationships/image" Target="../media/image33.svg"/><Relationship Id="rId10" Type="http://schemas.openxmlformats.org/officeDocument/2006/relationships/image" Target="../media/image22.png"/><Relationship Id="rId19" Type="http://schemas.openxmlformats.org/officeDocument/2006/relationships/image" Target="../media/image18.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5.svg"/><Relationship Id="rId7"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963" b="57777"/>
          <a:stretch>
            <a:fillRect/>
          </a:stretch>
        </p:blipFill>
        <p:spPr>
          <a:xfrm>
            <a:off x="0" y="8606540"/>
            <a:ext cx="18288000" cy="21730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10894" y="7895965"/>
            <a:ext cx="3621317" cy="359415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413700" y="5542839"/>
            <a:ext cx="1415336" cy="140472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579066" y="-227530"/>
            <a:ext cx="11129868" cy="904301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06216" y="1028700"/>
            <a:ext cx="1415336" cy="140472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35369" y="5111985"/>
            <a:ext cx="3629628" cy="5347518"/>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07806">
            <a:off x="14218074" y="3265405"/>
            <a:ext cx="1961148" cy="2057148"/>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76826" y="1327705"/>
            <a:ext cx="1916465" cy="1853382"/>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906647" y="5479562"/>
            <a:ext cx="4474706" cy="5074409"/>
          </a:xfrm>
          <a:prstGeom prst="rect">
            <a:avLst/>
          </a:prstGeom>
        </p:spPr>
      </p:pic>
      <p:sp>
        <p:nvSpPr>
          <p:cNvPr id="11" name="TextBox 11"/>
          <p:cNvSpPr txBox="1"/>
          <p:nvPr/>
        </p:nvSpPr>
        <p:spPr>
          <a:xfrm>
            <a:off x="4083426" y="1100597"/>
            <a:ext cx="10323362" cy="2769989"/>
          </a:xfrm>
          <a:prstGeom prst="rect">
            <a:avLst/>
          </a:prstGeom>
        </p:spPr>
        <p:txBody>
          <a:bodyPr wrap="square" lIns="0" tIns="0" rIns="0" bIns="0" rtlCol="0" anchor="t">
            <a:spAutoFit/>
          </a:bodyPr>
          <a:lstStyle/>
          <a:p>
            <a:pPr algn="ctr"/>
            <a:r>
              <a:rPr lang="en-US" sz="9000" b="1" i="1" dirty="0" err="1">
                <a:solidFill>
                  <a:srgbClr val="FFBBC3"/>
                </a:solidFill>
                <a:latin typeface="Times New Roman" panose="02020603050405020304" pitchFamily="18" charset="0"/>
                <a:cs typeface="Times New Roman" panose="02020603050405020304" pitchFamily="18" charset="0"/>
              </a:rPr>
              <a:t>Chào</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mừng</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các</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em</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học</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sinh</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yêu</a:t>
            </a:r>
            <a:r>
              <a:rPr lang="en-US" sz="9000" b="1" i="1" dirty="0">
                <a:solidFill>
                  <a:srgbClr val="FFBBC3"/>
                </a:solidFill>
                <a:latin typeface="Times New Roman" panose="02020603050405020304" pitchFamily="18" charset="0"/>
                <a:cs typeface="Times New Roman" panose="02020603050405020304" pitchFamily="18" charset="0"/>
              </a:rPr>
              <a:t> </a:t>
            </a:r>
            <a:r>
              <a:rPr lang="en-US" sz="9000" b="1" i="1" dirty="0" err="1">
                <a:solidFill>
                  <a:srgbClr val="FFBBC3"/>
                </a:solidFill>
                <a:latin typeface="Times New Roman" panose="02020603050405020304" pitchFamily="18" charset="0"/>
                <a:cs typeface="Times New Roman" panose="02020603050405020304" pitchFamily="18" charset="0"/>
              </a:rPr>
              <a:t>quý</a:t>
            </a:r>
            <a:r>
              <a:rPr lang="en-US" sz="9000" b="1" i="1" dirty="0">
                <a:solidFill>
                  <a:srgbClr val="FFBBC3"/>
                </a:solidFill>
                <a:latin typeface="Times New Roman" panose="02020603050405020304" pitchFamily="18" charset="0"/>
                <a:cs typeface="Times New Roman" panose="02020603050405020304" pitchFamily="18" charset="0"/>
              </a:rPr>
              <a:t>!</a:t>
            </a:r>
          </a:p>
        </p:txBody>
      </p:sp>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9697489">
            <a:off x="13916985" y="7063218"/>
            <a:ext cx="1325108" cy="831204"/>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l="41576" b="31090"/>
          <a:stretch>
            <a:fillRect/>
          </a:stretch>
        </p:blipFill>
        <p:spPr>
          <a:xfrm rot="-1653120">
            <a:off x="821448" y="3926638"/>
            <a:ext cx="710756" cy="734680"/>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l="41576" b="31090"/>
          <a:stretch>
            <a:fillRect/>
          </a:stretch>
        </p:blipFill>
        <p:spPr>
          <a:xfrm rot="-1653120">
            <a:off x="17250980" y="2946514"/>
            <a:ext cx="710756" cy="734680"/>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2667000"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2:</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50258F3-4482-DC30-D51E-878E21C3897E}"/>
              </a:ext>
            </a:extLst>
          </p:cNvPr>
          <p:cNvGraphicFramePr>
            <a:graphicFrameLocks noGrp="1"/>
          </p:cNvGraphicFramePr>
          <p:nvPr>
            <p:extLst>
              <p:ext uri="{D42A27DB-BD31-4B8C-83A1-F6EECF244321}">
                <p14:modId xmlns:p14="http://schemas.microsoft.com/office/powerpoint/2010/main" val="1005964370"/>
              </p:ext>
            </p:extLst>
          </p:nvPr>
        </p:nvGraphicFramePr>
        <p:xfrm>
          <a:off x="738154" y="1275338"/>
          <a:ext cx="17016447" cy="5510891"/>
        </p:xfrm>
        <a:graphic>
          <a:graphicData uri="http://schemas.openxmlformats.org/drawingml/2006/table">
            <a:tbl>
              <a:tblPr firstRow="1" firstCol="1" bandRow="1">
                <a:tableStyleId>{5C22544A-7EE6-4342-B048-85BDC9FD1C3A}</a:tableStyleId>
              </a:tblPr>
              <a:tblGrid>
                <a:gridCol w="1852646">
                  <a:extLst>
                    <a:ext uri="{9D8B030D-6E8A-4147-A177-3AD203B41FA5}">
                      <a16:colId xmlns:a16="http://schemas.microsoft.com/office/drawing/2014/main" val="3948188320"/>
                    </a:ext>
                  </a:extLst>
                </a:gridCol>
                <a:gridCol w="2895600">
                  <a:extLst>
                    <a:ext uri="{9D8B030D-6E8A-4147-A177-3AD203B41FA5}">
                      <a16:colId xmlns:a16="http://schemas.microsoft.com/office/drawing/2014/main" val="3938047510"/>
                    </a:ext>
                  </a:extLst>
                </a:gridCol>
                <a:gridCol w="4114800">
                  <a:extLst>
                    <a:ext uri="{9D8B030D-6E8A-4147-A177-3AD203B41FA5}">
                      <a16:colId xmlns:a16="http://schemas.microsoft.com/office/drawing/2014/main" val="2762549587"/>
                    </a:ext>
                  </a:extLst>
                </a:gridCol>
                <a:gridCol w="3581400">
                  <a:extLst>
                    <a:ext uri="{9D8B030D-6E8A-4147-A177-3AD203B41FA5}">
                      <a16:colId xmlns:a16="http://schemas.microsoft.com/office/drawing/2014/main" val="3074346656"/>
                    </a:ext>
                  </a:extLst>
                </a:gridCol>
                <a:gridCol w="4572001">
                  <a:extLst>
                    <a:ext uri="{9D8B030D-6E8A-4147-A177-3AD203B41FA5}">
                      <a16:colId xmlns:a16="http://schemas.microsoft.com/office/drawing/2014/main" val="3324867109"/>
                    </a:ext>
                  </a:extLst>
                </a:gridCol>
              </a:tblGrid>
              <a:tr h="744568">
                <a:tc rowSpan="2">
                  <a:txBody>
                    <a:bodyPr/>
                    <a:lstStyle/>
                    <a:p>
                      <a:pPr algn="ctr">
                        <a:lnSpc>
                          <a:spcPct val="115000"/>
                        </a:lnSpc>
                      </a:pPr>
                      <a:r>
                        <a:rPr lang="vi-VN" sz="3200" b="1">
                          <a:solidFill>
                            <a:schemeClr val="bg1"/>
                          </a:solidFill>
                          <a:effectLst/>
                        </a:rPr>
                        <a:t>Câu</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a:solidFill>
                            <a:schemeClr val="bg1"/>
                          </a:solidFill>
                          <a:effectLst/>
                        </a:rPr>
                        <a:t>VN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a:solidFill>
                            <a:schemeClr val="bg1"/>
                          </a:solidFill>
                          <a:effectLst/>
                        </a:rPr>
                        <a:t>Tìm cụm CV làm VN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2679953567"/>
                  </a:ext>
                </a:extLst>
              </a:tr>
              <a:tr h="356517">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chủ</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2486443497"/>
                  </a:ext>
                </a:extLst>
              </a:tr>
              <a:tr h="1520669">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1408741675"/>
                  </a:ext>
                </a:extLst>
              </a:tr>
              <a:tr h="2684822">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794497829"/>
                  </a:ext>
                </a:extLst>
              </a:tr>
            </a:tbl>
          </a:graphicData>
        </a:graphic>
      </p:graphicFrame>
      <p:sp>
        <p:nvSpPr>
          <p:cNvPr id="11" name="TextBox 10">
            <a:extLst>
              <a:ext uri="{FF2B5EF4-FFF2-40B4-BE49-F238E27FC236}">
                <a16:creationId xmlns:a16="http://schemas.microsoft.com/office/drawing/2014/main" id="{64A26D6B-C157-8146-7611-230E36C2C3C2}"/>
              </a:ext>
            </a:extLst>
          </p:cNvPr>
          <p:cNvSpPr txBox="1"/>
          <p:nvPr/>
        </p:nvSpPr>
        <p:spPr>
          <a:xfrm>
            <a:off x="3089746" y="3034923"/>
            <a:ext cx="1634654" cy="584775"/>
          </a:xfrm>
          <a:prstGeom prst="rect">
            <a:avLst/>
          </a:prstGeom>
          <a:noFill/>
        </p:spPr>
        <p:txBody>
          <a:bodyPr wrap="square">
            <a:spAutoFit/>
          </a:bodyPr>
          <a:lstStyle/>
          <a:p>
            <a:r>
              <a:rPr lang="vi-VN" sz="3200" dirty="0">
                <a:solidFill>
                  <a:schemeClr val="tx1"/>
                </a:solidFill>
                <a:effectLst/>
              </a:rPr>
              <a:t>Cậu Cơ</a:t>
            </a:r>
            <a:endParaRPr lang="en-VN" sz="3200" dirty="0"/>
          </a:p>
        </p:txBody>
      </p:sp>
      <p:sp>
        <p:nvSpPr>
          <p:cNvPr id="17" name="TextBox 16">
            <a:extLst>
              <a:ext uri="{FF2B5EF4-FFF2-40B4-BE49-F238E27FC236}">
                <a16:creationId xmlns:a16="http://schemas.microsoft.com/office/drawing/2014/main" id="{77CD90A5-056C-A3FB-A248-E424E87C400F}"/>
              </a:ext>
            </a:extLst>
          </p:cNvPr>
          <p:cNvSpPr txBox="1"/>
          <p:nvPr/>
        </p:nvSpPr>
        <p:spPr>
          <a:xfrm>
            <a:off x="6044913" y="2821502"/>
            <a:ext cx="3099087" cy="1077218"/>
          </a:xfrm>
          <a:prstGeom prst="rect">
            <a:avLst/>
          </a:prstGeom>
          <a:noFill/>
        </p:spPr>
        <p:txBody>
          <a:bodyPr wrap="square">
            <a:spAutoFit/>
          </a:bodyPr>
          <a:lstStyle/>
          <a:p>
            <a:pPr algn="ctr"/>
            <a:r>
              <a:rPr lang="vi-VN" sz="3200" dirty="0">
                <a:solidFill>
                  <a:schemeClr val="tx1"/>
                </a:solidFill>
                <a:effectLst/>
              </a:rPr>
              <a:t>vẫn nét mặt hầm hầm</a:t>
            </a:r>
            <a:endParaRPr lang="en-VN" sz="3200" dirty="0"/>
          </a:p>
        </p:txBody>
      </p:sp>
      <p:sp>
        <p:nvSpPr>
          <p:cNvPr id="21" name="TextBox 20">
            <a:extLst>
              <a:ext uri="{FF2B5EF4-FFF2-40B4-BE49-F238E27FC236}">
                <a16:creationId xmlns:a16="http://schemas.microsoft.com/office/drawing/2014/main" id="{44EEECBA-54F8-DCE6-9862-7F47D2A4F0D6}"/>
              </a:ext>
            </a:extLst>
          </p:cNvPr>
          <p:cNvSpPr txBox="1"/>
          <p:nvPr/>
        </p:nvSpPr>
        <p:spPr>
          <a:xfrm>
            <a:off x="10031159" y="3018699"/>
            <a:ext cx="2438400" cy="584775"/>
          </a:xfrm>
          <a:prstGeom prst="rect">
            <a:avLst/>
          </a:prstGeom>
          <a:noFill/>
        </p:spPr>
        <p:txBody>
          <a:bodyPr wrap="square">
            <a:spAutoFit/>
          </a:bodyPr>
          <a:lstStyle/>
          <a:p>
            <a:pPr algn="ctr"/>
            <a:r>
              <a:rPr lang="vi-VN" sz="3200" dirty="0">
                <a:solidFill>
                  <a:schemeClr val="tx1"/>
                </a:solidFill>
                <a:effectLst/>
              </a:rPr>
              <a:t>nét mặt</a:t>
            </a:r>
            <a:endParaRPr lang="en-VN" sz="3200" dirty="0"/>
          </a:p>
        </p:txBody>
      </p:sp>
      <p:sp>
        <p:nvSpPr>
          <p:cNvPr id="23" name="TextBox 22">
            <a:extLst>
              <a:ext uri="{FF2B5EF4-FFF2-40B4-BE49-F238E27FC236}">
                <a16:creationId xmlns:a16="http://schemas.microsoft.com/office/drawing/2014/main" id="{8572B000-7970-CD32-31C4-A64D1578C5BA}"/>
              </a:ext>
            </a:extLst>
          </p:cNvPr>
          <p:cNvSpPr txBox="1"/>
          <p:nvPr/>
        </p:nvSpPr>
        <p:spPr>
          <a:xfrm>
            <a:off x="14450759" y="3034923"/>
            <a:ext cx="2438400" cy="584775"/>
          </a:xfrm>
          <a:prstGeom prst="rect">
            <a:avLst/>
          </a:prstGeom>
          <a:noFill/>
        </p:spPr>
        <p:txBody>
          <a:bodyPr wrap="square">
            <a:spAutoFit/>
          </a:bodyPr>
          <a:lstStyle/>
          <a:p>
            <a:pPr algn="ctr"/>
            <a:r>
              <a:rPr lang="vi-VN" sz="3200" dirty="0"/>
              <a:t>h</a:t>
            </a:r>
            <a:r>
              <a:rPr lang="vi-VN" sz="3200" dirty="0">
                <a:solidFill>
                  <a:schemeClr val="tx1"/>
                </a:solidFill>
                <a:effectLst/>
              </a:rPr>
              <a:t>ầm hầm</a:t>
            </a:r>
            <a:endParaRPr lang="en-VN" sz="3200" dirty="0"/>
          </a:p>
        </p:txBody>
      </p:sp>
      <p:sp>
        <p:nvSpPr>
          <p:cNvPr id="27" name="TextBox 26">
            <a:extLst>
              <a:ext uri="{FF2B5EF4-FFF2-40B4-BE49-F238E27FC236}">
                <a16:creationId xmlns:a16="http://schemas.microsoft.com/office/drawing/2014/main" id="{33CBE8BA-1126-8B90-7D67-A7187C49C8D2}"/>
              </a:ext>
            </a:extLst>
          </p:cNvPr>
          <p:cNvSpPr txBox="1"/>
          <p:nvPr/>
        </p:nvSpPr>
        <p:spPr>
          <a:xfrm>
            <a:off x="2865951" y="5194617"/>
            <a:ext cx="2391849" cy="584775"/>
          </a:xfrm>
          <a:prstGeom prst="rect">
            <a:avLst/>
          </a:prstGeom>
          <a:noFill/>
        </p:spPr>
        <p:txBody>
          <a:bodyPr wrap="square">
            <a:spAutoFit/>
          </a:bodyPr>
          <a:lstStyle/>
          <a:p>
            <a:pPr algn="ctr"/>
            <a:r>
              <a:rPr lang="vi-VN" sz="3200" dirty="0">
                <a:solidFill>
                  <a:schemeClr val="tx1"/>
                </a:solidFill>
                <a:effectLst/>
              </a:rPr>
              <a:t>Tía nuôi tôi</a:t>
            </a:r>
            <a:endParaRPr lang="en-VN" sz="3200" dirty="0"/>
          </a:p>
        </p:txBody>
      </p:sp>
      <p:sp>
        <p:nvSpPr>
          <p:cNvPr id="29" name="TextBox 28">
            <a:extLst>
              <a:ext uri="{FF2B5EF4-FFF2-40B4-BE49-F238E27FC236}">
                <a16:creationId xmlns:a16="http://schemas.microsoft.com/office/drawing/2014/main" id="{006EDE1E-DB87-961B-6592-CE670AD7968A}"/>
              </a:ext>
            </a:extLst>
          </p:cNvPr>
          <p:cNvSpPr txBox="1"/>
          <p:nvPr/>
        </p:nvSpPr>
        <p:spPr>
          <a:xfrm>
            <a:off x="5587713" y="5135074"/>
            <a:ext cx="3937287" cy="1077218"/>
          </a:xfrm>
          <a:prstGeom prst="rect">
            <a:avLst/>
          </a:prstGeom>
          <a:noFill/>
        </p:spPr>
        <p:txBody>
          <a:bodyPr wrap="square">
            <a:spAutoFit/>
          </a:bodyPr>
          <a:lstStyle/>
          <a:p>
            <a:pPr algn="ctr"/>
            <a:r>
              <a:rPr lang="vi-VN" sz="3200" dirty="0">
                <a:solidFill>
                  <a:schemeClr val="tx1"/>
                </a:solidFill>
                <a:effectLst/>
              </a:rPr>
              <a:t>tay cầm một chiếc nỏ lên ngắm nghía</a:t>
            </a:r>
            <a:endParaRPr lang="en-VN" sz="3200" dirty="0"/>
          </a:p>
        </p:txBody>
      </p:sp>
      <p:sp>
        <p:nvSpPr>
          <p:cNvPr id="31" name="TextBox 30">
            <a:extLst>
              <a:ext uri="{FF2B5EF4-FFF2-40B4-BE49-F238E27FC236}">
                <a16:creationId xmlns:a16="http://schemas.microsoft.com/office/drawing/2014/main" id="{49DF9D1B-2FF8-2C51-43D9-09D6FDB92F04}"/>
              </a:ext>
            </a:extLst>
          </p:cNvPr>
          <p:cNvSpPr txBox="1"/>
          <p:nvPr/>
        </p:nvSpPr>
        <p:spPr>
          <a:xfrm>
            <a:off x="10335959" y="5143500"/>
            <a:ext cx="1828800" cy="584775"/>
          </a:xfrm>
          <a:prstGeom prst="rect">
            <a:avLst/>
          </a:prstGeom>
          <a:noFill/>
        </p:spPr>
        <p:txBody>
          <a:bodyPr wrap="square">
            <a:spAutoFit/>
          </a:bodyPr>
          <a:lstStyle/>
          <a:p>
            <a:pPr algn="ctr"/>
            <a:r>
              <a:rPr lang="vi-VN" sz="3200" dirty="0">
                <a:solidFill>
                  <a:schemeClr val="tx1"/>
                </a:solidFill>
                <a:effectLst/>
              </a:rPr>
              <a:t>tay</a:t>
            </a:r>
            <a:endParaRPr lang="en-VN" sz="3200" dirty="0"/>
          </a:p>
        </p:txBody>
      </p:sp>
      <p:sp>
        <p:nvSpPr>
          <p:cNvPr id="33" name="TextBox 32">
            <a:extLst>
              <a:ext uri="{FF2B5EF4-FFF2-40B4-BE49-F238E27FC236}">
                <a16:creationId xmlns:a16="http://schemas.microsoft.com/office/drawing/2014/main" id="{1CA0834A-3417-C6A4-1878-CAAF9F98CFB2}"/>
              </a:ext>
            </a:extLst>
          </p:cNvPr>
          <p:cNvSpPr txBox="1"/>
          <p:nvPr/>
        </p:nvSpPr>
        <p:spPr>
          <a:xfrm>
            <a:off x="13438887" y="5117672"/>
            <a:ext cx="4191000" cy="1077218"/>
          </a:xfrm>
          <a:prstGeom prst="rect">
            <a:avLst/>
          </a:prstGeom>
          <a:noFill/>
        </p:spPr>
        <p:txBody>
          <a:bodyPr wrap="square">
            <a:spAutoFit/>
          </a:bodyPr>
          <a:lstStyle/>
          <a:p>
            <a:pPr algn="ctr"/>
            <a:r>
              <a:rPr lang="vi-VN" sz="3200" dirty="0">
                <a:solidFill>
                  <a:schemeClr val="tx1"/>
                </a:solidFill>
                <a:effectLst/>
              </a:rPr>
              <a:t>cầm một chiếc nỏ lên ngắm nghía</a:t>
            </a:r>
            <a:endParaRPr lang="en-VN" sz="3200" dirty="0"/>
          </a:p>
        </p:txBody>
      </p:sp>
    </p:spTree>
    <p:extLst>
      <p:ext uri="{BB962C8B-B14F-4D97-AF65-F5344CB8AC3E}">
        <p14:creationId xmlns:p14="http://schemas.microsoft.com/office/powerpoint/2010/main" val="3246943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1" grpId="0"/>
      <p:bldP spid="23" grpId="0"/>
      <p:bldP spid="27" grpId="0"/>
      <p:bldP spid="29" grpId="0"/>
      <p:bldP spid="31"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54401">
            <a:off x="11137904" y="1628336"/>
            <a:ext cx="6079493" cy="556273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01971" flipH="1">
            <a:off x="1087103" y="1648645"/>
            <a:ext cx="6035103" cy="552211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24559" y="7477197"/>
            <a:ext cx="1907154" cy="2809803"/>
          </a:xfrm>
          <a:prstGeom prst="rect">
            <a:avLst/>
          </a:prstGeom>
        </p:spPr>
      </p:pic>
      <p:pic>
        <p:nvPicPr>
          <p:cNvPr id="7" name="Picture 7"/>
          <p:cNvPicPr>
            <a:picLocks noChangeAspect="1"/>
          </p:cNvPicPr>
          <p:nvPr/>
        </p:nvPicPr>
        <p:blipFill>
          <a:blip r:embed="rId9"/>
          <a:srcRect l="6301" b="20833"/>
          <a:stretch>
            <a:fillRect/>
          </a:stretch>
        </p:blipFill>
        <p:spPr>
          <a:xfrm>
            <a:off x="6898057" y="3037398"/>
            <a:ext cx="4815736" cy="72496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95481">
            <a:off x="345190" y="5720644"/>
            <a:ext cx="3700943" cy="129070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74790">
            <a:off x="11673690" y="1108681"/>
            <a:ext cx="3700943" cy="12907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15343"/>
          <a:stretch>
            <a:fillRect/>
          </a:stretch>
        </p:blipFill>
        <p:spPr>
          <a:xfrm>
            <a:off x="3340238" y="1028700"/>
            <a:ext cx="1528831" cy="1527145"/>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568586" y="1085466"/>
            <a:ext cx="1550721" cy="1459616"/>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369348">
            <a:off x="7744311" y="2666805"/>
            <a:ext cx="1691409" cy="108250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l="41576" b="31090"/>
          <a:stretch>
            <a:fillRect/>
          </a:stretch>
        </p:blipFill>
        <p:spPr>
          <a:xfrm rot="372010">
            <a:off x="1066295" y="7753407"/>
            <a:ext cx="710756" cy="734680"/>
          </a:xfrm>
          <a:prstGeom prst="rect">
            <a:avLst/>
          </a:prstGeom>
        </p:spPr>
      </p:pic>
      <p:sp>
        <p:nvSpPr>
          <p:cNvPr id="18" name="TextBox 17">
            <a:extLst>
              <a:ext uri="{FF2B5EF4-FFF2-40B4-BE49-F238E27FC236}">
                <a16:creationId xmlns:a16="http://schemas.microsoft.com/office/drawing/2014/main" id="{FD0302E0-728D-F68A-C1BB-0B9F1ADFE345}"/>
              </a:ext>
            </a:extLst>
          </p:cNvPr>
          <p:cNvSpPr txBox="1"/>
          <p:nvPr/>
        </p:nvSpPr>
        <p:spPr>
          <a:xfrm>
            <a:off x="3983460" y="608791"/>
            <a:ext cx="9914112" cy="662104"/>
          </a:xfrm>
          <a:prstGeom prst="rect">
            <a:avLst/>
          </a:prstGeom>
          <a:noFill/>
        </p:spPr>
        <p:txBody>
          <a:bodyPr wrap="square">
            <a:spAutoFit/>
          </a:bodyPr>
          <a:lstStyle/>
          <a:p>
            <a:pPr algn="ct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=&gt; Hai cách dùng cụm chủ vị để mở rộng vị ngữ:</a:t>
            </a:r>
            <a:endParaRPr lang="en-VN" sz="3500" b="1"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9725F7BF-35A6-6676-80A6-8DFA45EDDB74}"/>
              </a:ext>
            </a:extLst>
          </p:cNvPr>
          <p:cNvSpPr txBox="1"/>
          <p:nvPr/>
        </p:nvSpPr>
        <p:spPr>
          <a:xfrm>
            <a:off x="1800832" y="3208056"/>
            <a:ext cx="4194958" cy="1900905"/>
          </a:xfrm>
          <a:prstGeom prst="rect">
            <a:avLst/>
          </a:prstGeom>
          <a:noFill/>
        </p:spPr>
        <p:txBody>
          <a:bodyPr wrap="square">
            <a:spAutoFit/>
          </a:bodyPr>
          <a:lstStyle/>
          <a:p>
            <a:pPr algn="ct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1: dùng cụm chủ vị bổ sung cho từ làm vị ngữ.</a:t>
            </a:r>
            <a:endParaRPr lang="en-VN" sz="3500" b="1"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8EF9001B-DB9F-D201-8F2A-D434613B5C44}"/>
              </a:ext>
            </a:extLst>
          </p:cNvPr>
          <p:cNvSpPr txBox="1"/>
          <p:nvPr/>
        </p:nvSpPr>
        <p:spPr>
          <a:xfrm>
            <a:off x="12346108" y="3343395"/>
            <a:ext cx="4227116" cy="1708160"/>
          </a:xfrm>
          <a:prstGeom prst="rect">
            <a:avLst/>
          </a:prstGeom>
          <a:noFill/>
        </p:spPr>
        <p:txBody>
          <a:bodyPr wrap="square">
            <a:spAutoFit/>
          </a:bodyPr>
          <a:lstStyle/>
          <a:p>
            <a:pPr algn="ctr"/>
            <a:r>
              <a:rPr lang="vi-VN" sz="3500" b="1" dirty="0">
                <a:solidFill>
                  <a:srgbClr val="000000"/>
                </a:solidFill>
                <a:effectLst/>
                <a:latin typeface="Times New Roman" panose="02020603050405020304" pitchFamily="18" charset="0"/>
                <a:ea typeface="Times New Roman" panose="02020603050405020304" pitchFamily="18" charset="0"/>
              </a:rPr>
              <a:t>- Cách 2: dùng cụm chủ vị trực tiếp cấu tạo nên vị ngữ.</a:t>
            </a:r>
            <a:r>
              <a:rPr lang="en-VN" sz="3500" b="1" dirty="0">
                <a:effectLst/>
              </a:rPr>
              <a:t> </a:t>
            </a:r>
            <a:endParaRPr lang="en-VN" sz="3500" b="1" dirty="0"/>
          </a:p>
        </p:txBody>
      </p:sp>
    </p:spTree>
    <p:extLst>
      <p:ext uri="{BB962C8B-B14F-4D97-AF65-F5344CB8AC3E}">
        <p14:creationId xmlns:p14="http://schemas.microsoft.com/office/powerpoint/2010/main" val="647793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1576" b="31090"/>
          <a:stretch>
            <a:fillRect/>
          </a:stretch>
        </p:blipFill>
        <p:spPr>
          <a:xfrm rot="372010">
            <a:off x="1066295" y="7753407"/>
            <a:ext cx="710756" cy="734680"/>
          </a:xfrm>
          <a:prstGeom prst="rect">
            <a:avLst/>
          </a:prstGeom>
        </p:spPr>
      </p:pic>
      <p:graphicFrame>
        <p:nvGraphicFramePr>
          <p:cNvPr id="17" name="Table 16">
            <a:extLst>
              <a:ext uri="{FF2B5EF4-FFF2-40B4-BE49-F238E27FC236}">
                <a16:creationId xmlns:a16="http://schemas.microsoft.com/office/drawing/2014/main" id="{FAD717EB-4435-B5FA-EC31-2F42E2D7B7AE}"/>
              </a:ext>
            </a:extLst>
          </p:cNvPr>
          <p:cNvGraphicFramePr>
            <a:graphicFrameLocks noGrp="1"/>
          </p:cNvGraphicFramePr>
          <p:nvPr>
            <p:extLst>
              <p:ext uri="{D42A27DB-BD31-4B8C-83A1-F6EECF244321}">
                <p14:modId xmlns:p14="http://schemas.microsoft.com/office/powerpoint/2010/main" val="939395514"/>
              </p:ext>
            </p:extLst>
          </p:nvPr>
        </p:nvGraphicFramePr>
        <p:xfrm>
          <a:off x="184095" y="78185"/>
          <a:ext cx="17449802" cy="7897543"/>
        </p:xfrm>
        <a:graphic>
          <a:graphicData uri="http://schemas.openxmlformats.org/drawingml/2006/table">
            <a:tbl>
              <a:tblPr firstRow="1" firstCol="1" bandRow="1">
                <a:tableStyleId>{0E3FDE45-AF77-4B5C-9715-49D594BDF05E}</a:tableStyleId>
              </a:tblPr>
              <a:tblGrid>
                <a:gridCol w="2306398">
                  <a:extLst>
                    <a:ext uri="{9D8B030D-6E8A-4147-A177-3AD203B41FA5}">
                      <a16:colId xmlns:a16="http://schemas.microsoft.com/office/drawing/2014/main" val="1677244958"/>
                    </a:ext>
                  </a:extLst>
                </a:gridCol>
                <a:gridCol w="2005985">
                  <a:extLst>
                    <a:ext uri="{9D8B030D-6E8A-4147-A177-3AD203B41FA5}">
                      <a16:colId xmlns:a16="http://schemas.microsoft.com/office/drawing/2014/main" val="2682188162"/>
                    </a:ext>
                  </a:extLst>
                </a:gridCol>
                <a:gridCol w="2005985">
                  <a:extLst>
                    <a:ext uri="{9D8B030D-6E8A-4147-A177-3AD203B41FA5}">
                      <a16:colId xmlns:a16="http://schemas.microsoft.com/office/drawing/2014/main" val="326088259"/>
                    </a:ext>
                  </a:extLst>
                </a:gridCol>
                <a:gridCol w="5565717">
                  <a:extLst>
                    <a:ext uri="{9D8B030D-6E8A-4147-A177-3AD203B41FA5}">
                      <a16:colId xmlns:a16="http://schemas.microsoft.com/office/drawing/2014/main" val="1261057450"/>
                    </a:ext>
                  </a:extLst>
                </a:gridCol>
                <a:gridCol w="5565717">
                  <a:extLst>
                    <a:ext uri="{9D8B030D-6E8A-4147-A177-3AD203B41FA5}">
                      <a16:colId xmlns:a16="http://schemas.microsoft.com/office/drawing/2014/main" val="1804836585"/>
                    </a:ext>
                  </a:extLst>
                </a:gridCol>
              </a:tblGrid>
              <a:tr h="706595">
                <a:tc gridSpan="5">
                  <a:txBody>
                    <a:bodyPr/>
                    <a:lstStyle/>
                    <a:p>
                      <a:pPr algn="ctr">
                        <a:lnSpc>
                          <a:spcPct val="115000"/>
                        </a:lnSpc>
                      </a:pPr>
                      <a:r>
                        <a:rPr lang="vi-VN" sz="3200" dirty="0">
                          <a:effectLst/>
                        </a:rPr>
                        <a:t>BÀI TẬP 3</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40844788"/>
                  </a:ext>
                </a:extLst>
              </a:tr>
              <a:tr h="706595">
                <a:tc rowSpan="2">
                  <a:txBody>
                    <a:bodyPr/>
                    <a:lstStyle/>
                    <a:p>
                      <a:pPr algn="ctr">
                        <a:lnSpc>
                          <a:spcPct val="115000"/>
                        </a:lnSpc>
                      </a:pPr>
                      <a:r>
                        <a:rPr lang="vi-VN" sz="3200">
                          <a:effectLst/>
                        </a:rPr>
                        <a:t>Câu</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pPr>
                      <a:r>
                        <a:rPr lang="vi-VN" sz="3200" b="1" dirty="0">
                          <a:effectLst/>
                        </a:rPr>
                        <a:t>Tìm CDT làm 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extLst>
                  <a:ext uri="{0D108BD9-81ED-4DB2-BD59-A6C34878D82A}">
                    <a16:rowId xmlns:a16="http://schemas.microsoft.com/office/drawing/2014/main" val="2603932939"/>
                  </a:ext>
                </a:extLst>
              </a:tr>
              <a:tr h="1475689">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DT</a:t>
                      </a:r>
                      <a:endParaRPr lang="en-VN" sz="3200" b="1" dirty="0">
                        <a:effectLst/>
                      </a:endParaRPr>
                    </a:p>
                    <a:p>
                      <a:pPr algn="ctr">
                        <a:lnSpc>
                          <a:spcPct val="115000"/>
                        </a:lnSpc>
                      </a:pPr>
                      <a:r>
                        <a:rPr lang="vi-VN" sz="3200" b="1" dirty="0">
                          <a:effectLst/>
                        </a:rPr>
                        <a:t>TT</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TTP là cụm chủ 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1316136866"/>
                  </a:ext>
                </a:extLst>
              </a:tr>
              <a:tr h="706595">
                <a:tc>
                  <a:txBody>
                    <a:bodyPr/>
                    <a:lstStyle/>
                    <a:p>
                      <a:pPr algn="ctr">
                        <a:lnSpc>
                          <a:spcPct val="115000"/>
                        </a:lnSpc>
                      </a:pPr>
                      <a:r>
                        <a:rPr lang="vi-VN" sz="3200" dirty="0">
                          <a:effectLst/>
                        </a:rPr>
                        <a:t>a,</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extLst>
                  <a:ext uri="{0D108BD9-81ED-4DB2-BD59-A6C34878D82A}">
                    <a16:rowId xmlns:a16="http://schemas.microsoft.com/office/drawing/2014/main" val="1098760915"/>
                  </a:ext>
                </a:extLst>
              </a:tr>
              <a:tr h="706595">
                <a:tc>
                  <a:txBody>
                    <a:bodyPr/>
                    <a:lstStyle/>
                    <a:p>
                      <a:pPr algn="ctr">
                        <a:lnSpc>
                          <a:spcPct val="115000"/>
                        </a:lnSpc>
                      </a:pPr>
                      <a:r>
                        <a:rPr lang="vi-VN" sz="3200">
                          <a:effectLst/>
                        </a:rPr>
                        <a:t>b,</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015861"/>
                  </a:ext>
                </a:extLst>
              </a:tr>
              <a:tr h="706595">
                <a:tc gridSpan="5">
                  <a:txBody>
                    <a:bodyPr/>
                    <a:lstStyle/>
                    <a:p>
                      <a:pPr algn="ctr">
                        <a:lnSpc>
                          <a:spcPct val="115000"/>
                        </a:lnSpc>
                      </a:pPr>
                      <a:r>
                        <a:rPr lang="vi-VN" sz="3200" dirty="0">
                          <a:effectLst/>
                        </a:rPr>
                        <a:t>BÀI TẬP 4</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alpha val="20000"/>
                      </a:srgbClr>
                    </a:solidFill>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2650659324"/>
                  </a:ext>
                </a:extLst>
              </a:tr>
              <a:tr h="706595">
                <a:tc rowSpan="2">
                  <a:txBody>
                    <a:bodyPr/>
                    <a:lstStyle/>
                    <a:p>
                      <a:pPr algn="ctr">
                        <a:lnSpc>
                          <a:spcPct val="115000"/>
                        </a:lnSpc>
                      </a:pPr>
                      <a:r>
                        <a:rPr lang="vi-VN" sz="3200" dirty="0">
                          <a:effectLst/>
                        </a:rPr>
                        <a:t>Câu</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gridSpan="2">
                  <a:txBody>
                    <a:bodyPr/>
                    <a:lstStyle/>
                    <a:p>
                      <a:pPr algn="ctr">
                        <a:lnSpc>
                          <a:spcPct val="115000"/>
                        </a:lnSpc>
                      </a:pPr>
                      <a:r>
                        <a:rPr lang="vi-VN" sz="3200" b="1" dirty="0">
                          <a:effectLst/>
                        </a:rPr>
                        <a:t>Tìm cụm CV làm 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hMerge="1">
                  <a:txBody>
                    <a:bodyPr/>
                    <a:lstStyle/>
                    <a:p>
                      <a:endParaRPr lang="en-VN"/>
                    </a:p>
                  </a:txBody>
                  <a:tcPr/>
                </a:tc>
                <a:extLst>
                  <a:ext uri="{0D108BD9-81ED-4DB2-BD59-A6C34878D82A}">
                    <a16:rowId xmlns:a16="http://schemas.microsoft.com/office/drawing/2014/main" val="66663099"/>
                  </a:ext>
                </a:extLst>
              </a:tr>
              <a:tr h="769094">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chủ</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2717945053"/>
                  </a:ext>
                </a:extLst>
              </a:tr>
              <a:tr h="706595">
                <a:tc>
                  <a:txBody>
                    <a:bodyPr/>
                    <a:lstStyle/>
                    <a:p>
                      <a:pPr algn="ctr">
                        <a:lnSpc>
                          <a:spcPct val="115000"/>
                        </a:lnSpc>
                      </a:pPr>
                      <a:r>
                        <a:rPr lang="vi-VN" sz="3200">
                          <a:effectLst/>
                        </a:rPr>
                        <a:t>a,</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7477"/>
                  </a:ext>
                </a:extLst>
              </a:tr>
              <a:tr h="706595">
                <a:tc>
                  <a:txBody>
                    <a:bodyPr/>
                    <a:lstStyle/>
                    <a:p>
                      <a:pPr algn="ctr">
                        <a:lnSpc>
                          <a:spcPct val="115000"/>
                        </a:lnSpc>
                      </a:pPr>
                      <a:r>
                        <a:rPr lang="vi-VN" sz="3200" dirty="0">
                          <a:effectLst/>
                        </a:rPr>
                        <a:t>b,</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553957"/>
                  </a:ext>
                </a:extLst>
              </a:tr>
            </a:tbl>
          </a:graphicData>
        </a:graphic>
      </p:graphicFrame>
      <p:sp>
        <p:nvSpPr>
          <p:cNvPr id="19" name="TextBox 18">
            <a:extLst>
              <a:ext uri="{FF2B5EF4-FFF2-40B4-BE49-F238E27FC236}">
                <a16:creationId xmlns:a16="http://schemas.microsoft.com/office/drawing/2014/main" id="{A94322D0-704E-91D7-3EC2-960CC3DC6315}"/>
              </a:ext>
            </a:extLst>
          </p:cNvPr>
          <p:cNvSpPr txBox="1"/>
          <p:nvPr/>
        </p:nvSpPr>
        <p:spPr>
          <a:xfrm>
            <a:off x="1421673" y="8185856"/>
            <a:ext cx="11531904" cy="1900905"/>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Rút ra hai cách dùng cụm chủ vị để mở rộng chủ ngữ:</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1:</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2:</a:t>
            </a:r>
            <a:endParaRPr lang="en-VN" sz="3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17259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11531904"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3:</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BBB2737F-5782-8C3D-FBC4-27C1714D4648}"/>
              </a:ext>
            </a:extLst>
          </p:cNvPr>
          <p:cNvGraphicFramePr>
            <a:graphicFrameLocks noGrp="1"/>
          </p:cNvGraphicFramePr>
          <p:nvPr>
            <p:extLst>
              <p:ext uri="{D42A27DB-BD31-4B8C-83A1-F6EECF244321}">
                <p14:modId xmlns:p14="http://schemas.microsoft.com/office/powerpoint/2010/main" val="169384719"/>
              </p:ext>
            </p:extLst>
          </p:nvPr>
        </p:nvGraphicFramePr>
        <p:xfrm>
          <a:off x="933450" y="1520018"/>
          <a:ext cx="16421100" cy="8686799"/>
        </p:xfrm>
        <a:graphic>
          <a:graphicData uri="http://schemas.openxmlformats.org/drawingml/2006/table">
            <a:tbl>
              <a:tblPr firstRow="1" firstCol="1" bandRow="1">
                <a:tableStyleId>{5C22544A-7EE6-4342-B048-85BDC9FD1C3A}</a:tableStyleId>
              </a:tblPr>
              <a:tblGrid>
                <a:gridCol w="1485900">
                  <a:extLst>
                    <a:ext uri="{9D8B030D-6E8A-4147-A177-3AD203B41FA5}">
                      <a16:colId xmlns:a16="http://schemas.microsoft.com/office/drawing/2014/main" val="2892154456"/>
                    </a:ext>
                  </a:extLst>
                </a:gridCol>
                <a:gridCol w="3219450">
                  <a:extLst>
                    <a:ext uri="{9D8B030D-6E8A-4147-A177-3AD203B41FA5}">
                      <a16:colId xmlns:a16="http://schemas.microsoft.com/office/drawing/2014/main" val="1976780015"/>
                    </a:ext>
                  </a:extLst>
                </a:gridCol>
                <a:gridCol w="4648200">
                  <a:extLst>
                    <a:ext uri="{9D8B030D-6E8A-4147-A177-3AD203B41FA5}">
                      <a16:colId xmlns:a16="http://schemas.microsoft.com/office/drawing/2014/main" val="3593182258"/>
                    </a:ext>
                  </a:extLst>
                </a:gridCol>
                <a:gridCol w="2647950">
                  <a:extLst>
                    <a:ext uri="{9D8B030D-6E8A-4147-A177-3AD203B41FA5}">
                      <a16:colId xmlns:a16="http://schemas.microsoft.com/office/drawing/2014/main" val="3514495989"/>
                    </a:ext>
                  </a:extLst>
                </a:gridCol>
                <a:gridCol w="4419600">
                  <a:extLst>
                    <a:ext uri="{9D8B030D-6E8A-4147-A177-3AD203B41FA5}">
                      <a16:colId xmlns:a16="http://schemas.microsoft.com/office/drawing/2014/main" val="1253266956"/>
                    </a:ext>
                  </a:extLst>
                </a:gridCol>
              </a:tblGrid>
              <a:tr h="765831">
                <a:tc rowSpan="2">
                  <a:txBody>
                    <a:bodyPr/>
                    <a:lstStyle/>
                    <a:p>
                      <a:pPr algn="ctr">
                        <a:lnSpc>
                          <a:spcPct val="115000"/>
                        </a:lnSpc>
                      </a:pPr>
                      <a:r>
                        <a:rPr lang="vi-VN" sz="3200" b="1" dirty="0">
                          <a:solidFill>
                            <a:schemeClr val="bg1"/>
                          </a:solidFill>
                          <a:effectLst/>
                        </a:rPr>
                        <a:t>Câu</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a:solidFill>
                            <a:schemeClr val="bg1"/>
                          </a:solidFill>
                          <a:effectLst/>
                        </a:rPr>
                        <a:t>CN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VN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dirty="0">
                          <a:solidFill>
                            <a:schemeClr val="bg1"/>
                          </a:solidFill>
                          <a:effectLst/>
                        </a:rPr>
                        <a:t>Tìm CĐT làm 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486003436"/>
                  </a:ext>
                </a:extLst>
              </a:tr>
              <a:tr h="1599225">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DT</a:t>
                      </a:r>
                      <a:endParaRPr lang="en-VN" sz="3200" b="1" dirty="0">
                        <a:solidFill>
                          <a:schemeClr val="bg1"/>
                        </a:solidFill>
                        <a:effectLst/>
                      </a:endParaRPr>
                    </a:p>
                    <a:p>
                      <a:pPr algn="ctr">
                        <a:lnSpc>
                          <a:spcPct val="115000"/>
                        </a:lnSpc>
                      </a:pPr>
                      <a:r>
                        <a:rPr lang="vi-VN" sz="3200" b="1" dirty="0">
                          <a:solidFill>
                            <a:schemeClr val="bg1"/>
                          </a:solidFill>
                          <a:effectLst/>
                        </a:rPr>
                        <a:t>TT</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TTP là cụm chủ 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74334871"/>
                  </a:ext>
                </a:extLst>
              </a:tr>
              <a:tr h="3463070">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2018256667"/>
                  </a:ext>
                </a:extLst>
              </a:tr>
              <a:tr h="2858673">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r>
                        <a:rPr lang="vi-VN"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4089034481"/>
                  </a:ext>
                </a:extLst>
              </a:tr>
            </a:tbl>
          </a:graphicData>
        </a:graphic>
      </p:graphicFrame>
      <p:sp>
        <p:nvSpPr>
          <p:cNvPr id="7" name="TextBox 6">
            <a:extLst>
              <a:ext uri="{FF2B5EF4-FFF2-40B4-BE49-F238E27FC236}">
                <a16:creationId xmlns:a16="http://schemas.microsoft.com/office/drawing/2014/main" id="{8186B676-A698-4194-48D7-FE884AEC63A3}"/>
              </a:ext>
            </a:extLst>
          </p:cNvPr>
          <p:cNvSpPr txBox="1"/>
          <p:nvPr/>
        </p:nvSpPr>
        <p:spPr>
          <a:xfrm>
            <a:off x="2555972" y="4391260"/>
            <a:ext cx="2950226" cy="2062103"/>
          </a:xfrm>
          <a:prstGeom prst="rect">
            <a:avLst/>
          </a:prstGeom>
          <a:noFill/>
        </p:spPr>
        <p:txBody>
          <a:bodyPr wrap="square">
            <a:spAutoFit/>
          </a:bodyPr>
          <a:lstStyle/>
          <a:p>
            <a:pPr algn="ctr"/>
            <a:r>
              <a:rPr lang="vi-VN" sz="3200" dirty="0"/>
              <a:t>Bộ quần áo bà ba đen mà má nuôi tôi vừa khâu cho tôi</a:t>
            </a:r>
            <a:r>
              <a:rPr lang="en-VN" sz="3200" dirty="0"/>
              <a:t> </a:t>
            </a:r>
          </a:p>
        </p:txBody>
      </p:sp>
      <p:sp>
        <p:nvSpPr>
          <p:cNvPr id="12" name="TextBox 11">
            <a:extLst>
              <a:ext uri="{FF2B5EF4-FFF2-40B4-BE49-F238E27FC236}">
                <a16:creationId xmlns:a16="http://schemas.microsoft.com/office/drawing/2014/main" id="{F5E1D986-C7F9-AE52-3985-B56ED04C2804}"/>
              </a:ext>
            </a:extLst>
          </p:cNvPr>
          <p:cNvSpPr txBox="1"/>
          <p:nvPr/>
        </p:nvSpPr>
        <p:spPr>
          <a:xfrm>
            <a:off x="10743690" y="4426299"/>
            <a:ext cx="1706787" cy="1569660"/>
          </a:xfrm>
          <a:prstGeom prst="rect">
            <a:avLst/>
          </a:prstGeom>
          <a:noFill/>
        </p:spPr>
        <p:txBody>
          <a:bodyPr wrap="square">
            <a:spAutoFit/>
          </a:bodyPr>
          <a:lstStyle/>
          <a:p>
            <a:pPr algn="ctr"/>
            <a:r>
              <a:rPr lang="vi-VN" sz="3200" dirty="0">
                <a:solidFill>
                  <a:schemeClr val="tx1"/>
                </a:solidFill>
                <a:effectLst/>
              </a:rPr>
              <a:t>Bộ quần áo bà ba đen</a:t>
            </a:r>
            <a:endParaRPr lang="en-VN" sz="3200" dirty="0"/>
          </a:p>
        </p:txBody>
      </p:sp>
      <p:sp>
        <p:nvSpPr>
          <p:cNvPr id="14" name="TextBox 13">
            <a:extLst>
              <a:ext uri="{FF2B5EF4-FFF2-40B4-BE49-F238E27FC236}">
                <a16:creationId xmlns:a16="http://schemas.microsoft.com/office/drawing/2014/main" id="{FAFB9023-A0DA-F267-D155-B5D8631AB74D}"/>
              </a:ext>
            </a:extLst>
          </p:cNvPr>
          <p:cNvSpPr txBox="1"/>
          <p:nvPr/>
        </p:nvSpPr>
        <p:spPr>
          <a:xfrm>
            <a:off x="13383927" y="4883702"/>
            <a:ext cx="3474006" cy="1077218"/>
          </a:xfrm>
          <a:prstGeom prst="rect">
            <a:avLst/>
          </a:prstGeom>
          <a:noFill/>
        </p:spPr>
        <p:txBody>
          <a:bodyPr wrap="square">
            <a:spAutoFit/>
          </a:bodyPr>
          <a:lstStyle/>
          <a:p>
            <a:pPr algn="ctr"/>
            <a:r>
              <a:rPr lang="vi-VN" sz="3200" dirty="0"/>
              <a:t>m</a:t>
            </a:r>
            <a:r>
              <a:rPr lang="vi-VN" sz="3200" dirty="0">
                <a:solidFill>
                  <a:schemeClr val="tx1"/>
                </a:solidFill>
                <a:effectLst/>
              </a:rPr>
              <a:t>á nuôi tôi / vừa khâu cho tôi</a:t>
            </a:r>
            <a:endParaRPr lang="en-VN" sz="3200" dirty="0"/>
          </a:p>
        </p:txBody>
      </p:sp>
      <p:sp>
        <p:nvSpPr>
          <p:cNvPr id="9" name="TextBox 8">
            <a:extLst>
              <a:ext uri="{FF2B5EF4-FFF2-40B4-BE49-F238E27FC236}">
                <a16:creationId xmlns:a16="http://schemas.microsoft.com/office/drawing/2014/main" id="{E201941B-3FBC-8A76-1467-B82B743EAD34}"/>
              </a:ext>
            </a:extLst>
          </p:cNvPr>
          <p:cNvSpPr txBox="1"/>
          <p:nvPr/>
        </p:nvSpPr>
        <p:spPr>
          <a:xfrm>
            <a:off x="6019800" y="4323446"/>
            <a:ext cx="3958350" cy="2062103"/>
          </a:xfrm>
          <a:prstGeom prst="rect">
            <a:avLst/>
          </a:prstGeom>
          <a:noFill/>
        </p:spPr>
        <p:txBody>
          <a:bodyPr wrap="square">
            <a:spAutoFit/>
          </a:bodyPr>
          <a:lstStyle/>
          <a:p>
            <a:pPr algn="ctr"/>
            <a:r>
              <a:rPr lang="vi-VN" sz="3200" dirty="0">
                <a:solidFill>
                  <a:srgbClr val="000000"/>
                </a:solidFill>
                <a:effectLst/>
                <a:ea typeface="Times New Roman" panose="02020603050405020304" pitchFamily="18" charset="0"/>
              </a:rPr>
              <a:t>lại rộng quá khổ, cứ lùng nhà lùng nhùng làm tôi càng thẹn thùng, khó chịu</a:t>
            </a:r>
            <a:r>
              <a:rPr lang="en-VN" sz="3200" dirty="0">
                <a:effectLst/>
              </a:rPr>
              <a:t> </a:t>
            </a:r>
            <a:endParaRPr lang="en-VN" sz="3200" dirty="0"/>
          </a:p>
        </p:txBody>
      </p:sp>
      <p:sp>
        <p:nvSpPr>
          <p:cNvPr id="11" name="TextBox 10">
            <a:extLst>
              <a:ext uri="{FF2B5EF4-FFF2-40B4-BE49-F238E27FC236}">
                <a16:creationId xmlns:a16="http://schemas.microsoft.com/office/drawing/2014/main" id="{2CB21F15-5C52-0637-E853-FE8EC792C529}"/>
              </a:ext>
            </a:extLst>
          </p:cNvPr>
          <p:cNvSpPr txBox="1"/>
          <p:nvPr/>
        </p:nvSpPr>
        <p:spPr>
          <a:xfrm>
            <a:off x="2506860" y="7614023"/>
            <a:ext cx="2950226" cy="2554545"/>
          </a:xfrm>
          <a:prstGeom prst="rect">
            <a:avLst/>
          </a:prstGeom>
          <a:noFill/>
        </p:spPr>
        <p:txBody>
          <a:bodyPr wrap="square">
            <a:spAutoFit/>
          </a:bodyPr>
          <a:lstStyle/>
          <a:p>
            <a:pPr algn="ctr"/>
            <a:r>
              <a:rPr lang="vi-VN" sz="3200" dirty="0"/>
              <a:t>Chuyện bác Hai và chú kết bạn rồi cùng nhau đánh giặc</a:t>
            </a:r>
            <a:endParaRPr lang="en-VN" sz="3200" dirty="0"/>
          </a:p>
        </p:txBody>
      </p:sp>
      <p:sp>
        <p:nvSpPr>
          <p:cNvPr id="13" name="TextBox 12">
            <a:extLst>
              <a:ext uri="{FF2B5EF4-FFF2-40B4-BE49-F238E27FC236}">
                <a16:creationId xmlns:a16="http://schemas.microsoft.com/office/drawing/2014/main" id="{170A0460-3396-F53B-0BA0-E0C5A423D38C}"/>
              </a:ext>
            </a:extLst>
          </p:cNvPr>
          <p:cNvSpPr txBox="1"/>
          <p:nvPr/>
        </p:nvSpPr>
        <p:spPr>
          <a:xfrm>
            <a:off x="10694578" y="8301116"/>
            <a:ext cx="1706787" cy="584775"/>
          </a:xfrm>
          <a:prstGeom prst="rect">
            <a:avLst/>
          </a:prstGeom>
          <a:noFill/>
        </p:spPr>
        <p:txBody>
          <a:bodyPr wrap="square">
            <a:spAutoFit/>
          </a:bodyPr>
          <a:lstStyle/>
          <a:p>
            <a:pPr algn="ctr"/>
            <a:r>
              <a:rPr lang="vi-VN" sz="3200" dirty="0">
                <a:solidFill>
                  <a:schemeClr val="tx1"/>
                </a:solidFill>
                <a:effectLst/>
              </a:rPr>
              <a:t>Chuyện</a:t>
            </a:r>
            <a:endParaRPr lang="en-VN" sz="3200" dirty="0"/>
          </a:p>
        </p:txBody>
      </p:sp>
      <p:sp>
        <p:nvSpPr>
          <p:cNvPr id="17" name="TextBox 16">
            <a:extLst>
              <a:ext uri="{FF2B5EF4-FFF2-40B4-BE49-F238E27FC236}">
                <a16:creationId xmlns:a16="http://schemas.microsoft.com/office/drawing/2014/main" id="{2547D9BB-9EBA-A97F-9706-162D3B69F62C}"/>
              </a:ext>
            </a:extLst>
          </p:cNvPr>
          <p:cNvSpPr txBox="1"/>
          <p:nvPr/>
        </p:nvSpPr>
        <p:spPr>
          <a:xfrm>
            <a:off x="13334815" y="8106465"/>
            <a:ext cx="3474006" cy="1569660"/>
          </a:xfrm>
          <a:prstGeom prst="rect">
            <a:avLst/>
          </a:prstGeom>
          <a:noFill/>
        </p:spPr>
        <p:txBody>
          <a:bodyPr wrap="square">
            <a:spAutoFit/>
          </a:bodyPr>
          <a:lstStyle/>
          <a:p>
            <a:pPr algn="ctr"/>
            <a:r>
              <a:rPr lang="vi-VN" sz="3200" dirty="0"/>
              <a:t>bác Hai và chú / kết bạn rồi cùng nhau đánh giặc</a:t>
            </a:r>
            <a:endParaRPr lang="en-VN" sz="3200" dirty="0"/>
          </a:p>
        </p:txBody>
      </p:sp>
      <p:sp>
        <p:nvSpPr>
          <p:cNvPr id="18" name="TextBox 17">
            <a:extLst>
              <a:ext uri="{FF2B5EF4-FFF2-40B4-BE49-F238E27FC236}">
                <a16:creationId xmlns:a16="http://schemas.microsoft.com/office/drawing/2014/main" id="{4A60D9CE-3DFF-29F6-BFD9-D69618ECFCF9}"/>
              </a:ext>
            </a:extLst>
          </p:cNvPr>
          <p:cNvSpPr txBox="1"/>
          <p:nvPr/>
        </p:nvSpPr>
        <p:spPr>
          <a:xfrm>
            <a:off x="5970688" y="7546209"/>
            <a:ext cx="3958350" cy="1077218"/>
          </a:xfrm>
          <a:prstGeom prst="rect">
            <a:avLst/>
          </a:prstGeom>
          <a:noFill/>
        </p:spPr>
        <p:txBody>
          <a:bodyPr wrap="square">
            <a:spAutoFit/>
          </a:bodyPr>
          <a:lstStyle/>
          <a:p>
            <a:pPr algn="ctr"/>
            <a:r>
              <a:rPr lang="vi-VN" sz="3200" dirty="0">
                <a:solidFill>
                  <a:srgbClr val="000000"/>
                </a:solidFill>
                <a:ea typeface="Times New Roman" panose="02020603050405020304" pitchFamily="18" charset="0"/>
              </a:rPr>
              <a:t>p</a:t>
            </a:r>
            <a:r>
              <a:rPr lang="vi-VN" sz="3200" dirty="0">
                <a:solidFill>
                  <a:srgbClr val="000000"/>
                </a:solidFill>
                <a:effectLst/>
                <a:ea typeface="Times New Roman" panose="02020603050405020304" pitchFamily="18" charset="0"/>
              </a:rPr>
              <a:t>hảng phất màu huyền thoại</a:t>
            </a:r>
            <a:endParaRPr lang="en-VN" sz="3200" dirty="0"/>
          </a:p>
        </p:txBody>
      </p:sp>
    </p:spTree>
    <p:extLst>
      <p:ext uri="{BB962C8B-B14F-4D97-AF65-F5344CB8AC3E}">
        <p14:creationId xmlns:p14="http://schemas.microsoft.com/office/powerpoint/2010/main" val="3314711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9" grpId="0"/>
      <p:bldP spid="11" grpId="0"/>
      <p:bldP spid="1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2667000"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2:</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B50258F3-4482-DC30-D51E-878E21C3897E}"/>
              </a:ext>
            </a:extLst>
          </p:cNvPr>
          <p:cNvGraphicFramePr>
            <a:graphicFrameLocks noGrp="1"/>
          </p:cNvGraphicFramePr>
          <p:nvPr>
            <p:extLst>
              <p:ext uri="{D42A27DB-BD31-4B8C-83A1-F6EECF244321}">
                <p14:modId xmlns:p14="http://schemas.microsoft.com/office/powerpoint/2010/main" val="2733435412"/>
              </p:ext>
            </p:extLst>
          </p:nvPr>
        </p:nvGraphicFramePr>
        <p:xfrm>
          <a:off x="685800" y="1340663"/>
          <a:ext cx="17016447" cy="5510891"/>
        </p:xfrm>
        <a:graphic>
          <a:graphicData uri="http://schemas.openxmlformats.org/drawingml/2006/table">
            <a:tbl>
              <a:tblPr firstRow="1" firstCol="1" bandRow="1">
                <a:tableStyleId>{5C22544A-7EE6-4342-B048-85BDC9FD1C3A}</a:tableStyleId>
              </a:tblPr>
              <a:tblGrid>
                <a:gridCol w="1852646">
                  <a:extLst>
                    <a:ext uri="{9D8B030D-6E8A-4147-A177-3AD203B41FA5}">
                      <a16:colId xmlns:a16="http://schemas.microsoft.com/office/drawing/2014/main" val="3948188320"/>
                    </a:ext>
                  </a:extLst>
                </a:gridCol>
                <a:gridCol w="4243354">
                  <a:extLst>
                    <a:ext uri="{9D8B030D-6E8A-4147-A177-3AD203B41FA5}">
                      <a16:colId xmlns:a16="http://schemas.microsoft.com/office/drawing/2014/main" val="3938047510"/>
                    </a:ext>
                  </a:extLst>
                </a:gridCol>
                <a:gridCol w="3733800">
                  <a:extLst>
                    <a:ext uri="{9D8B030D-6E8A-4147-A177-3AD203B41FA5}">
                      <a16:colId xmlns:a16="http://schemas.microsoft.com/office/drawing/2014/main" val="2762549587"/>
                    </a:ext>
                  </a:extLst>
                </a:gridCol>
                <a:gridCol w="2614646">
                  <a:extLst>
                    <a:ext uri="{9D8B030D-6E8A-4147-A177-3AD203B41FA5}">
                      <a16:colId xmlns:a16="http://schemas.microsoft.com/office/drawing/2014/main" val="3074346656"/>
                    </a:ext>
                  </a:extLst>
                </a:gridCol>
                <a:gridCol w="4572001">
                  <a:extLst>
                    <a:ext uri="{9D8B030D-6E8A-4147-A177-3AD203B41FA5}">
                      <a16:colId xmlns:a16="http://schemas.microsoft.com/office/drawing/2014/main" val="3324867109"/>
                    </a:ext>
                  </a:extLst>
                </a:gridCol>
              </a:tblGrid>
              <a:tr h="744568">
                <a:tc rowSpan="2">
                  <a:txBody>
                    <a:bodyPr/>
                    <a:lstStyle/>
                    <a:p>
                      <a:pPr algn="ctr">
                        <a:lnSpc>
                          <a:spcPct val="115000"/>
                        </a:lnSpc>
                      </a:pPr>
                      <a:r>
                        <a:rPr lang="vi-VN" sz="3200" b="1">
                          <a:solidFill>
                            <a:schemeClr val="bg1"/>
                          </a:solidFill>
                          <a:effectLst/>
                        </a:rPr>
                        <a:t>Câu</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VN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dirty="0">
                          <a:solidFill>
                            <a:schemeClr val="bg1"/>
                          </a:solidFill>
                          <a:effectLst/>
                        </a:rPr>
                        <a:t>Tìm cụm CV làm CN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2679953567"/>
                  </a:ext>
                </a:extLst>
              </a:tr>
              <a:tr h="356517">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chủ</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2486443497"/>
                  </a:ext>
                </a:extLst>
              </a:tr>
              <a:tr h="1520669">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1408741675"/>
                  </a:ext>
                </a:extLst>
              </a:tr>
              <a:tr h="2684822">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794497829"/>
                  </a:ext>
                </a:extLst>
              </a:tr>
            </a:tbl>
          </a:graphicData>
        </a:graphic>
      </p:graphicFrame>
      <p:sp>
        <p:nvSpPr>
          <p:cNvPr id="11" name="TextBox 10">
            <a:extLst>
              <a:ext uri="{FF2B5EF4-FFF2-40B4-BE49-F238E27FC236}">
                <a16:creationId xmlns:a16="http://schemas.microsoft.com/office/drawing/2014/main" id="{64A26D6B-C157-8146-7611-230E36C2C3C2}"/>
              </a:ext>
            </a:extLst>
          </p:cNvPr>
          <p:cNvSpPr txBox="1"/>
          <p:nvPr/>
        </p:nvSpPr>
        <p:spPr>
          <a:xfrm>
            <a:off x="3068954" y="3034923"/>
            <a:ext cx="3028731" cy="584775"/>
          </a:xfrm>
          <a:prstGeom prst="rect">
            <a:avLst/>
          </a:prstGeom>
          <a:noFill/>
        </p:spPr>
        <p:txBody>
          <a:bodyPr wrap="square">
            <a:spAutoFit/>
          </a:bodyPr>
          <a:lstStyle/>
          <a:p>
            <a:pPr algn="ctr"/>
            <a:r>
              <a:rPr lang="vi-VN" sz="3200" dirty="0">
                <a:solidFill>
                  <a:schemeClr val="tx1"/>
                </a:solidFill>
                <a:effectLst/>
              </a:rPr>
              <a:t>Trời mưa to</a:t>
            </a:r>
            <a:endParaRPr lang="en-VN" sz="3200" dirty="0"/>
          </a:p>
        </p:txBody>
      </p:sp>
      <p:sp>
        <p:nvSpPr>
          <p:cNvPr id="17" name="TextBox 16">
            <a:extLst>
              <a:ext uri="{FF2B5EF4-FFF2-40B4-BE49-F238E27FC236}">
                <a16:creationId xmlns:a16="http://schemas.microsoft.com/office/drawing/2014/main" id="{77CD90A5-056C-A3FB-A248-E424E87C400F}"/>
              </a:ext>
            </a:extLst>
          </p:cNvPr>
          <p:cNvSpPr txBox="1"/>
          <p:nvPr/>
        </p:nvSpPr>
        <p:spPr>
          <a:xfrm>
            <a:off x="6866594" y="2849057"/>
            <a:ext cx="3099087" cy="1077218"/>
          </a:xfrm>
          <a:prstGeom prst="rect">
            <a:avLst/>
          </a:prstGeom>
          <a:noFill/>
        </p:spPr>
        <p:txBody>
          <a:bodyPr wrap="square">
            <a:spAutoFit/>
          </a:bodyPr>
          <a:lstStyle/>
          <a:p>
            <a:pPr algn="ctr"/>
            <a:r>
              <a:rPr lang="vi-VN" sz="3200" dirty="0"/>
              <a:t>l</a:t>
            </a:r>
            <a:r>
              <a:rPr lang="vi-VN" sz="3200" dirty="0">
                <a:solidFill>
                  <a:schemeClr val="tx1"/>
                </a:solidFill>
                <a:effectLst/>
              </a:rPr>
              <a:t>àm nước trong giếng dềnh lên</a:t>
            </a:r>
            <a:endParaRPr lang="en-VN" sz="3200" dirty="0"/>
          </a:p>
        </p:txBody>
      </p:sp>
      <p:sp>
        <p:nvSpPr>
          <p:cNvPr id="21" name="TextBox 20">
            <a:extLst>
              <a:ext uri="{FF2B5EF4-FFF2-40B4-BE49-F238E27FC236}">
                <a16:creationId xmlns:a16="http://schemas.microsoft.com/office/drawing/2014/main" id="{44EEECBA-54F8-DCE6-9862-7F47D2A4F0D6}"/>
              </a:ext>
            </a:extLst>
          </p:cNvPr>
          <p:cNvSpPr txBox="1"/>
          <p:nvPr/>
        </p:nvSpPr>
        <p:spPr>
          <a:xfrm>
            <a:off x="10654191" y="3058096"/>
            <a:ext cx="2438400" cy="584775"/>
          </a:xfrm>
          <a:prstGeom prst="rect">
            <a:avLst/>
          </a:prstGeom>
          <a:noFill/>
        </p:spPr>
        <p:txBody>
          <a:bodyPr wrap="square">
            <a:spAutoFit/>
          </a:bodyPr>
          <a:lstStyle/>
          <a:p>
            <a:pPr algn="ctr"/>
            <a:r>
              <a:rPr lang="vi-VN" sz="3200" dirty="0">
                <a:solidFill>
                  <a:schemeClr val="tx1"/>
                </a:solidFill>
                <a:effectLst/>
              </a:rPr>
              <a:t>trời</a:t>
            </a:r>
            <a:endParaRPr lang="en-VN" sz="3200" dirty="0"/>
          </a:p>
        </p:txBody>
      </p:sp>
      <p:sp>
        <p:nvSpPr>
          <p:cNvPr id="23" name="TextBox 22">
            <a:extLst>
              <a:ext uri="{FF2B5EF4-FFF2-40B4-BE49-F238E27FC236}">
                <a16:creationId xmlns:a16="http://schemas.microsoft.com/office/drawing/2014/main" id="{8572B000-7970-CD32-31C4-A64D1578C5BA}"/>
              </a:ext>
            </a:extLst>
          </p:cNvPr>
          <p:cNvSpPr txBox="1"/>
          <p:nvPr/>
        </p:nvSpPr>
        <p:spPr>
          <a:xfrm>
            <a:off x="14450759" y="3034923"/>
            <a:ext cx="2438400" cy="584775"/>
          </a:xfrm>
          <a:prstGeom prst="rect">
            <a:avLst/>
          </a:prstGeom>
          <a:noFill/>
        </p:spPr>
        <p:txBody>
          <a:bodyPr wrap="square">
            <a:spAutoFit/>
          </a:bodyPr>
          <a:lstStyle/>
          <a:p>
            <a:pPr algn="ctr"/>
            <a:r>
              <a:rPr lang="vi-VN" sz="3200" dirty="0"/>
              <a:t>mưa to</a:t>
            </a:r>
            <a:endParaRPr lang="en-VN" sz="3200" dirty="0"/>
          </a:p>
        </p:txBody>
      </p:sp>
      <p:sp>
        <p:nvSpPr>
          <p:cNvPr id="27" name="TextBox 26">
            <a:extLst>
              <a:ext uri="{FF2B5EF4-FFF2-40B4-BE49-F238E27FC236}">
                <a16:creationId xmlns:a16="http://schemas.microsoft.com/office/drawing/2014/main" id="{33CBE8BA-1126-8B90-7D67-A7187C49C8D2}"/>
              </a:ext>
            </a:extLst>
          </p:cNvPr>
          <p:cNvSpPr txBox="1"/>
          <p:nvPr/>
        </p:nvSpPr>
        <p:spPr>
          <a:xfrm>
            <a:off x="2663339" y="4479593"/>
            <a:ext cx="3746055" cy="2062103"/>
          </a:xfrm>
          <a:prstGeom prst="rect">
            <a:avLst/>
          </a:prstGeom>
          <a:noFill/>
        </p:spPr>
        <p:txBody>
          <a:bodyPr wrap="square">
            <a:spAutoFit/>
          </a:bodyPr>
          <a:lstStyle/>
          <a:p>
            <a:pPr algn="ctr"/>
            <a:r>
              <a:rPr lang="vi-VN" sz="3200" dirty="0">
                <a:solidFill>
                  <a:schemeClr val="tx1"/>
                </a:solidFill>
                <a:effectLst/>
              </a:rPr>
              <a:t>Câu nói nghĩa lí của con bé bảy tuổi hình như có một sức mạnh thần bí</a:t>
            </a:r>
            <a:endParaRPr lang="en-VN" sz="3200" dirty="0"/>
          </a:p>
        </p:txBody>
      </p:sp>
      <p:sp>
        <p:nvSpPr>
          <p:cNvPr id="29" name="TextBox 28">
            <a:extLst>
              <a:ext uri="{FF2B5EF4-FFF2-40B4-BE49-F238E27FC236}">
                <a16:creationId xmlns:a16="http://schemas.microsoft.com/office/drawing/2014/main" id="{006EDE1E-DB87-961B-6592-CE670AD7968A}"/>
              </a:ext>
            </a:extLst>
          </p:cNvPr>
          <p:cNvSpPr txBox="1"/>
          <p:nvPr/>
        </p:nvSpPr>
        <p:spPr>
          <a:xfrm>
            <a:off x="6409394" y="5162629"/>
            <a:ext cx="3937287" cy="1077218"/>
          </a:xfrm>
          <a:prstGeom prst="rect">
            <a:avLst/>
          </a:prstGeom>
          <a:noFill/>
        </p:spPr>
        <p:txBody>
          <a:bodyPr wrap="square">
            <a:spAutoFit/>
          </a:bodyPr>
          <a:lstStyle/>
          <a:p>
            <a:pPr algn="ctr"/>
            <a:r>
              <a:rPr lang="vi-VN" sz="3200" dirty="0">
                <a:solidFill>
                  <a:schemeClr val="tx1"/>
                </a:solidFill>
                <a:effectLst/>
              </a:rPr>
              <a:t>tay cầm một chiếc nỏ lên ngắm nghía</a:t>
            </a:r>
            <a:endParaRPr lang="en-VN" sz="3200" dirty="0"/>
          </a:p>
        </p:txBody>
      </p:sp>
      <p:sp>
        <p:nvSpPr>
          <p:cNvPr id="31" name="TextBox 30">
            <a:extLst>
              <a:ext uri="{FF2B5EF4-FFF2-40B4-BE49-F238E27FC236}">
                <a16:creationId xmlns:a16="http://schemas.microsoft.com/office/drawing/2014/main" id="{49DF9D1B-2FF8-2C51-43D9-09D6FDB92F04}"/>
              </a:ext>
            </a:extLst>
          </p:cNvPr>
          <p:cNvSpPr txBox="1"/>
          <p:nvPr/>
        </p:nvSpPr>
        <p:spPr>
          <a:xfrm>
            <a:off x="10513568" y="4449306"/>
            <a:ext cx="2391333" cy="2062103"/>
          </a:xfrm>
          <a:prstGeom prst="rect">
            <a:avLst/>
          </a:prstGeom>
          <a:noFill/>
        </p:spPr>
        <p:txBody>
          <a:bodyPr wrap="square">
            <a:spAutoFit/>
          </a:bodyPr>
          <a:lstStyle/>
          <a:p>
            <a:pPr algn="ctr"/>
            <a:r>
              <a:rPr lang="vi-VN" sz="3200" dirty="0">
                <a:solidFill>
                  <a:schemeClr val="tx1"/>
                </a:solidFill>
                <a:effectLst/>
              </a:rPr>
              <a:t>Câu nói nghĩa lí của con bé bảy tuổi</a:t>
            </a:r>
            <a:endParaRPr lang="en-VN" sz="3200" dirty="0"/>
          </a:p>
        </p:txBody>
      </p:sp>
      <p:sp>
        <p:nvSpPr>
          <p:cNvPr id="33" name="TextBox 32">
            <a:extLst>
              <a:ext uri="{FF2B5EF4-FFF2-40B4-BE49-F238E27FC236}">
                <a16:creationId xmlns:a16="http://schemas.microsoft.com/office/drawing/2014/main" id="{1CA0834A-3417-C6A4-1878-CAAF9F98CFB2}"/>
              </a:ext>
            </a:extLst>
          </p:cNvPr>
          <p:cNvSpPr txBox="1"/>
          <p:nvPr/>
        </p:nvSpPr>
        <p:spPr>
          <a:xfrm>
            <a:off x="13418834" y="4725367"/>
            <a:ext cx="4191000" cy="1077218"/>
          </a:xfrm>
          <a:prstGeom prst="rect">
            <a:avLst/>
          </a:prstGeom>
          <a:noFill/>
        </p:spPr>
        <p:txBody>
          <a:bodyPr wrap="square">
            <a:spAutoFit/>
          </a:bodyPr>
          <a:lstStyle/>
          <a:p>
            <a:pPr algn="ctr"/>
            <a:r>
              <a:rPr lang="vi-VN" sz="3200" dirty="0"/>
              <a:t>h</a:t>
            </a:r>
            <a:r>
              <a:rPr lang="vi-VN" sz="3200" dirty="0">
                <a:solidFill>
                  <a:schemeClr val="tx1"/>
                </a:solidFill>
                <a:effectLst/>
              </a:rPr>
              <a:t>ình như có một sức mạnh thần bí</a:t>
            </a:r>
            <a:endParaRPr lang="en-VN" sz="3200" dirty="0"/>
          </a:p>
        </p:txBody>
      </p:sp>
    </p:spTree>
    <p:extLst>
      <p:ext uri="{BB962C8B-B14F-4D97-AF65-F5344CB8AC3E}">
        <p14:creationId xmlns:p14="http://schemas.microsoft.com/office/powerpoint/2010/main" val="1964452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1" grpId="0"/>
      <p:bldP spid="23" grpId="0"/>
      <p:bldP spid="27" grpId="0"/>
      <p:bldP spid="29" grpId="0"/>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grpSp>
        <p:nvGrpSpPr>
          <p:cNvPr id="2" name="Group 2"/>
          <p:cNvGrpSpPr/>
          <p:nvPr/>
        </p:nvGrpSpPr>
        <p:grpSpPr>
          <a:xfrm>
            <a:off x="7012467" y="3128702"/>
            <a:ext cx="9373966" cy="1541480"/>
            <a:chOff x="0" y="0"/>
            <a:chExt cx="13478879" cy="2216503"/>
          </a:xfrm>
        </p:grpSpPr>
        <p:sp>
          <p:nvSpPr>
            <p:cNvPr id="3" name="Freeform 3"/>
            <p:cNvSpPr/>
            <p:nvPr/>
          </p:nvSpPr>
          <p:spPr>
            <a:xfrm>
              <a:off x="-9098" y="-6509"/>
              <a:ext cx="13493210" cy="2248556"/>
            </a:xfrm>
            <a:custGeom>
              <a:avLst/>
              <a:gdLst/>
              <a:ahLst/>
              <a:cxnLst/>
              <a:rect l="l" t="t" r="r" b="b"/>
              <a:pathLst>
                <a:path w="1349321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2600136" y="6965"/>
                  </a:cubicBezTo>
                  <a:lnTo>
                    <a:pt x="12600138" y="6965"/>
                  </a:lnTo>
                  <a:cubicBezTo>
                    <a:pt x="12816885" y="16819"/>
                    <a:pt x="13021200" y="36481"/>
                    <a:pt x="13155389" y="101690"/>
                  </a:cubicBezTo>
                  <a:cubicBezTo>
                    <a:pt x="13411435" y="226120"/>
                    <a:pt x="13493210" y="459160"/>
                    <a:pt x="13487722" y="704684"/>
                  </a:cubicBezTo>
                  <a:cubicBezTo>
                    <a:pt x="13487722" y="704684"/>
                    <a:pt x="13444435" y="1013073"/>
                    <a:pt x="13451868" y="1248607"/>
                  </a:cubicBezTo>
                  <a:cubicBezTo>
                    <a:pt x="13458990" y="1396804"/>
                    <a:pt x="13466148" y="1592407"/>
                    <a:pt x="13466148" y="1592407"/>
                  </a:cubicBezTo>
                  <a:cubicBezTo>
                    <a:pt x="13449465" y="1808139"/>
                    <a:pt x="13334821" y="2018751"/>
                    <a:pt x="13137952" y="2130375"/>
                  </a:cubicBezTo>
                  <a:cubicBezTo>
                    <a:pt x="12987601" y="2215624"/>
                    <a:pt x="12789570" y="2230722"/>
                    <a:pt x="10173563" y="2219980"/>
                  </a:cubicBezTo>
                  <a:lnTo>
                    <a:pt x="10173412" y="2219980"/>
                  </a:lnTo>
                  <a:cubicBezTo>
                    <a:pt x="645952" y="2214703"/>
                    <a:pt x="384604" y="2248556"/>
                    <a:pt x="254278" y="2139399"/>
                  </a:cubicBezTo>
                  <a:cubicBezTo>
                    <a:pt x="145767" y="2048514"/>
                    <a:pt x="81795" y="1855202"/>
                    <a:pt x="63030" y="1655003"/>
                  </a:cubicBezTo>
                  <a:close/>
                </a:path>
              </a:pathLst>
            </a:custGeom>
            <a:solidFill>
              <a:srgbClr val="FFFFFF"/>
            </a:solidFill>
          </p:spPr>
        </p:sp>
      </p:grpSp>
      <p:grpSp>
        <p:nvGrpSpPr>
          <p:cNvPr id="4" name="Group 4"/>
          <p:cNvGrpSpPr/>
          <p:nvPr/>
        </p:nvGrpSpPr>
        <p:grpSpPr>
          <a:xfrm>
            <a:off x="7012467" y="5884987"/>
            <a:ext cx="9373966" cy="1541480"/>
            <a:chOff x="0" y="0"/>
            <a:chExt cx="13478879" cy="2216503"/>
          </a:xfrm>
        </p:grpSpPr>
        <p:sp>
          <p:nvSpPr>
            <p:cNvPr id="5" name="Freeform 5"/>
            <p:cNvSpPr/>
            <p:nvPr/>
          </p:nvSpPr>
          <p:spPr>
            <a:xfrm>
              <a:off x="-9098" y="-6509"/>
              <a:ext cx="13493210" cy="2248556"/>
            </a:xfrm>
            <a:custGeom>
              <a:avLst/>
              <a:gdLst/>
              <a:ahLst/>
              <a:cxnLst/>
              <a:rect l="l" t="t" r="r" b="b"/>
              <a:pathLst>
                <a:path w="13493210"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2600136" y="6965"/>
                  </a:cubicBezTo>
                  <a:lnTo>
                    <a:pt x="12600138" y="6965"/>
                  </a:lnTo>
                  <a:cubicBezTo>
                    <a:pt x="12816885" y="16819"/>
                    <a:pt x="13021200" y="36481"/>
                    <a:pt x="13155389" y="101690"/>
                  </a:cubicBezTo>
                  <a:cubicBezTo>
                    <a:pt x="13411435" y="226120"/>
                    <a:pt x="13493210" y="459160"/>
                    <a:pt x="13487722" y="704684"/>
                  </a:cubicBezTo>
                  <a:cubicBezTo>
                    <a:pt x="13487722" y="704684"/>
                    <a:pt x="13444435" y="1013073"/>
                    <a:pt x="13451868" y="1248607"/>
                  </a:cubicBezTo>
                  <a:cubicBezTo>
                    <a:pt x="13458990" y="1396804"/>
                    <a:pt x="13466148" y="1592407"/>
                    <a:pt x="13466148" y="1592407"/>
                  </a:cubicBezTo>
                  <a:cubicBezTo>
                    <a:pt x="13449465" y="1808139"/>
                    <a:pt x="13334821" y="2018751"/>
                    <a:pt x="13137952" y="2130375"/>
                  </a:cubicBezTo>
                  <a:cubicBezTo>
                    <a:pt x="12987601" y="2215624"/>
                    <a:pt x="12789570" y="2230722"/>
                    <a:pt x="10173563" y="2219980"/>
                  </a:cubicBezTo>
                  <a:lnTo>
                    <a:pt x="10173412" y="2219980"/>
                  </a:lnTo>
                  <a:cubicBezTo>
                    <a:pt x="645952" y="2214703"/>
                    <a:pt x="384604" y="2248556"/>
                    <a:pt x="254278" y="2139399"/>
                  </a:cubicBezTo>
                  <a:cubicBezTo>
                    <a:pt x="145767" y="2048514"/>
                    <a:pt x="81795" y="1855202"/>
                    <a:pt x="63030" y="1655003"/>
                  </a:cubicBezTo>
                  <a:close/>
                </a:path>
              </a:pathLst>
            </a:custGeom>
            <a:solidFill>
              <a:srgbClr val="FFFFFF"/>
            </a:solidFill>
          </p:spPr>
        </p:sp>
      </p:grpSp>
      <p:grpSp>
        <p:nvGrpSpPr>
          <p:cNvPr id="8" name="Group 8"/>
          <p:cNvGrpSpPr>
            <a:grpSpLocks noChangeAspect="1"/>
          </p:cNvGrpSpPr>
          <p:nvPr/>
        </p:nvGrpSpPr>
        <p:grpSpPr>
          <a:xfrm>
            <a:off x="1901567" y="2813566"/>
            <a:ext cx="5379582" cy="5736643"/>
            <a:chOff x="0" y="0"/>
            <a:chExt cx="5948807" cy="6343650"/>
          </a:xfrm>
        </p:grpSpPr>
        <p:sp>
          <p:nvSpPr>
            <p:cNvPr id="9" name="Freeform 9"/>
            <p:cNvSpPr/>
            <p:nvPr/>
          </p:nvSpPr>
          <p:spPr>
            <a:xfrm>
              <a:off x="0" y="0"/>
              <a:ext cx="5948807" cy="6343650"/>
            </a:xfrm>
            <a:custGeom>
              <a:avLst/>
              <a:gdLst/>
              <a:ahLst/>
              <a:cxnLst/>
              <a:rect l="l" t="t" r="r" b="b"/>
              <a:pathLst>
                <a:path w="5948807" h="6343650">
                  <a:moveTo>
                    <a:pt x="5948807" y="738886"/>
                  </a:moveTo>
                  <a:lnTo>
                    <a:pt x="5948807" y="5533771"/>
                  </a:lnTo>
                  <a:lnTo>
                    <a:pt x="5948680" y="5533771"/>
                  </a:lnTo>
                  <a:cubicBezTo>
                    <a:pt x="5948680" y="5537200"/>
                    <a:pt x="5948807" y="5540756"/>
                    <a:pt x="5948807" y="5544185"/>
                  </a:cubicBezTo>
                  <a:cubicBezTo>
                    <a:pt x="5948807" y="5985764"/>
                    <a:pt x="5590921" y="6343650"/>
                    <a:pt x="5149342" y="6343650"/>
                  </a:cubicBezTo>
                  <a:cubicBezTo>
                    <a:pt x="4939284" y="6343650"/>
                    <a:pt x="4748276" y="6262624"/>
                    <a:pt x="4605655" y="6130163"/>
                  </a:cubicBezTo>
                  <a:cubicBezTo>
                    <a:pt x="4463034" y="6262624"/>
                    <a:pt x="4271899" y="6343650"/>
                    <a:pt x="4061968" y="6343650"/>
                  </a:cubicBezTo>
                  <a:cubicBezTo>
                    <a:pt x="3851910" y="6343650"/>
                    <a:pt x="3660902" y="6262624"/>
                    <a:pt x="3518281" y="6130163"/>
                  </a:cubicBezTo>
                  <a:cubicBezTo>
                    <a:pt x="3375660" y="6262624"/>
                    <a:pt x="3184525" y="6343650"/>
                    <a:pt x="2974594" y="6343650"/>
                  </a:cubicBezTo>
                  <a:cubicBezTo>
                    <a:pt x="2764663" y="6343650"/>
                    <a:pt x="2573528" y="6262624"/>
                    <a:pt x="2430907" y="6130163"/>
                  </a:cubicBezTo>
                  <a:cubicBezTo>
                    <a:pt x="2288286" y="6262624"/>
                    <a:pt x="2097151" y="6343650"/>
                    <a:pt x="1887220" y="6343650"/>
                  </a:cubicBezTo>
                  <a:cubicBezTo>
                    <a:pt x="1677162" y="6343650"/>
                    <a:pt x="1486154" y="6262624"/>
                    <a:pt x="1343533" y="6130163"/>
                  </a:cubicBezTo>
                  <a:cubicBezTo>
                    <a:pt x="1200912" y="6262624"/>
                    <a:pt x="1009777" y="6343650"/>
                    <a:pt x="799846" y="6343650"/>
                  </a:cubicBezTo>
                  <a:cubicBezTo>
                    <a:pt x="357886" y="6343650"/>
                    <a:pt x="0" y="5985637"/>
                    <a:pt x="0" y="5544185"/>
                  </a:cubicBezTo>
                  <a:cubicBezTo>
                    <a:pt x="0" y="5540756"/>
                    <a:pt x="127" y="5537200"/>
                    <a:pt x="127" y="5533771"/>
                  </a:cubicBezTo>
                  <a:lnTo>
                    <a:pt x="0" y="5533771"/>
                  </a:lnTo>
                  <a:lnTo>
                    <a:pt x="0" y="738886"/>
                  </a:lnTo>
                  <a:lnTo>
                    <a:pt x="2286" y="738886"/>
                  </a:lnTo>
                  <a:cubicBezTo>
                    <a:pt x="33274" y="325628"/>
                    <a:pt x="378333" y="0"/>
                    <a:pt x="799465" y="0"/>
                  </a:cubicBezTo>
                  <a:cubicBezTo>
                    <a:pt x="1009523" y="0"/>
                    <a:pt x="1200531" y="81026"/>
                    <a:pt x="1343152" y="213487"/>
                  </a:cubicBezTo>
                  <a:cubicBezTo>
                    <a:pt x="1485900" y="81026"/>
                    <a:pt x="1676908" y="0"/>
                    <a:pt x="1886966" y="0"/>
                  </a:cubicBezTo>
                  <a:cubicBezTo>
                    <a:pt x="2097024" y="0"/>
                    <a:pt x="2288032" y="81026"/>
                    <a:pt x="2430653" y="213487"/>
                  </a:cubicBezTo>
                  <a:cubicBezTo>
                    <a:pt x="2573274" y="81026"/>
                    <a:pt x="2764409" y="0"/>
                    <a:pt x="2974340" y="0"/>
                  </a:cubicBezTo>
                  <a:cubicBezTo>
                    <a:pt x="3184271" y="0"/>
                    <a:pt x="3375406" y="81026"/>
                    <a:pt x="3518027" y="213487"/>
                  </a:cubicBezTo>
                  <a:cubicBezTo>
                    <a:pt x="3660775" y="81026"/>
                    <a:pt x="3851910" y="0"/>
                    <a:pt x="4061841" y="0"/>
                  </a:cubicBezTo>
                  <a:cubicBezTo>
                    <a:pt x="4271899" y="0"/>
                    <a:pt x="4462907" y="81026"/>
                    <a:pt x="4605528" y="213487"/>
                  </a:cubicBezTo>
                  <a:cubicBezTo>
                    <a:pt x="4748276" y="81026"/>
                    <a:pt x="4939284" y="0"/>
                    <a:pt x="5149342" y="0"/>
                  </a:cubicBezTo>
                  <a:cubicBezTo>
                    <a:pt x="5570474" y="0"/>
                    <a:pt x="5915533" y="325628"/>
                    <a:pt x="5946521" y="738886"/>
                  </a:cubicBezTo>
                  <a:lnTo>
                    <a:pt x="5948807" y="738886"/>
                  </a:lnTo>
                  <a:close/>
                </a:path>
              </a:pathLst>
            </a:custGeom>
            <a:blipFill>
              <a:blip r:embed="rId2"/>
              <a:stretch>
                <a:fillRect l="-4233" r="-4233"/>
              </a:stretch>
            </a:blipFill>
          </p:spPr>
        </p:sp>
      </p:grpSp>
      <p:sp>
        <p:nvSpPr>
          <p:cNvPr id="12" name="TextBox 12"/>
          <p:cNvSpPr txBox="1"/>
          <p:nvPr/>
        </p:nvSpPr>
        <p:spPr>
          <a:xfrm>
            <a:off x="8730997" y="3385846"/>
            <a:ext cx="7554957" cy="1132618"/>
          </a:xfrm>
          <a:prstGeom prst="rect">
            <a:avLst/>
          </a:prstGeom>
        </p:spPr>
        <p:txBody>
          <a:bodyPr lIns="0" tIns="0" rIns="0" bIns="0" rtlCol="0" anchor="t">
            <a:spAutoFit/>
          </a:bodyPr>
          <a:lstStyle/>
          <a:p>
            <a:pPr>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Cách 1: dùng cụm chủ vị bổ sung cho từ làm chủ ngữ.</a:t>
            </a:r>
            <a:endParaRPr lang="en-US" sz="3200" dirty="0">
              <a:solidFill>
                <a:srgbClr val="A5978E"/>
              </a:solidFill>
              <a:latin typeface="Hi Melody"/>
            </a:endParaRPr>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264" r="3325" b="72842"/>
          <a:stretch>
            <a:fillRect/>
          </a:stretch>
        </p:blipFill>
        <p:spPr>
          <a:xfrm>
            <a:off x="0" y="9131087"/>
            <a:ext cx="18288000" cy="1626025"/>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675"/>
          <a:stretch>
            <a:fillRect/>
          </a:stretch>
        </p:blipFill>
        <p:spPr>
          <a:xfrm>
            <a:off x="366815" y="5681887"/>
            <a:ext cx="2746795" cy="460511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47501">
            <a:off x="485719" y="3314252"/>
            <a:ext cx="1866267" cy="1446357"/>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97065" y="2219975"/>
            <a:ext cx="1324471" cy="1817456"/>
          </a:xfrm>
          <a:prstGeom prst="rect">
            <a:avLst/>
          </a:prstGeom>
        </p:spPr>
      </p:pic>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11588" y="8847658"/>
            <a:ext cx="1222608" cy="1213439"/>
          </a:xfrm>
          <a:prstGeom prst="rect">
            <a:avLst/>
          </a:prstGeom>
        </p:spPr>
      </p:pic>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317388" y="8657158"/>
            <a:ext cx="1211370" cy="1202284"/>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080453" y="6813418"/>
            <a:ext cx="2357694" cy="3473582"/>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9966854">
            <a:off x="-240870" y="1769803"/>
            <a:ext cx="1215369" cy="762368"/>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l="41576" b="31090"/>
          <a:stretch>
            <a:fillRect/>
          </a:stretch>
        </p:blipFill>
        <p:spPr>
          <a:xfrm rot="-1653120">
            <a:off x="9306235" y="7990256"/>
            <a:ext cx="710756" cy="734680"/>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l="41576" b="31090"/>
          <a:stretch>
            <a:fillRect/>
          </a:stretch>
        </p:blipFill>
        <p:spPr>
          <a:xfrm rot="-1653120">
            <a:off x="17081168" y="4948861"/>
            <a:ext cx="710756" cy="734680"/>
          </a:xfrm>
          <a:prstGeom prst="rect">
            <a:avLst/>
          </a:prstGeom>
        </p:spPr>
      </p:pic>
      <p:pic>
        <p:nvPicPr>
          <p:cNvPr id="24" name="Picture 2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711733" y="3557024"/>
            <a:ext cx="691119" cy="684836"/>
          </a:xfrm>
          <a:prstGeom prst="rect">
            <a:avLst/>
          </a:prstGeom>
        </p:spPr>
      </p:pic>
      <p:pic>
        <p:nvPicPr>
          <p:cNvPr id="25" name="Picture 2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7711733" y="6295770"/>
            <a:ext cx="691119" cy="719915"/>
          </a:xfrm>
          <a:prstGeom prst="rect">
            <a:avLst/>
          </a:prstGeom>
        </p:spPr>
      </p:pic>
      <p:sp>
        <p:nvSpPr>
          <p:cNvPr id="27" name="TextBox 26">
            <a:extLst>
              <a:ext uri="{FF2B5EF4-FFF2-40B4-BE49-F238E27FC236}">
                <a16:creationId xmlns:a16="http://schemas.microsoft.com/office/drawing/2014/main" id="{7057C672-AAE6-2482-74DE-73191C68F001}"/>
              </a:ext>
            </a:extLst>
          </p:cNvPr>
          <p:cNvSpPr txBox="1"/>
          <p:nvPr/>
        </p:nvSpPr>
        <p:spPr>
          <a:xfrm>
            <a:off x="3080953" y="1280450"/>
            <a:ext cx="13144787"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=&gt; Hai cách dùng cụm chủ vị để mở rộng chủ ngữ:</a:t>
            </a:r>
            <a:endParaRPr lang="en-VN" sz="4500" b="1" dirty="0">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7FBAF773-D94D-393D-6C61-28C98E6C3D32}"/>
              </a:ext>
            </a:extLst>
          </p:cNvPr>
          <p:cNvSpPr txBox="1"/>
          <p:nvPr/>
        </p:nvSpPr>
        <p:spPr>
          <a:xfrm>
            <a:off x="8622924" y="6070346"/>
            <a:ext cx="7226676" cy="1077218"/>
          </a:xfrm>
          <a:prstGeom prst="rect">
            <a:avLst/>
          </a:prstGeom>
          <a:noFill/>
        </p:spPr>
        <p:txBody>
          <a:bodyPr wrap="square">
            <a:spAutoFit/>
          </a:bodyPr>
          <a:lstStyle/>
          <a:p>
            <a:r>
              <a:rPr lang="vi-VN" sz="3200" b="1" dirty="0">
                <a:solidFill>
                  <a:srgbClr val="000000"/>
                </a:solidFill>
                <a:effectLst/>
                <a:latin typeface="Times New Roman" panose="02020603050405020304" pitchFamily="18" charset="0"/>
                <a:ea typeface="Times New Roman" panose="02020603050405020304" pitchFamily="18" charset="0"/>
              </a:rPr>
              <a:t>- Cách 2: dùng cụm chủ vị trực tiếp cấu tạo nên chủ ngữ.</a:t>
            </a:r>
            <a:r>
              <a:rPr lang="en-VN" sz="3200" b="1" dirty="0">
                <a:effectLst/>
              </a:rPr>
              <a:t> </a:t>
            </a:r>
            <a:endParaRPr lang="en-VN" sz="3200"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dissolv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grpSp>
        <p:nvGrpSpPr>
          <p:cNvPr id="4" name="Group 4"/>
          <p:cNvGrpSpPr/>
          <p:nvPr/>
        </p:nvGrpSpPr>
        <p:grpSpPr>
          <a:xfrm>
            <a:off x="6963669" y="2156612"/>
            <a:ext cx="10921613" cy="6632044"/>
            <a:chOff x="0" y="0"/>
            <a:chExt cx="7214569" cy="5923934"/>
          </a:xfrm>
        </p:grpSpPr>
        <p:sp>
          <p:nvSpPr>
            <p:cNvPr id="5" name="Freeform 5"/>
            <p:cNvSpPr/>
            <p:nvPr/>
          </p:nvSpPr>
          <p:spPr>
            <a:xfrm>
              <a:off x="-9098" y="-6509"/>
              <a:ext cx="7228899" cy="5955987"/>
            </a:xfrm>
            <a:custGeom>
              <a:avLst/>
              <a:gdLst/>
              <a:ahLst/>
              <a:cxnLst/>
              <a:rect l="l" t="t" r="r" b="b"/>
              <a:pathLst>
                <a:path w="7228899" h="5955987">
                  <a:moveTo>
                    <a:pt x="63030" y="5362434"/>
                  </a:moveTo>
                  <a:cubicBezTo>
                    <a:pt x="63030" y="5362434"/>
                    <a:pt x="0" y="5115870"/>
                    <a:pt x="10218" y="1214762"/>
                  </a:cubicBezTo>
                  <a:cubicBezTo>
                    <a:pt x="18651" y="990971"/>
                    <a:pt x="65033" y="645332"/>
                    <a:pt x="65033" y="645332"/>
                  </a:cubicBezTo>
                  <a:cubicBezTo>
                    <a:pt x="82233" y="502466"/>
                    <a:pt x="56685" y="337866"/>
                    <a:pt x="181385" y="223925"/>
                  </a:cubicBezTo>
                  <a:cubicBezTo>
                    <a:pt x="346794" y="72788"/>
                    <a:pt x="621643" y="0"/>
                    <a:pt x="6335827" y="6965"/>
                  </a:cubicBezTo>
                  <a:lnTo>
                    <a:pt x="6335828" y="6965"/>
                  </a:lnTo>
                  <a:cubicBezTo>
                    <a:pt x="6552575" y="16819"/>
                    <a:pt x="6756890" y="36481"/>
                    <a:pt x="6891078" y="101690"/>
                  </a:cubicBezTo>
                  <a:cubicBezTo>
                    <a:pt x="7147124" y="226120"/>
                    <a:pt x="7228899" y="459160"/>
                    <a:pt x="7223412" y="704684"/>
                  </a:cubicBezTo>
                  <a:cubicBezTo>
                    <a:pt x="7223412" y="704684"/>
                    <a:pt x="7180124" y="1013073"/>
                    <a:pt x="7187558" y="1248607"/>
                  </a:cubicBezTo>
                  <a:cubicBezTo>
                    <a:pt x="7194680" y="5104235"/>
                    <a:pt x="7201837" y="5299838"/>
                    <a:pt x="7201837" y="5299838"/>
                  </a:cubicBezTo>
                  <a:cubicBezTo>
                    <a:pt x="7185155" y="5515571"/>
                    <a:pt x="7070511" y="5726182"/>
                    <a:pt x="6873643" y="5837807"/>
                  </a:cubicBezTo>
                  <a:cubicBezTo>
                    <a:pt x="6723290" y="5923055"/>
                    <a:pt x="6525260" y="5938153"/>
                    <a:pt x="5184667" y="5927411"/>
                  </a:cubicBezTo>
                  <a:lnTo>
                    <a:pt x="5184596" y="5927411"/>
                  </a:lnTo>
                  <a:cubicBezTo>
                    <a:pt x="645952" y="5922134"/>
                    <a:pt x="384604" y="5955988"/>
                    <a:pt x="254278" y="5846830"/>
                  </a:cubicBezTo>
                  <a:cubicBezTo>
                    <a:pt x="145767" y="5755945"/>
                    <a:pt x="81795" y="5562633"/>
                    <a:pt x="63030" y="5362434"/>
                  </a:cubicBezTo>
                  <a:close/>
                </a:path>
              </a:pathLst>
            </a:custGeom>
            <a:solidFill>
              <a:srgbClr val="FFFFFF"/>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0031">
            <a:off x="-1294323" y="-2824614"/>
            <a:ext cx="8448584" cy="7339707"/>
          </a:xfrm>
          <a:prstGeom prst="rect">
            <a:avLst/>
          </a:prstGeom>
        </p:spPr>
      </p:pic>
      <p:sp>
        <p:nvSpPr>
          <p:cNvPr id="9" name="TextBox 9"/>
          <p:cNvSpPr txBox="1"/>
          <p:nvPr/>
        </p:nvSpPr>
        <p:spPr>
          <a:xfrm rot="-860031">
            <a:off x="865404" y="1262614"/>
            <a:ext cx="5915233" cy="1025922"/>
          </a:xfrm>
          <a:prstGeom prst="rect">
            <a:avLst/>
          </a:prstGeom>
        </p:spPr>
        <p:txBody>
          <a:bodyPr lIns="0" tIns="0" rIns="0" bIns="0" rtlCol="0" anchor="t">
            <a:spAutoFit/>
          </a:bodyPr>
          <a:lstStyle/>
          <a:p>
            <a:pPr marL="0" lvl="0" indent="0" algn="ctr">
              <a:lnSpc>
                <a:spcPts val="8000"/>
              </a:lnSpc>
            </a:pPr>
            <a:r>
              <a:rPr lang="en-US" sz="8000" b="1" u="none" dirty="0">
                <a:solidFill>
                  <a:srgbClr val="FFBBC3"/>
                </a:solidFill>
                <a:latin typeface="Times New Roman" panose="02020603050405020304" pitchFamily="18" charset="0"/>
                <a:cs typeface="Times New Roman" panose="02020603050405020304" pitchFamily="18" charset="0"/>
              </a:rPr>
              <a:t>LUYỆN TẬP</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57339">
            <a:off x="6307293" y="5546987"/>
            <a:ext cx="927294" cy="148664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23603" y="0"/>
            <a:ext cx="2590455" cy="2571026"/>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6418" r="5088" b="80153"/>
          <a:stretch>
            <a:fillRect/>
          </a:stretch>
        </p:blipFill>
        <p:spPr>
          <a:xfrm>
            <a:off x="0" y="9258300"/>
            <a:ext cx="18288000" cy="1346710"/>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320949" y="8387202"/>
            <a:ext cx="1556123" cy="1544452"/>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59201" y="5574251"/>
            <a:ext cx="5022990" cy="4840336"/>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120080">
            <a:off x="421016" y="5193067"/>
            <a:ext cx="1215369" cy="76236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814233" y="1775575"/>
            <a:ext cx="1525509" cy="1535103"/>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993296" y="-227461"/>
            <a:ext cx="2327653" cy="1512974"/>
          </a:xfrm>
          <a:prstGeom prst="rect">
            <a:avLst/>
          </a:prstGeom>
        </p:spPr>
      </p:pic>
      <p:pic>
        <p:nvPicPr>
          <p:cNvPr id="2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l="41576" b="31090"/>
          <a:stretch>
            <a:fillRect/>
          </a:stretch>
        </p:blipFill>
        <p:spPr>
          <a:xfrm rot="-1653120">
            <a:off x="13910225" y="675215"/>
            <a:ext cx="710756" cy="734680"/>
          </a:xfrm>
          <a:prstGeom prst="rect">
            <a:avLst/>
          </a:prstGeom>
        </p:spPr>
      </p:pic>
      <p:sp>
        <p:nvSpPr>
          <p:cNvPr id="24" name="TextBox 23">
            <a:extLst>
              <a:ext uri="{FF2B5EF4-FFF2-40B4-BE49-F238E27FC236}">
                <a16:creationId xmlns:a16="http://schemas.microsoft.com/office/drawing/2014/main" id="{52A6399A-8FD5-4D15-6D25-EEC7B4E52635}"/>
              </a:ext>
            </a:extLst>
          </p:cNvPr>
          <p:cNvSpPr txBox="1"/>
          <p:nvPr/>
        </p:nvSpPr>
        <p:spPr>
          <a:xfrm>
            <a:off x="7612040" y="3814331"/>
            <a:ext cx="9984084" cy="4010329"/>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Viết </a:t>
            </a:r>
            <a:r>
              <a:rPr lang="vi-VN" sz="4500" b="1" dirty="0">
                <a:solidFill>
                  <a:srgbClr val="000000"/>
                </a:solidFill>
                <a:effectLst/>
                <a:latin typeface="Times New Roman" panose="02020603050405020304" pitchFamily="18" charset="0"/>
                <a:ea typeface="Times New Roman" panose="02020603050405020304" pitchFamily="18" charset="0"/>
              </a:rPr>
              <a:t>đoạn văn (khoảng 5-7 dòng)</a:t>
            </a:r>
            <a:r>
              <a:rPr lang="vi-VN" sz="4500" dirty="0">
                <a:solidFill>
                  <a:srgbClr val="000000"/>
                </a:solidFill>
                <a:effectLst/>
                <a:latin typeface="Times New Roman" panose="02020603050405020304" pitchFamily="18" charset="0"/>
                <a:ea typeface="Times New Roman" panose="02020603050405020304" pitchFamily="18" charset="0"/>
              </a:rPr>
              <a:t> trình bày suy nghĩ của em về </a:t>
            </a:r>
            <a:r>
              <a:rPr lang="vi-VN" sz="4500" b="1" dirty="0">
                <a:solidFill>
                  <a:srgbClr val="000000"/>
                </a:solidFill>
                <a:effectLst/>
                <a:latin typeface="Times New Roman" panose="02020603050405020304" pitchFamily="18" charset="0"/>
                <a:ea typeface="Times New Roman" panose="02020603050405020304" pitchFamily="18" charset="0"/>
              </a:rPr>
              <a:t>một văn bản nghị luận</a:t>
            </a:r>
            <a:r>
              <a:rPr lang="vi-VN" sz="4500" dirty="0">
                <a:solidFill>
                  <a:srgbClr val="000000"/>
                </a:solidFill>
                <a:effectLst/>
                <a:latin typeface="Times New Roman" panose="02020603050405020304" pitchFamily="18" charset="0"/>
                <a:ea typeface="Times New Roman" panose="02020603050405020304" pitchFamily="18" charset="0"/>
              </a:rPr>
              <a:t> đã học, trong đó có sử dụng </a:t>
            </a:r>
            <a:r>
              <a:rPr lang="vi-VN" sz="4500" b="1" dirty="0">
                <a:solidFill>
                  <a:srgbClr val="000000"/>
                </a:solidFill>
                <a:effectLst/>
                <a:latin typeface="Times New Roman" panose="02020603050405020304" pitchFamily="18" charset="0"/>
                <a:ea typeface="Times New Roman" panose="02020603050405020304" pitchFamily="18" charset="0"/>
              </a:rPr>
              <a:t>ít nhất 1 vị ngữ và 1 chủ ngữ được mở rộng bằng cụm chủ vị. </a:t>
            </a:r>
            <a:endParaRPr lang="en-VN" sz="4500" b="1"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8840" y="7796487"/>
            <a:ext cx="4076162" cy="4045591"/>
          </a:xfrm>
          <a:prstGeom prst="rect">
            <a:avLst/>
          </a:prstGeom>
        </p:spPr>
      </p:pic>
      <p:graphicFrame>
        <p:nvGraphicFramePr>
          <p:cNvPr id="23" name="Table 22">
            <a:extLst>
              <a:ext uri="{FF2B5EF4-FFF2-40B4-BE49-F238E27FC236}">
                <a16:creationId xmlns:a16="http://schemas.microsoft.com/office/drawing/2014/main" id="{1F252D24-48BC-39DE-0151-C168C5377562}"/>
              </a:ext>
            </a:extLst>
          </p:cNvPr>
          <p:cNvGraphicFramePr>
            <a:graphicFrameLocks noGrp="1"/>
          </p:cNvGraphicFramePr>
          <p:nvPr>
            <p:extLst>
              <p:ext uri="{D42A27DB-BD31-4B8C-83A1-F6EECF244321}">
                <p14:modId xmlns:p14="http://schemas.microsoft.com/office/powerpoint/2010/main" val="410751788"/>
              </p:ext>
            </p:extLst>
          </p:nvPr>
        </p:nvGraphicFramePr>
        <p:xfrm>
          <a:off x="1768355" y="1613012"/>
          <a:ext cx="14199089" cy="6604565"/>
        </p:xfrm>
        <a:graphic>
          <a:graphicData uri="http://schemas.openxmlformats.org/drawingml/2006/table">
            <a:tbl>
              <a:tblPr firstRow="1" firstCol="1" bandRow="1">
                <a:tableStyleId>{5C22544A-7EE6-4342-B048-85BDC9FD1C3A}</a:tableStyleId>
              </a:tblPr>
              <a:tblGrid>
                <a:gridCol w="14199089">
                  <a:extLst>
                    <a:ext uri="{9D8B030D-6E8A-4147-A177-3AD203B41FA5}">
                      <a16:colId xmlns:a16="http://schemas.microsoft.com/office/drawing/2014/main" val="305781352"/>
                    </a:ext>
                  </a:extLst>
                </a:gridCol>
              </a:tblGrid>
              <a:tr h="546603">
                <a:tc>
                  <a:txBody>
                    <a:bodyPr/>
                    <a:lstStyle/>
                    <a:p>
                      <a:pPr algn="ctr">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Yêu cầu</a:t>
                      </a:r>
                      <a:endParaRPr lang="en-VN" sz="3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1703813443"/>
                  </a:ext>
                </a:extLst>
              </a:tr>
              <a:tr h="1141554">
                <a:tc>
                  <a:txBody>
                    <a:bodyPr/>
                    <a:lstStyle/>
                    <a:p>
                      <a:pPr algn="just">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1. Hình thức: </a:t>
                      </a:r>
                      <a:r>
                        <a:rPr lang="vi-VN" sz="3500" b="0" dirty="0">
                          <a:solidFill>
                            <a:schemeClr val="tx1"/>
                          </a:solidFill>
                          <a:effectLst/>
                          <a:latin typeface="Times New Roman" panose="02020603050405020304" pitchFamily="18" charset="0"/>
                          <a:cs typeface="Times New Roman" panose="02020603050405020304" pitchFamily="18" charset="0"/>
                        </a:rPr>
                        <a:t>đảm bảo đoạn văn (5-7 dòng).</a:t>
                      </a:r>
                      <a:endParaRPr lang="en-VN" sz="3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3100448028"/>
                  </a:ext>
                </a:extLst>
              </a:tr>
              <a:tr h="3521357">
                <a:tc>
                  <a:txBody>
                    <a:bodyPr/>
                    <a:lstStyle/>
                    <a:p>
                      <a:pPr algn="just">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2. Nội dung: </a:t>
                      </a:r>
                      <a:endParaRPr lang="en-VN" sz="35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3500" b="0" dirty="0">
                          <a:solidFill>
                            <a:schemeClr val="tx1"/>
                          </a:solidFill>
                          <a:effectLst/>
                          <a:latin typeface="Times New Roman" panose="02020603050405020304" pitchFamily="18" charset="0"/>
                          <a:cs typeface="Times New Roman" panose="02020603050405020304" pitchFamily="18" charset="0"/>
                        </a:rPr>
                        <a:t>- Trình bày suy nghĩ của em về một văn bản nghị luận đã học. </a:t>
                      </a:r>
                      <a:endParaRPr lang="en-VN" sz="3500" b="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3500" b="0" dirty="0">
                          <a:solidFill>
                            <a:schemeClr val="tx1"/>
                          </a:solidFill>
                          <a:effectLst/>
                          <a:latin typeface="Times New Roman" panose="02020603050405020304" pitchFamily="18" charset="0"/>
                          <a:cs typeface="Times New Roman" panose="02020603050405020304" pitchFamily="18" charset="0"/>
                        </a:rPr>
                        <a:t>- Sử dụng ít nhất 1 vị ngữ và 1 chủ ngữ được mở rộng bằng cụm chủ vị.</a:t>
                      </a:r>
                      <a:endParaRPr lang="en-VN" sz="3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1537653457"/>
                  </a:ext>
                </a:extLst>
              </a:tr>
              <a:tr h="1141554">
                <a:tc>
                  <a:txBody>
                    <a:bodyPr/>
                    <a:lstStyle/>
                    <a:p>
                      <a:pPr algn="just">
                        <a:lnSpc>
                          <a:spcPct val="150000"/>
                        </a:lnSpc>
                      </a:pPr>
                      <a:r>
                        <a:rPr lang="vi-VN" sz="3500" dirty="0">
                          <a:solidFill>
                            <a:schemeClr val="tx1"/>
                          </a:solidFill>
                          <a:effectLst/>
                          <a:latin typeface="Times New Roman" panose="02020603050405020304" pitchFamily="18" charset="0"/>
                          <a:cs typeface="Times New Roman" panose="02020603050405020304" pitchFamily="18" charset="0"/>
                        </a:rPr>
                        <a:t>3. </a:t>
                      </a:r>
                      <a:r>
                        <a:rPr lang="vi-VN" sz="3500" b="0" dirty="0">
                          <a:solidFill>
                            <a:schemeClr val="tx1"/>
                          </a:solidFill>
                          <a:effectLst/>
                          <a:latin typeface="Times New Roman" panose="02020603050405020304" pitchFamily="18" charset="0"/>
                          <a:cs typeface="Times New Roman" panose="02020603050405020304" pitchFamily="18" charset="0"/>
                        </a:rPr>
                        <a:t>Đảm bảo các yêu cầu về chính tả, ngữ pháp và diễn đạt</a:t>
                      </a:r>
                      <a:endParaRPr lang="en-VN" sz="3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1576317976"/>
                  </a:ext>
                </a:extLst>
              </a:tr>
            </a:tbl>
          </a:graphicData>
        </a:graphic>
      </p:graphicFrame>
    </p:spTree>
    <p:extLst>
      <p:ext uri="{BB962C8B-B14F-4D97-AF65-F5344CB8AC3E}">
        <p14:creationId xmlns:p14="http://schemas.microsoft.com/office/powerpoint/2010/main" val="369196899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035"/>
          <a:stretch>
            <a:fillRect/>
          </a:stretch>
        </p:blipFill>
        <p:spPr>
          <a:xfrm rot="1093797">
            <a:off x="8950030" y="-1144395"/>
            <a:ext cx="11894141" cy="298842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035"/>
          <a:stretch>
            <a:fillRect/>
          </a:stretch>
        </p:blipFill>
        <p:spPr>
          <a:xfrm rot="1093797">
            <a:off x="-2556170" y="8442967"/>
            <a:ext cx="11894141" cy="298842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70135" y="-650840"/>
            <a:ext cx="5058173" cy="295213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7501">
            <a:off x="4923085" y="8328895"/>
            <a:ext cx="1866267" cy="1446357"/>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80144" y="7970802"/>
            <a:ext cx="1410756" cy="1400175"/>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381590" y="8696325"/>
            <a:ext cx="3711918" cy="3684078"/>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16156316" y="8670890"/>
            <a:ext cx="1215369" cy="76236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41576" b="31090"/>
          <a:stretch>
            <a:fillRect/>
          </a:stretch>
        </p:blipFill>
        <p:spPr>
          <a:xfrm rot="-1653120">
            <a:off x="9151538" y="8890960"/>
            <a:ext cx="710756" cy="734680"/>
          </a:xfrm>
          <a:prstGeom prst="rect">
            <a:avLst/>
          </a:prstGeom>
        </p:spPr>
      </p:pic>
      <p:sp>
        <p:nvSpPr>
          <p:cNvPr id="18" name="TextBox 17">
            <a:extLst>
              <a:ext uri="{FF2B5EF4-FFF2-40B4-BE49-F238E27FC236}">
                <a16:creationId xmlns:a16="http://schemas.microsoft.com/office/drawing/2014/main" id="{3339432F-484D-952C-2C81-29750B879C1F}"/>
              </a:ext>
            </a:extLst>
          </p:cNvPr>
          <p:cNvSpPr txBox="1"/>
          <p:nvPr/>
        </p:nvSpPr>
        <p:spPr>
          <a:xfrm>
            <a:off x="1018329" y="2127728"/>
            <a:ext cx="16007194" cy="6127447"/>
          </a:xfrm>
          <a:prstGeom prst="rect">
            <a:avLst/>
          </a:prstGeom>
          <a:noFill/>
        </p:spPr>
        <p:txBody>
          <a:bodyPr wrap="square">
            <a:spAutoFit/>
          </a:bodyPr>
          <a:lstStyle/>
          <a:p>
            <a:pPr algn="just">
              <a:lnSpc>
                <a:spcPct val="150000"/>
              </a:lnSpc>
            </a:pPr>
            <a:r>
              <a:rPr lang="vi-VN" sz="3800" i="1" dirty="0">
                <a:solidFill>
                  <a:srgbClr val="000000"/>
                </a:solidFill>
                <a:effectLst/>
                <a:latin typeface="Times New Roman" panose="02020603050405020304" pitchFamily="18" charset="0"/>
                <a:ea typeface="Times New Roman" panose="02020603050405020304" pitchFamily="18" charset="0"/>
              </a:rPr>
              <a:t>	Trong các văn bản nghị luận đã học, “Khan hiếm nước ngọt” là một trong những văn bản đem lại cho em những nhận thức mới mẻ, sâu sắc. Trước khi học văn bản “Khan hiếm nước ngọt”, em thường nghĩ rằng con người sẽ chẳng bao giờ thiếu nước. Tuy nhiên, những nội dung mà tác giả trình bày trong văn bản này cho thấy nước ngọt ngày càng khan hiếm và muốn có nước sạch để dùng, con người phải chi trả rất tốn kém. Vì vậy, con người ngày càng sử dụng nguồn tài nguyên nước một cách hợp lí, tiết kiệm. (SGV Ngữ văn 7, Cánh diều)</a:t>
            </a:r>
            <a:endParaRPr lang="en-VN" sz="38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161" t="719" r="9412" b="41143"/>
          <a:stretch>
            <a:fillRect/>
          </a:stretch>
        </p:blipFill>
        <p:spPr>
          <a:xfrm rot="5400000">
            <a:off x="-3679737" y="3679737"/>
            <a:ext cx="10287000" cy="2927526"/>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09939" y="6657011"/>
            <a:ext cx="3178302" cy="5202577"/>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53663">
            <a:off x="675063" y="4459627"/>
            <a:ext cx="1577400" cy="16546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395308">
            <a:off x="16210367" y="938739"/>
            <a:ext cx="1215369" cy="76236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952476" y="8687124"/>
            <a:ext cx="1085916" cy="1599876"/>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910342" y="8687124"/>
            <a:ext cx="1085916" cy="159987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71926" y="8687124"/>
            <a:ext cx="1085916" cy="159987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41576" b="31090"/>
          <a:stretch>
            <a:fillRect/>
          </a:stretch>
        </p:blipFill>
        <p:spPr>
          <a:xfrm rot="-1653120">
            <a:off x="4636688" y="8890960"/>
            <a:ext cx="710756" cy="734680"/>
          </a:xfrm>
          <a:prstGeom prst="rect">
            <a:avLst/>
          </a:prstGeom>
        </p:spPr>
      </p:pic>
      <p:sp>
        <p:nvSpPr>
          <p:cNvPr id="19" name="TextBox 18">
            <a:extLst>
              <a:ext uri="{FF2B5EF4-FFF2-40B4-BE49-F238E27FC236}">
                <a16:creationId xmlns:a16="http://schemas.microsoft.com/office/drawing/2014/main" id="{394D0024-91D9-0151-BADC-565CB0006A91}"/>
              </a:ext>
            </a:extLst>
          </p:cNvPr>
          <p:cNvSpPr txBox="1"/>
          <p:nvPr/>
        </p:nvSpPr>
        <p:spPr>
          <a:xfrm>
            <a:off x="3222539" y="999204"/>
            <a:ext cx="14532544" cy="5261569"/>
          </a:xfrm>
          <a:prstGeom prst="rect">
            <a:avLst/>
          </a:prstGeom>
          <a:noFill/>
        </p:spPr>
        <p:txBody>
          <a:bodyPr wrap="square">
            <a:spAutoFit/>
          </a:bodyPr>
          <a:lstStyle/>
          <a:p>
            <a:pPr algn="just">
              <a:lnSpc>
                <a:spcPct val="150000"/>
              </a:lnSpc>
            </a:pPr>
            <a:r>
              <a:rPr lang="vi-VN" sz="3800" dirty="0">
                <a:solidFill>
                  <a:srgbClr val="000000"/>
                </a:solidFill>
                <a:effectLst/>
                <a:latin typeface="Times New Roman" panose="02020603050405020304" pitchFamily="18" charset="0"/>
                <a:ea typeface="Times New Roman" panose="02020603050405020304" pitchFamily="18" charset="0"/>
              </a:rPr>
              <a:t>- Câu thứ hai trong đoạn văn có vị ngữ được mở rộng bằng cụm chủ vị:</a:t>
            </a:r>
            <a:endParaRPr lang="en-VN" sz="3800" dirty="0">
              <a:effectLst/>
              <a:latin typeface="Times New Roman" panose="02020603050405020304" pitchFamily="18" charset="0"/>
              <a:ea typeface="Times New Roman" panose="02020603050405020304" pitchFamily="18" charset="0"/>
            </a:endParaRPr>
          </a:p>
          <a:p>
            <a:pPr algn="just">
              <a:lnSpc>
                <a:spcPct val="150000"/>
              </a:lnSpc>
            </a:pPr>
            <a:r>
              <a:rPr lang="vi-VN" sz="3800" i="1" dirty="0">
                <a:solidFill>
                  <a:srgbClr val="000000"/>
                </a:solidFill>
                <a:effectLst/>
                <a:latin typeface="Times New Roman" panose="02020603050405020304" pitchFamily="18" charset="0"/>
                <a:ea typeface="Times New Roman" panose="02020603050405020304" pitchFamily="18" charset="0"/>
              </a:rPr>
              <a:t>Em // thường nghĩ rằng </a:t>
            </a:r>
            <a:r>
              <a:rPr lang="vi-VN" sz="3800" b="1" i="1" dirty="0">
                <a:solidFill>
                  <a:srgbClr val="000000"/>
                </a:solidFill>
                <a:effectLst/>
                <a:latin typeface="Times New Roman" panose="02020603050405020304" pitchFamily="18" charset="0"/>
                <a:ea typeface="Times New Roman" panose="02020603050405020304" pitchFamily="18" charset="0"/>
              </a:rPr>
              <a:t>con người / sẽ chẳng bao giờ thiếu nước</a:t>
            </a:r>
            <a:endParaRPr lang="en-VN" sz="3800" dirty="0">
              <a:effectLst/>
              <a:latin typeface="Times New Roman" panose="02020603050405020304" pitchFamily="18" charset="0"/>
              <a:ea typeface="Times New Roman" panose="02020603050405020304" pitchFamily="18" charset="0"/>
            </a:endParaRPr>
          </a:p>
          <a:p>
            <a:pPr algn="just">
              <a:lnSpc>
                <a:spcPct val="150000"/>
              </a:lnSpc>
            </a:pPr>
            <a:r>
              <a:rPr lang="vi-VN" sz="3800" dirty="0">
                <a:solidFill>
                  <a:srgbClr val="000000"/>
                </a:solidFill>
                <a:effectLst/>
                <a:latin typeface="Times New Roman" panose="02020603050405020304" pitchFamily="18" charset="0"/>
                <a:ea typeface="Times New Roman" panose="02020603050405020304" pitchFamily="18" charset="0"/>
              </a:rPr>
              <a:t>- Câu thứ ba trong đoạn văn có chủ ngữ được mở rộng bằng cụm chủ vị:</a:t>
            </a:r>
            <a:endParaRPr lang="en-VN" sz="3800" dirty="0">
              <a:effectLst/>
              <a:latin typeface="Times New Roman" panose="02020603050405020304" pitchFamily="18" charset="0"/>
              <a:ea typeface="Times New Roman" panose="02020603050405020304" pitchFamily="18" charset="0"/>
            </a:endParaRPr>
          </a:p>
          <a:p>
            <a:pPr>
              <a:lnSpc>
                <a:spcPct val="150000"/>
              </a:lnSpc>
            </a:pPr>
            <a:r>
              <a:rPr lang="vi-VN" sz="3800" i="1" dirty="0">
                <a:solidFill>
                  <a:srgbClr val="000000"/>
                </a:solidFill>
                <a:effectLst/>
                <a:latin typeface="Times New Roman" panose="02020603050405020304" pitchFamily="18" charset="0"/>
                <a:ea typeface="Times New Roman" panose="02020603050405020304" pitchFamily="18" charset="0"/>
              </a:rPr>
              <a:t>Tuy nhiên, những nội dung mà </a:t>
            </a:r>
            <a:r>
              <a:rPr lang="vi-VN" sz="3800" b="1" i="1" dirty="0">
                <a:solidFill>
                  <a:srgbClr val="000000"/>
                </a:solidFill>
                <a:effectLst/>
                <a:latin typeface="Times New Roman" panose="02020603050405020304" pitchFamily="18" charset="0"/>
                <a:ea typeface="Times New Roman" panose="02020603050405020304" pitchFamily="18" charset="0"/>
              </a:rPr>
              <a:t>tác giả / trình bày trong văn bản này</a:t>
            </a:r>
            <a:r>
              <a:rPr lang="vi-VN" sz="3800" i="1" dirty="0">
                <a:solidFill>
                  <a:srgbClr val="000000"/>
                </a:solidFill>
                <a:effectLst/>
                <a:latin typeface="Times New Roman" panose="02020603050405020304" pitchFamily="18" charset="0"/>
                <a:ea typeface="Times New Roman" panose="02020603050405020304" pitchFamily="18" charset="0"/>
              </a:rPr>
              <a:t> // cho thấy nước ngọt ngày càng khan hiếm và muốn có nước sạch để dùng, con người phải chi trả rất tốn kém.</a:t>
            </a:r>
            <a:r>
              <a:rPr lang="en-VN" sz="3800" dirty="0">
                <a:effectLst/>
              </a:rPr>
              <a:t> </a:t>
            </a:r>
            <a:endParaRPr lang="en-VN" sz="3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barn(inVertical)">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784830"/>
          </a:xfrm>
          <a:prstGeom prst="rect">
            <a:avLst/>
          </a:prstGeom>
          <a:noFill/>
        </p:spPr>
        <p:txBody>
          <a:bodyPr wrap="square">
            <a:spAutoFit/>
          </a:bodyPr>
          <a:lstStyle/>
          <a:p>
            <a:r>
              <a:rPr lang="vi-VN" sz="4500" dirty="0">
                <a:solidFill>
                  <a:srgbClr val="000000"/>
                </a:solidFill>
                <a:effectLst/>
                <a:latin typeface="Times New Roman" panose="02020603050405020304" pitchFamily="18" charset="0"/>
                <a:ea typeface="Calibri" panose="020F0502020204030204" pitchFamily="34" charset="0"/>
              </a:rPr>
              <a:t>Điều các bạn nghĩ cũng là điều xưa nay tôi mộng tưởng. (Tô Hoài)</a:t>
            </a:r>
            <a:r>
              <a:rPr lang="en-VN" sz="4500" dirty="0">
                <a:effectLst/>
              </a:rPr>
              <a:t> </a:t>
            </a:r>
            <a:endParaRPr lang="en-VN" sz="4500" dirty="0"/>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784830"/>
          </a:xfrm>
          <a:prstGeom prst="rect">
            <a:avLst/>
          </a:prstGeom>
          <a:noFill/>
        </p:spPr>
        <p:txBody>
          <a:bodyPr wrap="square">
            <a:spAutoFit/>
          </a:bodyPr>
          <a:lstStyle/>
          <a:p>
            <a:r>
              <a:rPr lang="vi-VN" sz="4500" dirty="0">
                <a:solidFill>
                  <a:srgbClr val="000000"/>
                </a:solidFill>
                <a:effectLst/>
                <a:latin typeface="Times New Roman" panose="02020603050405020304" pitchFamily="18" charset="0"/>
                <a:ea typeface="Calibri" panose="020F0502020204030204" pitchFamily="34" charset="0"/>
              </a:rPr>
              <a:t>Điều các bạn nghĩ // cũng là điều xưa nay tôi mộng tưởng. </a:t>
            </a:r>
            <a:endParaRPr lang="en-VN" sz="45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524" t="75942" r="3982" b="4211"/>
          <a:stretch>
            <a:fillRect/>
          </a:stretch>
        </p:blipFill>
        <p:spPr>
          <a:xfrm>
            <a:off x="0" y="0"/>
            <a:ext cx="18288000" cy="134671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07451" y="2827105"/>
            <a:ext cx="1144987" cy="157116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6421" y="6087353"/>
            <a:ext cx="3501010" cy="347475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2712" y="9401175"/>
            <a:ext cx="1493775" cy="1482572"/>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41513" y="9401175"/>
            <a:ext cx="1493775" cy="148257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03411" y="6087353"/>
            <a:ext cx="3501010" cy="347475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120080">
            <a:off x="280011" y="3621542"/>
            <a:ext cx="1215369" cy="762368"/>
          </a:xfrm>
          <a:prstGeom prst="rect">
            <a:avLst/>
          </a:prstGeom>
        </p:spPr>
      </p:pic>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14597098" y="6739128"/>
            <a:ext cx="710756" cy="734680"/>
          </a:xfrm>
          <a:prstGeom prst="rect">
            <a:avLst/>
          </a:prstGeom>
        </p:spPr>
      </p:pic>
      <p:sp>
        <p:nvSpPr>
          <p:cNvPr id="20" name="TextBox 19">
            <a:extLst>
              <a:ext uri="{FF2B5EF4-FFF2-40B4-BE49-F238E27FC236}">
                <a16:creationId xmlns:a16="http://schemas.microsoft.com/office/drawing/2014/main" id="{B1864F62-5985-5FED-63DC-9AA9BCEF3E7D}"/>
              </a:ext>
            </a:extLst>
          </p:cNvPr>
          <p:cNvSpPr txBox="1"/>
          <p:nvPr/>
        </p:nvSpPr>
        <p:spPr>
          <a:xfrm>
            <a:off x="2399599" y="2024684"/>
            <a:ext cx="12741914" cy="6406562"/>
          </a:xfrm>
          <a:prstGeom prst="rect">
            <a:avLst/>
          </a:prstGeom>
          <a:noFill/>
        </p:spPr>
        <p:txBody>
          <a:bodyPr wrap="square">
            <a:spAutoFit/>
          </a:bodyPr>
          <a:lstStyle/>
          <a:p>
            <a:pPr algn="ctr">
              <a:lnSpc>
                <a:spcPct val="115000"/>
              </a:lnSpc>
            </a:pPr>
            <a:r>
              <a:rPr lang="vi-VN" sz="4000" b="1" dirty="0">
                <a:solidFill>
                  <a:srgbClr val="000000"/>
                </a:solidFill>
                <a:effectLst/>
                <a:latin typeface="Times New Roman" panose="02020603050405020304" pitchFamily="18" charset="0"/>
                <a:ea typeface="Times New Roman" panose="02020603050405020304" pitchFamily="18" charset="0"/>
              </a:rPr>
              <a:t>* Chuẩn bị ở nhà: </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Chuẩn bị bài Thực hành đọc hiểu: Sức hấp dẫn của tác phẩm “Hai vạn dặm dưới đáy biển” bằng cách:</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Đọc trước văn bản Sức hấp dẫn của tác phẩm “Hai vạn dặm dưới đáy biển”; tìm hiểu thêm thông tin về tác giả Lê Phương Liên.</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Liên hệ với những hiểu biết của em về văn bản “Bạch tuộc” trích tiểu thuyết “Hai vạn dặm dưới đáy biển” của Véc-nơ (bài 3) để hiểu thêm về văn bản nghị luận này. </a:t>
            </a:r>
            <a:endParaRPr lang="en-VN" sz="40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48665"/>
          <a:stretch>
            <a:fillRect/>
          </a:stretch>
        </p:blipFill>
        <p:spPr>
          <a:xfrm>
            <a:off x="-499138" y="0"/>
            <a:ext cx="16924076" cy="866610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66795" y="660321"/>
            <a:ext cx="944560" cy="73675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2264" r="3325" b="72842"/>
          <a:stretch>
            <a:fillRect/>
          </a:stretch>
        </p:blipFill>
        <p:spPr>
          <a:xfrm>
            <a:off x="0" y="9131087"/>
            <a:ext cx="18288000" cy="162602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1528"/>
          <a:stretch>
            <a:fillRect/>
          </a:stretch>
        </p:blipFill>
        <p:spPr>
          <a:xfrm>
            <a:off x="14261560" y="1899700"/>
            <a:ext cx="4026440" cy="838730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47501">
            <a:off x="16810285" y="161929"/>
            <a:ext cx="1866267" cy="144635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6700" y="6093350"/>
            <a:ext cx="2846440" cy="419365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113241" y="6503231"/>
            <a:ext cx="1525509" cy="153510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41576" b="31090"/>
          <a:stretch>
            <a:fillRect/>
          </a:stretch>
        </p:blipFill>
        <p:spPr>
          <a:xfrm rot="-4359515">
            <a:off x="10348794" y="7850048"/>
            <a:ext cx="710756" cy="734680"/>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l="41576" b="31090"/>
          <a:stretch>
            <a:fillRect/>
          </a:stretch>
        </p:blipFill>
        <p:spPr>
          <a:xfrm rot="-1346225">
            <a:off x="5081623" y="7876501"/>
            <a:ext cx="710756" cy="734680"/>
          </a:xfrm>
          <a:prstGeom prst="rect">
            <a:avLst/>
          </a:prstGeom>
        </p:spPr>
      </p:pic>
      <p:pic>
        <p:nvPicPr>
          <p:cNvPr id="14" name="Picture 13">
            <a:extLst>
              <a:ext uri="{FF2B5EF4-FFF2-40B4-BE49-F238E27FC236}">
                <a16:creationId xmlns:a16="http://schemas.microsoft.com/office/drawing/2014/main" id="{C611D098-F37A-BD27-59AA-3BFEE6F9A6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0066" y="1054330"/>
            <a:ext cx="17330504" cy="4990043"/>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824841"/>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Ấy vậy, tôi cho là tôi giỏi. (Tô Hoài)</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Ấy vậy, tôi // cho là tôi giỏi. (Tô Hoài)</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572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824841"/>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Gió thổi mạnh làm cho Sơn thấy lạnh và cay mắt. (Thạch Lam)</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Gió // thổi mạnh làm cho Sơn thấy lạnh và cay mắt. </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3717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8840" y="7796487"/>
            <a:ext cx="4076162" cy="4045591"/>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400000">
            <a:off x="2383694" y="5025338"/>
            <a:ext cx="927294" cy="1486643"/>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14792635" y="2508178"/>
            <a:ext cx="710756" cy="734680"/>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1576" b="31090"/>
          <a:stretch>
            <a:fillRect/>
          </a:stretch>
        </p:blipFill>
        <p:spPr>
          <a:xfrm rot="-1653120">
            <a:off x="2976954" y="6639668"/>
            <a:ext cx="710756" cy="734680"/>
          </a:xfrm>
          <a:prstGeom prst="rect">
            <a:avLst/>
          </a:prstGeom>
        </p:spPr>
      </p:pic>
      <p:pic>
        <p:nvPicPr>
          <p:cNvPr id="22"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9073542">
            <a:off x="687716" y="5387475"/>
            <a:ext cx="1215369" cy="762368"/>
          </a:xfrm>
          <a:prstGeom prst="rect">
            <a:avLst/>
          </a:prstGeom>
        </p:spPr>
      </p:pic>
      <p:sp>
        <p:nvSpPr>
          <p:cNvPr id="24" name="TextBox 23">
            <a:extLst>
              <a:ext uri="{FF2B5EF4-FFF2-40B4-BE49-F238E27FC236}">
                <a16:creationId xmlns:a16="http://schemas.microsoft.com/office/drawing/2014/main" id="{4B42C255-A007-BF72-BAD5-CDB8624A2032}"/>
              </a:ext>
            </a:extLst>
          </p:cNvPr>
          <p:cNvSpPr txBox="1"/>
          <p:nvPr/>
        </p:nvSpPr>
        <p:spPr>
          <a:xfrm>
            <a:off x="1143000" y="1197944"/>
            <a:ext cx="15011400" cy="824841"/>
          </a:xfrm>
          <a:prstGeom prst="rect">
            <a:avLst/>
          </a:prstGeom>
          <a:noFill/>
        </p:spPr>
        <p:txBody>
          <a:bodyPr wrap="square">
            <a:spAutoFit/>
          </a:bodyPr>
          <a:lstStyle/>
          <a:p>
            <a:pPr>
              <a:lnSpc>
                <a:spcPct val="115000"/>
              </a:lnSpc>
            </a:pPr>
            <a:r>
              <a:rPr lang="vi-VN" sz="4500" b="1" dirty="0">
                <a:solidFill>
                  <a:srgbClr val="000000"/>
                </a:solidFill>
                <a:effectLst/>
                <a:latin typeface="Times New Roman" panose="02020603050405020304" pitchFamily="18" charset="0"/>
                <a:ea typeface="Calibri" panose="020F0502020204030204" pitchFamily="34" charset="0"/>
              </a:rPr>
              <a:t>Xác định thành phần chủ ngữ và vị ngữ trong các câu sau: </a:t>
            </a:r>
            <a:endParaRPr lang="en-VN" sz="4500" b="1"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CB0A744E-EEE2-3A5C-A1D4-88BD3F017477}"/>
              </a:ext>
            </a:extLst>
          </p:cNvPr>
          <p:cNvSpPr txBox="1"/>
          <p:nvPr/>
        </p:nvSpPr>
        <p:spPr>
          <a:xfrm>
            <a:off x="1295400" y="3393181"/>
            <a:ext cx="15773400" cy="824841"/>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Chị Dậu cũng nước mắt chảy qua gò má ròng ròng. (Ngô Tất Tố)</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B4E4F68C-87FE-ABAA-43DB-CCC998BB36CD}"/>
              </a:ext>
            </a:extLst>
          </p:cNvPr>
          <p:cNvSpPr txBox="1"/>
          <p:nvPr/>
        </p:nvSpPr>
        <p:spPr>
          <a:xfrm>
            <a:off x="4056923" y="5376244"/>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Chị Dậu // cũng nước mắt chảy qua gò má ròng ròng. </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5587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rot="-10800000">
            <a:off x="0" y="-851950"/>
            <a:ext cx="18288000" cy="170390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111" b="71790"/>
          <a:stretch>
            <a:fillRect/>
          </a:stretch>
        </p:blipFill>
        <p:spPr>
          <a:xfrm>
            <a:off x="0" y="9435050"/>
            <a:ext cx="18288000" cy="170390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79712" y="8382959"/>
            <a:ext cx="1763911" cy="175068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14758" y="-731801"/>
            <a:ext cx="3072322" cy="3049280"/>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8840" y="7796487"/>
            <a:ext cx="4076162" cy="4045591"/>
          </a:xfrm>
          <a:prstGeom prst="rect">
            <a:avLst/>
          </a:prstGeom>
        </p:spPr>
      </p:pic>
      <p:pic>
        <p:nvPicPr>
          <p:cNvPr id="20" name="Picture 2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41576" b="31090"/>
          <a:stretch>
            <a:fillRect/>
          </a:stretch>
        </p:blipFill>
        <p:spPr>
          <a:xfrm rot="-1653120">
            <a:off x="14792635" y="2508178"/>
            <a:ext cx="710756" cy="734680"/>
          </a:xfrm>
          <a:prstGeom prst="rect">
            <a:avLst/>
          </a:prstGeom>
        </p:spPr>
      </p:pic>
      <p:sp>
        <p:nvSpPr>
          <p:cNvPr id="5" name="TextBox 4">
            <a:extLst>
              <a:ext uri="{FF2B5EF4-FFF2-40B4-BE49-F238E27FC236}">
                <a16:creationId xmlns:a16="http://schemas.microsoft.com/office/drawing/2014/main" id="{8E8E1B60-C437-F2DE-8177-D7C5C751F239}"/>
              </a:ext>
            </a:extLst>
          </p:cNvPr>
          <p:cNvSpPr txBox="1"/>
          <p:nvPr/>
        </p:nvSpPr>
        <p:spPr>
          <a:xfrm>
            <a:off x="762000" y="1682329"/>
            <a:ext cx="17145000" cy="784830"/>
          </a:xfrm>
          <a:prstGeom prst="rect">
            <a:avLst/>
          </a:prstGeom>
          <a:noFill/>
        </p:spPr>
        <p:txBody>
          <a:bodyPr wrap="square">
            <a:spAutoFit/>
          </a:bodyPr>
          <a:lstStyle/>
          <a:p>
            <a:r>
              <a:rPr lang="vi-VN" sz="4500" dirty="0">
                <a:solidFill>
                  <a:srgbClr val="000000"/>
                </a:solidFill>
                <a:effectLst/>
                <a:latin typeface="Times New Roman" panose="02020603050405020304" pitchFamily="18" charset="0"/>
                <a:ea typeface="Calibri" panose="020F0502020204030204" pitchFamily="34" charset="0"/>
              </a:rPr>
              <a:t>1. Điều các bạn nghĩ // cũng là điều xưa nay </a:t>
            </a:r>
            <a:r>
              <a:rPr lang="vi-VN" sz="4500" b="1" dirty="0">
                <a:solidFill>
                  <a:srgbClr val="000000"/>
                </a:solidFill>
                <a:effectLst/>
                <a:latin typeface="Times New Roman" panose="02020603050405020304" pitchFamily="18" charset="0"/>
                <a:ea typeface="Calibri" panose="020F0502020204030204" pitchFamily="34" charset="0"/>
              </a:rPr>
              <a:t>tôi / mộng tưởng</a:t>
            </a:r>
            <a:r>
              <a:rPr lang="vi-VN" sz="4500" dirty="0">
                <a:solidFill>
                  <a:srgbClr val="000000"/>
                </a:solidFill>
                <a:effectLst/>
                <a:latin typeface="Times New Roman" panose="02020603050405020304" pitchFamily="18" charset="0"/>
                <a:ea typeface="Calibri" panose="020F0502020204030204" pitchFamily="34" charset="0"/>
              </a:rPr>
              <a:t>. (Tô Hoài) </a:t>
            </a:r>
            <a:endParaRPr lang="en-VN" sz="4500" dirty="0"/>
          </a:p>
        </p:txBody>
      </p:sp>
      <p:sp>
        <p:nvSpPr>
          <p:cNvPr id="6" name="TextBox 5">
            <a:extLst>
              <a:ext uri="{FF2B5EF4-FFF2-40B4-BE49-F238E27FC236}">
                <a16:creationId xmlns:a16="http://schemas.microsoft.com/office/drawing/2014/main" id="{C027B35B-BE90-5002-2DAD-9FFCC26CC9B6}"/>
              </a:ext>
            </a:extLst>
          </p:cNvPr>
          <p:cNvSpPr txBox="1"/>
          <p:nvPr/>
        </p:nvSpPr>
        <p:spPr>
          <a:xfrm>
            <a:off x="762000" y="3086958"/>
            <a:ext cx="157734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2. Ấy vậy, tôi // cho là </a:t>
            </a:r>
            <a:r>
              <a:rPr lang="vi-VN" sz="4500" b="1" dirty="0">
                <a:solidFill>
                  <a:srgbClr val="000000"/>
                </a:solidFill>
                <a:latin typeface="Times New Roman" panose="02020603050405020304" pitchFamily="18" charset="0"/>
                <a:ea typeface="Calibri" panose="020F0502020204030204" pitchFamily="34" charset="0"/>
              </a:rPr>
              <a:t>tôi / giỏi</a:t>
            </a:r>
            <a:r>
              <a:rPr lang="vi-VN" sz="4500" dirty="0">
                <a:solidFill>
                  <a:srgbClr val="000000"/>
                </a:solidFill>
                <a:latin typeface="Times New Roman" panose="02020603050405020304" pitchFamily="18" charset="0"/>
                <a:ea typeface="Calibri" panose="020F0502020204030204" pitchFamily="34" charset="0"/>
              </a:rPr>
              <a:t>. (Tô Hoài)</a:t>
            </a:r>
            <a:endParaRPr lang="en-VN" sz="45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0019E3C8-7E10-AB36-6CF2-C12F3F420968}"/>
              </a:ext>
            </a:extLst>
          </p:cNvPr>
          <p:cNvSpPr txBox="1"/>
          <p:nvPr/>
        </p:nvSpPr>
        <p:spPr>
          <a:xfrm>
            <a:off x="762000" y="4492046"/>
            <a:ext cx="167640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3. Gió // thổi mạnh làm cho </a:t>
            </a:r>
            <a:r>
              <a:rPr lang="vi-VN" sz="4500" b="1" dirty="0">
                <a:solidFill>
                  <a:srgbClr val="000000"/>
                </a:solidFill>
                <a:latin typeface="Times New Roman" panose="02020603050405020304" pitchFamily="18" charset="0"/>
                <a:ea typeface="Calibri" panose="020F0502020204030204" pitchFamily="34" charset="0"/>
              </a:rPr>
              <a:t>Sơn / thấy lạnh và cay mắt.</a:t>
            </a:r>
            <a:r>
              <a:rPr lang="vi-VN" sz="4500" dirty="0">
                <a:solidFill>
                  <a:srgbClr val="000000"/>
                </a:solidFill>
                <a:latin typeface="Times New Roman" panose="02020603050405020304" pitchFamily="18" charset="0"/>
                <a:ea typeface="Calibri" panose="020F0502020204030204" pitchFamily="34" charset="0"/>
              </a:rPr>
              <a:t> (Thạch Lam) </a:t>
            </a:r>
            <a:endParaRPr lang="en-VN" sz="4500" dirty="0">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EEC741E-15D6-8B02-B29C-9336B0F3CA43}"/>
              </a:ext>
            </a:extLst>
          </p:cNvPr>
          <p:cNvSpPr txBox="1"/>
          <p:nvPr/>
        </p:nvSpPr>
        <p:spPr>
          <a:xfrm>
            <a:off x="762000" y="6033180"/>
            <a:ext cx="17145000" cy="824841"/>
          </a:xfrm>
          <a:prstGeom prst="rect">
            <a:avLst/>
          </a:prstGeom>
          <a:noFill/>
        </p:spPr>
        <p:txBody>
          <a:bodyPr wrap="square">
            <a:spAutoFit/>
          </a:bodyPr>
          <a:lstStyle/>
          <a:p>
            <a:pPr>
              <a:lnSpc>
                <a:spcPct val="115000"/>
              </a:lnSpc>
            </a:pPr>
            <a:r>
              <a:rPr lang="vi-VN" sz="4500" dirty="0">
                <a:solidFill>
                  <a:srgbClr val="000000"/>
                </a:solidFill>
                <a:latin typeface="Times New Roman" panose="02020603050405020304" pitchFamily="18" charset="0"/>
                <a:ea typeface="Calibri" panose="020F0502020204030204" pitchFamily="34" charset="0"/>
              </a:rPr>
              <a:t>4. Chị Dậu // cũng </a:t>
            </a:r>
            <a:r>
              <a:rPr lang="vi-VN" sz="4500" b="1" dirty="0">
                <a:solidFill>
                  <a:srgbClr val="000000"/>
                </a:solidFill>
                <a:latin typeface="Times New Roman" panose="02020603050405020304" pitchFamily="18" charset="0"/>
                <a:ea typeface="Calibri" panose="020F0502020204030204" pitchFamily="34" charset="0"/>
              </a:rPr>
              <a:t>nước mắt / chảy qua gò má ròng ròng</a:t>
            </a:r>
            <a:r>
              <a:rPr lang="vi-VN" sz="4500" dirty="0">
                <a:solidFill>
                  <a:srgbClr val="000000"/>
                </a:solidFill>
                <a:latin typeface="Times New Roman" panose="02020603050405020304" pitchFamily="18" charset="0"/>
                <a:ea typeface="Calibri" panose="020F0502020204030204" pitchFamily="34" charset="0"/>
              </a:rPr>
              <a:t>. (Ngô Tất Tố) </a:t>
            </a:r>
            <a:endParaRPr lang="en-VN" sz="4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7973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19276" y="-1708792"/>
            <a:ext cx="12649449" cy="95819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45651" y="-1124937"/>
            <a:ext cx="3621317" cy="359415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59300" y="2379827"/>
            <a:ext cx="1415336" cy="140472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3111" b="71790"/>
          <a:stretch>
            <a:fillRect/>
          </a:stretch>
        </p:blipFill>
        <p:spPr>
          <a:xfrm>
            <a:off x="0" y="9078851"/>
            <a:ext cx="18288000" cy="1703901"/>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18662" y="8462215"/>
            <a:ext cx="1415336" cy="1404721"/>
          </a:xfrm>
          <a:prstGeom prst="rect">
            <a:avLst/>
          </a:prstGeom>
        </p:spPr>
      </p:pic>
      <p:pic>
        <p:nvPicPr>
          <p:cNvPr id="7" name="Picture 7"/>
          <p:cNvPicPr>
            <a:picLocks noChangeAspect="1"/>
          </p:cNvPicPr>
          <p:nvPr/>
        </p:nvPicPr>
        <p:blipFill>
          <a:blip r:embed="rId9"/>
          <a:srcRect/>
          <a:stretch>
            <a:fillRect/>
          </a:stretch>
        </p:blipFill>
        <p:spPr>
          <a:xfrm>
            <a:off x="-458269" y="3676650"/>
            <a:ext cx="6826523" cy="661035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07806">
            <a:off x="12196188" y="-418366"/>
            <a:ext cx="1577400" cy="165461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27772" y="1201563"/>
            <a:ext cx="1583006" cy="153089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369850" y="3676650"/>
            <a:ext cx="4197749" cy="6996248"/>
          </a:xfrm>
          <a:prstGeom prst="rect">
            <a:avLst/>
          </a:prstGeom>
        </p:spPr>
      </p:pic>
      <p:sp>
        <p:nvSpPr>
          <p:cNvPr id="11" name="TextBox 11"/>
          <p:cNvSpPr txBox="1"/>
          <p:nvPr/>
        </p:nvSpPr>
        <p:spPr>
          <a:xfrm>
            <a:off x="4312064" y="1255785"/>
            <a:ext cx="9936017" cy="615553"/>
          </a:xfrm>
          <a:prstGeom prst="rect">
            <a:avLst/>
          </a:prstGeom>
        </p:spPr>
        <p:txBody>
          <a:bodyPr wrap="square" lIns="0" tIns="0" rIns="0" bIns="0" rtlCol="0" anchor="t">
            <a:spAutoFit/>
          </a:bodyPr>
          <a:lstStyle/>
          <a:p>
            <a:pPr algn="ctr"/>
            <a:r>
              <a:rPr lang="en-US" sz="4000" b="1" dirty="0">
                <a:solidFill>
                  <a:srgbClr val="F1A2B0"/>
                </a:solidFill>
                <a:latin typeface="Times New Roman" panose="02020603050405020304" pitchFamily="18" charset="0"/>
                <a:cs typeface="Times New Roman" panose="02020603050405020304" pitchFamily="18" charset="0"/>
              </a:rPr>
              <a:t>BÀI 4: THỰC HÀNH TIẾNG VIỆT</a:t>
            </a:r>
          </a:p>
        </p:txBody>
      </p:sp>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9157760">
            <a:off x="421016" y="3232522"/>
            <a:ext cx="1215369" cy="762368"/>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l="41576" b="31090"/>
          <a:stretch>
            <a:fillRect/>
          </a:stretch>
        </p:blipFill>
        <p:spPr>
          <a:xfrm rot="-1653120">
            <a:off x="11991113" y="8094875"/>
            <a:ext cx="710756" cy="734680"/>
          </a:xfrm>
          <a:prstGeom prst="rect">
            <a:avLst/>
          </a:prstGeom>
        </p:spPr>
      </p:pic>
      <p:sp>
        <p:nvSpPr>
          <p:cNvPr id="16" name="TextBox 11">
            <a:extLst>
              <a:ext uri="{FF2B5EF4-FFF2-40B4-BE49-F238E27FC236}">
                <a16:creationId xmlns:a16="http://schemas.microsoft.com/office/drawing/2014/main" id="{4488820B-B5C0-B287-CC3B-DF05731DD9CD}"/>
              </a:ext>
            </a:extLst>
          </p:cNvPr>
          <p:cNvSpPr txBox="1"/>
          <p:nvPr/>
        </p:nvSpPr>
        <p:spPr>
          <a:xfrm>
            <a:off x="4312063" y="2614782"/>
            <a:ext cx="9936017" cy="4924425"/>
          </a:xfrm>
          <a:prstGeom prst="rect">
            <a:avLst/>
          </a:prstGeom>
        </p:spPr>
        <p:txBody>
          <a:bodyPr wrap="square" lIns="0" tIns="0" rIns="0" bIns="0" rtlCol="0" anchor="t">
            <a:spAutoFit/>
          </a:bodyPr>
          <a:lstStyle/>
          <a:p>
            <a:pPr algn="ctr"/>
            <a:r>
              <a:rPr lang="en-US" sz="8000" b="1" dirty="0">
                <a:solidFill>
                  <a:srgbClr val="F1A2B0"/>
                </a:solidFill>
                <a:latin typeface="Times New Roman" panose="02020603050405020304" pitchFamily="18" charset="0"/>
                <a:cs typeface="Times New Roman" panose="02020603050405020304" pitchFamily="18" charset="0"/>
              </a:rPr>
              <a:t>MỞ RỘNG THÀNH PHẦN CHÍNH</a:t>
            </a:r>
          </a:p>
          <a:p>
            <a:pPr algn="ctr"/>
            <a:r>
              <a:rPr lang="en-US" sz="8000" b="1" dirty="0">
                <a:solidFill>
                  <a:srgbClr val="F1A2B0"/>
                </a:solidFill>
                <a:latin typeface="Times New Roman" panose="02020603050405020304" pitchFamily="18" charset="0"/>
                <a:cs typeface="Times New Roman" panose="02020603050405020304" pitchFamily="18" charset="0"/>
              </a:rPr>
              <a:t>CỦA CÂU BẰNG</a:t>
            </a:r>
          </a:p>
          <a:p>
            <a:pPr algn="ctr"/>
            <a:r>
              <a:rPr lang="en-US" sz="8000" b="1" dirty="0">
                <a:solidFill>
                  <a:srgbClr val="F1A2B0"/>
                </a:solidFill>
                <a:latin typeface="Times New Roman" panose="02020603050405020304" pitchFamily="18" charset="0"/>
                <a:cs typeface="Times New Roman" panose="02020603050405020304" pitchFamily="18" charset="0"/>
              </a:rPr>
              <a:t>CỤM CHỦ VỊ</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1576" b="31090"/>
          <a:stretch>
            <a:fillRect/>
          </a:stretch>
        </p:blipFill>
        <p:spPr>
          <a:xfrm rot="372010">
            <a:off x="1066295" y="7753407"/>
            <a:ext cx="710756" cy="734680"/>
          </a:xfrm>
          <a:prstGeom prst="rect">
            <a:avLst/>
          </a:prstGeom>
        </p:spPr>
      </p:pic>
      <p:graphicFrame>
        <p:nvGraphicFramePr>
          <p:cNvPr id="17" name="Table 16">
            <a:extLst>
              <a:ext uri="{FF2B5EF4-FFF2-40B4-BE49-F238E27FC236}">
                <a16:creationId xmlns:a16="http://schemas.microsoft.com/office/drawing/2014/main" id="{FAD717EB-4435-B5FA-EC31-2F42E2D7B7AE}"/>
              </a:ext>
            </a:extLst>
          </p:cNvPr>
          <p:cNvGraphicFramePr>
            <a:graphicFrameLocks noGrp="1"/>
          </p:cNvGraphicFramePr>
          <p:nvPr>
            <p:extLst>
              <p:ext uri="{D42A27DB-BD31-4B8C-83A1-F6EECF244321}">
                <p14:modId xmlns:p14="http://schemas.microsoft.com/office/powerpoint/2010/main" val="553843013"/>
              </p:ext>
            </p:extLst>
          </p:nvPr>
        </p:nvGraphicFramePr>
        <p:xfrm>
          <a:off x="184095" y="78185"/>
          <a:ext cx="17449802" cy="7897543"/>
        </p:xfrm>
        <a:graphic>
          <a:graphicData uri="http://schemas.openxmlformats.org/drawingml/2006/table">
            <a:tbl>
              <a:tblPr firstRow="1" firstCol="1" bandRow="1">
                <a:tableStyleId>{0E3FDE45-AF77-4B5C-9715-49D594BDF05E}</a:tableStyleId>
              </a:tblPr>
              <a:tblGrid>
                <a:gridCol w="2306398">
                  <a:extLst>
                    <a:ext uri="{9D8B030D-6E8A-4147-A177-3AD203B41FA5}">
                      <a16:colId xmlns:a16="http://schemas.microsoft.com/office/drawing/2014/main" val="1677244958"/>
                    </a:ext>
                  </a:extLst>
                </a:gridCol>
                <a:gridCol w="2005985">
                  <a:extLst>
                    <a:ext uri="{9D8B030D-6E8A-4147-A177-3AD203B41FA5}">
                      <a16:colId xmlns:a16="http://schemas.microsoft.com/office/drawing/2014/main" val="2682188162"/>
                    </a:ext>
                  </a:extLst>
                </a:gridCol>
                <a:gridCol w="2005985">
                  <a:extLst>
                    <a:ext uri="{9D8B030D-6E8A-4147-A177-3AD203B41FA5}">
                      <a16:colId xmlns:a16="http://schemas.microsoft.com/office/drawing/2014/main" val="326088259"/>
                    </a:ext>
                  </a:extLst>
                </a:gridCol>
                <a:gridCol w="5565717">
                  <a:extLst>
                    <a:ext uri="{9D8B030D-6E8A-4147-A177-3AD203B41FA5}">
                      <a16:colId xmlns:a16="http://schemas.microsoft.com/office/drawing/2014/main" val="1261057450"/>
                    </a:ext>
                  </a:extLst>
                </a:gridCol>
                <a:gridCol w="5565717">
                  <a:extLst>
                    <a:ext uri="{9D8B030D-6E8A-4147-A177-3AD203B41FA5}">
                      <a16:colId xmlns:a16="http://schemas.microsoft.com/office/drawing/2014/main" val="1804836585"/>
                    </a:ext>
                  </a:extLst>
                </a:gridCol>
              </a:tblGrid>
              <a:tr h="706595">
                <a:tc gridSpan="5">
                  <a:txBody>
                    <a:bodyPr/>
                    <a:lstStyle/>
                    <a:p>
                      <a:pPr algn="ctr">
                        <a:lnSpc>
                          <a:spcPct val="115000"/>
                        </a:lnSpc>
                      </a:pPr>
                      <a:r>
                        <a:rPr lang="vi-VN" sz="3200">
                          <a:effectLst/>
                        </a:rPr>
                        <a:t>BÀI TẬP 1</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40844788"/>
                  </a:ext>
                </a:extLst>
              </a:tr>
              <a:tr h="706595">
                <a:tc rowSpan="2">
                  <a:txBody>
                    <a:bodyPr/>
                    <a:lstStyle/>
                    <a:p>
                      <a:pPr algn="ctr">
                        <a:lnSpc>
                          <a:spcPct val="115000"/>
                        </a:lnSpc>
                      </a:pPr>
                      <a:r>
                        <a:rPr lang="vi-VN" sz="3200">
                          <a:effectLst/>
                        </a:rPr>
                        <a:t>Câu</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pPr>
                      <a:r>
                        <a:rPr lang="vi-VN" sz="3200" b="1">
                          <a:effectLst/>
                        </a:rPr>
                        <a:t>Tìm CĐT làm VN</a:t>
                      </a:r>
                      <a:endParaRPr lang="en-VN" sz="3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VN"/>
                    </a:p>
                  </a:txBody>
                  <a:tcPr/>
                </a:tc>
                <a:extLst>
                  <a:ext uri="{0D108BD9-81ED-4DB2-BD59-A6C34878D82A}">
                    <a16:rowId xmlns:a16="http://schemas.microsoft.com/office/drawing/2014/main" val="2603932939"/>
                  </a:ext>
                </a:extLst>
              </a:tr>
              <a:tr h="1475689">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ĐT</a:t>
                      </a:r>
                      <a:endParaRPr lang="en-VN" sz="3200" b="1" dirty="0">
                        <a:effectLst/>
                      </a:endParaRPr>
                    </a:p>
                    <a:p>
                      <a:pPr algn="ctr">
                        <a:lnSpc>
                          <a:spcPct val="115000"/>
                        </a:lnSpc>
                      </a:pPr>
                      <a:r>
                        <a:rPr lang="vi-VN" sz="3200" b="1" dirty="0">
                          <a:effectLst/>
                        </a:rPr>
                        <a:t>TT</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TTP là cụm chủ 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1316136866"/>
                  </a:ext>
                </a:extLst>
              </a:tr>
              <a:tr h="706595">
                <a:tc>
                  <a:txBody>
                    <a:bodyPr/>
                    <a:lstStyle/>
                    <a:p>
                      <a:pPr algn="ctr">
                        <a:lnSpc>
                          <a:spcPct val="115000"/>
                        </a:lnSpc>
                      </a:pPr>
                      <a:r>
                        <a:rPr lang="vi-VN" sz="3200" dirty="0">
                          <a:effectLst/>
                        </a:rPr>
                        <a:t>a,</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solidFill>
                  </a:tcPr>
                </a:tc>
                <a:extLst>
                  <a:ext uri="{0D108BD9-81ED-4DB2-BD59-A6C34878D82A}">
                    <a16:rowId xmlns:a16="http://schemas.microsoft.com/office/drawing/2014/main" val="1098760915"/>
                  </a:ext>
                </a:extLst>
              </a:tr>
              <a:tr h="706595">
                <a:tc>
                  <a:txBody>
                    <a:bodyPr/>
                    <a:lstStyle/>
                    <a:p>
                      <a:pPr algn="ctr">
                        <a:lnSpc>
                          <a:spcPct val="115000"/>
                        </a:lnSpc>
                      </a:pPr>
                      <a:r>
                        <a:rPr lang="vi-VN" sz="3200">
                          <a:effectLst/>
                        </a:rPr>
                        <a:t>b,</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015861"/>
                  </a:ext>
                </a:extLst>
              </a:tr>
              <a:tr h="706595">
                <a:tc gridSpan="5">
                  <a:txBody>
                    <a:bodyPr/>
                    <a:lstStyle/>
                    <a:p>
                      <a:pPr algn="ctr">
                        <a:lnSpc>
                          <a:spcPct val="115000"/>
                        </a:lnSpc>
                      </a:pPr>
                      <a:r>
                        <a:rPr lang="vi-VN" sz="3200" dirty="0">
                          <a:effectLst/>
                        </a:rPr>
                        <a:t>BÀI TẬP 2</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5F8">
                        <a:alpha val="20000"/>
                      </a:srgbClr>
                    </a:solidFill>
                  </a:tcPr>
                </a:tc>
                <a:tc hMerge="1">
                  <a:txBody>
                    <a:bodyPr/>
                    <a:lstStyle/>
                    <a:p>
                      <a:endParaRPr lang="en-VN"/>
                    </a:p>
                  </a:txBody>
                  <a:tcPr/>
                </a:tc>
                <a:tc hMerge="1">
                  <a:txBody>
                    <a:bodyPr/>
                    <a:lstStyle/>
                    <a:p>
                      <a:endParaRPr lang="en-VN"/>
                    </a:p>
                  </a:txBody>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2650659324"/>
                  </a:ext>
                </a:extLst>
              </a:tr>
              <a:tr h="706595">
                <a:tc rowSpan="2">
                  <a:txBody>
                    <a:bodyPr/>
                    <a:lstStyle/>
                    <a:p>
                      <a:pPr algn="ctr">
                        <a:lnSpc>
                          <a:spcPct val="115000"/>
                        </a:lnSpc>
                      </a:pPr>
                      <a:r>
                        <a:rPr lang="vi-VN" sz="3200" dirty="0">
                          <a:effectLst/>
                        </a:rPr>
                        <a:t>Câu</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CN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rowSpan="2">
                  <a:txBody>
                    <a:bodyPr/>
                    <a:lstStyle/>
                    <a:p>
                      <a:pPr algn="ctr">
                        <a:lnSpc>
                          <a:spcPct val="115000"/>
                        </a:lnSpc>
                      </a:pPr>
                      <a:r>
                        <a:rPr lang="vi-VN" sz="3200" b="1" dirty="0">
                          <a:effectLst/>
                        </a:rPr>
                        <a:t>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gridSpan="2">
                  <a:txBody>
                    <a:bodyPr/>
                    <a:lstStyle/>
                    <a:p>
                      <a:pPr algn="ctr">
                        <a:lnSpc>
                          <a:spcPct val="115000"/>
                        </a:lnSpc>
                      </a:pPr>
                      <a:r>
                        <a:rPr lang="vi-VN" sz="3200" b="1" dirty="0">
                          <a:effectLst/>
                        </a:rPr>
                        <a:t>Tìm cụm CV làm VN</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hMerge="1">
                  <a:txBody>
                    <a:bodyPr/>
                    <a:lstStyle/>
                    <a:p>
                      <a:endParaRPr lang="en-VN"/>
                    </a:p>
                  </a:txBody>
                  <a:tcPr/>
                </a:tc>
                <a:extLst>
                  <a:ext uri="{0D108BD9-81ED-4DB2-BD59-A6C34878D82A}">
                    <a16:rowId xmlns:a16="http://schemas.microsoft.com/office/drawing/2014/main" val="66663099"/>
                  </a:ext>
                </a:extLst>
              </a:tr>
              <a:tr h="769094">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effectLst/>
                        </a:rPr>
                        <a:t>chủ</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tc>
                  <a:txBody>
                    <a:bodyPr/>
                    <a:lstStyle/>
                    <a:p>
                      <a:pPr algn="ctr">
                        <a:lnSpc>
                          <a:spcPct val="115000"/>
                        </a:lnSpc>
                      </a:pPr>
                      <a:r>
                        <a:rPr lang="vi-VN" sz="3200" b="1" dirty="0">
                          <a:effectLst/>
                        </a:rPr>
                        <a:t>vị</a:t>
                      </a:r>
                      <a:endParaRPr lang="en-VN" sz="3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D3D5"/>
                    </a:solidFill>
                  </a:tcPr>
                </a:tc>
                <a:extLst>
                  <a:ext uri="{0D108BD9-81ED-4DB2-BD59-A6C34878D82A}">
                    <a16:rowId xmlns:a16="http://schemas.microsoft.com/office/drawing/2014/main" val="2717945053"/>
                  </a:ext>
                </a:extLst>
              </a:tr>
              <a:tr h="706595">
                <a:tc>
                  <a:txBody>
                    <a:bodyPr/>
                    <a:lstStyle/>
                    <a:p>
                      <a:pPr algn="ctr">
                        <a:lnSpc>
                          <a:spcPct val="115000"/>
                        </a:lnSpc>
                      </a:pPr>
                      <a:r>
                        <a:rPr lang="vi-VN" sz="3200">
                          <a:effectLst/>
                        </a:rPr>
                        <a:t>a,</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7477"/>
                  </a:ext>
                </a:extLst>
              </a:tr>
              <a:tr h="706595">
                <a:tc>
                  <a:txBody>
                    <a:bodyPr/>
                    <a:lstStyle/>
                    <a:p>
                      <a:pPr algn="ctr">
                        <a:lnSpc>
                          <a:spcPct val="115000"/>
                        </a:lnSpc>
                      </a:pPr>
                      <a:r>
                        <a:rPr lang="vi-VN" sz="3200" dirty="0">
                          <a:effectLst/>
                        </a:rPr>
                        <a:t>b,</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a:effectLst/>
                        </a:rPr>
                        <a:t> </a:t>
                      </a:r>
                      <a:endParaRPr lang="en-VN" sz="320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dirty="0">
                          <a:effectLst/>
                        </a:rPr>
                        <a:t> </a:t>
                      </a:r>
                      <a:endParaRPr lang="en-VN" sz="3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553957"/>
                  </a:ext>
                </a:extLst>
              </a:tr>
            </a:tbl>
          </a:graphicData>
        </a:graphic>
      </p:graphicFrame>
      <p:sp>
        <p:nvSpPr>
          <p:cNvPr id="19" name="TextBox 18">
            <a:extLst>
              <a:ext uri="{FF2B5EF4-FFF2-40B4-BE49-F238E27FC236}">
                <a16:creationId xmlns:a16="http://schemas.microsoft.com/office/drawing/2014/main" id="{A94322D0-704E-91D7-3EC2-960CC3DC6315}"/>
              </a:ext>
            </a:extLst>
          </p:cNvPr>
          <p:cNvSpPr txBox="1"/>
          <p:nvPr/>
        </p:nvSpPr>
        <p:spPr>
          <a:xfrm>
            <a:off x="1421673" y="8185856"/>
            <a:ext cx="11531904" cy="1900905"/>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Rút ra hai cách dùng cụm chủ vị để mở rộng vị ngữ:</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1:</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Cách 2:</a:t>
            </a:r>
            <a:endParaRPr lang="en-VN" sz="3500" b="1"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277" r="3215" b="62519"/>
          <a:stretch>
            <a:fillRect/>
          </a:stretch>
        </p:blipFill>
        <p:spPr>
          <a:xfrm>
            <a:off x="0" y="8718454"/>
            <a:ext cx="18288000" cy="313709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9743" y="7477197"/>
            <a:ext cx="1907154" cy="28098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824559" y="7477197"/>
            <a:ext cx="1907154" cy="280980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95481">
            <a:off x="345190" y="5720644"/>
            <a:ext cx="3700943" cy="129070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915489">
            <a:off x="16317470" y="7335990"/>
            <a:ext cx="1215369" cy="76236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41576" b="31090"/>
          <a:stretch>
            <a:fillRect/>
          </a:stretch>
        </p:blipFill>
        <p:spPr>
          <a:xfrm rot="372010">
            <a:off x="1066295" y="7753407"/>
            <a:ext cx="710756" cy="734680"/>
          </a:xfrm>
          <a:prstGeom prst="rect">
            <a:avLst/>
          </a:prstGeom>
        </p:spPr>
      </p:pic>
      <p:sp>
        <p:nvSpPr>
          <p:cNvPr id="19" name="TextBox 18">
            <a:extLst>
              <a:ext uri="{FF2B5EF4-FFF2-40B4-BE49-F238E27FC236}">
                <a16:creationId xmlns:a16="http://schemas.microsoft.com/office/drawing/2014/main" id="{A94322D0-704E-91D7-3EC2-960CC3DC6315}"/>
              </a:ext>
            </a:extLst>
          </p:cNvPr>
          <p:cNvSpPr txBox="1"/>
          <p:nvPr/>
        </p:nvSpPr>
        <p:spPr>
          <a:xfrm>
            <a:off x="685800" y="419100"/>
            <a:ext cx="11531904" cy="662104"/>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BÀI TẬP 1:</a:t>
            </a:r>
            <a:endParaRPr lang="en-VN" sz="3500" b="1" dirty="0">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BBB2737F-5782-8C3D-FBC4-27C1714D4648}"/>
              </a:ext>
            </a:extLst>
          </p:cNvPr>
          <p:cNvGraphicFramePr>
            <a:graphicFrameLocks noGrp="1"/>
          </p:cNvGraphicFramePr>
          <p:nvPr>
            <p:extLst>
              <p:ext uri="{D42A27DB-BD31-4B8C-83A1-F6EECF244321}">
                <p14:modId xmlns:p14="http://schemas.microsoft.com/office/powerpoint/2010/main" val="1356333047"/>
              </p:ext>
            </p:extLst>
          </p:nvPr>
        </p:nvGraphicFramePr>
        <p:xfrm>
          <a:off x="1028700" y="1600200"/>
          <a:ext cx="16421100" cy="5936711"/>
        </p:xfrm>
        <a:graphic>
          <a:graphicData uri="http://schemas.openxmlformats.org/drawingml/2006/table">
            <a:tbl>
              <a:tblPr firstRow="1" firstCol="1" bandRow="1">
                <a:tableStyleId>{5C22544A-7EE6-4342-B048-85BDC9FD1C3A}</a:tableStyleId>
              </a:tblPr>
              <a:tblGrid>
                <a:gridCol w="1485900">
                  <a:extLst>
                    <a:ext uri="{9D8B030D-6E8A-4147-A177-3AD203B41FA5}">
                      <a16:colId xmlns:a16="http://schemas.microsoft.com/office/drawing/2014/main" val="2892154456"/>
                    </a:ext>
                  </a:extLst>
                </a:gridCol>
                <a:gridCol w="2362200">
                  <a:extLst>
                    <a:ext uri="{9D8B030D-6E8A-4147-A177-3AD203B41FA5}">
                      <a16:colId xmlns:a16="http://schemas.microsoft.com/office/drawing/2014/main" val="1976780015"/>
                    </a:ext>
                  </a:extLst>
                </a:gridCol>
                <a:gridCol w="4267200">
                  <a:extLst>
                    <a:ext uri="{9D8B030D-6E8A-4147-A177-3AD203B41FA5}">
                      <a16:colId xmlns:a16="http://schemas.microsoft.com/office/drawing/2014/main" val="3593182258"/>
                    </a:ext>
                  </a:extLst>
                </a:gridCol>
                <a:gridCol w="2362200">
                  <a:extLst>
                    <a:ext uri="{9D8B030D-6E8A-4147-A177-3AD203B41FA5}">
                      <a16:colId xmlns:a16="http://schemas.microsoft.com/office/drawing/2014/main" val="3514495989"/>
                    </a:ext>
                  </a:extLst>
                </a:gridCol>
                <a:gridCol w="5943600">
                  <a:extLst>
                    <a:ext uri="{9D8B030D-6E8A-4147-A177-3AD203B41FA5}">
                      <a16:colId xmlns:a16="http://schemas.microsoft.com/office/drawing/2014/main" val="1253266956"/>
                    </a:ext>
                  </a:extLst>
                </a:gridCol>
              </a:tblGrid>
              <a:tr h="338207">
                <a:tc rowSpan="2">
                  <a:txBody>
                    <a:bodyPr/>
                    <a:lstStyle/>
                    <a:p>
                      <a:pPr algn="ctr">
                        <a:lnSpc>
                          <a:spcPct val="115000"/>
                        </a:lnSpc>
                      </a:pPr>
                      <a:r>
                        <a:rPr lang="vi-VN" sz="3200" b="1" dirty="0">
                          <a:solidFill>
                            <a:schemeClr val="bg1"/>
                          </a:solidFill>
                          <a:effectLst/>
                        </a:rPr>
                        <a:t>Câu</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a:solidFill>
                            <a:schemeClr val="bg1"/>
                          </a:solidFill>
                          <a:effectLst/>
                        </a:rPr>
                        <a:t>CN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rowSpan="2">
                  <a:txBody>
                    <a:bodyPr/>
                    <a:lstStyle/>
                    <a:p>
                      <a:pPr algn="ctr">
                        <a:lnSpc>
                          <a:spcPct val="115000"/>
                        </a:lnSpc>
                      </a:pPr>
                      <a:r>
                        <a:rPr lang="vi-VN" sz="3200" b="1" dirty="0">
                          <a:solidFill>
                            <a:schemeClr val="bg1"/>
                          </a:solidFill>
                          <a:effectLst/>
                        </a:rPr>
                        <a:t>VN</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gridSpan="2">
                  <a:txBody>
                    <a:bodyPr/>
                    <a:lstStyle/>
                    <a:p>
                      <a:pPr algn="ctr">
                        <a:lnSpc>
                          <a:spcPct val="115000"/>
                        </a:lnSpc>
                      </a:pPr>
                      <a:r>
                        <a:rPr lang="vi-VN" sz="3200" b="1">
                          <a:solidFill>
                            <a:schemeClr val="bg1"/>
                          </a:solidFill>
                          <a:effectLst/>
                        </a:rPr>
                        <a:t>Tìm CĐT làm VN</a:t>
                      </a:r>
                      <a:endParaRPr lang="en-VN" sz="3200" b="1">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hMerge="1">
                  <a:txBody>
                    <a:bodyPr/>
                    <a:lstStyle/>
                    <a:p>
                      <a:endParaRPr lang="en-VN"/>
                    </a:p>
                  </a:txBody>
                  <a:tcPr/>
                </a:tc>
                <a:extLst>
                  <a:ext uri="{0D108BD9-81ED-4DB2-BD59-A6C34878D82A}">
                    <a16:rowId xmlns:a16="http://schemas.microsoft.com/office/drawing/2014/main" val="486003436"/>
                  </a:ext>
                </a:extLst>
              </a:tr>
              <a:tr h="866719">
                <a:tc vMerge="1">
                  <a:txBody>
                    <a:bodyPr/>
                    <a:lstStyle/>
                    <a:p>
                      <a:endParaRPr lang="en-VN"/>
                    </a:p>
                  </a:txBody>
                  <a:tcPr/>
                </a:tc>
                <a:tc vMerge="1">
                  <a:txBody>
                    <a:bodyPr/>
                    <a:lstStyle/>
                    <a:p>
                      <a:endParaRPr lang="en-VN"/>
                    </a:p>
                  </a:txBody>
                  <a:tcPr/>
                </a:tc>
                <a:tc vMerge="1">
                  <a:txBody>
                    <a:bodyPr/>
                    <a:lstStyle/>
                    <a:p>
                      <a:endParaRPr lang="en-VN"/>
                    </a:p>
                  </a:txBody>
                  <a:tcPr/>
                </a:tc>
                <a:tc>
                  <a:txBody>
                    <a:bodyPr/>
                    <a:lstStyle/>
                    <a:p>
                      <a:pPr algn="ctr">
                        <a:lnSpc>
                          <a:spcPct val="115000"/>
                        </a:lnSpc>
                      </a:pPr>
                      <a:r>
                        <a:rPr lang="vi-VN" sz="3200" b="1" dirty="0">
                          <a:solidFill>
                            <a:schemeClr val="bg1"/>
                          </a:solidFill>
                          <a:effectLst/>
                        </a:rPr>
                        <a:t>ĐT</a:t>
                      </a:r>
                      <a:endParaRPr lang="en-VN" sz="3200" b="1" dirty="0">
                        <a:solidFill>
                          <a:schemeClr val="bg1"/>
                        </a:solidFill>
                        <a:effectLst/>
                      </a:endParaRPr>
                    </a:p>
                    <a:p>
                      <a:pPr algn="ctr">
                        <a:lnSpc>
                          <a:spcPct val="115000"/>
                        </a:lnSpc>
                      </a:pPr>
                      <a:r>
                        <a:rPr lang="vi-VN" sz="3200" b="1" dirty="0">
                          <a:solidFill>
                            <a:schemeClr val="bg1"/>
                          </a:solidFill>
                          <a:effectLst/>
                        </a:rPr>
                        <a:t>TT</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tc>
                  <a:txBody>
                    <a:bodyPr/>
                    <a:lstStyle/>
                    <a:p>
                      <a:pPr algn="ctr">
                        <a:lnSpc>
                          <a:spcPct val="115000"/>
                        </a:lnSpc>
                      </a:pPr>
                      <a:r>
                        <a:rPr lang="vi-VN" sz="3200" b="1" dirty="0">
                          <a:solidFill>
                            <a:schemeClr val="bg1"/>
                          </a:solidFill>
                          <a:effectLst/>
                        </a:rPr>
                        <a:t>TTP là cụm chủ vị</a:t>
                      </a:r>
                      <a:endParaRPr lang="en-VN" sz="3200" b="1" dirty="0">
                        <a:solidFill>
                          <a:schemeClr val="bg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rgbClr val="F1A2B0"/>
                    </a:solidFill>
                  </a:tcPr>
                </a:tc>
                <a:extLst>
                  <a:ext uri="{0D108BD9-81ED-4DB2-BD59-A6C34878D82A}">
                    <a16:rowId xmlns:a16="http://schemas.microsoft.com/office/drawing/2014/main" val="74334871"/>
                  </a:ext>
                </a:extLst>
              </a:tr>
              <a:tr h="2330472">
                <a:tc>
                  <a:txBody>
                    <a:bodyPr/>
                    <a:lstStyle/>
                    <a:p>
                      <a:pPr algn="ctr">
                        <a:lnSpc>
                          <a:spcPct val="115000"/>
                        </a:lnSpc>
                      </a:pPr>
                      <a:r>
                        <a:rPr lang="vi-VN" sz="3200" dirty="0">
                          <a:solidFill>
                            <a:schemeClr val="tx1"/>
                          </a:solidFill>
                          <a:effectLst/>
                        </a:rPr>
                        <a:t>a,</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2018256667"/>
                  </a:ext>
                </a:extLst>
              </a:tr>
              <a:tr h="1923743">
                <a:tc>
                  <a:txBody>
                    <a:bodyPr/>
                    <a:lstStyle/>
                    <a:p>
                      <a:pPr algn="ctr">
                        <a:lnSpc>
                          <a:spcPct val="115000"/>
                        </a:lnSpc>
                      </a:pPr>
                      <a:r>
                        <a:rPr lang="vi-VN" sz="3200">
                          <a:solidFill>
                            <a:schemeClr val="tx1"/>
                          </a:solidFill>
                          <a:effectLst/>
                        </a:rPr>
                        <a:t>b,</a:t>
                      </a:r>
                      <a:endParaRPr lang="en-VN" sz="320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r>
                        <a:rPr lang="vi-VN" sz="3200" dirty="0">
                          <a:solidFill>
                            <a:schemeClr val="tx1"/>
                          </a:solidFill>
                          <a:effectLst/>
                        </a:rPr>
                        <a:t> </a:t>
                      </a: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tc>
                  <a:txBody>
                    <a:bodyPr/>
                    <a:lstStyle/>
                    <a:p>
                      <a:pPr algn="ctr">
                        <a:lnSpc>
                          <a:spcPct val="115000"/>
                        </a:lnSpc>
                      </a:pPr>
                      <a:endParaRPr lang="en-VN" sz="3200" dirty="0">
                        <a:solidFill>
                          <a:schemeClr val="tx1"/>
                        </a:solidFill>
                        <a:effectLst/>
                        <a:latin typeface="Times New Roman" panose="02020603050405020304" pitchFamily="18" charset="0"/>
                        <a:ea typeface="Times New Roman" panose="02020603050405020304" pitchFamily="18" charset="0"/>
                      </a:endParaRPr>
                    </a:p>
                  </a:txBody>
                  <a:tcPr marL="41234" marR="41234"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noFill/>
                  </a:tcPr>
                </a:tc>
                <a:extLst>
                  <a:ext uri="{0D108BD9-81ED-4DB2-BD59-A6C34878D82A}">
                    <a16:rowId xmlns:a16="http://schemas.microsoft.com/office/drawing/2014/main" val="4089034481"/>
                  </a:ext>
                </a:extLst>
              </a:tr>
            </a:tbl>
          </a:graphicData>
        </a:graphic>
      </p:graphicFrame>
      <p:sp>
        <p:nvSpPr>
          <p:cNvPr id="7" name="TextBox 6">
            <a:extLst>
              <a:ext uri="{FF2B5EF4-FFF2-40B4-BE49-F238E27FC236}">
                <a16:creationId xmlns:a16="http://schemas.microsoft.com/office/drawing/2014/main" id="{8186B676-A698-4194-48D7-FE884AEC63A3}"/>
              </a:ext>
            </a:extLst>
          </p:cNvPr>
          <p:cNvSpPr txBox="1"/>
          <p:nvPr/>
        </p:nvSpPr>
        <p:spPr>
          <a:xfrm>
            <a:off x="2541996" y="4013538"/>
            <a:ext cx="2175493" cy="584775"/>
          </a:xfrm>
          <a:prstGeom prst="rect">
            <a:avLst/>
          </a:prstGeom>
          <a:noFill/>
        </p:spPr>
        <p:txBody>
          <a:bodyPr wrap="square">
            <a:spAutoFit/>
          </a:bodyPr>
          <a:lstStyle/>
          <a:p>
            <a:pPr algn="ctr"/>
            <a:r>
              <a:rPr lang="vi-VN" sz="3200" dirty="0">
                <a:solidFill>
                  <a:schemeClr val="tx1"/>
                </a:solidFill>
                <a:effectLst/>
              </a:rPr>
              <a:t>Văn Cao</a:t>
            </a:r>
            <a:endParaRPr lang="en-VN" sz="3200" dirty="0"/>
          </a:p>
        </p:txBody>
      </p:sp>
      <p:sp>
        <p:nvSpPr>
          <p:cNvPr id="10" name="TextBox 9">
            <a:extLst>
              <a:ext uri="{FF2B5EF4-FFF2-40B4-BE49-F238E27FC236}">
                <a16:creationId xmlns:a16="http://schemas.microsoft.com/office/drawing/2014/main" id="{47B4CCE3-EB76-2D90-5508-7D1098F2B453}"/>
              </a:ext>
            </a:extLst>
          </p:cNvPr>
          <p:cNvSpPr txBox="1"/>
          <p:nvPr/>
        </p:nvSpPr>
        <p:spPr>
          <a:xfrm>
            <a:off x="4876800" y="3238500"/>
            <a:ext cx="4267200" cy="2311658"/>
          </a:xfrm>
          <a:prstGeom prst="rect">
            <a:avLst/>
          </a:prstGeom>
          <a:noFill/>
        </p:spPr>
        <p:txBody>
          <a:bodyPr wrap="square">
            <a:spAutoFit/>
          </a:bodyPr>
          <a:lstStyle/>
          <a:p>
            <a:pPr algn="ctr">
              <a:lnSpc>
                <a:spcPct val="115000"/>
              </a:lnSpc>
            </a:pPr>
            <a:r>
              <a:rPr lang="vi-VN" sz="3200" dirty="0">
                <a:solidFill>
                  <a:schemeClr val="tx1"/>
                </a:solidFill>
                <a:effectLst/>
              </a:rPr>
              <a:t>tưởng mình không còn những ước mơ và khát vọng của tuổi thanh niên</a:t>
            </a:r>
            <a:endParaRPr lang="en-VN" sz="3200" dirty="0">
              <a:solidFill>
                <a:schemeClr val="tx1"/>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F5E1D986-C7F9-AE52-3985-B56ED04C2804}"/>
              </a:ext>
            </a:extLst>
          </p:cNvPr>
          <p:cNvSpPr txBox="1"/>
          <p:nvPr/>
        </p:nvSpPr>
        <p:spPr>
          <a:xfrm>
            <a:off x="9819096" y="4121259"/>
            <a:ext cx="1306104" cy="584775"/>
          </a:xfrm>
          <a:prstGeom prst="rect">
            <a:avLst/>
          </a:prstGeom>
          <a:noFill/>
        </p:spPr>
        <p:txBody>
          <a:bodyPr wrap="square">
            <a:spAutoFit/>
          </a:bodyPr>
          <a:lstStyle/>
          <a:p>
            <a:pPr algn="ctr"/>
            <a:r>
              <a:rPr lang="vi-VN" sz="3200" dirty="0">
                <a:solidFill>
                  <a:schemeClr val="tx1"/>
                </a:solidFill>
                <a:effectLst/>
              </a:rPr>
              <a:t>tưởng</a:t>
            </a:r>
            <a:endParaRPr lang="en-VN" sz="3200" dirty="0"/>
          </a:p>
        </p:txBody>
      </p:sp>
      <p:sp>
        <p:nvSpPr>
          <p:cNvPr id="14" name="TextBox 13">
            <a:extLst>
              <a:ext uri="{FF2B5EF4-FFF2-40B4-BE49-F238E27FC236}">
                <a16:creationId xmlns:a16="http://schemas.microsoft.com/office/drawing/2014/main" id="{FAFB9023-A0DA-F267-D155-B5D8631AB74D}"/>
              </a:ext>
            </a:extLst>
          </p:cNvPr>
          <p:cNvSpPr txBox="1"/>
          <p:nvPr/>
        </p:nvSpPr>
        <p:spPr>
          <a:xfrm>
            <a:off x="11658600" y="3417596"/>
            <a:ext cx="5791200" cy="1569660"/>
          </a:xfrm>
          <a:prstGeom prst="rect">
            <a:avLst/>
          </a:prstGeom>
          <a:noFill/>
        </p:spPr>
        <p:txBody>
          <a:bodyPr wrap="square">
            <a:spAutoFit/>
          </a:bodyPr>
          <a:lstStyle/>
          <a:p>
            <a:pPr algn="ctr"/>
            <a:r>
              <a:rPr lang="vi-VN" sz="3200" dirty="0">
                <a:solidFill>
                  <a:schemeClr val="tx1"/>
                </a:solidFill>
                <a:effectLst/>
              </a:rPr>
              <a:t>mình / không còn những ước mơ và khát vọng của tuổi thanh niên</a:t>
            </a:r>
            <a:endParaRPr lang="en-VN" sz="3200" dirty="0"/>
          </a:p>
        </p:txBody>
      </p:sp>
      <p:sp>
        <p:nvSpPr>
          <p:cNvPr id="20" name="TextBox 19">
            <a:extLst>
              <a:ext uri="{FF2B5EF4-FFF2-40B4-BE49-F238E27FC236}">
                <a16:creationId xmlns:a16="http://schemas.microsoft.com/office/drawing/2014/main" id="{AC6D7CDE-34B8-C9FC-4D1F-C352B444D061}"/>
              </a:ext>
            </a:extLst>
          </p:cNvPr>
          <p:cNvSpPr txBox="1"/>
          <p:nvPr/>
        </p:nvSpPr>
        <p:spPr>
          <a:xfrm>
            <a:off x="2597181" y="6319831"/>
            <a:ext cx="2120308" cy="584775"/>
          </a:xfrm>
          <a:prstGeom prst="rect">
            <a:avLst/>
          </a:prstGeom>
          <a:noFill/>
        </p:spPr>
        <p:txBody>
          <a:bodyPr wrap="square">
            <a:spAutoFit/>
          </a:bodyPr>
          <a:lstStyle/>
          <a:p>
            <a:pPr algn="ctr"/>
            <a:r>
              <a:rPr lang="vi-VN" sz="3200" dirty="0">
                <a:solidFill>
                  <a:schemeClr val="tx1"/>
                </a:solidFill>
                <a:effectLst/>
              </a:rPr>
              <a:t>Tiếng gà</a:t>
            </a:r>
            <a:endParaRPr lang="en-VN" sz="3200" dirty="0"/>
          </a:p>
        </p:txBody>
      </p:sp>
      <p:sp>
        <p:nvSpPr>
          <p:cNvPr id="22" name="TextBox 21">
            <a:extLst>
              <a:ext uri="{FF2B5EF4-FFF2-40B4-BE49-F238E27FC236}">
                <a16:creationId xmlns:a16="http://schemas.microsoft.com/office/drawing/2014/main" id="{2B507FD3-393C-17DD-10F3-201732D1F574}"/>
              </a:ext>
            </a:extLst>
          </p:cNvPr>
          <p:cNvSpPr txBox="1"/>
          <p:nvPr/>
        </p:nvSpPr>
        <p:spPr>
          <a:xfrm>
            <a:off x="5105400" y="5744292"/>
            <a:ext cx="3886200" cy="1569660"/>
          </a:xfrm>
          <a:prstGeom prst="rect">
            <a:avLst/>
          </a:prstGeom>
          <a:noFill/>
        </p:spPr>
        <p:txBody>
          <a:bodyPr wrap="square">
            <a:spAutoFit/>
          </a:bodyPr>
          <a:lstStyle/>
          <a:p>
            <a:pPr algn="ctr"/>
            <a:r>
              <a:rPr lang="vi-VN" sz="3200" dirty="0">
                <a:solidFill>
                  <a:schemeClr val="tx1"/>
                </a:solidFill>
                <a:effectLst/>
              </a:rPr>
              <a:t>cũng làm kí ức ta quay lại với những kỉ niệm của tuổi thơ</a:t>
            </a:r>
            <a:endParaRPr lang="en-VN" sz="3200" dirty="0"/>
          </a:p>
        </p:txBody>
      </p:sp>
      <p:sp>
        <p:nvSpPr>
          <p:cNvPr id="24" name="TextBox 23">
            <a:extLst>
              <a:ext uri="{FF2B5EF4-FFF2-40B4-BE49-F238E27FC236}">
                <a16:creationId xmlns:a16="http://schemas.microsoft.com/office/drawing/2014/main" id="{732BA57A-8583-1A77-0FF3-BC98829580EB}"/>
              </a:ext>
            </a:extLst>
          </p:cNvPr>
          <p:cNvSpPr txBox="1"/>
          <p:nvPr/>
        </p:nvSpPr>
        <p:spPr>
          <a:xfrm>
            <a:off x="9855191" y="6177050"/>
            <a:ext cx="1498296" cy="584775"/>
          </a:xfrm>
          <a:prstGeom prst="rect">
            <a:avLst/>
          </a:prstGeom>
          <a:noFill/>
        </p:spPr>
        <p:txBody>
          <a:bodyPr wrap="square">
            <a:spAutoFit/>
          </a:bodyPr>
          <a:lstStyle/>
          <a:p>
            <a:pPr algn="ctr"/>
            <a:r>
              <a:rPr lang="vi-VN" sz="3200" dirty="0">
                <a:solidFill>
                  <a:schemeClr val="tx1"/>
                </a:solidFill>
                <a:effectLst/>
              </a:rPr>
              <a:t>làm</a:t>
            </a:r>
            <a:endParaRPr lang="en-VN" sz="3200" dirty="0"/>
          </a:p>
        </p:txBody>
      </p:sp>
      <p:sp>
        <p:nvSpPr>
          <p:cNvPr id="26" name="TextBox 25">
            <a:extLst>
              <a:ext uri="{FF2B5EF4-FFF2-40B4-BE49-F238E27FC236}">
                <a16:creationId xmlns:a16="http://schemas.microsoft.com/office/drawing/2014/main" id="{63B3B77E-375B-C4BE-EEE2-648F91218C92}"/>
              </a:ext>
            </a:extLst>
          </p:cNvPr>
          <p:cNvSpPr txBox="1"/>
          <p:nvPr/>
        </p:nvSpPr>
        <p:spPr>
          <a:xfrm>
            <a:off x="11506200" y="5731668"/>
            <a:ext cx="6103634" cy="1077218"/>
          </a:xfrm>
          <a:prstGeom prst="rect">
            <a:avLst/>
          </a:prstGeom>
          <a:noFill/>
        </p:spPr>
        <p:txBody>
          <a:bodyPr wrap="square">
            <a:spAutoFit/>
          </a:bodyPr>
          <a:lstStyle/>
          <a:p>
            <a:pPr algn="ctr"/>
            <a:r>
              <a:rPr lang="vi-VN" sz="3200" dirty="0">
                <a:solidFill>
                  <a:schemeClr val="tx1"/>
                </a:solidFill>
                <a:effectLst/>
              </a:rPr>
              <a:t>kí ức ta / quay lại với những kỉ niệm của tuổi thơ</a:t>
            </a:r>
            <a:endParaRPr lang="en-VN" sz="3200" dirty="0"/>
          </a:p>
        </p:txBody>
      </p:sp>
    </p:spTree>
    <p:extLst>
      <p:ext uri="{BB962C8B-B14F-4D97-AF65-F5344CB8AC3E}">
        <p14:creationId xmlns:p14="http://schemas.microsoft.com/office/powerpoint/2010/main" val="2453891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20" grpId="0"/>
      <p:bldP spid="22" grpId="0"/>
      <p:bldP spid="24"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1109</Words>
  <Application>Microsoft Office PowerPoint</Application>
  <PresentationFormat>Custom</PresentationFormat>
  <Paragraphs>192</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Times New Roman</vt:lpstr>
      <vt:lpstr>Calibri</vt:lpstr>
      <vt:lpstr>Hi Melody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 Thực hành tiếng Việt</dc:title>
  <cp:lastModifiedBy>Admin</cp:lastModifiedBy>
  <cp:revision>8</cp:revision>
  <dcterms:created xsi:type="dcterms:W3CDTF">2006-08-16T00:00:00Z</dcterms:created>
  <dcterms:modified xsi:type="dcterms:W3CDTF">2022-11-20T12:45:47Z</dcterms:modified>
  <dc:identifier>DAFR1f8k1mE</dc:identifier>
</cp:coreProperties>
</file>