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6" r:id="rId2"/>
    <p:sldId id="257" r:id="rId3"/>
    <p:sldId id="266" r:id="rId4"/>
    <p:sldId id="267" r:id="rId5"/>
    <p:sldId id="268" r:id="rId6"/>
    <p:sldId id="269" r:id="rId7"/>
    <p:sldId id="270" r:id="rId8"/>
    <p:sldId id="271" r:id="rId9"/>
    <p:sldId id="258" r:id="rId10"/>
    <p:sldId id="273" r:id="rId11"/>
    <p:sldId id="272" r:id="rId12"/>
    <p:sldId id="274" r:id="rId13"/>
    <p:sldId id="259" r:id="rId14"/>
    <p:sldId id="261" r:id="rId15"/>
    <p:sldId id="260" r:id="rId16"/>
    <p:sldId id="275" r:id="rId17"/>
    <p:sldId id="264" r:id="rId18"/>
    <p:sldId id="276" r:id="rId19"/>
    <p:sldId id="277" r:id="rId20"/>
    <p:sldId id="263" r:id="rId21"/>
    <p:sldId id="278" r:id="rId22"/>
    <p:sldId id="262" r:id="rId23"/>
    <p:sldId id="279" r:id="rId24"/>
    <p:sldId id="280" r:id="rId25"/>
    <p:sldId id="281" r:id="rId26"/>
    <p:sldId id="265" r:id="rId27"/>
  </p:sldIdLst>
  <p:sldSz cx="18288000" cy="10287000"/>
  <p:notesSz cx="6858000" cy="9144000"/>
  <p:embeddedFontLst>
    <p:embeddedFont>
      <p:font typeface="Calibri" panose="020F0502020204030204" pitchFamily="34" charset="0"/>
      <p:regular r:id="rId29"/>
      <p:bold r:id="rId30"/>
      <p:italic r:id="rId31"/>
      <p:boldItalic r:id="rId32"/>
    </p:embeddedFont>
    <p:embeddedFont>
      <p:font typeface="Lazydog"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86" autoAdjust="0"/>
    <p:restoredTop sz="94654" autoAdjust="0"/>
  </p:normalViewPr>
  <p:slideViewPr>
    <p:cSldViewPr>
      <p:cViewPr varScale="1">
        <p:scale>
          <a:sx n="58" d="100"/>
          <a:sy n="58" d="100"/>
        </p:scale>
        <p:origin x="97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BC6708-F4C5-D34F-AD31-603E8AD222A4}" type="datetimeFigureOut">
              <a:rPr lang="en-VN" smtClean="0"/>
              <a:t>11/20/2022</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1ECCD-5C24-7143-A959-A224DE77B5E5}" type="slidenum">
              <a:rPr lang="en-VN" smtClean="0"/>
              <a:t>‹#›</a:t>
            </a:fld>
            <a:endParaRPr lang="en-VN"/>
          </a:p>
        </p:txBody>
      </p:sp>
    </p:spTree>
    <p:extLst>
      <p:ext uri="{BB962C8B-B14F-4D97-AF65-F5344CB8AC3E}">
        <p14:creationId xmlns:p14="http://schemas.microsoft.com/office/powerpoint/2010/main" val="192238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5.svg"/><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23.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2.png"/><Relationship Id="rId10" Type="http://schemas.openxmlformats.org/officeDocument/2006/relationships/image" Target="../media/image5.pn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21.sv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5.svg"/><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23.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2.png"/><Relationship Id="rId10" Type="http://schemas.openxmlformats.org/officeDocument/2006/relationships/image" Target="../media/image5.pn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21.sv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svg"/><Relationship Id="rId7" Type="http://schemas.openxmlformats.org/officeDocument/2006/relationships/image" Target="../media/image4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51.svg"/><Relationship Id="rId5" Type="http://schemas.openxmlformats.org/officeDocument/2006/relationships/image" Target="../media/image43.sv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48.sv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5.svg"/><Relationship Id="rId1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55.svg"/><Relationship Id="rId12" Type="http://schemas.openxmlformats.org/officeDocument/2006/relationships/image" Target="../media/image23.pn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43.svg"/><Relationship Id="rId5" Type="http://schemas.openxmlformats.org/officeDocument/2006/relationships/image" Target="../media/image53.svg"/><Relationship Id="rId15" Type="http://schemas.openxmlformats.org/officeDocument/2006/relationships/image" Target="../media/image25.png"/><Relationship Id="rId10" Type="http://schemas.openxmlformats.org/officeDocument/2006/relationships/image" Target="../media/image22.png"/><Relationship Id="rId19" Type="http://schemas.openxmlformats.org/officeDocument/2006/relationships/image" Target="../media/image51.svg"/><Relationship Id="rId4" Type="http://schemas.openxmlformats.org/officeDocument/2006/relationships/image" Target="../media/image28.png"/><Relationship Id="rId9" Type="http://schemas.openxmlformats.org/officeDocument/2006/relationships/image" Target="../media/image57.svg"/><Relationship Id="rId1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svg"/><Relationship Id="rId7" Type="http://schemas.openxmlformats.org/officeDocument/2006/relationships/image" Target="../media/image6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65.svg"/><Relationship Id="rId5" Type="http://schemas.openxmlformats.org/officeDocument/2006/relationships/image" Target="../media/image59.svg"/><Relationship Id="rId10"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image" Target="../media/image63.sv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73.svg"/><Relationship Id="rId3" Type="http://schemas.openxmlformats.org/officeDocument/2006/relationships/image" Target="../media/image2.svg"/><Relationship Id="rId7" Type="http://schemas.openxmlformats.org/officeDocument/2006/relationships/image" Target="../media/image67.svg"/><Relationship Id="rId12"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71.svg"/><Relationship Id="rId5" Type="http://schemas.openxmlformats.org/officeDocument/2006/relationships/image" Target="../media/image37.svg"/><Relationship Id="rId15" Type="http://schemas.openxmlformats.org/officeDocument/2006/relationships/image" Target="../media/image75.svg"/><Relationship Id="rId10" Type="http://schemas.openxmlformats.org/officeDocument/2006/relationships/image" Target="../media/image37.png"/><Relationship Id="rId4" Type="http://schemas.openxmlformats.org/officeDocument/2006/relationships/image" Target="../media/image19.png"/><Relationship Id="rId9" Type="http://schemas.openxmlformats.org/officeDocument/2006/relationships/image" Target="../media/image69.svg"/><Relationship Id="rId1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85.svg"/><Relationship Id="rId18" Type="http://schemas.openxmlformats.org/officeDocument/2006/relationships/image" Target="../media/image47.png"/><Relationship Id="rId3" Type="http://schemas.openxmlformats.org/officeDocument/2006/relationships/image" Target="../media/image2.svg"/><Relationship Id="rId21" Type="http://schemas.openxmlformats.org/officeDocument/2006/relationships/image" Target="../media/image93.svg"/><Relationship Id="rId7" Type="http://schemas.openxmlformats.org/officeDocument/2006/relationships/image" Target="../media/image79.svg"/><Relationship Id="rId12" Type="http://schemas.openxmlformats.org/officeDocument/2006/relationships/image" Target="../media/image44.png"/><Relationship Id="rId17" Type="http://schemas.openxmlformats.org/officeDocument/2006/relationships/image" Target="../media/image89.svg"/><Relationship Id="rId25" Type="http://schemas.openxmlformats.org/officeDocument/2006/relationships/image" Target="../media/image97.svg"/><Relationship Id="rId2" Type="http://schemas.openxmlformats.org/officeDocument/2006/relationships/image" Target="../media/image1.png"/><Relationship Id="rId16" Type="http://schemas.openxmlformats.org/officeDocument/2006/relationships/image" Target="../media/image46.png"/><Relationship Id="rId20"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83.svg"/><Relationship Id="rId24" Type="http://schemas.openxmlformats.org/officeDocument/2006/relationships/image" Target="../media/image50.png"/><Relationship Id="rId5" Type="http://schemas.openxmlformats.org/officeDocument/2006/relationships/image" Target="../media/image77.svg"/><Relationship Id="rId15" Type="http://schemas.openxmlformats.org/officeDocument/2006/relationships/image" Target="../media/image87.svg"/><Relationship Id="rId23" Type="http://schemas.openxmlformats.org/officeDocument/2006/relationships/image" Target="../media/image95.svg"/><Relationship Id="rId10" Type="http://schemas.openxmlformats.org/officeDocument/2006/relationships/image" Target="../media/image43.png"/><Relationship Id="rId19" Type="http://schemas.openxmlformats.org/officeDocument/2006/relationships/image" Target="../media/image91.svg"/><Relationship Id="rId4" Type="http://schemas.openxmlformats.org/officeDocument/2006/relationships/image" Target="../media/image40.png"/><Relationship Id="rId9" Type="http://schemas.openxmlformats.org/officeDocument/2006/relationships/image" Target="../media/image81.svg"/><Relationship Id="rId14" Type="http://schemas.openxmlformats.org/officeDocument/2006/relationships/image" Target="../media/image45.png"/><Relationship Id="rId22"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85.svg"/><Relationship Id="rId18" Type="http://schemas.openxmlformats.org/officeDocument/2006/relationships/image" Target="../media/image47.png"/><Relationship Id="rId3" Type="http://schemas.openxmlformats.org/officeDocument/2006/relationships/image" Target="../media/image2.svg"/><Relationship Id="rId21" Type="http://schemas.openxmlformats.org/officeDocument/2006/relationships/image" Target="../media/image93.svg"/><Relationship Id="rId7" Type="http://schemas.openxmlformats.org/officeDocument/2006/relationships/image" Target="../media/image79.svg"/><Relationship Id="rId12" Type="http://schemas.openxmlformats.org/officeDocument/2006/relationships/image" Target="../media/image52.png"/><Relationship Id="rId17" Type="http://schemas.openxmlformats.org/officeDocument/2006/relationships/image" Target="../media/image89.svg"/><Relationship Id="rId25" Type="http://schemas.openxmlformats.org/officeDocument/2006/relationships/image" Target="../media/image97.svg"/><Relationship Id="rId2" Type="http://schemas.openxmlformats.org/officeDocument/2006/relationships/image" Target="../media/image1.png"/><Relationship Id="rId16" Type="http://schemas.openxmlformats.org/officeDocument/2006/relationships/image" Target="../media/image46.png"/><Relationship Id="rId20"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83.svg"/><Relationship Id="rId24" Type="http://schemas.openxmlformats.org/officeDocument/2006/relationships/image" Target="../media/image50.png"/><Relationship Id="rId5" Type="http://schemas.openxmlformats.org/officeDocument/2006/relationships/image" Target="../media/image77.svg"/><Relationship Id="rId15" Type="http://schemas.openxmlformats.org/officeDocument/2006/relationships/image" Target="../media/image87.svg"/><Relationship Id="rId23" Type="http://schemas.openxmlformats.org/officeDocument/2006/relationships/image" Target="../media/image95.svg"/><Relationship Id="rId10" Type="http://schemas.openxmlformats.org/officeDocument/2006/relationships/image" Target="../media/image51.png"/><Relationship Id="rId19" Type="http://schemas.openxmlformats.org/officeDocument/2006/relationships/image" Target="../media/image91.svg"/><Relationship Id="rId4" Type="http://schemas.openxmlformats.org/officeDocument/2006/relationships/image" Target="../media/image40.png"/><Relationship Id="rId9" Type="http://schemas.openxmlformats.org/officeDocument/2006/relationships/image" Target="../media/image81.svg"/><Relationship Id="rId14" Type="http://schemas.openxmlformats.org/officeDocument/2006/relationships/image" Target="../media/image53.png"/><Relationship Id="rId22" Type="http://schemas.openxmlformats.org/officeDocument/2006/relationships/image" Target="../media/image49.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101.svg"/><Relationship Id="rId12" Type="http://schemas.openxmlformats.org/officeDocument/2006/relationships/image" Target="../media/image5.png"/><Relationship Id="rId17" Type="http://schemas.openxmlformats.org/officeDocument/2006/relationships/image" Target="../media/image45.svg"/><Relationship Id="rId2" Type="http://schemas.openxmlformats.org/officeDocument/2006/relationships/image" Target="../media/image1.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105.svg"/><Relationship Id="rId5" Type="http://schemas.openxmlformats.org/officeDocument/2006/relationships/image" Target="../media/image99.svg"/><Relationship Id="rId15" Type="http://schemas.openxmlformats.org/officeDocument/2006/relationships/image" Target="../media/image107.svg"/><Relationship Id="rId10" Type="http://schemas.openxmlformats.org/officeDocument/2006/relationships/image" Target="../media/image57.png"/><Relationship Id="rId4" Type="http://schemas.openxmlformats.org/officeDocument/2006/relationships/image" Target="../media/image54.png"/><Relationship Id="rId9" Type="http://schemas.openxmlformats.org/officeDocument/2006/relationships/image" Target="../media/image103.svg"/><Relationship Id="rId14" Type="http://schemas.openxmlformats.org/officeDocument/2006/relationships/image" Target="../media/image58.png"/></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101.svg"/><Relationship Id="rId12" Type="http://schemas.openxmlformats.org/officeDocument/2006/relationships/image" Target="../media/image5.png"/><Relationship Id="rId17" Type="http://schemas.openxmlformats.org/officeDocument/2006/relationships/image" Target="../media/image45.svg"/><Relationship Id="rId2" Type="http://schemas.openxmlformats.org/officeDocument/2006/relationships/image" Target="../media/image1.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105.svg"/><Relationship Id="rId5" Type="http://schemas.openxmlformats.org/officeDocument/2006/relationships/image" Target="../media/image99.svg"/><Relationship Id="rId15" Type="http://schemas.openxmlformats.org/officeDocument/2006/relationships/image" Target="../media/image107.svg"/><Relationship Id="rId10" Type="http://schemas.openxmlformats.org/officeDocument/2006/relationships/image" Target="../media/image57.png"/><Relationship Id="rId4" Type="http://schemas.openxmlformats.org/officeDocument/2006/relationships/image" Target="../media/image54.png"/><Relationship Id="rId9" Type="http://schemas.openxmlformats.org/officeDocument/2006/relationships/image" Target="../media/image103.svg"/><Relationship Id="rId14" Type="http://schemas.openxmlformats.org/officeDocument/2006/relationships/image" Target="../media/image58.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5.svg"/><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23.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2.png"/><Relationship Id="rId10" Type="http://schemas.openxmlformats.org/officeDocument/2006/relationships/image" Target="../media/image5.pn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21.sv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5.svg"/><Relationship Id="rId18"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29.svg"/><Relationship Id="rId12" Type="http://schemas.openxmlformats.org/officeDocument/2006/relationships/image" Target="../media/image18.png"/><Relationship Id="rId17" Type="http://schemas.openxmlformats.org/officeDocument/2006/relationships/image" Target="../media/image39.svg"/><Relationship Id="rId2" Type="http://schemas.openxmlformats.org/officeDocument/2006/relationships/image" Target="../media/image1.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17.png"/><Relationship Id="rId19" Type="http://schemas.openxmlformats.org/officeDocument/2006/relationships/image" Target="../media/image41.svg"/><Relationship Id="rId4" Type="http://schemas.openxmlformats.org/officeDocument/2006/relationships/image" Target="../media/image14.png"/><Relationship Id="rId9" Type="http://schemas.openxmlformats.org/officeDocument/2006/relationships/image" Target="../media/image31.svg"/><Relationship Id="rId14"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64.png"/><Relationship Id="rId3" Type="http://schemas.openxmlformats.org/officeDocument/2006/relationships/image" Target="../media/image2.svg"/><Relationship Id="rId7" Type="http://schemas.openxmlformats.org/officeDocument/2006/relationships/image" Target="../media/image61.png"/><Relationship Id="rId12" Type="http://schemas.openxmlformats.org/officeDocument/2006/relationships/image" Target="../media/image114.svg"/><Relationship Id="rId2" Type="http://schemas.openxmlformats.org/officeDocument/2006/relationships/image" Target="../media/image1.png"/><Relationship Id="rId16" Type="http://schemas.openxmlformats.org/officeDocument/2006/relationships/image" Target="../media/image118.svg"/><Relationship Id="rId1" Type="http://schemas.openxmlformats.org/officeDocument/2006/relationships/slideLayout" Target="../slideLayouts/slideLayout7.xml"/><Relationship Id="rId6" Type="http://schemas.openxmlformats.org/officeDocument/2006/relationships/image" Target="../media/image60.jpeg"/><Relationship Id="rId11" Type="http://schemas.openxmlformats.org/officeDocument/2006/relationships/image" Target="../media/image63.png"/><Relationship Id="rId5" Type="http://schemas.openxmlformats.org/officeDocument/2006/relationships/image" Target="../media/image109.svg"/><Relationship Id="rId15" Type="http://schemas.openxmlformats.org/officeDocument/2006/relationships/image" Target="../media/image65.png"/><Relationship Id="rId10" Type="http://schemas.openxmlformats.org/officeDocument/2006/relationships/image" Target="../media/image112.svg"/><Relationship Id="rId4" Type="http://schemas.openxmlformats.org/officeDocument/2006/relationships/image" Target="../media/image59.png"/><Relationship Id="rId9" Type="http://schemas.openxmlformats.org/officeDocument/2006/relationships/image" Target="../media/image62.png"/><Relationship Id="rId14" Type="http://schemas.openxmlformats.org/officeDocument/2006/relationships/image" Target="../media/image116.svg"/></Relationships>
</file>

<file path=ppt/slides/_rels/slide21.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64.png"/><Relationship Id="rId3" Type="http://schemas.openxmlformats.org/officeDocument/2006/relationships/image" Target="../media/image2.svg"/><Relationship Id="rId7" Type="http://schemas.openxmlformats.org/officeDocument/2006/relationships/image" Target="../media/image61.png"/><Relationship Id="rId12" Type="http://schemas.openxmlformats.org/officeDocument/2006/relationships/image" Target="../media/image114.svg"/><Relationship Id="rId2" Type="http://schemas.openxmlformats.org/officeDocument/2006/relationships/image" Target="../media/image1.png"/><Relationship Id="rId16" Type="http://schemas.openxmlformats.org/officeDocument/2006/relationships/image" Target="../media/image118.svg"/><Relationship Id="rId1" Type="http://schemas.openxmlformats.org/officeDocument/2006/relationships/slideLayout" Target="../slideLayouts/slideLayout7.xml"/><Relationship Id="rId6" Type="http://schemas.openxmlformats.org/officeDocument/2006/relationships/image" Target="../media/image60.jpeg"/><Relationship Id="rId11" Type="http://schemas.openxmlformats.org/officeDocument/2006/relationships/image" Target="../media/image63.png"/><Relationship Id="rId5" Type="http://schemas.openxmlformats.org/officeDocument/2006/relationships/image" Target="../media/image109.svg"/><Relationship Id="rId15" Type="http://schemas.openxmlformats.org/officeDocument/2006/relationships/image" Target="../media/image65.png"/><Relationship Id="rId10" Type="http://schemas.openxmlformats.org/officeDocument/2006/relationships/image" Target="../media/image112.svg"/><Relationship Id="rId4" Type="http://schemas.openxmlformats.org/officeDocument/2006/relationships/image" Target="../media/image59.png"/><Relationship Id="rId9" Type="http://schemas.openxmlformats.org/officeDocument/2006/relationships/image" Target="../media/image62.png"/><Relationship Id="rId14" Type="http://schemas.openxmlformats.org/officeDocument/2006/relationships/image" Target="../media/image116.svg"/></Relationships>
</file>

<file path=ppt/slides/_rels/slide22.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23.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4.svg"/><Relationship Id="rId7" Type="http://schemas.openxmlformats.org/officeDocument/2006/relationships/image" Target="../media/image122.svg"/><Relationship Id="rId12" Type="http://schemas.openxmlformats.org/officeDocument/2006/relationships/image" Target="../media/image70.png"/><Relationship Id="rId17" Type="http://schemas.openxmlformats.org/officeDocument/2006/relationships/image" Target="../media/image128.svg"/><Relationship Id="rId2" Type="http://schemas.openxmlformats.org/officeDocument/2006/relationships/image" Target="../media/image1.png"/><Relationship Id="rId16" Type="http://schemas.openxmlformats.org/officeDocument/2006/relationships/image" Target="../media/image72.png"/><Relationship Id="rId20"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126.svg"/><Relationship Id="rId5" Type="http://schemas.openxmlformats.org/officeDocument/2006/relationships/image" Target="../media/image120.svg"/><Relationship Id="rId15" Type="http://schemas.openxmlformats.org/officeDocument/2006/relationships/image" Target="../media/image27.svg"/><Relationship Id="rId23" Type="http://schemas.openxmlformats.org/officeDocument/2006/relationships/image" Target="../media/image16.svg"/><Relationship Id="rId10" Type="http://schemas.openxmlformats.org/officeDocument/2006/relationships/image" Target="../media/image69.png"/><Relationship Id="rId19" Type="http://schemas.openxmlformats.org/officeDocument/2006/relationships/image" Target="../media/image33.svg"/><Relationship Id="rId4" Type="http://schemas.openxmlformats.org/officeDocument/2006/relationships/image" Target="../media/image66.png"/><Relationship Id="rId9" Type="http://schemas.openxmlformats.org/officeDocument/2006/relationships/image" Target="../media/image124.svg"/><Relationship Id="rId14" Type="http://schemas.openxmlformats.org/officeDocument/2006/relationships/image" Target="../media/image71.png"/><Relationship Id="rId22"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5.svg"/><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23.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2.png"/><Relationship Id="rId10" Type="http://schemas.openxmlformats.org/officeDocument/2006/relationships/image" Target="../media/image5.pn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21.svg"/></Relationships>
</file>

<file path=ppt/slides/_rels/slide24.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23.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4.svg"/><Relationship Id="rId7" Type="http://schemas.openxmlformats.org/officeDocument/2006/relationships/image" Target="../media/image122.svg"/><Relationship Id="rId12" Type="http://schemas.openxmlformats.org/officeDocument/2006/relationships/image" Target="../media/image70.png"/><Relationship Id="rId17" Type="http://schemas.openxmlformats.org/officeDocument/2006/relationships/image" Target="../media/image128.svg"/><Relationship Id="rId2" Type="http://schemas.openxmlformats.org/officeDocument/2006/relationships/image" Target="../media/image1.png"/><Relationship Id="rId16" Type="http://schemas.openxmlformats.org/officeDocument/2006/relationships/image" Target="../media/image72.png"/><Relationship Id="rId20"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126.svg"/><Relationship Id="rId5" Type="http://schemas.openxmlformats.org/officeDocument/2006/relationships/image" Target="../media/image120.svg"/><Relationship Id="rId15" Type="http://schemas.openxmlformats.org/officeDocument/2006/relationships/image" Target="../media/image27.svg"/><Relationship Id="rId23" Type="http://schemas.openxmlformats.org/officeDocument/2006/relationships/image" Target="../media/image16.svg"/><Relationship Id="rId10" Type="http://schemas.openxmlformats.org/officeDocument/2006/relationships/image" Target="../media/image69.png"/><Relationship Id="rId19" Type="http://schemas.openxmlformats.org/officeDocument/2006/relationships/image" Target="../media/image33.svg"/><Relationship Id="rId4" Type="http://schemas.openxmlformats.org/officeDocument/2006/relationships/image" Target="../media/image66.png"/><Relationship Id="rId9" Type="http://schemas.openxmlformats.org/officeDocument/2006/relationships/image" Target="../media/image124.svg"/><Relationship Id="rId14" Type="http://schemas.openxmlformats.org/officeDocument/2006/relationships/image" Target="../media/image71.png"/><Relationship Id="rId22"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5.svg"/><Relationship Id="rId5" Type="http://schemas.openxmlformats.org/officeDocument/2006/relationships/image" Target="../media/image99.svg"/><Relationship Id="rId10" Type="http://schemas.openxmlformats.org/officeDocument/2006/relationships/image" Target="../media/image23.png"/><Relationship Id="rId4" Type="http://schemas.openxmlformats.org/officeDocument/2006/relationships/image" Target="../media/image54.png"/><Relationship Id="rId9" Type="http://schemas.openxmlformats.org/officeDocument/2006/relationships/image" Target="../media/image107.svg"/></Relationships>
</file>

<file path=ppt/slides/_rels/slide26.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77.png"/><Relationship Id="rId3" Type="http://schemas.openxmlformats.org/officeDocument/2006/relationships/image" Target="../media/image2.svg"/><Relationship Id="rId7" Type="http://schemas.openxmlformats.org/officeDocument/2006/relationships/image" Target="../media/image132.svg"/><Relationship Id="rId12" Type="http://schemas.openxmlformats.org/officeDocument/2006/relationships/image" Target="../media/image76.png"/><Relationship Id="rId17" Type="http://schemas.openxmlformats.org/officeDocument/2006/relationships/image" Target="../media/image75.svg"/><Relationship Id="rId2" Type="http://schemas.openxmlformats.org/officeDocument/2006/relationships/image" Target="../media/image1.png"/><Relationship Id="rId16"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37.svg"/><Relationship Id="rId5" Type="http://schemas.openxmlformats.org/officeDocument/2006/relationships/image" Target="../media/image130.svg"/><Relationship Id="rId15" Type="http://schemas.openxmlformats.org/officeDocument/2006/relationships/image" Target="../media/image69.svg"/><Relationship Id="rId10" Type="http://schemas.openxmlformats.org/officeDocument/2006/relationships/image" Target="../media/image19.png"/><Relationship Id="rId4" Type="http://schemas.openxmlformats.org/officeDocument/2006/relationships/image" Target="../media/image73.png"/><Relationship Id="rId9" Type="http://schemas.openxmlformats.org/officeDocument/2006/relationships/image" Target="../media/image134.svg"/><Relationship Id="rId14"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5.svg"/><Relationship Id="rId18"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29.svg"/><Relationship Id="rId12" Type="http://schemas.openxmlformats.org/officeDocument/2006/relationships/image" Target="../media/image18.png"/><Relationship Id="rId17" Type="http://schemas.openxmlformats.org/officeDocument/2006/relationships/image" Target="../media/image39.svg"/><Relationship Id="rId2" Type="http://schemas.openxmlformats.org/officeDocument/2006/relationships/image" Target="../media/image1.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17.png"/><Relationship Id="rId19" Type="http://schemas.openxmlformats.org/officeDocument/2006/relationships/image" Target="../media/image41.svg"/><Relationship Id="rId4" Type="http://schemas.openxmlformats.org/officeDocument/2006/relationships/image" Target="../media/image14.png"/><Relationship Id="rId9" Type="http://schemas.openxmlformats.org/officeDocument/2006/relationships/image" Target="../media/image31.sv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5.svg"/><Relationship Id="rId18"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29.svg"/><Relationship Id="rId12" Type="http://schemas.openxmlformats.org/officeDocument/2006/relationships/image" Target="../media/image18.png"/><Relationship Id="rId17" Type="http://schemas.openxmlformats.org/officeDocument/2006/relationships/image" Target="../media/image39.svg"/><Relationship Id="rId2" Type="http://schemas.openxmlformats.org/officeDocument/2006/relationships/image" Target="../media/image1.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17.png"/><Relationship Id="rId19" Type="http://schemas.openxmlformats.org/officeDocument/2006/relationships/image" Target="../media/image41.svg"/><Relationship Id="rId4" Type="http://schemas.openxmlformats.org/officeDocument/2006/relationships/image" Target="../media/image14.png"/><Relationship Id="rId9" Type="http://schemas.openxmlformats.org/officeDocument/2006/relationships/image" Target="../media/image31.sv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5.svg"/><Relationship Id="rId18"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29.svg"/><Relationship Id="rId12" Type="http://schemas.openxmlformats.org/officeDocument/2006/relationships/image" Target="../media/image18.png"/><Relationship Id="rId17" Type="http://schemas.openxmlformats.org/officeDocument/2006/relationships/image" Target="../media/image39.svg"/><Relationship Id="rId2" Type="http://schemas.openxmlformats.org/officeDocument/2006/relationships/image" Target="../media/image1.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17.png"/><Relationship Id="rId19" Type="http://schemas.openxmlformats.org/officeDocument/2006/relationships/image" Target="../media/image41.svg"/><Relationship Id="rId4" Type="http://schemas.openxmlformats.org/officeDocument/2006/relationships/image" Target="../media/image14.png"/><Relationship Id="rId9" Type="http://schemas.openxmlformats.org/officeDocument/2006/relationships/image" Target="../media/image31.sv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5.svg"/><Relationship Id="rId18"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29.svg"/><Relationship Id="rId12" Type="http://schemas.openxmlformats.org/officeDocument/2006/relationships/image" Target="../media/image18.png"/><Relationship Id="rId17" Type="http://schemas.openxmlformats.org/officeDocument/2006/relationships/image" Target="../media/image39.svg"/><Relationship Id="rId2" Type="http://schemas.openxmlformats.org/officeDocument/2006/relationships/image" Target="../media/image1.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17.png"/><Relationship Id="rId19" Type="http://schemas.openxmlformats.org/officeDocument/2006/relationships/image" Target="../media/image41.svg"/><Relationship Id="rId4" Type="http://schemas.openxmlformats.org/officeDocument/2006/relationships/image" Target="../media/image14.png"/><Relationship Id="rId9" Type="http://schemas.openxmlformats.org/officeDocument/2006/relationships/image" Target="../media/image31.sv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5.svg"/><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23.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2.png"/><Relationship Id="rId10" Type="http://schemas.openxmlformats.org/officeDocument/2006/relationships/image" Target="../media/image5.pn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21.sv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5.svg"/><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23.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2.png"/><Relationship Id="rId10" Type="http://schemas.openxmlformats.org/officeDocument/2006/relationships/image" Target="../media/image5.pn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51.svg"/><Relationship Id="rId3" Type="http://schemas.openxmlformats.org/officeDocument/2006/relationships/image" Target="../media/image2.svg"/><Relationship Id="rId7" Type="http://schemas.openxmlformats.org/officeDocument/2006/relationships/image" Target="../media/image45.svg"/><Relationship Id="rId12"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43.svg"/><Relationship Id="rId10" Type="http://schemas.openxmlformats.org/officeDocument/2006/relationships/image" Target="../media/image48.svg"/><Relationship Id="rId4" Type="http://schemas.openxmlformats.org/officeDocument/2006/relationships/image" Target="../media/image22.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667"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21766">
            <a:off x="3036900" y="-1610762"/>
            <a:ext cx="3261914"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24522" y="1542025"/>
            <a:ext cx="16038957" cy="7202950"/>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696411" y="4335950"/>
            <a:ext cx="6133823" cy="616746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932020" y="-1833701"/>
            <a:ext cx="5407699" cy="3667403"/>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56672">
            <a:off x="13579078" y="3602562"/>
            <a:ext cx="2505011" cy="1626836"/>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490225">
            <a:off x="2669647" y="3075177"/>
            <a:ext cx="2069138" cy="2196961"/>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4386807">
            <a:off x="12870955" y="7155488"/>
            <a:ext cx="1498375" cy="2765456"/>
          </a:xfrm>
          <a:prstGeom prst="rect">
            <a:avLst/>
          </a:prstGeom>
        </p:spPr>
      </p:pic>
      <p:pic>
        <p:nvPicPr>
          <p:cNvPr id="10" name="Picture 10"/>
          <p:cNvPicPr>
            <a:picLocks noChangeAspect="1"/>
          </p:cNvPicPr>
          <p:nvPr/>
        </p:nvPicPr>
        <p:blipFill>
          <a:blip r:embed="rId18"/>
          <a:srcRect/>
          <a:stretch>
            <a:fillRect/>
          </a:stretch>
        </p:blipFill>
        <p:spPr>
          <a:xfrm rot="-349462">
            <a:off x="14268338" y="6248888"/>
            <a:ext cx="2838694" cy="3145367"/>
          </a:xfrm>
          <a:prstGeom prst="rect">
            <a:avLst/>
          </a:prstGeom>
        </p:spPr>
      </p:pic>
      <p:pic>
        <p:nvPicPr>
          <p:cNvPr id="11" name="Picture 11"/>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5658040">
            <a:off x="4991704" y="8399595"/>
            <a:ext cx="2485718" cy="3426428"/>
          </a:xfrm>
          <a:prstGeom prst="rect">
            <a:avLst/>
          </a:prstGeom>
        </p:spPr>
      </p:pic>
      <p:pic>
        <p:nvPicPr>
          <p:cNvPr id="12" name="Picture 12"/>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894096">
            <a:off x="8289433" y="7257742"/>
            <a:ext cx="1709135" cy="1709135"/>
          </a:xfrm>
          <a:prstGeom prst="rect">
            <a:avLst/>
          </a:prstGeom>
        </p:spPr>
      </p:pic>
      <p:pic>
        <p:nvPicPr>
          <p:cNvPr id="13" name="Picture 13"/>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10989649" y="1226472"/>
            <a:ext cx="1415723" cy="1348798"/>
          </a:xfrm>
          <a:prstGeom prst="rect">
            <a:avLst/>
          </a:prstGeom>
        </p:spPr>
      </p:pic>
      <p:pic>
        <p:nvPicPr>
          <p:cNvPr id="14" name="Picture 14"/>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891384">
            <a:off x="543189" y="494453"/>
            <a:ext cx="2272838" cy="2095143"/>
          </a:xfrm>
          <a:prstGeom prst="rect">
            <a:avLst/>
          </a:prstGeom>
        </p:spPr>
      </p:pic>
      <p:sp>
        <p:nvSpPr>
          <p:cNvPr id="15" name="TextBox 15"/>
          <p:cNvSpPr txBox="1"/>
          <p:nvPr/>
        </p:nvSpPr>
        <p:spPr>
          <a:xfrm>
            <a:off x="3911252" y="3251059"/>
            <a:ext cx="10465496" cy="2462213"/>
          </a:xfrm>
          <a:prstGeom prst="rect">
            <a:avLst/>
          </a:prstGeom>
        </p:spPr>
        <p:txBody>
          <a:bodyPr wrap="square" lIns="0" tIns="0" rIns="0" bIns="0" rtlCol="0" anchor="t">
            <a:spAutoFit/>
          </a:bodyPr>
          <a:lstStyle/>
          <a:p>
            <a:pPr algn="ctr">
              <a:lnSpc>
                <a:spcPts val="9581"/>
              </a:lnSpc>
            </a:pPr>
            <a:r>
              <a:rPr lang="en-US" sz="9581" b="1" i="1" dirty="0" err="1">
                <a:solidFill>
                  <a:srgbClr val="4F3B20"/>
                </a:solidFill>
                <a:latin typeface="Times New Roman" panose="02020603050405020304" pitchFamily="18" charset="0"/>
                <a:cs typeface="Times New Roman" panose="02020603050405020304" pitchFamily="18" charset="0"/>
              </a:rPr>
              <a:t>Chào</a:t>
            </a:r>
            <a:r>
              <a:rPr lang="en-US" sz="9581" b="1" i="1" dirty="0">
                <a:solidFill>
                  <a:srgbClr val="4F3B20"/>
                </a:solidFill>
                <a:latin typeface="Times New Roman" panose="02020603050405020304" pitchFamily="18" charset="0"/>
                <a:cs typeface="Times New Roman" panose="02020603050405020304" pitchFamily="18" charset="0"/>
              </a:rPr>
              <a:t> </a:t>
            </a:r>
            <a:r>
              <a:rPr lang="en-US" sz="9581" b="1" i="1" dirty="0" err="1">
                <a:solidFill>
                  <a:srgbClr val="4F3B20"/>
                </a:solidFill>
                <a:latin typeface="Times New Roman" panose="02020603050405020304" pitchFamily="18" charset="0"/>
                <a:cs typeface="Times New Roman" panose="02020603050405020304" pitchFamily="18" charset="0"/>
              </a:rPr>
              <a:t>mừng</a:t>
            </a:r>
            <a:r>
              <a:rPr lang="en-US" sz="9581" b="1" i="1" dirty="0">
                <a:solidFill>
                  <a:srgbClr val="4F3B20"/>
                </a:solidFill>
                <a:latin typeface="Times New Roman" panose="02020603050405020304" pitchFamily="18" charset="0"/>
                <a:cs typeface="Times New Roman" panose="02020603050405020304" pitchFamily="18" charset="0"/>
              </a:rPr>
              <a:t> </a:t>
            </a:r>
            <a:r>
              <a:rPr lang="en-US" sz="9581" b="1" i="1" dirty="0" err="1">
                <a:solidFill>
                  <a:srgbClr val="4F3B20"/>
                </a:solidFill>
                <a:latin typeface="Times New Roman" panose="02020603050405020304" pitchFamily="18" charset="0"/>
                <a:cs typeface="Times New Roman" panose="02020603050405020304" pitchFamily="18" charset="0"/>
              </a:rPr>
              <a:t>các</a:t>
            </a:r>
            <a:r>
              <a:rPr lang="en-US" sz="9581" b="1" i="1" dirty="0">
                <a:solidFill>
                  <a:srgbClr val="4F3B20"/>
                </a:solidFill>
                <a:latin typeface="Times New Roman" panose="02020603050405020304" pitchFamily="18" charset="0"/>
                <a:cs typeface="Times New Roman" panose="02020603050405020304" pitchFamily="18" charset="0"/>
              </a:rPr>
              <a:t> </a:t>
            </a:r>
            <a:r>
              <a:rPr lang="en-US" sz="9581" b="1" i="1" dirty="0" err="1">
                <a:solidFill>
                  <a:srgbClr val="4F3B20"/>
                </a:solidFill>
                <a:latin typeface="Times New Roman" panose="02020603050405020304" pitchFamily="18" charset="0"/>
                <a:cs typeface="Times New Roman" panose="02020603050405020304" pitchFamily="18" charset="0"/>
              </a:rPr>
              <a:t>em</a:t>
            </a:r>
            <a:r>
              <a:rPr lang="en-US" sz="9581" b="1" i="1" dirty="0">
                <a:solidFill>
                  <a:srgbClr val="4F3B20"/>
                </a:solidFill>
                <a:latin typeface="Times New Roman" panose="02020603050405020304" pitchFamily="18" charset="0"/>
                <a:cs typeface="Times New Roman" panose="02020603050405020304" pitchFamily="18" charset="0"/>
              </a:rPr>
              <a:t> </a:t>
            </a:r>
            <a:r>
              <a:rPr lang="en-US" sz="9581" b="1" i="1" dirty="0" err="1">
                <a:solidFill>
                  <a:srgbClr val="4F3B20"/>
                </a:solidFill>
                <a:latin typeface="Times New Roman" panose="02020603050405020304" pitchFamily="18" charset="0"/>
                <a:cs typeface="Times New Roman" panose="02020603050405020304" pitchFamily="18" charset="0"/>
              </a:rPr>
              <a:t>học</a:t>
            </a:r>
            <a:r>
              <a:rPr lang="en-US" sz="9581" b="1" i="1" dirty="0">
                <a:solidFill>
                  <a:srgbClr val="4F3B20"/>
                </a:solidFill>
                <a:latin typeface="Times New Roman" panose="02020603050405020304" pitchFamily="18" charset="0"/>
                <a:cs typeface="Times New Roman" panose="02020603050405020304" pitchFamily="18" charset="0"/>
              </a:rPr>
              <a:t> </a:t>
            </a:r>
            <a:r>
              <a:rPr lang="en-US" sz="9581" b="1" i="1" dirty="0" err="1">
                <a:solidFill>
                  <a:srgbClr val="4F3B20"/>
                </a:solidFill>
                <a:latin typeface="Times New Roman" panose="02020603050405020304" pitchFamily="18" charset="0"/>
                <a:cs typeface="Times New Roman" panose="02020603050405020304" pitchFamily="18" charset="0"/>
              </a:rPr>
              <a:t>sinh</a:t>
            </a:r>
            <a:r>
              <a:rPr lang="en-US" sz="9581" b="1" i="1" dirty="0">
                <a:solidFill>
                  <a:srgbClr val="4F3B20"/>
                </a:solidFill>
                <a:latin typeface="Times New Roman" panose="02020603050405020304" pitchFamily="18" charset="0"/>
                <a:cs typeface="Times New Roman" panose="02020603050405020304" pitchFamily="18" charset="0"/>
              </a:rPr>
              <a:t> </a:t>
            </a:r>
            <a:r>
              <a:rPr lang="en-US" sz="9581" b="1" i="1" dirty="0" err="1">
                <a:solidFill>
                  <a:srgbClr val="4F3B20"/>
                </a:solidFill>
                <a:latin typeface="Times New Roman" panose="02020603050405020304" pitchFamily="18" charset="0"/>
                <a:cs typeface="Times New Roman" panose="02020603050405020304" pitchFamily="18" charset="0"/>
              </a:rPr>
              <a:t>yêu</a:t>
            </a:r>
            <a:r>
              <a:rPr lang="en-US" sz="9581" b="1" i="1" dirty="0">
                <a:solidFill>
                  <a:srgbClr val="4F3B20"/>
                </a:solidFill>
                <a:latin typeface="Times New Roman" panose="02020603050405020304" pitchFamily="18" charset="0"/>
                <a:cs typeface="Times New Roman" panose="02020603050405020304" pitchFamily="18" charset="0"/>
              </a:rPr>
              <a:t> </a:t>
            </a:r>
            <a:r>
              <a:rPr lang="en-US" sz="9581" b="1" i="1" dirty="0" err="1">
                <a:solidFill>
                  <a:srgbClr val="4F3B20"/>
                </a:solidFill>
                <a:latin typeface="Times New Roman" panose="02020603050405020304" pitchFamily="18" charset="0"/>
                <a:cs typeface="Times New Roman" panose="02020603050405020304" pitchFamily="18" charset="0"/>
              </a:rPr>
              <a:t>quý</a:t>
            </a:r>
            <a:r>
              <a:rPr lang="en-US" sz="9581" b="1" i="1" dirty="0">
                <a:solidFill>
                  <a:srgbClr val="4F3B20"/>
                </a:solidFill>
                <a:latin typeface="Times New Roman" panose="02020603050405020304" pitchFamily="18" charset="0"/>
                <a:cs typeface="Times New Roman" panose="02020603050405020304" pitchFamily="18" charset="0"/>
              </a:rPr>
              <a:t> !</a:t>
            </a:r>
          </a:p>
        </p:txBody>
      </p:sp>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667"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21766">
            <a:off x="3036900" y="-1610762"/>
            <a:ext cx="3261914"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24522" y="1542025"/>
            <a:ext cx="16038957" cy="7202950"/>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696411" y="4335950"/>
            <a:ext cx="6133823" cy="616746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932020" y="-1833701"/>
            <a:ext cx="5407699" cy="3667403"/>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56672">
            <a:off x="13579078" y="3602562"/>
            <a:ext cx="2505011" cy="1626836"/>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490225">
            <a:off x="2669647" y="3075177"/>
            <a:ext cx="2069138" cy="2196961"/>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4386807">
            <a:off x="12870955" y="7155488"/>
            <a:ext cx="1498375" cy="2765456"/>
          </a:xfrm>
          <a:prstGeom prst="rect">
            <a:avLst/>
          </a:prstGeom>
        </p:spPr>
      </p:pic>
      <p:pic>
        <p:nvPicPr>
          <p:cNvPr id="10" name="Picture 10"/>
          <p:cNvPicPr>
            <a:picLocks noChangeAspect="1"/>
          </p:cNvPicPr>
          <p:nvPr/>
        </p:nvPicPr>
        <p:blipFill>
          <a:blip r:embed="rId18"/>
          <a:srcRect/>
          <a:stretch>
            <a:fillRect/>
          </a:stretch>
        </p:blipFill>
        <p:spPr>
          <a:xfrm rot="-349462">
            <a:off x="14268338" y="6248888"/>
            <a:ext cx="2838694" cy="3145367"/>
          </a:xfrm>
          <a:prstGeom prst="rect">
            <a:avLst/>
          </a:prstGeom>
        </p:spPr>
      </p:pic>
      <p:pic>
        <p:nvPicPr>
          <p:cNvPr id="11" name="Picture 11"/>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5658040">
            <a:off x="4991704" y="8399595"/>
            <a:ext cx="2485718" cy="3426428"/>
          </a:xfrm>
          <a:prstGeom prst="rect">
            <a:avLst/>
          </a:prstGeom>
        </p:spPr>
      </p:pic>
      <p:pic>
        <p:nvPicPr>
          <p:cNvPr id="12" name="Picture 12"/>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894096">
            <a:off x="8289433" y="7257742"/>
            <a:ext cx="1709135" cy="1709135"/>
          </a:xfrm>
          <a:prstGeom prst="rect">
            <a:avLst/>
          </a:prstGeom>
        </p:spPr>
      </p:pic>
      <p:pic>
        <p:nvPicPr>
          <p:cNvPr id="13" name="Picture 13"/>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10989649" y="1226472"/>
            <a:ext cx="1415723" cy="1348798"/>
          </a:xfrm>
          <a:prstGeom prst="rect">
            <a:avLst/>
          </a:prstGeom>
        </p:spPr>
      </p:pic>
      <p:pic>
        <p:nvPicPr>
          <p:cNvPr id="14" name="Picture 14"/>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891384">
            <a:off x="543189" y="494453"/>
            <a:ext cx="2272838" cy="2095143"/>
          </a:xfrm>
          <a:prstGeom prst="rect">
            <a:avLst/>
          </a:prstGeom>
        </p:spPr>
      </p:pic>
      <p:sp>
        <p:nvSpPr>
          <p:cNvPr id="15" name="TextBox 15"/>
          <p:cNvSpPr txBox="1"/>
          <p:nvPr/>
        </p:nvSpPr>
        <p:spPr>
          <a:xfrm>
            <a:off x="3808681" y="3442870"/>
            <a:ext cx="10465496" cy="4423134"/>
          </a:xfrm>
          <a:prstGeom prst="rect">
            <a:avLst/>
          </a:prstGeom>
        </p:spPr>
        <p:txBody>
          <a:bodyPr wrap="square" lIns="0" tIns="0" rIns="0" bIns="0" rtlCol="0" anchor="t">
            <a:spAutoFit/>
          </a:bodyPr>
          <a:lstStyle/>
          <a:p>
            <a:pPr algn="ctr"/>
            <a:r>
              <a:rPr lang="en-US" sz="9581" b="1" dirty="0">
                <a:solidFill>
                  <a:srgbClr val="4F3B20"/>
                </a:solidFill>
                <a:latin typeface="Times New Roman" panose="02020603050405020304" pitchFamily="18" charset="0"/>
                <a:cs typeface="Times New Roman" panose="02020603050405020304" pitchFamily="18" charset="0"/>
              </a:rPr>
              <a:t>II.</a:t>
            </a:r>
          </a:p>
          <a:p>
            <a:pPr algn="ctr"/>
            <a:r>
              <a:rPr lang="en-US" sz="9581" b="1" dirty="0">
                <a:solidFill>
                  <a:srgbClr val="4F3B20"/>
                </a:solidFill>
                <a:latin typeface="Times New Roman" panose="02020603050405020304" pitchFamily="18" charset="0"/>
                <a:cs typeface="Times New Roman" panose="02020603050405020304" pitchFamily="18" charset="0"/>
              </a:rPr>
              <a:t>THỰC HÀNH</a:t>
            </a:r>
          </a:p>
          <a:p>
            <a:pPr algn="ctr"/>
            <a:r>
              <a:rPr lang="en-US" sz="9581" b="1" dirty="0">
                <a:solidFill>
                  <a:srgbClr val="4F3B20"/>
                </a:solidFill>
                <a:latin typeface="Times New Roman" panose="02020603050405020304" pitchFamily="18" charset="0"/>
                <a:cs typeface="Times New Roman" panose="02020603050405020304" pitchFamily="18" charset="0"/>
              </a:rPr>
              <a:t>ĐỌC HIỂU</a:t>
            </a:r>
          </a:p>
        </p:txBody>
      </p:sp>
    </p:spTree>
    <p:extLst>
      <p:ext uri="{BB962C8B-B14F-4D97-AF65-F5344CB8AC3E}">
        <p14:creationId xmlns:p14="http://schemas.microsoft.com/office/powerpoint/2010/main" val="2637871453"/>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667" y="0"/>
            <a:ext cx="18471333" cy="1038471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38897">
            <a:off x="15505622" y="8125239"/>
            <a:ext cx="3621657" cy="2963174"/>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13972" y="-452887"/>
            <a:ext cx="3621657" cy="296317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flipV="1">
            <a:off x="-865269" y="6877878"/>
            <a:ext cx="4952166" cy="411480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384183" y="-805392"/>
            <a:ext cx="4883386" cy="4057650"/>
          </a:xfrm>
          <a:prstGeom prst="rect">
            <a:avLst/>
          </a:prstGeom>
        </p:spPr>
      </p:pic>
      <p:sp>
        <p:nvSpPr>
          <p:cNvPr id="12" name="TextBox 12"/>
          <p:cNvSpPr txBox="1"/>
          <p:nvPr/>
        </p:nvSpPr>
        <p:spPr>
          <a:xfrm>
            <a:off x="4086897" y="-38100"/>
            <a:ext cx="10114206" cy="996683"/>
          </a:xfrm>
          <a:prstGeom prst="rect">
            <a:avLst/>
          </a:prstGeom>
        </p:spPr>
        <p:txBody>
          <a:bodyPr lIns="0" tIns="0" rIns="0" bIns="0" rtlCol="0" anchor="t">
            <a:spAutoFit/>
          </a:bodyPr>
          <a:lstStyle/>
          <a:p>
            <a:pPr algn="ctr">
              <a:lnSpc>
                <a:spcPts val="8799"/>
              </a:lnSpc>
            </a:pPr>
            <a:r>
              <a:rPr lang="en-US" sz="5000" b="1" dirty="0">
                <a:solidFill>
                  <a:srgbClr val="4F3B20"/>
                </a:solidFill>
                <a:latin typeface="Times New Roman" panose="02020603050405020304" pitchFamily="18" charset="0"/>
                <a:cs typeface="Times New Roman" panose="02020603050405020304" pitchFamily="18" charset="0"/>
              </a:rPr>
              <a:t>PHIẾU HỌC TẬP SỐ 1</a:t>
            </a:r>
          </a:p>
        </p:txBody>
      </p:sp>
      <p:sp>
        <p:nvSpPr>
          <p:cNvPr id="16" name="TextBox 15">
            <a:extLst>
              <a:ext uri="{FF2B5EF4-FFF2-40B4-BE49-F238E27FC236}">
                <a16:creationId xmlns:a16="http://schemas.microsoft.com/office/drawing/2014/main" id="{53D5A95B-4E80-7607-967C-1F8132ADF1CB}"/>
              </a:ext>
            </a:extLst>
          </p:cNvPr>
          <p:cNvSpPr txBox="1"/>
          <p:nvPr/>
        </p:nvSpPr>
        <p:spPr>
          <a:xfrm>
            <a:off x="653716" y="3108674"/>
            <a:ext cx="17693866" cy="580672"/>
          </a:xfrm>
          <a:prstGeom prst="rect">
            <a:avLst/>
          </a:prstGeom>
          <a:noFill/>
        </p:spPr>
        <p:txBody>
          <a:bodyPr wrap="square">
            <a:spAutoFit/>
          </a:bodyPr>
          <a:lstStyle/>
          <a:p>
            <a:pPr>
              <a:lnSpc>
                <a:spcPct val="115000"/>
              </a:lnSpc>
            </a:pPr>
            <a:r>
              <a:rPr lang="vi-VN" sz="3000" b="1" dirty="0">
                <a:solidFill>
                  <a:srgbClr val="000000"/>
                </a:solidFill>
                <a:effectLst/>
                <a:latin typeface="Times New Roman" panose="02020603050405020304" pitchFamily="18" charset="0"/>
                <a:ea typeface="Times New Roman" panose="02020603050405020304" pitchFamily="18" charset="0"/>
              </a:rPr>
              <a:t>2. Tóm tắt nội dung các phần của văn bản bằng cách nêu 1-2 câu hỏi ngắn gọn cho mỗi phần theo mẫu sau:</a:t>
            </a:r>
            <a:endParaRPr lang="en-VN" sz="3000" b="1" dirty="0">
              <a:effectLst/>
              <a:latin typeface="Times New Roman" panose="02020603050405020304" pitchFamily="18" charset="0"/>
              <a:ea typeface="Times New Roman" panose="02020603050405020304" pitchFamily="18" charset="0"/>
            </a:endParaRPr>
          </a:p>
        </p:txBody>
      </p:sp>
      <p:graphicFrame>
        <p:nvGraphicFramePr>
          <p:cNvPr id="17" name="Table 16">
            <a:extLst>
              <a:ext uri="{FF2B5EF4-FFF2-40B4-BE49-F238E27FC236}">
                <a16:creationId xmlns:a16="http://schemas.microsoft.com/office/drawing/2014/main" id="{49F19148-EB8E-6827-983D-5E0D1702547A}"/>
              </a:ext>
            </a:extLst>
          </p:cNvPr>
          <p:cNvGraphicFramePr>
            <a:graphicFrameLocks noGrp="1"/>
          </p:cNvGraphicFramePr>
          <p:nvPr>
            <p:extLst>
              <p:ext uri="{D42A27DB-BD31-4B8C-83A1-F6EECF244321}">
                <p14:modId xmlns:p14="http://schemas.microsoft.com/office/powerpoint/2010/main" val="831972624"/>
              </p:ext>
            </p:extLst>
          </p:nvPr>
        </p:nvGraphicFramePr>
        <p:xfrm>
          <a:off x="621632" y="3948814"/>
          <a:ext cx="16796084" cy="6245523"/>
        </p:xfrm>
        <a:graphic>
          <a:graphicData uri="http://schemas.openxmlformats.org/drawingml/2006/table">
            <a:tbl>
              <a:tblPr firstRow="1" firstCol="1" bandRow="1">
                <a:tableStyleId>{5C22544A-7EE6-4342-B048-85BDC9FD1C3A}</a:tableStyleId>
              </a:tblPr>
              <a:tblGrid>
                <a:gridCol w="3051126">
                  <a:extLst>
                    <a:ext uri="{9D8B030D-6E8A-4147-A177-3AD203B41FA5}">
                      <a16:colId xmlns:a16="http://schemas.microsoft.com/office/drawing/2014/main" val="1928308620"/>
                    </a:ext>
                  </a:extLst>
                </a:gridCol>
                <a:gridCol w="13744958">
                  <a:extLst>
                    <a:ext uri="{9D8B030D-6E8A-4147-A177-3AD203B41FA5}">
                      <a16:colId xmlns:a16="http://schemas.microsoft.com/office/drawing/2014/main" val="1745696499"/>
                    </a:ext>
                  </a:extLst>
                </a:gridCol>
              </a:tblGrid>
              <a:tr h="927692">
                <a:tc>
                  <a:txBody>
                    <a:bodyPr/>
                    <a:lstStyle/>
                    <a:p>
                      <a:pPr algn="ctr">
                        <a:lnSpc>
                          <a:spcPct val="115000"/>
                        </a:lnSpc>
                      </a:pPr>
                      <a:r>
                        <a:rPr lang="vi-VN" sz="3000" b="1" dirty="0">
                          <a:solidFill>
                            <a:schemeClr val="tx1"/>
                          </a:solidFill>
                          <a:effectLst/>
                          <a:latin typeface="Times New Roman" panose="02020603050405020304" pitchFamily="18" charset="0"/>
                          <a:cs typeface="Times New Roman" panose="02020603050405020304" pitchFamily="18" charset="0"/>
                        </a:rPr>
                        <a:t>Phần (1)</a:t>
                      </a:r>
                      <a:endParaRPr lang="en-VN"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1A2B0"/>
                      </a:solidFill>
                      <a:prstDash val="solid"/>
                      <a:round/>
                      <a:headEnd type="none" w="med" len="med"/>
                      <a:tailEnd type="none" w="med" len="med"/>
                    </a:lnL>
                    <a:lnR w="12700" cap="flat" cmpd="sng" algn="ctr">
                      <a:solidFill>
                        <a:srgbClr val="F1A2B0"/>
                      </a:solidFill>
                      <a:prstDash val="solid"/>
                      <a:round/>
                      <a:headEnd type="none" w="med" len="med"/>
                      <a:tailEnd type="none" w="med" len="med"/>
                    </a:lnR>
                    <a:lnT w="12700" cap="flat" cmpd="sng" algn="ctr">
                      <a:solidFill>
                        <a:srgbClr val="F1A2B0"/>
                      </a:solidFill>
                      <a:prstDash val="solid"/>
                      <a:round/>
                      <a:headEnd type="none" w="med" len="med"/>
                      <a:tailEnd type="none" w="med" len="med"/>
                    </a:lnT>
                    <a:lnB w="12700" cap="flat" cmpd="sng" algn="ctr">
                      <a:solidFill>
                        <a:srgbClr val="F1A2B0"/>
                      </a:solidFill>
                      <a:prstDash val="solid"/>
                      <a:round/>
                      <a:headEnd type="none" w="med" len="med"/>
                      <a:tailEnd type="none" w="med" len="med"/>
                    </a:lnB>
                    <a:solidFill>
                      <a:schemeClr val="bg1"/>
                    </a:solidFill>
                  </a:tcPr>
                </a:tc>
                <a:tc>
                  <a:txBody>
                    <a:bodyPr/>
                    <a:lstStyle/>
                    <a:p>
                      <a:pPr algn="just">
                        <a:lnSpc>
                          <a:spcPct val="115000"/>
                        </a:lnSpc>
                      </a:pPr>
                      <a:r>
                        <a:rPr lang="vi-VN" sz="3000" b="0" dirty="0">
                          <a:solidFill>
                            <a:schemeClr val="tx1"/>
                          </a:solidFill>
                          <a:effectLst/>
                          <a:latin typeface="Times New Roman" panose="02020603050405020304" pitchFamily="18" charset="0"/>
                          <a:cs typeface="Times New Roman" panose="02020603050405020304" pitchFamily="18" charset="0"/>
                        </a:rPr>
                        <a:t>Tác phẩm “Hai vạn dặm dưới đáy biển” viết về ai, về sự kiện gì? Điều gì tạo nên sự hấp dẫn của tác phẩm?</a:t>
                      </a:r>
                      <a:endParaRPr lang="en-VN" sz="3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1A2B0"/>
                      </a:solidFill>
                      <a:prstDash val="solid"/>
                      <a:round/>
                      <a:headEnd type="none" w="med" len="med"/>
                      <a:tailEnd type="none" w="med" len="med"/>
                    </a:lnL>
                    <a:lnR w="12700" cap="flat" cmpd="sng" algn="ctr">
                      <a:solidFill>
                        <a:srgbClr val="F1A2B0"/>
                      </a:solidFill>
                      <a:prstDash val="solid"/>
                      <a:round/>
                      <a:headEnd type="none" w="med" len="med"/>
                      <a:tailEnd type="none" w="med" len="med"/>
                    </a:lnR>
                    <a:lnT w="12700" cap="flat" cmpd="sng" algn="ctr">
                      <a:solidFill>
                        <a:srgbClr val="F1A2B0"/>
                      </a:solidFill>
                      <a:prstDash val="solid"/>
                      <a:round/>
                      <a:headEnd type="none" w="med" len="med"/>
                      <a:tailEnd type="none" w="med" len="med"/>
                    </a:lnT>
                    <a:lnB w="12700" cap="flat" cmpd="sng" algn="ctr">
                      <a:solidFill>
                        <a:srgbClr val="F1A2B0"/>
                      </a:solidFill>
                      <a:prstDash val="solid"/>
                      <a:round/>
                      <a:headEnd type="none" w="med" len="med"/>
                      <a:tailEnd type="none" w="med" len="med"/>
                    </a:lnB>
                    <a:solidFill>
                      <a:schemeClr val="bg1"/>
                    </a:solidFill>
                  </a:tcPr>
                </a:tc>
                <a:extLst>
                  <a:ext uri="{0D108BD9-81ED-4DB2-BD59-A6C34878D82A}">
                    <a16:rowId xmlns:a16="http://schemas.microsoft.com/office/drawing/2014/main" val="3084218421"/>
                  </a:ext>
                </a:extLst>
              </a:tr>
              <a:tr h="1228287">
                <a:tc>
                  <a:txBody>
                    <a:bodyPr/>
                    <a:lstStyle/>
                    <a:p>
                      <a:pPr algn="ctr">
                        <a:lnSpc>
                          <a:spcPct val="115000"/>
                        </a:lnSpc>
                      </a:pPr>
                      <a:r>
                        <a:rPr lang="vi-VN" sz="3000" b="1">
                          <a:solidFill>
                            <a:schemeClr val="tx1"/>
                          </a:solidFill>
                          <a:effectLst/>
                          <a:latin typeface="Times New Roman" panose="02020603050405020304" pitchFamily="18" charset="0"/>
                          <a:cs typeface="Times New Roman" panose="02020603050405020304" pitchFamily="18" charset="0"/>
                        </a:rPr>
                        <a:t>Phần (2)</a:t>
                      </a:r>
                      <a:endParaRPr lang="en-VN" sz="3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1A2B0"/>
                      </a:solidFill>
                      <a:prstDash val="solid"/>
                      <a:round/>
                      <a:headEnd type="none" w="med" len="med"/>
                      <a:tailEnd type="none" w="med" len="med"/>
                    </a:lnL>
                    <a:lnR w="12700" cap="flat" cmpd="sng" algn="ctr">
                      <a:solidFill>
                        <a:srgbClr val="F1A2B0"/>
                      </a:solidFill>
                      <a:prstDash val="solid"/>
                      <a:round/>
                      <a:headEnd type="none" w="med" len="med"/>
                      <a:tailEnd type="none" w="med" len="med"/>
                    </a:lnR>
                    <a:lnT w="12700" cap="flat" cmpd="sng" algn="ctr">
                      <a:solidFill>
                        <a:srgbClr val="F1A2B0"/>
                      </a:solidFill>
                      <a:prstDash val="solid"/>
                      <a:round/>
                      <a:headEnd type="none" w="med" len="med"/>
                      <a:tailEnd type="none" w="med" len="med"/>
                    </a:lnT>
                    <a:lnB w="12700" cap="flat" cmpd="sng" algn="ctr">
                      <a:solidFill>
                        <a:srgbClr val="F1A2B0"/>
                      </a:solidFill>
                      <a:prstDash val="solid"/>
                      <a:round/>
                      <a:headEnd type="none" w="med" len="med"/>
                      <a:tailEnd type="none" w="med" len="med"/>
                    </a:lnB>
                    <a:solidFill>
                      <a:schemeClr val="bg1"/>
                    </a:solidFill>
                  </a:tcPr>
                </a:tc>
                <a:tc>
                  <a:txBody>
                    <a:bodyPr/>
                    <a:lstStyle/>
                    <a:p>
                      <a:pPr>
                        <a:lnSpc>
                          <a:spcPct val="115000"/>
                        </a:lnSpc>
                      </a:pPr>
                      <a:r>
                        <a:rPr lang="vi-VN" sz="3000" b="0">
                          <a:solidFill>
                            <a:schemeClr val="tx1"/>
                          </a:solidFill>
                          <a:effectLst/>
                          <a:latin typeface="Times New Roman" panose="02020603050405020304" pitchFamily="18" charset="0"/>
                          <a:cs typeface="Times New Roman" panose="02020603050405020304" pitchFamily="18" charset="0"/>
                        </a:rPr>
                        <a:t> </a:t>
                      </a:r>
                      <a:endParaRPr lang="en-VN" sz="3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1A2B0"/>
                      </a:solidFill>
                      <a:prstDash val="solid"/>
                      <a:round/>
                      <a:headEnd type="none" w="med" len="med"/>
                      <a:tailEnd type="none" w="med" len="med"/>
                    </a:lnL>
                    <a:lnR w="12700" cap="flat" cmpd="sng" algn="ctr">
                      <a:solidFill>
                        <a:srgbClr val="F1A2B0"/>
                      </a:solidFill>
                      <a:prstDash val="solid"/>
                      <a:round/>
                      <a:headEnd type="none" w="med" len="med"/>
                      <a:tailEnd type="none" w="med" len="med"/>
                    </a:lnR>
                    <a:lnT w="12700" cap="flat" cmpd="sng" algn="ctr">
                      <a:solidFill>
                        <a:srgbClr val="F1A2B0"/>
                      </a:solidFill>
                      <a:prstDash val="solid"/>
                      <a:round/>
                      <a:headEnd type="none" w="med" len="med"/>
                      <a:tailEnd type="none" w="med" len="med"/>
                    </a:lnT>
                    <a:lnB w="12700" cap="flat" cmpd="sng" algn="ctr">
                      <a:solidFill>
                        <a:srgbClr val="F1A2B0"/>
                      </a:solidFill>
                      <a:prstDash val="solid"/>
                      <a:round/>
                      <a:headEnd type="none" w="med" len="med"/>
                      <a:tailEnd type="none" w="med" len="med"/>
                    </a:lnB>
                    <a:solidFill>
                      <a:schemeClr val="bg1"/>
                    </a:solidFill>
                  </a:tcPr>
                </a:tc>
                <a:extLst>
                  <a:ext uri="{0D108BD9-81ED-4DB2-BD59-A6C34878D82A}">
                    <a16:rowId xmlns:a16="http://schemas.microsoft.com/office/drawing/2014/main" val="3255683547"/>
                  </a:ext>
                </a:extLst>
              </a:tr>
              <a:tr h="1228287">
                <a:tc>
                  <a:txBody>
                    <a:bodyPr/>
                    <a:lstStyle/>
                    <a:p>
                      <a:pPr algn="ctr">
                        <a:lnSpc>
                          <a:spcPct val="115000"/>
                        </a:lnSpc>
                      </a:pPr>
                      <a:r>
                        <a:rPr lang="vi-VN" sz="3000" b="1" dirty="0">
                          <a:solidFill>
                            <a:schemeClr val="tx1"/>
                          </a:solidFill>
                          <a:effectLst/>
                          <a:latin typeface="Times New Roman" panose="02020603050405020304" pitchFamily="18" charset="0"/>
                          <a:cs typeface="Times New Roman" panose="02020603050405020304" pitchFamily="18" charset="0"/>
                        </a:rPr>
                        <a:t>Phần (3)</a:t>
                      </a:r>
                      <a:endParaRPr lang="en-VN"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1A2B0"/>
                      </a:solidFill>
                      <a:prstDash val="solid"/>
                      <a:round/>
                      <a:headEnd type="none" w="med" len="med"/>
                      <a:tailEnd type="none" w="med" len="med"/>
                    </a:lnL>
                    <a:lnR w="12700" cap="flat" cmpd="sng" algn="ctr">
                      <a:solidFill>
                        <a:srgbClr val="F1A2B0"/>
                      </a:solidFill>
                      <a:prstDash val="solid"/>
                      <a:round/>
                      <a:headEnd type="none" w="med" len="med"/>
                      <a:tailEnd type="none" w="med" len="med"/>
                    </a:lnR>
                    <a:lnT w="12700" cap="flat" cmpd="sng" algn="ctr">
                      <a:solidFill>
                        <a:srgbClr val="F1A2B0"/>
                      </a:solidFill>
                      <a:prstDash val="solid"/>
                      <a:round/>
                      <a:headEnd type="none" w="med" len="med"/>
                      <a:tailEnd type="none" w="med" len="med"/>
                    </a:lnT>
                    <a:lnB w="12700" cap="flat" cmpd="sng" algn="ctr">
                      <a:solidFill>
                        <a:srgbClr val="F1A2B0"/>
                      </a:solidFill>
                      <a:prstDash val="solid"/>
                      <a:round/>
                      <a:headEnd type="none" w="med" len="med"/>
                      <a:tailEnd type="none" w="med" len="med"/>
                    </a:lnB>
                    <a:solidFill>
                      <a:schemeClr val="bg1"/>
                    </a:solidFill>
                  </a:tcPr>
                </a:tc>
                <a:tc>
                  <a:txBody>
                    <a:bodyPr/>
                    <a:lstStyle/>
                    <a:p>
                      <a:pPr>
                        <a:lnSpc>
                          <a:spcPct val="115000"/>
                        </a:lnSpc>
                      </a:pPr>
                      <a:r>
                        <a:rPr lang="vi-VN" sz="3000" b="0" dirty="0">
                          <a:solidFill>
                            <a:schemeClr val="tx1"/>
                          </a:solidFill>
                          <a:effectLst/>
                          <a:latin typeface="Times New Roman" panose="02020603050405020304" pitchFamily="18" charset="0"/>
                          <a:cs typeface="Times New Roman" panose="02020603050405020304" pitchFamily="18" charset="0"/>
                        </a:rPr>
                        <a:t> </a:t>
                      </a:r>
                      <a:endParaRPr lang="en-VN" sz="3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1A2B0"/>
                      </a:solidFill>
                      <a:prstDash val="solid"/>
                      <a:round/>
                      <a:headEnd type="none" w="med" len="med"/>
                      <a:tailEnd type="none" w="med" len="med"/>
                    </a:lnL>
                    <a:lnR w="12700" cap="flat" cmpd="sng" algn="ctr">
                      <a:solidFill>
                        <a:srgbClr val="F1A2B0"/>
                      </a:solidFill>
                      <a:prstDash val="solid"/>
                      <a:round/>
                      <a:headEnd type="none" w="med" len="med"/>
                      <a:tailEnd type="none" w="med" len="med"/>
                    </a:lnR>
                    <a:lnT w="12700" cap="flat" cmpd="sng" algn="ctr">
                      <a:solidFill>
                        <a:srgbClr val="F1A2B0"/>
                      </a:solidFill>
                      <a:prstDash val="solid"/>
                      <a:round/>
                      <a:headEnd type="none" w="med" len="med"/>
                      <a:tailEnd type="none" w="med" len="med"/>
                    </a:lnT>
                    <a:lnB w="12700" cap="flat" cmpd="sng" algn="ctr">
                      <a:solidFill>
                        <a:srgbClr val="F1A2B0"/>
                      </a:solidFill>
                      <a:prstDash val="solid"/>
                      <a:round/>
                      <a:headEnd type="none" w="med" len="med"/>
                      <a:tailEnd type="none" w="med" len="med"/>
                    </a:lnB>
                    <a:solidFill>
                      <a:schemeClr val="bg1"/>
                    </a:solidFill>
                  </a:tcPr>
                </a:tc>
                <a:extLst>
                  <a:ext uri="{0D108BD9-81ED-4DB2-BD59-A6C34878D82A}">
                    <a16:rowId xmlns:a16="http://schemas.microsoft.com/office/drawing/2014/main" val="356738951"/>
                  </a:ext>
                </a:extLst>
              </a:tr>
              <a:tr h="1160049">
                <a:tc>
                  <a:txBody>
                    <a:bodyPr/>
                    <a:lstStyle/>
                    <a:p>
                      <a:pPr algn="ctr">
                        <a:lnSpc>
                          <a:spcPct val="115000"/>
                        </a:lnSpc>
                      </a:pPr>
                      <a:r>
                        <a:rPr lang="vi-VN" sz="3000" b="1">
                          <a:solidFill>
                            <a:schemeClr val="tx1"/>
                          </a:solidFill>
                          <a:effectLst/>
                          <a:latin typeface="Times New Roman" panose="02020603050405020304" pitchFamily="18" charset="0"/>
                          <a:cs typeface="Times New Roman" panose="02020603050405020304" pitchFamily="18" charset="0"/>
                        </a:rPr>
                        <a:t>Phần (4)</a:t>
                      </a:r>
                      <a:endParaRPr lang="en-VN" sz="3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1A2B0"/>
                      </a:solidFill>
                      <a:prstDash val="solid"/>
                      <a:round/>
                      <a:headEnd type="none" w="med" len="med"/>
                      <a:tailEnd type="none" w="med" len="med"/>
                    </a:lnL>
                    <a:lnR w="12700" cap="flat" cmpd="sng" algn="ctr">
                      <a:solidFill>
                        <a:srgbClr val="F1A2B0"/>
                      </a:solidFill>
                      <a:prstDash val="solid"/>
                      <a:round/>
                      <a:headEnd type="none" w="med" len="med"/>
                      <a:tailEnd type="none" w="med" len="med"/>
                    </a:lnR>
                    <a:lnT w="12700" cap="flat" cmpd="sng" algn="ctr">
                      <a:solidFill>
                        <a:srgbClr val="F1A2B0"/>
                      </a:solidFill>
                      <a:prstDash val="solid"/>
                      <a:round/>
                      <a:headEnd type="none" w="med" len="med"/>
                      <a:tailEnd type="none" w="med" len="med"/>
                    </a:lnT>
                    <a:lnB w="12700" cap="flat" cmpd="sng" algn="ctr">
                      <a:solidFill>
                        <a:srgbClr val="F1A2B0"/>
                      </a:solidFill>
                      <a:prstDash val="solid"/>
                      <a:round/>
                      <a:headEnd type="none" w="med" len="med"/>
                      <a:tailEnd type="none" w="med" len="med"/>
                    </a:lnB>
                    <a:solidFill>
                      <a:schemeClr val="bg1"/>
                    </a:solidFill>
                  </a:tcPr>
                </a:tc>
                <a:tc>
                  <a:txBody>
                    <a:bodyPr/>
                    <a:lstStyle/>
                    <a:p>
                      <a:pPr>
                        <a:lnSpc>
                          <a:spcPct val="115000"/>
                        </a:lnSpc>
                      </a:pPr>
                      <a:r>
                        <a:rPr lang="vi-VN" sz="3000" b="0">
                          <a:solidFill>
                            <a:schemeClr val="tx1"/>
                          </a:solidFill>
                          <a:effectLst/>
                          <a:latin typeface="Times New Roman" panose="02020603050405020304" pitchFamily="18" charset="0"/>
                          <a:cs typeface="Times New Roman" panose="02020603050405020304" pitchFamily="18" charset="0"/>
                        </a:rPr>
                        <a:t> </a:t>
                      </a:r>
                      <a:endParaRPr lang="en-VN" sz="3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1A2B0"/>
                      </a:solidFill>
                      <a:prstDash val="solid"/>
                      <a:round/>
                      <a:headEnd type="none" w="med" len="med"/>
                      <a:tailEnd type="none" w="med" len="med"/>
                    </a:lnL>
                    <a:lnR w="12700" cap="flat" cmpd="sng" algn="ctr">
                      <a:solidFill>
                        <a:srgbClr val="F1A2B0"/>
                      </a:solidFill>
                      <a:prstDash val="solid"/>
                      <a:round/>
                      <a:headEnd type="none" w="med" len="med"/>
                      <a:tailEnd type="none" w="med" len="med"/>
                    </a:lnR>
                    <a:lnT w="12700" cap="flat" cmpd="sng" algn="ctr">
                      <a:solidFill>
                        <a:srgbClr val="F1A2B0"/>
                      </a:solidFill>
                      <a:prstDash val="solid"/>
                      <a:round/>
                      <a:headEnd type="none" w="med" len="med"/>
                      <a:tailEnd type="none" w="med" len="med"/>
                    </a:lnT>
                    <a:lnB w="12700" cap="flat" cmpd="sng" algn="ctr">
                      <a:solidFill>
                        <a:srgbClr val="F1A2B0"/>
                      </a:solidFill>
                      <a:prstDash val="solid"/>
                      <a:round/>
                      <a:headEnd type="none" w="med" len="med"/>
                      <a:tailEnd type="none" w="med" len="med"/>
                    </a:lnB>
                    <a:solidFill>
                      <a:schemeClr val="bg1"/>
                    </a:solidFill>
                  </a:tcPr>
                </a:tc>
                <a:extLst>
                  <a:ext uri="{0D108BD9-81ED-4DB2-BD59-A6C34878D82A}">
                    <a16:rowId xmlns:a16="http://schemas.microsoft.com/office/drawing/2014/main" val="92601710"/>
                  </a:ext>
                </a:extLst>
              </a:tr>
              <a:tr h="1374772">
                <a:tc>
                  <a:txBody>
                    <a:bodyPr/>
                    <a:lstStyle/>
                    <a:p>
                      <a:pPr algn="ctr">
                        <a:lnSpc>
                          <a:spcPct val="115000"/>
                        </a:lnSpc>
                      </a:pPr>
                      <a:r>
                        <a:rPr lang="vi-VN" sz="3000" b="1" dirty="0">
                          <a:solidFill>
                            <a:schemeClr val="tx1"/>
                          </a:solidFill>
                          <a:effectLst/>
                          <a:latin typeface="Times New Roman" panose="02020603050405020304" pitchFamily="18" charset="0"/>
                          <a:cs typeface="Times New Roman" panose="02020603050405020304" pitchFamily="18" charset="0"/>
                        </a:rPr>
                        <a:t>Phần (5)</a:t>
                      </a:r>
                      <a:endParaRPr lang="en-VN"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1A2B0"/>
                      </a:solidFill>
                      <a:prstDash val="solid"/>
                      <a:round/>
                      <a:headEnd type="none" w="med" len="med"/>
                      <a:tailEnd type="none" w="med" len="med"/>
                    </a:lnL>
                    <a:lnR w="12700" cap="flat" cmpd="sng" algn="ctr">
                      <a:solidFill>
                        <a:srgbClr val="F1A2B0"/>
                      </a:solidFill>
                      <a:prstDash val="solid"/>
                      <a:round/>
                      <a:headEnd type="none" w="med" len="med"/>
                      <a:tailEnd type="none" w="med" len="med"/>
                    </a:lnR>
                    <a:lnT w="12700" cap="flat" cmpd="sng" algn="ctr">
                      <a:solidFill>
                        <a:srgbClr val="F1A2B0"/>
                      </a:solidFill>
                      <a:prstDash val="solid"/>
                      <a:round/>
                      <a:headEnd type="none" w="med" len="med"/>
                      <a:tailEnd type="none" w="med" len="med"/>
                    </a:lnT>
                    <a:lnB w="12700" cap="flat" cmpd="sng" algn="ctr">
                      <a:solidFill>
                        <a:srgbClr val="F1A2B0"/>
                      </a:solidFill>
                      <a:prstDash val="solid"/>
                      <a:round/>
                      <a:headEnd type="none" w="med" len="med"/>
                      <a:tailEnd type="none" w="med" len="med"/>
                    </a:lnB>
                    <a:solidFill>
                      <a:schemeClr val="bg1"/>
                    </a:solidFill>
                  </a:tcPr>
                </a:tc>
                <a:tc>
                  <a:txBody>
                    <a:bodyPr/>
                    <a:lstStyle/>
                    <a:p>
                      <a:pPr>
                        <a:lnSpc>
                          <a:spcPct val="115000"/>
                        </a:lnSpc>
                      </a:pPr>
                      <a:r>
                        <a:rPr lang="vi-VN" sz="3000" b="0" dirty="0">
                          <a:solidFill>
                            <a:schemeClr val="tx1"/>
                          </a:solidFill>
                          <a:effectLst/>
                          <a:latin typeface="Times New Roman" panose="02020603050405020304" pitchFamily="18" charset="0"/>
                          <a:cs typeface="Times New Roman" panose="02020603050405020304" pitchFamily="18" charset="0"/>
                        </a:rPr>
                        <a:t> </a:t>
                      </a:r>
                    </a:p>
                    <a:p>
                      <a:pPr>
                        <a:lnSpc>
                          <a:spcPct val="115000"/>
                        </a:lnSpc>
                      </a:pPr>
                      <a:endParaRPr lang="vi-VN" sz="3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endParaRPr lang="en-VN" sz="3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1A2B0"/>
                      </a:solidFill>
                      <a:prstDash val="solid"/>
                      <a:round/>
                      <a:headEnd type="none" w="med" len="med"/>
                      <a:tailEnd type="none" w="med" len="med"/>
                    </a:lnL>
                    <a:lnR w="12700" cap="flat" cmpd="sng" algn="ctr">
                      <a:solidFill>
                        <a:srgbClr val="F1A2B0"/>
                      </a:solidFill>
                      <a:prstDash val="solid"/>
                      <a:round/>
                      <a:headEnd type="none" w="med" len="med"/>
                      <a:tailEnd type="none" w="med" len="med"/>
                    </a:lnR>
                    <a:lnT w="12700" cap="flat" cmpd="sng" algn="ctr">
                      <a:solidFill>
                        <a:srgbClr val="F1A2B0"/>
                      </a:solidFill>
                      <a:prstDash val="solid"/>
                      <a:round/>
                      <a:headEnd type="none" w="med" len="med"/>
                      <a:tailEnd type="none" w="med" len="med"/>
                    </a:lnT>
                    <a:lnB w="12700" cap="flat" cmpd="sng" algn="ctr">
                      <a:solidFill>
                        <a:srgbClr val="F1A2B0"/>
                      </a:solidFill>
                      <a:prstDash val="solid"/>
                      <a:round/>
                      <a:headEnd type="none" w="med" len="med"/>
                      <a:tailEnd type="none" w="med" len="med"/>
                    </a:lnB>
                    <a:solidFill>
                      <a:schemeClr val="bg1"/>
                    </a:solidFill>
                  </a:tcPr>
                </a:tc>
                <a:extLst>
                  <a:ext uri="{0D108BD9-81ED-4DB2-BD59-A6C34878D82A}">
                    <a16:rowId xmlns:a16="http://schemas.microsoft.com/office/drawing/2014/main" val="286717967"/>
                  </a:ext>
                </a:extLst>
              </a:tr>
            </a:tbl>
          </a:graphicData>
        </a:graphic>
      </p:graphicFrame>
      <p:sp>
        <p:nvSpPr>
          <p:cNvPr id="18" name="Rounded Rectangle 17">
            <a:extLst>
              <a:ext uri="{FF2B5EF4-FFF2-40B4-BE49-F238E27FC236}">
                <a16:creationId xmlns:a16="http://schemas.microsoft.com/office/drawing/2014/main" id="{07360D7A-B5D7-B227-19E2-596E9F9916E7}"/>
              </a:ext>
            </a:extLst>
          </p:cNvPr>
          <p:cNvSpPr/>
          <p:nvPr/>
        </p:nvSpPr>
        <p:spPr>
          <a:xfrm>
            <a:off x="653716" y="1179059"/>
            <a:ext cx="16796084" cy="1826955"/>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ctr"/>
            <a:r>
              <a:rPr lang="vi-VN" sz="3000" b="1" dirty="0">
                <a:solidFill>
                  <a:srgbClr val="000000"/>
                </a:solidFill>
                <a:effectLst/>
                <a:latin typeface="Times New Roman" panose="02020603050405020304" pitchFamily="18" charset="0"/>
                <a:ea typeface="Times New Roman" panose="02020603050405020304" pitchFamily="18" charset="0"/>
              </a:rPr>
              <a:t>1. Nhan đề văn bản cho em biết vấn đề trọng tâm mà tác giả muốn nêu lên là gì?</a:t>
            </a:r>
            <a:r>
              <a:rPr lang="en-VN" sz="3000" b="1" dirty="0">
                <a:effectLst/>
              </a:rPr>
              <a:t> </a:t>
            </a:r>
            <a:endParaRPr lang="en-VN" sz="3000" b="1" dirty="0"/>
          </a:p>
        </p:txBody>
      </p:sp>
    </p:spTree>
    <p:extLst>
      <p:ext uri="{BB962C8B-B14F-4D97-AF65-F5344CB8AC3E}">
        <p14:creationId xmlns:p14="http://schemas.microsoft.com/office/powerpoint/2010/main" val="2363087172"/>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667" y="0"/>
            <a:ext cx="18471333" cy="1038471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227259" y="3830982"/>
            <a:ext cx="5833482" cy="510429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71550" y="3830982"/>
            <a:ext cx="5833482" cy="5104296"/>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482968" y="3830982"/>
            <a:ext cx="5833482" cy="5104296"/>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838897">
            <a:off x="15505622" y="8125239"/>
            <a:ext cx="3621657" cy="2963174"/>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13972" y="-452887"/>
            <a:ext cx="3621657" cy="2963174"/>
          </a:xfrm>
          <a:prstGeom prst="rect">
            <a:avLst/>
          </a:prstGeom>
        </p:spPr>
      </p:pic>
      <p:pic>
        <p:nvPicPr>
          <p:cNvPr id="8" name="Picture 8"/>
          <p:cNvPicPr>
            <a:picLocks noChangeAspect="1"/>
          </p:cNvPicPr>
          <p:nvPr/>
        </p:nvPicPr>
        <p:blipFill>
          <a:blip r:embed="rId14"/>
          <a:srcRect/>
          <a:stretch>
            <a:fillRect/>
          </a:stretch>
        </p:blipFill>
        <p:spPr>
          <a:xfrm rot="711910">
            <a:off x="14397890" y="3502706"/>
            <a:ext cx="2663828" cy="2190998"/>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flipH="1" flipV="1">
            <a:off x="-865269" y="6877878"/>
            <a:ext cx="4952166" cy="4114800"/>
          </a:xfrm>
          <a:prstGeom prst="rect">
            <a:avLst/>
          </a:prstGeom>
        </p:spPr>
      </p:pic>
      <p:pic>
        <p:nvPicPr>
          <p:cNvPr id="10" name="Picture 10"/>
          <p:cNvPicPr>
            <a:picLocks noChangeAspect="1"/>
          </p:cNvPicPr>
          <p:nvPr/>
        </p:nvPicPr>
        <p:blipFill>
          <a:blip r:embed="rId17"/>
          <a:srcRect/>
          <a:stretch>
            <a:fillRect/>
          </a:stretch>
        </p:blipFill>
        <p:spPr>
          <a:xfrm rot="-606167">
            <a:off x="751966" y="6577959"/>
            <a:ext cx="2448910" cy="2574413"/>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4384183" y="-805392"/>
            <a:ext cx="4883386" cy="4057650"/>
          </a:xfrm>
          <a:prstGeom prst="rect">
            <a:avLst/>
          </a:prstGeom>
        </p:spPr>
      </p:pic>
      <p:sp>
        <p:nvSpPr>
          <p:cNvPr id="12" name="TextBox 12"/>
          <p:cNvSpPr txBox="1"/>
          <p:nvPr/>
        </p:nvSpPr>
        <p:spPr>
          <a:xfrm>
            <a:off x="4086897" y="1190625"/>
            <a:ext cx="10114206" cy="2290444"/>
          </a:xfrm>
          <a:prstGeom prst="rect">
            <a:avLst/>
          </a:prstGeom>
        </p:spPr>
        <p:txBody>
          <a:bodyPr lIns="0" tIns="0" rIns="0" bIns="0" rtlCol="0" anchor="t">
            <a:spAutoFit/>
          </a:bodyPr>
          <a:lstStyle/>
          <a:p>
            <a:pPr algn="ctr">
              <a:lnSpc>
                <a:spcPts val="8799"/>
              </a:lnSpc>
            </a:pPr>
            <a:r>
              <a:rPr lang="en-US" sz="8799">
                <a:solidFill>
                  <a:srgbClr val="4F3B20"/>
                </a:solidFill>
                <a:latin typeface="Lazydog"/>
              </a:rPr>
              <a:t>characters of the story</a:t>
            </a:r>
          </a:p>
        </p:txBody>
      </p:sp>
    </p:spTree>
    <p:extLst>
      <p:ext uri="{BB962C8B-B14F-4D97-AF65-F5344CB8AC3E}">
        <p14:creationId xmlns:p14="http://schemas.microsoft.com/office/powerpoint/2010/main" val="4271710105"/>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8471333" cy="1038471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320677">
            <a:off x="-1301394" y="7200900"/>
            <a:ext cx="4668116" cy="4114800"/>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18707" r="3854"/>
          <a:stretch>
            <a:fillRect/>
          </a:stretch>
        </p:blipFill>
        <p:spPr>
          <a:xfrm>
            <a:off x="16426030" y="0"/>
            <a:ext cx="1666541" cy="334501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912928" y="1002953"/>
            <a:ext cx="8613160" cy="911445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15987">
            <a:off x="2806489" y="4090970"/>
            <a:ext cx="2025246" cy="1173616"/>
          </a:xfrm>
          <a:prstGeom prst="rect">
            <a:avLst/>
          </a:prstGeom>
        </p:spPr>
      </p:pic>
      <p:sp>
        <p:nvSpPr>
          <p:cNvPr id="13" name="TextBox 13"/>
          <p:cNvSpPr txBox="1"/>
          <p:nvPr/>
        </p:nvSpPr>
        <p:spPr>
          <a:xfrm>
            <a:off x="991790" y="1435993"/>
            <a:ext cx="5580822" cy="1128514"/>
          </a:xfrm>
          <a:prstGeom prst="rect">
            <a:avLst/>
          </a:prstGeom>
        </p:spPr>
        <p:txBody>
          <a:bodyPr lIns="0" tIns="0" rIns="0" bIns="0" rtlCol="0" anchor="t">
            <a:spAutoFit/>
          </a:bodyPr>
          <a:lstStyle/>
          <a:p>
            <a:pPr>
              <a:lnSpc>
                <a:spcPts val="8799"/>
              </a:lnSpc>
            </a:pPr>
            <a:r>
              <a:rPr lang="en-US" sz="8799" b="1" dirty="0">
                <a:solidFill>
                  <a:srgbClr val="4F3B20"/>
                </a:solidFill>
                <a:latin typeface="Times New Roman" panose="02020603050405020304" pitchFamily="18" charset="0"/>
                <a:cs typeface="Times New Roman" panose="02020603050405020304" pitchFamily="18" charset="0"/>
              </a:rPr>
              <a:t>1. </a:t>
            </a:r>
            <a:r>
              <a:rPr lang="en-US" sz="8799" b="1" dirty="0" err="1">
                <a:solidFill>
                  <a:srgbClr val="4F3B20"/>
                </a:solidFill>
                <a:latin typeface="Times New Roman" panose="02020603050405020304" pitchFamily="18" charset="0"/>
                <a:cs typeface="Times New Roman" panose="02020603050405020304" pitchFamily="18" charset="0"/>
              </a:rPr>
              <a:t>Nhan</a:t>
            </a:r>
            <a:r>
              <a:rPr lang="en-US" sz="8799" b="1" dirty="0">
                <a:solidFill>
                  <a:srgbClr val="4F3B20"/>
                </a:solidFill>
                <a:latin typeface="Times New Roman" panose="02020603050405020304" pitchFamily="18" charset="0"/>
                <a:cs typeface="Times New Roman" panose="02020603050405020304" pitchFamily="18" charset="0"/>
              </a:rPr>
              <a:t> </a:t>
            </a:r>
            <a:r>
              <a:rPr lang="en-US" sz="8799" b="1" dirty="0" err="1">
                <a:solidFill>
                  <a:srgbClr val="4F3B20"/>
                </a:solidFill>
                <a:latin typeface="Times New Roman" panose="02020603050405020304" pitchFamily="18" charset="0"/>
                <a:cs typeface="Times New Roman" panose="02020603050405020304" pitchFamily="18" charset="0"/>
              </a:rPr>
              <a:t>đề</a:t>
            </a:r>
            <a:endParaRPr lang="en-US" sz="8799" b="1" dirty="0">
              <a:solidFill>
                <a:srgbClr val="4F3B2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CC71DF9-0DC8-7560-22D3-410D01D48346}"/>
              </a:ext>
            </a:extLst>
          </p:cNvPr>
          <p:cNvSpPr txBox="1"/>
          <p:nvPr/>
        </p:nvSpPr>
        <p:spPr>
          <a:xfrm>
            <a:off x="7638222" y="2131467"/>
            <a:ext cx="7144578" cy="5603072"/>
          </a:xfrm>
          <a:prstGeom prst="rect">
            <a:avLst/>
          </a:prstGeom>
          <a:noFill/>
        </p:spPr>
        <p:txBody>
          <a:bodyPr wrap="square">
            <a:spAutoFit/>
          </a:bodyPr>
          <a:lstStyle/>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 Vấn đề trọng tâm của văn bản: sức hấp dẫn của tiểu thuyết “Hai vạn dặm dưới đáy biển”.</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=&gt; Trọng tâm bài viết được nêu ngay trong nhan đề văn bản.</a:t>
            </a:r>
            <a:endParaRPr lang="en-VN" sz="45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linds(horizontal)">
                                      <p:cBhvr>
                                        <p:cTn id="1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flipV="1">
            <a:off x="-1526468" y="7904199"/>
            <a:ext cx="5407699" cy="3667403"/>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910850" y="188501"/>
            <a:ext cx="15505619" cy="990999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448472" y="7421543"/>
            <a:ext cx="3621657" cy="2963174"/>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62420" y="-452887"/>
            <a:ext cx="3621657" cy="2963174"/>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27600">
            <a:off x="150819" y="7432813"/>
            <a:ext cx="2721779" cy="2144535"/>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52989">
            <a:off x="15855145" y="3168488"/>
            <a:ext cx="1546304" cy="2385044"/>
          </a:xfrm>
          <a:prstGeom prst="rect">
            <a:avLst/>
          </a:prstGeom>
        </p:spPr>
      </p:pic>
      <p:sp>
        <p:nvSpPr>
          <p:cNvPr id="10" name="TextBox 10"/>
          <p:cNvSpPr txBox="1"/>
          <p:nvPr/>
        </p:nvSpPr>
        <p:spPr>
          <a:xfrm>
            <a:off x="3400891" y="2510287"/>
            <a:ext cx="10525539" cy="1128514"/>
          </a:xfrm>
          <a:prstGeom prst="rect">
            <a:avLst/>
          </a:prstGeom>
        </p:spPr>
        <p:txBody>
          <a:bodyPr lIns="0" tIns="0" rIns="0" bIns="0" rtlCol="0" anchor="t">
            <a:spAutoFit/>
          </a:bodyPr>
          <a:lstStyle/>
          <a:p>
            <a:pPr algn="ctr">
              <a:lnSpc>
                <a:spcPts val="8799"/>
              </a:lnSpc>
            </a:pPr>
            <a:r>
              <a:rPr lang="en-US" sz="8799" b="1" dirty="0">
                <a:solidFill>
                  <a:srgbClr val="4F3B20"/>
                </a:solidFill>
                <a:latin typeface="Times New Roman" panose="02020603050405020304" pitchFamily="18" charset="0"/>
                <a:cs typeface="Times New Roman" panose="02020603050405020304" pitchFamily="18" charset="0"/>
              </a:rPr>
              <a:t>2. </a:t>
            </a:r>
            <a:r>
              <a:rPr lang="en-US" sz="8799" b="1" dirty="0" err="1">
                <a:solidFill>
                  <a:srgbClr val="4F3B20"/>
                </a:solidFill>
                <a:latin typeface="Times New Roman" panose="02020603050405020304" pitchFamily="18" charset="0"/>
                <a:cs typeface="Times New Roman" panose="02020603050405020304" pitchFamily="18" charset="0"/>
              </a:rPr>
              <a:t>Bố</a:t>
            </a:r>
            <a:r>
              <a:rPr lang="en-US" sz="8799" b="1" dirty="0">
                <a:solidFill>
                  <a:srgbClr val="4F3B20"/>
                </a:solidFill>
                <a:latin typeface="Times New Roman" panose="02020603050405020304" pitchFamily="18" charset="0"/>
                <a:cs typeface="Times New Roman" panose="02020603050405020304" pitchFamily="18" charset="0"/>
              </a:rPr>
              <a:t> </a:t>
            </a:r>
            <a:r>
              <a:rPr lang="en-US" sz="8799" b="1" dirty="0" err="1">
                <a:solidFill>
                  <a:srgbClr val="4F3B20"/>
                </a:solidFill>
                <a:latin typeface="Times New Roman" panose="02020603050405020304" pitchFamily="18" charset="0"/>
                <a:cs typeface="Times New Roman" panose="02020603050405020304" pitchFamily="18" charset="0"/>
              </a:rPr>
              <a:t>cục</a:t>
            </a:r>
            <a:endParaRPr lang="en-US" sz="8799" b="1" dirty="0">
              <a:solidFill>
                <a:srgbClr val="4F3B20"/>
              </a:solidFill>
              <a:latin typeface="Times New Roman" panose="02020603050405020304" pitchFamily="18" charset="0"/>
              <a:cs typeface="Times New Roman" panose="02020603050405020304" pitchFamily="18" charset="0"/>
            </a:endParaRPr>
          </a:p>
        </p:txBody>
      </p:sp>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3924448" y="-1833701"/>
            <a:ext cx="5407699" cy="3667403"/>
          </a:xfrm>
          <a:prstGeom prst="rect">
            <a:avLst/>
          </a:prstGeom>
        </p:spPr>
      </p:pic>
      <p:sp>
        <p:nvSpPr>
          <p:cNvPr id="15" name="TextBox 14">
            <a:extLst>
              <a:ext uri="{FF2B5EF4-FFF2-40B4-BE49-F238E27FC236}">
                <a16:creationId xmlns:a16="http://schemas.microsoft.com/office/drawing/2014/main" id="{2C1D7E19-B8A1-E0F0-5EE7-BAE46730CDA7}"/>
              </a:ext>
            </a:extLst>
          </p:cNvPr>
          <p:cNvSpPr txBox="1"/>
          <p:nvPr/>
        </p:nvSpPr>
        <p:spPr>
          <a:xfrm>
            <a:off x="2803743" y="4361821"/>
            <a:ext cx="12639172" cy="5041380"/>
          </a:xfrm>
          <a:prstGeom prst="rect">
            <a:avLst/>
          </a:prstGeom>
          <a:noFill/>
        </p:spPr>
        <p:txBody>
          <a:bodyPr wrap="square">
            <a:spAutoFit/>
          </a:bodyPr>
          <a:lstStyle/>
          <a:p>
            <a:pPr algn="just">
              <a:lnSpc>
                <a:spcPct val="115000"/>
              </a:lnSpc>
            </a:pPr>
            <a:r>
              <a:rPr lang="vi-VN" sz="3200" b="1" dirty="0">
                <a:solidFill>
                  <a:srgbClr val="000000"/>
                </a:solidFill>
                <a:effectLst/>
                <a:latin typeface="Times New Roman" panose="02020603050405020304" pitchFamily="18" charset="0"/>
                <a:ea typeface="Times New Roman" panose="02020603050405020304" pitchFamily="18" charset="0"/>
              </a:rPr>
              <a:t>- Phần (1):</a:t>
            </a:r>
            <a:r>
              <a:rPr lang="vi-VN" sz="3200" dirty="0">
                <a:solidFill>
                  <a:srgbClr val="000000"/>
                </a:solidFill>
                <a:effectLst/>
                <a:latin typeface="Times New Roman" panose="02020603050405020304" pitchFamily="18" charset="0"/>
                <a:ea typeface="Times New Roman" panose="02020603050405020304" pitchFamily="18" charset="0"/>
              </a:rPr>
              <a:t> Tác phẩm “Hai vạn dặm dưới đáy biển” viết về ai, về sự kiện gì? Điều gì tạo nên sự hấp dẫn của tác phẩm?</a:t>
            </a:r>
            <a:endParaRPr lang="en-VN" sz="3200" dirty="0">
              <a:effectLst/>
              <a:latin typeface="Times New Roman" panose="02020603050405020304" pitchFamily="18" charset="0"/>
              <a:ea typeface="Times New Roman" panose="02020603050405020304" pitchFamily="18" charset="0"/>
            </a:endParaRPr>
          </a:p>
          <a:p>
            <a:pPr algn="just">
              <a:lnSpc>
                <a:spcPct val="115000"/>
              </a:lnSpc>
            </a:pPr>
            <a:r>
              <a:rPr lang="vi-VN" sz="3200" b="1" dirty="0">
                <a:solidFill>
                  <a:srgbClr val="000000"/>
                </a:solidFill>
                <a:effectLst/>
                <a:latin typeface="Times New Roman" panose="02020603050405020304" pitchFamily="18" charset="0"/>
                <a:ea typeface="Times New Roman" panose="02020603050405020304" pitchFamily="18" charset="0"/>
              </a:rPr>
              <a:t>- Phần (2): </a:t>
            </a:r>
            <a:r>
              <a:rPr lang="vi-VN" sz="3200" dirty="0">
                <a:solidFill>
                  <a:srgbClr val="000000"/>
                </a:solidFill>
                <a:effectLst/>
                <a:latin typeface="Times New Roman" panose="02020603050405020304" pitchFamily="18" charset="0"/>
                <a:ea typeface="Times New Roman" panose="02020603050405020304" pitchFamily="18" charset="0"/>
              </a:rPr>
              <a:t>Con người có khát vọng như thế nào trước biển? Thuyền trưởng Nê-mô là người thế nào?</a:t>
            </a:r>
            <a:endParaRPr lang="en-VN" sz="3200" dirty="0">
              <a:effectLst/>
              <a:latin typeface="Times New Roman" panose="02020603050405020304" pitchFamily="18" charset="0"/>
              <a:ea typeface="Times New Roman" panose="02020603050405020304" pitchFamily="18" charset="0"/>
            </a:endParaRPr>
          </a:p>
          <a:p>
            <a:pPr algn="just">
              <a:lnSpc>
                <a:spcPct val="115000"/>
              </a:lnSpc>
            </a:pPr>
            <a:r>
              <a:rPr lang="vi-VN" sz="3200" b="1" dirty="0">
                <a:solidFill>
                  <a:srgbClr val="000000"/>
                </a:solidFill>
                <a:effectLst/>
                <a:latin typeface="Times New Roman" panose="02020603050405020304" pitchFamily="18" charset="0"/>
                <a:ea typeface="Times New Roman" panose="02020603050405020304" pitchFamily="18" charset="0"/>
              </a:rPr>
              <a:t>- Phần (3):</a:t>
            </a:r>
            <a:r>
              <a:rPr lang="vi-VN" sz="3200" dirty="0">
                <a:solidFill>
                  <a:srgbClr val="000000"/>
                </a:solidFill>
                <a:effectLst/>
                <a:latin typeface="Times New Roman" panose="02020603050405020304" pitchFamily="18" charset="0"/>
                <a:ea typeface="Times New Roman" panose="02020603050405020304" pitchFamily="18" charset="0"/>
              </a:rPr>
              <a:t> Trong tác phẩm, tác giả đã khắc hoạ những yếu tố nào thể hiện đặc điểm của truyện khoa học viễn tưởng?</a:t>
            </a:r>
            <a:endParaRPr lang="en-VN" sz="3200" dirty="0">
              <a:effectLst/>
              <a:latin typeface="Times New Roman" panose="02020603050405020304" pitchFamily="18" charset="0"/>
              <a:ea typeface="Times New Roman" panose="02020603050405020304" pitchFamily="18" charset="0"/>
            </a:endParaRPr>
          </a:p>
          <a:p>
            <a:pPr algn="just">
              <a:lnSpc>
                <a:spcPct val="115000"/>
              </a:lnSpc>
            </a:pPr>
            <a:r>
              <a:rPr lang="vi-VN" sz="3200" b="1" dirty="0">
                <a:solidFill>
                  <a:srgbClr val="000000"/>
                </a:solidFill>
                <a:effectLst/>
                <a:latin typeface="Times New Roman" panose="02020603050405020304" pitchFamily="18" charset="0"/>
                <a:ea typeface="Times New Roman" panose="02020603050405020304" pitchFamily="18" charset="0"/>
              </a:rPr>
              <a:t>- Phần (4):</a:t>
            </a:r>
            <a:r>
              <a:rPr lang="vi-VN" sz="3200" dirty="0">
                <a:solidFill>
                  <a:srgbClr val="000000"/>
                </a:solidFill>
                <a:effectLst/>
                <a:latin typeface="Times New Roman" panose="02020603050405020304" pitchFamily="18" charset="0"/>
                <a:ea typeface="Times New Roman" panose="02020603050405020304" pitchFamily="18" charset="0"/>
              </a:rPr>
              <a:t> Giá trị nhân văn của truyện được thể hiện như thế nào?</a:t>
            </a:r>
            <a:endParaRPr lang="en-VN" sz="3200" dirty="0">
              <a:effectLst/>
              <a:latin typeface="Times New Roman" panose="02020603050405020304" pitchFamily="18" charset="0"/>
              <a:ea typeface="Times New Roman" panose="02020603050405020304" pitchFamily="18" charset="0"/>
            </a:endParaRPr>
          </a:p>
          <a:p>
            <a:r>
              <a:rPr lang="vi-VN" sz="3200" b="1" dirty="0">
                <a:solidFill>
                  <a:srgbClr val="000000"/>
                </a:solidFill>
                <a:effectLst/>
                <a:latin typeface="Times New Roman" panose="02020603050405020304" pitchFamily="18" charset="0"/>
                <a:ea typeface="Times New Roman" panose="02020603050405020304" pitchFamily="18" charset="0"/>
              </a:rPr>
              <a:t>- Phần (5):</a:t>
            </a:r>
            <a:r>
              <a:rPr lang="vi-VN" sz="3200" dirty="0">
                <a:solidFill>
                  <a:srgbClr val="000000"/>
                </a:solidFill>
                <a:effectLst/>
                <a:latin typeface="Times New Roman" panose="02020603050405020304" pitchFamily="18" charset="0"/>
                <a:ea typeface="Times New Roman" panose="02020603050405020304" pitchFamily="18" charset="0"/>
              </a:rPr>
              <a:t> Tác giả đã nhận xét, đánh giá như thế nào vè thành công của Giuyn Véc-nơ?</a:t>
            </a:r>
            <a:r>
              <a:rPr lang="en-VN" sz="3200" dirty="0">
                <a:effectLst/>
              </a:rPr>
              <a:t> </a:t>
            </a:r>
            <a:endParaRPr lang="en-VN" sz="3200"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dissolv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dissolv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dissolve">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dissolve">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8471333" cy="1038471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63439" y="3973436"/>
            <a:ext cx="5787040" cy="504097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250480" y="3973436"/>
            <a:ext cx="5787040" cy="5040976"/>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037520" y="3973436"/>
            <a:ext cx="5787040" cy="5040976"/>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975172" y="4409042"/>
            <a:ext cx="3093286" cy="1792538"/>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636440" y="4454616"/>
            <a:ext cx="3093286" cy="1792538"/>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3549253" y="4409042"/>
            <a:ext cx="3093286" cy="1792538"/>
          </a:xfrm>
          <a:prstGeom prst="rect">
            <a:avLst/>
          </a:prstGeom>
        </p:spPr>
      </p:pic>
      <p:pic>
        <p:nvPicPr>
          <p:cNvPr id="9" name="Picture 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2960950">
            <a:off x="15983077" y="326294"/>
            <a:ext cx="2552445" cy="3683625"/>
          </a:xfrm>
          <a:prstGeom prst="rect">
            <a:avLst/>
          </a:prstGeom>
        </p:spPr>
      </p:pic>
      <p:pic>
        <p:nvPicPr>
          <p:cNvPr id="10" name="Picture 1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006444">
            <a:off x="15972615" y="7923947"/>
            <a:ext cx="2573369" cy="2180931"/>
          </a:xfrm>
          <a:prstGeom prst="rect">
            <a:avLst/>
          </a:prstGeom>
        </p:spPr>
      </p:pic>
      <p:pic>
        <p:nvPicPr>
          <p:cNvPr id="11"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664576" y="-563470"/>
            <a:ext cx="6400283" cy="3992176"/>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6250480" y="4929981"/>
            <a:ext cx="1341690" cy="1389697"/>
          </a:xfrm>
          <a:prstGeom prst="rect">
            <a:avLst/>
          </a:prstGeom>
        </p:spPr>
      </p:pic>
      <p:pic>
        <p:nvPicPr>
          <p:cNvPr id="13" name="Picture 13"/>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rot="-145396" flipH="1" flipV="1">
            <a:off x="-279382" y="7046405"/>
            <a:ext cx="3013730" cy="5562253"/>
          </a:xfrm>
          <a:prstGeom prst="rect">
            <a:avLst/>
          </a:prstGeom>
        </p:spPr>
      </p:pic>
      <p:sp>
        <p:nvSpPr>
          <p:cNvPr id="15" name="TextBox 15"/>
          <p:cNvSpPr txBox="1"/>
          <p:nvPr/>
        </p:nvSpPr>
        <p:spPr>
          <a:xfrm>
            <a:off x="1631030" y="4763813"/>
            <a:ext cx="3781570" cy="820738"/>
          </a:xfrm>
          <a:prstGeom prst="rect">
            <a:avLst/>
          </a:prstGeom>
        </p:spPr>
        <p:txBody>
          <a:bodyPr lIns="0" tIns="0" rIns="0" bIns="0" rtlCol="0" anchor="t">
            <a:spAutoFit/>
          </a:bodyPr>
          <a:lstStyle/>
          <a:p>
            <a:pPr algn="ctr">
              <a:lnSpc>
                <a:spcPts val="3199"/>
              </a:lnSpc>
            </a:pPr>
            <a:r>
              <a:rPr lang="en-US" sz="3199" b="1" dirty="0" err="1">
                <a:solidFill>
                  <a:srgbClr val="FFFFFF"/>
                </a:solidFill>
                <a:latin typeface="Times New Roman" panose="02020603050405020304" pitchFamily="18" charset="0"/>
                <a:cs typeface="Times New Roman" panose="02020603050405020304" pitchFamily="18" charset="0"/>
              </a:rPr>
              <a:t>Đề</a:t>
            </a:r>
            <a:r>
              <a:rPr lang="en-US" sz="3199" b="1" dirty="0">
                <a:solidFill>
                  <a:srgbClr val="FFFFFF"/>
                </a:solidFill>
                <a:latin typeface="Times New Roman" panose="02020603050405020304" pitchFamily="18" charset="0"/>
                <a:cs typeface="Times New Roman" panose="02020603050405020304" pitchFamily="18" charset="0"/>
              </a:rPr>
              <a:t> </a:t>
            </a:r>
            <a:r>
              <a:rPr lang="en-US" sz="3199" b="1" dirty="0" err="1">
                <a:solidFill>
                  <a:srgbClr val="FFFFFF"/>
                </a:solidFill>
                <a:latin typeface="Times New Roman" panose="02020603050405020304" pitchFamily="18" charset="0"/>
                <a:cs typeface="Times New Roman" panose="02020603050405020304" pitchFamily="18" charset="0"/>
              </a:rPr>
              <a:t>cao</a:t>
            </a:r>
            <a:r>
              <a:rPr lang="en-US" sz="3199" b="1" dirty="0">
                <a:solidFill>
                  <a:srgbClr val="FFFFFF"/>
                </a:solidFill>
                <a:latin typeface="Times New Roman" panose="02020603050405020304" pitchFamily="18" charset="0"/>
                <a:cs typeface="Times New Roman" panose="02020603050405020304" pitchFamily="18" charset="0"/>
              </a:rPr>
              <a:t> </a:t>
            </a:r>
          </a:p>
          <a:p>
            <a:pPr algn="ctr">
              <a:lnSpc>
                <a:spcPts val="3199"/>
              </a:lnSpc>
            </a:pPr>
            <a:r>
              <a:rPr lang="en-US" sz="3199" b="1" dirty="0" err="1">
                <a:solidFill>
                  <a:srgbClr val="FFFFFF"/>
                </a:solidFill>
                <a:latin typeface="Times New Roman" panose="02020603050405020304" pitchFamily="18" charset="0"/>
                <a:cs typeface="Times New Roman" panose="02020603050405020304" pitchFamily="18" charset="0"/>
              </a:rPr>
              <a:t>khát</a:t>
            </a:r>
            <a:r>
              <a:rPr lang="en-US" sz="3199" b="1" dirty="0">
                <a:solidFill>
                  <a:srgbClr val="FFFFFF"/>
                </a:solidFill>
                <a:latin typeface="Times New Roman" panose="02020603050405020304" pitchFamily="18" charset="0"/>
                <a:cs typeface="Times New Roman" panose="02020603050405020304" pitchFamily="18" charset="0"/>
              </a:rPr>
              <a:t> </a:t>
            </a:r>
            <a:r>
              <a:rPr lang="en-US" sz="3199" b="1" dirty="0" err="1">
                <a:solidFill>
                  <a:srgbClr val="FFFFFF"/>
                </a:solidFill>
                <a:latin typeface="Times New Roman" panose="02020603050405020304" pitchFamily="18" charset="0"/>
                <a:cs typeface="Times New Roman" panose="02020603050405020304" pitchFamily="18" charset="0"/>
              </a:rPr>
              <a:t>vọng</a:t>
            </a:r>
            <a:endParaRPr lang="en-US" sz="3199" b="1" dirty="0">
              <a:solidFill>
                <a:srgbClr val="FFFFFF"/>
              </a:solidFill>
              <a:latin typeface="Times New Roman" panose="02020603050405020304" pitchFamily="18" charset="0"/>
              <a:cs typeface="Times New Roman" panose="02020603050405020304" pitchFamily="18" charset="0"/>
            </a:endParaRPr>
          </a:p>
        </p:txBody>
      </p:sp>
      <p:sp>
        <p:nvSpPr>
          <p:cNvPr id="16" name="TextBox 16"/>
          <p:cNvSpPr txBox="1"/>
          <p:nvPr/>
        </p:nvSpPr>
        <p:spPr>
          <a:xfrm>
            <a:off x="7809790" y="4894942"/>
            <a:ext cx="2763576" cy="820738"/>
          </a:xfrm>
          <a:prstGeom prst="rect">
            <a:avLst/>
          </a:prstGeom>
        </p:spPr>
        <p:txBody>
          <a:bodyPr wrap="square" lIns="0" tIns="0" rIns="0" bIns="0" rtlCol="0" anchor="t">
            <a:spAutoFit/>
          </a:bodyPr>
          <a:lstStyle/>
          <a:p>
            <a:pPr algn="ctr">
              <a:lnSpc>
                <a:spcPts val="3199"/>
              </a:lnSpc>
            </a:pPr>
            <a:r>
              <a:rPr lang="en-US" sz="3199" b="1" dirty="0" err="1">
                <a:solidFill>
                  <a:srgbClr val="FFFFFF"/>
                </a:solidFill>
                <a:latin typeface="Times New Roman" panose="02020603050405020304" pitchFamily="18" charset="0"/>
                <a:cs typeface="Times New Roman" panose="02020603050405020304" pitchFamily="18" charset="0"/>
              </a:rPr>
              <a:t>Cách</a:t>
            </a:r>
            <a:r>
              <a:rPr lang="en-US" sz="3199" b="1" dirty="0">
                <a:solidFill>
                  <a:srgbClr val="FFFFFF"/>
                </a:solidFill>
                <a:latin typeface="Times New Roman" panose="02020603050405020304" pitchFamily="18" charset="0"/>
                <a:cs typeface="Times New Roman" panose="02020603050405020304" pitchFamily="18" charset="0"/>
              </a:rPr>
              <a:t> </a:t>
            </a:r>
            <a:r>
              <a:rPr lang="en-US" sz="3199" b="1" dirty="0" err="1">
                <a:solidFill>
                  <a:srgbClr val="FFFFFF"/>
                </a:solidFill>
                <a:latin typeface="Times New Roman" panose="02020603050405020304" pitchFamily="18" charset="0"/>
                <a:cs typeface="Times New Roman" panose="02020603050405020304" pitchFamily="18" charset="0"/>
              </a:rPr>
              <a:t>tác</a:t>
            </a:r>
            <a:r>
              <a:rPr lang="en-US" sz="3199" b="1" dirty="0">
                <a:solidFill>
                  <a:srgbClr val="FFFFFF"/>
                </a:solidFill>
                <a:latin typeface="Times New Roman" panose="02020603050405020304" pitchFamily="18" charset="0"/>
                <a:cs typeface="Times New Roman" panose="02020603050405020304" pitchFamily="18" charset="0"/>
              </a:rPr>
              <a:t> </a:t>
            </a:r>
            <a:r>
              <a:rPr lang="en-US" sz="3199" b="1" dirty="0" err="1">
                <a:solidFill>
                  <a:srgbClr val="FFFFFF"/>
                </a:solidFill>
                <a:latin typeface="Times New Roman" panose="02020603050405020304" pitchFamily="18" charset="0"/>
                <a:cs typeface="Times New Roman" panose="02020603050405020304" pitchFamily="18" charset="0"/>
              </a:rPr>
              <a:t>giả</a:t>
            </a:r>
            <a:r>
              <a:rPr lang="en-US" sz="3199" b="1" dirty="0">
                <a:solidFill>
                  <a:srgbClr val="FFFFFF"/>
                </a:solidFill>
                <a:latin typeface="Times New Roman" panose="02020603050405020304" pitchFamily="18" charset="0"/>
                <a:cs typeface="Times New Roman" panose="02020603050405020304" pitchFamily="18" charset="0"/>
              </a:rPr>
              <a:t> </a:t>
            </a:r>
            <a:r>
              <a:rPr lang="en-US" sz="3199" b="1" dirty="0" err="1">
                <a:solidFill>
                  <a:srgbClr val="FFFFFF"/>
                </a:solidFill>
                <a:latin typeface="Times New Roman" panose="02020603050405020304" pitchFamily="18" charset="0"/>
                <a:cs typeface="Times New Roman" panose="02020603050405020304" pitchFamily="18" charset="0"/>
              </a:rPr>
              <a:t>bộc</a:t>
            </a:r>
            <a:r>
              <a:rPr lang="en-US" sz="3199" b="1" dirty="0">
                <a:solidFill>
                  <a:srgbClr val="FFFFFF"/>
                </a:solidFill>
                <a:latin typeface="Times New Roman" panose="02020603050405020304" pitchFamily="18" charset="0"/>
                <a:cs typeface="Times New Roman" panose="02020603050405020304" pitchFamily="18" charset="0"/>
              </a:rPr>
              <a:t> </a:t>
            </a:r>
            <a:r>
              <a:rPr lang="en-US" sz="3199" b="1" dirty="0" err="1">
                <a:solidFill>
                  <a:srgbClr val="FFFFFF"/>
                </a:solidFill>
                <a:latin typeface="Times New Roman" panose="02020603050405020304" pitchFamily="18" charset="0"/>
                <a:cs typeface="Times New Roman" panose="02020603050405020304" pitchFamily="18" charset="0"/>
              </a:rPr>
              <a:t>lộ</a:t>
            </a:r>
            <a:r>
              <a:rPr lang="en-US" sz="3199" b="1" dirty="0">
                <a:solidFill>
                  <a:srgbClr val="FFFFFF"/>
                </a:solidFill>
                <a:latin typeface="Times New Roman" panose="02020603050405020304" pitchFamily="18" charset="0"/>
                <a:cs typeface="Times New Roman" panose="02020603050405020304" pitchFamily="18" charset="0"/>
              </a:rPr>
              <a:t> </a:t>
            </a:r>
            <a:r>
              <a:rPr lang="en-US" sz="3199" b="1" dirty="0" err="1">
                <a:solidFill>
                  <a:srgbClr val="FFFFFF"/>
                </a:solidFill>
                <a:latin typeface="Times New Roman" panose="02020603050405020304" pitchFamily="18" charset="0"/>
                <a:cs typeface="Times New Roman" panose="02020603050405020304" pitchFamily="18" charset="0"/>
              </a:rPr>
              <a:t>tình</a:t>
            </a:r>
            <a:r>
              <a:rPr lang="en-US" sz="3199" b="1" dirty="0">
                <a:solidFill>
                  <a:srgbClr val="FFFFFF"/>
                </a:solidFill>
                <a:latin typeface="Times New Roman" panose="02020603050405020304" pitchFamily="18" charset="0"/>
                <a:cs typeface="Times New Roman" panose="02020603050405020304" pitchFamily="18" charset="0"/>
              </a:rPr>
              <a:t> </a:t>
            </a:r>
            <a:r>
              <a:rPr lang="en-US" sz="3199" b="1" dirty="0" err="1">
                <a:solidFill>
                  <a:srgbClr val="FFFFFF"/>
                </a:solidFill>
                <a:latin typeface="Times New Roman" panose="02020603050405020304" pitchFamily="18" charset="0"/>
                <a:cs typeface="Times New Roman" panose="02020603050405020304" pitchFamily="18" charset="0"/>
              </a:rPr>
              <a:t>cảm</a:t>
            </a:r>
            <a:endParaRPr lang="en-US" sz="3199" b="1" dirty="0">
              <a:solidFill>
                <a:srgbClr val="FFFFFF"/>
              </a:solidFill>
              <a:latin typeface="Times New Roman" panose="02020603050405020304" pitchFamily="18" charset="0"/>
              <a:cs typeface="Times New Roman" panose="02020603050405020304" pitchFamily="18" charset="0"/>
            </a:endParaRPr>
          </a:p>
        </p:txBody>
      </p:sp>
      <p:sp>
        <p:nvSpPr>
          <p:cNvPr id="17" name="TextBox 17"/>
          <p:cNvSpPr txBox="1"/>
          <p:nvPr/>
        </p:nvSpPr>
        <p:spPr>
          <a:xfrm>
            <a:off x="13146428" y="4878221"/>
            <a:ext cx="3781570" cy="820738"/>
          </a:xfrm>
          <a:prstGeom prst="rect">
            <a:avLst/>
          </a:prstGeom>
        </p:spPr>
        <p:txBody>
          <a:bodyPr lIns="0" tIns="0" rIns="0" bIns="0" rtlCol="0" anchor="t">
            <a:spAutoFit/>
          </a:bodyPr>
          <a:lstStyle/>
          <a:p>
            <a:pPr algn="ctr">
              <a:lnSpc>
                <a:spcPts val="3199"/>
              </a:lnSpc>
            </a:pPr>
            <a:r>
              <a:rPr lang="en-US" sz="3199" b="1" dirty="0">
                <a:solidFill>
                  <a:srgbClr val="FFFFFF"/>
                </a:solidFill>
                <a:latin typeface="Times New Roman" panose="02020603050405020304" pitchFamily="18" charset="0"/>
                <a:cs typeface="Times New Roman" panose="02020603050405020304" pitchFamily="18" charset="0"/>
              </a:rPr>
              <a:t>Ca </a:t>
            </a:r>
            <a:r>
              <a:rPr lang="en-US" sz="3199" b="1" dirty="0" err="1">
                <a:solidFill>
                  <a:srgbClr val="FFFFFF"/>
                </a:solidFill>
                <a:latin typeface="Times New Roman" panose="02020603050405020304" pitchFamily="18" charset="0"/>
                <a:cs typeface="Times New Roman" panose="02020603050405020304" pitchFamily="18" charset="0"/>
              </a:rPr>
              <a:t>ngợi</a:t>
            </a:r>
            <a:r>
              <a:rPr lang="en-US" sz="3199" b="1" dirty="0">
                <a:solidFill>
                  <a:srgbClr val="FFFFFF"/>
                </a:solidFill>
                <a:latin typeface="Times New Roman" panose="02020603050405020304" pitchFamily="18" charset="0"/>
                <a:cs typeface="Times New Roman" panose="02020603050405020304" pitchFamily="18" charset="0"/>
              </a:rPr>
              <a:t> </a:t>
            </a:r>
          </a:p>
          <a:p>
            <a:pPr algn="ctr">
              <a:lnSpc>
                <a:spcPts val="3199"/>
              </a:lnSpc>
            </a:pPr>
            <a:r>
              <a:rPr lang="en-US" sz="3199" b="1" dirty="0">
                <a:solidFill>
                  <a:srgbClr val="FFFFFF"/>
                </a:solidFill>
                <a:latin typeface="Times New Roman" panose="02020603050405020304" pitchFamily="18" charset="0"/>
                <a:cs typeface="Times New Roman" panose="02020603050405020304" pitchFamily="18" charset="0"/>
              </a:rPr>
              <a:t>con </a:t>
            </a:r>
            <a:r>
              <a:rPr lang="en-US" sz="3199" b="1" dirty="0" err="1">
                <a:solidFill>
                  <a:srgbClr val="FFFFFF"/>
                </a:solidFill>
                <a:latin typeface="Times New Roman" panose="02020603050405020304" pitchFamily="18" charset="0"/>
                <a:cs typeface="Times New Roman" panose="02020603050405020304" pitchFamily="18" charset="0"/>
              </a:rPr>
              <a:t>người</a:t>
            </a:r>
            <a:endParaRPr lang="en-US" sz="3199" b="1" dirty="0">
              <a:solidFill>
                <a:srgbClr val="FFFFFF"/>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2D1E01BD-D4DE-F50F-52BA-C1C4E63411F7}"/>
              </a:ext>
            </a:extLst>
          </p:cNvPr>
          <p:cNvSpPr txBox="1"/>
          <p:nvPr/>
        </p:nvSpPr>
        <p:spPr>
          <a:xfrm>
            <a:off x="4198302" y="911123"/>
            <a:ext cx="10074728" cy="2520305"/>
          </a:xfrm>
          <a:prstGeom prst="rect">
            <a:avLst/>
          </a:prstGeom>
          <a:noFill/>
        </p:spPr>
        <p:txBody>
          <a:bodyPr wrap="square">
            <a:spAutoFit/>
          </a:bodyPr>
          <a:lstStyle/>
          <a:p>
            <a:pPr algn="ctr">
              <a:lnSpc>
                <a:spcPct val="115000"/>
              </a:lnSpc>
            </a:pPr>
            <a:r>
              <a:rPr lang="vi-VN" sz="3500" b="1" dirty="0">
                <a:solidFill>
                  <a:srgbClr val="000000"/>
                </a:solidFill>
                <a:effectLst/>
                <a:latin typeface="Times New Roman" panose="02020603050405020304" pitchFamily="18" charset="0"/>
                <a:ea typeface="Times New Roman" panose="02020603050405020304" pitchFamily="18" charset="0"/>
              </a:rPr>
              <a:t>PHIẾU HỌC TẬP SỐ 2</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1. Theo tác giả bài nghị luận, “những giá trị nhân văn” trong tác phẩm của Véc-nơ được thể hiện như thế nào? Điền nội dung vào sơ đồ sau để hoàn thiện câu trả lời:</a:t>
            </a:r>
            <a:endParaRPr lang="en-VN" sz="35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8471333" cy="1038471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63439" y="3973436"/>
            <a:ext cx="5787040" cy="504097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250480" y="3973436"/>
            <a:ext cx="5787040" cy="5040976"/>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037520" y="3973436"/>
            <a:ext cx="5787040" cy="5040976"/>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68770" y="4123135"/>
            <a:ext cx="3774370" cy="2187222"/>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230038" y="4168709"/>
            <a:ext cx="3774370" cy="2187222"/>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3142851" y="4123135"/>
            <a:ext cx="3774370" cy="2187222"/>
          </a:xfrm>
          <a:prstGeom prst="rect">
            <a:avLst/>
          </a:prstGeom>
        </p:spPr>
      </p:pic>
      <p:pic>
        <p:nvPicPr>
          <p:cNvPr id="9" name="Picture 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2960950">
            <a:off x="15983077" y="326294"/>
            <a:ext cx="2552445" cy="3683625"/>
          </a:xfrm>
          <a:prstGeom prst="rect">
            <a:avLst/>
          </a:prstGeom>
        </p:spPr>
      </p:pic>
      <p:pic>
        <p:nvPicPr>
          <p:cNvPr id="10" name="Picture 1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006444">
            <a:off x="15972615" y="7923947"/>
            <a:ext cx="2573369" cy="2180931"/>
          </a:xfrm>
          <a:prstGeom prst="rect">
            <a:avLst/>
          </a:prstGeom>
        </p:spPr>
      </p:pic>
      <p:pic>
        <p:nvPicPr>
          <p:cNvPr id="11"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664576" y="-563470"/>
            <a:ext cx="6400283" cy="3992176"/>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6250480" y="4929981"/>
            <a:ext cx="1341690" cy="1389697"/>
          </a:xfrm>
          <a:prstGeom prst="rect">
            <a:avLst/>
          </a:prstGeom>
        </p:spPr>
      </p:pic>
      <p:pic>
        <p:nvPicPr>
          <p:cNvPr id="13" name="Picture 13"/>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rot="-145396" flipH="1" flipV="1">
            <a:off x="-279382" y="7046405"/>
            <a:ext cx="3013730" cy="5562253"/>
          </a:xfrm>
          <a:prstGeom prst="rect">
            <a:avLst/>
          </a:prstGeom>
        </p:spPr>
      </p:pic>
      <p:sp>
        <p:nvSpPr>
          <p:cNvPr id="15" name="TextBox 15"/>
          <p:cNvSpPr txBox="1"/>
          <p:nvPr/>
        </p:nvSpPr>
        <p:spPr>
          <a:xfrm>
            <a:off x="1565170" y="4635517"/>
            <a:ext cx="3781570" cy="1231106"/>
          </a:xfrm>
          <a:prstGeom prst="rect">
            <a:avLst/>
          </a:prstGeom>
        </p:spPr>
        <p:txBody>
          <a:bodyPr lIns="0" tIns="0" rIns="0" bIns="0" rtlCol="0" anchor="t">
            <a:spAutoFit/>
          </a:bodyPr>
          <a:lstStyle/>
          <a:p>
            <a:pPr algn="ctr">
              <a:lnSpc>
                <a:spcPts val="3199"/>
              </a:lnSpc>
            </a:pPr>
            <a:r>
              <a:rPr lang="en-US" sz="3199" b="1" dirty="0" err="1">
                <a:solidFill>
                  <a:srgbClr val="FFFFFF"/>
                </a:solidFill>
                <a:latin typeface="Times New Roman" panose="02020603050405020304" pitchFamily="18" charset="0"/>
                <a:cs typeface="Times New Roman" panose="02020603050405020304" pitchFamily="18" charset="0"/>
              </a:rPr>
              <a:t>Hiểu</a:t>
            </a:r>
            <a:r>
              <a:rPr lang="en-US" sz="3199" b="1" dirty="0">
                <a:solidFill>
                  <a:srgbClr val="FFFFFF"/>
                </a:solidFill>
                <a:latin typeface="Times New Roman" panose="02020603050405020304" pitchFamily="18" charset="0"/>
                <a:cs typeface="Times New Roman" panose="02020603050405020304" pitchFamily="18" charset="0"/>
              </a:rPr>
              <a:t> </a:t>
            </a:r>
            <a:r>
              <a:rPr lang="en-US" sz="3199" b="1" dirty="0" err="1">
                <a:solidFill>
                  <a:srgbClr val="FFFFFF"/>
                </a:solidFill>
                <a:latin typeface="Times New Roman" panose="02020603050405020304" pitchFamily="18" charset="0"/>
                <a:cs typeface="Times New Roman" panose="02020603050405020304" pitchFamily="18" charset="0"/>
              </a:rPr>
              <a:t>sâu</a:t>
            </a:r>
            <a:r>
              <a:rPr lang="en-US" sz="3199" b="1" dirty="0">
                <a:solidFill>
                  <a:srgbClr val="FFFFFF"/>
                </a:solidFill>
                <a:latin typeface="Times New Roman" panose="02020603050405020304" pitchFamily="18" charset="0"/>
                <a:cs typeface="Times New Roman" panose="02020603050405020304" pitchFamily="18" charset="0"/>
              </a:rPr>
              <a:t> </a:t>
            </a:r>
            <a:r>
              <a:rPr lang="en-US" sz="3199" b="1" dirty="0" err="1">
                <a:solidFill>
                  <a:srgbClr val="FFFFFF"/>
                </a:solidFill>
                <a:latin typeface="Times New Roman" panose="02020603050405020304" pitchFamily="18" charset="0"/>
                <a:cs typeface="Times New Roman" panose="02020603050405020304" pitchFamily="18" charset="0"/>
              </a:rPr>
              <a:t>hơn</a:t>
            </a:r>
            <a:r>
              <a:rPr lang="en-US" sz="3199" b="1" dirty="0">
                <a:solidFill>
                  <a:srgbClr val="FFFFFF"/>
                </a:solidFill>
                <a:latin typeface="Times New Roman" panose="02020603050405020304" pitchFamily="18" charset="0"/>
                <a:cs typeface="Times New Roman" panose="02020603050405020304" pitchFamily="18" charset="0"/>
              </a:rPr>
              <a:t> </a:t>
            </a:r>
          </a:p>
          <a:p>
            <a:pPr algn="ctr">
              <a:lnSpc>
                <a:spcPts val="3199"/>
              </a:lnSpc>
            </a:pPr>
            <a:r>
              <a:rPr lang="en-US" sz="3199" b="1" dirty="0" err="1">
                <a:solidFill>
                  <a:srgbClr val="FFFFFF"/>
                </a:solidFill>
                <a:latin typeface="Times New Roman" panose="02020603050405020304" pitchFamily="18" charset="0"/>
                <a:cs typeface="Times New Roman" panose="02020603050405020304" pitchFamily="18" charset="0"/>
              </a:rPr>
              <a:t>về</a:t>
            </a:r>
            <a:r>
              <a:rPr lang="en-US" sz="3199" b="1" dirty="0">
                <a:solidFill>
                  <a:srgbClr val="FFFFFF"/>
                </a:solidFill>
                <a:latin typeface="Times New Roman" panose="02020603050405020304" pitchFamily="18" charset="0"/>
                <a:cs typeface="Times New Roman" panose="02020603050405020304" pitchFamily="18" charset="0"/>
              </a:rPr>
              <a:t> </a:t>
            </a:r>
            <a:r>
              <a:rPr lang="en-US" sz="3199" b="1" dirty="0" err="1">
                <a:solidFill>
                  <a:srgbClr val="FFFFFF"/>
                </a:solidFill>
                <a:latin typeface="Times New Roman" panose="02020603050405020304" pitchFamily="18" charset="0"/>
                <a:cs typeface="Times New Roman" panose="02020603050405020304" pitchFamily="18" charset="0"/>
              </a:rPr>
              <a:t>khía</a:t>
            </a:r>
            <a:r>
              <a:rPr lang="en-US" sz="3199" b="1" dirty="0">
                <a:solidFill>
                  <a:srgbClr val="FFFFFF"/>
                </a:solidFill>
                <a:latin typeface="Times New Roman" panose="02020603050405020304" pitchFamily="18" charset="0"/>
                <a:cs typeface="Times New Roman" panose="02020603050405020304" pitchFamily="18" charset="0"/>
              </a:rPr>
              <a:t> </a:t>
            </a:r>
            <a:r>
              <a:rPr lang="en-US" sz="3199" b="1" dirty="0" err="1">
                <a:solidFill>
                  <a:srgbClr val="FFFFFF"/>
                </a:solidFill>
                <a:latin typeface="Times New Roman" panose="02020603050405020304" pitchFamily="18" charset="0"/>
                <a:cs typeface="Times New Roman" panose="02020603050405020304" pitchFamily="18" charset="0"/>
              </a:rPr>
              <a:t>cạnh</a:t>
            </a:r>
            <a:r>
              <a:rPr lang="en-US" sz="3199" b="1" dirty="0">
                <a:solidFill>
                  <a:srgbClr val="FFFFFF"/>
                </a:solidFill>
                <a:latin typeface="Times New Roman" panose="02020603050405020304" pitchFamily="18" charset="0"/>
                <a:cs typeface="Times New Roman" panose="02020603050405020304" pitchFamily="18" charset="0"/>
              </a:rPr>
              <a:t> </a:t>
            </a:r>
          </a:p>
          <a:p>
            <a:pPr algn="ctr">
              <a:lnSpc>
                <a:spcPts val="3199"/>
              </a:lnSpc>
            </a:pPr>
            <a:r>
              <a:rPr lang="en-US" sz="3199" b="1" dirty="0" err="1">
                <a:solidFill>
                  <a:srgbClr val="FFFFFF"/>
                </a:solidFill>
                <a:latin typeface="Times New Roman" panose="02020603050405020304" pitchFamily="18" charset="0"/>
                <a:cs typeface="Times New Roman" panose="02020603050405020304" pitchFamily="18" charset="0"/>
              </a:rPr>
              <a:t>nội</a:t>
            </a:r>
            <a:r>
              <a:rPr lang="en-US" sz="3199" b="1" dirty="0">
                <a:solidFill>
                  <a:srgbClr val="FFFFFF"/>
                </a:solidFill>
                <a:latin typeface="Times New Roman" panose="02020603050405020304" pitchFamily="18" charset="0"/>
                <a:cs typeface="Times New Roman" panose="02020603050405020304" pitchFamily="18" charset="0"/>
              </a:rPr>
              <a:t> dung</a:t>
            </a:r>
          </a:p>
        </p:txBody>
      </p:sp>
      <p:sp>
        <p:nvSpPr>
          <p:cNvPr id="16" name="TextBox 16"/>
          <p:cNvSpPr txBox="1"/>
          <p:nvPr/>
        </p:nvSpPr>
        <p:spPr>
          <a:xfrm>
            <a:off x="7762211" y="4673037"/>
            <a:ext cx="2763576" cy="1231106"/>
          </a:xfrm>
          <a:prstGeom prst="rect">
            <a:avLst/>
          </a:prstGeom>
        </p:spPr>
        <p:txBody>
          <a:bodyPr wrap="square" lIns="0" tIns="0" rIns="0" bIns="0" rtlCol="0" anchor="t">
            <a:spAutoFit/>
          </a:bodyPr>
          <a:lstStyle/>
          <a:p>
            <a:pPr algn="ctr">
              <a:lnSpc>
                <a:spcPts val="3199"/>
              </a:lnSpc>
            </a:pPr>
            <a:r>
              <a:rPr lang="en-US" sz="3199" b="1" dirty="0" err="1">
                <a:solidFill>
                  <a:srgbClr val="FFFFFF"/>
                </a:solidFill>
                <a:latin typeface="Times New Roman" panose="02020603050405020304" pitchFamily="18" charset="0"/>
                <a:cs typeface="Times New Roman" panose="02020603050405020304" pitchFamily="18" charset="0"/>
              </a:rPr>
              <a:t>Hiểu</a:t>
            </a:r>
            <a:r>
              <a:rPr lang="en-US" sz="3199" b="1" dirty="0">
                <a:solidFill>
                  <a:srgbClr val="FFFFFF"/>
                </a:solidFill>
                <a:latin typeface="Times New Roman" panose="02020603050405020304" pitchFamily="18" charset="0"/>
                <a:cs typeface="Times New Roman" panose="02020603050405020304" pitchFamily="18" charset="0"/>
              </a:rPr>
              <a:t> </a:t>
            </a:r>
            <a:r>
              <a:rPr lang="en-US" sz="3199" b="1" dirty="0" err="1">
                <a:solidFill>
                  <a:srgbClr val="FFFFFF"/>
                </a:solidFill>
                <a:latin typeface="Times New Roman" panose="02020603050405020304" pitchFamily="18" charset="0"/>
                <a:cs typeface="Times New Roman" panose="02020603050405020304" pitchFamily="18" charset="0"/>
              </a:rPr>
              <a:t>sâu</a:t>
            </a:r>
            <a:r>
              <a:rPr lang="en-US" sz="3199" b="1" dirty="0">
                <a:solidFill>
                  <a:srgbClr val="FFFFFF"/>
                </a:solidFill>
                <a:latin typeface="Times New Roman" panose="02020603050405020304" pitchFamily="18" charset="0"/>
                <a:cs typeface="Times New Roman" panose="02020603050405020304" pitchFamily="18" charset="0"/>
              </a:rPr>
              <a:t> </a:t>
            </a:r>
            <a:r>
              <a:rPr lang="en-US" sz="3199" b="1" dirty="0" err="1">
                <a:solidFill>
                  <a:srgbClr val="FFFFFF"/>
                </a:solidFill>
                <a:latin typeface="Times New Roman" panose="02020603050405020304" pitchFamily="18" charset="0"/>
                <a:cs typeface="Times New Roman" panose="02020603050405020304" pitchFamily="18" charset="0"/>
              </a:rPr>
              <a:t>hơn</a:t>
            </a:r>
            <a:r>
              <a:rPr lang="en-US" sz="3199" b="1" dirty="0">
                <a:solidFill>
                  <a:srgbClr val="FFFFFF"/>
                </a:solidFill>
                <a:latin typeface="Times New Roman" panose="02020603050405020304" pitchFamily="18" charset="0"/>
                <a:cs typeface="Times New Roman" panose="02020603050405020304" pitchFamily="18" charset="0"/>
              </a:rPr>
              <a:t> </a:t>
            </a:r>
            <a:r>
              <a:rPr lang="en-US" sz="3199" b="1" dirty="0" err="1">
                <a:solidFill>
                  <a:srgbClr val="FFFFFF"/>
                </a:solidFill>
                <a:latin typeface="Times New Roman" panose="02020603050405020304" pitchFamily="18" charset="0"/>
                <a:cs typeface="Times New Roman" panose="02020603050405020304" pitchFamily="18" charset="0"/>
              </a:rPr>
              <a:t>về</a:t>
            </a:r>
            <a:r>
              <a:rPr lang="en-US" sz="3199" b="1" dirty="0">
                <a:solidFill>
                  <a:srgbClr val="FFFFFF"/>
                </a:solidFill>
                <a:latin typeface="Times New Roman" panose="02020603050405020304" pitchFamily="18" charset="0"/>
                <a:cs typeface="Times New Roman" panose="02020603050405020304" pitchFamily="18" charset="0"/>
              </a:rPr>
              <a:t> </a:t>
            </a:r>
            <a:r>
              <a:rPr lang="en-US" sz="3199" b="1" dirty="0" err="1">
                <a:solidFill>
                  <a:srgbClr val="FFFFFF"/>
                </a:solidFill>
                <a:latin typeface="Times New Roman" panose="02020603050405020304" pitchFamily="18" charset="0"/>
                <a:cs typeface="Times New Roman" panose="02020603050405020304" pitchFamily="18" charset="0"/>
              </a:rPr>
              <a:t>khía</a:t>
            </a:r>
            <a:r>
              <a:rPr lang="en-US" sz="3199" b="1" dirty="0">
                <a:solidFill>
                  <a:srgbClr val="FFFFFF"/>
                </a:solidFill>
                <a:latin typeface="Times New Roman" panose="02020603050405020304" pitchFamily="18" charset="0"/>
                <a:cs typeface="Times New Roman" panose="02020603050405020304" pitchFamily="18" charset="0"/>
              </a:rPr>
              <a:t> </a:t>
            </a:r>
            <a:r>
              <a:rPr lang="en-US" sz="3199" b="1" dirty="0" err="1">
                <a:solidFill>
                  <a:srgbClr val="FFFFFF"/>
                </a:solidFill>
                <a:latin typeface="Times New Roman" panose="02020603050405020304" pitchFamily="18" charset="0"/>
                <a:cs typeface="Times New Roman" panose="02020603050405020304" pitchFamily="18" charset="0"/>
              </a:rPr>
              <a:t>cạnh</a:t>
            </a:r>
            <a:r>
              <a:rPr lang="en-US" sz="3199" b="1" dirty="0">
                <a:solidFill>
                  <a:srgbClr val="FFFFFF"/>
                </a:solidFill>
                <a:latin typeface="Times New Roman" panose="02020603050405020304" pitchFamily="18" charset="0"/>
                <a:cs typeface="Times New Roman" panose="02020603050405020304" pitchFamily="18" charset="0"/>
              </a:rPr>
              <a:t> </a:t>
            </a:r>
            <a:r>
              <a:rPr lang="en-US" sz="3199" b="1" dirty="0" err="1">
                <a:solidFill>
                  <a:srgbClr val="FFFFFF"/>
                </a:solidFill>
                <a:latin typeface="Times New Roman" panose="02020603050405020304" pitchFamily="18" charset="0"/>
                <a:cs typeface="Times New Roman" panose="02020603050405020304" pitchFamily="18" charset="0"/>
              </a:rPr>
              <a:t>nghệ</a:t>
            </a:r>
            <a:r>
              <a:rPr lang="en-US" sz="3199" b="1" dirty="0">
                <a:solidFill>
                  <a:srgbClr val="FFFFFF"/>
                </a:solidFill>
                <a:latin typeface="Times New Roman" panose="02020603050405020304" pitchFamily="18" charset="0"/>
                <a:cs typeface="Times New Roman" panose="02020603050405020304" pitchFamily="18" charset="0"/>
              </a:rPr>
              <a:t> </a:t>
            </a:r>
            <a:r>
              <a:rPr lang="en-US" sz="3199" b="1" dirty="0" err="1">
                <a:solidFill>
                  <a:srgbClr val="FFFFFF"/>
                </a:solidFill>
                <a:latin typeface="Times New Roman" panose="02020603050405020304" pitchFamily="18" charset="0"/>
                <a:cs typeface="Times New Roman" panose="02020603050405020304" pitchFamily="18" charset="0"/>
              </a:rPr>
              <a:t>thuật</a:t>
            </a:r>
            <a:endParaRPr lang="en-US" sz="3199" b="1" dirty="0">
              <a:solidFill>
                <a:srgbClr val="FFFFFF"/>
              </a:solidFill>
              <a:latin typeface="Times New Roman" panose="02020603050405020304" pitchFamily="18" charset="0"/>
              <a:cs typeface="Times New Roman" panose="02020603050405020304" pitchFamily="18" charset="0"/>
            </a:endParaRPr>
          </a:p>
        </p:txBody>
      </p:sp>
      <p:sp>
        <p:nvSpPr>
          <p:cNvPr id="17" name="TextBox 17"/>
          <p:cNvSpPr txBox="1"/>
          <p:nvPr/>
        </p:nvSpPr>
        <p:spPr>
          <a:xfrm>
            <a:off x="13142851" y="4635517"/>
            <a:ext cx="3781570" cy="1231106"/>
          </a:xfrm>
          <a:prstGeom prst="rect">
            <a:avLst/>
          </a:prstGeom>
        </p:spPr>
        <p:txBody>
          <a:bodyPr lIns="0" tIns="0" rIns="0" bIns="0" rtlCol="0" anchor="t">
            <a:spAutoFit/>
          </a:bodyPr>
          <a:lstStyle/>
          <a:p>
            <a:pPr algn="ctr">
              <a:lnSpc>
                <a:spcPts val="3199"/>
              </a:lnSpc>
            </a:pPr>
            <a:r>
              <a:rPr lang="en-US" sz="3199" b="1" dirty="0" err="1">
                <a:solidFill>
                  <a:srgbClr val="FFFFFF"/>
                </a:solidFill>
                <a:latin typeface="Times New Roman" panose="02020603050405020304" pitchFamily="18" charset="0"/>
                <a:cs typeface="Times New Roman" panose="02020603050405020304" pitchFamily="18" charset="0"/>
              </a:rPr>
              <a:t>Hiểu</a:t>
            </a:r>
            <a:r>
              <a:rPr lang="en-US" sz="3199" b="1" dirty="0">
                <a:solidFill>
                  <a:srgbClr val="FFFFFF"/>
                </a:solidFill>
                <a:latin typeface="Times New Roman" panose="02020603050405020304" pitchFamily="18" charset="0"/>
                <a:cs typeface="Times New Roman" panose="02020603050405020304" pitchFamily="18" charset="0"/>
              </a:rPr>
              <a:t> </a:t>
            </a:r>
            <a:r>
              <a:rPr lang="en-US" sz="3199" b="1" dirty="0" err="1">
                <a:solidFill>
                  <a:srgbClr val="FFFFFF"/>
                </a:solidFill>
                <a:latin typeface="Times New Roman" panose="02020603050405020304" pitchFamily="18" charset="0"/>
                <a:cs typeface="Times New Roman" panose="02020603050405020304" pitchFamily="18" charset="0"/>
              </a:rPr>
              <a:t>sâu</a:t>
            </a:r>
            <a:r>
              <a:rPr lang="en-US" sz="3199" b="1" dirty="0">
                <a:solidFill>
                  <a:srgbClr val="FFFFFF"/>
                </a:solidFill>
                <a:latin typeface="Times New Roman" panose="02020603050405020304" pitchFamily="18" charset="0"/>
                <a:cs typeface="Times New Roman" panose="02020603050405020304" pitchFamily="18" charset="0"/>
              </a:rPr>
              <a:t> </a:t>
            </a:r>
            <a:r>
              <a:rPr lang="en-US" sz="3199" b="1" dirty="0" err="1">
                <a:solidFill>
                  <a:srgbClr val="FFFFFF"/>
                </a:solidFill>
                <a:latin typeface="Times New Roman" panose="02020603050405020304" pitchFamily="18" charset="0"/>
                <a:cs typeface="Times New Roman" panose="02020603050405020304" pitchFamily="18" charset="0"/>
              </a:rPr>
              <a:t>hơn</a:t>
            </a:r>
            <a:r>
              <a:rPr lang="en-US" sz="3199" b="1" dirty="0">
                <a:solidFill>
                  <a:srgbClr val="FFFFFF"/>
                </a:solidFill>
                <a:latin typeface="Times New Roman" panose="02020603050405020304" pitchFamily="18" charset="0"/>
                <a:cs typeface="Times New Roman" panose="02020603050405020304" pitchFamily="18" charset="0"/>
              </a:rPr>
              <a:t> </a:t>
            </a:r>
          </a:p>
          <a:p>
            <a:pPr algn="ctr">
              <a:lnSpc>
                <a:spcPts val="3199"/>
              </a:lnSpc>
            </a:pPr>
            <a:r>
              <a:rPr lang="en-US" sz="3199" b="1" dirty="0" err="1">
                <a:solidFill>
                  <a:srgbClr val="FFFFFF"/>
                </a:solidFill>
                <a:latin typeface="Times New Roman" panose="02020603050405020304" pitchFamily="18" charset="0"/>
                <a:cs typeface="Times New Roman" panose="02020603050405020304" pitchFamily="18" charset="0"/>
              </a:rPr>
              <a:t>về</a:t>
            </a:r>
            <a:r>
              <a:rPr lang="en-US" sz="3199" b="1" dirty="0">
                <a:solidFill>
                  <a:srgbClr val="FFFFFF"/>
                </a:solidFill>
                <a:latin typeface="Times New Roman" panose="02020603050405020304" pitchFamily="18" charset="0"/>
                <a:cs typeface="Times New Roman" panose="02020603050405020304" pitchFamily="18" charset="0"/>
              </a:rPr>
              <a:t> </a:t>
            </a:r>
            <a:r>
              <a:rPr lang="en-US" sz="3199" b="1" dirty="0" err="1">
                <a:solidFill>
                  <a:srgbClr val="FFFFFF"/>
                </a:solidFill>
                <a:latin typeface="Times New Roman" panose="02020603050405020304" pitchFamily="18" charset="0"/>
                <a:cs typeface="Times New Roman" panose="02020603050405020304" pitchFamily="18" charset="0"/>
              </a:rPr>
              <a:t>thông</a:t>
            </a:r>
            <a:r>
              <a:rPr lang="en-US" sz="3199" b="1" dirty="0">
                <a:solidFill>
                  <a:srgbClr val="FFFFFF"/>
                </a:solidFill>
                <a:latin typeface="Times New Roman" panose="02020603050405020304" pitchFamily="18" charset="0"/>
                <a:cs typeface="Times New Roman" panose="02020603050405020304" pitchFamily="18" charset="0"/>
              </a:rPr>
              <a:t> </a:t>
            </a:r>
            <a:r>
              <a:rPr lang="en-US" sz="3199" b="1" dirty="0" err="1">
                <a:solidFill>
                  <a:srgbClr val="FFFFFF"/>
                </a:solidFill>
                <a:latin typeface="Times New Roman" panose="02020603050405020304" pitchFamily="18" charset="0"/>
                <a:cs typeface="Times New Roman" panose="02020603050405020304" pitchFamily="18" charset="0"/>
              </a:rPr>
              <a:t>điệp</a:t>
            </a:r>
            <a:r>
              <a:rPr lang="en-US" sz="3199" b="1" dirty="0">
                <a:solidFill>
                  <a:srgbClr val="FFFFFF"/>
                </a:solidFill>
                <a:latin typeface="Times New Roman" panose="02020603050405020304" pitchFamily="18" charset="0"/>
                <a:cs typeface="Times New Roman" panose="02020603050405020304" pitchFamily="18" charset="0"/>
              </a:rPr>
              <a:t>, </a:t>
            </a:r>
          </a:p>
          <a:p>
            <a:pPr algn="ctr">
              <a:lnSpc>
                <a:spcPts val="3199"/>
              </a:lnSpc>
            </a:pPr>
            <a:r>
              <a:rPr lang="en-US" sz="3199" b="1" dirty="0" err="1">
                <a:solidFill>
                  <a:srgbClr val="FFFFFF"/>
                </a:solidFill>
                <a:latin typeface="Times New Roman" panose="02020603050405020304" pitchFamily="18" charset="0"/>
                <a:cs typeface="Times New Roman" panose="02020603050405020304" pitchFamily="18" charset="0"/>
              </a:rPr>
              <a:t>tư</a:t>
            </a:r>
            <a:r>
              <a:rPr lang="en-US" sz="3199" b="1" dirty="0">
                <a:solidFill>
                  <a:srgbClr val="FFFFFF"/>
                </a:solidFill>
                <a:latin typeface="Times New Roman" panose="02020603050405020304" pitchFamily="18" charset="0"/>
                <a:cs typeface="Times New Roman" panose="02020603050405020304" pitchFamily="18" charset="0"/>
              </a:rPr>
              <a:t> </a:t>
            </a:r>
            <a:r>
              <a:rPr lang="en-US" sz="3199" b="1" dirty="0" err="1">
                <a:solidFill>
                  <a:srgbClr val="FFFFFF"/>
                </a:solidFill>
                <a:latin typeface="Times New Roman" panose="02020603050405020304" pitchFamily="18" charset="0"/>
                <a:cs typeface="Times New Roman" panose="02020603050405020304" pitchFamily="18" charset="0"/>
              </a:rPr>
              <a:t>tưởng</a:t>
            </a:r>
            <a:endParaRPr lang="en-US" sz="3199" b="1" dirty="0">
              <a:solidFill>
                <a:srgbClr val="FFFFFF"/>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2D1E01BD-D4DE-F50F-52BA-C1C4E63411F7}"/>
              </a:ext>
            </a:extLst>
          </p:cNvPr>
          <p:cNvSpPr txBox="1"/>
          <p:nvPr/>
        </p:nvSpPr>
        <p:spPr>
          <a:xfrm>
            <a:off x="4198302" y="438542"/>
            <a:ext cx="11514354" cy="3139706"/>
          </a:xfrm>
          <a:prstGeom prst="rect">
            <a:avLst/>
          </a:prstGeom>
          <a:noFill/>
        </p:spPr>
        <p:txBody>
          <a:bodyPr wrap="square">
            <a:spAutoFit/>
          </a:bodyPr>
          <a:lstStyle/>
          <a:p>
            <a:pPr algn="ctr">
              <a:lnSpc>
                <a:spcPct val="115000"/>
              </a:lnSpc>
            </a:pPr>
            <a:r>
              <a:rPr lang="vi-VN" sz="3500" b="1" dirty="0">
                <a:solidFill>
                  <a:srgbClr val="000000"/>
                </a:solidFill>
                <a:effectLst/>
                <a:latin typeface="Times New Roman" panose="02020603050405020304" pitchFamily="18" charset="0"/>
                <a:ea typeface="Times New Roman" panose="02020603050405020304" pitchFamily="18" charset="0"/>
              </a:rPr>
              <a:t>PHIẾU HỌC TẬP SỐ 2</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2. Văn bản nghị luận này giúp em hiểu thêm được điều gì về văn bản “Bạch tuộc” đã học ở bài 3? Điền nội dung vào sơ đồ sau để hoàn thiện câu trả lời:</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Văn bản nghị luận giúp em hiểu thêm về văn bản “Bạch tuộc”:</a:t>
            </a:r>
            <a:endParaRPr lang="en-VN" sz="3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9028054"/>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658040">
            <a:off x="-1647719" y="7371098"/>
            <a:ext cx="3295438" cy="454258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8700" y="3323645"/>
            <a:ext cx="5563740" cy="593465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718087" y="3323645"/>
            <a:ext cx="5563740" cy="593465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224140" y="3323645"/>
            <a:ext cx="5563740" cy="5934656"/>
          </a:xfrm>
          <a:prstGeom prst="rect">
            <a:avLst/>
          </a:prstGeom>
        </p:spPr>
      </p:pic>
      <p:sp>
        <p:nvSpPr>
          <p:cNvPr id="7" name="TextBox 7"/>
          <p:cNvSpPr txBox="1"/>
          <p:nvPr/>
        </p:nvSpPr>
        <p:spPr>
          <a:xfrm>
            <a:off x="2158782" y="1345510"/>
            <a:ext cx="13970436" cy="1000274"/>
          </a:xfrm>
          <a:prstGeom prst="rect">
            <a:avLst/>
          </a:prstGeom>
        </p:spPr>
        <p:txBody>
          <a:bodyPr lIns="0" tIns="0" rIns="0" bIns="0" rtlCol="0" anchor="t">
            <a:spAutoFit/>
          </a:bodyPr>
          <a:lstStyle/>
          <a:p>
            <a:pPr algn="ctr">
              <a:lnSpc>
                <a:spcPts val="7796"/>
              </a:lnSpc>
            </a:pPr>
            <a:r>
              <a:rPr lang="en-US" sz="7796" b="1" dirty="0">
                <a:solidFill>
                  <a:srgbClr val="4F3B20"/>
                </a:solidFill>
                <a:latin typeface="Times New Roman" panose="02020603050405020304" pitchFamily="18" charset="0"/>
                <a:cs typeface="Times New Roman" panose="02020603050405020304" pitchFamily="18" charset="0"/>
              </a:rPr>
              <a:t>3. </a:t>
            </a:r>
            <a:r>
              <a:rPr lang="en-US" sz="7796" b="1" dirty="0" err="1">
                <a:solidFill>
                  <a:srgbClr val="4F3B20"/>
                </a:solidFill>
                <a:latin typeface="Times New Roman" panose="02020603050405020304" pitchFamily="18" charset="0"/>
                <a:cs typeface="Times New Roman" panose="02020603050405020304" pitchFamily="18" charset="0"/>
              </a:rPr>
              <a:t>Giá</a:t>
            </a:r>
            <a:r>
              <a:rPr lang="en-US" sz="7796" b="1" dirty="0">
                <a:solidFill>
                  <a:srgbClr val="4F3B20"/>
                </a:solidFill>
                <a:latin typeface="Times New Roman" panose="02020603050405020304" pitchFamily="18" charset="0"/>
                <a:cs typeface="Times New Roman" panose="02020603050405020304" pitchFamily="18" charset="0"/>
              </a:rPr>
              <a:t> </a:t>
            </a:r>
            <a:r>
              <a:rPr lang="en-US" sz="7796" b="1" dirty="0" err="1">
                <a:solidFill>
                  <a:srgbClr val="4F3B20"/>
                </a:solidFill>
                <a:latin typeface="Times New Roman" panose="02020603050405020304" pitchFamily="18" charset="0"/>
                <a:cs typeface="Times New Roman" panose="02020603050405020304" pitchFamily="18" charset="0"/>
              </a:rPr>
              <a:t>trị</a:t>
            </a:r>
            <a:r>
              <a:rPr lang="en-US" sz="7796" b="1" dirty="0">
                <a:solidFill>
                  <a:srgbClr val="4F3B20"/>
                </a:solidFill>
                <a:latin typeface="Times New Roman" panose="02020603050405020304" pitchFamily="18" charset="0"/>
                <a:cs typeface="Times New Roman" panose="02020603050405020304" pitchFamily="18" charset="0"/>
              </a:rPr>
              <a:t> </a:t>
            </a:r>
            <a:r>
              <a:rPr lang="en-US" sz="7796" b="1" dirty="0" err="1">
                <a:solidFill>
                  <a:srgbClr val="4F3B20"/>
                </a:solidFill>
                <a:latin typeface="Times New Roman" panose="02020603050405020304" pitchFamily="18" charset="0"/>
                <a:cs typeface="Times New Roman" panose="02020603050405020304" pitchFamily="18" charset="0"/>
              </a:rPr>
              <a:t>nhân</a:t>
            </a:r>
            <a:r>
              <a:rPr lang="en-US" sz="7796" b="1" dirty="0">
                <a:solidFill>
                  <a:srgbClr val="4F3B20"/>
                </a:solidFill>
                <a:latin typeface="Times New Roman" panose="02020603050405020304" pitchFamily="18" charset="0"/>
                <a:cs typeface="Times New Roman" panose="02020603050405020304" pitchFamily="18" charset="0"/>
              </a:rPr>
              <a:t> </a:t>
            </a:r>
            <a:r>
              <a:rPr lang="en-US" sz="7796" b="1" dirty="0" err="1">
                <a:solidFill>
                  <a:srgbClr val="4F3B20"/>
                </a:solidFill>
                <a:latin typeface="Times New Roman" panose="02020603050405020304" pitchFamily="18" charset="0"/>
                <a:cs typeface="Times New Roman" panose="02020603050405020304" pitchFamily="18" charset="0"/>
              </a:rPr>
              <a:t>văn</a:t>
            </a:r>
            <a:endParaRPr lang="en-US" sz="7796" b="1" dirty="0">
              <a:solidFill>
                <a:srgbClr val="4F3B20"/>
              </a:solidFill>
              <a:latin typeface="Times New Roman" panose="02020603050405020304" pitchFamily="18" charset="0"/>
              <a:cs typeface="Times New Roman" panose="02020603050405020304" pitchFamily="18" charset="0"/>
            </a:endParaRPr>
          </a:p>
        </p:txBody>
      </p:sp>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497222" y="-1833701"/>
            <a:ext cx="4900816" cy="3323644"/>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16129218" y="7404293"/>
            <a:ext cx="2342116" cy="2980423"/>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13972" y="-452887"/>
            <a:ext cx="3621657" cy="2963174"/>
          </a:xfrm>
          <a:prstGeom prst="rect">
            <a:avLst/>
          </a:prstGeom>
        </p:spPr>
      </p:pic>
      <p:sp>
        <p:nvSpPr>
          <p:cNvPr id="15" name="TextBox 14">
            <a:extLst>
              <a:ext uri="{FF2B5EF4-FFF2-40B4-BE49-F238E27FC236}">
                <a16:creationId xmlns:a16="http://schemas.microsoft.com/office/drawing/2014/main" id="{AE225A58-8501-4C51-081C-AE8D76C1E50C}"/>
              </a:ext>
            </a:extLst>
          </p:cNvPr>
          <p:cNvSpPr txBox="1"/>
          <p:nvPr/>
        </p:nvSpPr>
        <p:spPr>
          <a:xfrm>
            <a:off x="1415766" y="4343988"/>
            <a:ext cx="4776920" cy="4378506"/>
          </a:xfrm>
          <a:prstGeom prst="rect">
            <a:avLst/>
          </a:prstGeom>
          <a:noFill/>
        </p:spPr>
        <p:txBody>
          <a:bodyPr wrap="square">
            <a:spAutoFit/>
          </a:bodyPr>
          <a:lstStyle/>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Khát vọng chinh phục biển cả của con người</a:t>
            </a: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Ca ngợi lòng dũng cảm, sự can đảm và qủa quyết của con người qua hình tượng nhân vật thuyền trưởng Nê-mô</a:t>
            </a:r>
            <a:endParaRPr lang="en-VN" sz="3500"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363A5B73-8F89-52BB-BA06-A83231B75740}"/>
              </a:ext>
            </a:extLst>
          </p:cNvPr>
          <p:cNvSpPr txBox="1"/>
          <p:nvPr/>
        </p:nvSpPr>
        <p:spPr>
          <a:xfrm>
            <a:off x="7099657" y="4662537"/>
            <a:ext cx="4800600" cy="3139706"/>
          </a:xfrm>
          <a:prstGeom prst="rect">
            <a:avLst/>
          </a:prstGeom>
          <a:noFill/>
        </p:spPr>
        <p:txBody>
          <a:bodyPr wrap="square">
            <a:spAutoFit/>
          </a:bodyPr>
          <a:lstStyle/>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Đề cao sức mạnh tinh thần của con người, dù nhỏ bé nhưng “ẩn chứa trong tâm can” một đại dương””.</a:t>
            </a:r>
            <a:endParaRPr lang="en-VN" sz="3500" dirty="0">
              <a:effectLst/>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id="{09A9AE86-CF7A-E7BA-DC03-AFFE2455DC9A}"/>
              </a:ext>
            </a:extLst>
          </p:cNvPr>
          <p:cNvSpPr txBox="1"/>
          <p:nvPr/>
        </p:nvSpPr>
        <p:spPr>
          <a:xfrm>
            <a:off x="12617710" y="4704948"/>
            <a:ext cx="4652209" cy="2520305"/>
          </a:xfrm>
          <a:prstGeom prst="rect">
            <a:avLst/>
          </a:prstGeom>
          <a:noFill/>
        </p:spPr>
        <p:txBody>
          <a:bodyPr wrap="square">
            <a:spAutoFit/>
          </a:bodyPr>
          <a:lstStyle/>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Nhiều trang sách của Véc-nơ thể hiện tình yêu thương con người sâu sắc.</a:t>
            </a:r>
            <a:endParaRPr lang="en-VN" sz="35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658040">
            <a:off x="-1647719" y="7371098"/>
            <a:ext cx="3295438" cy="454258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8700" y="3323645"/>
            <a:ext cx="5563740" cy="593465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718087" y="3323645"/>
            <a:ext cx="5563740" cy="593465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224140" y="3323645"/>
            <a:ext cx="5563740" cy="5934656"/>
          </a:xfrm>
          <a:prstGeom prst="rect">
            <a:avLst/>
          </a:prstGeom>
        </p:spPr>
      </p:pic>
      <p:sp>
        <p:nvSpPr>
          <p:cNvPr id="7" name="TextBox 7"/>
          <p:cNvSpPr txBox="1"/>
          <p:nvPr/>
        </p:nvSpPr>
        <p:spPr>
          <a:xfrm>
            <a:off x="1435348" y="1442693"/>
            <a:ext cx="16129218" cy="1000274"/>
          </a:xfrm>
          <a:prstGeom prst="rect">
            <a:avLst/>
          </a:prstGeom>
        </p:spPr>
        <p:txBody>
          <a:bodyPr wrap="square" lIns="0" tIns="0" rIns="0" bIns="0" rtlCol="0" anchor="t">
            <a:spAutoFit/>
          </a:bodyPr>
          <a:lstStyle/>
          <a:p>
            <a:pPr algn="ctr">
              <a:lnSpc>
                <a:spcPts val="7796"/>
              </a:lnSpc>
            </a:pPr>
            <a:r>
              <a:rPr lang="en-US" sz="7796" b="1" dirty="0">
                <a:solidFill>
                  <a:srgbClr val="4F3B20"/>
                </a:solidFill>
                <a:latin typeface="Times New Roman" panose="02020603050405020304" pitchFamily="18" charset="0"/>
                <a:cs typeface="Times New Roman" panose="02020603050405020304" pitchFamily="18" charset="0"/>
              </a:rPr>
              <a:t>4. </a:t>
            </a:r>
            <a:r>
              <a:rPr lang="en-US" sz="7796" b="1" dirty="0" err="1">
                <a:solidFill>
                  <a:srgbClr val="4F3B20"/>
                </a:solidFill>
                <a:latin typeface="Times New Roman" panose="02020603050405020304" pitchFamily="18" charset="0"/>
                <a:cs typeface="Times New Roman" panose="02020603050405020304" pitchFamily="18" charset="0"/>
              </a:rPr>
              <a:t>Hiểu</a:t>
            </a:r>
            <a:r>
              <a:rPr lang="en-US" sz="7796" b="1" dirty="0">
                <a:solidFill>
                  <a:srgbClr val="4F3B20"/>
                </a:solidFill>
                <a:latin typeface="Times New Roman" panose="02020603050405020304" pitchFamily="18" charset="0"/>
                <a:cs typeface="Times New Roman" panose="02020603050405020304" pitchFamily="18" charset="0"/>
              </a:rPr>
              <a:t> </a:t>
            </a:r>
            <a:r>
              <a:rPr lang="en-US" sz="7796" b="1" dirty="0" err="1">
                <a:solidFill>
                  <a:srgbClr val="4F3B20"/>
                </a:solidFill>
                <a:latin typeface="Times New Roman" panose="02020603050405020304" pitchFamily="18" charset="0"/>
                <a:cs typeface="Times New Roman" panose="02020603050405020304" pitchFamily="18" charset="0"/>
              </a:rPr>
              <a:t>biết</a:t>
            </a:r>
            <a:r>
              <a:rPr lang="en-US" sz="7796" b="1" dirty="0">
                <a:solidFill>
                  <a:srgbClr val="4F3B20"/>
                </a:solidFill>
                <a:latin typeface="Times New Roman" panose="02020603050405020304" pitchFamily="18" charset="0"/>
                <a:cs typeface="Times New Roman" panose="02020603050405020304" pitchFamily="18" charset="0"/>
              </a:rPr>
              <a:t> </a:t>
            </a:r>
            <a:r>
              <a:rPr lang="en-US" sz="7796" b="1" dirty="0" err="1">
                <a:solidFill>
                  <a:srgbClr val="4F3B20"/>
                </a:solidFill>
                <a:latin typeface="Times New Roman" panose="02020603050405020304" pitchFamily="18" charset="0"/>
                <a:cs typeface="Times New Roman" panose="02020603050405020304" pitchFamily="18" charset="0"/>
              </a:rPr>
              <a:t>về</a:t>
            </a:r>
            <a:r>
              <a:rPr lang="en-US" sz="7796" b="1" dirty="0">
                <a:solidFill>
                  <a:srgbClr val="4F3B20"/>
                </a:solidFill>
                <a:latin typeface="Times New Roman" panose="02020603050405020304" pitchFamily="18" charset="0"/>
                <a:cs typeface="Times New Roman" panose="02020603050405020304" pitchFamily="18" charset="0"/>
              </a:rPr>
              <a:t> </a:t>
            </a:r>
            <a:r>
              <a:rPr lang="en-US" sz="7796" b="1" dirty="0" err="1">
                <a:solidFill>
                  <a:srgbClr val="4F3B20"/>
                </a:solidFill>
                <a:latin typeface="Times New Roman" panose="02020603050405020304" pitchFamily="18" charset="0"/>
                <a:cs typeface="Times New Roman" panose="02020603050405020304" pitchFamily="18" charset="0"/>
              </a:rPr>
              <a:t>văn</a:t>
            </a:r>
            <a:r>
              <a:rPr lang="en-US" sz="7796" b="1" dirty="0">
                <a:solidFill>
                  <a:srgbClr val="4F3B20"/>
                </a:solidFill>
                <a:latin typeface="Times New Roman" panose="02020603050405020304" pitchFamily="18" charset="0"/>
                <a:cs typeface="Times New Roman" panose="02020603050405020304" pitchFamily="18" charset="0"/>
              </a:rPr>
              <a:t> </a:t>
            </a:r>
            <a:r>
              <a:rPr lang="en-US" sz="7796" b="1" dirty="0" err="1">
                <a:solidFill>
                  <a:srgbClr val="4F3B20"/>
                </a:solidFill>
                <a:latin typeface="Times New Roman" panose="02020603050405020304" pitchFamily="18" charset="0"/>
                <a:cs typeface="Times New Roman" panose="02020603050405020304" pitchFamily="18" charset="0"/>
              </a:rPr>
              <a:t>bản</a:t>
            </a:r>
            <a:r>
              <a:rPr lang="en-US" sz="7796" b="1" dirty="0">
                <a:solidFill>
                  <a:srgbClr val="4F3B20"/>
                </a:solidFill>
                <a:latin typeface="Times New Roman" panose="02020603050405020304" pitchFamily="18" charset="0"/>
                <a:cs typeface="Times New Roman" panose="02020603050405020304" pitchFamily="18" charset="0"/>
              </a:rPr>
              <a:t> “</a:t>
            </a:r>
            <a:r>
              <a:rPr lang="en-US" sz="7796" b="1" dirty="0" err="1">
                <a:solidFill>
                  <a:srgbClr val="4F3B20"/>
                </a:solidFill>
                <a:latin typeface="Times New Roman" panose="02020603050405020304" pitchFamily="18" charset="0"/>
                <a:cs typeface="Times New Roman" panose="02020603050405020304" pitchFamily="18" charset="0"/>
              </a:rPr>
              <a:t>Bạch</a:t>
            </a:r>
            <a:r>
              <a:rPr lang="en-US" sz="7796" b="1" dirty="0">
                <a:solidFill>
                  <a:srgbClr val="4F3B20"/>
                </a:solidFill>
                <a:latin typeface="Times New Roman" panose="02020603050405020304" pitchFamily="18" charset="0"/>
                <a:cs typeface="Times New Roman" panose="02020603050405020304" pitchFamily="18" charset="0"/>
              </a:rPr>
              <a:t> </a:t>
            </a:r>
            <a:r>
              <a:rPr lang="en-US" sz="7796" b="1" dirty="0" err="1">
                <a:solidFill>
                  <a:srgbClr val="4F3B20"/>
                </a:solidFill>
                <a:latin typeface="Times New Roman" panose="02020603050405020304" pitchFamily="18" charset="0"/>
                <a:cs typeface="Times New Roman" panose="02020603050405020304" pitchFamily="18" charset="0"/>
              </a:rPr>
              <a:t>tuộc</a:t>
            </a:r>
            <a:r>
              <a:rPr lang="en-US" sz="7796" b="1" dirty="0">
                <a:solidFill>
                  <a:srgbClr val="4F3B20"/>
                </a:solidFill>
                <a:latin typeface="Times New Roman" panose="02020603050405020304" pitchFamily="18" charset="0"/>
                <a:cs typeface="Times New Roman" panose="02020603050405020304" pitchFamily="18" charset="0"/>
              </a:rPr>
              <a:t>”</a:t>
            </a:r>
          </a:p>
        </p:txBody>
      </p:sp>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497222" y="-1833701"/>
            <a:ext cx="4900816" cy="3323644"/>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16129218" y="7404293"/>
            <a:ext cx="2342116" cy="2980423"/>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13972" y="-452887"/>
            <a:ext cx="3621657" cy="2963174"/>
          </a:xfrm>
          <a:prstGeom prst="rect">
            <a:avLst/>
          </a:prstGeom>
        </p:spPr>
      </p:pic>
      <p:sp>
        <p:nvSpPr>
          <p:cNvPr id="11" name="TextBox 10">
            <a:extLst>
              <a:ext uri="{FF2B5EF4-FFF2-40B4-BE49-F238E27FC236}">
                <a16:creationId xmlns:a16="http://schemas.microsoft.com/office/drawing/2014/main" id="{A78843B6-875B-E2FB-6ECA-6F304090ED87}"/>
              </a:ext>
            </a:extLst>
          </p:cNvPr>
          <p:cNvSpPr txBox="1"/>
          <p:nvPr/>
        </p:nvSpPr>
        <p:spPr>
          <a:xfrm>
            <a:off x="1286941" y="4956699"/>
            <a:ext cx="4776920" cy="2554545"/>
          </a:xfrm>
          <a:prstGeom prst="rect">
            <a:avLst/>
          </a:prstGeom>
          <a:noFill/>
        </p:spPr>
        <p:txBody>
          <a:bodyPr wrap="square">
            <a:spAutoFit/>
          </a:bodyPr>
          <a:lstStyle/>
          <a:p>
            <a:pPr algn="ctr"/>
            <a:r>
              <a:rPr lang="vi-VN" sz="4000" dirty="0">
                <a:solidFill>
                  <a:srgbClr val="000000"/>
                </a:solidFill>
                <a:effectLst/>
                <a:latin typeface="Times New Roman" panose="02020603050405020304" pitchFamily="18" charset="0"/>
                <a:ea typeface="Times New Roman" panose="02020603050405020304" pitchFamily="18" charset="0"/>
              </a:rPr>
              <a:t>Ý nghĩa của khát vọng khám phá và chinh phục biển khơi của con người.</a:t>
            </a:r>
            <a:r>
              <a:rPr lang="en-VN" sz="4000" dirty="0">
                <a:effectLst/>
              </a:rPr>
              <a:t> </a:t>
            </a:r>
            <a:endParaRPr lang="en-VN" sz="4000" dirty="0"/>
          </a:p>
        </p:txBody>
      </p:sp>
      <p:sp>
        <p:nvSpPr>
          <p:cNvPr id="14" name="TextBox 13">
            <a:extLst>
              <a:ext uri="{FF2B5EF4-FFF2-40B4-BE49-F238E27FC236}">
                <a16:creationId xmlns:a16="http://schemas.microsoft.com/office/drawing/2014/main" id="{2899698B-E3DA-C430-EAA5-CC83B022D349}"/>
              </a:ext>
            </a:extLst>
          </p:cNvPr>
          <p:cNvSpPr txBox="1"/>
          <p:nvPr/>
        </p:nvSpPr>
        <p:spPr>
          <a:xfrm>
            <a:off x="6850377" y="4211943"/>
            <a:ext cx="5218100" cy="4401205"/>
          </a:xfrm>
          <a:prstGeom prst="rect">
            <a:avLst/>
          </a:prstGeom>
          <a:noFill/>
        </p:spPr>
        <p:txBody>
          <a:bodyPr wrap="square">
            <a:spAutoFit/>
          </a:bodyPr>
          <a:lstStyle/>
          <a:p>
            <a:pPr algn="ctr"/>
            <a:r>
              <a:rPr lang="vi-VN" sz="4000" dirty="0">
                <a:solidFill>
                  <a:srgbClr val="000000"/>
                </a:solidFill>
                <a:effectLst/>
                <a:latin typeface="Times New Roman" panose="02020603050405020304" pitchFamily="18" charset="0"/>
                <a:ea typeface="Times New Roman" panose="02020603050405020304" pitchFamily="18" charset="0"/>
              </a:rPr>
              <a:t>Yếu tố khoa học viễn tưởng cùng với lối kể chuyện hấp dẫn, đầy kịch tính, giọng văn dí dỏm, hài hước của Véc-nơ đã tạo nên sự cuốn hút của văn bản.</a:t>
            </a:r>
            <a:r>
              <a:rPr lang="en-VN" sz="4000" dirty="0">
                <a:effectLst/>
              </a:rPr>
              <a:t> </a:t>
            </a:r>
            <a:endParaRPr lang="en-VN" sz="4000" dirty="0"/>
          </a:p>
        </p:txBody>
      </p:sp>
      <p:sp>
        <p:nvSpPr>
          <p:cNvPr id="18" name="TextBox 17">
            <a:extLst>
              <a:ext uri="{FF2B5EF4-FFF2-40B4-BE49-F238E27FC236}">
                <a16:creationId xmlns:a16="http://schemas.microsoft.com/office/drawing/2014/main" id="{4F5B5C62-54A3-E9D1-DE92-4471E89E8F03}"/>
              </a:ext>
            </a:extLst>
          </p:cNvPr>
          <p:cNvSpPr txBox="1"/>
          <p:nvPr/>
        </p:nvSpPr>
        <p:spPr>
          <a:xfrm>
            <a:off x="12377762" y="4862037"/>
            <a:ext cx="5157092" cy="3170099"/>
          </a:xfrm>
          <a:prstGeom prst="rect">
            <a:avLst/>
          </a:prstGeom>
          <a:noFill/>
        </p:spPr>
        <p:txBody>
          <a:bodyPr wrap="square">
            <a:spAutoFit/>
          </a:bodyPr>
          <a:lstStyle/>
          <a:p>
            <a:pPr algn="ctr"/>
            <a:r>
              <a:rPr lang="vi-VN" sz="4000" dirty="0">
                <a:solidFill>
                  <a:srgbClr val="000000"/>
                </a:solidFill>
                <a:effectLst/>
                <a:latin typeface="Times New Roman" panose="02020603050405020304" pitchFamily="18" charset="0"/>
                <a:ea typeface="Times New Roman" panose="02020603050405020304" pitchFamily="18" charset="0"/>
              </a:rPr>
              <a:t>Sự ngưỡng mộ và niềm tin yêu dành cho con người trong công cuộc khám phá, chinh phục đại dương. </a:t>
            </a:r>
            <a:endParaRPr lang="en-VN" sz="4000" dirty="0"/>
          </a:p>
        </p:txBody>
      </p:sp>
    </p:spTree>
    <p:extLst>
      <p:ext uri="{BB962C8B-B14F-4D97-AF65-F5344CB8AC3E}">
        <p14:creationId xmlns:p14="http://schemas.microsoft.com/office/powerpoint/2010/main" val="3471333389"/>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667"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21766">
            <a:off x="3036900" y="-1610762"/>
            <a:ext cx="3261914"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24522" y="1542025"/>
            <a:ext cx="16038957" cy="7202950"/>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696411" y="4335950"/>
            <a:ext cx="6133823" cy="616746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932020" y="-1833701"/>
            <a:ext cx="5407699" cy="3667403"/>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56672">
            <a:off x="13579078" y="3602562"/>
            <a:ext cx="2505011" cy="1626836"/>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490225">
            <a:off x="2669647" y="3075177"/>
            <a:ext cx="2069138" cy="2196961"/>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4386807">
            <a:off x="12870955" y="7155488"/>
            <a:ext cx="1498375" cy="2765456"/>
          </a:xfrm>
          <a:prstGeom prst="rect">
            <a:avLst/>
          </a:prstGeom>
        </p:spPr>
      </p:pic>
      <p:pic>
        <p:nvPicPr>
          <p:cNvPr id="10" name="Picture 10"/>
          <p:cNvPicPr>
            <a:picLocks noChangeAspect="1"/>
          </p:cNvPicPr>
          <p:nvPr/>
        </p:nvPicPr>
        <p:blipFill>
          <a:blip r:embed="rId18"/>
          <a:srcRect/>
          <a:stretch>
            <a:fillRect/>
          </a:stretch>
        </p:blipFill>
        <p:spPr>
          <a:xfrm rot="-349462">
            <a:off x="14268338" y="6248888"/>
            <a:ext cx="2838694" cy="3145367"/>
          </a:xfrm>
          <a:prstGeom prst="rect">
            <a:avLst/>
          </a:prstGeom>
        </p:spPr>
      </p:pic>
      <p:pic>
        <p:nvPicPr>
          <p:cNvPr id="11" name="Picture 11"/>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5658040">
            <a:off x="4991704" y="8399595"/>
            <a:ext cx="2485718" cy="3426428"/>
          </a:xfrm>
          <a:prstGeom prst="rect">
            <a:avLst/>
          </a:prstGeom>
        </p:spPr>
      </p:pic>
      <p:pic>
        <p:nvPicPr>
          <p:cNvPr id="12" name="Picture 12"/>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894096">
            <a:off x="8289433" y="7257742"/>
            <a:ext cx="1709135" cy="1709135"/>
          </a:xfrm>
          <a:prstGeom prst="rect">
            <a:avLst/>
          </a:prstGeom>
        </p:spPr>
      </p:pic>
      <p:pic>
        <p:nvPicPr>
          <p:cNvPr id="13" name="Picture 13"/>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10989649" y="1226472"/>
            <a:ext cx="1415723" cy="1348798"/>
          </a:xfrm>
          <a:prstGeom prst="rect">
            <a:avLst/>
          </a:prstGeom>
        </p:spPr>
      </p:pic>
      <p:pic>
        <p:nvPicPr>
          <p:cNvPr id="14" name="Picture 14"/>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891384">
            <a:off x="543189" y="494453"/>
            <a:ext cx="2272838" cy="2095143"/>
          </a:xfrm>
          <a:prstGeom prst="rect">
            <a:avLst/>
          </a:prstGeom>
        </p:spPr>
      </p:pic>
      <p:sp>
        <p:nvSpPr>
          <p:cNvPr id="15" name="TextBox 15"/>
          <p:cNvSpPr txBox="1"/>
          <p:nvPr/>
        </p:nvSpPr>
        <p:spPr>
          <a:xfrm>
            <a:off x="3808681" y="3442870"/>
            <a:ext cx="10465496" cy="2948756"/>
          </a:xfrm>
          <a:prstGeom prst="rect">
            <a:avLst/>
          </a:prstGeom>
        </p:spPr>
        <p:txBody>
          <a:bodyPr wrap="square" lIns="0" tIns="0" rIns="0" bIns="0" rtlCol="0" anchor="t">
            <a:spAutoFit/>
          </a:bodyPr>
          <a:lstStyle/>
          <a:p>
            <a:pPr algn="ctr"/>
            <a:r>
              <a:rPr lang="en-US" sz="9581" b="1" dirty="0">
                <a:solidFill>
                  <a:srgbClr val="4F3B20"/>
                </a:solidFill>
                <a:latin typeface="Times New Roman" panose="02020603050405020304" pitchFamily="18" charset="0"/>
                <a:cs typeface="Times New Roman" panose="02020603050405020304" pitchFamily="18" charset="0"/>
              </a:rPr>
              <a:t>III.</a:t>
            </a:r>
          </a:p>
          <a:p>
            <a:pPr algn="ctr"/>
            <a:r>
              <a:rPr lang="en-US" sz="9581" b="1" dirty="0">
                <a:solidFill>
                  <a:srgbClr val="4F3B20"/>
                </a:solidFill>
                <a:latin typeface="Times New Roman" panose="02020603050405020304" pitchFamily="18" charset="0"/>
                <a:cs typeface="Times New Roman" panose="02020603050405020304" pitchFamily="18" charset="0"/>
              </a:rPr>
              <a:t>TỔNG KẾT</a:t>
            </a:r>
          </a:p>
        </p:txBody>
      </p:sp>
    </p:spTree>
    <p:extLst>
      <p:ext uri="{BB962C8B-B14F-4D97-AF65-F5344CB8AC3E}">
        <p14:creationId xmlns:p14="http://schemas.microsoft.com/office/powerpoint/2010/main" val="2763293894"/>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667"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575561">
            <a:off x="15449155" y="-991120"/>
            <a:ext cx="4339868" cy="473010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860928" y="1028700"/>
            <a:ext cx="14566144" cy="817974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33103">
            <a:off x="13870266" y="787940"/>
            <a:ext cx="3725389" cy="2756788"/>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575561">
            <a:off x="-570730" y="6778941"/>
            <a:ext cx="3775329" cy="4114800"/>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28700" y="1028700"/>
            <a:ext cx="3179138" cy="267625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V="1">
            <a:off x="13521781" y="7705354"/>
            <a:ext cx="5407699" cy="3667403"/>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444530">
            <a:off x="13907323" y="5659824"/>
            <a:ext cx="2821729" cy="3712802"/>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470884" y="8407810"/>
            <a:ext cx="3346232" cy="857064"/>
          </a:xfrm>
          <a:prstGeom prst="rect">
            <a:avLst/>
          </a:prstGeom>
        </p:spPr>
      </p:pic>
      <p:sp>
        <p:nvSpPr>
          <p:cNvPr id="16" name="TextBox 15">
            <a:extLst>
              <a:ext uri="{FF2B5EF4-FFF2-40B4-BE49-F238E27FC236}">
                <a16:creationId xmlns:a16="http://schemas.microsoft.com/office/drawing/2014/main" id="{46BF9933-25C0-C6DD-4FC4-AF0853D51FC1}"/>
              </a:ext>
            </a:extLst>
          </p:cNvPr>
          <p:cNvSpPr txBox="1"/>
          <p:nvPr/>
        </p:nvSpPr>
        <p:spPr>
          <a:xfrm>
            <a:off x="3346590" y="1936169"/>
            <a:ext cx="11741009" cy="6406562"/>
          </a:xfrm>
          <a:prstGeom prst="rect">
            <a:avLst/>
          </a:prstGeom>
          <a:noFill/>
        </p:spPr>
        <p:txBody>
          <a:bodyPr wrap="square">
            <a:spAutoFit/>
          </a:bodyPr>
          <a:lstStyle/>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Câu 1. Văn bản “Bạch tuộc” kể về sự việc chính nào?</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A. Hành trình của các thuỷ thủ tàu No-ti-lớt trên vùng biển có nhiều quái vật. </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B. Cuộc chiến đấu giữa đoàn thuỷ thủ tàu No-ti-lớt và đàn bạch tuộc khổng lồ.</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C. Thuyền trưởng Nê-mô và các đồng đội dũng cảm chiến đấu chống lại bạch tuộc để trả thù cho bạn.</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D. Quá trình chinh phục biển cả của đoàn thuỷ thủ thể hiện qua việc tiêu diệt đàn bạch tuộc.</a:t>
            </a:r>
            <a:endParaRPr lang="en-VN" sz="4000" dirty="0">
              <a:effectLst/>
              <a:latin typeface="Times New Roman" panose="02020603050405020304" pitchFamily="18" charset="0"/>
              <a:ea typeface="Times New Roman" panose="02020603050405020304" pitchFamily="18" charset="0"/>
            </a:endParaRPr>
          </a:p>
        </p:txBody>
      </p:sp>
      <p:sp>
        <p:nvSpPr>
          <p:cNvPr id="17" name="Oval 16">
            <a:extLst>
              <a:ext uri="{FF2B5EF4-FFF2-40B4-BE49-F238E27FC236}">
                <a16:creationId xmlns:a16="http://schemas.microsoft.com/office/drawing/2014/main" id="{6A0C7D5A-DF25-ACA2-1A58-F18DB35C343B}"/>
              </a:ext>
            </a:extLst>
          </p:cNvPr>
          <p:cNvSpPr/>
          <p:nvPr/>
        </p:nvSpPr>
        <p:spPr>
          <a:xfrm>
            <a:off x="3200400" y="4043528"/>
            <a:ext cx="914400" cy="795172"/>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420146" y="1486806"/>
            <a:ext cx="13839154" cy="7771494"/>
          </a:xfrm>
          <a:prstGeom prst="rect">
            <a:avLst/>
          </a:prstGeom>
        </p:spPr>
      </p:pic>
      <p:grpSp>
        <p:nvGrpSpPr>
          <p:cNvPr id="4" name="Group 4"/>
          <p:cNvGrpSpPr>
            <a:grpSpLocks noChangeAspect="1"/>
          </p:cNvGrpSpPr>
          <p:nvPr/>
        </p:nvGrpSpPr>
        <p:grpSpPr>
          <a:xfrm>
            <a:off x="1808840" y="4484722"/>
            <a:ext cx="3811933" cy="3723703"/>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6"/>
              <a:stretch>
                <a:fillRect l="-19202" r="-19202"/>
              </a:stretch>
            </a:blipFill>
          </p:spPr>
        </p:sp>
      </p:grpSp>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93108" y="-805392"/>
            <a:ext cx="3516115" cy="2876821"/>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33067" y="1028700"/>
            <a:ext cx="9375412" cy="2897855"/>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223634">
            <a:off x="14772709" y="7578436"/>
            <a:ext cx="4106335" cy="3359728"/>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0462391" flipH="1" flipV="1">
            <a:off x="-865269" y="6877878"/>
            <a:ext cx="4952166" cy="4114800"/>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4384183" y="-805392"/>
            <a:ext cx="4883386" cy="4057650"/>
          </a:xfrm>
          <a:prstGeom prst="rect">
            <a:avLst/>
          </a:prstGeom>
        </p:spPr>
      </p:pic>
      <p:sp>
        <p:nvSpPr>
          <p:cNvPr id="11" name="TextBox 11"/>
          <p:cNvSpPr txBox="1"/>
          <p:nvPr/>
        </p:nvSpPr>
        <p:spPr>
          <a:xfrm>
            <a:off x="1264949" y="1898454"/>
            <a:ext cx="8711648" cy="1128514"/>
          </a:xfrm>
          <a:prstGeom prst="rect">
            <a:avLst/>
          </a:prstGeom>
        </p:spPr>
        <p:txBody>
          <a:bodyPr lIns="0" tIns="0" rIns="0" bIns="0" rtlCol="0" anchor="t">
            <a:spAutoFit/>
          </a:bodyPr>
          <a:lstStyle/>
          <a:p>
            <a:pPr algn="ctr">
              <a:lnSpc>
                <a:spcPts val="8799"/>
              </a:lnSpc>
            </a:pPr>
            <a:r>
              <a:rPr lang="en-US" sz="8799" b="1" dirty="0">
                <a:solidFill>
                  <a:srgbClr val="4F3B20"/>
                </a:solidFill>
                <a:latin typeface="Times New Roman" panose="02020603050405020304" pitchFamily="18" charset="0"/>
                <a:cs typeface="Times New Roman" panose="02020603050405020304" pitchFamily="18" charset="0"/>
              </a:rPr>
              <a:t>1. </a:t>
            </a:r>
            <a:r>
              <a:rPr lang="en-US" sz="8799" b="1" dirty="0" err="1">
                <a:solidFill>
                  <a:srgbClr val="4F3B20"/>
                </a:solidFill>
                <a:latin typeface="Times New Roman" panose="02020603050405020304" pitchFamily="18" charset="0"/>
                <a:cs typeface="Times New Roman" panose="02020603050405020304" pitchFamily="18" charset="0"/>
              </a:rPr>
              <a:t>Nghệ</a:t>
            </a:r>
            <a:r>
              <a:rPr lang="en-US" sz="8799" b="1" dirty="0">
                <a:solidFill>
                  <a:srgbClr val="4F3B20"/>
                </a:solidFill>
                <a:latin typeface="Times New Roman" panose="02020603050405020304" pitchFamily="18" charset="0"/>
                <a:cs typeface="Times New Roman" panose="02020603050405020304" pitchFamily="18" charset="0"/>
              </a:rPr>
              <a:t> </a:t>
            </a:r>
            <a:r>
              <a:rPr lang="en-US" sz="8799" b="1" dirty="0" err="1">
                <a:solidFill>
                  <a:srgbClr val="4F3B20"/>
                </a:solidFill>
                <a:latin typeface="Times New Roman" panose="02020603050405020304" pitchFamily="18" charset="0"/>
                <a:cs typeface="Times New Roman" panose="02020603050405020304" pitchFamily="18" charset="0"/>
              </a:rPr>
              <a:t>thuật</a:t>
            </a:r>
            <a:endParaRPr lang="en-US" sz="8799" b="1" dirty="0">
              <a:solidFill>
                <a:srgbClr val="4F3B2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E14DD77-4035-776C-45A3-146868282259}"/>
              </a:ext>
            </a:extLst>
          </p:cNvPr>
          <p:cNvSpPr txBox="1"/>
          <p:nvPr/>
        </p:nvSpPr>
        <p:spPr>
          <a:xfrm>
            <a:off x="6136062" y="4624322"/>
            <a:ext cx="10221686" cy="3213957"/>
          </a:xfrm>
          <a:prstGeom prst="rect">
            <a:avLst/>
          </a:prstGeom>
          <a:noFill/>
        </p:spPr>
        <p:txBody>
          <a:bodyPr wrap="square">
            <a:spAutoFit/>
          </a:bodyPr>
          <a:lstStyle/>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 Văn bản có bố cục rõ ràng</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 Sử dụng các luận điểm hợp lí</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 Lí lẽ, dẫn chứng xác đáng, cụ thể</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 Lời văn truyền cảm, thuyết phục</a:t>
            </a:r>
            <a:endParaRPr lang="en-VN" sz="45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420146" y="1486806"/>
            <a:ext cx="13839154" cy="7771494"/>
          </a:xfrm>
          <a:prstGeom prst="rect">
            <a:avLst/>
          </a:prstGeom>
        </p:spPr>
      </p:pic>
      <p:grpSp>
        <p:nvGrpSpPr>
          <p:cNvPr id="4" name="Group 4"/>
          <p:cNvGrpSpPr>
            <a:grpSpLocks noChangeAspect="1"/>
          </p:cNvGrpSpPr>
          <p:nvPr/>
        </p:nvGrpSpPr>
        <p:grpSpPr>
          <a:xfrm>
            <a:off x="1808840" y="4484722"/>
            <a:ext cx="3811933" cy="3723703"/>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6"/>
              <a:stretch>
                <a:fillRect l="-19202" r="-19202"/>
              </a:stretch>
            </a:blipFill>
          </p:spPr>
        </p:sp>
      </p:grpSp>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93108" y="-805392"/>
            <a:ext cx="3516115" cy="2876821"/>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33067" y="1028700"/>
            <a:ext cx="9375412" cy="2897855"/>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223634">
            <a:off x="14772709" y="7578436"/>
            <a:ext cx="4106335" cy="3359728"/>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0462391" flipH="1" flipV="1">
            <a:off x="-865269" y="6877878"/>
            <a:ext cx="4952166" cy="4114800"/>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4384183" y="-805392"/>
            <a:ext cx="4883386" cy="4057650"/>
          </a:xfrm>
          <a:prstGeom prst="rect">
            <a:avLst/>
          </a:prstGeom>
        </p:spPr>
      </p:pic>
      <p:sp>
        <p:nvSpPr>
          <p:cNvPr id="11" name="TextBox 11"/>
          <p:cNvSpPr txBox="1"/>
          <p:nvPr/>
        </p:nvSpPr>
        <p:spPr>
          <a:xfrm>
            <a:off x="1264949" y="1898454"/>
            <a:ext cx="8711648" cy="1128514"/>
          </a:xfrm>
          <a:prstGeom prst="rect">
            <a:avLst/>
          </a:prstGeom>
        </p:spPr>
        <p:txBody>
          <a:bodyPr lIns="0" tIns="0" rIns="0" bIns="0" rtlCol="0" anchor="t">
            <a:spAutoFit/>
          </a:bodyPr>
          <a:lstStyle/>
          <a:p>
            <a:pPr algn="ctr">
              <a:lnSpc>
                <a:spcPts val="8799"/>
              </a:lnSpc>
            </a:pPr>
            <a:r>
              <a:rPr lang="en-US" sz="8799" b="1" dirty="0">
                <a:solidFill>
                  <a:srgbClr val="4F3B20"/>
                </a:solidFill>
                <a:latin typeface="Times New Roman" panose="02020603050405020304" pitchFamily="18" charset="0"/>
                <a:cs typeface="Times New Roman" panose="02020603050405020304" pitchFamily="18" charset="0"/>
              </a:rPr>
              <a:t>2. </a:t>
            </a:r>
            <a:r>
              <a:rPr lang="en-US" sz="8799" b="1" dirty="0" err="1">
                <a:solidFill>
                  <a:srgbClr val="4F3B20"/>
                </a:solidFill>
                <a:latin typeface="Times New Roman" panose="02020603050405020304" pitchFamily="18" charset="0"/>
                <a:cs typeface="Times New Roman" panose="02020603050405020304" pitchFamily="18" charset="0"/>
              </a:rPr>
              <a:t>Nội</a:t>
            </a:r>
            <a:r>
              <a:rPr lang="en-US" sz="8799" b="1" dirty="0">
                <a:solidFill>
                  <a:srgbClr val="4F3B20"/>
                </a:solidFill>
                <a:latin typeface="Times New Roman" panose="02020603050405020304" pitchFamily="18" charset="0"/>
                <a:cs typeface="Times New Roman" panose="02020603050405020304" pitchFamily="18" charset="0"/>
              </a:rPr>
              <a:t> dung</a:t>
            </a:r>
          </a:p>
        </p:txBody>
      </p:sp>
      <p:sp>
        <p:nvSpPr>
          <p:cNvPr id="13" name="TextBox 12">
            <a:extLst>
              <a:ext uri="{FF2B5EF4-FFF2-40B4-BE49-F238E27FC236}">
                <a16:creationId xmlns:a16="http://schemas.microsoft.com/office/drawing/2014/main" id="{AE14DD77-4035-776C-45A3-146868282259}"/>
              </a:ext>
            </a:extLst>
          </p:cNvPr>
          <p:cNvSpPr txBox="1"/>
          <p:nvPr/>
        </p:nvSpPr>
        <p:spPr>
          <a:xfrm>
            <a:off x="6136062" y="4624322"/>
            <a:ext cx="10221686" cy="3416576"/>
          </a:xfrm>
          <a:prstGeom prst="rect">
            <a:avLst/>
          </a:prstGeom>
          <a:noFill/>
        </p:spPr>
        <p:txBody>
          <a:bodyPr wrap="square">
            <a:spAutoFit/>
          </a:bodyPr>
          <a:lstStyle/>
          <a:p>
            <a:pPr algn="ctr">
              <a:lnSpc>
                <a:spcPct val="150000"/>
              </a:lnSpc>
            </a:pPr>
            <a:r>
              <a:rPr lang="vi-VN" sz="5000" dirty="0">
                <a:latin typeface="Times New Roman" panose="02020603050405020304" pitchFamily="18" charset="0"/>
                <a:cs typeface="Times New Roman" panose="02020603050405020304" pitchFamily="18" charset="0"/>
              </a:rPr>
              <a:t>Văn bản đã làm rõ sức hấp dẫn của tiểu thuyết “Hai vạn dặm dưới đáy biển”, nhất là giá trị nhân văn của tác phẩm. </a:t>
            </a:r>
            <a:endParaRPr lang="en-VN" sz="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25931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897434" y="1635688"/>
            <a:ext cx="12493131" cy="7015623"/>
          </a:xfrm>
          <a:prstGeom prst="rect">
            <a:avLst/>
          </a:prstGeom>
        </p:spPr>
      </p:pic>
      <p:sp>
        <p:nvSpPr>
          <p:cNvPr id="4" name="TextBox 4"/>
          <p:cNvSpPr txBox="1"/>
          <p:nvPr/>
        </p:nvSpPr>
        <p:spPr>
          <a:xfrm>
            <a:off x="3842273" y="-283470"/>
            <a:ext cx="10603452" cy="1404808"/>
          </a:xfrm>
          <a:prstGeom prst="rect">
            <a:avLst/>
          </a:prstGeom>
        </p:spPr>
        <p:txBody>
          <a:bodyPr lIns="0" tIns="0" rIns="0" bIns="0" rtlCol="0" anchor="t">
            <a:spAutoFit/>
          </a:bodyPr>
          <a:lstStyle/>
          <a:p>
            <a:pPr algn="ctr">
              <a:lnSpc>
                <a:spcPts val="13155"/>
              </a:lnSpc>
            </a:pPr>
            <a:r>
              <a:rPr lang="en-US" sz="4500" b="1" dirty="0">
                <a:solidFill>
                  <a:srgbClr val="4F3B20"/>
                </a:solidFill>
                <a:latin typeface="Times New Roman" panose="02020603050405020304" pitchFamily="18" charset="0"/>
                <a:cs typeface="Times New Roman" panose="02020603050405020304" pitchFamily="18" charset="0"/>
              </a:rPr>
              <a:t>3. </a:t>
            </a:r>
            <a:r>
              <a:rPr lang="en-US" sz="4500" b="1" dirty="0" err="1">
                <a:solidFill>
                  <a:srgbClr val="4F3B20"/>
                </a:solidFill>
                <a:latin typeface="Times New Roman" panose="02020603050405020304" pitchFamily="18" charset="0"/>
                <a:cs typeface="Times New Roman" panose="02020603050405020304" pitchFamily="18" charset="0"/>
              </a:rPr>
              <a:t>Lưu</a:t>
            </a:r>
            <a:r>
              <a:rPr lang="en-US" sz="4500" b="1" dirty="0">
                <a:solidFill>
                  <a:srgbClr val="4F3B20"/>
                </a:solidFill>
                <a:latin typeface="Times New Roman" panose="02020603050405020304" pitchFamily="18" charset="0"/>
                <a:cs typeface="Times New Roman" panose="02020603050405020304" pitchFamily="18" charset="0"/>
              </a:rPr>
              <a:t> </a:t>
            </a:r>
            <a:r>
              <a:rPr lang="en-US" sz="4500" b="1" dirty="0" err="1">
                <a:solidFill>
                  <a:srgbClr val="4F3B20"/>
                </a:solidFill>
                <a:latin typeface="Times New Roman" panose="02020603050405020304" pitchFamily="18" charset="0"/>
                <a:cs typeface="Times New Roman" panose="02020603050405020304" pitchFamily="18" charset="0"/>
              </a:rPr>
              <a:t>ý</a:t>
            </a:r>
            <a:r>
              <a:rPr lang="en-US" sz="4500" b="1" dirty="0">
                <a:solidFill>
                  <a:srgbClr val="4F3B20"/>
                </a:solidFill>
                <a:latin typeface="Times New Roman" panose="02020603050405020304" pitchFamily="18" charset="0"/>
                <a:cs typeface="Times New Roman" panose="02020603050405020304" pitchFamily="18" charset="0"/>
              </a:rPr>
              <a:t> </a:t>
            </a:r>
            <a:r>
              <a:rPr lang="en-US" sz="4500" b="1" dirty="0" err="1">
                <a:solidFill>
                  <a:srgbClr val="4F3B20"/>
                </a:solidFill>
                <a:latin typeface="Times New Roman" panose="02020603050405020304" pitchFamily="18" charset="0"/>
                <a:cs typeface="Times New Roman" panose="02020603050405020304" pitchFamily="18" charset="0"/>
              </a:rPr>
              <a:t>khi</a:t>
            </a:r>
            <a:r>
              <a:rPr lang="en-US" sz="4500" b="1" dirty="0">
                <a:solidFill>
                  <a:srgbClr val="4F3B20"/>
                </a:solidFill>
                <a:latin typeface="Times New Roman" panose="02020603050405020304" pitchFamily="18" charset="0"/>
                <a:cs typeface="Times New Roman" panose="02020603050405020304" pitchFamily="18" charset="0"/>
              </a:rPr>
              <a:t> </a:t>
            </a:r>
            <a:r>
              <a:rPr lang="en-US" sz="4500" b="1" dirty="0" err="1">
                <a:solidFill>
                  <a:srgbClr val="4F3B20"/>
                </a:solidFill>
                <a:latin typeface="Times New Roman" panose="02020603050405020304" pitchFamily="18" charset="0"/>
                <a:cs typeface="Times New Roman" panose="02020603050405020304" pitchFamily="18" charset="0"/>
              </a:rPr>
              <a:t>đọc</a:t>
            </a:r>
            <a:r>
              <a:rPr lang="en-US" sz="4500" b="1" dirty="0">
                <a:solidFill>
                  <a:srgbClr val="4F3B20"/>
                </a:solidFill>
                <a:latin typeface="Times New Roman" panose="02020603050405020304" pitchFamily="18" charset="0"/>
                <a:cs typeface="Times New Roman" panose="02020603050405020304" pitchFamily="18" charset="0"/>
              </a:rPr>
              <a:t> </a:t>
            </a:r>
            <a:r>
              <a:rPr lang="en-US" sz="4500" b="1" dirty="0" err="1">
                <a:solidFill>
                  <a:srgbClr val="4F3B20"/>
                </a:solidFill>
                <a:latin typeface="Times New Roman" panose="02020603050405020304" pitchFamily="18" charset="0"/>
                <a:cs typeface="Times New Roman" panose="02020603050405020304" pitchFamily="18" charset="0"/>
              </a:rPr>
              <a:t>văn</a:t>
            </a:r>
            <a:r>
              <a:rPr lang="en-US" sz="4500" b="1" dirty="0">
                <a:solidFill>
                  <a:srgbClr val="4F3B20"/>
                </a:solidFill>
                <a:latin typeface="Times New Roman" panose="02020603050405020304" pitchFamily="18" charset="0"/>
                <a:cs typeface="Times New Roman" panose="02020603050405020304" pitchFamily="18" charset="0"/>
              </a:rPr>
              <a:t> </a:t>
            </a:r>
            <a:r>
              <a:rPr lang="en-US" sz="4500" b="1" dirty="0" err="1">
                <a:solidFill>
                  <a:srgbClr val="4F3B20"/>
                </a:solidFill>
                <a:latin typeface="Times New Roman" panose="02020603050405020304" pitchFamily="18" charset="0"/>
                <a:cs typeface="Times New Roman" panose="02020603050405020304" pitchFamily="18" charset="0"/>
              </a:rPr>
              <a:t>bản</a:t>
            </a:r>
            <a:r>
              <a:rPr lang="en-US" sz="4500" b="1" dirty="0">
                <a:solidFill>
                  <a:srgbClr val="4F3B20"/>
                </a:solidFill>
                <a:latin typeface="Times New Roman" panose="02020603050405020304" pitchFamily="18" charset="0"/>
                <a:cs typeface="Times New Roman" panose="02020603050405020304" pitchFamily="18" charset="0"/>
              </a:rPr>
              <a:t> </a:t>
            </a:r>
            <a:r>
              <a:rPr lang="en-US" sz="4500" b="1" dirty="0" err="1">
                <a:solidFill>
                  <a:srgbClr val="4F3B20"/>
                </a:solidFill>
                <a:latin typeface="Times New Roman" panose="02020603050405020304" pitchFamily="18" charset="0"/>
                <a:cs typeface="Times New Roman" panose="02020603050405020304" pitchFamily="18" charset="0"/>
              </a:rPr>
              <a:t>nghị</a:t>
            </a:r>
            <a:r>
              <a:rPr lang="en-US" sz="4500" b="1" dirty="0">
                <a:solidFill>
                  <a:srgbClr val="4F3B20"/>
                </a:solidFill>
                <a:latin typeface="Times New Roman" panose="02020603050405020304" pitchFamily="18" charset="0"/>
                <a:cs typeface="Times New Roman" panose="02020603050405020304" pitchFamily="18" charset="0"/>
              </a:rPr>
              <a:t> </a:t>
            </a:r>
            <a:r>
              <a:rPr lang="en-US" sz="4500" b="1" dirty="0" err="1">
                <a:solidFill>
                  <a:srgbClr val="4F3B20"/>
                </a:solidFill>
                <a:latin typeface="Times New Roman" panose="02020603050405020304" pitchFamily="18" charset="0"/>
                <a:cs typeface="Times New Roman" panose="02020603050405020304" pitchFamily="18" charset="0"/>
              </a:rPr>
              <a:t>luận</a:t>
            </a:r>
            <a:endParaRPr lang="en-US" sz="4500" b="1" dirty="0">
              <a:solidFill>
                <a:srgbClr val="4F3B20"/>
              </a:solidFill>
              <a:latin typeface="Times New Roman" panose="02020603050405020304" pitchFamily="18" charset="0"/>
              <a:cs typeface="Times New Roman" panose="02020603050405020304" pitchFamily="18" charset="0"/>
            </a:endParaRPr>
          </a:p>
        </p:txBody>
      </p:sp>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470884" y="1360512"/>
            <a:ext cx="3346232" cy="85706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85884">
            <a:off x="2048431" y="6725760"/>
            <a:ext cx="2514431" cy="2249272"/>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474481" y="1360512"/>
            <a:ext cx="1651365" cy="3047821"/>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449583" y="6442493"/>
            <a:ext cx="2318416" cy="2208818"/>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559075">
            <a:off x="16210188" y="-1506069"/>
            <a:ext cx="3422615" cy="3730371"/>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201566" y="1028700"/>
            <a:ext cx="2488319" cy="2221390"/>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4807024">
            <a:off x="-1470583" y="7200900"/>
            <a:ext cx="3775329" cy="4114800"/>
          </a:xfrm>
          <a:prstGeom prst="rect">
            <a:avLst/>
          </a:prstGeom>
        </p:spPr>
      </p:pic>
      <p:pic>
        <p:nvPicPr>
          <p:cNvPr id="13" name="Picture 1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521766">
            <a:off x="-254067" y="-1698284"/>
            <a:ext cx="3261914" cy="4114800"/>
          </a:xfrm>
          <a:prstGeom prst="rect">
            <a:avLst/>
          </a:prstGeom>
        </p:spPr>
      </p:pic>
      <p:pic>
        <p:nvPicPr>
          <p:cNvPr id="14" name="Picture 14"/>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4386807">
            <a:off x="16203477" y="5934990"/>
            <a:ext cx="2878309" cy="5312315"/>
          </a:xfrm>
          <a:prstGeom prst="rect">
            <a:avLst/>
          </a:prstGeom>
        </p:spPr>
      </p:pic>
      <p:sp>
        <p:nvSpPr>
          <p:cNvPr id="17" name="TextBox 16">
            <a:extLst>
              <a:ext uri="{FF2B5EF4-FFF2-40B4-BE49-F238E27FC236}">
                <a16:creationId xmlns:a16="http://schemas.microsoft.com/office/drawing/2014/main" id="{2DFDEE74-DE6A-7765-3C00-A8BD9FC39873}"/>
              </a:ext>
            </a:extLst>
          </p:cNvPr>
          <p:cNvSpPr txBox="1"/>
          <p:nvPr/>
        </p:nvSpPr>
        <p:spPr>
          <a:xfrm>
            <a:off x="4319166" y="2462764"/>
            <a:ext cx="9564518" cy="5459187"/>
          </a:xfrm>
          <a:prstGeom prst="rect">
            <a:avLst/>
          </a:prstGeom>
          <a:noFill/>
        </p:spPr>
        <p:txBody>
          <a:bodyPr wrap="square">
            <a:spAutoFit/>
          </a:bodyPr>
          <a:lstStyle/>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 Đọc và tìm hiểu nhan đề để xác định vấn đề nghị luận.</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 Xác định bố cục văn bản gắn với các luận điểm; lí lẽ, dẫn chứng được sử dụng trong từng phần.</a:t>
            </a:r>
            <a:endParaRPr lang="en-VN" sz="4500" dirty="0">
              <a:effectLst/>
              <a:latin typeface="Times New Roman" panose="02020603050405020304" pitchFamily="18" charset="0"/>
              <a:ea typeface="Times New Roman" panose="02020603050405020304" pitchFamily="18" charset="0"/>
            </a:endParaRPr>
          </a:p>
          <a:p>
            <a:r>
              <a:rPr lang="vi-VN" sz="4500" dirty="0">
                <a:solidFill>
                  <a:srgbClr val="000000"/>
                </a:solidFill>
                <a:effectLst/>
                <a:latin typeface="Times New Roman" panose="02020603050405020304" pitchFamily="18" charset="0"/>
                <a:ea typeface="Times New Roman" panose="02020603050405020304" pitchFamily="18" charset="0"/>
              </a:rPr>
              <a:t>- Chú ý ngôn ngữ của văn bản (tính giản dị, truyền cảm).</a:t>
            </a:r>
            <a:r>
              <a:rPr lang="en-VN" sz="4500" dirty="0">
                <a:effectLst/>
              </a:rPr>
              <a:t> </a:t>
            </a:r>
            <a:endParaRPr lang="en-VN" sz="4500"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arn(inVertic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barn(inVertical)">
                                      <p:cBhvr>
                                        <p:cTn id="1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667"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21766">
            <a:off x="3036900" y="-1610762"/>
            <a:ext cx="3261914"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24522" y="1542025"/>
            <a:ext cx="16038957" cy="7202950"/>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696411" y="4335950"/>
            <a:ext cx="6133823" cy="616746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932020" y="-1833701"/>
            <a:ext cx="5407699" cy="3667403"/>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56672">
            <a:off x="13579078" y="3602562"/>
            <a:ext cx="2505011" cy="1626836"/>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490225">
            <a:off x="2669647" y="3075177"/>
            <a:ext cx="2069138" cy="2196961"/>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4386807">
            <a:off x="12870955" y="7155488"/>
            <a:ext cx="1498375" cy="2765456"/>
          </a:xfrm>
          <a:prstGeom prst="rect">
            <a:avLst/>
          </a:prstGeom>
        </p:spPr>
      </p:pic>
      <p:pic>
        <p:nvPicPr>
          <p:cNvPr id="10" name="Picture 10"/>
          <p:cNvPicPr>
            <a:picLocks noChangeAspect="1"/>
          </p:cNvPicPr>
          <p:nvPr/>
        </p:nvPicPr>
        <p:blipFill>
          <a:blip r:embed="rId18"/>
          <a:srcRect/>
          <a:stretch>
            <a:fillRect/>
          </a:stretch>
        </p:blipFill>
        <p:spPr>
          <a:xfrm rot="-349462">
            <a:off x="14268338" y="6248888"/>
            <a:ext cx="2838694" cy="3145367"/>
          </a:xfrm>
          <a:prstGeom prst="rect">
            <a:avLst/>
          </a:prstGeom>
        </p:spPr>
      </p:pic>
      <p:pic>
        <p:nvPicPr>
          <p:cNvPr id="11" name="Picture 11"/>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5658040">
            <a:off x="4991704" y="8399595"/>
            <a:ext cx="2485718" cy="3426428"/>
          </a:xfrm>
          <a:prstGeom prst="rect">
            <a:avLst/>
          </a:prstGeom>
        </p:spPr>
      </p:pic>
      <p:pic>
        <p:nvPicPr>
          <p:cNvPr id="12" name="Picture 12"/>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894096">
            <a:off x="8289433" y="7257742"/>
            <a:ext cx="1709135" cy="1709135"/>
          </a:xfrm>
          <a:prstGeom prst="rect">
            <a:avLst/>
          </a:prstGeom>
        </p:spPr>
      </p:pic>
      <p:pic>
        <p:nvPicPr>
          <p:cNvPr id="13" name="Picture 13"/>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10989649" y="1226472"/>
            <a:ext cx="1415723" cy="1348798"/>
          </a:xfrm>
          <a:prstGeom prst="rect">
            <a:avLst/>
          </a:prstGeom>
        </p:spPr>
      </p:pic>
      <p:pic>
        <p:nvPicPr>
          <p:cNvPr id="14" name="Picture 14"/>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891384">
            <a:off x="543189" y="494453"/>
            <a:ext cx="2272838" cy="2095143"/>
          </a:xfrm>
          <a:prstGeom prst="rect">
            <a:avLst/>
          </a:prstGeom>
        </p:spPr>
      </p:pic>
      <p:sp>
        <p:nvSpPr>
          <p:cNvPr id="15" name="TextBox 15"/>
          <p:cNvSpPr txBox="1"/>
          <p:nvPr/>
        </p:nvSpPr>
        <p:spPr>
          <a:xfrm>
            <a:off x="3808681" y="3442870"/>
            <a:ext cx="10465496" cy="4423134"/>
          </a:xfrm>
          <a:prstGeom prst="rect">
            <a:avLst/>
          </a:prstGeom>
        </p:spPr>
        <p:txBody>
          <a:bodyPr wrap="square" lIns="0" tIns="0" rIns="0" bIns="0" rtlCol="0" anchor="t">
            <a:spAutoFit/>
          </a:bodyPr>
          <a:lstStyle/>
          <a:p>
            <a:pPr algn="ctr"/>
            <a:r>
              <a:rPr lang="en-US" sz="9581" b="1" dirty="0">
                <a:solidFill>
                  <a:srgbClr val="4F3B20"/>
                </a:solidFill>
                <a:latin typeface="Times New Roman" panose="02020603050405020304" pitchFamily="18" charset="0"/>
                <a:cs typeface="Times New Roman" panose="02020603050405020304" pitchFamily="18" charset="0"/>
              </a:rPr>
              <a:t>IV.</a:t>
            </a:r>
          </a:p>
          <a:p>
            <a:pPr algn="ctr"/>
            <a:r>
              <a:rPr lang="en-US" sz="9581" b="1" dirty="0">
                <a:solidFill>
                  <a:srgbClr val="4F3B20"/>
                </a:solidFill>
                <a:latin typeface="Times New Roman" panose="02020603050405020304" pitchFamily="18" charset="0"/>
                <a:cs typeface="Times New Roman" panose="02020603050405020304" pitchFamily="18" charset="0"/>
              </a:rPr>
              <a:t>LUYỆN TẬP,</a:t>
            </a:r>
          </a:p>
          <a:p>
            <a:pPr algn="ctr"/>
            <a:r>
              <a:rPr lang="en-US" sz="9581" b="1" dirty="0">
                <a:solidFill>
                  <a:srgbClr val="4F3B2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3015561522"/>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897434" y="1635688"/>
            <a:ext cx="12493131" cy="7015623"/>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470884" y="1360512"/>
            <a:ext cx="3346232" cy="85706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85884">
            <a:off x="2048431" y="6725760"/>
            <a:ext cx="2514431" cy="2249272"/>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474481" y="1360512"/>
            <a:ext cx="1651365" cy="3047821"/>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449583" y="6442493"/>
            <a:ext cx="2318416" cy="2208818"/>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559075">
            <a:off x="16210188" y="-1506069"/>
            <a:ext cx="3422615" cy="3730371"/>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201566" y="1028700"/>
            <a:ext cx="2488319" cy="2221390"/>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4807024">
            <a:off x="-1470583" y="7200900"/>
            <a:ext cx="3775329" cy="4114800"/>
          </a:xfrm>
          <a:prstGeom prst="rect">
            <a:avLst/>
          </a:prstGeom>
        </p:spPr>
      </p:pic>
      <p:pic>
        <p:nvPicPr>
          <p:cNvPr id="13" name="Picture 1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521766">
            <a:off x="-254067" y="-1698284"/>
            <a:ext cx="3261914" cy="4114800"/>
          </a:xfrm>
          <a:prstGeom prst="rect">
            <a:avLst/>
          </a:prstGeom>
        </p:spPr>
      </p:pic>
      <p:pic>
        <p:nvPicPr>
          <p:cNvPr id="14" name="Picture 14"/>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4386807">
            <a:off x="16203477" y="5934990"/>
            <a:ext cx="2878309" cy="5312315"/>
          </a:xfrm>
          <a:prstGeom prst="rect">
            <a:avLst/>
          </a:prstGeom>
        </p:spPr>
      </p:pic>
      <p:sp>
        <p:nvSpPr>
          <p:cNvPr id="15" name="TextBox 14">
            <a:extLst>
              <a:ext uri="{FF2B5EF4-FFF2-40B4-BE49-F238E27FC236}">
                <a16:creationId xmlns:a16="http://schemas.microsoft.com/office/drawing/2014/main" id="{D593B569-A875-F542-DEEB-01BCD2A6064D}"/>
              </a:ext>
            </a:extLst>
          </p:cNvPr>
          <p:cNvSpPr txBox="1"/>
          <p:nvPr/>
        </p:nvSpPr>
        <p:spPr>
          <a:xfrm>
            <a:off x="3976665" y="2601483"/>
            <a:ext cx="10433103" cy="5603072"/>
          </a:xfrm>
          <a:prstGeom prst="rect">
            <a:avLst/>
          </a:prstGeom>
          <a:noFill/>
        </p:spPr>
        <p:txBody>
          <a:bodyPr wrap="square">
            <a:spAutoFit/>
          </a:bodyPr>
          <a:lstStyle/>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1. HS tìm đọc 1-2 văn bản nghị luận văn học khác về tác phẩm “Hai vạn dặm dưới đáy biển”. </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2. Ghi tóm tắt kết quả đọc hiểu bằng sơ đồ (ví dụ: vấn đề nghị luận, luận điểm, bố cục, nội dung chính, những giá trị nghệ thuật của văn bản,…)</a:t>
            </a:r>
            <a:endParaRPr lang="en-VN" sz="4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60308001"/>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658040">
            <a:off x="-1647719" y="7371098"/>
            <a:ext cx="3295438" cy="4542584"/>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497222" y="-1833701"/>
            <a:ext cx="4900816" cy="3323644"/>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6129218" y="7404293"/>
            <a:ext cx="2342116" cy="2980423"/>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13972" y="-452887"/>
            <a:ext cx="3621657" cy="2963174"/>
          </a:xfrm>
          <a:prstGeom prst="rect">
            <a:avLst/>
          </a:prstGeom>
        </p:spPr>
      </p:pic>
      <p:sp>
        <p:nvSpPr>
          <p:cNvPr id="11" name="TextBox 10">
            <a:extLst>
              <a:ext uri="{FF2B5EF4-FFF2-40B4-BE49-F238E27FC236}">
                <a16:creationId xmlns:a16="http://schemas.microsoft.com/office/drawing/2014/main" id="{95E19083-016B-C85A-7AEC-C086963ECA40}"/>
              </a:ext>
            </a:extLst>
          </p:cNvPr>
          <p:cNvSpPr txBox="1"/>
          <p:nvPr/>
        </p:nvSpPr>
        <p:spPr>
          <a:xfrm>
            <a:off x="1451518" y="1698688"/>
            <a:ext cx="15568296" cy="7195816"/>
          </a:xfrm>
          <a:prstGeom prst="rect">
            <a:avLst/>
          </a:prstGeom>
          <a:noFill/>
        </p:spPr>
        <p:txBody>
          <a:bodyPr wrap="square">
            <a:spAutoFit/>
          </a:bodyPr>
          <a:lstStyle/>
          <a:p>
            <a:pPr algn="ctr">
              <a:lnSpc>
                <a:spcPct val="115000"/>
              </a:lnSpc>
            </a:pPr>
            <a:r>
              <a:rPr lang="vi-VN" sz="4500" b="1" dirty="0">
                <a:solidFill>
                  <a:srgbClr val="000000"/>
                </a:solidFill>
                <a:effectLst/>
                <a:latin typeface="Times New Roman" panose="02020603050405020304" pitchFamily="18" charset="0"/>
                <a:ea typeface="Times New Roman" panose="02020603050405020304" pitchFamily="18" charset="0"/>
              </a:rPr>
              <a:t>* Chuẩn bị ở nhà: </a:t>
            </a:r>
            <a:endParaRPr lang="en-VN" sz="4500" dirty="0">
              <a:effectLst/>
              <a:latin typeface="Times New Roman" panose="02020603050405020304" pitchFamily="18" charset="0"/>
              <a:ea typeface="Times New Roman" panose="02020603050405020304" pitchFamily="18" charset="0"/>
            </a:endParaRPr>
          </a:p>
          <a:p>
            <a:pPr>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 Chuẩn bị bài “Viết bài văn phân tích đặc điểm nhân vật” bằng cách thực hiện phiếu học tập:</a:t>
            </a:r>
            <a:endParaRPr lang="en-VN" sz="4500" dirty="0">
              <a:effectLst/>
              <a:latin typeface="Times New Roman" panose="02020603050405020304" pitchFamily="18" charset="0"/>
              <a:ea typeface="Times New Roman" panose="02020603050405020304" pitchFamily="18" charset="0"/>
            </a:endParaRPr>
          </a:p>
          <a:p>
            <a:pPr>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1. Kể tên một số nhân vật trong tác phẩm văn học mà em đã đọc hoặc đã học. Nêu nhận xét của em về một nhân vật mà em ấn tượng nhất trong số đó.</a:t>
            </a:r>
            <a:endParaRPr lang="en-VN" sz="4500" dirty="0">
              <a:effectLst/>
              <a:latin typeface="Times New Roman" panose="02020603050405020304" pitchFamily="18" charset="0"/>
              <a:ea typeface="Times New Roman" panose="02020603050405020304" pitchFamily="18" charset="0"/>
            </a:endParaRPr>
          </a:p>
          <a:p>
            <a:pPr>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2. Đọc trước mục Định hướng (SGK, tr.94) và trả lời câu hỏi sau:</a:t>
            </a:r>
            <a:endParaRPr lang="en-VN" sz="4500" dirty="0">
              <a:effectLst/>
              <a:latin typeface="Times New Roman" panose="02020603050405020304" pitchFamily="18" charset="0"/>
              <a:ea typeface="Times New Roman" panose="02020603050405020304" pitchFamily="18" charset="0"/>
            </a:endParaRPr>
          </a:p>
          <a:p>
            <a:pPr>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 Phân tích đặc điểm nhân vật là gì?</a:t>
            </a:r>
            <a:endParaRPr lang="en-VN" sz="4500" dirty="0">
              <a:effectLst/>
              <a:latin typeface="Times New Roman" panose="02020603050405020304" pitchFamily="18" charset="0"/>
              <a:ea typeface="Times New Roman" panose="02020603050405020304" pitchFamily="18" charset="0"/>
            </a:endParaRPr>
          </a:p>
          <a:p>
            <a:pPr>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 Để viết bài văn phân tích đặc điểm nhân vật cần chú ý những gì?</a:t>
            </a:r>
            <a:endParaRPr lang="en-VN" sz="4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1385613"/>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897434" y="1635688"/>
            <a:ext cx="12493131" cy="7015623"/>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11730">
            <a:off x="2169158" y="2264931"/>
            <a:ext cx="3346232" cy="857064"/>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212387">
            <a:off x="12772610" y="7039160"/>
            <a:ext cx="3346232" cy="85706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flipV="1">
            <a:off x="-1526468" y="7904199"/>
            <a:ext cx="5407699" cy="3667403"/>
          </a:xfrm>
          <a:prstGeom prst="rect">
            <a:avLst/>
          </a:prstGeom>
        </p:spPr>
      </p:pic>
      <p:pic>
        <p:nvPicPr>
          <p:cNvPr id="7" name="Picture 7"/>
          <p:cNvPicPr>
            <a:picLocks noChangeAspect="1"/>
          </p:cNvPicPr>
          <p:nvPr/>
        </p:nvPicPr>
        <p:blipFill>
          <a:blip r:embed="rId12"/>
          <a:srcRect/>
          <a:stretch>
            <a:fillRect/>
          </a:stretch>
        </p:blipFill>
        <p:spPr>
          <a:xfrm rot="410711">
            <a:off x="1667922" y="6066483"/>
            <a:ext cx="3640837" cy="2985487"/>
          </a:xfrm>
          <a:prstGeom prst="rect">
            <a:avLst/>
          </a:prstGeom>
        </p:spPr>
      </p:pic>
      <p:pic>
        <p:nvPicPr>
          <p:cNvPr id="8" name="Picture 8"/>
          <p:cNvPicPr>
            <a:picLocks noChangeAspect="1"/>
          </p:cNvPicPr>
          <p:nvPr/>
        </p:nvPicPr>
        <p:blipFill>
          <a:blip r:embed="rId13"/>
          <a:srcRect/>
          <a:stretch>
            <a:fillRect/>
          </a:stretch>
        </p:blipFill>
        <p:spPr>
          <a:xfrm rot="-386307">
            <a:off x="13417161" y="975006"/>
            <a:ext cx="3041475" cy="3037674"/>
          </a:xfrm>
          <a:prstGeom prst="rect">
            <a:avLst/>
          </a:prstGeom>
        </p:spPr>
      </p:pic>
      <p:sp>
        <p:nvSpPr>
          <p:cNvPr id="9" name="TextBox 9"/>
          <p:cNvSpPr txBox="1"/>
          <p:nvPr/>
        </p:nvSpPr>
        <p:spPr>
          <a:xfrm>
            <a:off x="3842274" y="3972258"/>
            <a:ext cx="10603452" cy="1692771"/>
          </a:xfrm>
          <a:prstGeom prst="rect">
            <a:avLst/>
          </a:prstGeom>
        </p:spPr>
        <p:txBody>
          <a:bodyPr lIns="0" tIns="0" rIns="0" bIns="0" rtlCol="0" anchor="t">
            <a:spAutoFit/>
          </a:bodyPr>
          <a:lstStyle/>
          <a:p>
            <a:pPr algn="ctr">
              <a:lnSpc>
                <a:spcPts val="13155"/>
              </a:lnSpc>
            </a:pPr>
            <a:r>
              <a:rPr lang="en-US" sz="13155" b="1" dirty="0">
                <a:solidFill>
                  <a:srgbClr val="4F3B20"/>
                </a:solidFill>
                <a:latin typeface="Times New Roman" panose="02020603050405020304" pitchFamily="18" charset="0"/>
                <a:cs typeface="Times New Roman" panose="02020603050405020304" pitchFamily="18" charset="0"/>
              </a:rPr>
              <a:t>Thank you!</a:t>
            </a:r>
          </a:p>
        </p:txBody>
      </p:sp>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448472" y="7421543"/>
            <a:ext cx="3621657" cy="2963174"/>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462420" y="-452887"/>
            <a:ext cx="3621657" cy="2963174"/>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924448" y="-1833701"/>
            <a:ext cx="5407699" cy="3667403"/>
          </a:xfrm>
          <a:prstGeom prst="rect">
            <a:avLst/>
          </a:prstGeom>
        </p:spPr>
      </p:pic>
    </p:spTree>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667"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575561">
            <a:off x="15449155" y="-991120"/>
            <a:ext cx="4339868" cy="473010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860928" y="1028700"/>
            <a:ext cx="14566144" cy="817974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33103">
            <a:off x="13870266" y="787940"/>
            <a:ext cx="3725389" cy="2756788"/>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575561">
            <a:off x="-570730" y="6778941"/>
            <a:ext cx="3775329" cy="4114800"/>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28700" y="1028700"/>
            <a:ext cx="3179138" cy="267625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V="1">
            <a:off x="13521781" y="7705354"/>
            <a:ext cx="5407699" cy="3667403"/>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444530">
            <a:off x="13907323" y="5659824"/>
            <a:ext cx="2821729" cy="3712802"/>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470884" y="8407810"/>
            <a:ext cx="3346232" cy="857064"/>
          </a:xfrm>
          <a:prstGeom prst="rect">
            <a:avLst/>
          </a:prstGeom>
        </p:spPr>
      </p:pic>
      <p:sp>
        <p:nvSpPr>
          <p:cNvPr id="8" name="TextBox 7">
            <a:extLst>
              <a:ext uri="{FF2B5EF4-FFF2-40B4-BE49-F238E27FC236}">
                <a16:creationId xmlns:a16="http://schemas.microsoft.com/office/drawing/2014/main" id="{BFC89885-74A6-2040-BA24-B5C1D1083568}"/>
              </a:ext>
            </a:extLst>
          </p:cNvPr>
          <p:cNvSpPr txBox="1"/>
          <p:nvPr/>
        </p:nvSpPr>
        <p:spPr>
          <a:xfrm>
            <a:off x="3036823" y="1754593"/>
            <a:ext cx="11769481" cy="6399444"/>
          </a:xfrm>
          <a:prstGeom prst="rect">
            <a:avLst/>
          </a:prstGeom>
          <a:noFill/>
        </p:spPr>
        <p:txBody>
          <a:bodyPr wrap="square">
            <a:spAutoFit/>
          </a:bodyPr>
          <a:lstStyle/>
          <a:p>
            <a:pPr>
              <a:lnSpc>
                <a:spcPct val="115000"/>
              </a:lnSpc>
            </a:pPr>
            <a:r>
              <a:rPr lang="vi-VN" sz="4500" dirty="0">
                <a:solidFill>
                  <a:srgbClr val="000000"/>
                </a:solidFill>
                <a:effectLst/>
                <a:latin typeface="Times New Roman" panose="02020603050405020304" pitchFamily="18" charset="0"/>
                <a:ea typeface="Calibri" panose="020F0502020204030204" pitchFamily="34" charset="0"/>
              </a:rPr>
              <a:t>Câu 2. Đàn bạch tuộc trong truyện có ý nghĩa như là:</a:t>
            </a:r>
            <a:endParaRPr lang="en-VN" sz="4500" dirty="0">
              <a:effectLst/>
              <a:latin typeface="Times New Roman" panose="02020603050405020304" pitchFamily="18" charset="0"/>
              <a:ea typeface="Times New Roman" panose="02020603050405020304" pitchFamily="18" charset="0"/>
            </a:endParaRPr>
          </a:p>
          <a:p>
            <a:pPr>
              <a:lnSpc>
                <a:spcPct val="115000"/>
              </a:lnSpc>
            </a:pPr>
            <a:r>
              <a:rPr lang="vi-VN" sz="4500" dirty="0">
                <a:solidFill>
                  <a:srgbClr val="000000"/>
                </a:solidFill>
                <a:effectLst/>
                <a:latin typeface="Times New Roman" panose="02020603050405020304" pitchFamily="18" charset="0"/>
                <a:ea typeface="Calibri" panose="020F0502020204030204" pitchFamily="34" charset="0"/>
              </a:rPr>
              <a:t>A. kẻ thù không đội trời chung của con người</a:t>
            </a:r>
            <a:endParaRPr lang="en-VN" sz="4500" dirty="0">
              <a:effectLst/>
              <a:latin typeface="Times New Roman" panose="02020603050405020304" pitchFamily="18" charset="0"/>
              <a:ea typeface="Times New Roman" panose="02020603050405020304" pitchFamily="18" charset="0"/>
            </a:endParaRPr>
          </a:p>
          <a:p>
            <a:pPr>
              <a:lnSpc>
                <a:spcPct val="115000"/>
              </a:lnSpc>
            </a:pPr>
            <a:r>
              <a:rPr lang="vi-VN" sz="4500" dirty="0">
                <a:solidFill>
                  <a:srgbClr val="000000"/>
                </a:solidFill>
                <a:effectLst/>
                <a:latin typeface="Times New Roman" panose="02020603050405020304" pitchFamily="18" charset="0"/>
                <a:ea typeface="Calibri" panose="020F0502020204030204" pitchFamily="34" charset="0"/>
              </a:rPr>
              <a:t>B. lực cản tất yếu của hành trình khám phá biển cả</a:t>
            </a:r>
            <a:endParaRPr lang="en-VN" sz="4500" dirty="0">
              <a:effectLst/>
              <a:latin typeface="Times New Roman" panose="02020603050405020304" pitchFamily="18" charset="0"/>
              <a:ea typeface="Times New Roman" panose="02020603050405020304" pitchFamily="18" charset="0"/>
            </a:endParaRPr>
          </a:p>
          <a:p>
            <a:pPr>
              <a:lnSpc>
                <a:spcPct val="115000"/>
              </a:lnSpc>
            </a:pPr>
            <a:r>
              <a:rPr lang="vi-VN" sz="4500" dirty="0">
                <a:solidFill>
                  <a:srgbClr val="000000"/>
                </a:solidFill>
                <a:effectLst/>
                <a:latin typeface="Times New Roman" panose="02020603050405020304" pitchFamily="18" charset="0"/>
                <a:ea typeface="Calibri" panose="020F0502020204030204" pitchFamily="34" charset="0"/>
              </a:rPr>
              <a:t>C. sức mạnh khủng khiếp thuộc về thế giới tự nhiên</a:t>
            </a:r>
            <a:endParaRPr lang="en-VN" sz="4500" dirty="0">
              <a:effectLst/>
              <a:latin typeface="Times New Roman" panose="02020603050405020304" pitchFamily="18" charset="0"/>
              <a:ea typeface="Times New Roman" panose="02020603050405020304" pitchFamily="18" charset="0"/>
            </a:endParaRPr>
          </a:p>
          <a:p>
            <a:pPr>
              <a:lnSpc>
                <a:spcPct val="115000"/>
              </a:lnSpc>
            </a:pPr>
            <a:r>
              <a:rPr lang="vi-VN" sz="4500" dirty="0">
                <a:solidFill>
                  <a:srgbClr val="000000"/>
                </a:solidFill>
                <a:effectLst/>
                <a:latin typeface="Times New Roman" panose="02020603050405020304" pitchFamily="18" charset="0"/>
                <a:ea typeface="Calibri" panose="020F0502020204030204" pitchFamily="34" charset="0"/>
              </a:rPr>
              <a:t>D. những thử thách mà người thuỷ thủ cần chiến thắng</a:t>
            </a:r>
            <a:endParaRPr lang="en-VN" sz="4500" dirty="0">
              <a:effectLst/>
              <a:latin typeface="Times New Roman" panose="02020603050405020304" pitchFamily="18" charset="0"/>
              <a:ea typeface="Times New Roman" panose="02020603050405020304" pitchFamily="18" charset="0"/>
            </a:endParaRPr>
          </a:p>
        </p:txBody>
      </p:sp>
      <p:sp>
        <p:nvSpPr>
          <p:cNvPr id="9" name="Oval 8">
            <a:extLst>
              <a:ext uri="{FF2B5EF4-FFF2-40B4-BE49-F238E27FC236}">
                <a16:creationId xmlns:a16="http://schemas.microsoft.com/office/drawing/2014/main" id="{F4FAAC09-AA7D-7B43-5F95-6BB8E5147D33}"/>
              </a:ext>
            </a:extLst>
          </p:cNvPr>
          <p:cNvSpPr/>
          <p:nvPr/>
        </p:nvSpPr>
        <p:spPr>
          <a:xfrm>
            <a:off x="2849426" y="5000622"/>
            <a:ext cx="914400" cy="795172"/>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Tree>
    <p:extLst>
      <p:ext uri="{BB962C8B-B14F-4D97-AF65-F5344CB8AC3E}">
        <p14:creationId xmlns:p14="http://schemas.microsoft.com/office/powerpoint/2010/main" val="5966068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667"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575561">
            <a:off x="15449155" y="-991120"/>
            <a:ext cx="4339868" cy="473010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860928" y="1028700"/>
            <a:ext cx="14566144" cy="817974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33103">
            <a:off x="13870266" y="787940"/>
            <a:ext cx="3725389" cy="2756788"/>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575561">
            <a:off x="-570730" y="6778941"/>
            <a:ext cx="3775329" cy="4114800"/>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28700" y="1028700"/>
            <a:ext cx="3179138" cy="267625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V="1">
            <a:off x="13521781" y="7705354"/>
            <a:ext cx="5407699" cy="3667403"/>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444530">
            <a:off x="13907323" y="5659824"/>
            <a:ext cx="2821729" cy="3712802"/>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470884" y="8407810"/>
            <a:ext cx="3346232" cy="857064"/>
          </a:xfrm>
          <a:prstGeom prst="rect">
            <a:avLst/>
          </a:prstGeom>
        </p:spPr>
      </p:pic>
      <p:sp>
        <p:nvSpPr>
          <p:cNvPr id="8" name="TextBox 7">
            <a:extLst>
              <a:ext uri="{FF2B5EF4-FFF2-40B4-BE49-F238E27FC236}">
                <a16:creationId xmlns:a16="http://schemas.microsoft.com/office/drawing/2014/main" id="{BC335F8E-C650-7673-B88B-84A52B8EAB31}"/>
              </a:ext>
            </a:extLst>
          </p:cNvPr>
          <p:cNvSpPr txBox="1"/>
          <p:nvPr/>
        </p:nvSpPr>
        <p:spPr>
          <a:xfrm>
            <a:off x="3036824" y="1561346"/>
            <a:ext cx="11769481" cy="7114448"/>
          </a:xfrm>
          <a:prstGeom prst="rect">
            <a:avLst/>
          </a:prstGeom>
          <a:noFill/>
        </p:spPr>
        <p:txBody>
          <a:bodyPr wrap="square">
            <a:spAutoFit/>
          </a:bodyPr>
          <a:lstStyle/>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Câu 3: Tính chất “viễn tưởng” trong văn bản được thể hiện chủ yếu ở:</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A. không gian nghệ thuật: cảnh biển hùng tráng, dữ dội và chứa đựng sức mạnh huyền bí.</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B. thời gian nghệ thuật: được nén chặt trong cuộc chiến đấu giữa đoàn thuỷ thủ và đàn bạch tuộc</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C. những chi tiết miêu tả về bạch tuộc và cuộc chiến đẫm máu giữa chúng với con người.</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D. những sự việc li kì, hấp dẫn diễn ra trong hành trình khám phá biển của đoàn thuỷ thủ.</a:t>
            </a:r>
            <a:endParaRPr lang="en-VN" sz="4000" dirty="0">
              <a:effectLst/>
              <a:latin typeface="Times New Roman" panose="02020603050405020304" pitchFamily="18" charset="0"/>
              <a:ea typeface="Times New Roman" panose="02020603050405020304" pitchFamily="18" charset="0"/>
            </a:endParaRPr>
          </a:p>
        </p:txBody>
      </p:sp>
      <p:sp>
        <p:nvSpPr>
          <p:cNvPr id="9" name="Oval 8">
            <a:extLst>
              <a:ext uri="{FF2B5EF4-FFF2-40B4-BE49-F238E27FC236}">
                <a16:creationId xmlns:a16="http://schemas.microsoft.com/office/drawing/2014/main" id="{41CA13FD-6676-A72C-B8CA-9F7FF1AD0242}"/>
              </a:ext>
            </a:extLst>
          </p:cNvPr>
          <p:cNvSpPr/>
          <p:nvPr/>
        </p:nvSpPr>
        <p:spPr>
          <a:xfrm>
            <a:off x="2821352" y="5751841"/>
            <a:ext cx="914400" cy="795172"/>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Tree>
    <p:extLst>
      <p:ext uri="{BB962C8B-B14F-4D97-AF65-F5344CB8AC3E}">
        <p14:creationId xmlns:p14="http://schemas.microsoft.com/office/powerpoint/2010/main" val="26529028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667"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575561">
            <a:off x="15449155" y="-991120"/>
            <a:ext cx="4339868" cy="473010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860928" y="1028700"/>
            <a:ext cx="14566144" cy="817974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33103">
            <a:off x="13870266" y="787940"/>
            <a:ext cx="3725389" cy="2756788"/>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575561">
            <a:off x="-570730" y="6778941"/>
            <a:ext cx="3775329" cy="4114800"/>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28700" y="1028700"/>
            <a:ext cx="3179138" cy="267625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V="1">
            <a:off x="13521781" y="7705354"/>
            <a:ext cx="5407699" cy="3667403"/>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444530">
            <a:off x="13907323" y="5659824"/>
            <a:ext cx="2821729" cy="3712802"/>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470884" y="8407810"/>
            <a:ext cx="3346232" cy="857064"/>
          </a:xfrm>
          <a:prstGeom prst="rect">
            <a:avLst/>
          </a:prstGeom>
        </p:spPr>
      </p:pic>
      <p:sp>
        <p:nvSpPr>
          <p:cNvPr id="8" name="TextBox 7">
            <a:extLst>
              <a:ext uri="{FF2B5EF4-FFF2-40B4-BE49-F238E27FC236}">
                <a16:creationId xmlns:a16="http://schemas.microsoft.com/office/drawing/2014/main" id="{F01F814F-8177-816C-B7AF-EC8C458ACF58}"/>
              </a:ext>
            </a:extLst>
          </p:cNvPr>
          <p:cNvSpPr txBox="1"/>
          <p:nvPr/>
        </p:nvSpPr>
        <p:spPr>
          <a:xfrm>
            <a:off x="3763826" y="2744530"/>
            <a:ext cx="10793184" cy="4282904"/>
          </a:xfrm>
          <a:prstGeom prst="rect">
            <a:avLst/>
          </a:prstGeom>
          <a:noFill/>
        </p:spPr>
        <p:txBody>
          <a:bodyPr wrap="square">
            <a:spAutoFit/>
          </a:bodyPr>
          <a:lstStyle/>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Câu 4: Điểm hấp dẫn nổi bật về văn phong trong văn bản “Bạch tuộc” là:</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A. sự gay cấn, lôi cuốn</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B. tính triết lí sâu sắc</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C. vừa hài hước, vừa thâm thuý</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D. đậm vẻ chân thực, giản dị</a:t>
            </a:r>
            <a:endParaRPr lang="en-VN" sz="4000" dirty="0">
              <a:effectLst/>
              <a:latin typeface="Times New Roman" panose="02020603050405020304" pitchFamily="18" charset="0"/>
              <a:ea typeface="Times New Roman" panose="02020603050405020304" pitchFamily="18" charset="0"/>
            </a:endParaRPr>
          </a:p>
        </p:txBody>
      </p:sp>
      <p:sp>
        <p:nvSpPr>
          <p:cNvPr id="9" name="Oval 8">
            <a:extLst>
              <a:ext uri="{FF2B5EF4-FFF2-40B4-BE49-F238E27FC236}">
                <a16:creationId xmlns:a16="http://schemas.microsoft.com/office/drawing/2014/main" id="{934CA4FF-F051-399F-BD86-7EA8BD017372}"/>
              </a:ext>
            </a:extLst>
          </p:cNvPr>
          <p:cNvSpPr/>
          <p:nvPr/>
        </p:nvSpPr>
        <p:spPr>
          <a:xfrm>
            <a:off x="3546615" y="4107770"/>
            <a:ext cx="914400" cy="795172"/>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Tree>
    <p:extLst>
      <p:ext uri="{BB962C8B-B14F-4D97-AF65-F5344CB8AC3E}">
        <p14:creationId xmlns:p14="http://schemas.microsoft.com/office/powerpoint/2010/main" val="42860195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667"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575561">
            <a:off x="15449155" y="-991120"/>
            <a:ext cx="4339868" cy="473010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860928" y="1028700"/>
            <a:ext cx="14566144" cy="817974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33103">
            <a:off x="13870266" y="787940"/>
            <a:ext cx="3725389" cy="2756788"/>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575561">
            <a:off x="-570730" y="6778941"/>
            <a:ext cx="3775329" cy="4114800"/>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28700" y="1028700"/>
            <a:ext cx="3179138" cy="267625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V="1">
            <a:off x="13521781" y="7705354"/>
            <a:ext cx="5407699" cy="3667403"/>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444530">
            <a:off x="13907323" y="5659824"/>
            <a:ext cx="2821729" cy="3712802"/>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470884" y="8407810"/>
            <a:ext cx="3346232" cy="857064"/>
          </a:xfrm>
          <a:prstGeom prst="rect">
            <a:avLst/>
          </a:prstGeom>
        </p:spPr>
      </p:pic>
      <p:sp>
        <p:nvSpPr>
          <p:cNvPr id="8" name="TextBox 7">
            <a:extLst>
              <a:ext uri="{FF2B5EF4-FFF2-40B4-BE49-F238E27FC236}">
                <a16:creationId xmlns:a16="http://schemas.microsoft.com/office/drawing/2014/main" id="{4DE9A07F-67C7-6476-80F4-43C30F49B4E1}"/>
              </a:ext>
            </a:extLst>
          </p:cNvPr>
          <p:cNvSpPr txBox="1"/>
          <p:nvPr/>
        </p:nvSpPr>
        <p:spPr>
          <a:xfrm>
            <a:off x="3787889" y="2894803"/>
            <a:ext cx="10793184" cy="4282904"/>
          </a:xfrm>
          <a:prstGeom prst="rect">
            <a:avLst/>
          </a:prstGeom>
          <a:noFill/>
        </p:spPr>
        <p:txBody>
          <a:bodyPr wrap="square">
            <a:spAutoFit/>
          </a:bodyPr>
          <a:lstStyle/>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Câu 5: Qua văn bản “Bạch tuộc”, tác giả muốn đề cao điều gì?</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A. Lối sống nhân ái, bao dung</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B. Sức mạnh, trí tuệ của con người</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C. Thái độ cảnh giác với động vật</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D. Thận trọng khi đi biển</a:t>
            </a:r>
            <a:endParaRPr lang="en-VN" sz="4000" dirty="0">
              <a:effectLst/>
              <a:latin typeface="Times New Roman" panose="02020603050405020304" pitchFamily="18" charset="0"/>
              <a:ea typeface="Times New Roman" panose="02020603050405020304" pitchFamily="18" charset="0"/>
            </a:endParaRPr>
          </a:p>
        </p:txBody>
      </p:sp>
      <p:sp>
        <p:nvSpPr>
          <p:cNvPr id="9" name="Oval 8">
            <a:extLst>
              <a:ext uri="{FF2B5EF4-FFF2-40B4-BE49-F238E27FC236}">
                <a16:creationId xmlns:a16="http://schemas.microsoft.com/office/drawing/2014/main" id="{9FF75103-7010-405F-4E8C-A41B7A8FEA14}"/>
              </a:ext>
            </a:extLst>
          </p:cNvPr>
          <p:cNvSpPr/>
          <p:nvPr/>
        </p:nvSpPr>
        <p:spPr>
          <a:xfrm>
            <a:off x="3562657" y="4940150"/>
            <a:ext cx="914400" cy="795172"/>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Tree>
    <p:extLst>
      <p:ext uri="{BB962C8B-B14F-4D97-AF65-F5344CB8AC3E}">
        <p14:creationId xmlns:p14="http://schemas.microsoft.com/office/powerpoint/2010/main" val="13090169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667"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21766">
            <a:off x="3036900" y="-1610762"/>
            <a:ext cx="3261914"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24522" y="1542025"/>
            <a:ext cx="16038957" cy="7202950"/>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696411" y="4335950"/>
            <a:ext cx="6133823" cy="616746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932020" y="-1833701"/>
            <a:ext cx="5407699" cy="3667403"/>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56672">
            <a:off x="13579078" y="3602562"/>
            <a:ext cx="2505011" cy="1626836"/>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490225">
            <a:off x="2669647" y="3075177"/>
            <a:ext cx="2069138" cy="2196961"/>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4386807">
            <a:off x="12870955" y="7155488"/>
            <a:ext cx="1498375" cy="2765456"/>
          </a:xfrm>
          <a:prstGeom prst="rect">
            <a:avLst/>
          </a:prstGeom>
        </p:spPr>
      </p:pic>
      <p:pic>
        <p:nvPicPr>
          <p:cNvPr id="10" name="Picture 10"/>
          <p:cNvPicPr>
            <a:picLocks noChangeAspect="1"/>
          </p:cNvPicPr>
          <p:nvPr/>
        </p:nvPicPr>
        <p:blipFill>
          <a:blip r:embed="rId18"/>
          <a:srcRect/>
          <a:stretch>
            <a:fillRect/>
          </a:stretch>
        </p:blipFill>
        <p:spPr>
          <a:xfrm rot="-349462">
            <a:off x="14268338" y="6248888"/>
            <a:ext cx="2838694" cy="3145367"/>
          </a:xfrm>
          <a:prstGeom prst="rect">
            <a:avLst/>
          </a:prstGeom>
        </p:spPr>
      </p:pic>
      <p:pic>
        <p:nvPicPr>
          <p:cNvPr id="11" name="Picture 11"/>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5658040">
            <a:off x="4991704" y="8399595"/>
            <a:ext cx="2485718" cy="3426428"/>
          </a:xfrm>
          <a:prstGeom prst="rect">
            <a:avLst/>
          </a:prstGeom>
        </p:spPr>
      </p:pic>
      <p:pic>
        <p:nvPicPr>
          <p:cNvPr id="12" name="Picture 12"/>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894096">
            <a:off x="8289433" y="7257742"/>
            <a:ext cx="1709135" cy="1709135"/>
          </a:xfrm>
          <a:prstGeom prst="rect">
            <a:avLst/>
          </a:prstGeom>
        </p:spPr>
      </p:pic>
      <p:pic>
        <p:nvPicPr>
          <p:cNvPr id="13" name="Picture 13"/>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10989649" y="1226472"/>
            <a:ext cx="1415723" cy="1348798"/>
          </a:xfrm>
          <a:prstGeom prst="rect">
            <a:avLst/>
          </a:prstGeom>
        </p:spPr>
      </p:pic>
      <p:pic>
        <p:nvPicPr>
          <p:cNvPr id="14" name="Picture 14"/>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891384">
            <a:off x="543189" y="494453"/>
            <a:ext cx="2272838" cy="2095143"/>
          </a:xfrm>
          <a:prstGeom prst="rect">
            <a:avLst/>
          </a:prstGeom>
        </p:spPr>
      </p:pic>
      <p:sp>
        <p:nvSpPr>
          <p:cNvPr id="15" name="TextBox 15"/>
          <p:cNvSpPr txBox="1"/>
          <p:nvPr/>
        </p:nvSpPr>
        <p:spPr>
          <a:xfrm>
            <a:off x="3848261" y="1783238"/>
            <a:ext cx="10465496" cy="5897512"/>
          </a:xfrm>
          <a:prstGeom prst="rect">
            <a:avLst/>
          </a:prstGeom>
        </p:spPr>
        <p:txBody>
          <a:bodyPr wrap="square" lIns="0" tIns="0" rIns="0" bIns="0" rtlCol="0" anchor="t">
            <a:spAutoFit/>
          </a:bodyPr>
          <a:lstStyle/>
          <a:p>
            <a:pPr algn="ctr"/>
            <a:r>
              <a:rPr lang="en-US" sz="9581" b="1" dirty="0">
                <a:solidFill>
                  <a:srgbClr val="4F3B20"/>
                </a:solidFill>
                <a:latin typeface="Times New Roman" panose="02020603050405020304" pitchFamily="18" charset="0"/>
                <a:cs typeface="Times New Roman" panose="02020603050405020304" pitchFamily="18" charset="0"/>
              </a:rPr>
              <a:t>SỨC HẤP DẪN CỦA TÁC PHẨM “HAI VẠN DẶM DƯỚI BIỂN”</a:t>
            </a:r>
          </a:p>
        </p:txBody>
      </p:sp>
      <p:sp>
        <p:nvSpPr>
          <p:cNvPr id="17" name="TextBox 17"/>
          <p:cNvSpPr txBox="1"/>
          <p:nvPr/>
        </p:nvSpPr>
        <p:spPr>
          <a:xfrm>
            <a:off x="3911251" y="8637016"/>
            <a:ext cx="10465496" cy="408766"/>
          </a:xfrm>
          <a:prstGeom prst="rect">
            <a:avLst/>
          </a:prstGeom>
        </p:spPr>
        <p:txBody>
          <a:bodyPr lIns="0" tIns="0" rIns="0" bIns="0" rtlCol="0" anchor="t">
            <a:spAutoFit/>
          </a:bodyPr>
          <a:lstStyle/>
          <a:p>
            <a:pPr algn="ctr">
              <a:lnSpc>
                <a:spcPts val="3048"/>
              </a:lnSpc>
            </a:pPr>
            <a:r>
              <a:rPr lang="en-US" sz="4000" b="1" dirty="0">
                <a:solidFill>
                  <a:srgbClr val="4F3B20"/>
                </a:solidFill>
                <a:latin typeface="Times New Roman" panose="02020603050405020304" pitchFamily="18" charset="0"/>
                <a:cs typeface="Times New Roman" panose="02020603050405020304" pitchFamily="18" charset="0"/>
              </a:rPr>
              <a:t>- LÊ PHƯƠNG LIÊN -</a:t>
            </a:r>
          </a:p>
        </p:txBody>
      </p:sp>
    </p:spTree>
    <p:extLst>
      <p:ext uri="{BB962C8B-B14F-4D97-AF65-F5344CB8AC3E}">
        <p14:creationId xmlns:p14="http://schemas.microsoft.com/office/powerpoint/2010/main" val="758439355"/>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667"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21766">
            <a:off x="3036900" y="-1610762"/>
            <a:ext cx="3261914"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24522" y="1542025"/>
            <a:ext cx="16038957" cy="7202950"/>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696411" y="4335950"/>
            <a:ext cx="6133823" cy="616746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932020" y="-1833701"/>
            <a:ext cx="5407699" cy="3667403"/>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56672">
            <a:off x="13579078" y="3602562"/>
            <a:ext cx="2505011" cy="1626836"/>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490225">
            <a:off x="2669647" y="3075177"/>
            <a:ext cx="2069138" cy="2196961"/>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4386807">
            <a:off x="12870955" y="7155488"/>
            <a:ext cx="1498375" cy="2765456"/>
          </a:xfrm>
          <a:prstGeom prst="rect">
            <a:avLst/>
          </a:prstGeom>
        </p:spPr>
      </p:pic>
      <p:pic>
        <p:nvPicPr>
          <p:cNvPr id="10" name="Picture 10"/>
          <p:cNvPicPr>
            <a:picLocks noChangeAspect="1"/>
          </p:cNvPicPr>
          <p:nvPr/>
        </p:nvPicPr>
        <p:blipFill>
          <a:blip r:embed="rId18"/>
          <a:srcRect/>
          <a:stretch>
            <a:fillRect/>
          </a:stretch>
        </p:blipFill>
        <p:spPr>
          <a:xfrm rot="-349462">
            <a:off x="14268338" y="6248888"/>
            <a:ext cx="2838694" cy="3145367"/>
          </a:xfrm>
          <a:prstGeom prst="rect">
            <a:avLst/>
          </a:prstGeom>
        </p:spPr>
      </p:pic>
      <p:pic>
        <p:nvPicPr>
          <p:cNvPr id="11" name="Picture 11"/>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5658040">
            <a:off x="4991704" y="8399595"/>
            <a:ext cx="2485718" cy="3426428"/>
          </a:xfrm>
          <a:prstGeom prst="rect">
            <a:avLst/>
          </a:prstGeom>
        </p:spPr>
      </p:pic>
      <p:pic>
        <p:nvPicPr>
          <p:cNvPr id="12" name="Picture 12"/>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894096">
            <a:off x="8289433" y="7257742"/>
            <a:ext cx="1709135" cy="1709135"/>
          </a:xfrm>
          <a:prstGeom prst="rect">
            <a:avLst/>
          </a:prstGeom>
        </p:spPr>
      </p:pic>
      <p:pic>
        <p:nvPicPr>
          <p:cNvPr id="13" name="Picture 13"/>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10989649" y="1226472"/>
            <a:ext cx="1415723" cy="1348798"/>
          </a:xfrm>
          <a:prstGeom prst="rect">
            <a:avLst/>
          </a:prstGeom>
        </p:spPr>
      </p:pic>
      <p:pic>
        <p:nvPicPr>
          <p:cNvPr id="14" name="Picture 14"/>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891384">
            <a:off x="543189" y="494453"/>
            <a:ext cx="2272838" cy="2095143"/>
          </a:xfrm>
          <a:prstGeom prst="rect">
            <a:avLst/>
          </a:prstGeom>
        </p:spPr>
      </p:pic>
      <p:sp>
        <p:nvSpPr>
          <p:cNvPr id="15" name="TextBox 15"/>
          <p:cNvSpPr txBox="1"/>
          <p:nvPr/>
        </p:nvSpPr>
        <p:spPr>
          <a:xfrm>
            <a:off x="3808681" y="3442870"/>
            <a:ext cx="10465496" cy="2948756"/>
          </a:xfrm>
          <a:prstGeom prst="rect">
            <a:avLst/>
          </a:prstGeom>
        </p:spPr>
        <p:txBody>
          <a:bodyPr wrap="square" lIns="0" tIns="0" rIns="0" bIns="0" rtlCol="0" anchor="t">
            <a:spAutoFit/>
          </a:bodyPr>
          <a:lstStyle/>
          <a:p>
            <a:pPr algn="ctr"/>
            <a:r>
              <a:rPr lang="en-US" sz="9581" b="1" dirty="0">
                <a:solidFill>
                  <a:srgbClr val="4F3B20"/>
                </a:solidFill>
                <a:latin typeface="Times New Roman" panose="02020603050405020304" pitchFamily="18" charset="0"/>
                <a:cs typeface="Times New Roman" panose="02020603050405020304" pitchFamily="18" charset="0"/>
              </a:rPr>
              <a:t>I.</a:t>
            </a:r>
          </a:p>
          <a:p>
            <a:pPr algn="ctr"/>
            <a:r>
              <a:rPr lang="en-US" sz="9581" b="1" dirty="0">
                <a:solidFill>
                  <a:srgbClr val="4F3B20"/>
                </a:solidFill>
                <a:latin typeface="Times New Roman" panose="02020603050405020304" pitchFamily="18" charset="0"/>
                <a:cs typeface="Times New Roman" panose="02020603050405020304" pitchFamily="18" charset="0"/>
              </a:rPr>
              <a:t>ĐỌC VĂN BẢN</a:t>
            </a:r>
          </a:p>
        </p:txBody>
      </p:sp>
    </p:spTree>
    <p:extLst>
      <p:ext uri="{BB962C8B-B14F-4D97-AF65-F5344CB8AC3E}">
        <p14:creationId xmlns:p14="http://schemas.microsoft.com/office/powerpoint/2010/main" val="1793910055"/>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667" y="0"/>
            <a:ext cx="18471333" cy="1038471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38897">
            <a:off x="15505622" y="8125239"/>
            <a:ext cx="3621657" cy="2963174"/>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13972" y="-452887"/>
            <a:ext cx="3621657" cy="2963174"/>
          </a:xfrm>
          <a:prstGeom prst="rect">
            <a:avLst/>
          </a:prstGeom>
        </p:spPr>
      </p:pic>
      <p:pic>
        <p:nvPicPr>
          <p:cNvPr id="8" name="Picture 8"/>
          <p:cNvPicPr>
            <a:picLocks noChangeAspect="1"/>
          </p:cNvPicPr>
          <p:nvPr/>
        </p:nvPicPr>
        <p:blipFill>
          <a:blip r:embed="rId8"/>
          <a:srcRect/>
          <a:stretch>
            <a:fillRect/>
          </a:stretch>
        </p:blipFill>
        <p:spPr>
          <a:xfrm rot="711910">
            <a:off x="15322204" y="1782404"/>
            <a:ext cx="2663828" cy="2190998"/>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flipV="1">
            <a:off x="-865269" y="6877878"/>
            <a:ext cx="4952166" cy="4114800"/>
          </a:xfrm>
          <a:prstGeom prst="rect">
            <a:avLst/>
          </a:prstGeom>
        </p:spPr>
      </p:pic>
      <p:pic>
        <p:nvPicPr>
          <p:cNvPr id="10" name="Picture 10"/>
          <p:cNvPicPr>
            <a:picLocks noChangeAspect="1"/>
          </p:cNvPicPr>
          <p:nvPr/>
        </p:nvPicPr>
        <p:blipFill>
          <a:blip r:embed="rId11"/>
          <a:srcRect/>
          <a:stretch>
            <a:fillRect/>
          </a:stretch>
        </p:blipFill>
        <p:spPr>
          <a:xfrm rot="-606167">
            <a:off x="751966" y="6577959"/>
            <a:ext cx="2448910" cy="2574413"/>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384183" y="-805392"/>
            <a:ext cx="4883386" cy="4057650"/>
          </a:xfrm>
          <a:prstGeom prst="rect">
            <a:avLst/>
          </a:prstGeom>
        </p:spPr>
      </p:pic>
      <p:sp>
        <p:nvSpPr>
          <p:cNvPr id="14" name="TextBox 13">
            <a:extLst>
              <a:ext uri="{FF2B5EF4-FFF2-40B4-BE49-F238E27FC236}">
                <a16:creationId xmlns:a16="http://schemas.microsoft.com/office/drawing/2014/main" id="{96A22C0B-9F7C-F47F-0A81-2253737485DD}"/>
              </a:ext>
            </a:extLst>
          </p:cNvPr>
          <p:cNvSpPr txBox="1"/>
          <p:nvPr/>
        </p:nvSpPr>
        <p:spPr>
          <a:xfrm>
            <a:off x="4209202" y="2877775"/>
            <a:ext cx="10254342" cy="4136261"/>
          </a:xfrm>
          <a:prstGeom prst="rect">
            <a:avLst/>
          </a:prstGeom>
          <a:noFill/>
        </p:spPr>
        <p:txBody>
          <a:bodyPr wrap="square">
            <a:spAutoFit/>
          </a:bodyPr>
          <a:lstStyle/>
          <a:p>
            <a:pPr algn="ctr">
              <a:lnSpc>
                <a:spcPct val="150000"/>
              </a:lnSpc>
            </a:pPr>
            <a:r>
              <a:rPr lang="vi-VN" sz="4500" dirty="0">
                <a:solidFill>
                  <a:srgbClr val="000000"/>
                </a:solidFill>
                <a:effectLst/>
                <a:latin typeface="Times New Roman" panose="02020603050405020304" pitchFamily="18" charset="0"/>
                <a:ea typeface="Times New Roman" panose="02020603050405020304" pitchFamily="18" charset="0"/>
              </a:rPr>
              <a:t>Hướng dẫn đọc: đọc chậm rãi, to, rõ ràng để người nghe hiểu được ý kiến, lí lẽ và bằng chứng trong văn bản. Chú ý các từ phát âm tiếng nước ngoài. </a:t>
            </a:r>
            <a:endParaRPr lang="en-VN" sz="4500" dirty="0"/>
          </a:p>
        </p:txBody>
      </p:sp>
    </p:spTree>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1376</Words>
  <Application>Microsoft Office PowerPoint</Application>
  <PresentationFormat>Custom</PresentationFormat>
  <Paragraphs>108</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Times New Roman</vt:lpstr>
      <vt:lpstr>Calibri</vt:lpstr>
      <vt:lpstr>Lazydog</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4.4 Sức hấp dẫn của tác phẩm Hai vạn dặm dưới biển</dc:title>
  <cp:lastModifiedBy>Admin</cp:lastModifiedBy>
  <cp:revision>5</cp:revision>
  <dcterms:created xsi:type="dcterms:W3CDTF">2006-08-16T00:00:00Z</dcterms:created>
  <dcterms:modified xsi:type="dcterms:W3CDTF">2022-11-20T14:05:30Z</dcterms:modified>
  <dc:identifier>DAFR1f8k1mE</dc:identifier>
</cp:coreProperties>
</file>