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83" r:id="rId4"/>
    <p:sldId id="290" r:id="rId5"/>
    <p:sldId id="292" r:id="rId6"/>
    <p:sldId id="293" r:id="rId7"/>
    <p:sldId id="294" r:id="rId8"/>
    <p:sldId id="296" r:id="rId9"/>
    <p:sldId id="295" r:id="rId10"/>
    <p:sldId id="281" r:id="rId11"/>
    <p:sldId id="258" r:id="rId12"/>
    <p:sldId id="259" r:id="rId13"/>
    <p:sldId id="260" r:id="rId14"/>
    <p:sldId id="262" r:id="rId15"/>
    <p:sldId id="297" r:id="rId16"/>
    <p:sldId id="298" r:id="rId17"/>
    <p:sldId id="299" r:id="rId18"/>
    <p:sldId id="300" r:id="rId19"/>
    <p:sldId id="301" r:id="rId20"/>
    <p:sldId id="263" r:id="rId21"/>
    <p:sldId id="302" r:id="rId22"/>
    <p:sldId id="265" r:id="rId23"/>
    <p:sldId id="266" r:id="rId24"/>
    <p:sldId id="273" r:id="rId25"/>
    <p:sldId id="267" r:id="rId26"/>
    <p:sldId id="278" r:id="rId27"/>
    <p:sldId id="304" r:id="rId28"/>
    <p:sldId id="305" r:id="rId29"/>
    <p:sldId id="306" r:id="rId30"/>
    <p:sldId id="307" r:id="rId31"/>
    <p:sldId id="308" r:id="rId32"/>
    <p:sldId id="309" r:id="rId33"/>
    <p:sldId id="272" r:id="rId34"/>
    <p:sldId id="303" r:id="rId35"/>
    <p:sldId id="268" r:id="rId36"/>
  </p:sldIdLst>
  <p:sldSz cx="12192000" cy="6858000"/>
  <p:notesSz cx="6858000" cy="9144000"/>
  <p:embeddedFontLst>
    <p:embeddedFont>
      <p:font typeface="等线" panose="02010600030101010101" pitchFamily="2" charset="-122"/>
      <p:regular r:id="rId38"/>
    </p:embeddedFont>
    <p:embeddedFont>
      <p:font typeface="微软雅黑" panose="020B0503020204020204" pitchFamily="34" charset="-122"/>
      <p:regular r:id="rId39"/>
      <p:bold r:id="rId40"/>
    </p:embeddedFont>
    <p:embeddedFont>
      <p:font typeface="仓耳今楷05-6763 W05" panose="020B0604020202020204" charset="-122"/>
      <p:regular r:id="rId41"/>
    </p:embeddedFont>
    <p:embeddedFont>
      <p:font typeface="字魂27号-布丁体" panose="00000505000000000000" charset="-122"/>
      <p:regular r:id="rId42"/>
    </p:embeddedFont>
    <p:embeddedFont>
      <p:font typeface="Calibri" panose="020F0502020204030204" pitchFamily="34" charset="0"/>
      <p:regular r:id="rId43"/>
      <p:bold r:id="rId44"/>
      <p:italic r:id="rId45"/>
      <p:boldItalic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7B32"/>
    <a:srgbClr val="FF8B3F"/>
    <a:srgbClr val="D9465F"/>
    <a:srgbClr val="C32A20"/>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39" autoAdjust="0"/>
    <p:restoredTop sz="94650"/>
  </p:normalViewPr>
  <p:slideViewPr>
    <p:cSldViewPr snapToGrid="0">
      <p:cViewPr varScale="1">
        <p:scale>
          <a:sx n="108" d="100"/>
          <a:sy n="108" d="100"/>
        </p:scale>
        <p:origin x="2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t>2024/5/17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t>‹#›</a:t>
            </a:fld>
            <a:endParaRPr lang="zh-CN" altLang="en-US"/>
          </a:p>
        </p:txBody>
      </p:sp>
    </p:spTree>
    <p:extLst>
      <p:ext uri="{BB962C8B-B14F-4D97-AF65-F5344CB8AC3E}">
        <p14:creationId xmlns:p14="http://schemas.microsoft.com/office/powerpoint/2010/main" val="36182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1</a:t>
            </a:fld>
            <a:endParaRPr lang="zh-CN" altLang="en-US"/>
          </a:p>
        </p:txBody>
      </p:sp>
    </p:spTree>
    <p:extLst>
      <p:ext uri="{BB962C8B-B14F-4D97-AF65-F5344CB8AC3E}">
        <p14:creationId xmlns:p14="http://schemas.microsoft.com/office/powerpoint/2010/main" val="105390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16</a:t>
            </a:fld>
            <a:endParaRPr lang="zh-CN" altLang="en-US"/>
          </a:p>
        </p:txBody>
      </p:sp>
    </p:spTree>
    <p:extLst>
      <p:ext uri="{BB962C8B-B14F-4D97-AF65-F5344CB8AC3E}">
        <p14:creationId xmlns:p14="http://schemas.microsoft.com/office/powerpoint/2010/main" val="1361446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17</a:t>
            </a:fld>
            <a:endParaRPr lang="zh-CN" altLang="en-US"/>
          </a:p>
        </p:txBody>
      </p:sp>
    </p:spTree>
    <p:extLst>
      <p:ext uri="{BB962C8B-B14F-4D97-AF65-F5344CB8AC3E}">
        <p14:creationId xmlns:p14="http://schemas.microsoft.com/office/powerpoint/2010/main" val="332164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18</a:t>
            </a:fld>
            <a:endParaRPr lang="zh-CN" altLang="en-US"/>
          </a:p>
        </p:txBody>
      </p:sp>
    </p:spTree>
    <p:extLst>
      <p:ext uri="{BB962C8B-B14F-4D97-AF65-F5344CB8AC3E}">
        <p14:creationId xmlns:p14="http://schemas.microsoft.com/office/powerpoint/2010/main" val="2713909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19</a:t>
            </a:fld>
            <a:endParaRPr lang="zh-CN" altLang="en-US"/>
          </a:p>
        </p:txBody>
      </p:sp>
    </p:spTree>
    <p:extLst>
      <p:ext uri="{BB962C8B-B14F-4D97-AF65-F5344CB8AC3E}">
        <p14:creationId xmlns:p14="http://schemas.microsoft.com/office/powerpoint/2010/main" val="160631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20</a:t>
            </a:fld>
            <a:endParaRPr lang="zh-CN" altLang="en-US"/>
          </a:p>
        </p:txBody>
      </p:sp>
    </p:spTree>
    <p:extLst>
      <p:ext uri="{BB962C8B-B14F-4D97-AF65-F5344CB8AC3E}">
        <p14:creationId xmlns:p14="http://schemas.microsoft.com/office/powerpoint/2010/main" val="46349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21</a:t>
            </a:fld>
            <a:endParaRPr lang="zh-CN" altLang="en-US"/>
          </a:p>
        </p:txBody>
      </p:sp>
    </p:spTree>
    <p:extLst>
      <p:ext uri="{BB962C8B-B14F-4D97-AF65-F5344CB8AC3E}">
        <p14:creationId xmlns:p14="http://schemas.microsoft.com/office/powerpoint/2010/main" val="2464872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22</a:t>
            </a:fld>
            <a:endParaRPr lang="zh-CN" altLang="en-US"/>
          </a:p>
        </p:txBody>
      </p:sp>
    </p:spTree>
    <p:extLst>
      <p:ext uri="{BB962C8B-B14F-4D97-AF65-F5344CB8AC3E}">
        <p14:creationId xmlns:p14="http://schemas.microsoft.com/office/powerpoint/2010/main" val="3669376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23</a:t>
            </a:fld>
            <a:endParaRPr lang="zh-CN" altLang="en-US"/>
          </a:p>
        </p:txBody>
      </p:sp>
    </p:spTree>
    <p:extLst>
      <p:ext uri="{BB962C8B-B14F-4D97-AF65-F5344CB8AC3E}">
        <p14:creationId xmlns:p14="http://schemas.microsoft.com/office/powerpoint/2010/main" val="2652592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24</a:t>
            </a:fld>
            <a:endParaRPr lang="zh-CN" altLang="en-US"/>
          </a:p>
        </p:txBody>
      </p:sp>
    </p:spTree>
    <p:extLst>
      <p:ext uri="{BB962C8B-B14F-4D97-AF65-F5344CB8AC3E}">
        <p14:creationId xmlns:p14="http://schemas.microsoft.com/office/powerpoint/2010/main" val="4173942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25</a:t>
            </a:fld>
            <a:endParaRPr lang="zh-CN" altLang="en-US"/>
          </a:p>
        </p:txBody>
      </p:sp>
    </p:spTree>
    <p:extLst>
      <p:ext uri="{BB962C8B-B14F-4D97-AF65-F5344CB8AC3E}">
        <p14:creationId xmlns:p14="http://schemas.microsoft.com/office/powerpoint/2010/main" val="4008724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a:t>
            </a:fld>
            <a:endParaRPr lang="zh-CN" altLang="en-US"/>
          </a:p>
        </p:txBody>
      </p:sp>
    </p:spTree>
    <p:extLst>
      <p:ext uri="{BB962C8B-B14F-4D97-AF65-F5344CB8AC3E}">
        <p14:creationId xmlns:p14="http://schemas.microsoft.com/office/powerpoint/2010/main" val="169176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26</a:t>
            </a:fld>
            <a:endParaRPr lang="zh-CN" altLang="en-US"/>
          </a:p>
        </p:txBody>
      </p:sp>
    </p:spTree>
    <p:extLst>
      <p:ext uri="{BB962C8B-B14F-4D97-AF65-F5344CB8AC3E}">
        <p14:creationId xmlns:p14="http://schemas.microsoft.com/office/powerpoint/2010/main" val="1601685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33</a:t>
            </a:fld>
            <a:endParaRPr lang="zh-CN" altLang="en-US"/>
          </a:p>
        </p:txBody>
      </p:sp>
    </p:spTree>
    <p:extLst>
      <p:ext uri="{BB962C8B-B14F-4D97-AF65-F5344CB8AC3E}">
        <p14:creationId xmlns:p14="http://schemas.microsoft.com/office/powerpoint/2010/main" val="214844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34</a:t>
            </a:fld>
            <a:endParaRPr lang="zh-CN" altLang="en-US"/>
          </a:p>
        </p:txBody>
      </p:sp>
    </p:spTree>
    <p:extLst>
      <p:ext uri="{BB962C8B-B14F-4D97-AF65-F5344CB8AC3E}">
        <p14:creationId xmlns:p14="http://schemas.microsoft.com/office/powerpoint/2010/main" val="810765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35</a:t>
            </a:fld>
            <a:endParaRPr lang="zh-CN" altLang="en-US"/>
          </a:p>
        </p:txBody>
      </p:sp>
    </p:spTree>
    <p:extLst>
      <p:ext uri="{BB962C8B-B14F-4D97-AF65-F5344CB8AC3E}">
        <p14:creationId xmlns:p14="http://schemas.microsoft.com/office/powerpoint/2010/main" val="1272949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a:p>
            <a:endParaRPr lang="en-VN" dirty="0"/>
          </a:p>
        </p:txBody>
      </p:sp>
      <p:sp>
        <p:nvSpPr>
          <p:cNvPr id="4" name="Slide Number Placeholder 3"/>
          <p:cNvSpPr>
            <a:spLocks noGrp="1"/>
          </p:cNvSpPr>
          <p:nvPr>
            <p:ph type="sldNum" sz="quarter" idx="5"/>
          </p:nvPr>
        </p:nvSpPr>
        <p:spPr/>
        <p:txBody>
          <a:bodyPr/>
          <a:lstStyle/>
          <a:p>
            <a:fld id="{FAB4585C-58E6-489B-9E65-6D3DA6CF3BD5}" type="slidenum">
              <a:rPr lang="zh-CN" altLang="en-US" smtClean="0"/>
              <a:t>8</a:t>
            </a:fld>
            <a:endParaRPr lang="zh-CN" altLang="en-US"/>
          </a:p>
        </p:txBody>
      </p:sp>
    </p:spTree>
    <p:extLst>
      <p:ext uri="{BB962C8B-B14F-4D97-AF65-F5344CB8AC3E}">
        <p14:creationId xmlns:p14="http://schemas.microsoft.com/office/powerpoint/2010/main" val="88385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FAB4585C-58E6-489B-9E65-6D3DA6CF3BD5}" type="slidenum">
              <a:rPr lang="zh-CN" altLang="en-US" smtClean="0"/>
              <a:t>10</a:t>
            </a:fld>
            <a:endParaRPr lang="zh-CN" altLang="en-US"/>
          </a:p>
        </p:txBody>
      </p:sp>
    </p:spTree>
    <p:extLst>
      <p:ext uri="{BB962C8B-B14F-4D97-AF65-F5344CB8AC3E}">
        <p14:creationId xmlns:p14="http://schemas.microsoft.com/office/powerpoint/2010/main" val="1308094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11</a:t>
            </a:fld>
            <a:endParaRPr lang="zh-CN" altLang="en-US"/>
          </a:p>
        </p:txBody>
      </p:sp>
    </p:spTree>
    <p:extLst>
      <p:ext uri="{BB962C8B-B14F-4D97-AF65-F5344CB8AC3E}">
        <p14:creationId xmlns:p14="http://schemas.microsoft.com/office/powerpoint/2010/main" val="4148400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12</a:t>
            </a:fld>
            <a:endParaRPr lang="zh-CN" altLang="en-US"/>
          </a:p>
        </p:txBody>
      </p:sp>
    </p:spTree>
    <p:extLst>
      <p:ext uri="{BB962C8B-B14F-4D97-AF65-F5344CB8AC3E}">
        <p14:creationId xmlns:p14="http://schemas.microsoft.com/office/powerpoint/2010/main" val="55494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dirty="0">
                <a:latin typeface="Times New Roman" panose="02020603050405020304" pitchFamily="18" charset="0"/>
                <a:cs typeface="Times New Roman" panose="02020603050405020304" pitchFamily="18" charset="0"/>
              </a:rPr>
              <a:t>Kim Dung </a:t>
            </a:r>
            <a:r>
              <a:rPr lang="en-US" altLang="zh-CN" sz="1200" b="1" dirty="0">
                <a:solidFill>
                  <a:srgbClr val="E76784"/>
                </a:solidFill>
                <a:latin typeface="Times New Roman" panose="02020603050405020304" pitchFamily="18" charset="0"/>
                <a:cs typeface="Times New Roman" panose="02020603050405020304" pitchFamily="18" charset="0"/>
              </a:rPr>
              <a:t>0336032445</a:t>
            </a:r>
            <a:r>
              <a:rPr lang="en-US" altLang="zh-CN" sz="1200" dirty="0">
                <a:latin typeface="Times New Roman" panose="02020603050405020304" pitchFamily="18" charset="0"/>
                <a:cs typeface="Times New Roman" panose="02020603050405020304" pitchFamily="18" charset="0"/>
              </a:rPr>
              <a:t> https://</a:t>
            </a:r>
            <a:r>
              <a:rPr lang="en-US" altLang="zh-CN" sz="1200" dirty="0" err="1">
                <a:latin typeface="Times New Roman" panose="02020603050405020304" pitchFamily="18" charset="0"/>
                <a:cs typeface="Times New Roman" panose="02020603050405020304" pitchFamily="18" charset="0"/>
              </a:rPr>
              <a:t>www.facebook.com</a:t>
            </a:r>
            <a:r>
              <a:rPr lang="en-US" altLang="zh-CN" sz="1200" dirty="0">
                <a:latin typeface="Times New Roman" panose="02020603050405020304" pitchFamily="18" charset="0"/>
                <a:cs typeface="Times New Roman" panose="02020603050405020304" pitchFamily="18" charset="0"/>
              </a:rPr>
              <a:t>/phamkimdung25/</a:t>
            </a:r>
            <a:endParaRPr lang="zh-CN" altLang="en-US"/>
          </a:p>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13</a:t>
            </a:fld>
            <a:endParaRPr lang="zh-CN" altLang="en-US"/>
          </a:p>
        </p:txBody>
      </p:sp>
    </p:spTree>
    <p:extLst>
      <p:ext uri="{BB962C8B-B14F-4D97-AF65-F5344CB8AC3E}">
        <p14:creationId xmlns:p14="http://schemas.microsoft.com/office/powerpoint/2010/main" val="122143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14</a:t>
            </a:fld>
            <a:endParaRPr lang="zh-CN" altLang="en-US"/>
          </a:p>
        </p:txBody>
      </p:sp>
    </p:spTree>
    <p:extLst>
      <p:ext uri="{BB962C8B-B14F-4D97-AF65-F5344CB8AC3E}">
        <p14:creationId xmlns:p14="http://schemas.microsoft.com/office/powerpoint/2010/main" val="2844922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15</a:t>
            </a:fld>
            <a:endParaRPr lang="zh-CN" altLang="en-US"/>
          </a:p>
        </p:txBody>
      </p:sp>
    </p:spTree>
    <p:extLst>
      <p:ext uri="{BB962C8B-B14F-4D97-AF65-F5344CB8AC3E}">
        <p14:creationId xmlns:p14="http://schemas.microsoft.com/office/powerpoint/2010/main" val="2849209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5.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5.jpe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7.emf"/><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41.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4.emf"/><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524" r="85714" b="67138"/>
          <a:stretch/>
        </p:blipFill>
        <p:spPr>
          <a:xfrm>
            <a:off x="551543" y="0"/>
            <a:ext cx="1190172" cy="2002971"/>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00" t="56318" r="66191" b="19340"/>
          <a:stretch/>
        </p:blipFill>
        <p:spPr>
          <a:xfrm>
            <a:off x="1487714" y="3543946"/>
            <a:ext cx="1988458" cy="1483654"/>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143" t="47797" r="14286"/>
          <a:stretch/>
        </p:blipFill>
        <p:spPr>
          <a:xfrm>
            <a:off x="9608454" y="3680232"/>
            <a:ext cx="1654630" cy="3181827"/>
          </a:xfrm>
          <a:prstGeom prst="rect">
            <a:avLst/>
          </a:prstGeom>
        </p:spPr>
      </p:pic>
      <p:pic>
        <p:nvPicPr>
          <p:cNvPr id="30" name="5c2e70c9d5c47">
            <a:hlinkClick r:id="" action="ppaction://media"/>
            <a:extLst>
              <a:ext uri="{FF2B5EF4-FFF2-40B4-BE49-F238E27FC236}">
                <a16:creationId xmlns:a16="http://schemas.microsoft.com/office/drawing/2014/main" id="{EFAC8313-4A7D-4774-BEFC-77B837F0C5F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55912" y="148771"/>
            <a:ext cx="609600" cy="609600"/>
          </a:xfrm>
          <a:prstGeom prst="rect">
            <a:avLst/>
          </a:prstGeom>
        </p:spPr>
      </p:pic>
      <p:sp>
        <p:nvSpPr>
          <p:cNvPr id="2" name="TextBox 1">
            <a:extLst>
              <a:ext uri="{FF2B5EF4-FFF2-40B4-BE49-F238E27FC236}">
                <a16:creationId xmlns:a16="http://schemas.microsoft.com/office/drawing/2014/main" id="{8F77358E-6CC7-7C46-8C8A-A897DE1A0D16}"/>
              </a:ext>
            </a:extLst>
          </p:cNvPr>
          <p:cNvSpPr txBox="1"/>
          <p:nvPr/>
        </p:nvSpPr>
        <p:spPr>
          <a:xfrm>
            <a:off x="3257207" y="4230970"/>
            <a:ext cx="5677585" cy="630942"/>
          </a:xfrm>
          <a:prstGeom prst="rect">
            <a:avLst/>
          </a:prstGeom>
          <a:noFill/>
        </p:spPr>
        <p:txBody>
          <a:bodyPr wrap="square" rtlCol="0">
            <a:spAutoFit/>
          </a:bodyPr>
          <a:lstStyle/>
          <a:p>
            <a:pPr algn="ctr"/>
            <a:endParaRPr lang="en-VN" sz="3500" dirty="0">
              <a:solidFill>
                <a:schemeClr val="bg1"/>
              </a:solidFill>
              <a:latin typeface="Times New Roman" panose="02020603050405020304" pitchFamily="18" charset="0"/>
              <a:cs typeface="Times New Roman" panose="02020603050405020304" pitchFamily="18" charset="0"/>
            </a:endParaRPr>
          </a:p>
        </p:txBody>
      </p:sp>
      <p:pic>
        <p:nvPicPr>
          <p:cNvPr id="4" name="Picture 3" descr="Text&#10;&#10;Description automatically generated">
            <a:extLst>
              <a:ext uri="{FF2B5EF4-FFF2-40B4-BE49-F238E27FC236}">
                <a16:creationId xmlns:a16="http://schemas.microsoft.com/office/drawing/2014/main" id="{19C0139F-D1FA-844B-ABB3-8D2556783C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6049" y="1407451"/>
            <a:ext cx="9359900" cy="3149600"/>
          </a:xfrm>
          <a:prstGeom prst="rect">
            <a:avLst/>
          </a:prstGeom>
        </p:spPr>
      </p:pic>
    </p:spTree>
    <p:custDataLst>
      <p:tags r:id="rId1"/>
    </p:custDataLst>
    <p:extLst>
      <p:ext uri="{BB962C8B-B14F-4D97-AF65-F5344CB8AC3E}">
        <p14:creationId xmlns:p14="http://schemas.microsoft.com/office/powerpoint/2010/main" val="2140466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30"/>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30"/>
                </p:tgtEl>
              </p:cMediaNode>
            </p:audio>
          </p:childTnLst>
        </p:cTn>
      </p:par>
    </p:tnLst>
  </p:timing>
  <p:extLst>
    <p:ext uri="{E180D4A7-C9FB-4DFB-919C-405C955672EB}">
      <p14:showEvtLst xmlns:p14="http://schemas.microsoft.com/office/powerpoint/2010/main">
        <p14:playEvt time="962" objId="3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24" r="85714" b="67138"/>
          <a:stretch/>
        </p:blipFill>
        <p:spPr>
          <a:xfrm>
            <a:off x="551543" y="0"/>
            <a:ext cx="1190172" cy="2002971"/>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500" t="56318" r="66191" b="19340"/>
          <a:stretch/>
        </p:blipFill>
        <p:spPr>
          <a:xfrm>
            <a:off x="1487714" y="3543946"/>
            <a:ext cx="1988458" cy="1483654"/>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143" t="47797" r="14286"/>
          <a:stretch/>
        </p:blipFill>
        <p:spPr>
          <a:xfrm>
            <a:off x="9608454" y="3680232"/>
            <a:ext cx="1654630" cy="3181827"/>
          </a:xfrm>
          <a:prstGeom prst="rect">
            <a:avLst/>
          </a:prstGeom>
        </p:spPr>
      </p:pic>
      <p:pic>
        <p:nvPicPr>
          <p:cNvPr id="30" name="5c2e70c9d5c47">
            <a:hlinkClick r:id="" action="ppaction://media"/>
            <a:extLst>
              <a:ext uri="{FF2B5EF4-FFF2-40B4-BE49-F238E27FC236}">
                <a16:creationId xmlns:a16="http://schemas.microsoft.com/office/drawing/2014/main" id="{EFAC8313-4A7D-4774-BEFC-77B837F0C5F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55912" y="148771"/>
            <a:ext cx="609600" cy="609600"/>
          </a:xfrm>
          <a:prstGeom prst="rect">
            <a:avLst/>
          </a:prstGeom>
        </p:spPr>
      </p:pic>
      <p:sp>
        <p:nvSpPr>
          <p:cNvPr id="11" name="TextBox 10">
            <a:extLst>
              <a:ext uri="{FF2B5EF4-FFF2-40B4-BE49-F238E27FC236}">
                <a16:creationId xmlns:a16="http://schemas.microsoft.com/office/drawing/2014/main" id="{92E4A76E-536A-814A-AF76-059384D6A730}"/>
              </a:ext>
            </a:extLst>
          </p:cNvPr>
          <p:cNvSpPr txBox="1"/>
          <p:nvPr/>
        </p:nvSpPr>
        <p:spPr>
          <a:xfrm>
            <a:off x="3257206" y="989781"/>
            <a:ext cx="5677585" cy="630942"/>
          </a:xfrm>
          <a:prstGeom prst="rect">
            <a:avLst/>
          </a:prstGeom>
          <a:noFill/>
        </p:spPr>
        <p:txBody>
          <a:bodyPr wrap="square" rtlCol="0">
            <a:spAutoFit/>
          </a:bodyPr>
          <a:lstStyle/>
          <a:p>
            <a:pPr algn="ctr"/>
            <a:r>
              <a:rPr lang="en-VN" sz="3500" b="1" dirty="0">
                <a:solidFill>
                  <a:schemeClr val="bg1"/>
                </a:solidFill>
                <a:latin typeface="Times New Roman" panose="02020603050405020304" pitchFamily="18" charset="0"/>
                <a:cs typeface="Times New Roman" panose="02020603050405020304" pitchFamily="18" charset="0"/>
              </a:rPr>
              <a:t>Tiết     :</a:t>
            </a:r>
          </a:p>
        </p:txBody>
      </p:sp>
      <p:pic>
        <p:nvPicPr>
          <p:cNvPr id="6" name="Picture 5" descr="Text&#10;&#10;Description automatically generated with medium confidence">
            <a:extLst>
              <a:ext uri="{FF2B5EF4-FFF2-40B4-BE49-F238E27FC236}">
                <a16:creationId xmlns:a16="http://schemas.microsoft.com/office/drawing/2014/main" id="{2C586806-17C0-0A41-9E03-1FCE5CF0CB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448" y="1476318"/>
            <a:ext cx="10833100" cy="3136900"/>
          </a:xfrm>
          <a:prstGeom prst="rect">
            <a:avLst/>
          </a:prstGeom>
        </p:spPr>
      </p:pic>
    </p:spTree>
    <p:custDataLst>
      <p:tags r:id="rId1"/>
    </p:custDataLst>
    <p:extLst>
      <p:ext uri="{BB962C8B-B14F-4D97-AF65-F5344CB8AC3E}">
        <p14:creationId xmlns:p14="http://schemas.microsoft.com/office/powerpoint/2010/main" val="322771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 fill="hold"/>
                                        <p:tgtEl>
                                          <p:spTgt spid="30"/>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30"/>
                </p:tgtEl>
              </p:cMediaNode>
            </p:audio>
          </p:childTnLst>
        </p:cTn>
      </p:par>
    </p:tnLst>
  </p:timing>
  <p:extLst>
    <p:ext uri="{E180D4A7-C9FB-4DFB-919C-405C955672EB}">
      <p14:showEvtLst xmlns:p14="http://schemas.microsoft.com/office/powerpoint/2010/main">
        <p14:playEvt time="962" objId="30"/>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C445DD-66EB-46C1-AB4D-0C3D2CF6E0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6" name="矩形: 圆角 5">
            <a:extLst>
              <a:ext uri="{FF2B5EF4-FFF2-40B4-BE49-F238E27FC236}">
                <a16:creationId xmlns:a16="http://schemas.microsoft.com/office/drawing/2014/main" id="{F921D76E-5D52-4F35-95E9-A8D5233776C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8" name="组合 7">
            <a:extLst>
              <a:ext uri="{FF2B5EF4-FFF2-40B4-BE49-F238E27FC236}">
                <a16:creationId xmlns:a16="http://schemas.microsoft.com/office/drawing/2014/main" id="{FE885CAA-7F1D-4CAF-84B0-6264B019D223}"/>
              </a:ext>
            </a:extLst>
          </p:cNvPr>
          <p:cNvGrpSpPr/>
          <p:nvPr/>
        </p:nvGrpSpPr>
        <p:grpSpPr>
          <a:xfrm>
            <a:off x="1104901" y="1744692"/>
            <a:ext cx="3752849" cy="2513701"/>
            <a:chOff x="1104901" y="1744692"/>
            <a:chExt cx="3752849" cy="2513701"/>
          </a:xfrm>
        </p:grpSpPr>
        <p:pic>
          <p:nvPicPr>
            <p:cNvPr id="5" name="图片 4">
              <a:extLst>
                <a:ext uri="{FF2B5EF4-FFF2-40B4-BE49-F238E27FC236}">
                  <a16:creationId xmlns:a16="http://schemas.microsoft.com/office/drawing/2014/main" id="{0F497C8B-41A8-45B6-88A0-E9927D950D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7" name="文本框 6">
              <a:extLst>
                <a:ext uri="{FF2B5EF4-FFF2-40B4-BE49-F238E27FC236}">
                  <a16:creationId xmlns:a16="http://schemas.microsoft.com/office/drawing/2014/main" id="{882CEB49-FCD5-46C2-8DE3-F5734A5799A7}"/>
                </a:ext>
              </a:extLst>
            </p:cNvPr>
            <p:cNvSpPr txBox="1"/>
            <p:nvPr/>
          </p:nvSpPr>
          <p:spPr>
            <a:xfrm>
              <a:off x="1752600" y="2616368"/>
              <a:ext cx="2457450" cy="784830"/>
            </a:xfrm>
            <a:prstGeom prst="rect">
              <a:avLst/>
            </a:prstGeom>
            <a:noFill/>
          </p:spPr>
          <p:txBody>
            <a:bodyPr wrap="square" rtlCol="0">
              <a:spAutoFit/>
            </a:bodyPr>
            <a:lstStyle/>
            <a:p>
              <a:pPr algn="ctr"/>
              <a:r>
                <a:rPr lang="en-US" altLang="zh-CN" sz="4500" b="1" dirty="0" err="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Nội</a:t>
              </a:r>
              <a:r>
                <a:rPr lang="en-US" altLang="zh-CN" sz="45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 dung</a:t>
              </a:r>
              <a:endParaRPr lang="zh-CN" altLang="en-US" sz="45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0" name="图片 9">
            <a:extLst>
              <a:ext uri="{FF2B5EF4-FFF2-40B4-BE49-F238E27FC236}">
                <a16:creationId xmlns:a16="http://schemas.microsoft.com/office/drawing/2014/main" id="{53A9266F-C30D-4EC5-8369-7D68D8B64BE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018" t="15373" r="59036" b="55183"/>
          <a:stretch/>
        </p:blipFill>
        <p:spPr>
          <a:xfrm>
            <a:off x="5810698" y="1233802"/>
            <a:ext cx="570601" cy="476250"/>
          </a:xfrm>
          <a:prstGeom prst="rect">
            <a:avLst/>
          </a:prstGeom>
        </p:spPr>
      </p:pic>
      <p:pic>
        <p:nvPicPr>
          <p:cNvPr id="12" name="图片 11">
            <a:extLst>
              <a:ext uri="{FF2B5EF4-FFF2-40B4-BE49-F238E27FC236}">
                <a16:creationId xmlns:a16="http://schemas.microsoft.com/office/drawing/2014/main" id="{2122DB28-CF31-49E9-A2E7-A933FA3D57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537" t="12083" r="25093" b="51263"/>
          <a:stretch/>
        </p:blipFill>
        <p:spPr>
          <a:xfrm>
            <a:off x="5885311" y="2263902"/>
            <a:ext cx="464244" cy="456300"/>
          </a:xfrm>
          <a:prstGeom prst="rect">
            <a:avLst/>
          </a:prstGeom>
        </p:spPr>
      </p:pic>
      <p:pic>
        <p:nvPicPr>
          <p:cNvPr id="14" name="图片 13">
            <a:extLst>
              <a:ext uri="{FF2B5EF4-FFF2-40B4-BE49-F238E27FC236}">
                <a16:creationId xmlns:a16="http://schemas.microsoft.com/office/drawing/2014/main" id="{39A7C995-23B8-4BDA-970E-8096CA1F774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40" t="55416" r="48155" b="13750"/>
          <a:stretch/>
        </p:blipFill>
        <p:spPr>
          <a:xfrm>
            <a:off x="5883869" y="3326253"/>
            <a:ext cx="528638" cy="336957"/>
          </a:xfrm>
          <a:prstGeom prst="rect">
            <a:avLst/>
          </a:prstGeom>
        </p:spPr>
      </p:pic>
      <p:pic>
        <p:nvPicPr>
          <p:cNvPr id="16" name="图片 15">
            <a:extLst>
              <a:ext uri="{FF2B5EF4-FFF2-40B4-BE49-F238E27FC236}">
                <a16:creationId xmlns:a16="http://schemas.microsoft.com/office/drawing/2014/main" id="{86374A50-155A-4B04-AEEB-0EFF2751B3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4912" t="51015" r="8112" b="21875"/>
          <a:stretch/>
        </p:blipFill>
        <p:spPr>
          <a:xfrm>
            <a:off x="5848150" y="4336403"/>
            <a:ext cx="600075" cy="311096"/>
          </a:xfrm>
          <a:prstGeom prst="rect">
            <a:avLst/>
          </a:prstGeom>
        </p:spPr>
      </p:pic>
      <p:sp>
        <p:nvSpPr>
          <p:cNvPr id="17" name="文本框 16">
            <a:extLst>
              <a:ext uri="{FF2B5EF4-FFF2-40B4-BE49-F238E27FC236}">
                <a16:creationId xmlns:a16="http://schemas.microsoft.com/office/drawing/2014/main" id="{902BBA15-19FE-4AA5-B8EB-A79E76B4F698}"/>
              </a:ext>
            </a:extLst>
          </p:cNvPr>
          <p:cNvSpPr txBox="1"/>
          <p:nvPr/>
        </p:nvSpPr>
        <p:spPr>
          <a:xfrm>
            <a:off x="6637194" y="1077490"/>
            <a:ext cx="3571875" cy="523220"/>
          </a:xfrm>
          <a:prstGeom prst="rect">
            <a:avLst/>
          </a:prstGeom>
          <a:noFill/>
        </p:spPr>
        <p:txBody>
          <a:bodyPr wrap="square" rtlCol="0">
            <a:spAutoFit/>
          </a:bodyPr>
          <a:lstStyle/>
          <a:p>
            <a:r>
              <a:rPr lang="en-US" altLang="zh-CN" sz="2800" b="1" dirty="0" err="1">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Tìm</a:t>
            </a:r>
            <a:r>
              <a:rPr lang="en-US" altLang="zh-CN" sz="2800" b="1" dirty="0">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hiểu</a:t>
            </a:r>
            <a:r>
              <a:rPr lang="en-US" altLang="zh-CN" sz="2800" b="1" dirty="0">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rPr>
              <a:t>chung</a:t>
            </a:r>
            <a:endParaRPr lang="zh-CN" altLang="en-US" sz="2800" b="1" dirty="0">
              <a:solidFill>
                <a:schemeClr val="tx1">
                  <a:lumMod val="75000"/>
                  <a:lumOff val="25000"/>
                </a:schemeClr>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39418248-C768-414B-81D1-020E62F25671}"/>
              </a:ext>
            </a:extLst>
          </p:cNvPr>
          <p:cNvSpPr txBox="1"/>
          <p:nvPr/>
        </p:nvSpPr>
        <p:spPr>
          <a:xfrm>
            <a:off x="6637194" y="2046848"/>
            <a:ext cx="3592656" cy="52322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l"/>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hiểu</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văn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bản</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B2AB8DD8-A5BD-494C-A336-998120DDA8D2}"/>
              </a:ext>
            </a:extLst>
          </p:cNvPr>
          <p:cNvSpPr txBox="1"/>
          <p:nvPr/>
        </p:nvSpPr>
        <p:spPr>
          <a:xfrm>
            <a:off x="6637194" y="3052474"/>
            <a:ext cx="3592656" cy="52322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l"/>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tập</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4DC6B2C2-8994-415E-8AC1-790E68B773A8}"/>
              </a:ext>
            </a:extLst>
          </p:cNvPr>
          <p:cNvSpPr txBox="1"/>
          <p:nvPr/>
        </p:nvSpPr>
        <p:spPr>
          <a:xfrm>
            <a:off x="6637194" y="4092407"/>
            <a:ext cx="3592655" cy="52322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l"/>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Vận</a:t>
            </a:r>
            <a:r>
              <a:rPr lang="en-US" altLang="zh-CN" sz="2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altLang="zh-CN" sz="2800" b="1" dirty="0" err="1">
                <a:solidFill>
                  <a:schemeClr val="tx1">
                    <a:lumMod val="75000"/>
                    <a:lumOff val="25000"/>
                  </a:schemeClr>
                </a:solidFill>
                <a:latin typeface="Times New Roman" panose="02020603050405020304" pitchFamily="18" charset="0"/>
                <a:cs typeface="Times New Roman" panose="02020603050405020304" pitchFamily="18" charset="0"/>
              </a:rPr>
              <a:t>dụng</a:t>
            </a:r>
            <a:endParaRPr lang="zh-CN" altLang="en-US" sz="2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9696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3108960" y="2087659"/>
            <a:ext cx="6146799"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I.</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TÌM HIỂU CHUNG</a:t>
            </a:r>
            <a:endParaRPr lang="zh-CN" altLang="en-US"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23088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2" name="Rectangle 1">
            <a:extLst>
              <a:ext uri="{FF2B5EF4-FFF2-40B4-BE49-F238E27FC236}">
                <a16:creationId xmlns:a16="http://schemas.microsoft.com/office/drawing/2014/main" id="{6F961C62-9754-0942-AB27-533078898E5E}"/>
              </a:ext>
            </a:extLst>
          </p:cNvPr>
          <p:cNvSpPr/>
          <p:nvPr/>
        </p:nvSpPr>
        <p:spPr>
          <a:xfrm>
            <a:off x="955040" y="1050666"/>
            <a:ext cx="4709874" cy="4809715"/>
          </a:xfrm>
          <a:prstGeom prst="rect">
            <a:avLst/>
          </a:prstGeom>
        </p:spPr>
        <p:txBody>
          <a:bodyPr wrap="square">
            <a:spAutoFit/>
          </a:bodyPr>
          <a:lstStyle/>
          <a:p>
            <a:pPr algn="ctr">
              <a:lnSpc>
                <a:spcPct val="114000"/>
              </a:lnSpc>
            </a:pPr>
            <a:r>
              <a:rPr lang="vi-VN" b="1" u="sng" dirty="0">
                <a:solidFill>
                  <a:srgbClr val="FF0000"/>
                </a:solidFill>
                <a:latin typeface="Times New Roman" panose="02020603050405020304" pitchFamily="18" charset="0"/>
                <a:ea typeface="Calibri" panose="020F0502020204030204" pitchFamily="34" charset="0"/>
              </a:rPr>
              <a:t>PHIẾU HỌC TẬP SỐ 1:</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1. a) Nhan đề của văn bản có điều gì khác biệt so với nhan đề của văn bản “Phạm Tuyên và ca khúc mừng chiến thắng”?</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Nhan đề có tác dụng là:</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b) Sa pô của văn bản nêu nội dung gì và có tác dụng như thế nào?</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2. a) Văn bản trình bày thông tin bằng phương tiện nào (chữ viết, âm thanh, hình ảnh,…)?</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b) Nội dung của văn bản được chia thành mấy mục?</a:t>
            </a:r>
            <a:endParaRPr lang="en-VN"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dirty="0">
                <a:solidFill>
                  <a:srgbClr val="000000"/>
                </a:solidFill>
                <a:latin typeface="Times New Roman" panose="02020603050405020304" pitchFamily="18" charset="0"/>
                <a:ea typeface="Calibri" panose="020F0502020204030204" pitchFamily="34" charset="0"/>
              </a:rPr>
              <a:t>c) Cách trình bày thông tin trong văn bản với các đề mục như vậy có tác dụng gì?</a:t>
            </a:r>
            <a:endParaRPr lang="en-VN" dirty="0">
              <a:solidFill>
                <a:srgbClr val="000000"/>
              </a:solidFill>
              <a:latin typeface="Times New Roman" panose="02020603050405020304" pitchFamily="18" charset="0"/>
              <a:ea typeface="Calibri" panose="020F0502020204030204" pitchFamily="34" charset="0"/>
            </a:endParaRPr>
          </a:p>
          <a:p>
            <a:pPr>
              <a:lnSpc>
                <a:spcPct val="114000"/>
              </a:lnSpc>
            </a:pPr>
            <a:r>
              <a:rPr lang="vi-VN" dirty="0">
                <a:solidFill>
                  <a:srgbClr val="000000"/>
                </a:solidFill>
                <a:latin typeface="Times New Roman" panose="02020603050405020304" pitchFamily="18" charset="0"/>
                <a:ea typeface="Calibri" panose="020F0502020204030204" pitchFamily="34" charset="0"/>
              </a:rPr>
              <a:t>3. Gấp sách lại và hoàn thành sơ đồ sau để hình dung tổng thể về văn bản:</a:t>
            </a:r>
            <a:r>
              <a:rPr lang="en-VN" dirty="0"/>
              <a:t> </a:t>
            </a:r>
          </a:p>
        </p:txBody>
      </p:sp>
      <p:sp>
        <p:nvSpPr>
          <p:cNvPr id="3" name="Rounded Rectangle 2">
            <a:extLst>
              <a:ext uri="{FF2B5EF4-FFF2-40B4-BE49-F238E27FC236}">
                <a16:creationId xmlns:a16="http://schemas.microsoft.com/office/drawing/2014/main" id="{130DEE88-73DB-C244-9AE6-5C89979C9D70}"/>
              </a:ext>
            </a:extLst>
          </p:cNvPr>
          <p:cNvSpPr/>
          <p:nvPr/>
        </p:nvSpPr>
        <p:spPr>
          <a:xfrm>
            <a:off x="7752080" y="2926080"/>
            <a:ext cx="1706880" cy="139192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VN" sz="1900" dirty="0">
                <a:latin typeface="Times New Roman" panose="02020603050405020304" pitchFamily="18" charset="0"/>
                <a:cs typeface="Times New Roman" panose="02020603050405020304" pitchFamily="18" charset="0"/>
              </a:rPr>
              <a:t>Điều gì giúp bóng đá Việt Nam chiến thắng ?</a:t>
            </a:r>
          </a:p>
        </p:txBody>
      </p:sp>
      <p:sp>
        <p:nvSpPr>
          <p:cNvPr id="21" name="Rounded Rectangle 20">
            <a:extLst>
              <a:ext uri="{FF2B5EF4-FFF2-40B4-BE49-F238E27FC236}">
                <a16:creationId xmlns:a16="http://schemas.microsoft.com/office/drawing/2014/main" id="{FD9A0DC8-D0DA-1D48-9576-816C65ADFA8B}"/>
              </a:ext>
            </a:extLst>
          </p:cNvPr>
          <p:cNvSpPr/>
          <p:nvPr/>
        </p:nvSpPr>
        <p:spPr>
          <a:xfrm>
            <a:off x="9655652" y="282448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(2)………………..</a:t>
            </a:r>
          </a:p>
        </p:txBody>
      </p:sp>
      <p:sp>
        <p:nvSpPr>
          <p:cNvPr id="22" name="Rounded Rectangle 21">
            <a:extLst>
              <a:ext uri="{FF2B5EF4-FFF2-40B4-BE49-F238E27FC236}">
                <a16:creationId xmlns:a16="http://schemas.microsoft.com/office/drawing/2014/main" id="{3A6211FC-3BE6-AF40-8C34-4766D3945120}"/>
              </a:ext>
            </a:extLst>
          </p:cNvPr>
          <p:cNvSpPr/>
          <p:nvPr/>
        </p:nvSpPr>
        <p:spPr>
          <a:xfrm>
            <a:off x="9655652" y="416560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(3)…………………..</a:t>
            </a:r>
          </a:p>
        </p:txBody>
      </p:sp>
      <p:sp>
        <p:nvSpPr>
          <p:cNvPr id="23" name="Rounded Rectangle 22">
            <a:extLst>
              <a:ext uri="{FF2B5EF4-FFF2-40B4-BE49-F238E27FC236}">
                <a16:creationId xmlns:a16="http://schemas.microsoft.com/office/drawing/2014/main" id="{22B2CFEA-EABD-5146-BC43-91F8EFF9E234}"/>
              </a:ext>
            </a:extLst>
          </p:cNvPr>
          <p:cNvSpPr/>
          <p:nvPr/>
        </p:nvSpPr>
        <p:spPr>
          <a:xfrm>
            <a:off x="5791914" y="282448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(5)…………………</a:t>
            </a:r>
          </a:p>
        </p:txBody>
      </p:sp>
      <p:sp>
        <p:nvSpPr>
          <p:cNvPr id="24" name="Rounded Rectangle 23">
            <a:extLst>
              <a:ext uri="{FF2B5EF4-FFF2-40B4-BE49-F238E27FC236}">
                <a16:creationId xmlns:a16="http://schemas.microsoft.com/office/drawing/2014/main" id="{88985F11-5EEA-8C41-84F9-BAE22C831F08}"/>
              </a:ext>
            </a:extLst>
          </p:cNvPr>
          <p:cNvSpPr/>
          <p:nvPr/>
        </p:nvSpPr>
        <p:spPr>
          <a:xfrm>
            <a:off x="5791914" y="4165600"/>
            <a:ext cx="1574086"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100" dirty="0">
                <a:latin typeface="Times New Roman" panose="02020603050405020304" pitchFamily="18" charset="0"/>
                <a:cs typeface="Times New Roman" panose="02020603050405020304" pitchFamily="18" charset="0"/>
              </a:rPr>
              <a:t>(4)…………………..</a:t>
            </a:r>
          </a:p>
        </p:txBody>
      </p:sp>
      <p:sp>
        <p:nvSpPr>
          <p:cNvPr id="25" name="Rounded Rectangle 24">
            <a:extLst>
              <a:ext uri="{FF2B5EF4-FFF2-40B4-BE49-F238E27FC236}">
                <a16:creationId xmlns:a16="http://schemas.microsoft.com/office/drawing/2014/main" id="{20116B53-F5C9-F047-A1AA-AE12AE6AEADE}"/>
              </a:ext>
            </a:extLst>
          </p:cNvPr>
          <p:cNvSpPr/>
          <p:nvPr/>
        </p:nvSpPr>
        <p:spPr>
          <a:xfrm>
            <a:off x="7752080" y="1493774"/>
            <a:ext cx="1706880" cy="9956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1900" dirty="0">
                <a:latin typeface="Times New Roman" panose="02020603050405020304" pitchFamily="18" charset="0"/>
                <a:cs typeface="Times New Roman" panose="02020603050405020304" pitchFamily="18" charset="0"/>
              </a:rPr>
              <a:t>(1) Lòng khao khát của các cầu thủ</a:t>
            </a:r>
          </a:p>
        </p:txBody>
      </p:sp>
      <p:cxnSp>
        <p:nvCxnSpPr>
          <p:cNvPr id="5" name="Straight Arrow Connector 4">
            <a:extLst>
              <a:ext uri="{FF2B5EF4-FFF2-40B4-BE49-F238E27FC236}">
                <a16:creationId xmlns:a16="http://schemas.microsoft.com/office/drawing/2014/main" id="{A1DD5F72-DC9A-0542-8993-266D7557EC80}"/>
              </a:ext>
            </a:extLst>
          </p:cNvPr>
          <p:cNvCxnSpPr>
            <a:stCxn id="3" idx="0"/>
            <a:endCxn id="25" idx="2"/>
          </p:cNvCxnSpPr>
          <p:nvPr/>
        </p:nvCxnSpPr>
        <p:spPr>
          <a:xfrm flipV="1">
            <a:off x="8605520" y="2489454"/>
            <a:ext cx="0" cy="436626"/>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2475C9-3E4D-674D-88F0-B8D825ABA37B}"/>
              </a:ext>
            </a:extLst>
          </p:cNvPr>
          <p:cNvCxnSpPr>
            <a:cxnSpLocks/>
            <a:endCxn id="21" idx="1"/>
          </p:cNvCxnSpPr>
          <p:nvPr/>
        </p:nvCxnSpPr>
        <p:spPr>
          <a:xfrm flipV="1">
            <a:off x="9458960" y="3322320"/>
            <a:ext cx="196692" cy="324993"/>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7E55039-0015-FF47-BF16-D0010668FAF3}"/>
              </a:ext>
            </a:extLst>
          </p:cNvPr>
          <p:cNvCxnSpPr>
            <a:cxnSpLocks/>
          </p:cNvCxnSpPr>
          <p:nvPr/>
        </p:nvCxnSpPr>
        <p:spPr>
          <a:xfrm>
            <a:off x="9458960" y="3657536"/>
            <a:ext cx="252888" cy="710281"/>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E2A5098-CCBE-D241-B041-81CA5BF1618E}"/>
              </a:ext>
            </a:extLst>
          </p:cNvPr>
          <p:cNvCxnSpPr>
            <a:cxnSpLocks/>
            <a:endCxn id="23" idx="3"/>
          </p:cNvCxnSpPr>
          <p:nvPr/>
        </p:nvCxnSpPr>
        <p:spPr>
          <a:xfrm flipH="1" flipV="1">
            <a:off x="7366000" y="3322320"/>
            <a:ext cx="392430" cy="260128"/>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662EE2F-F0C8-D342-B038-15157C687B5B}"/>
              </a:ext>
            </a:extLst>
          </p:cNvPr>
          <p:cNvCxnSpPr>
            <a:cxnSpLocks/>
            <a:endCxn id="24" idx="3"/>
          </p:cNvCxnSpPr>
          <p:nvPr/>
        </p:nvCxnSpPr>
        <p:spPr>
          <a:xfrm flipH="1">
            <a:off x="7366000" y="3582448"/>
            <a:ext cx="398224" cy="1080992"/>
          </a:xfrm>
          <a:prstGeom prst="straightConnector1">
            <a:avLst/>
          </a:prstGeom>
          <a:ln w="38100">
            <a:solidFill>
              <a:srgbClr val="F67B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2576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pic>
        <p:nvPicPr>
          <p:cNvPr id="8" name="图片 7">
            <a:extLst>
              <a:ext uri="{FF2B5EF4-FFF2-40B4-BE49-F238E27FC236}">
                <a16:creationId xmlns:a16="http://schemas.microsoft.com/office/drawing/2014/main" id="{8F14E70B-1169-4FA0-ACF1-457F06DFB6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357" b="53817"/>
          <a:stretch/>
        </p:blipFill>
        <p:spPr>
          <a:xfrm>
            <a:off x="1943673" y="1948956"/>
            <a:ext cx="3847415" cy="3328976"/>
          </a:xfrm>
          <a:prstGeom prst="rect">
            <a:avLst/>
          </a:prstGeom>
        </p:spPr>
      </p:pic>
      <p:sp>
        <p:nvSpPr>
          <p:cNvPr id="7" name="Rectangle 6">
            <a:extLst>
              <a:ext uri="{FF2B5EF4-FFF2-40B4-BE49-F238E27FC236}">
                <a16:creationId xmlns:a16="http://schemas.microsoft.com/office/drawing/2014/main" id="{EDC1DC2C-E31D-3C40-80CA-E3DB6266EDB7}"/>
              </a:ext>
            </a:extLst>
          </p:cNvPr>
          <p:cNvSpPr/>
          <p:nvPr/>
        </p:nvSpPr>
        <p:spPr>
          <a:xfrm>
            <a:off x="6495286" y="2367671"/>
            <a:ext cx="3983783" cy="1775101"/>
          </a:xfrm>
          <a:prstGeom prst="rect">
            <a:avLst/>
          </a:prstGeom>
        </p:spPr>
        <p:txBody>
          <a:bodyPr wrap="none">
            <a:spAutoFit/>
          </a:bodyPr>
          <a:lstStyle/>
          <a:p>
            <a:pPr algn="just">
              <a:lnSpc>
                <a:spcPct val="115000"/>
              </a:lnSpc>
              <a:spcBef>
                <a:spcPts val="600"/>
              </a:spcBef>
              <a:spcAft>
                <a:spcPts val="600"/>
              </a:spcAft>
            </a:pPr>
            <a:r>
              <a:rPr lang="vi-VN" sz="4500" b="1" dirty="0">
                <a:solidFill>
                  <a:srgbClr val="000000"/>
                </a:solidFill>
                <a:latin typeface="Times New Roman" panose="02020603050405020304" pitchFamily="18" charset="0"/>
                <a:ea typeface="Calibri" panose="020F0502020204030204" pitchFamily="34" charset="0"/>
              </a:rPr>
              <a:t>a. Đọc văn bản </a:t>
            </a:r>
          </a:p>
          <a:p>
            <a:pPr algn="ctr">
              <a:lnSpc>
                <a:spcPct val="115000"/>
              </a:lnSpc>
              <a:spcBef>
                <a:spcPts val="600"/>
              </a:spcBef>
              <a:spcAft>
                <a:spcPts val="600"/>
              </a:spcAft>
            </a:pPr>
            <a:r>
              <a:rPr lang="vi-VN" sz="4500" b="1" dirty="0">
                <a:solidFill>
                  <a:srgbClr val="000000"/>
                </a:solidFill>
                <a:latin typeface="Times New Roman" panose="02020603050405020304" pitchFamily="18" charset="0"/>
                <a:ea typeface="Calibri" panose="020F0502020204030204" pitchFamily="34" charset="0"/>
              </a:rPr>
              <a:t>và chú thích</a:t>
            </a:r>
            <a:endParaRPr lang="en-VN" sz="45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118275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15" name="云形 14">
            <a:extLst>
              <a:ext uri="{FF2B5EF4-FFF2-40B4-BE49-F238E27FC236}">
                <a16:creationId xmlns:a16="http://schemas.microsoft.com/office/drawing/2014/main" id="{46AA5044-5A94-4C84-A941-E59EF14A8779}"/>
              </a:ext>
            </a:extLst>
          </p:cNvPr>
          <p:cNvSpPr/>
          <p:nvPr/>
        </p:nvSpPr>
        <p:spPr>
          <a:xfrm>
            <a:off x="5963479" y="1662673"/>
            <a:ext cx="702365" cy="52069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仓耳今楷05-6763 W05" panose="02020400000000000000" pitchFamily="18" charset="-122"/>
              <a:ea typeface="仓耳今楷05-6763 W05" panose="02020400000000000000" pitchFamily="18" charset="-122"/>
            </a:endParaRPr>
          </a:p>
        </p:txBody>
      </p:sp>
      <p:sp>
        <p:nvSpPr>
          <p:cNvPr id="16" name="云形 15">
            <a:extLst>
              <a:ext uri="{FF2B5EF4-FFF2-40B4-BE49-F238E27FC236}">
                <a16:creationId xmlns:a16="http://schemas.microsoft.com/office/drawing/2014/main" id="{2C44D9B1-E6F7-4B42-B6E5-BF984F2683C3}"/>
              </a:ext>
            </a:extLst>
          </p:cNvPr>
          <p:cNvSpPr/>
          <p:nvPr/>
        </p:nvSpPr>
        <p:spPr>
          <a:xfrm>
            <a:off x="5963478" y="3520735"/>
            <a:ext cx="702365" cy="52069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dirty="0">
              <a:latin typeface="仓耳今楷05-6763 W05" panose="02020400000000000000" pitchFamily="18" charset="-122"/>
              <a:ea typeface="仓耳今楷05-6763 W05" panose="02020400000000000000" pitchFamily="18" charset="-122"/>
            </a:endParaRPr>
          </a:p>
        </p:txBody>
      </p:sp>
      <p:sp>
        <p:nvSpPr>
          <p:cNvPr id="2" name="Rectangle 1">
            <a:extLst>
              <a:ext uri="{FF2B5EF4-FFF2-40B4-BE49-F238E27FC236}">
                <a16:creationId xmlns:a16="http://schemas.microsoft.com/office/drawing/2014/main" id="{707FF1E1-3651-B64F-BBC5-32CBC9EF0BF3}"/>
              </a:ext>
            </a:extLst>
          </p:cNvPr>
          <p:cNvSpPr/>
          <p:nvPr/>
        </p:nvSpPr>
        <p:spPr>
          <a:xfrm>
            <a:off x="4140889" y="213174"/>
            <a:ext cx="5497595"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b. Tìm hiểu chung về văn bản:</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7AF84403-AB42-8E4E-B865-115C4634DE88}"/>
              </a:ext>
            </a:extLst>
          </p:cNvPr>
          <p:cNvSpPr/>
          <p:nvPr/>
        </p:nvSpPr>
        <p:spPr>
          <a:xfrm>
            <a:off x="6761922" y="1656437"/>
            <a:ext cx="4631531" cy="1745863"/>
          </a:xfrm>
          <a:prstGeom prst="rect">
            <a:avLst/>
          </a:prstGeom>
        </p:spPr>
        <p:txBody>
          <a:bodyPr wrap="square">
            <a:spAutoFit/>
          </a:bodyPr>
          <a:lstStyle/>
          <a:p>
            <a:pPr algn="just">
              <a:lnSpc>
                <a:spcPct val="115000"/>
              </a:lnSpc>
              <a:spcBef>
                <a:spcPts val="600"/>
              </a:spcBef>
              <a:spcAft>
                <a:spcPts val="600"/>
              </a:spcAft>
            </a:pPr>
            <a:r>
              <a:rPr lang="vi-VN" sz="3200" b="1" dirty="0">
                <a:solidFill>
                  <a:srgbClr val="000000"/>
                </a:solidFill>
                <a:latin typeface="Times New Roman" panose="02020603050405020304" pitchFamily="18" charset="0"/>
                <a:ea typeface="Calibri" panose="020F0502020204030204" pitchFamily="34" charset="0"/>
              </a:rPr>
              <a:t>Xuất xứ:</a:t>
            </a:r>
            <a:r>
              <a:rPr lang="vi-VN" sz="3200" dirty="0">
                <a:solidFill>
                  <a:srgbClr val="000000"/>
                </a:solidFill>
                <a:latin typeface="Times New Roman" panose="02020603050405020304" pitchFamily="18" charset="0"/>
                <a:ea typeface="Calibri" panose="020F0502020204030204" pitchFamily="34" charset="0"/>
              </a:rPr>
              <a:t> đăng trên thethaovanhoa.vn ngày 15-12-2019 </a:t>
            </a:r>
            <a:endParaRPr lang="en-VN" sz="3200" dirty="0">
              <a:solidFill>
                <a:srgbClr val="000000"/>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1BA382F4-0687-A745-A8FD-CD12522867BA}"/>
              </a:ext>
            </a:extLst>
          </p:cNvPr>
          <p:cNvSpPr/>
          <p:nvPr/>
        </p:nvSpPr>
        <p:spPr>
          <a:xfrm>
            <a:off x="6665843" y="3551540"/>
            <a:ext cx="4727609" cy="1745863"/>
          </a:xfrm>
          <a:prstGeom prst="rect">
            <a:avLst/>
          </a:prstGeom>
        </p:spPr>
        <p:txBody>
          <a:bodyPr wrap="square">
            <a:spAutoFit/>
          </a:bodyPr>
          <a:lstStyle/>
          <a:p>
            <a:pPr algn="just">
              <a:lnSpc>
                <a:spcPct val="115000"/>
              </a:lnSpc>
              <a:spcBef>
                <a:spcPts val="600"/>
              </a:spcBef>
              <a:spcAft>
                <a:spcPts val="600"/>
              </a:spcAft>
            </a:pPr>
            <a:r>
              <a:rPr lang="vi-VN" sz="3200" b="1" dirty="0">
                <a:solidFill>
                  <a:srgbClr val="000000"/>
                </a:solidFill>
                <a:latin typeface="Times New Roman" panose="02020603050405020304" pitchFamily="18" charset="0"/>
                <a:ea typeface="Calibri" panose="020F0502020204030204" pitchFamily="34" charset="0"/>
              </a:rPr>
              <a:t>Ý nghĩa:</a:t>
            </a:r>
            <a:r>
              <a:rPr lang="vi-VN" sz="3200" dirty="0">
                <a:solidFill>
                  <a:srgbClr val="000000"/>
                </a:solidFill>
                <a:latin typeface="Times New Roman" panose="02020603050405020304" pitchFamily="18" charset="0"/>
                <a:ea typeface="Calibri" panose="020F0502020204030204" pitchFamily="34" charset="0"/>
              </a:rPr>
              <a:t> thời điểm bóng đá VN đang “thống trị” khu vực Đông Nam Á.</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1028" name="Picture 4" descr="Báo Bà Rịa Vũng Tàu">
            <a:extLst>
              <a:ext uri="{FF2B5EF4-FFF2-40B4-BE49-F238E27FC236}">
                <a16:creationId xmlns:a16="http://schemas.microsoft.com/office/drawing/2014/main" id="{5ED57DB5-E6AF-3A47-9457-862519FC59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979" y="891653"/>
            <a:ext cx="5456419" cy="29499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nh trình lên ngôi vô địch SEA Games 30 của U22 Việt Nam - VietNamNet">
            <a:extLst>
              <a:ext uri="{FF2B5EF4-FFF2-40B4-BE49-F238E27FC236}">
                <a16:creationId xmlns:a16="http://schemas.microsoft.com/office/drawing/2014/main" id="{A592035E-1DF7-8646-81B8-4B3C139DB7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1776" y="4016209"/>
            <a:ext cx="4173414" cy="27822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1605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circle(i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2" name="Rectangle 1">
            <a:extLst>
              <a:ext uri="{FF2B5EF4-FFF2-40B4-BE49-F238E27FC236}">
                <a16:creationId xmlns:a16="http://schemas.microsoft.com/office/drawing/2014/main" id="{707FF1E1-3651-B64F-BBC5-32CBC9EF0BF3}"/>
              </a:ext>
            </a:extLst>
          </p:cNvPr>
          <p:cNvSpPr/>
          <p:nvPr/>
        </p:nvSpPr>
        <p:spPr>
          <a:xfrm>
            <a:off x="4140889" y="213174"/>
            <a:ext cx="5497595" cy="613245"/>
          </a:xfrm>
          <a:prstGeom prst="rect">
            <a:avLst/>
          </a:prstGeom>
        </p:spPr>
        <p:txBody>
          <a:bodyPr wrap="squar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b. Tìm hiểu chung về văn bản:</a:t>
            </a:r>
            <a:endParaRPr lang="en-VN" sz="3200" dirty="0">
              <a:solidFill>
                <a:schemeClr val="bg1"/>
              </a:solidFill>
              <a:latin typeface="Times New Roman" panose="02020603050405020304" pitchFamily="18" charset="0"/>
              <a:ea typeface="Calibri" panose="020F0502020204030204" pitchFamily="34" charset="0"/>
            </a:endParaRPr>
          </a:p>
        </p:txBody>
      </p:sp>
      <p:pic>
        <p:nvPicPr>
          <p:cNvPr id="3074" name="Picture 2" descr="Việt Nam vô địch AFF Cup 2018. Quang Hải hay nhất giải | TTVH Online">
            <a:extLst>
              <a:ext uri="{FF2B5EF4-FFF2-40B4-BE49-F238E27FC236}">
                <a16:creationId xmlns:a16="http://schemas.microsoft.com/office/drawing/2014/main" id="{C3751321-2EA0-A34D-BCED-958681035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60120"/>
            <a:ext cx="5897880" cy="58978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FE4C19F-A0DE-A245-BB3B-649E9860DD22}"/>
              </a:ext>
            </a:extLst>
          </p:cNvPr>
          <p:cNvSpPr/>
          <p:nvPr/>
        </p:nvSpPr>
        <p:spPr>
          <a:xfrm>
            <a:off x="5996940" y="1396751"/>
            <a:ext cx="5492591" cy="4011098"/>
          </a:xfrm>
          <a:prstGeom prst="rect">
            <a:avLst/>
          </a:prstGeom>
        </p:spPr>
        <p:txBody>
          <a:bodyPr wrap="square">
            <a:spAutoFit/>
          </a:bodyPr>
          <a:lstStyle/>
          <a:p>
            <a:pPr algn="just">
              <a:lnSpc>
                <a:spcPct val="115000"/>
              </a:lnSpc>
            </a:pPr>
            <a:r>
              <a:rPr lang="vi-VN" sz="3200" b="1" dirty="0">
                <a:solidFill>
                  <a:srgbClr val="000000"/>
                </a:solidFill>
                <a:latin typeface="Times New Roman" panose="02020603050405020304" pitchFamily="18" charset="0"/>
                <a:ea typeface="Calibri" panose="020F0502020204030204" pitchFamily="34" charset="0"/>
              </a:rPr>
              <a:t>- Nhan đề:</a:t>
            </a:r>
            <a:r>
              <a:rPr lang="vi-VN" sz="3200" dirty="0">
                <a:solidFill>
                  <a:srgbClr val="000000"/>
                </a:solidFill>
                <a:latin typeface="Times New Roman" panose="02020603050405020304" pitchFamily="18" charset="0"/>
                <a:ea typeface="Calibri" panose="020F0502020204030204" pitchFamily="34" charset="0"/>
              </a:rPr>
              <a:t> câu hỏi </a:t>
            </a:r>
            <a:r>
              <a:rPr lang="vi-VN" sz="3200" dirty="0">
                <a:solidFill>
                  <a:srgbClr val="000000"/>
                </a:solidFill>
                <a:latin typeface="Times New Roman" panose="02020603050405020304" pitchFamily="18" charset="0"/>
                <a:ea typeface="Calibri" panose="020F0502020204030204" pitchFamily="34" charset="0"/>
                <a:sym typeface="Symbol" pitchFamily="2" charset="2"/>
              </a:rPr>
              <a:t></a:t>
            </a:r>
            <a:r>
              <a:rPr lang="vi-VN" sz="3200" dirty="0">
                <a:solidFill>
                  <a:srgbClr val="000000"/>
                </a:solidFill>
                <a:latin typeface="Times New Roman" panose="02020603050405020304" pitchFamily="18" charset="0"/>
                <a:ea typeface="Calibri" panose="020F0502020204030204" pitchFamily="34" charset="0"/>
              </a:rPr>
              <a:t> tò mò, hấp dẫn.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b="1" dirty="0">
                <a:solidFill>
                  <a:srgbClr val="000000"/>
                </a:solidFill>
                <a:latin typeface="Times New Roman" panose="02020603050405020304" pitchFamily="18" charset="0"/>
                <a:ea typeface="Calibri" panose="020F0502020204030204" pitchFamily="34" charset="0"/>
              </a:rPr>
              <a:t>- Bố cục: </a:t>
            </a:r>
            <a:endParaRPr lang="en-VN" sz="3200" b="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b="1" i="1" dirty="0">
                <a:solidFill>
                  <a:srgbClr val="000000"/>
                </a:solidFill>
                <a:latin typeface="Times New Roman" panose="02020603050405020304" pitchFamily="18" charset="0"/>
                <a:ea typeface="Calibri" panose="020F0502020204030204" pitchFamily="34" charset="0"/>
              </a:rPr>
              <a:t>+ Phần 1:</a:t>
            </a:r>
            <a:r>
              <a:rPr lang="vi-VN" sz="3200" dirty="0">
                <a:solidFill>
                  <a:srgbClr val="000000"/>
                </a:solidFill>
                <a:latin typeface="Times New Roman" panose="02020603050405020304" pitchFamily="18" charset="0"/>
                <a:ea typeface="Calibri" panose="020F0502020204030204" pitchFamily="34" charset="0"/>
              </a:rPr>
              <a:t> Từ đầu…”thời điểm hiện tại”: Nêu kết quả</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3200" b="1" i="1" dirty="0">
                <a:solidFill>
                  <a:srgbClr val="000000"/>
                </a:solidFill>
                <a:latin typeface="Times New Roman" panose="02020603050405020304" pitchFamily="18" charset="0"/>
                <a:ea typeface="Calibri" panose="020F0502020204030204" pitchFamily="34" charset="0"/>
              </a:rPr>
              <a:t>+ Phần 2:</a:t>
            </a:r>
            <a:r>
              <a:rPr lang="vi-VN" sz="3200" dirty="0">
                <a:solidFill>
                  <a:srgbClr val="000000"/>
                </a:solidFill>
                <a:latin typeface="Times New Roman" panose="02020603050405020304" pitchFamily="18" charset="0"/>
                <a:ea typeface="Calibri" panose="020F0502020204030204" pitchFamily="34" charset="0"/>
              </a:rPr>
              <a:t> Nêu các nguyên nhân (trình bày thành các đề mục)</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5260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3108960" y="2087659"/>
            <a:ext cx="6400797"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II.</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ĐỌC HIỂU VĂN BẢN</a:t>
            </a:r>
            <a:endParaRPr lang="zh-CN" altLang="en-US"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24782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6958E422-2149-4BEB-9D13-55C4D9FEDB3D}"/>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7" descr="A picture containing toy, doll, vector graphics&#10;&#10;Description automatically generated">
            <a:extLst>
              <a:ext uri="{FF2B5EF4-FFF2-40B4-BE49-F238E27FC236}">
                <a16:creationId xmlns:a16="http://schemas.microsoft.com/office/drawing/2014/main" id="{B15F530E-8C36-AD4B-B60A-72A6ED62F3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 y="1092993"/>
            <a:ext cx="4672013" cy="4672013"/>
          </a:xfrm>
          <a:prstGeom prst="rect">
            <a:avLst/>
          </a:prstGeom>
        </p:spPr>
      </p:pic>
      <p:sp>
        <p:nvSpPr>
          <p:cNvPr id="9" name="Rectangle 8">
            <a:extLst>
              <a:ext uri="{FF2B5EF4-FFF2-40B4-BE49-F238E27FC236}">
                <a16:creationId xmlns:a16="http://schemas.microsoft.com/office/drawing/2014/main" id="{EBA57B20-A6E3-A745-9BDC-61A0B1007051}"/>
              </a:ext>
            </a:extLst>
          </p:cNvPr>
          <p:cNvSpPr/>
          <p:nvPr/>
        </p:nvSpPr>
        <p:spPr>
          <a:xfrm>
            <a:off x="4008120" y="1912814"/>
            <a:ext cx="7216140" cy="3032369"/>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Times New Roman" panose="02020603050405020304" pitchFamily="18" charset="0"/>
              </a:rPr>
              <a:t>1. Thông tin chính của đoạn mở đầu là gì?</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Times New Roman" panose="02020603050405020304" pitchFamily="18" charset="0"/>
              </a:rPr>
              <a:t>2. Gạch dưới từ được đưa vào dấu ngoặc kép, giải thích nghĩa của từ đó và nêu công dụng của dấu ngoặc kép được sử dụng trong trường hợp này. </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9997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6958E422-2149-4BEB-9D13-55C4D9FEDB3D}"/>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a:extLst>
              <a:ext uri="{FF2B5EF4-FFF2-40B4-BE49-F238E27FC236}">
                <a16:creationId xmlns:a16="http://schemas.microsoft.com/office/drawing/2014/main" id="{CB29DE85-D51B-0B4A-AC7A-6C3E2EA3E2B7}"/>
              </a:ext>
            </a:extLst>
          </p:cNvPr>
          <p:cNvSpPr/>
          <p:nvPr/>
        </p:nvSpPr>
        <p:spPr>
          <a:xfrm>
            <a:off x="3998310" y="264551"/>
            <a:ext cx="4195379"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1. Đoạn 1: Nêu kết quả</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0C92B0EC-067B-D54C-8F88-7587EC73FB56}"/>
              </a:ext>
            </a:extLst>
          </p:cNvPr>
          <p:cNvSpPr/>
          <p:nvPr/>
        </p:nvSpPr>
        <p:spPr>
          <a:xfrm>
            <a:off x="950310" y="1354958"/>
            <a:ext cx="4901850" cy="4164986"/>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Thông tin: Nêu những chiến thắng và vị thế trong khu vực mà bóng đá Việt Nam đã đạt được ở thời điểm hiện tại.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 “Thống trị”: nổi bật, có ảnh hưởng lớn. </a:t>
            </a:r>
            <a:endParaRPr lang="en-VN" sz="3200" dirty="0">
              <a:solidFill>
                <a:srgbClr val="000000"/>
              </a:solidFill>
              <a:latin typeface="Times New Roman" panose="02020603050405020304" pitchFamily="18" charset="0"/>
              <a:ea typeface="Calibri" panose="020F0502020204030204" pitchFamily="34" charset="0"/>
            </a:endParaRPr>
          </a:p>
        </p:txBody>
      </p:sp>
      <p:pic>
        <p:nvPicPr>
          <p:cNvPr id="4098" name="Picture 2" descr="Khát vọng vô địch - BaoHaiDuong">
            <a:extLst>
              <a:ext uri="{FF2B5EF4-FFF2-40B4-BE49-F238E27FC236}">
                <a16:creationId xmlns:a16="http://schemas.microsoft.com/office/drawing/2014/main" id="{14CFA312-FAED-8447-BCC9-642BAAAF2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1119693"/>
            <a:ext cx="5885198" cy="55030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362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grpSp>
        <p:nvGrpSpPr>
          <p:cNvPr id="7" name="组合 6">
            <a:extLst>
              <a:ext uri="{FF2B5EF4-FFF2-40B4-BE49-F238E27FC236}">
                <a16:creationId xmlns:a16="http://schemas.microsoft.com/office/drawing/2014/main" id="{714E390A-98A8-4F74-8D30-3892C68A040D}"/>
              </a:ext>
            </a:extLst>
          </p:cNvPr>
          <p:cNvGrpSpPr/>
          <p:nvPr/>
        </p:nvGrpSpPr>
        <p:grpSpPr>
          <a:xfrm>
            <a:off x="2901510" y="1085373"/>
            <a:ext cx="1918156" cy="1143000"/>
            <a:chOff x="2901494" y="1275873"/>
            <a:chExt cx="1918156" cy="1143000"/>
          </a:xfrm>
        </p:grpSpPr>
        <p:sp>
          <p:nvSpPr>
            <p:cNvPr id="5" name="思想气泡: 云 4">
              <a:extLst>
                <a:ext uri="{FF2B5EF4-FFF2-40B4-BE49-F238E27FC236}">
                  <a16:creationId xmlns:a16="http://schemas.microsoft.com/office/drawing/2014/main" id="{1818BD9C-EC28-4E71-A762-2019FA4986CB}"/>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2D8BE44-763D-498C-9DA1-F809D5C3F075}"/>
                </a:ext>
              </a:extLst>
            </p:cNvPr>
            <p:cNvSpPr txBox="1"/>
            <p:nvPr/>
          </p:nvSpPr>
          <p:spPr>
            <a:xfrm>
              <a:off x="2979444" y="1541711"/>
              <a:ext cx="1840206" cy="584775"/>
            </a:xfrm>
            <a:prstGeom prst="rect">
              <a:avLst/>
            </a:prstGeom>
            <a:noFill/>
          </p:spPr>
          <p:txBody>
            <a:bodyPr wrap="square" rtlCol="0">
              <a:spAutoFit/>
            </a:bodyPr>
            <a:lstStyle/>
            <a:p>
              <a:pPr algn="ctr"/>
              <a:r>
                <a:rPr lang="en-US" altLang="zh-CN" sz="3200" b="1" dirty="0" err="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Trò</a:t>
              </a:r>
              <a:r>
                <a:rPr lang="en-US" altLang="zh-CN"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3200" b="1" dirty="0" err="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chơi</a:t>
              </a:r>
              <a:endParaRPr lang="zh-CN" altLang="en-US"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
        <p:nvSpPr>
          <p:cNvPr id="8" name="Rectangle 7">
            <a:extLst>
              <a:ext uri="{FF2B5EF4-FFF2-40B4-BE49-F238E27FC236}">
                <a16:creationId xmlns:a16="http://schemas.microsoft.com/office/drawing/2014/main" id="{617B8FDC-3374-3C4D-87FD-6C3048A3C053}"/>
              </a:ext>
            </a:extLst>
          </p:cNvPr>
          <p:cNvSpPr/>
          <p:nvPr/>
        </p:nvSpPr>
        <p:spPr>
          <a:xfrm>
            <a:off x="3703020" y="2306673"/>
            <a:ext cx="7126170" cy="2312171"/>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Cùng tham gia trò chơi “Nhìn hình đoán tên cầu thủ”. Đọc to từ khoá mà em tìm được và trình bày những hiểu biết, cảm xúc mà từ khoá này gợi ra cho em. </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57687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6" name="Rectangle 5">
            <a:extLst>
              <a:ext uri="{FF2B5EF4-FFF2-40B4-BE49-F238E27FC236}">
                <a16:creationId xmlns:a16="http://schemas.microsoft.com/office/drawing/2014/main" id="{D990F365-F1E1-014E-9200-CA7471C4135D}"/>
              </a:ext>
            </a:extLst>
          </p:cNvPr>
          <p:cNvSpPr/>
          <p:nvPr/>
        </p:nvSpPr>
        <p:spPr>
          <a:xfrm>
            <a:off x="5233339" y="176417"/>
            <a:ext cx="4307589"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Thảo luận nhóm 5 phút</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4" name="Rectangle 3">
            <a:extLst>
              <a:ext uri="{FF2B5EF4-FFF2-40B4-BE49-F238E27FC236}">
                <a16:creationId xmlns:a16="http://schemas.microsoft.com/office/drawing/2014/main" id="{3F4487C5-6D22-1643-A059-12852314C1F8}"/>
              </a:ext>
            </a:extLst>
          </p:cNvPr>
          <p:cNvSpPr/>
          <p:nvPr/>
        </p:nvSpPr>
        <p:spPr>
          <a:xfrm>
            <a:off x="889396" y="1560796"/>
            <a:ext cx="10413207" cy="3736407"/>
          </a:xfrm>
          <a:prstGeom prst="rect">
            <a:avLst/>
          </a:prstGeom>
        </p:spPr>
        <p:txBody>
          <a:bodyPr wrap="square">
            <a:spAutoFit/>
          </a:bodyPr>
          <a:lstStyle/>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1. Hãy tóm tắt những nguyên nhân chính giúp bóng đá VN chiến thắng. Vì sao bài viết dành phần lớn nội dung để nói về các nguyên nhân này?</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2. Các nguyên nhân được văn bản nêu có chính đáng, thuyết phục không? Dựa vào căn cứ nào có thể đánh giá như vậy?</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3. Nêu tác dụng của các dấu ngoặc kép được sử dụng trong đoạn số 2 này.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4. Trong các nguyên nhân trên, em thích nguyên nhân nào nhất? Vì sao? </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dirty="0">
                <a:solidFill>
                  <a:srgbClr val="000000"/>
                </a:solidFill>
                <a:latin typeface="Times New Roman" panose="02020603050405020304" pitchFamily="18" charset="0"/>
                <a:ea typeface="Times New Roman" panose="02020603050405020304" pitchFamily="18" charset="0"/>
              </a:rPr>
              <a:t>5. Qua các câu dẫn từ tờ báo Smmsport trong văn bản này, nêu nhận xét về thái độ của tờ báo này đối với bóng đá VN?</a:t>
            </a:r>
            <a:endParaRPr lang="en-VN" sz="26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61093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6" name="Rectangle 5">
            <a:extLst>
              <a:ext uri="{FF2B5EF4-FFF2-40B4-BE49-F238E27FC236}">
                <a16:creationId xmlns:a16="http://schemas.microsoft.com/office/drawing/2014/main" id="{D990F365-F1E1-014E-9200-CA7471C4135D}"/>
              </a:ext>
            </a:extLst>
          </p:cNvPr>
          <p:cNvSpPr/>
          <p:nvPr/>
        </p:nvSpPr>
        <p:spPr>
          <a:xfrm>
            <a:off x="4140889" y="176417"/>
            <a:ext cx="6492483"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2. Đoạn 2: Nêu những nguyên nhân </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9548D47D-A75A-B14A-AF84-E5CCF13A81BB}"/>
              </a:ext>
            </a:extLst>
          </p:cNvPr>
          <p:cNvSpPr/>
          <p:nvPr/>
        </p:nvSpPr>
        <p:spPr>
          <a:xfrm>
            <a:off x="702468" y="1435345"/>
            <a:ext cx="5860565" cy="3987310"/>
          </a:xfrm>
          <a:prstGeom prst="rect">
            <a:avLst/>
          </a:prstGeom>
        </p:spPr>
        <p:txBody>
          <a:bodyPr wrap="square">
            <a:spAutoFit/>
          </a:bodyPr>
          <a:lstStyle/>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Lòng khao khát của các cầu thủ</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Sự tự tin</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Sự tiến bộ của V-League</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3200" dirty="0">
                <a:solidFill>
                  <a:srgbClr val="000000"/>
                </a:solidFill>
                <a:latin typeface="Times New Roman" panose="02020603050405020304" pitchFamily="18" charset="0"/>
                <a:ea typeface="Calibri" panose="020F0502020204030204" pitchFamily="34" charset="0"/>
              </a:rPr>
              <a:t>- Các cầu thủ Việt Nam gắn bó với nhau trong thời gian dài</a:t>
            </a:r>
            <a:endParaRPr lang="en-VN" sz="3200" dirty="0">
              <a:solidFill>
                <a:srgbClr val="000000"/>
              </a:solidFill>
              <a:latin typeface="Times New Roman" panose="02020603050405020304" pitchFamily="18" charset="0"/>
              <a:ea typeface="Calibri" panose="020F0502020204030204" pitchFamily="34" charset="0"/>
            </a:endParaRPr>
          </a:p>
          <a:p>
            <a:pPr marL="457200" indent="-457200">
              <a:lnSpc>
                <a:spcPct val="114000"/>
              </a:lnSpc>
              <a:buFontTx/>
              <a:buChar char="-"/>
            </a:pPr>
            <a:r>
              <a:rPr lang="vi-VN" sz="3200" dirty="0">
                <a:solidFill>
                  <a:srgbClr val="000000"/>
                </a:solidFill>
                <a:latin typeface="Times New Roman" panose="02020603050405020304" pitchFamily="18" charset="0"/>
                <a:ea typeface="Calibri" panose="020F0502020204030204" pitchFamily="34" charset="0"/>
              </a:rPr>
              <a:t>Được dẫn dắt bởi huấn </a:t>
            </a:r>
          </a:p>
          <a:p>
            <a:pPr>
              <a:lnSpc>
                <a:spcPct val="114000"/>
              </a:lnSpc>
            </a:pPr>
            <a:r>
              <a:rPr lang="vi-VN" sz="3200" dirty="0">
                <a:solidFill>
                  <a:srgbClr val="000000"/>
                </a:solidFill>
                <a:latin typeface="Times New Roman" panose="02020603050405020304" pitchFamily="18" charset="0"/>
                <a:ea typeface="Calibri" panose="020F0502020204030204" pitchFamily="34" charset="0"/>
              </a:rPr>
              <a:t>luyện viên giỏi</a:t>
            </a:r>
            <a:r>
              <a:rPr lang="en-VN" sz="3200" dirty="0"/>
              <a:t> </a:t>
            </a:r>
          </a:p>
        </p:txBody>
      </p:sp>
      <p:pic>
        <p:nvPicPr>
          <p:cNvPr id="1026" name="Picture 2" descr="Info long lanh của 23 nhà vô địch AFF Cup 2018, những người hùng dân tộc">
            <a:extLst>
              <a:ext uri="{FF2B5EF4-FFF2-40B4-BE49-F238E27FC236}">
                <a16:creationId xmlns:a16="http://schemas.microsoft.com/office/drawing/2014/main" id="{A38C612E-2614-0F46-A9B2-C27D670A13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4155" y="4254311"/>
            <a:ext cx="6557487" cy="24272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F Cup - Tour bóng đá tại Malaysia | Hanoitourist.vn">
            <a:extLst>
              <a:ext uri="{FF2B5EF4-FFF2-40B4-BE49-F238E27FC236}">
                <a16:creationId xmlns:a16="http://schemas.microsoft.com/office/drawing/2014/main" id="{B77DC097-8532-9042-96D8-CCFD4EF8A9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0551" y="1104137"/>
            <a:ext cx="4067973" cy="30509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438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A03A6F9A-243A-464E-92C1-4684CA05558D}"/>
              </a:ext>
            </a:extLst>
          </p:cNvPr>
          <p:cNvSpPr txBox="1"/>
          <p:nvPr/>
        </p:nvSpPr>
        <p:spPr>
          <a:xfrm>
            <a:off x="3108960" y="2087659"/>
            <a:ext cx="6400797"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III.</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TỔNG KẾT</a:t>
            </a:r>
          </a:p>
        </p:txBody>
      </p:sp>
    </p:spTree>
    <p:custDataLst>
      <p:tags r:id="rId1"/>
    </p:custDataLst>
    <p:extLst>
      <p:ext uri="{BB962C8B-B14F-4D97-AF65-F5344CB8AC3E}">
        <p14:creationId xmlns:p14="http://schemas.microsoft.com/office/powerpoint/2010/main" val="359832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3418907" y="149789"/>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50A1BA46-8C4B-4413-A068-3760864518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05170">
            <a:off x="7814751" y="1171891"/>
            <a:ext cx="2908300" cy="1938866"/>
          </a:xfrm>
          <a:prstGeom prst="rect">
            <a:avLst/>
          </a:prstGeom>
          <a:effectLst>
            <a:softEdge rad="63500"/>
          </a:effectLst>
        </p:spPr>
      </p:pic>
      <p:pic>
        <p:nvPicPr>
          <p:cNvPr id="14" name="图片 13">
            <a:extLst>
              <a:ext uri="{FF2B5EF4-FFF2-40B4-BE49-F238E27FC236}">
                <a16:creationId xmlns:a16="http://schemas.microsoft.com/office/drawing/2014/main" id="{4466BD65-1BD1-4841-9D4B-96831A446A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82143">
            <a:off x="8040359" y="4096748"/>
            <a:ext cx="2632330" cy="1867217"/>
          </a:xfrm>
          <a:prstGeom prst="rect">
            <a:avLst/>
          </a:prstGeom>
          <a:effectLst>
            <a:softEdge rad="63500"/>
          </a:effectLst>
        </p:spPr>
      </p:pic>
      <p:sp>
        <p:nvSpPr>
          <p:cNvPr id="3" name="Rectangle 2">
            <a:extLst>
              <a:ext uri="{FF2B5EF4-FFF2-40B4-BE49-F238E27FC236}">
                <a16:creationId xmlns:a16="http://schemas.microsoft.com/office/drawing/2014/main" id="{7C9049AA-322B-E34B-BAE6-17F1620B46F7}"/>
              </a:ext>
            </a:extLst>
          </p:cNvPr>
          <p:cNvSpPr/>
          <p:nvPr/>
        </p:nvSpPr>
        <p:spPr>
          <a:xfrm>
            <a:off x="1225703" y="1216442"/>
            <a:ext cx="6096000" cy="4346511"/>
          </a:xfrm>
          <a:prstGeom prst="rect">
            <a:avLst/>
          </a:prstGeom>
        </p:spPr>
        <p:txBody>
          <a:bodyPr>
            <a:spAutoFit/>
          </a:bodyPr>
          <a:lstStyle/>
          <a:p>
            <a:pPr algn="just">
              <a:lnSpc>
                <a:spcPct val="115000"/>
              </a:lnSpc>
              <a:spcBef>
                <a:spcPts val="600"/>
              </a:spcBef>
              <a:spcAft>
                <a:spcPts val="600"/>
              </a:spcAft>
            </a:pPr>
            <a:r>
              <a:rPr lang="vi-VN" sz="2500" dirty="0">
                <a:solidFill>
                  <a:srgbClr val="000000"/>
                </a:solidFill>
                <a:latin typeface="Times New Roman" panose="02020603050405020304" pitchFamily="18" charset="0"/>
                <a:ea typeface="Times New Roman" panose="02020603050405020304" pitchFamily="18" charset="0"/>
              </a:rPr>
              <a:t>1. Văn bản đã sử dụng kiểu chữ và cách đánh số các đề mục như thế nào để làm nổi bật các thông tin chính? Cách trình bày đó có tạo ấn tượng và giúp người đọc dễ tiếp nhận thông tin không?</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500" dirty="0">
                <a:solidFill>
                  <a:srgbClr val="000000"/>
                </a:solidFill>
                <a:latin typeface="Times New Roman" panose="02020603050405020304" pitchFamily="18" charset="0"/>
                <a:ea typeface="Times New Roman" panose="02020603050405020304" pitchFamily="18" charset="0"/>
              </a:rPr>
              <a:t>2. Các bức ảnh trong văn bản miêu tả nội dung gì và có tác dụng như thế nào?</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2500" dirty="0">
                <a:solidFill>
                  <a:srgbClr val="000000"/>
                </a:solidFill>
                <a:latin typeface="Times New Roman" panose="02020603050405020304" pitchFamily="18" charset="0"/>
                <a:ea typeface="Times New Roman" panose="02020603050405020304" pitchFamily="18" charset="0"/>
              </a:rPr>
              <a:t>3. Cách triển khai bố cục theo quan hệ nhân – quả có tác dụng gì?</a:t>
            </a:r>
            <a:endParaRPr lang="en-VN" sz="2500" dirty="0">
              <a:solidFill>
                <a:srgbClr val="000000"/>
              </a:solidFill>
              <a:latin typeface="Times New Roman" panose="02020603050405020304" pitchFamily="18" charset="0"/>
              <a:ea typeface="Calibri" panose="020F0502020204030204" pitchFamily="34" charset="0"/>
            </a:endParaRPr>
          </a:p>
        </p:txBody>
      </p:sp>
      <p:sp>
        <p:nvSpPr>
          <p:cNvPr id="7" name="Rectangle 6">
            <a:extLst>
              <a:ext uri="{FF2B5EF4-FFF2-40B4-BE49-F238E27FC236}">
                <a16:creationId xmlns:a16="http://schemas.microsoft.com/office/drawing/2014/main" id="{488484F5-64E1-F741-942D-CAD40599248B}"/>
              </a:ext>
            </a:extLst>
          </p:cNvPr>
          <p:cNvSpPr/>
          <p:nvPr/>
        </p:nvSpPr>
        <p:spPr>
          <a:xfrm>
            <a:off x="4182268" y="185278"/>
            <a:ext cx="3078087"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Thảo luận nhóm</a:t>
            </a:r>
            <a:endParaRPr lang="en-VN" sz="3200" dirty="0">
              <a:solidFill>
                <a:schemeClr val="bg1"/>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351021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602069B-B7ED-4159-86BB-7E7836614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40" t="55416" r="48155" b="13750"/>
          <a:stretch/>
        </p:blipFill>
        <p:spPr>
          <a:xfrm>
            <a:off x="4563646" y="149789"/>
            <a:ext cx="917429" cy="584775"/>
          </a:xfrm>
          <a:prstGeom prst="rect">
            <a:avLst/>
          </a:prstGeom>
        </p:spPr>
      </p:pic>
      <p:sp>
        <p:nvSpPr>
          <p:cNvPr id="10" name="矩形: 圆角 9">
            <a:extLst>
              <a:ext uri="{FF2B5EF4-FFF2-40B4-BE49-F238E27FC236}">
                <a16:creationId xmlns:a16="http://schemas.microsoft.com/office/drawing/2014/main" id="{DB7857B1-F545-46D1-8D5C-F858DD3A7B82}"/>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D727007-5E31-42F2-9740-0B3D0A7E5E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897" t="6051" r="50114" b="7450"/>
          <a:stretch/>
        </p:blipFill>
        <p:spPr>
          <a:xfrm>
            <a:off x="1570792" y="1386171"/>
            <a:ext cx="1640114" cy="4352136"/>
          </a:xfrm>
          <a:prstGeom prst="rect">
            <a:avLst/>
          </a:prstGeom>
        </p:spPr>
      </p:pic>
      <p:pic>
        <p:nvPicPr>
          <p:cNvPr id="9" name="图片 8">
            <a:extLst>
              <a:ext uri="{FF2B5EF4-FFF2-40B4-BE49-F238E27FC236}">
                <a16:creationId xmlns:a16="http://schemas.microsoft.com/office/drawing/2014/main" id="{094CF2B6-CAC3-46A2-B023-513B8821AA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479" t="6040" r="27532" b="7461"/>
          <a:stretch/>
        </p:blipFill>
        <p:spPr>
          <a:xfrm>
            <a:off x="9178281" y="1386171"/>
            <a:ext cx="1640114" cy="4352136"/>
          </a:xfrm>
          <a:prstGeom prst="rect">
            <a:avLst/>
          </a:prstGeom>
        </p:spPr>
      </p:pic>
      <p:sp>
        <p:nvSpPr>
          <p:cNvPr id="8" name="思想气泡: 云 7">
            <a:extLst>
              <a:ext uri="{FF2B5EF4-FFF2-40B4-BE49-F238E27FC236}">
                <a16:creationId xmlns:a16="http://schemas.microsoft.com/office/drawing/2014/main" id="{E7075283-6726-4AF3-9337-ADCD92508FBF}"/>
              </a:ext>
            </a:extLst>
          </p:cNvPr>
          <p:cNvSpPr/>
          <p:nvPr/>
        </p:nvSpPr>
        <p:spPr>
          <a:xfrm>
            <a:off x="3883854" y="1386171"/>
            <a:ext cx="4550719" cy="1878858"/>
          </a:xfrm>
          <a:prstGeom prst="cloudCallout">
            <a:avLst>
              <a:gd name="adj1" fmla="val -65410"/>
              <a:gd name="adj2" fmla="val -1425"/>
            </a:avLst>
          </a:prstGeom>
          <a:noFill/>
          <a:ln>
            <a:solidFill>
              <a:srgbClr val="FF8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思想气泡: 云 10">
            <a:extLst>
              <a:ext uri="{FF2B5EF4-FFF2-40B4-BE49-F238E27FC236}">
                <a16:creationId xmlns:a16="http://schemas.microsoft.com/office/drawing/2014/main" id="{A95FDEB0-E056-4FDA-9183-4E8ECC0BDBFE}"/>
              </a:ext>
            </a:extLst>
          </p:cNvPr>
          <p:cNvSpPr/>
          <p:nvPr/>
        </p:nvSpPr>
        <p:spPr>
          <a:xfrm>
            <a:off x="3956425" y="3429000"/>
            <a:ext cx="4550719" cy="1878858"/>
          </a:xfrm>
          <a:prstGeom prst="cloudCallout">
            <a:avLst>
              <a:gd name="adj1" fmla="val 64082"/>
              <a:gd name="adj2" fmla="val -36960"/>
            </a:avLst>
          </a:prstGeom>
          <a:noFill/>
          <a:ln>
            <a:solidFill>
              <a:srgbClr val="FF8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ectangle 11">
            <a:extLst>
              <a:ext uri="{FF2B5EF4-FFF2-40B4-BE49-F238E27FC236}">
                <a16:creationId xmlns:a16="http://schemas.microsoft.com/office/drawing/2014/main" id="{960D7E04-D363-6B42-99DA-1B2528DEBDDF}"/>
              </a:ext>
            </a:extLst>
          </p:cNvPr>
          <p:cNvSpPr/>
          <p:nvPr/>
        </p:nvSpPr>
        <p:spPr>
          <a:xfrm>
            <a:off x="5481075" y="149789"/>
            <a:ext cx="2201244"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1. Nội dung</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2" name="Rectangle 1">
            <a:extLst>
              <a:ext uri="{FF2B5EF4-FFF2-40B4-BE49-F238E27FC236}">
                <a16:creationId xmlns:a16="http://schemas.microsoft.com/office/drawing/2014/main" id="{CADE8FB6-618E-594A-AD9F-638846179D37}"/>
              </a:ext>
            </a:extLst>
          </p:cNvPr>
          <p:cNvSpPr/>
          <p:nvPr/>
        </p:nvSpPr>
        <p:spPr>
          <a:xfrm>
            <a:off x="4429125" y="1655597"/>
            <a:ext cx="3488237" cy="1292662"/>
          </a:xfrm>
          <a:prstGeom prst="rect">
            <a:avLst/>
          </a:prstGeom>
        </p:spPr>
        <p:txBody>
          <a:bodyPr wrap="square">
            <a:spAutoFit/>
          </a:bodyPr>
          <a:lstStyle/>
          <a:p>
            <a:pPr algn="ctr"/>
            <a:r>
              <a:rPr lang="vi-VN" sz="2600" dirty="0">
                <a:solidFill>
                  <a:srgbClr val="000000"/>
                </a:solidFill>
                <a:latin typeface="Times New Roman" panose="02020603050405020304" pitchFamily="18" charset="0"/>
                <a:ea typeface="Calibri" panose="020F0502020204030204" pitchFamily="34" charset="0"/>
              </a:rPr>
              <a:t>Những nguyên nhân chính giúp bóng đá VN chiến thắng.</a:t>
            </a:r>
            <a:r>
              <a:rPr lang="en-VN" sz="2600" dirty="0"/>
              <a:t> </a:t>
            </a:r>
          </a:p>
        </p:txBody>
      </p:sp>
      <p:sp>
        <p:nvSpPr>
          <p:cNvPr id="3" name="Rectangle 2">
            <a:extLst>
              <a:ext uri="{FF2B5EF4-FFF2-40B4-BE49-F238E27FC236}">
                <a16:creationId xmlns:a16="http://schemas.microsoft.com/office/drawing/2014/main" id="{2D70C32D-E1B0-934B-A29E-10DA75766574}"/>
              </a:ext>
            </a:extLst>
          </p:cNvPr>
          <p:cNvSpPr/>
          <p:nvPr/>
        </p:nvSpPr>
        <p:spPr>
          <a:xfrm>
            <a:off x="4623750" y="3596759"/>
            <a:ext cx="3488237" cy="1569660"/>
          </a:xfrm>
          <a:prstGeom prst="rect">
            <a:avLst/>
          </a:prstGeom>
        </p:spPr>
        <p:txBody>
          <a:bodyPr wrap="square">
            <a:spAutoFit/>
          </a:bodyPr>
          <a:lstStyle/>
          <a:p>
            <a:pPr algn="ctr"/>
            <a:r>
              <a:rPr lang="es-ES" sz="2400" dirty="0" err="1">
                <a:solidFill>
                  <a:srgbClr val="000000"/>
                </a:solidFill>
                <a:latin typeface="Times New Roman" panose="02020603050405020304" pitchFamily="18" charset="0"/>
                <a:ea typeface="Calibri" panose="020F0502020204030204" pitchFamily="34" charset="0"/>
              </a:rPr>
              <a:t>Thái</a:t>
            </a:r>
            <a:r>
              <a:rPr lang="vi-VN" sz="2400" dirty="0">
                <a:solidFill>
                  <a:srgbClr val="000000"/>
                </a:solidFill>
                <a:latin typeface="Times New Roman" panose="02020603050405020304" pitchFamily="18" charset="0"/>
                <a:ea typeface="Calibri" panose="020F0502020204030204" pitchFamily="34" charset="0"/>
              </a:rPr>
              <a:t> độ trân trọng, ngưỡng mộ và khâm phục của tờ báo Smmsport đối với bóng đá VN.</a:t>
            </a:r>
            <a:r>
              <a:rPr lang="en-VN" sz="2400" dirty="0"/>
              <a:t> </a:t>
            </a:r>
          </a:p>
        </p:txBody>
      </p:sp>
    </p:spTree>
    <p:custDataLst>
      <p:tags r:id="rId1"/>
    </p:custDataLst>
    <p:extLst>
      <p:ext uri="{BB962C8B-B14F-4D97-AF65-F5344CB8AC3E}">
        <p14:creationId xmlns:p14="http://schemas.microsoft.com/office/powerpoint/2010/main" val="1899581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4381096" y="198267"/>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247B0EA-64C5-489F-A24B-19E701E490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01" t="11961" r="9460" b="11819"/>
          <a:stretch/>
        </p:blipFill>
        <p:spPr>
          <a:xfrm>
            <a:off x="6653473" y="2042543"/>
            <a:ext cx="4159368" cy="2772913"/>
          </a:xfrm>
          <a:prstGeom prst="rect">
            <a:avLst/>
          </a:prstGeom>
        </p:spPr>
      </p:pic>
      <p:sp>
        <p:nvSpPr>
          <p:cNvPr id="3" name="Rectangle 2">
            <a:extLst>
              <a:ext uri="{FF2B5EF4-FFF2-40B4-BE49-F238E27FC236}">
                <a16:creationId xmlns:a16="http://schemas.microsoft.com/office/drawing/2014/main" id="{88BCBD40-FDC6-744D-8FC6-4C32DA5CCD78}"/>
              </a:ext>
            </a:extLst>
          </p:cNvPr>
          <p:cNvSpPr/>
          <p:nvPr/>
        </p:nvSpPr>
        <p:spPr>
          <a:xfrm>
            <a:off x="976131" y="1332502"/>
            <a:ext cx="5677342" cy="4139595"/>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Dùng kiểu chữ in đậm và cách đánh số đề mục, dùng số liệu và hình ảnh nổi bật. </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Sử dụng các từ ngữ chuyển nghĩa mang tính biểu cảm cao. </a:t>
            </a:r>
            <a:endParaRPr lang="en-VN" sz="3200" dirty="0">
              <a:solidFill>
                <a:srgbClr val="000000"/>
              </a:solidFill>
              <a:latin typeface="Times New Roman" panose="02020603050405020304" pitchFamily="18" charset="0"/>
              <a:ea typeface="Calibri" panose="020F0502020204030204" pitchFamily="34" charset="0"/>
            </a:endParaRPr>
          </a:p>
          <a:p>
            <a:r>
              <a:rPr lang="vi-VN" sz="3200" dirty="0">
                <a:solidFill>
                  <a:srgbClr val="000000"/>
                </a:solidFill>
                <a:latin typeface="Times New Roman" panose="02020603050405020304" pitchFamily="18" charset="0"/>
                <a:ea typeface="ArialMT"/>
              </a:rPr>
              <a:t>- Cách trình bày thông tin theo quan hệ nhân - quả. </a:t>
            </a:r>
            <a:endParaRPr lang="en-VN" sz="3200" dirty="0"/>
          </a:p>
        </p:txBody>
      </p:sp>
      <p:sp>
        <p:nvSpPr>
          <p:cNvPr id="6" name="Rectangle 5">
            <a:extLst>
              <a:ext uri="{FF2B5EF4-FFF2-40B4-BE49-F238E27FC236}">
                <a16:creationId xmlns:a16="http://schemas.microsoft.com/office/drawing/2014/main" id="{6BEDF9AB-A47F-0D41-B3B3-71F61D72C04A}"/>
              </a:ext>
            </a:extLst>
          </p:cNvPr>
          <p:cNvSpPr/>
          <p:nvPr/>
        </p:nvSpPr>
        <p:spPr>
          <a:xfrm>
            <a:off x="5310357" y="149789"/>
            <a:ext cx="2542684"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2. Nghệ thuật</a:t>
            </a:r>
            <a:endParaRPr lang="en-VN" sz="3200" dirty="0">
              <a:solidFill>
                <a:schemeClr val="bg1"/>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24035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0F94651-34B3-4424-BE50-6D5159AF0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912" t="51015" r="8112" b="21875"/>
          <a:stretch/>
        </p:blipFill>
        <p:spPr>
          <a:xfrm>
            <a:off x="3321078" y="222998"/>
            <a:ext cx="845548" cy="438356"/>
          </a:xfrm>
          <a:prstGeom prst="rect">
            <a:avLst/>
          </a:prstGeom>
        </p:spPr>
      </p:pic>
      <p:sp>
        <p:nvSpPr>
          <p:cNvPr id="10" name="矩形: 圆角 9">
            <a:extLst>
              <a:ext uri="{FF2B5EF4-FFF2-40B4-BE49-F238E27FC236}">
                <a16:creationId xmlns:a16="http://schemas.microsoft.com/office/drawing/2014/main" id="{CF945DFC-4AFD-4097-98CA-3F0D92F009EA}"/>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AA29D925-9622-4B65-8D08-AD6C1EE11E57}"/>
              </a:ext>
            </a:extLst>
          </p:cNvPr>
          <p:cNvPicPr>
            <a:picLocks noChangeAspect="1"/>
          </p:cNvPicPr>
          <p:nvPr/>
        </p:nvPicPr>
        <p:blipFill rotWithShape="1">
          <a:blip r:embed="rId5"/>
          <a:srcRect l="18590" t="9442" r="25692" b="11363"/>
          <a:stretch/>
        </p:blipFill>
        <p:spPr>
          <a:xfrm>
            <a:off x="7288397" y="1470372"/>
            <a:ext cx="3414786" cy="3433759"/>
          </a:xfrm>
          <a:prstGeom prst="rect">
            <a:avLst/>
          </a:prstGeom>
        </p:spPr>
      </p:pic>
      <p:sp>
        <p:nvSpPr>
          <p:cNvPr id="2" name="TextBox 1">
            <a:extLst>
              <a:ext uri="{FF2B5EF4-FFF2-40B4-BE49-F238E27FC236}">
                <a16:creationId xmlns:a16="http://schemas.microsoft.com/office/drawing/2014/main" id="{DF686D01-FF71-8D43-B0D4-50054ED1C42F}"/>
              </a:ext>
            </a:extLst>
          </p:cNvPr>
          <p:cNvSpPr txBox="1"/>
          <p:nvPr/>
        </p:nvSpPr>
        <p:spPr>
          <a:xfrm>
            <a:off x="1285875" y="2355859"/>
            <a:ext cx="6002522" cy="2092881"/>
          </a:xfrm>
          <a:prstGeom prst="rect">
            <a:avLst/>
          </a:prstGeom>
          <a:noFill/>
        </p:spPr>
        <p:txBody>
          <a:bodyPr wrap="square" rtlCol="0">
            <a:spAutoFit/>
          </a:bodyPr>
          <a:lstStyle/>
          <a:p>
            <a:pPr algn="ctr"/>
            <a:r>
              <a:rPr lang="en-VN" sz="6500" b="1" dirty="0">
                <a:latin typeface="Times New Roman" panose="02020603050405020304" pitchFamily="18" charset="0"/>
                <a:cs typeface="Times New Roman" panose="02020603050405020304" pitchFamily="18" charset="0"/>
              </a:rPr>
              <a:t>IV.</a:t>
            </a:r>
          </a:p>
          <a:p>
            <a:pPr algn="ctr"/>
            <a:r>
              <a:rPr lang="en-VN" sz="6500" b="1" dirty="0">
                <a:latin typeface="Times New Roman" panose="02020603050405020304" pitchFamily="18" charset="0"/>
                <a:cs typeface="Times New Roman" panose="02020603050405020304" pitchFamily="18" charset="0"/>
              </a:rPr>
              <a:t>LUYỆN TẬP</a:t>
            </a:r>
          </a:p>
        </p:txBody>
      </p:sp>
    </p:spTree>
    <p:custDataLst>
      <p:tags r:id="rId1"/>
    </p:custDataLst>
    <p:extLst>
      <p:ext uri="{BB962C8B-B14F-4D97-AF65-F5344CB8AC3E}">
        <p14:creationId xmlns:p14="http://schemas.microsoft.com/office/powerpoint/2010/main" val="36798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1+#ppt_w/2"/>
                                          </p:val>
                                        </p:tav>
                                        <p:tav tm="100000">
                                          <p:val>
                                            <p:strVal val="#ppt_x"/>
                                          </p:val>
                                        </p:tav>
                                      </p:tavLst>
                                    </p:anim>
                                    <p:anim calcmode="lin" valueType="num">
                                      <p:cBhvr additive="base">
                                        <p:cTn id="20"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Nhan đề của văn bản nhấn mạnh </a:t>
            </a:r>
          </a:p>
          <a:p>
            <a:pPr algn="ctr"/>
            <a:r>
              <a:rPr lang="en-VN" sz="3500" dirty="0">
                <a:latin typeface="Times New Roman" panose="02020603050405020304" pitchFamily="18" charset="0"/>
                <a:cs typeface="Times New Roman" panose="02020603050405020304" pitchFamily="18" charset="0"/>
              </a:rPr>
              <a:t>đến thông tin chính nào trong văn bản ?</a:t>
            </a:r>
          </a:p>
        </p:txBody>
      </p:sp>
      <p:sp>
        <p:nvSpPr>
          <p:cNvPr id="5" name="A">
            <a:extLst>
              <a:ext uri="{FF2B5EF4-FFF2-40B4-BE49-F238E27FC236}">
                <a16:creationId xmlns:a16="http://schemas.microsoft.com/office/drawing/2014/main" id="{7BB31145-C2EE-7845-9AC6-EEA39BEEF60F}"/>
              </a:ext>
            </a:extLst>
          </p:cNvPr>
          <p:cNvSpPr/>
          <p:nvPr/>
        </p:nvSpPr>
        <p:spPr>
          <a:xfrm>
            <a:off x="192595" y="3052185"/>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Nguyên nhân của sự kiện</a:t>
            </a:r>
          </a:p>
        </p:txBody>
      </p:sp>
      <p:sp>
        <p:nvSpPr>
          <p:cNvPr id="6" name="B">
            <a:extLst>
              <a:ext uri="{FF2B5EF4-FFF2-40B4-BE49-F238E27FC236}">
                <a16:creationId xmlns:a16="http://schemas.microsoft.com/office/drawing/2014/main" id="{27BFF194-2DAA-9A40-9900-46899E4F780B}"/>
              </a:ext>
            </a:extLst>
          </p:cNvPr>
          <p:cNvSpPr/>
          <p:nvPr/>
        </p:nvSpPr>
        <p:spPr>
          <a:xfrm>
            <a:off x="6231881" y="305218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Thời điểm bắt đầu của sự kiện</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Diễn biến của sự kiện</a:t>
            </a:r>
          </a:p>
        </p:txBody>
      </p:sp>
      <p:sp>
        <p:nvSpPr>
          <p:cNvPr id="8" name="D">
            <a:extLst>
              <a:ext uri="{FF2B5EF4-FFF2-40B4-BE49-F238E27FC236}">
                <a16:creationId xmlns:a16="http://schemas.microsoft.com/office/drawing/2014/main" id="{D61BEA23-6D6C-C84E-9F4D-FA7EFAAEA9C0}"/>
              </a:ext>
            </a:extLst>
          </p:cNvPr>
          <p:cNvSpPr/>
          <p:nvPr/>
        </p:nvSpPr>
        <p:spPr>
          <a:xfrm>
            <a:off x="6231881" y="4926203"/>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Kết quả của sự kiện</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598" y="2782437"/>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4926203"/>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3294949"/>
            <a:ext cx="1653722" cy="1137277"/>
          </a:xfrm>
          <a:prstGeom prst="rect">
            <a:avLst/>
          </a:prstGeom>
        </p:spPr>
      </p:pic>
    </p:spTree>
    <p:extLst>
      <p:ext uri="{BB962C8B-B14F-4D97-AF65-F5344CB8AC3E}">
        <p14:creationId xmlns:p14="http://schemas.microsoft.com/office/powerpoint/2010/main" val="120857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Phương án nào nêu đúng bố cục của văn bản ?</a:t>
            </a:r>
          </a:p>
        </p:txBody>
      </p:sp>
      <p:sp>
        <p:nvSpPr>
          <p:cNvPr id="5" name="A">
            <a:extLst>
              <a:ext uri="{FF2B5EF4-FFF2-40B4-BE49-F238E27FC236}">
                <a16:creationId xmlns:a16="http://schemas.microsoft.com/office/drawing/2014/main" id="{7BB31145-C2EE-7845-9AC6-EEA39BEEF60F}"/>
              </a:ext>
            </a:extLst>
          </p:cNvPr>
          <p:cNvSpPr/>
          <p:nvPr/>
        </p:nvSpPr>
        <p:spPr>
          <a:xfrm>
            <a:off x="6217772" y="2993915"/>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Sa pô – nguyên nhân của sự kiện – kết quả của sự kiện</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Sa pô – kết quả của sự kiện – nguyên nhân của sự kiện</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Nguyên nhân của sự kiện – sa pô – kết quả của sự kiện</a:t>
            </a:r>
          </a:p>
        </p:txBody>
      </p:sp>
      <p:sp>
        <p:nvSpPr>
          <p:cNvPr id="8" name="D">
            <a:extLst>
              <a:ext uri="{FF2B5EF4-FFF2-40B4-BE49-F238E27FC236}">
                <a16:creationId xmlns:a16="http://schemas.microsoft.com/office/drawing/2014/main" id="{D61BEA23-6D6C-C84E-9F4D-FA7EFAAEA9C0}"/>
              </a:ext>
            </a:extLst>
          </p:cNvPr>
          <p:cNvSpPr/>
          <p:nvPr/>
        </p:nvSpPr>
        <p:spPr>
          <a:xfrm>
            <a:off x="6231881" y="4926203"/>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D.Kết quả của sự kiện-nguyên nhân của sự kiện- sa pô</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1775" y="2724167"/>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4926203"/>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247939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Sa pô của văn bản có tác dụng gì ?</a:t>
            </a:r>
          </a:p>
        </p:txBody>
      </p:sp>
      <p:sp>
        <p:nvSpPr>
          <p:cNvPr id="5" name="A">
            <a:extLst>
              <a:ext uri="{FF2B5EF4-FFF2-40B4-BE49-F238E27FC236}">
                <a16:creationId xmlns:a16="http://schemas.microsoft.com/office/drawing/2014/main" id="{7BB31145-C2EE-7845-9AC6-EEA39BEEF60F}"/>
              </a:ext>
            </a:extLst>
          </p:cNvPr>
          <p:cNvSpPr/>
          <p:nvPr/>
        </p:nvSpPr>
        <p:spPr>
          <a:xfrm>
            <a:off x="6210036" y="495182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Nêu tóm tắt nội dung của bài báo và gây sự chú ý của người đọc.</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Nêu cụ thể các nguyên nhân của sự kiện và gây chú ý của người đọc</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Nêu các kết quả của sự kiện và gây chú ý của người đọc</a:t>
            </a:r>
          </a:p>
        </p:txBody>
      </p:sp>
      <p:sp>
        <p:nvSpPr>
          <p:cNvPr id="8" name="D">
            <a:extLst>
              <a:ext uri="{FF2B5EF4-FFF2-40B4-BE49-F238E27FC236}">
                <a16:creationId xmlns:a16="http://schemas.microsoft.com/office/drawing/2014/main" id="{D61BEA23-6D6C-C84E-9F4D-FA7EFAAEA9C0}"/>
              </a:ext>
            </a:extLst>
          </p:cNvPr>
          <p:cNvSpPr/>
          <p:nvPr/>
        </p:nvSpPr>
        <p:spPr>
          <a:xfrm>
            <a:off x="6213163"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Nêu cụ thể diễn biến của sự kiện và gây sự chú ý của người đọc</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039" y="4682081"/>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77" y="2984279"/>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38535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2634601372"/>
              </p:ext>
            </p:extLst>
          </p:nvPr>
        </p:nvGraphicFramePr>
        <p:xfrm>
          <a:off x="245906" y="174713"/>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pic>
        <p:nvPicPr>
          <p:cNvPr id="5122" name="Picture 2" descr="VFF bác thông tin HLV Park Hang Seo sang Thái Lan">
            <a:extLst>
              <a:ext uri="{FF2B5EF4-FFF2-40B4-BE49-F238E27FC236}">
                <a16:creationId xmlns:a16="http://schemas.microsoft.com/office/drawing/2014/main" id="{D43CA89C-E1B5-734D-A51F-696F15BBC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417" y="174713"/>
            <a:ext cx="8345165" cy="5563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B911A857-9B96-5443-986E-101D22C30957}"/>
              </a:ext>
            </a:extLst>
          </p:cNvPr>
          <p:cNvGraphicFramePr>
            <a:graphicFrameLocks noGrp="1"/>
          </p:cNvGraphicFramePr>
          <p:nvPr>
            <p:extLst>
              <p:ext uri="{D42A27DB-BD31-4B8C-83A1-F6EECF244321}">
                <p14:modId xmlns:p14="http://schemas.microsoft.com/office/powerpoint/2010/main" val="371931365"/>
              </p:ext>
            </p:extLst>
          </p:nvPr>
        </p:nvGraphicFramePr>
        <p:xfrm>
          <a:off x="2250965" y="6026097"/>
          <a:ext cx="7690067" cy="657190"/>
        </p:xfrm>
        <a:graphic>
          <a:graphicData uri="http://schemas.openxmlformats.org/drawingml/2006/table">
            <a:tbl>
              <a:tblPr firstRow="1" bandRow="1">
                <a:tableStyleId>{5C22544A-7EE6-4342-B048-85BDC9FD1C3A}</a:tableStyleId>
              </a:tblPr>
              <a:tblGrid>
                <a:gridCol w="699097">
                  <a:extLst>
                    <a:ext uri="{9D8B030D-6E8A-4147-A177-3AD203B41FA5}">
                      <a16:colId xmlns:a16="http://schemas.microsoft.com/office/drawing/2014/main" val="3770385894"/>
                    </a:ext>
                  </a:extLst>
                </a:gridCol>
                <a:gridCol w="699097">
                  <a:extLst>
                    <a:ext uri="{9D8B030D-6E8A-4147-A177-3AD203B41FA5}">
                      <a16:colId xmlns:a16="http://schemas.microsoft.com/office/drawing/2014/main" val="2867392794"/>
                    </a:ext>
                  </a:extLst>
                </a:gridCol>
                <a:gridCol w="699097">
                  <a:extLst>
                    <a:ext uri="{9D8B030D-6E8A-4147-A177-3AD203B41FA5}">
                      <a16:colId xmlns:a16="http://schemas.microsoft.com/office/drawing/2014/main" val="4110386569"/>
                    </a:ext>
                  </a:extLst>
                </a:gridCol>
                <a:gridCol w="699097">
                  <a:extLst>
                    <a:ext uri="{9D8B030D-6E8A-4147-A177-3AD203B41FA5}">
                      <a16:colId xmlns:a16="http://schemas.microsoft.com/office/drawing/2014/main" val="532604260"/>
                    </a:ext>
                  </a:extLst>
                </a:gridCol>
                <a:gridCol w="699097">
                  <a:extLst>
                    <a:ext uri="{9D8B030D-6E8A-4147-A177-3AD203B41FA5}">
                      <a16:colId xmlns:a16="http://schemas.microsoft.com/office/drawing/2014/main" val="2424197150"/>
                    </a:ext>
                  </a:extLst>
                </a:gridCol>
                <a:gridCol w="699097">
                  <a:extLst>
                    <a:ext uri="{9D8B030D-6E8A-4147-A177-3AD203B41FA5}">
                      <a16:colId xmlns:a16="http://schemas.microsoft.com/office/drawing/2014/main" val="2786098906"/>
                    </a:ext>
                  </a:extLst>
                </a:gridCol>
                <a:gridCol w="699097">
                  <a:extLst>
                    <a:ext uri="{9D8B030D-6E8A-4147-A177-3AD203B41FA5}">
                      <a16:colId xmlns:a16="http://schemas.microsoft.com/office/drawing/2014/main" val="608732732"/>
                    </a:ext>
                  </a:extLst>
                </a:gridCol>
                <a:gridCol w="699097">
                  <a:extLst>
                    <a:ext uri="{9D8B030D-6E8A-4147-A177-3AD203B41FA5}">
                      <a16:colId xmlns:a16="http://schemas.microsoft.com/office/drawing/2014/main" val="3698793056"/>
                    </a:ext>
                  </a:extLst>
                </a:gridCol>
                <a:gridCol w="699097">
                  <a:extLst>
                    <a:ext uri="{9D8B030D-6E8A-4147-A177-3AD203B41FA5}">
                      <a16:colId xmlns:a16="http://schemas.microsoft.com/office/drawing/2014/main" val="3747300261"/>
                    </a:ext>
                  </a:extLst>
                </a:gridCol>
                <a:gridCol w="699097">
                  <a:extLst>
                    <a:ext uri="{9D8B030D-6E8A-4147-A177-3AD203B41FA5}">
                      <a16:colId xmlns:a16="http://schemas.microsoft.com/office/drawing/2014/main" val="1511306610"/>
                    </a:ext>
                  </a:extLst>
                </a:gridCol>
                <a:gridCol w="699097">
                  <a:extLst>
                    <a:ext uri="{9D8B030D-6E8A-4147-A177-3AD203B41FA5}">
                      <a16:colId xmlns:a16="http://schemas.microsoft.com/office/drawing/2014/main" val="209672760"/>
                    </a:ext>
                  </a:extLst>
                </a:gridCol>
              </a:tblGrid>
              <a:tr h="657190">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b="1" dirty="0">
                          <a:solidFill>
                            <a:schemeClr val="tx1"/>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7875116"/>
                  </a:ext>
                </a:extLst>
              </a:tr>
            </a:tbl>
          </a:graphicData>
        </a:graphic>
      </p:graphicFrame>
    </p:spTree>
    <p:extLst>
      <p:ext uri="{BB962C8B-B14F-4D97-AF65-F5344CB8AC3E}">
        <p14:creationId xmlns:p14="http://schemas.microsoft.com/office/powerpoint/2010/main" val="2928783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Văn bản nêu bao nhiêu nguyên nhân của sự kiện được thuật lại ?</a:t>
            </a:r>
          </a:p>
        </p:txBody>
      </p:sp>
      <p:sp>
        <p:nvSpPr>
          <p:cNvPr id="5" name="A">
            <a:extLst>
              <a:ext uri="{FF2B5EF4-FFF2-40B4-BE49-F238E27FC236}">
                <a16:creationId xmlns:a16="http://schemas.microsoft.com/office/drawing/2014/main" id="{7BB31145-C2EE-7845-9AC6-EEA39BEEF60F}"/>
              </a:ext>
            </a:extLst>
          </p:cNvPr>
          <p:cNvSpPr/>
          <p:nvPr/>
        </p:nvSpPr>
        <p:spPr>
          <a:xfrm>
            <a:off x="240460" y="500736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Năm</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Ba</a:t>
            </a:r>
          </a:p>
        </p:txBody>
      </p:sp>
      <p:sp>
        <p:nvSpPr>
          <p:cNvPr id="7" name="C">
            <a:extLst>
              <a:ext uri="{FF2B5EF4-FFF2-40B4-BE49-F238E27FC236}">
                <a16:creationId xmlns:a16="http://schemas.microsoft.com/office/drawing/2014/main" id="{2F54C9F4-18CE-DE4A-B0B5-5D0D3AF4284A}"/>
              </a:ext>
            </a:extLst>
          </p:cNvPr>
          <p:cNvSpPr/>
          <p:nvPr/>
        </p:nvSpPr>
        <p:spPr>
          <a:xfrm>
            <a:off x="6198386" y="5014728"/>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Sáu</a:t>
            </a:r>
          </a:p>
        </p:txBody>
      </p:sp>
      <p:sp>
        <p:nvSpPr>
          <p:cNvPr id="8" name="D">
            <a:extLst>
              <a:ext uri="{FF2B5EF4-FFF2-40B4-BE49-F238E27FC236}">
                <a16:creationId xmlns:a16="http://schemas.microsoft.com/office/drawing/2014/main" id="{D61BEA23-6D6C-C84E-9F4D-FA7EFAAEA9C0}"/>
              </a:ext>
            </a:extLst>
          </p:cNvPr>
          <p:cNvSpPr/>
          <p:nvPr/>
        </p:nvSpPr>
        <p:spPr>
          <a:xfrm>
            <a:off x="6213163"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Bốn</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4463" y="4737621"/>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0213" y="4827551"/>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77" y="2984279"/>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3871937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Tác giả của bài báo đã làm nổi bật các nguyên nhân bằng cách nào ?</a:t>
            </a:r>
          </a:p>
        </p:txBody>
      </p:sp>
      <p:sp>
        <p:nvSpPr>
          <p:cNvPr id="5" name="A">
            <a:extLst>
              <a:ext uri="{FF2B5EF4-FFF2-40B4-BE49-F238E27FC236}">
                <a16:creationId xmlns:a16="http://schemas.microsoft.com/office/drawing/2014/main" id="{7BB31145-C2EE-7845-9AC6-EEA39BEEF60F}"/>
              </a:ext>
            </a:extLst>
          </p:cNvPr>
          <p:cNvSpPr/>
          <p:nvPr/>
        </p:nvSpPr>
        <p:spPr>
          <a:xfrm>
            <a:off x="6217772" y="2993915"/>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Đánh số thứ tự và in đậm</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Đánh số thứ tự và in hoa</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Đánh số thứ tự và in nghiêng</a:t>
            </a:r>
          </a:p>
        </p:txBody>
      </p:sp>
      <p:sp>
        <p:nvSpPr>
          <p:cNvPr id="8" name="D">
            <a:extLst>
              <a:ext uri="{FF2B5EF4-FFF2-40B4-BE49-F238E27FC236}">
                <a16:creationId xmlns:a16="http://schemas.microsoft.com/office/drawing/2014/main" id="{D61BEA23-6D6C-C84E-9F4D-FA7EFAAEA9C0}"/>
              </a:ext>
            </a:extLst>
          </p:cNvPr>
          <p:cNvSpPr/>
          <p:nvPr/>
        </p:nvSpPr>
        <p:spPr>
          <a:xfrm>
            <a:off x="6231881" y="4926203"/>
            <a:ext cx="5806273" cy="1489669"/>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Đánh số thứ tự và in thường</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1775" y="2724167"/>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0695" y="4926203"/>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3432350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Hình nền sân vận động đẹp">
            <a:extLst>
              <a:ext uri="{FF2B5EF4-FFF2-40B4-BE49-F238E27FC236}">
                <a16:creationId xmlns:a16="http://schemas.microsoft.com/office/drawing/2014/main" id="{18CAA7AB-6EEE-B64F-961F-000A561E67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6157305A-F3B5-554C-82AC-D38E9402CE03}"/>
              </a:ext>
            </a:extLst>
          </p:cNvPr>
          <p:cNvSpPr/>
          <p:nvPr/>
        </p:nvSpPr>
        <p:spPr>
          <a:xfrm>
            <a:off x="823965" y="442127"/>
            <a:ext cx="10912510" cy="1577592"/>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Dấu ngoặc kép trong văn bản được dùng với những mục đích gì ?</a:t>
            </a:r>
          </a:p>
        </p:txBody>
      </p:sp>
      <p:sp>
        <p:nvSpPr>
          <p:cNvPr id="5" name="A">
            <a:extLst>
              <a:ext uri="{FF2B5EF4-FFF2-40B4-BE49-F238E27FC236}">
                <a16:creationId xmlns:a16="http://schemas.microsoft.com/office/drawing/2014/main" id="{7BB31145-C2EE-7845-9AC6-EEA39BEEF60F}"/>
              </a:ext>
            </a:extLst>
          </p:cNvPr>
          <p:cNvSpPr/>
          <p:nvPr/>
        </p:nvSpPr>
        <p:spPr>
          <a:xfrm>
            <a:off x="6210036" y="495182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D. Đánh dấu phần trích dẫn trực tiếp và các từ ngữ được hiểu theo nghĩa đặc biệt</a:t>
            </a:r>
          </a:p>
        </p:txBody>
      </p:sp>
      <p:sp>
        <p:nvSpPr>
          <p:cNvPr id="6" name="B">
            <a:extLst>
              <a:ext uri="{FF2B5EF4-FFF2-40B4-BE49-F238E27FC236}">
                <a16:creationId xmlns:a16="http://schemas.microsoft.com/office/drawing/2014/main" id="{27BFF194-2DAA-9A40-9900-46899E4F780B}"/>
              </a:ext>
            </a:extLst>
          </p:cNvPr>
          <p:cNvSpPr/>
          <p:nvPr/>
        </p:nvSpPr>
        <p:spPr>
          <a:xfrm>
            <a:off x="235850"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A. Đánh dấu phần trích dẫn trực tiếp và lời đối thoại</a:t>
            </a:r>
          </a:p>
        </p:txBody>
      </p:sp>
      <p:sp>
        <p:nvSpPr>
          <p:cNvPr id="7" name="C">
            <a:extLst>
              <a:ext uri="{FF2B5EF4-FFF2-40B4-BE49-F238E27FC236}">
                <a16:creationId xmlns:a16="http://schemas.microsoft.com/office/drawing/2014/main" id="{2F54C9F4-18CE-DE4A-B0B5-5D0D3AF4284A}"/>
              </a:ext>
            </a:extLst>
          </p:cNvPr>
          <p:cNvSpPr/>
          <p:nvPr/>
        </p:nvSpPr>
        <p:spPr>
          <a:xfrm>
            <a:off x="192595" y="4926204"/>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C. Đánh dấu tên của một tờ báo và các từ ngữ được hiểu theo nghĩa đặc biệt</a:t>
            </a:r>
          </a:p>
        </p:txBody>
      </p:sp>
      <p:sp>
        <p:nvSpPr>
          <p:cNvPr id="8" name="D">
            <a:extLst>
              <a:ext uri="{FF2B5EF4-FFF2-40B4-BE49-F238E27FC236}">
                <a16:creationId xmlns:a16="http://schemas.microsoft.com/office/drawing/2014/main" id="{D61BEA23-6D6C-C84E-9F4D-FA7EFAAEA9C0}"/>
              </a:ext>
            </a:extLst>
          </p:cNvPr>
          <p:cNvSpPr/>
          <p:nvPr/>
        </p:nvSpPr>
        <p:spPr>
          <a:xfrm>
            <a:off x="6213163" y="2984279"/>
            <a:ext cx="5806273" cy="1755950"/>
          </a:xfrm>
          <a:prstGeom prst="roundRect">
            <a:avLst/>
          </a:prstGeom>
          <a:solidFill>
            <a:schemeClr val="lt1">
              <a:alpha val="84895"/>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VN" sz="3500" dirty="0">
                <a:latin typeface="Times New Roman" panose="02020603050405020304" pitchFamily="18" charset="0"/>
                <a:cs typeface="Times New Roman" panose="02020603050405020304" pitchFamily="18" charset="0"/>
              </a:rPr>
              <a:t>B. Đánh dấu lời đối thoại và tên của một tờ báo</a:t>
            </a:r>
          </a:p>
        </p:txBody>
      </p:sp>
      <p:pic>
        <p:nvPicPr>
          <p:cNvPr id="4" name="Picture 3" descr="Logo&#10;&#10;Description automatically generated with medium confidence">
            <a:extLst>
              <a:ext uri="{FF2B5EF4-FFF2-40B4-BE49-F238E27FC236}">
                <a16:creationId xmlns:a16="http://schemas.microsoft.com/office/drawing/2014/main" id="{365702E3-E419-964C-9FA9-9AD1593A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039" y="4682081"/>
            <a:ext cx="1428750" cy="1428750"/>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25AECACA-0017-504A-86B9-41C80CD19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4422" y="4739027"/>
            <a:ext cx="1653722" cy="1137277"/>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622EBF5-23C1-4649-9521-D82332DFA4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1977" y="2984279"/>
            <a:ext cx="1653722" cy="1137277"/>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5975D300-4529-A544-A254-05702BEB5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4664" y="3227044"/>
            <a:ext cx="1653722" cy="1137277"/>
          </a:xfrm>
          <a:prstGeom prst="rect">
            <a:avLst/>
          </a:prstGeom>
        </p:spPr>
      </p:pic>
    </p:spTree>
    <p:extLst>
      <p:ext uri="{BB962C8B-B14F-4D97-AF65-F5344CB8AC3E}">
        <p14:creationId xmlns:p14="http://schemas.microsoft.com/office/powerpoint/2010/main" val="4005120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602069B-B7ED-4159-86BB-7E78366149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40" t="55416" r="48155" b="13750"/>
          <a:stretch/>
        </p:blipFill>
        <p:spPr>
          <a:xfrm>
            <a:off x="3249196" y="149789"/>
            <a:ext cx="917429" cy="584775"/>
          </a:xfrm>
          <a:prstGeom prst="rect">
            <a:avLst/>
          </a:prstGeom>
        </p:spPr>
      </p:pic>
      <p:sp>
        <p:nvSpPr>
          <p:cNvPr id="10" name="矩形: 圆角 9">
            <a:extLst>
              <a:ext uri="{FF2B5EF4-FFF2-40B4-BE49-F238E27FC236}">
                <a16:creationId xmlns:a16="http://schemas.microsoft.com/office/drawing/2014/main" id="{DB7857B1-F545-46D1-8D5C-F858DD3A7B82}"/>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71FC15F7-5DB5-4C60-8088-F944EC3AC64C}"/>
              </a:ext>
            </a:extLst>
          </p:cNvPr>
          <p:cNvGrpSpPr/>
          <p:nvPr/>
        </p:nvGrpSpPr>
        <p:grpSpPr>
          <a:xfrm>
            <a:off x="793744" y="1678999"/>
            <a:ext cx="5828332" cy="4112707"/>
            <a:chOff x="793744" y="1678999"/>
            <a:chExt cx="5828332" cy="4112707"/>
          </a:xfrm>
        </p:grpSpPr>
        <p:pic>
          <p:nvPicPr>
            <p:cNvPr id="7" name="图片 6">
              <a:extLst>
                <a:ext uri="{FF2B5EF4-FFF2-40B4-BE49-F238E27FC236}">
                  <a16:creationId xmlns:a16="http://schemas.microsoft.com/office/drawing/2014/main" id="{5AB650D3-3674-4812-AFC5-AE1E6EC4A1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744" y="1678999"/>
              <a:ext cx="5828332" cy="4112707"/>
            </a:xfrm>
            <a:prstGeom prst="rect">
              <a:avLst/>
            </a:prstGeom>
          </p:spPr>
        </p:pic>
        <p:sp>
          <p:nvSpPr>
            <p:cNvPr id="8" name="文本框 7">
              <a:extLst>
                <a:ext uri="{FF2B5EF4-FFF2-40B4-BE49-F238E27FC236}">
                  <a16:creationId xmlns:a16="http://schemas.microsoft.com/office/drawing/2014/main" id="{5C5EDA5F-C636-4CF1-8D4A-B8A95CA8504F}"/>
                </a:ext>
              </a:extLst>
            </p:cNvPr>
            <p:cNvSpPr txBox="1"/>
            <p:nvPr/>
          </p:nvSpPr>
          <p:spPr>
            <a:xfrm>
              <a:off x="1928395" y="2540001"/>
              <a:ext cx="2852981" cy="646331"/>
            </a:xfrm>
            <a:prstGeom prst="rect">
              <a:avLst/>
            </a:prstGeom>
            <a:noFill/>
          </p:spPr>
          <p:txBody>
            <a:bodyPr wrap="square" rtlCol="0">
              <a:spAutoFit/>
            </a:bodyPr>
            <a:lstStyle/>
            <a:p>
              <a:pPr algn="ctr"/>
              <a:r>
                <a:rPr lang="zh-CN" altLang="en-US" sz="3600" dirty="0">
                  <a:solidFill>
                    <a:schemeClr val="bg1"/>
                  </a:solidFill>
                  <a:latin typeface="字魂27号-布丁体" panose="00000505000000000000" pitchFamily="2" charset="-122"/>
                  <a:ea typeface="字魂27号-布丁体" panose="00000505000000000000" pitchFamily="2" charset="-122"/>
                </a:rPr>
                <a:t>快 乐 学 习</a:t>
              </a:r>
            </a:p>
          </p:txBody>
        </p:sp>
      </p:grpSp>
      <p:sp>
        <p:nvSpPr>
          <p:cNvPr id="11" name="文本框 6">
            <a:extLst>
              <a:ext uri="{FF2B5EF4-FFF2-40B4-BE49-F238E27FC236}">
                <a16:creationId xmlns:a16="http://schemas.microsoft.com/office/drawing/2014/main" id="{EB321278-EACB-6446-A81A-B70D545F2B3E}"/>
              </a:ext>
            </a:extLst>
          </p:cNvPr>
          <p:cNvSpPr txBox="1"/>
          <p:nvPr/>
        </p:nvSpPr>
        <p:spPr>
          <a:xfrm>
            <a:off x="5088734" y="2644170"/>
            <a:ext cx="6400797" cy="1569660"/>
          </a:xfrm>
          <a:prstGeom prst="rect">
            <a:avLst/>
          </a:prstGeom>
          <a:noFill/>
        </p:spPr>
        <p:txBody>
          <a:bodyPr wrap="square" rtlCol="0">
            <a:spAutoFit/>
          </a:bodyPr>
          <a:lstStyle/>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V.</a:t>
            </a:r>
          </a:p>
          <a:p>
            <a:pPr algn="ctr"/>
            <a:r>
              <a:rPr lang="en-US" altLang="zh-CN" sz="4800" b="1"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rPr>
              <a:t>VẬN DỤNG</a:t>
            </a:r>
          </a:p>
        </p:txBody>
      </p:sp>
    </p:spTree>
    <p:custDataLst>
      <p:tags r:id="rId1"/>
    </p:custDataLst>
    <p:extLst>
      <p:ext uri="{BB962C8B-B14F-4D97-AF65-F5344CB8AC3E}">
        <p14:creationId xmlns:p14="http://schemas.microsoft.com/office/powerpoint/2010/main" val="22737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a:extLst>
              <a:ext uri="{FF2B5EF4-FFF2-40B4-BE49-F238E27FC236}">
                <a16:creationId xmlns:a16="http://schemas.microsoft.com/office/drawing/2014/main" id="{99B65CBE-91F8-3F45-934F-2D6C67638840}"/>
              </a:ext>
            </a:extLst>
          </p:cNvPr>
          <p:cNvSpPr/>
          <p:nvPr/>
        </p:nvSpPr>
        <p:spPr>
          <a:xfrm>
            <a:off x="1019175" y="1119693"/>
            <a:ext cx="4267200" cy="4537076"/>
          </a:xfrm>
          <a:prstGeom prst="rect">
            <a:avLst/>
          </a:prstGeom>
        </p:spPr>
        <p:txBody>
          <a:bodyPr wrap="square">
            <a:spAutoFit/>
          </a:bodyPr>
          <a:lstStyle/>
          <a:p>
            <a:pPr algn="just">
              <a:lnSpc>
                <a:spcPct val="115000"/>
              </a:lnSpc>
            </a:pPr>
            <a:r>
              <a:rPr lang="vi-VN" sz="2300" dirty="0">
                <a:solidFill>
                  <a:srgbClr val="000000"/>
                </a:solidFill>
                <a:latin typeface="Times New Roman" panose="02020603050405020304" pitchFamily="18" charset="0"/>
                <a:ea typeface="Calibri" panose="020F0502020204030204" pitchFamily="34" charset="0"/>
              </a:rPr>
              <a:t>1. Chọn một trong những cầu thủ bóng đá VN mà em yêu thích.</a:t>
            </a:r>
            <a:endParaRPr lang="en-VN" sz="23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300" dirty="0">
                <a:solidFill>
                  <a:srgbClr val="000000"/>
                </a:solidFill>
                <a:latin typeface="Times New Roman" panose="02020603050405020304" pitchFamily="18" charset="0"/>
                <a:ea typeface="Calibri" panose="020F0502020204030204" pitchFamily="34" charset="0"/>
              </a:rPr>
              <a:t>2. Tìm hiểu các thông tin và tạo một “hồ sơ” về cầu thủ đó để chia sẻ với các bạn trong lớp.</a:t>
            </a:r>
            <a:endParaRPr lang="en-VN" sz="23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300" dirty="0">
                <a:solidFill>
                  <a:srgbClr val="000000"/>
                </a:solidFill>
                <a:latin typeface="Times New Roman" panose="02020603050405020304" pitchFamily="18" charset="0"/>
                <a:ea typeface="Calibri" panose="020F0502020204030204" pitchFamily="34" charset="0"/>
              </a:rPr>
              <a:t>Dưới đây là một vài gợi ý các mục thông tin trong hồ sơ. Em có thể hoàn thành bằng việc dán, ghi,… thông tin vào các gợi ý này trong phiếu hoặc tự tạo “hồ sơ” theo ý tưởng cá nhân.</a:t>
            </a:r>
            <a:endParaRPr lang="en-VN" sz="2300" dirty="0">
              <a:solidFill>
                <a:srgbClr val="000000"/>
              </a:solidFill>
              <a:latin typeface="Times New Roman" panose="02020603050405020304" pitchFamily="18" charset="0"/>
              <a:ea typeface="Calibri" panose="020F0502020204030204" pitchFamily="34" charset="0"/>
            </a:endParaRPr>
          </a:p>
        </p:txBody>
      </p:sp>
      <p:sp>
        <p:nvSpPr>
          <p:cNvPr id="4" name="Rounded Rectangle 3">
            <a:extLst>
              <a:ext uri="{FF2B5EF4-FFF2-40B4-BE49-F238E27FC236}">
                <a16:creationId xmlns:a16="http://schemas.microsoft.com/office/drawing/2014/main" id="{8B206B21-702C-FC42-A6A5-8A7642A19778}"/>
              </a:ext>
            </a:extLst>
          </p:cNvPr>
          <p:cNvSpPr/>
          <p:nvPr/>
        </p:nvSpPr>
        <p:spPr>
          <a:xfrm>
            <a:off x="6457950" y="1343025"/>
            <a:ext cx="4267201" cy="12573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300" dirty="0">
                <a:latin typeface="Times New Roman" panose="02020603050405020304" pitchFamily="18" charset="0"/>
                <a:cs typeface="Times New Roman" panose="02020603050405020304" pitchFamily="18" charset="0"/>
              </a:rPr>
              <a:t>Cầu thủ yêu thích của tôi!</a:t>
            </a:r>
            <a:endParaRPr lang="en-VN" sz="2300" dirty="0">
              <a:latin typeface="Times New Roman" panose="02020603050405020304" pitchFamily="18" charset="0"/>
              <a:cs typeface="Times New Roman" panose="02020603050405020304" pitchFamily="18" charset="0"/>
            </a:endParaRPr>
          </a:p>
          <a:p>
            <a:pPr algn="ctr"/>
            <a:r>
              <a:rPr lang="vi-VN" sz="2300" dirty="0">
                <a:latin typeface="Times New Roman" panose="02020603050405020304" pitchFamily="18" charset="0"/>
                <a:cs typeface="Times New Roman" panose="02020603050405020304" pitchFamily="18" charset="0"/>
              </a:rPr>
              <a:t>(chân dung, một vài thông tin về năm sinh, quê quán,…)</a:t>
            </a:r>
            <a:r>
              <a:rPr lang="en-VN" sz="2300" dirty="0">
                <a:latin typeface="Times New Roman" panose="02020603050405020304" pitchFamily="18" charset="0"/>
                <a:cs typeface="Times New Roman" panose="02020603050405020304" pitchFamily="18" charset="0"/>
              </a:rPr>
              <a:t> </a:t>
            </a:r>
          </a:p>
        </p:txBody>
      </p:sp>
      <p:sp>
        <p:nvSpPr>
          <p:cNvPr id="7" name="Hexagon 6">
            <a:extLst>
              <a:ext uri="{FF2B5EF4-FFF2-40B4-BE49-F238E27FC236}">
                <a16:creationId xmlns:a16="http://schemas.microsoft.com/office/drawing/2014/main" id="{D86C376C-D704-9648-AD0B-026F29BD2F20}"/>
              </a:ext>
            </a:extLst>
          </p:cNvPr>
          <p:cNvSpPr/>
          <p:nvPr/>
        </p:nvSpPr>
        <p:spPr>
          <a:xfrm>
            <a:off x="5843985" y="3028949"/>
            <a:ext cx="1511300" cy="1228725"/>
          </a:xfrm>
          <a:prstGeom prst="hexagon">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300" dirty="0">
                <a:latin typeface="Times New Roman" panose="02020603050405020304" pitchFamily="18" charset="0"/>
                <a:cs typeface="Times New Roman" panose="02020603050405020304" pitchFamily="18" charset="0"/>
              </a:rPr>
              <a:t>Thời thơ ấu</a:t>
            </a:r>
          </a:p>
        </p:txBody>
      </p:sp>
      <p:sp>
        <p:nvSpPr>
          <p:cNvPr id="12" name="Hexagon 11">
            <a:extLst>
              <a:ext uri="{FF2B5EF4-FFF2-40B4-BE49-F238E27FC236}">
                <a16:creationId xmlns:a16="http://schemas.microsoft.com/office/drawing/2014/main" id="{82D93E43-D557-D149-A303-A29A108DC579}"/>
              </a:ext>
            </a:extLst>
          </p:cNvPr>
          <p:cNvSpPr/>
          <p:nvPr/>
        </p:nvSpPr>
        <p:spPr>
          <a:xfrm>
            <a:off x="9658615" y="3028949"/>
            <a:ext cx="2287190" cy="1228725"/>
          </a:xfrm>
          <a:prstGeom prst="hexagon">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300" dirty="0">
                <a:latin typeface="Times New Roman" panose="02020603050405020304" pitchFamily="18" charset="0"/>
                <a:cs typeface="Times New Roman" panose="02020603050405020304" pitchFamily="18" charset="0"/>
              </a:rPr>
              <a:t>Một số câu lạc bộ, giải đấu tham gia</a:t>
            </a:r>
            <a:endParaRPr lang="en-VN" sz="23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24E56413-160E-8646-B21A-3EFD831DF090}"/>
              </a:ext>
            </a:extLst>
          </p:cNvPr>
          <p:cNvSpPr/>
          <p:nvPr/>
        </p:nvSpPr>
        <p:spPr>
          <a:xfrm>
            <a:off x="7751300" y="3028948"/>
            <a:ext cx="1511300" cy="1228725"/>
          </a:xfrm>
          <a:prstGeom prst="hexagon">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VN" sz="2300" dirty="0">
                <a:latin typeface="Times New Roman" panose="02020603050405020304" pitchFamily="18" charset="0"/>
                <a:cs typeface="Times New Roman" panose="02020603050405020304" pitchFamily="18" charset="0"/>
              </a:rPr>
              <a:t>Thành tích nổi bật</a:t>
            </a:r>
          </a:p>
        </p:txBody>
      </p:sp>
    </p:spTree>
    <p:custDataLst>
      <p:tags r:id="rId1"/>
    </p:custDataLst>
    <p:extLst>
      <p:ext uri="{BB962C8B-B14F-4D97-AF65-F5344CB8AC3E}">
        <p14:creationId xmlns:p14="http://schemas.microsoft.com/office/powerpoint/2010/main" val="88787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8797D87-35A6-49C3-96BE-1BF4FA24A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37" t="12083" r="25093" b="51263"/>
          <a:stretch/>
        </p:blipFill>
        <p:spPr>
          <a:xfrm>
            <a:off x="3418907" y="149789"/>
            <a:ext cx="747718" cy="734923"/>
          </a:xfrm>
          <a:prstGeom prst="rect">
            <a:avLst/>
          </a:prstGeom>
        </p:spPr>
      </p:pic>
      <p:sp>
        <p:nvSpPr>
          <p:cNvPr id="10" name="矩形: 圆角 9">
            <a:extLst>
              <a:ext uri="{FF2B5EF4-FFF2-40B4-BE49-F238E27FC236}">
                <a16:creationId xmlns:a16="http://schemas.microsoft.com/office/drawing/2014/main" id="{9BFAD3E9-A518-4643-ABB6-EC5151702C10}"/>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C220E302-1BD7-4551-B155-01D156A18414}"/>
              </a:ext>
            </a:extLst>
          </p:cNvPr>
          <p:cNvPicPr>
            <a:picLocks noChangeAspect="1"/>
          </p:cNvPicPr>
          <p:nvPr/>
        </p:nvPicPr>
        <p:blipFill>
          <a:blip r:embed="rId5"/>
          <a:stretch>
            <a:fillRect/>
          </a:stretch>
        </p:blipFill>
        <p:spPr>
          <a:xfrm>
            <a:off x="2118207" y="1902693"/>
            <a:ext cx="1240195" cy="1141821"/>
          </a:xfrm>
          <a:prstGeom prst="rect">
            <a:avLst/>
          </a:prstGeom>
        </p:spPr>
      </p:pic>
      <p:pic>
        <p:nvPicPr>
          <p:cNvPr id="6" name="图片 5">
            <a:extLst>
              <a:ext uri="{FF2B5EF4-FFF2-40B4-BE49-F238E27FC236}">
                <a16:creationId xmlns:a16="http://schemas.microsoft.com/office/drawing/2014/main" id="{2EA6760D-9780-4A30-82B1-A76E82F8AB5B}"/>
              </a:ext>
            </a:extLst>
          </p:cNvPr>
          <p:cNvPicPr>
            <a:picLocks noChangeAspect="1"/>
          </p:cNvPicPr>
          <p:nvPr/>
        </p:nvPicPr>
        <p:blipFill>
          <a:blip r:embed="rId6"/>
          <a:stretch>
            <a:fillRect/>
          </a:stretch>
        </p:blipFill>
        <p:spPr>
          <a:xfrm>
            <a:off x="5215086" y="1676515"/>
            <a:ext cx="2401594" cy="1594175"/>
          </a:xfrm>
          <a:prstGeom prst="rect">
            <a:avLst/>
          </a:prstGeom>
        </p:spPr>
      </p:pic>
      <p:pic>
        <p:nvPicPr>
          <p:cNvPr id="11" name="图片 10">
            <a:extLst>
              <a:ext uri="{FF2B5EF4-FFF2-40B4-BE49-F238E27FC236}">
                <a16:creationId xmlns:a16="http://schemas.microsoft.com/office/drawing/2014/main" id="{98C878FD-4535-4BFD-8670-439FA06B3EFD}"/>
              </a:ext>
            </a:extLst>
          </p:cNvPr>
          <p:cNvPicPr>
            <a:picLocks noChangeAspect="1"/>
          </p:cNvPicPr>
          <p:nvPr/>
        </p:nvPicPr>
        <p:blipFill>
          <a:blip r:embed="rId7"/>
          <a:stretch>
            <a:fillRect/>
          </a:stretch>
        </p:blipFill>
        <p:spPr>
          <a:xfrm>
            <a:off x="8687160" y="2095045"/>
            <a:ext cx="1572408" cy="751067"/>
          </a:xfrm>
          <a:prstGeom prst="rect">
            <a:avLst/>
          </a:prstGeom>
        </p:spPr>
      </p:pic>
      <p:sp>
        <p:nvSpPr>
          <p:cNvPr id="7" name="Rectangle 6">
            <a:extLst>
              <a:ext uri="{FF2B5EF4-FFF2-40B4-BE49-F238E27FC236}">
                <a16:creationId xmlns:a16="http://schemas.microsoft.com/office/drawing/2014/main" id="{50E022AA-2DEB-7B49-9685-7038C6CACD23}"/>
              </a:ext>
            </a:extLst>
          </p:cNvPr>
          <p:cNvSpPr/>
          <p:nvPr/>
        </p:nvSpPr>
        <p:spPr>
          <a:xfrm>
            <a:off x="4407076" y="149789"/>
            <a:ext cx="3377848" cy="613245"/>
          </a:xfrm>
          <a:prstGeom prst="rect">
            <a:avLst/>
          </a:prstGeom>
        </p:spPr>
        <p:txBody>
          <a:bodyPr wrap="none">
            <a:spAutoFit/>
          </a:bodyPr>
          <a:lstStyle/>
          <a:p>
            <a:pPr algn="just">
              <a:lnSpc>
                <a:spcPct val="115000"/>
              </a:lnSpc>
              <a:spcBef>
                <a:spcPts val="600"/>
              </a:spcBef>
              <a:spcAft>
                <a:spcPts val="600"/>
              </a:spcAft>
            </a:pPr>
            <a:r>
              <a:rPr lang="vi-VN" sz="3200" b="1" dirty="0">
                <a:solidFill>
                  <a:schemeClr val="bg1"/>
                </a:solidFill>
                <a:latin typeface="Times New Roman" panose="02020603050405020304" pitchFamily="18" charset="0"/>
                <a:ea typeface="Calibri" panose="020F0502020204030204" pitchFamily="34" charset="0"/>
              </a:rPr>
              <a:t>Hưỡng dẫn tự học</a:t>
            </a:r>
            <a:endParaRPr lang="en-VN" sz="3200" dirty="0">
              <a:solidFill>
                <a:schemeClr val="bg1"/>
              </a:solidFill>
              <a:latin typeface="Times New Roman" panose="02020603050405020304" pitchFamily="18" charset="0"/>
              <a:ea typeface="Calibri" panose="020F0502020204030204" pitchFamily="34" charset="0"/>
            </a:endParaRPr>
          </a:p>
        </p:txBody>
      </p:sp>
      <p:sp>
        <p:nvSpPr>
          <p:cNvPr id="8" name="Rectangle 7">
            <a:extLst>
              <a:ext uri="{FF2B5EF4-FFF2-40B4-BE49-F238E27FC236}">
                <a16:creationId xmlns:a16="http://schemas.microsoft.com/office/drawing/2014/main" id="{8C4AB1F1-7F6C-584C-B9BC-F0657321B9F2}"/>
              </a:ext>
            </a:extLst>
          </p:cNvPr>
          <p:cNvSpPr/>
          <p:nvPr/>
        </p:nvSpPr>
        <p:spPr>
          <a:xfrm>
            <a:off x="1180014" y="3118209"/>
            <a:ext cx="3106730" cy="1745863"/>
          </a:xfrm>
          <a:prstGeom prst="rect">
            <a:avLst/>
          </a:prstGeom>
        </p:spPr>
        <p:txBody>
          <a:bodyPr wrap="square">
            <a:spAutoFit/>
          </a:bodyPr>
          <a:lstStyle/>
          <a:p>
            <a:pPr algn="ctr">
              <a:lnSpc>
                <a:spcPct val="115000"/>
              </a:lnSpc>
              <a:spcBef>
                <a:spcPts val="600"/>
              </a:spcBef>
              <a:spcAft>
                <a:spcPts val="600"/>
              </a:spcAft>
            </a:pPr>
            <a:r>
              <a:rPr lang="vi-VN" sz="3200" dirty="0">
                <a:latin typeface="Times New Roman" panose="02020603050405020304" pitchFamily="18" charset="0"/>
                <a:ea typeface="Calibri" panose="020F0502020204030204" pitchFamily="34" charset="0"/>
              </a:rPr>
              <a:t>Nắm vững nội dung và nghệ thuật của văn bản</a:t>
            </a:r>
            <a:endParaRPr lang="en-VN" sz="3200" dirty="0">
              <a:latin typeface="Times New Roman" panose="02020603050405020304" pitchFamily="18" charset="0"/>
              <a:ea typeface="Calibri" panose="020F0502020204030204" pitchFamily="34" charset="0"/>
            </a:endParaRPr>
          </a:p>
        </p:txBody>
      </p:sp>
      <p:sp>
        <p:nvSpPr>
          <p:cNvPr id="9" name="Rectangle 8">
            <a:extLst>
              <a:ext uri="{FF2B5EF4-FFF2-40B4-BE49-F238E27FC236}">
                <a16:creationId xmlns:a16="http://schemas.microsoft.com/office/drawing/2014/main" id="{7AAB58BF-9FE0-4145-B041-336032E2CEF9}"/>
              </a:ext>
            </a:extLst>
          </p:cNvPr>
          <p:cNvSpPr/>
          <p:nvPr/>
        </p:nvSpPr>
        <p:spPr>
          <a:xfrm>
            <a:off x="4407076" y="3118208"/>
            <a:ext cx="3106730" cy="1745863"/>
          </a:xfrm>
          <a:prstGeom prst="rect">
            <a:avLst/>
          </a:prstGeom>
        </p:spPr>
        <p:txBody>
          <a:bodyPr wrap="square">
            <a:spAutoFit/>
          </a:bodyPr>
          <a:lstStyle/>
          <a:p>
            <a:pPr algn="ctr">
              <a:lnSpc>
                <a:spcPct val="115000"/>
              </a:lnSpc>
              <a:spcBef>
                <a:spcPts val="600"/>
              </a:spcBef>
              <a:spcAft>
                <a:spcPts val="600"/>
              </a:spcAft>
            </a:pPr>
            <a:r>
              <a:rPr lang="en-VN" sz="3200" dirty="0">
                <a:latin typeface="Times New Roman" panose="02020603050405020304" pitchFamily="18" charset="0"/>
                <a:ea typeface="Calibri" panose="020F0502020204030204" pitchFamily="34" charset="0"/>
              </a:rPr>
              <a:t>Tìm đọc các văn bản cùng thể loại: văn bản thông tin</a:t>
            </a:r>
          </a:p>
        </p:txBody>
      </p:sp>
      <p:sp>
        <p:nvSpPr>
          <p:cNvPr id="12" name="Rectangle 11">
            <a:extLst>
              <a:ext uri="{FF2B5EF4-FFF2-40B4-BE49-F238E27FC236}">
                <a16:creationId xmlns:a16="http://schemas.microsoft.com/office/drawing/2014/main" id="{48F11F62-BDEC-7243-8914-DC36AD2A426E}"/>
              </a:ext>
            </a:extLst>
          </p:cNvPr>
          <p:cNvSpPr/>
          <p:nvPr/>
        </p:nvSpPr>
        <p:spPr>
          <a:xfrm>
            <a:off x="7999741" y="3138957"/>
            <a:ext cx="3106730" cy="1333442"/>
          </a:xfrm>
          <a:prstGeom prst="rect">
            <a:avLst/>
          </a:prstGeom>
        </p:spPr>
        <p:txBody>
          <a:bodyPr wrap="square">
            <a:spAutoFit/>
          </a:bodyPr>
          <a:lstStyle/>
          <a:p>
            <a:pPr algn="ctr">
              <a:lnSpc>
                <a:spcPct val="115000"/>
              </a:lnSpc>
              <a:spcBef>
                <a:spcPts val="600"/>
              </a:spcBef>
              <a:spcAft>
                <a:spcPts val="600"/>
              </a:spcAft>
            </a:pPr>
            <a:r>
              <a:rPr lang="en-VN" sz="3200" dirty="0">
                <a:latin typeface="Times New Roman" panose="02020603050405020304" pitchFamily="18" charset="0"/>
                <a:ea typeface="Calibri" panose="020F0502020204030204" pitchFamily="34" charset="0"/>
              </a:rPr>
              <a:t>Làm bài tập </a:t>
            </a:r>
          </a:p>
          <a:p>
            <a:pPr algn="ctr">
              <a:lnSpc>
                <a:spcPct val="115000"/>
              </a:lnSpc>
              <a:spcBef>
                <a:spcPts val="600"/>
              </a:spcBef>
              <a:spcAft>
                <a:spcPts val="600"/>
              </a:spcAft>
            </a:pPr>
            <a:r>
              <a:rPr lang="en-VN" sz="3200" dirty="0">
                <a:latin typeface="Times New Roman" panose="02020603050405020304" pitchFamily="18" charset="0"/>
                <a:ea typeface="Calibri" panose="020F0502020204030204" pitchFamily="34" charset="0"/>
              </a:rPr>
              <a:t>vận dụng</a:t>
            </a:r>
          </a:p>
        </p:txBody>
      </p:sp>
    </p:spTree>
    <p:custDataLst>
      <p:tags r:id="rId1"/>
    </p:custDataLst>
    <p:extLst>
      <p:ext uri="{BB962C8B-B14F-4D97-AF65-F5344CB8AC3E}">
        <p14:creationId xmlns:p14="http://schemas.microsoft.com/office/powerpoint/2010/main" val="94411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ọng Hoàng: Cầu thủ chống lại số mệnh bằng… sức mạnh của chiến binh thép">
            <a:extLst>
              <a:ext uri="{FF2B5EF4-FFF2-40B4-BE49-F238E27FC236}">
                <a16:creationId xmlns:a16="http://schemas.microsoft.com/office/drawing/2014/main" id="{698BD032-8E7D-FF44-AFC1-9B4D13D83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138" y="0"/>
            <a:ext cx="11025724"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1354041018"/>
              </p:ext>
            </p:extLst>
          </p:nvPr>
        </p:nvGraphicFramePr>
        <p:xfrm>
          <a:off x="658202" y="5953218"/>
          <a:ext cx="10772080" cy="681021"/>
        </p:xfrm>
        <a:graphic>
          <a:graphicData uri="http://schemas.openxmlformats.org/drawingml/2006/table">
            <a:tbl>
              <a:tblPr firstRow="1" bandRow="1">
                <a:tableStyleId>{5C22544A-7EE6-4342-B048-85BDC9FD1C3A}</a:tableStyleId>
              </a:tblPr>
              <a:tblGrid>
                <a:gridCol w="673255">
                  <a:extLst>
                    <a:ext uri="{9D8B030D-6E8A-4147-A177-3AD203B41FA5}">
                      <a16:colId xmlns:a16="http://schemas.microsoft.com/office/drawing/2014/main" val="10442170"/>
                    </a:ext>
                  </a:extLst>
                </a:gridCol>
                <a:gridCol w="673255">
                  <a:extLst>
                    <a:ext uri="{9D8B030D-6E8A-4147-A177-3AD203B41FA5}">
                      <a16:colId xmlns:a16="http://schemas.microsoft.com/office/drawing/2014/main" val="2112762057"/>
                    </a:ext>
                  </a:extLst>
                </a:gridCol>
                <a:gridCol w="673255">
                  <a:extLst>
                    <a:ext uri="{9D8B030D-6E8A-4147-A177-3AD203B41FA5}">
                      <a16:colId xmlns:a16="http://schemas.microsoft.com/office/drawing/2014/main" val="3658281372"/>
                    </a:ext>
                  </a:extLst>
                </a:gridCol>
                <a:gridCol w="673255">
                  <a:extLst>
                    <a:ext uri="{9D8B030D-6E8A-4147-A177-3AD203B41FA5}">
                      <a16:colId xmlns:a16="http://schemas.microsoft.com/office/drawing/2014/main" val="1771489155"/>
                    </a:ext>
                  </a:extLst>
                </a:gridCol>
                <a:gridCol w="673255">
                  <a:extLst>
                    <a:ext uri="{9D8B030D-6E8A-4147-A177-3AD203B41FA5}">
                      <a16:colId xmlns:a16="http://schemas.microsoft.com/office/drawing/2014/main" val="2354030564"/>
                    </a:ext>
                  </a:extLst>
                </a:gridCol>
                <a:gridCol w="673255">
                  <a:extLst>
                    <a:ext uri="{9D8B030D-6E8A-4147-A177-3AD203B41FA5}">
                      <a16:colId xmlns:a16="http://schemas.microsoft.com/office/drawing/2014/main" val="1027005900"/>
                    </a:ext>
                  </a:extLst>
                </a:gridCol>
                <a:gridCol w="673255">
                  <a:extLst>
                    <a:ext uri="{9D8B030D-6E8A-4147-A177-3AD203B41FA5}">
                      <a16:colId xmlns:a16="http://schemas.microsoft.com/office/drawing/2014/main" val="48136447"/>
                    </a:ext>
                  </a:extLst>
                </a:gridCol>
                <a:gridCol w="673255">
                  <a:extLst>
                    <a:ext uri="{9D8B030D-6E8A-4147-A177-3AD203B41FA5}">
                      <a16:colId xmlns:a16="http://schemas.microsoft.com/office/drawing/2014/main" val="3160392572"/>
                    </a:ext>
                  </a:extLst>
                </a:gridCol>
                <a:gridCol w="673255">
                  <a:extLst>
                    <a:ext uri="{9D8B030D-6E8A-4147-A177-3AD203B41FA5}">
                      <a16:colId xmlns:a16="http://schemas.microsoft.com/office/drawing/2014/main" val="1421187418"/>
                    </a:ext>
                  </a:extLst>
                </a:gridCol>
                <a:gridCol w="673255">
                  <a:extLst>
                    <a:ext uri="{9D8B030D-6E8A-4147-A177-3AD203B41FA5}">
                      <a16:colId xmlns:a16="http://schemas.microsoft.com/office/drawing/2014/main" val="3859576981"/>
                    </a:ext>
                  </a:extLst>
                </a:gridCol>
                <a:gridCol w="673255">
                  <a:extLst>
                    <a:ext uri="{9D8B030D-6E8A-4147-A177-3AD203B41FA5}">
                      <a16:colId xmlns:a16="http://schemas.microsoft.com/office/drawing/2014/main" val="2699594373"/>
                    </a:ext>
                  </a:extLst>
                </a:gridCol>
                <a:gridCol w="673255">
                  <a:extLst>
                    <a:ext uri="{9D8B030D-6E8A-4147-A177-3AD203B41FA5}">
                      <a16:colId xmlns:a16="http://schemas.microsoft.com/office/drawing/2014/main" val="1870516829"/>
                    </a:ext>
                  </a:extLst>
                </a:gridCol>
                <a:gridCol w="673255">
                  <a:extLst>
                    <a:ext uri="{9D8B030D-6E8A-4147-A177-3AD203B41FA5}">
                      <a16:colId xmlns:a16="http://schemas.microsoft.com/office/drawing/2014/main" val="796606673"/>
                    </a:ext>
                  </a:extLst>
                </a:gridCol>
                <a:gridCol w="673255">
                  <a:extLst>
                    <a:ext uri="{9D8B030D-6E8A-4147-A177-3AD203B41FA5}">
                      <a16:colId xmlns:a16="http://schemas.microsoft.com/office/drawing/2014/main" val="2281691368"/>
                    </a:ext>
                  </a:extLst>
                </a:gridCol>
                <a:gridCol w="673255">
                  <a:extLst>
                    <a:ext uri="{9D8B030D-6E8A-4147-A177-3AD203B41FA5}">
                      <a16:colId xmlns:a16="http://schemas.microsoft.com/office/drawing/2014/main" val="661467791"/>
                    </a:ext>
                  </a:extLst>
                </a:gridCol>
                <a:gridCol w="673255">
                  <a:extLst>
                    <a:ext uri="{9D8B030D-6E8A-4147-A177-3AD203B41FA5}">
                      <a16:colId xmlns:a16="http://schemas.microsoft.com/office/drawing/2014/main" val="1557731546"/>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extLst>
              <p:ext uri="{D42A27DB-BD31-4B8C-83A1-F6EECF244321}">
                <p14:modId xmlns:p14="http://schemas.microsoft.com/office/powerpoint/2010/main" val="3856885795"/>
              </p:ext>
            </p:extLst>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758694359"/>
              </p:ext>
            </p:extLst>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0128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Quang Hải lọt top 6 cầu thủ châu Á đủ sức thi đấu ở trời Âu">
            <a:extLst>
              <a:ext uri="{FF2B5EF4-FFF2-40B4-BE49-F238E27FC236}">
                <a16:creationId xmlns:a16="http://schemas.microsoft.com/office/drawing/2014/main" id="{ADFAA981-E17E-084B-A956-92A7946E2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42" y="-1"/>
            <a:ext cx="11033912"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2900865655"/>
              </p:ext>
            </p:extLst>
          </p:nvPr>
        </p:nvGraphicFramePr>
        <p:xfrm>
          <a:off x="1855099" y="5953218"/>
          <a:ext cx="8378286" cy="681021"/>
        </p:xfrm>
        <a:graphic>
          <a:graphicData uri="http://schemas.openxmlformats.org/drawingml/2006/table">
            <a:tbl>
              <a:tblPr firstRow="1" bandRow="1">
                <a:tableStyleId>{5C22544A-7EE6-4342-B048-85BDC9FD1C3A}</a:tableStyleId>
              </a:tblPr>
              <a:tblGrid>
                <a:gridCol w="598449">
                  <a:extLst>
                    <a:ext uri="{9D8B030D-6E8A-4147-A177-3AD203B41FA5}">
                      <a16:colId xmlns:a16="http://schemas.microsoft.com/office/drawing/2014/main" val="10442170"/>
                    </a:ext>
                  </a:extLst>
                </a:gridCol>
                <a:gridCol w="598449">
                  <a:extLst>
                    <a:ext uri="{9D8B030D-6E8A-4147-A177-3AD203B41FA5}">
                      <a16:colId xmlns:a16="http://schemas.microsoft.com/office/drawing/2014/main" val="2112762057"/>
                    </a:ext>
                  </a:extLst>
                </a:gridCol>
                <a:gridCol w="598449">
                  <a:extLst>
                    <a:ext uri="{9D8B030D-6E8A-4147-A177-3AD203B41FA5}">
                      <a16:colId xmlns:a16="http://schemas.microsoft.com/office/drawing/2014/main" val="3658281372"/>
                    </a:ext>
                  </a:extLst>
                </a:gridCol>
                <a:gridCol w="598449">
                  <a:extLst>
                    <a:ext uri="{9D8B030D-6E8A-4147-A177-3AD203B41FA5}">
                      <a16:colId xmlns:a16="http://schemas.microsoft.com/office/drawing/2014/main" val="1771489155"/>
                    </a:ext>
                  </a:extLst>
                </a:gridCol>
                <a:gridCol w="598449">
                  <a:extLst>
                    <a:ext uri="{9D8B030D-6E8A-4147-A177-3AD203B41FA5}">
                      <a16:colId xmlns:a16="http://schemas.microsoft.com/office/drawing/2014/main" val="2354030564"/>
                    </a:ext>
                  </a:extLst>
                </a:gridCol>
                <a:gridCol w="598449">
                  <a:extLst>
                    <a:ext uri="{9D8B030D-6E8A-4147-A177-3AD203B41FA5}">
                      <a16:colId xmlns:a16="http://schemas.microsoft.com/office/drawing/2014/main" val="1027005900"/>
                    </a:ext>
                  </a:extLst>
                </a:gridCol>
                <a:gridCol w="598449">
                  <a:extLst>
                    <a:ext uri="{9D8B030D-6E8A-4147-A177-3AD203B41FA5}">
                      <a16:colId xmlns:a16="http://schemas.microsoft.com/office/drawing/2014/main" val="48136447"/>
                    </a:ext>
                  </a:extLst>
                </a:gridCol>
                <a:gridCol w="598449">
                  <a:extLst>
                    <a:ext uri="{9D8B030D-6E8A-4147-A177-3AD203B41FA5}">
                      <a16:colId xmlns:a16="http://schemas.microsoft.com/office/drawing/2014/main" val="3160392572"/>
                    </a:ext>
                  </a:extLst>
                </a:gridCol>
                <a:gridCol w="598449">
                  <a:extLst>
                    <a:ext uri="{9D8B030D-6E8A-4147-A177-3AD203B41FA5}">
                      <a16:colId xmlns:a16="http://schemas.microsoft.com/office/drawing/2014/main" val="1421187418"/>
                    </a:ext>
                  </a:extLst>
                </a:gridCol>
                <a:gridCol w="598449">
                  <a:extLst>
                    <a:ext uri="{9D8B030D-6E8A-4147-A177-3AD203B41FA5}">
                      <a16:colId xmlns:a16="http://schemas.microsoft.com/office/drawing/2014/main" val="3859576981"/>
                    </a:ext>
                  </a:extLst>
                </a:gridCol>
                <a:gridCol w="598449">
                  <a:extLst>
                    <a:ext uri="{9D8B030D-6E8A-4147-A177-3AD203B41FA5}">
                      <a16:colId xmlns:a16="http://schemas.microsoft.com/office/drawing/2014/main" val="2699594373"/>
                    </a:ext>
                  </a:extLst>
                </a:gridCol>
                <a:gridCol w="598449">
                  <a:extLst>
                    <a:ext uri="{9D8B030D-6E8A-4147-A177-3AD203B41FA5}">
                      <a16:colId xmlns:a16="http://schemas.microsoft.com/office/drawing/2014/main" val="1870516829"/>
                    </a:ext>
                  </a:extLst>
                </a:gridCol>
                <a:gridCol w="598449">
                  <a:extLst>
                    <a:ext uri="{9D8B030D-6E8A-4147-A177-3AD203B41FA5}">
                      <a16:colId xmlns:a16="http://schemas.microsoft.com/office/drawing/2014/main" val="796606673"/>
                    </a:ext>
                  </a:extLst>
                </a:gridCol>
                <a:gridCol w="598449">
                  <a:extLst>
                    <a:ext uri="{9D8B030D-6E8A-4147-A177-3AD203B41FA5}">
                      <a16:colId xmlns:a16="http://schemas.microsoft.com/office/drawing/2014/main" val="2281691368"/>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3676516291"/>
              </p:ext>
            </p:extLst>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2890768893"/>
              </p:ext>
            </p:extLst>
          </p:nvPr>
        </p:nvGraphicFramePr>
        <p:xfrm>
          <a:off x="7463563" y="19402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977263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heckerboard(across)">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à Đức Chinh hài lòng với hat-trick giúp U22 Việt Nam vào chung kết">
            <a:extLst>
              <a:ext uri="{FF2B5EF4-FFF2-40B4-BE49-F238E27FC236}">
                <a16:creationId xmlns:a16="http://schemas.microsoft.com/office/drawing/2014/main" id="{B69A1AE9-8313-134C-B98B-FE59D623F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7" y="0"/>
            <a:ext cx="10769872" cy="68927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568318401"/>
              </p:ext>
            </p:extLst>
          </p:nvPr>
        </p:nvGraphicFramePr>
        <p:xfrm>
          <a:off x="3451284" y="5979243"/>
          <a:ext cx="5984490" cy="681021"/>
        </p:xfrm>
        <a:graphic>
          <a:graphicData uri="http://schemas.openxmlformats.org/drawingml/2006/table">
            <a:tbl>
              <a:tblPr firstRow="1" bandRow="1">
                <a:tableStyleId>{5C22544A-7EE6-4342-B048-85BDC9FD1C3A}</a:tableStyleId>
              </a:tblPr>
              <a:tblGrid>
                <a:gridCol w="598449">
                  <a:extLst>
                    <a:ext uri="{9D8B030D-6E8A-4147-A177-3AD203B41FA5}">
                      <a16:colId xmlns:a16="http://schemas.microsoft.com/office/drawing/2014/main" val="10442170"/>
                    </a:ext>
                  </a:extLst>
                </a:gridCol>
                <a:gridCol w="598449">
                  <a:extLst>
                    <a:ext uri="{9D8B030D-6E8A-4147-A177-3AD203B41FA5}">
                      <a16:colId xmlns:a16="http://schemas.microsoft.com/office/drawing/2014/main" val="2112762057"/>
                    </a:ext>
                  </a:extLst>
                </a:gridCol>
                <a:gridCol w="598449">
                  <a:extLst>
                    <a:ext uri="{9D8B030D-6E8A-4147-A177-3AD203B41FA5}">
                      <a16:colId xmlns:a16="http://schemas.microsoft.com/office/drawing/2014/main" val="3658281372"/>
                    </a:ext>
                  </a:extLst>
                </a:gridCol>
                <a:gridCol w="598449">
                  <a:extLst>
                    <a:ext uri="{9D8B030D-6E8A-4147-A177-3AD203B41FA5}">
                      <a16:colId xmlns:a16="http://schemas.microsoft.com/office/drawing/2014/main" val="1771489155"/>
                    </a:ext>
                  </a:extLst>
                </a:gridCol>
                <a:gridCol w="598449">
                  <a:extLst>
                    <a:ext uri="{9D8B030D-6E8A-4147-A177-3AD203B41FA5}">
                      <a16:colId xmlns:a16="http://schemas.microsoft.com/office/drawing/2014/main" val="2354030564"/>
                    </a:ext>
                  </a:extLst>
                </a:gridCol>
                <a:gridCol w="598449">
                  <a:extLst>
                    <a:ext uri="{9D8B030D-6E8A-4147-A177-3AD203B41FA5}">
                      <a16:colId xmlns:a16="http://schemas.microsoft.com/office/drawing/2014/main" val="1027005900"/>
                    </a:ext>
                  </a:extLst>
                </a:gridCol>
                <a:gridCol w="598449">
                  <a:extLst>
                    <a:ext uri="{9D8B030D-6E8A-4147-A177-3AD203B41FA5}">
                      <a16:colId xmlns:a16="http://schemas.microsoft.com/office/drawing/2014/main" val="48136447"/>
                    </a:ext>
                  </a:extLst>
                </a:gridCol>
                <a:gridCol w="598449">
                  <a:extLst>
                    <a:ext uri="{9D8B030D-6E8A-4147-A177-3AD203B41FA5}">
                      <a16:colId xmlns:a16="http://schemas.microsoft.com/office/drawing/2014/main" val="3160392572"/>
                    </a:ext>
                  </a:extLst>
                </a:gridCol>
                <a:gridCol w="598449">
                  <a:extLst>
                    <a:ext uri="{9D8B030D-6E8A-4147-A177-3AD203B41FA5}">
                      <a16:colId xmlns:a16="http://schemas.microsoft.com/office/drawing/2014/main" val="1421187418"/>
                    </a:ext>
                  </a:extLst>
                </a:gridCol>
                <a:gridCol w="598449">
                  <a:extLst>
                    <a:ext uri="{9D8B030D-6E8A-4147-A177-3AD203B41FA5}">
                      <a16:colId xmlns:a16="http://schemas.microsoft.com/office/drawing/2014/main" val="3859576981"/>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2717719937"/>
              </p:ext>
            </p:extLst>
          </p:nvPr>
        </p:nvGraphicFramePr>
        <p:xfrm>
          <a:off x="7463563" y="19402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3125579570"/>
              </p:ext>
            </p:extLst>
          </p:nvPr>
        </p:nvGraphicFramePr>
        <p:xfrm>
          <a:off x="8128914" y="190308"/>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803054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heckerboard(across)">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heckerboard(across)">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heckerboard(across)">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in bóng đá sáng 1/1: U23 Việt Nam sang Thái Lan, AFC đánh giá cao Tiến Linh">
            <a:extLst>
              <a:ext uri="{FF2B5EF4-FFF2-40B4-BE49-F238E27FC236}">
                <a16:creationId xmlns:a16="http://schemas.microsoft.com/office/drawing/2014/main" id="{077EBDE9-DE80-054A-90F8-8EB6E5F6F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9218613"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nvGraphicFramePr>
        <p:xfrm>
          <a:off x="171434"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nvGraphicFramePr>
        <p:xfrm>
          <a:off x="978996" y="19969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nvGraphicFramePr>
        <p:xfrm>
          <a:off x="1781099" y="20771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nvGraphicFramePr>
        <p:xfrm>
          <a:off x="2607266" y="21573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nvGraphicFramePr>
        <p:xfrm>
          <a:off x="3313116" y="22376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3" name="Table 3">
            <a:extLst>
              <a:ext uri="{FF2B5EF4-FFF2-40B4-BE49-F238E27FC236}">
                <a16:creationId xmlns:a16="http://schemas.microsoft.com/office/drawing/2014/main" id="{E9FF98F9-075D-C14D-ADC8-CF3357F06771}"/>
              </a:ext>
            </a:extLst>
          </p:cNvPr>
          <p:cNvGraphicFramePr>
            <a:graphicFrameLocks noGrp="1"/>
          </p:cNvGraphicFramePr>
          <p:nvPr>
            <p:extLst>
              <p:ext uri="{D42A27DB-BD31-4B8C-83A1-F6EECF244321}">
                <p14:modId xmlns:p14="http://schemas.microsoft.com/office/powerpoint/2010/main" val="3419560111"/>
              </p:ext>
            </p:extLst>
          </p:nvPr>
        </p:nvGraphicFramePr>
        <p:xfrm>
          <a:off x="1940311" y="5979243"/>
          <a:ext cx="8764196" cy="681021"/>
        </p:xfrm>
        <a:graphic>
          <a:graphicData uri="http://schemas.openxmlformats.org/drawingml/2006/table">
            <a:tbl>
              <a:tblPr firstRow="1" bandRow="1">
                <a:tableStyleId>{5C22544A-7EE6-4342-B048-85BDC9FD1C3A}</a:tableStyleId>
              </a:tblPr>
              <a:tblGrid>
                <a:gridCol w="626014">
                  <a:extLst>
                    <a:ext uri="{9D8B030D-6E8A-4147-A177-3AD203B41FA5}">
                      <a16:colId xmlns:a16="http://schemas.microsoft.com/office/drawing/2014/main" val="10442170"/>
                    </a:ext>
                  </a:extLst>
                </a:gridCol>
                <a:gridCol w="626014">
                  <a:extLst>
                    <a:ext uri="{9D8B030D-6E8A-4147-A177-3AD203B41FA5}">
                      <a16:colId xmlns:a16="http://schemas.microsoft.com/office/drawing/2014/main" val="2112762057"/>
                    </a:ext>
                  </a:extLst>
                </a:gridCol>
                <a:gridCol w="626014">
                  <a:extLst>
                    <a:ext uri="{9D8B030D-6E8A-4147-A177-3AD203B41FA5}">
                      <a16:colId xmlns:a16="http://schemas.microsoft.com/office/drawing/2014/main" val="3658281372"/>
                    </a:ext>
                  </a:extLst>
                </a:gridCol>
                <a:gridCol w="626014">
                  <a:extLst>
                    <a:ext uri="{9D8B030D-6E8A-4147-A177-3AD203B41FA5}">
                      <a16:colId xmlns:a16="http://schemas.microsoft.com/office/drawing/2014/main" val="1771489155"/>
                    </a:ext>
                  </a:extLst>
                </a:gridCol>
                <a:gridCol w="626014">
                  <a:extLst>
                    <a:ext uri="{9D8B030D-6E8A-4147-A177-3AD203B41FA5}">
                      <a16:colId xmlns:a16="http://schemas.microsoft.com/office/drawing/2014/main" val="2354030564"/>
                    </a:ext>
                  </a:extLst>
                </a:gridCol>
                <a:gridCol w="626014">
                  <a:extLst>
                    <a:ext uri="{9D8B030D-6E8A-4147-A177-3AD203B41FA5}">
                      <a16:colId xmlns:a16="http://schemas.microsoft.com/office/drawing/2014/main" val="1027005900"/>
                    </a:ext>
                  </a:extLst>
                </a:gridCol>
                <a:gridCol w="626014">
                  <a:extLst>
                    <a:ext uri="{9D8B030D-6E8A-4147-A177-3AD203B41FA5}">
                      <a16:colId xmlns:a16="http://schemas.microsoft.com/office/drawing/2014/main" val="48136447"/>
                    </a:ext>
                  </a:extLst>
                </a:gridCol>
                <a:gridCol w="626014">
                  <a:extLst>
                    <a:ext uri="{9D8B030D-6E8A-4147-A177-3AD203B41FA5}">
                      <a16:colId xmlns:a16="http://schemas.microsoft.com/office/drawing/2014/main" val="3160392572"/>
                    </a:ext>
                  </a:extLst>
                </a:gridCol>
                <a:gridCol w="626014">
                  <a:extLst>
                    <a:ext uri="{9D8B030D-6E8A-4147-A177-3AD203B41FA5}">
                      <a16:colId xmlns:a16="http://schemas.microsoft.com/office/drawing/2014/main" val="1421187418"/>
                    </a:ext>
                  </a:extLst>
                </a:gridCol>
                <a:gridCol w="626014">
                  <a:extLst>
                    <a:ext uri="{9D8B030D-6E8A-4147-A177-3AD203B41FA5}">
                      <a16:colId xmlns:a16="http://schemas.microsoft.com/office/drawing/2014/main" val="3859576981"/>
                    </a:ext>
                  </a:extLst>
                </a:gridCol>
                <a:gridCol w="626014">
                  <a:extLst>
                    <a:ext uri="{9D8B030D-6E8A-4147-A177-3AD203B41FA5}">
                      <a16:colId xmlns:a16="http://schemas.microsoft.com/office/drawing/2014/main" val="908170078"/>
                    </a:ext>
                  </a:extLst>
                </a:gridCol>
                <a:gridCol w="626014">
                  <a:extLst>
                    <a:ext uri="{9D8B030D-6E8A-4147-A177-3AD203B41FA5}">
                      <a16:colId xmlns:a16="http://schemas.microsoft.com/office/drawing/2014/main" val="1581479625"/>
                    </a:ext>
                  </a:extLst>
                </a:gridCol>
                <a:gridCol w="626014">
                  <a:extLst>
                    <a:ext uri="{9D8B030D-6E8A-4147-A177-3AD203B41FA5}">
                      <a16:colId xmlns:a16="http://schemas.microsoft.com/office/drawing/2014/main" val="2486502533"/>
                    </a:ext>
                  </a:extLst>
                </a:gridCol>
                <a:gridCol w="626014">
                  <a:extLst>
                    <a:ext uri="{9D8B030D-6E8A-4147-A177-3AD203B41FA5}">
                      <a16:colId xmlns:a16="http://schemas.microsoft.com/office/drawing/2014/main" val="2028922074"/>
                    </a:ext>
                  </a:extLst>
                </a:gridCol>
              </a:tblGrid>
              <a:tr h="681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6764417"/>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nvGraphicFramePr>
        <p:xfrm>
          <a:off x="4018966" y="20772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nvGraphicFramePr>
        <p:xfrm>
          <a:off x="4797006" y="21574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nvGraphicFramePr>
        <p:xfrm>
          <a:off x="5512112" y="20516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nvGraphicFramePr>
        <p:xfrm>
          <a:off x="6177464" y="20145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nvGraphicFramePr>
        <p:xfrm>
          <a:off x="6820513" y="19773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nvGraphicFramePr>
        <p:xfrm>
          <a:off x="7463563" y="19402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2075506532"/>
              </p:ext>
            </p:extLst>
          </p:nvPr>
        </p:nvGraphicFramePr>
        <p:xfrm>
          <a:off x="8128914" y="190308"/>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9" name="Table 4">
            <a:extLst>
              <a:ext uri="{FF2B5EF4-FFF2-40B4-BE49-F238E27FC236}">
                <a16:creationId xmlns:a16="http://schemas.microsoft.com/office/drawing/2014/main" id="{9FE49980-A2B7-5C4B-94F9-341B4FC4051D}"/>
              </a:ext>
            </a:extLst>
          </p:cNvPr>
          <p:cNvGraphicFramePr>
            <a:graphicFrameLocks noGrp="1"/>
          </p:cNvGraphicFramePr>
          <p:nvPr>
            <p:extLst>
              <p:ext uri="{D42A27DB-BD31-4B8C-83A1-F6EECF244321}">
                <p14:modId xmlns:p14="http://schemas.microsoft.com/office/powerpoint/2010/main" val="3373340856"/>
              </p:ext>
            </p:extLst>
          </p:nvPr>
        </p:nvGraphicFramePr>
        <p:xfrm>
          <a:off x="8749662" y="18659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38291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2343888047"/>
              </p:ext>
            </p:extLst>
          </p:nvPr>
        </p:nvGraphicFramePr>
        <p:xfrm>
          <a:off x="1228074" y="38257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extLst>
              <p:ext uri="{D42A27DB-BD31-4B8C-83A1-F6EECF244321}">
                <p14:modId xmlns:p14="http://schemas.microsoft.com/office/powerpoint/2010/main" val="3028669059"/>
              </p:ext>
            </p:extLst>
          </p:nvPr>
        </p:nvGraphicFramePr>
        <p:xfrm>
          <a:off x="2035636" y="382575"/>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extLst>
              <p:ext uri="{D42A27DB-BD31-4B8C-83A1-F6EECF244321}">
                <p14:modId xmlns:p14="http://schemas.microsoft.com/office/powerpoint/2010/main" val="1523998982"/>
              </p:ext>
            </p:extLst>
          </p:nvPr>
        </p:nvGraphicFramePr>
        <p:xfrm>
          <a:off x="2837739" y="39059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extLst>
              <p:ext uri="{D42A27DB-BD31-4B8C-83A1-F6EECF244321}">
                <p14:modId xmlns:p14="http://schemas.microsoft.com/office/powerpoint/2010/main" val="1671291563"/>
              </p:ext>
            </p:extLst>
          </p:nvPr>
        </p:nvGraphicFramePr>
        <p:xfrm>
          <a:off x="3663906" y="39861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extLst>
              <p:ext uri="{D42A27DB-BD31-4B8C-83A1-F6EECF244321}">
                <p14:modId xmlns:p14="http://schemas.microsoft.com/office/powerpoint/2010/main" val="2423678531"/>
              </p:ext>
            </p:extLst>
          </p:nvPr>
        </p:nvGraphicFramePr>
        <p:xfrm>
          <a:off x="4369756" y="406641"/>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extLst>
              <p:ext uri="{D42A27DB-BD31-4B8C-83A1-F6EECF244321}">
                <p14:modId xmlns:p14="http://schemas.microsoft.com/office/powerpoint/2010/main" val="2634360395"/>
              </p:ext>
            </p:extLst>
          </p:nvPr>
        </p:nvGraphicFramePr>
        <p:xfrm>
          <a:off x="5075606" y="390600"/>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extLst>
              <p:ext uri="{D42A27DB-BD31-4B8C-83A1-F6EECF244321}">
                <p14:modId xmlns:p14="http://schemas.microsoft.com/office/powerpoint/2010/main" val="1100951037"/>
              </p:ext>
            </p:extLst>
          </p:nvPr>
        </p:nvGraphicFramePr>
        <p:xfrm>
          <a:off x="5853646" y="398622"/>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extLst>
              <p:ext uri="{D42A27DB-BD31-4B8C-83A1-F6EECF244321}">
                <p14:modId xmlns:p14="http://schemas.microsoft.com/office/powerpoint/2010/main" val="1875740293"/>
              </p:ext>
            </p:extLst>
          </p:nvPr>
        </p:nvGraphicFramePr>
        <p:xfrm>
          <a:off x="6568752" y="38804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2064468167"/>
              </p:ext>
            </p:extLst>
          </p:nvPr>
        </p:nvGraphicFramePr>
        <p:xfrm>
          <a:off x="7234104" y="384330"/>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2194212546"/>
              </p:ext>
            </p:extLst>
          </p:nvPr>
        </p:nvGraphicFramePr>
        <p:xfrm>
          <a:off x="7877153" y="38061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1089124089"/>
              </p:ext>
            </p:extLst>
          </p:nvPr>
        </p:nvGraphicFramePr>
        <p:xfrm>
          <a:off x="8520203" y="376902"/>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4294457449"/>
              </p:ext>
            </p:extLst>
          </p:nvPr>
        </p:nvGraphicFramePr>
        <p:xfrm>
          <a:off x="9185554" y="373188"/>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9" name="Table 4">
            <a:extLst>
              <a:ext uri="{FF2B5EF4-FFF2-40B4-BE49-F238E27FC236}">
                <a16:creationId xmlns:a16="http://schemas.microsoft.com/office/drawing/2014/main" id="{9FE49980-A2B7-5C4B-94F9-341B4FC4051D}"/>
              </a:ext>
            </a:extLst>
          </p:cNvPr>
          <p:cNvGraphicFramePr>
            <a:graphicFrameLocks noGrp="1"/>
          </p:cNvGraphicFramePr>
          <p:nvPr>
            <p:extLst>
              <p:ext uri="{D42A27DB-BD31-4B8C-83A1-F6EECF244321}">
                <p14:modId xmlns:p14="http://schemas.microsoft.com/office/powerpoint/2010/main" val="1538039379"/>
              </p:ext>
            </p:extLst>
          </p:nvPr>
        </p:nvGraphicFramePr>
        <p:xfrm>
          <a:off x="9806302" y="369474"/>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pic>
        <p:nvPicPr>
          <p:cNvPr id="12290" name="Picture 2" descr="Đội Hình Và Lịch Thi Đấu SEAGAME 2019 Của Đội Tuyênt Việt Nam | YouSport">
            <a:extLst>
              <a:ext uri="{FF2B5EF4-FFF2-40B4-BE49-F238E27FC236}">
                <a16:creationId xmlns:a16="http://schemas.microsoft.com/office/drawing/2014/main" id="{8BCCBF56-BF68-1E41-82AA-997869F31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799"/>
            <a:ext cx="12192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6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ành trình lên ngôi vô địch SEA Games 30 của U22 Việt Nam - VietNamNet">
            <a:extLst>
              <a:ext uri="{FF2B5EF4-FFF2-40B4-BE49-F238E27FC236}">
                <a16:creationId xmlns:a16="http://schemas.microsoft.com/office/drawing/2014/main" id="{4038AF50-548A-EB42-99A2-F2027A5AF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4">
            <a:extLst>
              <a:ext uri="{FF2B5EF4-FFF2-40B4-BE49-F238E27FC236}">
                <a16:creationId xmlns:a16="http://schemas.microsoft.com/office/drawing/2014/main" id="{38667772-EBD8-AE4F-9676-360B70549934}"/>
              </a:ext>
            </a:extLst>
          </p:cNvPr>
          <p:cNvGraphicFramePr>
            <a:graphicFrameLocks noGrp="1"/>
          </p:cNvGraphicFramePr>
          <p:nvPr>
            <p:extLst>
              <p:ext uri="{D42A27DB-BD31-4B8C-83A1-F6EECF244321}">
                <p14:modId xmlns:p14="http://schemas.microsoft.com/office/powerpoint/2010/main" val="769000313"/>
              </p:ext>
            </p:extLst>
          </p:nvPr>
        </p:nvGraphicFramePr>
        <p:xfrm>
          <a:off x="5138522" y="60492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9" name="Table 4">
            <a:extLst>
              <a:ext uri="{FF2B5EF4-FFF2-40B4-BE49-F238E27FC236}">
                <a16:creationId xmlns:a16="http://schemas.microsoft.com/office/drawing/2014/main" id="{301D9BC0-9044-8145-910F-3D51CE36D54B}"/>
              </a:ext>
            </a:extLst>
          </p:cNvPr>
          <p:cNvGraphicFramePr>
            <a:graphicFrameLocks noGrp="1"/>
          </p:cNvGraphicFramePr>
          <p:nvPr>
            <p:extLst>
              <p:ext uri="{D42A27DB-BD31-4B8C-83A1-F6EECF244321}">
                <p14:modId xmlns:p14="http://schemas.microsoft.com/office/powerpoint/2010/main" val="4039296236"/>
              </p:ext>
            </p:extLst>
          </p:nvPr>
        </p:nvGraphicFramePr>
        <p:xfrm>
          <a:off x="1527636" y="60492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7" name="Table 4">
            <a:extLst>
              <a:ext uri="{FF2B5EF4-FFF2-40B4-BE49-F238E27FC236}">
                <a16:creationId xmlns:a16="http://schemas.microsoft.com/office/drawing/2014/main" id="{76BC2DCC-D246-8448-B21F-FD997B162221}"/>
              </a:ext>
            </a:extLst>
          </p:cNvPr>
          <p:cNvGraphicFramePr>
            <a:graphicFrameLocks noGrp="1"/>
          </p:cNvGraphicFramePr>
          <p:nvPr>
            <p:extLst>
              <p:ext uri="{D42A27DB-BD31-4B8C-83A1-F6EECF244321}">
                <p14:modId xmlns:p14="http://schemas.microsoft.com/office/powerpoint/2010/main" val="1336941182"/>
              </p:ext>
            </p:extLst>
          </p:nvPr>
        </p:nvGraphicFramePr>
        <p:xfrm>
          <a:off x="6790910" y="604928"/>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0" name="Table 4">
            <a:extLst>
              <a:ext uri="{FF2B5EF4-FFF2-40B4-BE49-F238E27FC236}">
                <a16:creationId xmlns:a16="http://schemas.microsoft.com/office/drawing/2014/main" id="{8062A9C5-55F0-B549-9143-58A0D65B9AF0}"/>
              </a:ext>
            </a:extLst>
          </p:cNvPr>
          <p:cNvGraphicFramePr>
            <a:graphicFrameLocks noGrp="1"/>
          </p:cNvGraphicFramePr>
          <p:nvPr>
            <p:extLst>
              <p:ext uri="{D42A27DB-BD31-4B8C-83A1-F6EECF244321}">
                <p14:modId xmlns:p14="http://schemas.microsoft.com/office/powerpoint/2010/main" val="2171959503"/>
              </p:ext>
            </p:extLst>
          </p:nvPr>
        </p:nvGraphicFramePr>
        <p:xfrm>
          <a:off x="7479110" y="604927"/>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1" name="Table 4">
            <a:extLst>
              <a:ext uri="{FF2B5EF4-FFF2-40B4-BE49-F238E27FC236}">
                <a16:creationId xmlns:a16="http://schemas.microsoft.com/office/drawing/2014/main" id="{429949C1-BDE5-0F4B-9DFD-CF0D971F6100}"/>
              </a:ext>
            </a:extLst>
          </p:cNvPr>
          <p:cNvGraphicFramePr>
            <a:graphicFrameLocks noGrp="1"/>
          </p:cNvGraphicFramePr>
          <p:nvPr>
            <p:extLst>
              <p:ext uri="{D42A27DB-BD31-4B8C-83A1-F6EECF244321}">
                <p14:modId xmlns:p14="http://schemas.microsoft.com/office/powerpoint/2010/main" val="2690226557"/>
              </p:ext>
            </p:extLst>
          </p:nvPr>
        </p:nvGraphicFramePr>
        <p:xfrm>
          <a:off x="2215836" y="607308"/>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2" name="Table 4">
            <a:extLst>
              <a:ext uri="{FF2B5EF4-FFF2-40B4-BE49-F238E27FC236}">
                <a16:creationId xmlns:a16="http://schemas.microsoft.com/office/drawing/2014/main" id="{63DA46A4-C0F6-4845-B957-AF9D8044A768}"/>
              </a:ext>
            </a:extLst>
          </p:cNvPr>
          <p:cNvGraphicFramePr>
            <a:graphicFrameLocks noGrp="1"/>
          </p:cNvGraphicFramePr>
          <p:nvPr>
            <p:extLst>
              <p:ext uri="{D42A27DB-BD31-4B8C-83A1-F6EECF244321}">
                <p14:modId xmlns:p14="http://schemas.microsoft.com/office/powerpoint/2010/main" val="2504977011"/>
              </p:ext>
            </p:extLst>
          </p:nvPr>
        </p:nvGraphicFramePr>
        <p:xfrm>
          <a:off x="5826722" y="606893"/>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3" name="Table 4">
            <a:extLst>
              <a:ext uri="{FF2B5EF4-FFF2-40B4-BE49-F238E27FC236}">
                <a16:creationId xmlns:a16="http://schemas.microsoft.com/office/drawing/2014/main" id="{F6C0AF92-BF1D-034D-B60E-CB72F8EF9C40}"/>
              </a:ext>
            </a:extLst>
          </p:cNvPr>
          <p:cNvGraphicFramePr>
            <a:graphicFrameLocks noGrp="1"/>
          </p:cNvGraphicFramePr>
          <p:nvPr>
            <p:extLst>
              <p:ext uri="{D42A27DB-BD31-4B8C-83A1-F6EECF244321}">
                <p14:modId xmlns:p14="http://schemas.microsoft.com/office/powerpoint/2010/main" val="851986444"/>
              </p:ext>
            </p:extLst>
          </p:nvPr>
        </p:nvGraphicFramePr>
        <p:xfrm>
          <a:off x="2904036" y="604929"/>
          <a:ext cx="582098" cy="588871"/>
        </p:xfrm>
        <a:graphic>
          <a:graphicData uri="http://schemas.openxmlformats.org/drawingml/2006/table">
            <a:tbl>
              <a:tblPr firstRow="1" bandRow="1">
                <a:tableStyleId>{5C22544A-7EE6-4342-B048-85BDC9FD1C3A}</a:tableStyleId>
              </a:tblPr>
              <a:tblGrid>
                <a:gridCol w="582098">
                  <a:extLst>
                    <a:ext uri="{9D8B030D-6E8A-4147-A177-3AD203B41FA5}">
                      <a16:colId xmlns:a16="http://schemas.microsoft.com/office/drawing/2014/main" val="1040233054"/>
                    </a:ext>
                  </a:extLst>
                </a:gridCol>
              </a:tblGrid>
              <a:tr h="588871">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Ệ</a:t>
                      </a:r>
                      <a:endParaRPr lang="en-VN" sz="30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4" name="Table 4">
            <a:extLst>
              <a:ext uri="{FF2B5EF4-FFF2-40B4-BE49-F238E27FC236}">
                <a16:creationId xmlns:a16="http://schemas.microsoft.com/office/drawing/2014/main" id="{35C11B83-3B49-7C46-A9BF-4B32E43D6E82}"/>
              </a:ext>
            </a:extLst>
          </p:cNvPr>
          <p:cNvGraphicFramePr>
            <a:graphicFrameLocks noGrp="1"/>
          </p:cNvGraphicFramePr>
          <p:nvPr>
            <p:extLst>
              <p:ext uri="{D42A27DB-BD31-4B8C-83A1-F6EECF244321}">
                <p14:modId xmlns:p14="http://schemas.microsoft.com/office/powerpoint/2010/main" val="888552962"/>
              </p:ext>
            </p:extLst>
          </p:nvPr>
        </p:nvGraphicFramePr>
        <p:xfrm>
          <a:off x="8395771" y="604927"/>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5" name="Table 4">
            <a:extLst>
              <a:ext uri="{FF2B5EF4-FFF2-40B4-BE49-F238E27FC236}">
                <a16:creationId xmlns:a16="http://schemas.microsoft.com/office/drawing/2014/main" id="{60548833-3CDC-D54D-8E0D-9D60F5846356}"/>
              </a:ext>
            </a:extLst>
          </p:cNvPr>
          <p:cNvGraphicFramePr>
            <a:graphicFrameLocks noGrp="1"/>
          </p:cNvGraphicFramePr>
          <p:nvPr>
            <p:extLst>
              <p:ext uri="{D42A27DB-BD31-4B8C-83A1-F6EECF244321}">
                <p14:modId xmlns:p14="http://schemas.microsoft.com/office/powerpoint/2010/main" val="2792324144"/>
              </p:ext>
            </p:extLst>
          </p:nvPr>
        </p:nvGraphicFramePr>
        <p:xfrm>
          <a:off x="3592236" y="608643"/>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6" name="Table 4">
            <a:extLst>
              <a:ext uri="{FF2B5EF4-FFF2-40B4-BE49-F238E27FC236}">
                <a16:creationId xmlns:a16="http://schemas.microsoft.com/office/drawing/2014/main" id="{41E41326-5E85-154F-A06D-D535EF19E5B4}"/>
              </a:ext>
            </a:extLst>
          </p:cNvPr>
          <p:cNvGraphicFramePr>
            <a:graphicFrameLocks noGrp="1"/>
          </p:cNvGraphicFramePr>
          <p:nvPr>
            <p:extLst>
              <p:ext uri="{D42A27DB-BD31-4B8C-83A1-F6EECF244321}">
                <p14:modId xmlns:p14="http://schemas.microsoft.com/office/powerpoint/2010/main" val="2513034390"/>
              </p:ext>
            </p:extLst>
          </p:nvPr>
        </p:nvGraphicFramePr>
        <p:xfrm>
          <a:off x="10328245" y="604925"/>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7" name="Table 4">
            <a:extLst>
              <a:ext uri="{FF2B5EF4-FFF2-40B4-BE49-F238E27FC236}">
                <a16:creationId xmlns:a16="http://schemas.microsoft.com/office/drawing/2014/main" id="{A6C0C8DE-6A59-634C-876B-DD73967E7733}"/>
              </a:ext>
            </a:extLst>
          </p:cNvPr>
          <p:cNvGraphicFramePr>
            <a:graphicFrameLocks noGrp="1"/>
          </p:cNvGraphicFramePr>
          <p:nvPr>
            <p:extLst>
              <p:ext uri="{D42A27DB-BD31-4B8C-83A1-F6EECF244321}">
                <p14:modId xmlns:p14="http://schemas.microsoft.com/office/powerpoint/2010/main" val="3206125713"/>
              </p:ext>
            </p:extLst>
          </p:nvPr>
        </p:nvGraphicFramePr>
        <p:xfrm>
          <a:off x="4500290" y="609625"/>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8" name="Table 4">
            <a:extLst>
              <a:ext uri="{FF2B5EF4-FFF2-40B4-BE49-F238E27FC236}">
                <a16:creationId xmlns:a16="http://schemas.microsoft.com/office/drawing/2014/main" id="{CCE93525-CFA5-7748-AC3B-CCF67FBF21E6}"/>
              </a:ext>
            </a:extLst>
          </p:cNvPr>
          <p:cNvGraphicFramePr>
            <a:graphicFrameLocks noGrp="1"/>
          </p:cNvGraphicFramePr>
          <p:nvPr>
            <p:extLst>
              <p:ext uri="{D42A27DB-BD31-4B8C-83A1-F6EECF244321}">
                <p14:modId xmlns:p14="http://schemas.microsoft.com/office/powerpoint/2010/main" val="2077862608"/>
              </p:ext>
            </p:extLst>
          </p:nvPr>
        </p:nvGraphicFramePr>
        <p:xfrm>
          <a:off x="9690013" y="604926"/>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graphicFrame>
        <p:nvGraphicFramePr>
          <p:cNvPr id="19" name="Table 4">
            <a:extLst>
              <a:ext uri="{FF2B5EF4-FFF2-40B4-BE49-F238E27FC236}">
                <a16:creationId xmlns:a16="http://schemas.microsoft.com/office/drawing/2014/main" id="{9FE49980-A2B7-5C4B-94F9-341B4FC4051D}"/>
              </a:ext>
            </a:extLst>
          </p:cNvPr>
          <p:cNvGraphicFramePr>
            <a:graphicFrameLocks noGrp="1"/>
          </p:cNvGraphicFramePr>
          <p:nvPr>
            <p:extLst>
              <p:ext uri="{D42A27DB-BD31-4B8C-83A1-F6EECF244321}">
                <p14:modId xmlns:p14="http://schemas.microsoft.com/office/powerpoint/2010/main" val="417948294"/>
              </p:ext>
            </p:extLst>
          </p:nvPr>
        </p:nvGraphicFramePr>
        <p:xfrm>
          <a:off x="9042892" y="604927"/>
          <a:ext cx="532130" cy="588871"/>
        </p:xfrm>
        <a:graphic>
          <a:graphicData uri="http://schemas.openxmlformats.org/drawingml/2006/table">
            <a:tbl>
              <a:tblPr firstRow="1" bandRow="1">
                <a:tableStyleId>{5C22544A-7EE6-4342-B048-85BDC9FD1C3A}</a:tableStyleId>
              </a:tblPr>
              <a:tblGrid>
                <a:gridCol w="532130">
                  <a:extLst>
                    <a:ext uri="{9D8B030D-6E8A-4147-A177-3AD203B41FA5}">
                      <a16:colId xmlns:a16="http://schemas.microsoft.com/office/drawing/2014/main" val="1040233054"/>
                    </a:ext>
                  </a:extLst>
                </a:gridCol>
              </a:tblGrid>
              <a:tr h="588871">
                <a:tc>
                  <a:txBody>
                    <a:bodyPr/>
                    <a:lstStyle/>
                    <a:p>
                      <a:pPr algn="ctr"/>
                      <a:r>
                        <a:rPr lang="en-VN" sz="3000" dirty="0">
                          <a:solidFill>
                            <a:srgbClr val="FF0000"/>
                          </a:solidFill>
                          <a:latin typeface="Times New Roman" panose="02020603050405020304" pitchFamily="18" charset="0"/>
                          <a:cs typeface="Times New Roman" panose="02020603050405020304" pitchFamily="18" charset="0"/>
                        </a:rPr>
                        <a:t>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201132"/>
                  </a:ext>
                </a:extLst>
              </a:tr>
            </a:tbl>
          </a:graphicData>
        </a:graphic>
      </p:graphicFrame>
    </p:spTree>
    <p:extLst>
      <p:ext uri="{BB962C8B-B14F-4D97-AF65-F5344CB8AC3E}">
        <p14:creationId xmlns:p14="http://schemas.microsoft.com/office/powerpoint/2010/main" val="200016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开学"/>
</p:tagLst>
</file>

<file path=ppt/tags/tag10.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1.xml><?xml version="1.0" encoding="utf-8"?>
<p:tagLst xmlns:a="http://schemas.openxmlformats.org/drawingml/2006/main" xmlns:r="http://schemas.openxmlformats.org/officeDocument/2006/relationships" xmlns:p="http://schemas.openxmlformats.org/presentationml/2006/main">
  <p:tag name="TIMING" val="|0.5|0.6|0.5"/>
</p:tagLst>
</file>

<file path=ppt/tags/tag12.xml><?xml version="1.0" encoding="utf-8"?>
<p:tagLst xmlns:a="http://schemas.openxmlformats.org/drawingml/2006/main" xmlns:r="http://schemas.openxmlformats.org/officeDocument/2006/relationships" xmlns:p="http://schemas.openxmlformats.org/presentationml/2006/main">
  <p:tag name="TIMING" val="|0.3|0.3|0.3|0.3|0.3|0.2|0.2"/>
</p:tagLst>
</file>

<file path=ppt/tags/tag13.xml><?xml version="1.0" encoding="utf-8"?>
<p:tagLst xmlns:a="http://schemas.openxmlformats.org/drawingml/2006/main" xmlns:r="http://schemas.openxmlformats.org/officeDocument/2006/relationships" xmlns:p="http://schemas.openxmlformats.org/presentationml/2006/main">
  <p:tag name="TIMING" val="|0.3|0.3|0.3|0.3|0.3|0.2|0.2"/>
</p:tagLst>
</file>

<file path=ppt/tags/tag14.xml><?xml version="1.0" encoding="utf-8"?>
<p:tagLst xmlns:a="http://schemas.openxmlformats.org/drawingml/2006/main" xmlns:r="http://schemas.openxmlformats.org/officeDocument/2006/relationships" xmlns:p="http://schemas.openxmlformats.org/presentationml/2006/main">
  <p:tag name="TIMING" val="|0.2|0.2|0.2|0.2|0.2|0.5"/>
</p:tagLst>
</file>

<file path=ppt/tags/tag15.xml><?xml version="1.0" encoding="utf-8"?>
<p:tagLst xmlns:a="http://schemas.openxmlformats.org/drawingml/2006/main" xmlns:r="http://schemas.openxmlformats.org/officeDocument/2006/relationships" xmlns:p="http://schemas.openxmlformats.org/presentationml/2006/main">
  <p:tag name="TIMING" val="|0.2|0.2|0.2|0.2|0.2|0.5"/>
</p:tagLst>
</file>

<file path=ppt/tags/tag16.xml><?xml version="1.0" encoding="utf-8"?>
<p:tagLst xmlns:a="http://schemas.openxmlformats.org/drawingml/2006/main" xmlns:r="http://schemas.openxmlformats.org/officeDocument/2006/relationships" xmlns:p="http://schemas.openxmlformats.org/presentationml/2006/main">
  <p:tag name="TIMING" val="|0.2|0.2|0.2"/>
</p:tagLst>
</file>

<file path=ppt/tags/tag17.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8.xml><?xml version="1.0" encoding="utf-8"?>
<p:tagLst xmlns:a="http://schemas.openxmlformats.org/drawingml/2006/main" xmlns:r="http://schemas.openxmlformats.org/officeDocument/2006/relationships" xmlns:p="http://schemas.openxmlformats.org/presentationml/2006/main">
  <p:tag name="TIMING" val="|0.2|0.2|0.2|0.2|0.2|0.2|0.4"/>
</p:tagLst>
</file>

<file path=ppt/tags/tag19.xml><?xml version="1.0" encoding="utf-8"?>
<p:tagLst xmlns:a="http://schemas.openxmlformats.org/drawingml/2006/main" xmlns:r="http://schemas.openxmlformats.org/officeDocument/2006/relationships" xmlns:p="http://schemas.openxmlformats.org/presentationml/2006/main">
  <p:tag name="TIMING" val="|0.2|0.2|0.2|0.2|0.2|0.2|0.2|0.2"/>
</p:tagLst>
</file>

<file path=ppt/tags/tag2.xml><?xml version="1.0" encoding="utf-8"?>
<p:tagLst xmlns:a="http://schemas.openxmlformats.org/drawingml/2006/main" xmlns:r="http://schemas.openxmlformats.org/officeDocument/2006/relationships" xmlns:p="http://schemas.openxmlformats.org/presentationml/2006/main">
  <p:tag name="TIMING" val="|0.4|0.8|0.5|0.5|0.5|0.8"/>
</p:tagLst>
</file>

<file path=ppt/tags/tag20.xml><?xml version="1.0" encoding="utf-8"?>
<p:tagLst xmlns:a="http://schemas.openxmlformats.org/drawingml/2006/main" xmlns:r="http://schemas.openxmlformats.org/officeDocument/2006/relationships" xmlns:p="http://schemas.openxmlformats.org/presentationml/2006/main">
  <p:tag name="TIMING" val="|1.7|0|0|0|0.6|0.3|0.2"/>
</p:tagLst>
</file>

<file path=ppt/tags/tag21.xml><?xml version="1.0" encoding="utf-8"?>
<p:tagLst xmlns:a="http://schemas.openxmlformats.org/drawingml/2006/main" xmlns:r="http://schemas.openxmlformats.org/officeDocument/2006/relationships" xmlns:p="http://schemas.openxmlformats.org/presentationml/2006/main">
  <p:tag name="TIMING" val="|0.8|0|0|0.1|0.2|0.2|0.2|0.2"/>
</p:tagLst>
</file>

<file path=ppt/tags/tag22.xml><?xml version="1.0" encoding="utf-8"?>
<p:tagLst xmlns:a="http://schemas.openxmlformats.org/drawingml/2006/main" xmlns:r="http://schemas.openxmlformats.org/officeDocument/2006/relationships" xmlns:p="http://schemas.openxmlformats.org/presentationml/2006/main">
  <p:tag name="TIMING" val="|0.2|0.2|0.4|0.2|0.2|0.2|0.2|0.2|0.2"/>
</p:tagLst>
</file>

<file path=ppt/tags/tag23.xml><?xml version="1.0" encoding="utf-8"?>
<p:tagLst xmlns:a="http://schemas.openxmlformats.org/drawingml/2006/main" xmlns:r="http://schemas.openxmlformats.org/officeDocument/2006/relationships" xmlns:p="http://schemas.openxmlformats.org/presentationml/2006/main">
  <p:tag name="TIMING" val="|0.2|0.2|0.4|0.2|0.2|0.2|0.2|0.2|0.2"/>
</p:tagLst>
</file>

<file path=ppt/tags/tag3.xml><?xml version="1.0" encoding="utf-8"?>
<p:tagLst xmlns:a="http://schemas.openxmlformats.org/drawingml/2006/main" xmlns:r="http://schemas.openxmlformats.org/officeDocument/2006/relationships" xmlns:p="http://schemas.openxmlformats.org/presentationml/2006/main">
  <p:tag name="TIMING" val="|0.4|0.9|0.6|0.6"/>
</p:tagLst>
</file>

<file path=ppt/tags/tag4.xml><?xml version="1.0" encoding="utf-8"?>
<p:tagLst xmlns:a="http://schemas.openxmlformats.org/drawingml/2006/main" xmlns:r="http://schemas.openxmlformats.org/officeDocument/2006/relationships" xmlns:p="http://schemas.openxmlformats.org/presentationml/2006/main">
  <p:tag name="TIMING" val="|0.4|0.8|0.5|0.5|0.5|0.8"/>
</p:tagLst>
</file>

<file path=ppt/tags/tag5.xml><?xml version="1.0" encoding="utf-8"?>
<p:tagLst xmlns:a="http://schemas.openxmlformats.org/drawingml/2006/main" xmlns:r="http://schemas.openxmlformats.org/officeDocument/2006/relationships" xmlns:p="http://schemas.openxmlformats.org/presentationml/2006/main">
  <p:tag name="TIMING" val="|0.5|0.6|0.8|0.8|0.5|0.8|0.5|0.6|0.5|0.6"/>
</p:tagLst>
</file>

<file path=ppt/tags/tag6.xml><?xml version="1.0" encoding="utf-8"?>
<p:tagLst xmlns:a="http://schemas.openxmlformats.org/drawingml/2006/main" xmlns:r="http://schemas.openxmlformats.org/officeDocument/2006/relationships" xmlns:p="http://schemas.openxmlformats.org/presentationml/2006/main">
  <p:tag name="TIMING" val="|0.5|0.6|0.5"/>
</p:tagLst>
</file>

<file path=ppt/tags/tag7.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8.xml><?xml version="1.0" encoding="utf-8"?>
<p:tagLst xmlns:a="http://schemas.openxmlformats.org/drawingml/2006/main" xmlns:r="http://schemas.openxmlformats.org/officeDocument/2006/relationships" xmlns:p="http://schemas.openxmlformats.org/presentationml/2006/main">
  <p:tag name="TIMING" val="|0.2|0.2|0.2|0.5|0.2|0.2|0.2|0.2|0.2|0.2"/>
</p:tagLst>
</file>

<file path=ppt/tags/tag9.xml><?xml version="1.0" encoding="utf-8"?>
<p:tagLst xmlns:a="http://schemas.openxmlformats.org/drawingml/2006/main" xmlns:r="http://schemas.openxmlformats.org/officeDocument/2006/relationships" xmlns:p="http://schemas.openxmlformats.org/presentationml/2006/main">
  <p:tag name="TIMING" val="|0.6|0.7|0.6|0.4|0.4|0.3|0.3|0.3|0.2|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521</TotalTime>
  <Words>1557</Words>
  <Application>Microsoft Office PowerPoint</Application>
  <PresentationFormat>Widescreen</PresentationFormat>
  <Paragraphs>281</Paragraphs>
  <Slides>35</Slides>
  <Notes>23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Times New Roman</vt:lpstr>
      <vt:lpstr>Arial</vt:lpstr>
      <vt:lpstr>Symbol</vt:lpstr>
      <vt:lpstr>微软雅黑</vt:lpstr>
      <vt:lpstr>Calibri</vt:lpstr>
      <vt:lpstr>仓耳今楷05-6763 W05</vt:lpstr>
      <vt:lpstr>ArialMT</vt:lpstr>
      <vt:lpstr>字魂7号-温暖童稚体</vt:lpstr>
      <vt:lpstr>等线</vt:lpstr>
      <vt:lpstr>字魂27号-布丁体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creator>lenovo</dc:creator>
  <cp:lastModifiedBy>Administrator</cp:lastModifiedBy>
  <cp:revision>156</cp:revision>
  <dcterms:created xsi:type="dcterms:W3CDTF">2019-07-16T01:21:34Z</dcterms:created>
  <dcterms:modified xsi:type="dcterms:W3CDTF">2024-05-17T15:44:17Z</dcterms:modified>
</cp:coreProperties>
</file>