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6"/>
  </p:notesMasterIdLst>
  <p:sldIdLst>
    <p:sldId id="335" r:id="rId2"/>
    <p:sldId id="490" r:id="rId3"/>
    <p:sldId id="491" r:id="rId4"/>
    <p:sldId id="492" r:id="rId5"/>
    <p:sldId id="493" r:id="rId6"/>
    <p:sldId id="480" r:id="rId7"/>
    <p:sldId id="481" r:id="rId8"/>
    <p:sldId id="494" r:id="rId9"/>
    <p:sldId id="496" r:id="rId10"/>
    <p:sldId id="455" r:id="rId11"/>
    <p:sldId id="489" r:id="rId12"/>
    <p:sldId id="497" r:id="rId13"/>
    <p:sldId id="444" r:id="rId14"/>
    <p:sldId id="495" r:id="rId15"/>
    <p:sldId id="498" r:id="rId16"/>
    <p:sldId id="499" r:id="rId17"/>
    <p:sldId id="501" r:id="rId18"/>
    <p:sldId id="449" r:id="rId19"/>
    <p:sldId id="503" r:id="rId20"/>
    <p:sldId id="504" r:id="rId21"/>
    <p:sldId id="502" r:id="rId22"/>
    <p:sldId id="505" r:id="rId23"/>
    <p:sldId id="506" r:id="rId24"/>
    <p:sldId id="507" r:id="rId25"/>
    <p:sldId id="500" r:id="rId26"/>
    <p:sldId id="508" r:id="rId27"/>
    <p:sldId id="448" r:id="rId28"/>
    <p:sldId id="512" r:id="rId29"/>
    <p:sldId id="263" r:id="rId30"/>
    <p:sldId id="256" r:id="rId31"/>
    <p:sldId id="257" r:id="rId32"/>
    <p:sldId id="258" r:id="rId33"/>
    <p:sldId id="259" r:id="rId34"/>
    <p:sldId id="260" r:id="rId35"/>
    <p:sldId id="261" r:id="rId36"/>
    <p:sldId id="262" r:id="rId37"/>
    <p:sldId id="509" r:id="rId38"/>
    <p:sldId id="510" r:id="rId39"/>
    <p:sldId id="511" r:id="rId40"/>
    <p:sldId id="513" r:id="rId41"/>
    <p:sldId id="514" r:id="rId42"/>
    <p:sldId id="453" r:id="rId43"/>
    <p:sldId id="482" r:id="rId44"/>
    <p:sldId id="387" r:id="rId45"/>
  </p:sldIdLst>
  <p:sldSz cx="9144000" cy="5143500" type="screen16x9"/>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8EF"/>
    <a:srgbClr val="FE7D00"/>
    <a:srgbClr val="8BD5CB"/>
    <a:srgbClr val="974949"/>
    <a:srgbClr val="F4F8E0"/>
    <a:srgbClr val="FCFDF5"/>
    <a:srgbClr val="4AB8A3"/>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50" autoAdjust="0"/>
  </p:normalViewPr>
  <p:slideViewPr>
    <p:cSldViewPr>
      <p:cViewPr varScale="1">
        <p:scale>
          <a:sx n="143" d="100"/>
          <a:sy n="143" d="100"/>
        </p:scale>
        <p:origin x="73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5/17/2024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14</a:t>
            </a:fld>
            <a:endParaRPr lang="en-US" dirty="0"/>
          </a:p>
        </p:txBody>
      </p:sp>
    </p:spTree>
    <p:extLst>
      <p:ext uri="{BB962C8B-B14F-4D97-AF65-F5344CB8AC3E}">
        <p14:creationId xmlns:p14="http://schemas.microsoft.com/office/powerpoint/2010/main" val="47609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a:p>
          <a:p>
            <a:endParaRPr lang="en-VN"/>
          </a:p>
        </p:txBody>
      </p:sp>
      <p:sp>
        <p:nvSpPr>
          <p:cNvPr id="4" name="Slide Number Placeholder 3"/>
          <p:cNvSpPr>
            <a:spLocks noGrp="1"/>
          </p:cNvSpPr>
          <p:nvPr>
            <p:ph type="sldNum" sz="quarter" idx="5"/>
          </p:nvPr>
        </p:nvSpPr>
        <p:spPr/>
        <p:txBody>
          <a:bodyPr/>
          <a:lstStyle/>
          <a:p>
            <a:fld id="{B78F6036-E835-44CB-A25A-34C755DFD5D4}" type="slidenum">
              <a:rPr lang="en-US" smtClean="0"/>
              <a:pPr/>
              <a:t>16</a:t>
            </a:fld>
            <a:endParaRPr lang="en-US" dirty="0"/>
          </a:p>
        </p:txBody>
      </p:sp>
    </p:spTree>
    <p:extLst>
      <p:ext uri="{BB962C8B-B14F-4D97-AF65-F5344CB8AC3E}">
        <p14:creationId xmlns:p14="http://schemas.microsoft.com/office/powerpoint/2010/main" val="417380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378592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221832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327771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137546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extLst>
      <p:ext uri="{BB962C8B-B14F-4D97-AF65-F5344CB8AC3E}">
        <p14:creationId xmlns:p14="http://schemas.microsoft.com/office/powerpoint/2010/main" val="109163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237091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extLst>
      <p:ext uri="{BB962C8B-B14F-4D97-AF65-F5344CB8AC3E}">
        <p14:creationId xmlns:p14="http://schemas.microsoft.com/office/powerpoint/2010/main" val="9766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30</a:t>
            </a:fld>
            <a:endParaRPr lang="en-US" dirty="0"/>
          </a:p>
        </p:txBody>
      </p:sp>
    </p:spTree>
    <p:extLst>
      <p:ext uri="{BB962C8B-B14F-4D97-AF65-F5344CB8AC3E}">
        <p14:creationId xmlns:p14="http://schemas.microsoft.com/office/powerpoint/2010/main" val="174931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 con có bao giờ thắc mắc vì sao cái này, hay cái kia lại xuất hiện không? Đôi khi mọi thứ con người sáng chế ra đều xuất phát từ một ý tưởng “tình cờ” và “bất ngờ” nào đó đấy. Hôm nay chúng mình sẽ cùng tìm hiểu nhé! </a:t>
            </a:r>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4</a:t>
            </a:fld>
            <a:endParaRPr lang="en-US" dirty="0"/>
          </a:p>
        </p:txBody>
      </p:sp>
    </p:spTree>
    <p:extLst>
      <p:ext uri="{BB962C8B-B14F-4D97-AF65-F5344CB8AC3E}">
        <p14:creationId xmlns:p14="http://schemas.microsoft.com/office/powerpoint/2010/main" val="2697808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34</a:t>
            </a:fld>
            <a:endParaRPr lang="en-US" dirty="0"/>
          </a:p>
        </p:txBody>
      </p:sp>
    </p:spTree>
    <p:extLst>
      <p:ext uri="{BB962C8B-B14F-4D97-AF65-F5344CB8AC3E}">
        <p14:creationId xmlns:p14="http://schemas.microsoft.com/office/powerpoint/2010/main" val="108002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Cách trình bày của mỗi văn bản phù hợp với mục đích của văn bản:</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PT và ca khúc mừng chiến thắng:  Trình bày thông tin về quá trình ra đời của ca khúc “Như có Bác trong ngày đại thắng” qua lời kể và hồi tưởng của nhạc sĩ Phạm Tuyên, văn bản trình bày thông tin theo trình tự thời gian.</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Điều gì giúp bóng đá Việt Nam chiến thắng: Trình bày kết quả trước để nhấn mạnh thành công vang dội của bóng đá Việt Nam trong năm 2019, thành công đó có những nguyên nhân sâu xa được lí giải ngay sau đó.</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Những phát minh “tình cờ và bất ngờ”: Tóm lược sự ra đời của các phát minh bằng phương pháp tóm tắt, liệt kê. Vì nội dung văn bản đề cập đến nhiều phát minh nên cần sử dụng tóm tắt, liệt kê để đảm bảo ngắn gọn, dễ nhớ.</a:t>
            </a:r>
            <a:endParaRPr lang="en-VN" sz="1200" b="0" i="0" kern="1200" dirty="0">
              <a:solidFill>
                <a:schemeClr val="tx1"/>
              </a:solidFill>
              <a:effectLst/>
              <a:latin typeface="Source Han Sans CN Medium" panose="020B0500000000000000" pitchFamily="34" charset="-128"/>
              <a:ea typeface="+mn-ea"/>
              <a:cs typeface="+mn-cs"/>
            </a:endParaRPr>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38</a:t>
            </a:fld>
            <a:endParaRPr lang="en-US" dirty="0"/>
          </a:p>
        </p:txBody>
      </p:sp>
    </p:spTree>
    <p:extLst>
      <p:ext uri="{BB962C8B-B14F-4D97-AF65-F5344CB8AC3E}">
        <p14:creationId xmlns:p14="http://schemas.microsoft.com/office/powerpoint/2010/main" val="128866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40</a:t>
            </a:fld>
            <a:endParaRPr lang="en-US">
              <a:solidFill>
                <a:prstClr val="black"/>
              </a:solidFill>
            </a:endParaRPr>
          </a:p>
        </p:txBody>
      </p:sp>
    </p:spTree>
    <p:extLst>
      <p:ext uri="{BB962C8B-B14F-4D97-AF65-F5344CB8AC3E}">
        <p14:creationId xmlns:p14="http://schemas.microsoft.com/office/powerpoint/2010/main" val="132798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4605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43</a:t>
            </a:fld>
            <a:endParaRPr lang="en-US">
              <a:solidFill>
                <a:prstClr val="black"/>
              </a:solidFill>
            </a:endParaRPr>
          </a:p>
        </p:txBody>
      </p:sp>
    </p:spTree>
    <p:extLst>
      <p:ext uri="{BB962C8B-B14F-4D97-AF65-F5344CB8AC3E}">
        <p14:creationId xmlns:p14="http://schemas.microsoft.com/office/powerpoint/2010/main" val="870694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44</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5</a:t>
            </a:fld>
            <a:endParaRPr lang="en-US" dirty="0"/>
          </a:p>
        </p:txBody>
      </p:sp>
    </p:spTree>
    <p:extLst>
      <p:ext uri="{BB962C8B-B14F-4D97-AF65-F5344CB8AC3E}">
        <p14:creationId xmlns:p14="http://schemas.microsoft.com/office/powerpoint/2010/main" val="273899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38586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extLst>
      <p:ext uri="{BB962C8B-B14F-4D97-AF65-F5344CB8AC3E}">
        <p14:creationId xmlns:p14="http://schemas.microsoft.com/office/powerpoint/2010/main" val="424431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11A219-AFB3-4262-B118-BD901D2AE21C}" type="slidenum">
              <a:rPr lang="zh-CN" altLang="en-US" smtClean="0"/>
              <a:t>10</a:t>
            </a:fld>
            <a:endParaRPr lang="zh-CN" altLang="en-US"/>
          </a:p>
        </p:txBody>
      </p:sp>
    </p:spTree>
    <p:extLst>
      <p:ext uri="{BB962C8B-B14F-4D97-AF65-F5344CB8AC3E}">
        <p14:creationId xmlns:p14="http://schemas.microsoft.com/office/powerpoint/2010/main" val="360847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extLst>
      <p:ext uri="{BB962C8B-B14F-4D97-AF65-F5344CB8AC3E}">
        <p14:creationId xmlns:p14="http://schemas.microsoft.com/office/powerpoint/2010/main" val="176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 con có bao giờ thắc mắc vì sao cái này, hay cái kia lại xuất hiện không? Đôi khi mọi thứ con người sáng chế ra đều xuất phát từ một ý tưởng “tình cờ” và “bất ngờ” nào đó đấy. Hôm nay chúng mình sẽ cùng tìm hiểu nhé! </a:t>
            </a:r>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12</a:t>
            </a:fld>
            <a:endParaRPr lang="en-US" dirty="0"/>
          </a:p>
        </p:txBody>
      </p:sp>
    </p:spTree>
    <p:extLst>
      <p:ext uri="{BB962C8B-B14F-4D97-AF65-F5344CB8AC3E}">
        <p14:creationId xmlns:p14="http://schemas.microsoft.com/office/powerpoint/2010/main" val="54031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05D42D-B239-4370-B541-637126078E1A}" type="slidenum">
              <a:rPr lang="zh-CN" altLang="en-US" smtClean="0"/>
              <a:t>13</a:t>
            </a:fld>
            <a:endParaRPr lang="zh-CN" altLang="en-US"/>
          </a:p>
        </p:txBody>
      </p:sp>
    </p:spTree>
    <p:extLst>
      <p:ext uri="{BB962C8B-B14F-4D97-AF65-F5344CB8AC3E}">
        <p14:creationId xmlns:p14="http://schemas.microsoft.com/office/powerpoint/2010/main" val="309864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3909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777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42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33"/>
            <a:ext cx="9144000" cy="5151566"/>
          </a:xfrm>
          <a:prstGeom prst="rect">
            <a:avLst/>
          </a:prstGeom>
        </p:spPr>
      </p:pic>
    </p:spTree>
    <p:extLst>
      <p:ext uri="{BB962C8B-B14F-4D97-AF65-F5344CB8AC3E}">
        <p14:creationId xmlns:p14="http://schemas.microsoft.com/office/powerpoint/2010/main" val="438913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22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095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179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592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11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8816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107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8769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1011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757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5155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042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5542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0002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550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654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7617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10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3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786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74118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Overall Status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2307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181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428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513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951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937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7335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5529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540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3795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7989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Completion</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4991983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71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8616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563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1704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6701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488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038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68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247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1778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Key Projects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529782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073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32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9123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880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14407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06154"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Drawbacks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73372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Future Plans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65179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2024/5/17</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3" r:id="rId5"/>
    <p:sldLayoutId id="2147483714" r:id="rId6"/>
    <p:sldLayoutId id="2147483715" r:id="rId7"/>
    <p:sldLayoutId id="214748371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8" r:id="rId44"/>
    <p:sldLayoutId id="2147483719" r:id="rId45"/>
    <p:sldLayoutId id="2147483720" r:id="rId46"/>
    <p:sldLayoutId id="2147483721"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3.wdp"/><Relationship Id="rId2" Type="http://schemas.openxmlformats.org/officeDocument/2006/relationships/image" Target="../media/image37.jpeg"/><Relationship Id="rId1" Type="http://schemas.openxmlformats.org/officeDocument/2006/relationships/slideLayout" Target="../slideLayouts/slideLayout64.xml"/><Relationship Id="rId6" Type="http://schemas.openxmlformats.org/officeDocument/2006/relationships/image" Target="../media/image39.png"/><Relationship Id="rId5" Type="http://schemas.openxmlformats.org/officeDocument/2006/relationships/slide" Target="slide3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3" Type="http://schemas.openxmlformats.org/officeDocument/2006/relationships/image" Target="../media/image45.png"/><Relationship Id="rId18" Type="http://schemas.microsoft.com/office/2007/relationships/hdphoto" Target="../media/hdphoto11.wdp"/><Relationship Id="rId26" Type="http://schemas.openxmlformats.org/officeDocument/2006/relationships/image" Target="../media/image52.png"/><Relationship Id="rId39" Type="http://schemas.openxmlformats.org/officeDocument/2006/relationships/image" Target="../media/image59.png"/><Relationship Id="rId21" Type="http://schemas.openxmlformats.org/officeDocument/2006/relationships/image" Target="../media/image49.png"/><Relationship Id="rId34" Type="http://schemas.openxmlformats.org/officeDocument/2006/relationships/image" Target="../media/image56.png"/><Relationship Id="rId42" Type="http://schemas.openxmlformats.org/officeDocument/2006/relationships/image" Target="../media/image60.png"/><Relationship Id="rId47" Type="http://schemas.openxmlformats.org/officeDocument/2006/relationships/slide" Target="slide32.xml"/><Relationship Id="rId50" Type="http://schemas.openxmlformats.org/officeDocument/2006/relationships/slide" Target="slide33.xml"/><Relationship Id="rId55" Type="http://schemas.microsoft.com/office/2007/relationships/hdphoto" Target="../media/hdphoto26.wdp"/><Relationship Id="rId7" Type="http://schemas.openxmlformats.org/officeDocument/2006/relationships/image" Target="../media/image42.png"/><Relationship Id="rId2" Type="http://schemas.openxmlformats.org/officeDocument/2006/relationships/notesSlide" Target="../notesSlides/notesSlide19.xml"/><Relationship Id="rId16" Type="http://schemas.microsoft.com/office/2007/relationships/hdphoto" Target="../media/hdphoto10.wdp"/><Relationship Id="rId29" Type="http://schemas.microsoft.com/office/2007/relationships/hdphoto" Target="../media/hdphoto16.wdp"/><Relationship Id="rId11" Type="http://schemas.openxmlformats.org/officeDocument/2006/relationships/image" Target="../media/image44.png"/><Relationship Id="rId24" Type="http://schemas.microsoft.com/office/2007/relationships/hdphoto" Target="../media/hdphoto14.wdp"/><Relationship Id="rId32" Type="http://schemas.openxmlformats.org/officeDocument/2006/relationships/image" Target="../media/image55.png"/><Relationship Id="rId37" Type="http://schemas.openxmlformats.org/officeDocument/2006/relationships/image" Target="../media/image58.png"/><Relationship Id="rId40" Type="http://schemas.microsoft.com/office/2007/relationships/hdphoto" Target="../media/hdphoto21.wdp"/><Relationship Id="rId45" Type="http://schemas.openxmlformats.org/officeDocument/2006/relationships/image" Target="../media/image61.png"/><Relationship Id="rId53" Type="http://schemas.openxmlformats.org/officeDocument/2006/relationships/slide" Target="slide34.xml"/><Relationship Id="rId58" Type="http://schemas.microsoft.com/office/2007/relationships/hdphoto" Target="../media/hdphoto27.wdp"/><Relationship Id="rId5" Type="http://schemas.openxmlformats.org/officeDocument/2006/relationships/image" Target="../media/image41.png"/><Relationship Id="rId19" Type="http://schemas.openxmlformats.org/officeDocument/2006/relationships/image" Target="../media/image48.png"/><Relationship Id="rId4" Type="http://schemas.microsoft.com/office/2007/relationships/hdphoto" Target="../media/hdphoto4.wdp"/><Relationship Id="rId9" Type="http://schemas.openxmlformats.org/officeDocument/2006/relationships/image" Target="../media/image43.png"/><Relationship Id="rId14" Type="http://schemas.microsoft.com/office/2007/relationships/hdphoto" Target="../media/hdphoto9.wdp"/><Relationship Id="rId22" Type="http://schemas.microsoft.com/office/2007/relationships/hdphoto" Target="../media/hdphoto13.wdp"/><Relationship Id="rId27" Type="http://schemas.microsoft.com/office/2007/relationships/hdphoto" Target="../media/hdphoto15.wdp"/><Relationship Id="rId30" Type="http://schemas.openxmlformats.org/officeDocument/2006/relationships/image" Target="../media/image54.png"/><Relationship Id="rId35" Type="http://schemas.microsoft.com/office/2007/relationships/hdphoto" Target="../media/hdphoto19.wdp"/><Relationship Id="rId43" Type="http://schemas.microsoft.com/office/2007/relationships/hdphoto" Target="../media/hdphoto22.wdp"/><Relationship Id="rId48" Type="http://schemas.openxmlformats.org/officeDocument/2006/relationships/image" Target="../media/image62.png"/><Relationship Id="rId56" Type="http://schemas.openxmlformats.org/officeDocument/2006/relationships/slide" Target="slide35.xml"/><Relationship Id="rId8" Type="http://schemas.microsoft.com/office/2007/relationships/hdphoto" Target="../media/hdphoto6.wdp"/><Relationship Id="rId51" Type="http://schemas.openxmlformats.org/officeDocument/2006/relationships/image" Target="../media/image63.png"/><Relationship Id="rId3" Type="http://schemas.openxmlformats.org/officeDocument/2006/relationships/image" Target="../media/image40.png"/><Relationship Id="rId12" Type="http://schemas.microsoft.com/office/2007/relationships/hdphoto" Target="../media/hdphoto8.wdp"/><Relationship Id="rId17" Type="http://schemas.openxmlformats.org/officeDocument/2006/relationships/image" Target="../media/image47.png"/><Relationship Id="rId25" Type="http://schemas.openxmlformats.org/officeDocument/2006/relationships/image" Target="../media/image51.png"/><Relationship Id="rId33" Type="http://schemas.microsoft.com/office/2007/relationships/hdphoto" Target="../media/hdphoto18.wdp"/><Relationship Id="rId38" Type="http://schemas.microsoft.com/office/2007/relationships/hdphoto" Target="../media/hdphoto20.wdp"/><Relationship Id="rId46" Type="http://schemas.microsoft.com/office/2007/relationships/hdphoto" Target="../media/hdphoto23.wdp"/><Relationship Id="rId20" Type="http://schemas.microsoft.com/office/2007/relationships/hdphoto" Target="../media/hdphoto12.wdp"/><Relationship Id="rId41" Type="http://schemas.openxmlformats.org/officeDocument/2006/relationships/slide" Target="slide36.xml"/><Relationship Id="rId54" Type="http://schemas.openxmlformats.org/officeDocument/2006/relationships/image" Target="../media/image64.png"/><Relationship Id="rId1" Type="http://schemas.openxmlformats.org/officeDocument/2006/relationships/slideLayout" Target="../slideLayouts/slideLayout64.xml"/><Relationship Id="rId6" Type="http://schemas.microsoft.com/office/2007/relationships/hdphoto" Target="../media/hdphoto5.wdp"/><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image" Target="../media/image53.png"/><Relationship Id="rId36" Type="http://schemas.openxmlformats.org/officeDocument/2006/relationships/image" Target="../media/image57.png"/><Relationship Id="rId49" Type="http://schemas.microsoft.com/office/2007/relationships/hdphoto" Target="../media/hdphoto24.wdp"/><Relationship Id="rId57" Type="http://schemas.openxmlformats.org/officeDocument/2006/relationships/image" Target="../media/image65.png"/><Relationship Id="rId10" Type="http://schemas.microsoft.com/office/2007/relationships/hdphoto" Target="../media/hdphoto7.wdp"/><Relationship Id="rId31" Type="http://schemas.microsoft.com/office/2007/relationships/hdphoto" Target="../media/hdphoto17.wdp"/><Relationship Id="rId44" Type="http://schemas.openxmlformats.org/officeDocument/2006/relationships/slide" Target="slide31.xml"/><Relationship Id="rId52" Type="http://schemas.microsoft.com/office/2007/relationships/hdphoto" Target="../media/hdphoto25.wdp"/></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7" Type="http://schemas.microsoft.com/office/2007/relationships/hdphoto" Target="../media/hdphoto28.wdp"/><Relationship Id="rId2" Type="http://schemas.openxmlformats.org/officeDocument/2006/relationships/notesSlide" Target="../notesSlides/notesSlide20.xml"/><Relationship Id="rId1" Type="http://schemas.openxmlformats.org/officeDocument/2006/relationships/slideLayout" Target="../slideLayouts/slideLayout64.xml"/><Relationship Id="rId6" Type="http://schemas.openxmlformats.org/officeDocument/2006/relationships/image" Target="../media/image68.png"/><Relationship Id="rId5" Type="http://schemas.openxmlformats.org/officeDocument/2006/relationships/slide" Target="slide30.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427BBBE-3904-684B-B429-EA8CBF62A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00" y="895350"/>
            <a:ext cx="6807200" cy="2857500"/>
          </a:xfrm>
          <a:prstGeom prst="rect">
            <a:avLst/>
          </a:prstGeom>
        </p:spPr>
      </p:pic>
      <p:sp>
        <p:nvSpPr>
          <p:cNvPr id="26" name="文本框 25"/>
          <p:cNvSpPr txBox="1"/>
          <p:nvPr/>
        </p:nvSpPr>
        <p:spPr>
          <a:xfrm>
            <a:off x="2177846" y="3409950"/>
            <a:ext cx="4788307" cy="461665"/>
          </a:xfrm>
          <a:prstGeom prst="rect">
            <a:avLst/>
          </a:prstGeom>
          <a:noFill/>
        </p:spPr>
        <p:txBody>
          <a:bodyPr wrap="square" rtlCol="0">
            <a:spAutoFit/>
          </a:bodyPr>
          <a:lstStyle/>
          <a:p>
            <a:pPr algn="ctr"/>
            <a:r>
              <a:rPr lang="en-US" altLang="zh-CN" sz="240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GV: ĐINH THỊ THẢO</a:t>
            </a:r>
            <a:endParaRPr lang="zh-CN" altLang="en-US" sz="240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3">
            <a:extLst>
              <a:ext uri="{FF2B5EF4-FFF2-40B4-BE49-F238E27FC236}">
                <a16:creationId xmlns:a16="http://schemas.microsoft.com/office/drawing/2014/main" id="{D4150152-1C08-4153-AAED-F01189A66794}"/>
              </a:ext>
            </a:extLst>
          </p:cNvPr>
          <p:cNvGrpSpPr/>
          <p:nvPr/>
        </p:nvGrpSpPr>
        <p:grpSpPr>
          <a:xfrm>
            <a:off x="2646442" y="1220744"/>
            <a:ext cx="891629" cy="1717086"/>
            <a:chOff x="4706082" y="1460560"/>
            <a:chExt cx="675382" cy="2573866"/>
          </a:xfrm>
        </p:grpSpPr>
        <p:sp>
          <p:nvSpPr>
            <p:cNvPr id="153" name="任意多边形: 形状 4">
              <a:extLst>
                <a:ext uri="{FF2B5EF4-FFF2-40B4-BE49-F238E27FC236}">
                  <a16:creationId xmlns:a16="http://schemas.microsoft.com/office/drawing/2014/main" id="{3F97032F-2269-4F4E-ABD1-E51145A3650F}"/>
                </a:ext>
              </a:extLst>
            </p:cNvPr>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4" name="任意多边形: 形状 5">
              <a:extLst>
                <a:ext uri="{FF2B5EF4-FFF2-40B4-BE49-F238E27FC236}">
                  <a16:creationId xmlns:a16="http://schemas.microsoft.com/office/drawing/2014/main" id="{ED827E05-E1C2-46FE-BABB-76022E434F34}"/>
                </a:ext>
              </a:extLst>
            </p:cNvPr>
            <p:cNvSpPr/>
            <p:nvPr/>
          </p:nvSpPr>
          <p:spPr>
            <a:xfrm>
              <a:off x="4706082" y="2701773"/>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9943" tIns="21610" rIns="249941" bIns="21611"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5" name="任意多边形: 形状 6">
              <a:extLst>
                <a:ext uri="{FF2B5EF4-FFF2-40B4-BE49-F238E27FC236}">
                  <a16:creationId xmlns:a16="http://schemas.microsoft.com/office/drawing/2014/main" id="{0E4B9C3A-1CF7-40D9-84AA-8C265936067E}"/>
                </a:ext>
              </a:extLst>
            </p:cNvPr>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grpSp>
      <p:sp>
        <p:nvSpPr>
          <p:cNvPr id="156" name="矩形: 圆角 7">
            <a:extLst>
              <a:ext uri="{FF2B5EF4-FFF2-40B4-BE49-F238E27FC236}">
                <a16:creationId xmlns:a16="http://schemas.microsoft.com/office/drawing/2014/main" id="{C8C09C65-9561-4F64-B7CA-A95ABF699F30}"/>
              </a:ext>
            </a:extLst>
          </p:cNvPr>
          <p:cNvSpPr/>
          <p:nvPr/>
        </p:nvSpPr>
        <p:spPr>
          <a:xfrm>
            <a:off x="3662363" y="894545"/>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Xuất</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xứ</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7" name="矩形: 圆角 8">
            <a:extLst>
              <a:ext uri="{FF2B5EF4-FFF2-40B4-BE49-F238E27FC236}">
                <a16:creationId xmlns:a16="http://schemas.microsoft.com/office/drawing/2014/main" id="{151F28A9-D2C7-4658-9483-F4E0638353B0}"/>
              </a:ext>
            </a:extLst>
          </p:cNvPr>
          <p:cNvSpPr/>
          <p:nvPr/>
        </p:nvSpPr>
        <p:spPr>
          <a:xfrm>
            <a:off x="3662363" y="1742042"/>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Thể</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loại</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8" name="矩形: 圆角 9">
            <a:extLst>
              <a:ext uri="{FF2B5EF4-FFF2-40B4-BE49-F238E27FC236}">
                <a16:creationId xmlns:a16="http://schemas.microsoft.com/office/drawing/2014/main" id="{A0304524-6646-4C10-B2FE-C3A40733CB87}"/>
              </a:ext>
            </a:extLst>
          </p:cNvPr>
          <p:cNvSpPr/>
          <p:nvPr/>
        </p:nvSpPr>
        <p:spPr>
          <a:xfrm>
            <a:off x="3662363" y="2589540"/>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Bố</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cục</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9" name="矩形 158">
            <a:extLst>
              <a:ext uri="{FF2B5EF4-FFF2-40B4-BE49-F238E27FC236}">
                <a16:creationId xmlns:a16="http://schemas.microsoft.com/office/drawing/2014/main" id="{B75C2E40-F567-4A7E-8A18-B676692BCF17}"/>
              </a:ext>
            </a:extLst>
          </p:cNvPr>
          <p:cNvSpPr/>
          <p:nvPr/>
        </p:nvSpPr>
        <p:spPr>
          <a:xfrm>
            <a:off x="5324222" y="970181"/>
            <a:ext cx="3819778"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đăng trên khoahoc.tv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0" name="矩形 159">
            <a:extLst>
              <a:ext uri="{FF2B5EF4-FFF2-40B4-BE49-F238E27FC236}">
                <a16:creationId xmlns:a16="http://schemas.microsoft.com/office/drawing/2014/main" id="{89A88BCE-4B63-4EDE-BD01-E5605665ED27}"/>
              </a:ext>
            </a:extLst>
          </p:cNvPr>
          <p:cNvSpPr/>
          <p:nvPr/>
        </p:nvSpPr>
        <p:spPr>
          <a:xfrm>
            <a:off x="5324222" y="1848178"/>
            <a:ext cx="2961580"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văn bản thông tin </a:t>
            </a:r>
            <a:endParaRPr lang="en-VN" sz="2800" dirty="0">
              <a:latin typeface="Times New Roman" panose="02020603050405020304" pitchFamily="18" charset="0"/>
              <a:cs typeface="Times New Roman" panose="02020603050405020304" pitchFamily="18" charset="0"/>
            </a:endParaRPr>
          </a:p>
        </p:txBody>
      </p:sp>
      <p:sp>
        <p:nvSpPr>
          <p:cNvPr id="161" name="矩形 160">
            <a:extLst>
              <a:ext uri="{FF2B5EF4-FFF2-40B4-BE49-F238E27FC236}">
                <a16:creationId xmlns:a16="http://schemas.microsoft.com/office/drawing/2014/main" id="{36E3A16F-0CD3-418A-A139-7FA268C4877C}"/>
              </a:ext>
            </a:extLst>
          </p:cNvPr>
          <p:cNvSpPr/>
          <p:nvPr/>
        </p:nvSpPr>
        <p:spPr>
          <a:xfrm>
            <a:off x="5371392" y="2592232"/>
            <a:ext cx="3620208" cy="2246769"/>
          </a:xfrm>
          <a:prstGeom prst="rect">
            <a:avLst/>
          </a:prstGeom>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 Phần 1</a:t>
            </a:r>
            <a:r>
              <a:rPr lang="vi-VN" sz="2800" dirty="0">
                <a:latin typeface="Times New Roman" panose="02020603050405020304" pitchFamily="18" charset="0"/>
                <a:cs typeface="Times New Roman" panose="02020603050405020304" pitchFamily="18" charset="0"/>
              </a:rPr>
              <a:t> (từ đầu đến “hơn bao giờ hết”): Giới thiệu chung</a:t>
            </a:r>
            <a:endParaRPr lang="en-VN" sz="2800" dirty="0">
              <a:latin typeface="Times New Roman" panose="02020603050405020304" pitchFamily="18" charset="0"/>
              <a:cs typeface="Times New Roman" panose="02020603050405020304" pitchFamily="18" charset="0"/>
            </a:endParaRPr>
          </a:p>
          <a:p>
            <a:pPr algn="just"/>
            <a:r>
              <a:rPr lang="vi-VN" sz="2800" b="1" i="1" dirty="0">
                <a:latin typeface="Times New Roman" panose="02020603050405020304" pitchFamily="18" charset="0"/>
                <a:cs typeface="Times New Roman" panose="02020603050405020304" pitchFamily="18" charset="0"/>
              </a:rPr>
              <a:t>+ Phần 2</a:t>
            </a:r>
            <a:r>
              <a:rPr lang="vi-VN" sz="2800" dirty="0">
                <a:latin typeface="Times New Roman" panose="02020603050405020304" pitchFamily="18" charset="0"/>
                <a:cs typeface="Times New Roman" panose="02020603050405020304" pitchFamily="18" charset="0"/>
              </a:rPr>
              <a:t> (còn lại): Liệt kê các phát minh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4" name="TextBox 13">
            <a:extLst>
              <a:ext uri="{FF2B5EF4-FFF2-40B4-BE49-F238E27FC236}">
                <a16:creationId xmlns:a16="http://schemas.microsoft.com/office/drawing/2014/main" id="{72073B11-0D40-5943-A86E-5695B2BDDDEA}"/>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3" name="Picture 2" descr="A picture containing text, vector graphics&#10;&#10;Description automatically generated">
            <a:extLst>
              <a:ext uri="{FF2B5EF4-FFF2-40B4-BE49-F238E27FC236}">
                <a16:creationId xmlns:a16="http://schemas.microsoft.com/office/drawing/2014/main" id="{49ABE685-A69C-C54E-9405-FE08A5993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9600" y="2907329"/>
            <a:ext cx="3152308" cy="2095500"/>
          </a:xfrm>
          <a:prstGeom prst="rect">
            <a:avLst/>
          </a:prstGeom>
        </p:spPr>
      </p:pic>
      <p:sp>
        <p:nvSpPr>
          <p:cNvPr id="151" name="矩形: 圆角 2">
            <a:extLst>
              <a:ext uri="{FF2B5EF4-FFF2-40B4-BE49-F238E27FC236}">
                <a16:creationId xmlns:a16="http://schemas.microsoft.com/office/drawing/2014/main" id="{0F983439-4111-4D97-AA12-4AA2DBA3714F}"/>
              </a:ext>
            </a:extLst>
          </p:cNvPr>
          <p:cNvSpPr/>
          <p:nvPr/>
        </p:nvSpPr>
        <p:spPr>
          <a:xfrm>
            <a:off x="512844" y="1047751"/>
            <a:ext cx="2133599" cy="1706030"/>
          </a:xfrm>
          <a:prstGeom prst="roundRect">
            <a:avLst/>
          </a:prstGeom>
          <a:solidFill>
            <a:schemeClr val="accent1"/>
          </a:solidFill>
          <a:ln w="508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Tìm</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hiểu</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về</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văn</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bản</a:t>
            </a:r>
            <a:endParaRPr lang="zh-CN" altLang="en-US"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5676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35" presetClass="path" presetSubtype="0" decel="100000" fill="hold" grpId="1" nodeType="withEffect">
                                  <p:stCondLst>
                                    <p:cond delay="750"/>
                                  </p:stCondLst>
                                  <p:childTnLst>
                                    <p:animMotion origin="layout" path="M -0.00065 -0.00232 L -0.13307 -0.00348 " pathEditMode="relative" rAng="0" ptsTypes="AA">
                                      <p:cBhvr>
                                        <p:cTn id="9" dur="1000" spd="-100000" fill="hold"/>
                                        <p:tgtEl>
                                          <p:spTgt spid="151"/>
                                        </p:tgtEl>
                                        <p:attrNameLst>
                                          <p:attrName>ppt_x</p:attrName>
                                          <p:attrName>ppt_y</p:attrName>
                                        </p:attrNameLst>
                                      </p:cBhvr>
                                      <p:rCtr x="-6628" y="-69"/>
                                    </p:animMotion>
                                  </p:childTnLst>
                                </p:cTn>
                              </p:par>
                              <p:par>
                                <p:cTn id="10" presetID="22" presetClass="entr" presetSubtype="8" fill="hold" nodeType="withEffect">
                                  <p:stCondLst>
                                    <p:cond delay="1500"/>
                                  </p:stCondLst>
                                  <p:childTnLst>
                                    <p:set>
                                      <p:cBhvr>
                                        <p:cTn id="11" dur="1" fill="hold">
                                          <p:stCondLst>
                                            <p:cond delay="0"/>
                                          </p:stCondLst>
                                        </p:cTn>
                                        <p:tgtEl>
                                          <p:spTgt spid="152"/>
                                        </p:tgtEl>
                                        <p:attrNameLst>
                                          <p:attrName>style.visibility</p:attrName>
                                        </p:attrNameLst>
                                      </p:cBhvr>
                                      <p:to>
                                        <p:strVal val="visible"/>
                                      </p:to>
                                    </p:set>
                                    <p:animEffect transition="in" filter="wipe(left)">
                                      <p:cBhvr>
                                        <p:cTn id="12" dur="500"/>
                                        <p:tgtEl>
                                          <p:spTgt spid="152"/>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63" presetClass="path" presetSubtype="0" decel="100000" fill="hold" grpId="1" nodeType="withEffect">
                                  <p:stCondLst>
                                    <p:cond delay="1750"/>
                                  </p:stCondLst>
                                  <p:childTnLst>
                                    <p:animMotion origin="layout" path="M -4.58333E-6 -3.7037E-6 L 0.1125 -0.00023 " pathEditMode="relative" rAng="0" ptsTypes="AA">
                                      <p:cBhvr>
                                        <p:cTn id="17" dur="1000" spd="-100000" fill="hold"/>
                                        <p:tgtEl>
                                          <p:spTgt spid="156"/>
                                        </p:tgtEl>
                                        <p:attrNameLst>
                                          <p:attrName>ppt_x</p:attrName>
                                          <p:attrName>ppt_y</p:attrName>
                                        </p:attrNameLst>
                                      </p:cBhvr>
                                      <p:rCtr x="5625" y="-23"/>
                                    </p:animMotion>
                                  </p:childTnLst>
                                </p:cTn>
                              </p:par>
                              <p:par>
                                <p:cTn id="18" presetID="10" presetClass="entr" presetSubtype="0" fill="hold" grpId="0" nodeType="withEffect">
                                  <p:stCondLst>
                                    <p:cond delay="185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par>
                                <p:cTn id="21" presetID="63" presetClass="path" presetSubtype="0" decel="100000" fill="hold" grpId="1" nodeType="withEffect">
                                  <p:stCondLst>
                                    <p:cond delay="1850"/>
                                  </p:stCondLst>
                                  <p:childTnLst>
                                    <p:animMotion origin="layout" path="M -4.58333E-6 1.48148E-6 L 0.1125 -0.00023 " pathEditMode="relative" rAng="0" ptsTypes="AA">
                                      <p:cBhvr>
                                        <p:cTn id="22" dur="1000" spd="-100000" fill="hold"/>
                                        <p:tgtEl>
                                          <p:spTgt spid="157"/>
                                        </p:tgtEl>
                                        <p:attrNameLst>
                                          <p:attrName>ppt_x</p:attrName>
                                          <p:attrName>ppt_y</p:attrName>
                                        </p:attrNameLst>
                                      </p:cBhvr>
                                      <p:rCtr x="5625" y="-23"/>
                                    </p:animMotion>
                                  </p:childTnLst>
                                </p:cTn>
                              </p:par>
                              <p:par>
                                <p:cTn id="23" presetID="10" presetClass="entr" presetSubtype="0" fill="hold" grpId="0" nodeType="withEffect">
                                  <p:stCondLst>
                                    <p:cond delay="195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63" presetClass="path" presetSubtype="0" decel="100000" fill="hold" grpId="1" nodeType="withEffect">
                                  <p:stCondLst>
                                    <p:cond delay="1950"/>
                                  </p:stCondLst>
                                  <p:childTnLst>
                                    <p:animMotion origin="layout" path="M -4.58333E-6 -1.85185E-6 L 0.1125 -0.00023 " pathEditMode="relative" rAng="0" ptsTypes="AA">
                                      <p:cBhvr>
                                        <p:cTn id="27" dur="1000" spd="-100000" fill="hold"/>
                                        <p:tgtEl>
                                          <p:spTgt spid="158"/>
                                        </p:tgtEl>
                                        <p:attrNameLst>
                                          <p:attrName>ppt_x</p:attrName>
                                          <p:attrName>ppt_y</p:attrName>
                                        </p:attrNameLst>
                                      </p:cBhvr>
                                      <p:rCtr x="5625" y="-23"/>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57" grpId="0" animBg="1"/>
      <p:bldP spid="157" grpId="1" animBg="1"/>
      <p:bldP spid="158" grpId="0" animBg="1"/>
      <p:bldP spid="158" grpId="1" animBg="1"/>
      <p:bldP spid="159" grpId="0"/>
      <p:bldP spid="160" grpId="0"/>
      <p:bldP spid="161" grpId="0"/>
      <p:bldP spid="151" grpId="0" animBg="1"/>
      <p:bldP spid="15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2499" y="1905526"/>
            <a:ext cx="1053494"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990195"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Đọc</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văn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bản</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72612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CBD9C5D2-AB02-944F-AA1E-25A3EAE41E15}"/>
              </a:ext>
            </a:extLst>
          </p:cNvPr>
          <p:cNvSpPr/>
          <p:nvPr/>
        </p:nvSpPr>
        <p:spPr>
          <a:xfrm>
            <a:off x="685800" y="409491"/>
            <a:ext cx="4724400" cy="4324517"/>
          </a:xfrm>
          <a:prstGeom prst="rect">
            <a:avLst/>
          </a:prstGeom>
        </p:spPr>
        <p:txBody>
          <a:bodyPr wrap="square">
            <a:spAutoFit/>
          </a:bodyPr>
          <a:lstStyle/>
          <a:p>
            <a:pPr algn="ctr">
              <a:lnSpc>
                <a:spcPct val="11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rPr>
              <a:t>Thảo luận nhóm</a:t>
            </a: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1. Nội dung chính của đoạn mở đầu là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2. Những từ nào được đưa vào dấu ngoặc kép, giải thích nghĩa của các từ đó và nêu công dụng của dấu ngoặc kép được sử dụng trong trường hợp này?</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346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48050" y="1387008"/>
            <a:ext cx="2309535" cy="2919484"/>
            <a:chOff x="4597400" y="1849343"/>
            <a:chExt cx="3079380" cy="3892645"/>
          </a:xfrm>
        </p:grpSpPr>
        <p:sp>
          <p:nvSpPr>
            <p:cNvPr id="10" name="Freeform 5"/>
            <p:cNvSpPr>
              <a:spLocks noEditPoints="1"/>
            </p:cNvSpPr>
            <p:nvPr/>
          </p:nvSpPr>
          <p:spPr bwMode="auto">
            <a:xfrm>
              <a:off x="7046542" y="1849343"/>
              <a:ext cx="630238" cy="584200"/>
            </a:xfrm>
            <a:custGeom>
              <a:avLst/>
              <a:gdLst>
                <a:gd name="T0" fmla="*/ 40 w 191"/>
                <a:gd name="T1" fmla="*/ 94 h 177"/>
                <a:gd name="T2" fmla="*/ 0 w 191"/>
                <a:gd name="T3" fmla="*/ 94 h 177"/>
                <a:gd name="T4" fmla="*/ 0 w 191"/>
                <a:gd name="T5" fmla="*/ 0 h 177"/>
                <a:gd name="T6" fmla="*/ 87 w 191"/>
                <a:gd name="T7" fmla="*/ 0 h 177"/>
                <a:gd name="T8" fmla="*/ 87 w 191"/>
                <a:gd name="T9" fmla="*/ 101 h 177"/>
                <a:gd name="T10" fmla="*/ 77 w 191"/>
                <a:gd name="T11" fmla="*/ 144 h 177"/>
                <a:gd name="T12" fmla="*/ 35 w 191"/>
                <a:gd name="T13" fmla="*/ 173 h 177"/>
                <a:gd name="T14" fmla="*/ 0 w 191"/>
                <a:gd name="T15" fmla="*/ 177 h 177"/>
                <a:gd name="T16" fmla="*/ 0 w 191"/>
                <a:gd name="T17" fmla="*/ 136 h 177"/>
                <a:gd name="T18" fmla="*/ 31 w 191"/>
                <a:gd name="T19" fmla="*/ 128 h 177"/>
                <a:gd name="T20" fmla="*/ 40 w 191"/>
                <a:gd name="T21" fmla="*/ 103 h 177"/>
                <a:gd name="T22" fmla="*/ 40 w 191"/>
                <a:gd name="T23" fmla="*/ 94 h 177"/>
                <a:gd name="T24" fmla="*/ 144 w 191"/>
                <a:gd name="T25" fmla="*/ 94 h 177"/>
                <a:gd name="T26" fmla="*/ 104 w 191"/>
                <a:gd name="T27" fmla="*/ 94 h 177"/>
                <a:gd name="T28" fmla="*/ 104 w 191"/>
                <a:gd name="T29" fmla="*/ 0 h 177"/>
                <a:gd name="T30" fmla="*/ 191 w 191"/>
                <a:gd name="T31" fmla="*/ 0 h 177"/>
                <a:gd name="T32" fmla="*/ 191 w 191"/>
                <a:gd name="T33" fmla="*/ 101 h 177"/>
                <a:gd name="T34" fmla="*/ 180 w 191"/>
                <a:gd name="T35" fmla="*/ 144 h 177"/>
                <a:gd name="T36" fmla="*/ 139 w 191"/>
                <a:gd name="T37" fmla="*/ 173 h 177"/>
                <a:gd name="T38" fmla="*/ 104 w 191"/>
                <a:gd name="T39" fmla="*/ 177 h 177"/>
                <a:gd name="T40" fmla="*/ 104 w 191"/>
                <a:gd name="T41" fmla="*/ 136 h 177"/>
                <a:gd name="T42" fmla="*/ 135 w 191"/>
                <a:gd name="T43" fmla="*/ 128 h 177"/>
                <a:gd name="T44" fmla="*/ 144 w 191"/>
                <a:gd name="T45" fmla="*/ 103 h 177"/>
                <a:gd name="T46" fmla="*/ 144 w 191"/>
                <a:gd name="T47"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77">
                  <a:moveTo>
                    <a:pt x="40" y="94"/>
                  </a:moveTo>
                  <a:cubicBezTo>
                    <a:pt x="0" y="94"/>
                    <a:pt x="0" y="94"/>
                    <a:pt x="0" y="94"/>
                  </a:cubicBezTo>
                  <a:cubicBezTo>
                    <a:pt x="0" y="0"/>
                    <a:pt x="0" y="0"/>
                    <a:pt x="0" y="0"/>
                  </a:cubicBezTo>
                  <a:cubicBezTo>
                    <a:pt x="87" y="0"/>
                    <a:pt x="87" y="0"/>
                    <a:pt x="87" y="0"/>
                  </a:cubicBezTo>
                  <a:cubicBezTo>
                    <a:pt x="87" y="101"/>
                    <a:pt x="87" y="101"/>
                    <a:pt x="87" y="101"/>
                  </a:cubicBezTo>
                  <a:cubicBezTo>
                    <a:pt x="87" y="119"/>
                    <a:pt x="84" y="134"/>
                    <a:pt x="77" y="144"/>
                  </a:cubicBezTo>
                  <a:cubicBezTo>
                    <a:pt x="66" y="159"/>
                    <a:pt x="53" y="168"/>
                    <a:pt x="35" y="173"/>
                  </a:cubicBezTo>
                  <a:cubicBezTo>
                    <a:pt x="28" y="175"/>
                    <a:pt x="16" y="176"/>
                    <a:pt x="0" y="177"/>
                  </a:cubicBezTo>
                  <a:cubicBezTo>
                    <a:pt x="0" y="136"/>
                    <a:pt x="0" y="136"/>
                    <a:pt x="0" y="136"/>
                  </a:cubicBezTo>
                  <a:cubicBezTo>
                    <a:pt x="15" y="136"/>
                    <a:pt x="25" y="133"/>
                    <a:pt x="31" y="128"/>
                  </a:cubicBezTo>
                  <a:cubicBezTo>
                    <a:pt x="37" y="123"/>
                    <a:pt x="40" y="115"/>
                    <a:pt x="40" y="103"/>
                  </a:cubicBezTo>
                  <a:cubicBezTo>
                    <a:pt x="40" y="101"/>
                    <a:pt x="40" y="98"/>
                    <a:pt x="40" y="94"/>
                  </a:cubicBezTo>
                  <a:close/>
                  <a:moveTo>
                    <a:pt x="144" y="94"/>
                  </a:moveTo>
                  <a:cubicBezTo>
                    <a:pt x="104" y="94"/>
                    <a:pt x="104" y="94"/>
                    <a:pt x="104" y="94"/>
                  </a:cubicBezTo>
                  <a:cubicBezTo>
                    <a:pt x="104" y="0"/>
                    <a:pt x="104" y="0"/>
                    <a:pt x="104" y="0"/>
                  </a:cubicBezTo>
                  <a:cubicBezTo>
                    <a:pt x="191" y="0"/>
                    <a:pt x="191" y="0"/>
                    <a:pt x="191" y="0"/>
                  </a:cubicBezTo>
                  <a:cubicBezTo>
                    <a:pt x="191" y="101"/>
                    <a:pt x="191" y="101"/>
                    <a:pt x="191" y="101"/>
                  </a:cubicBezTo>
                  <a:cubicBezTo>
                    <a:pt x="191" y="119"/>
                    <a:pt x="187" y="134"/>
                    <a:pt x="180" y="144"/>
                  </a:cubicBezTo>
                  <a:cubicBezTo>
                    <a:pt x="170" y="159"/>
                    <a:pt x="156" y="168"/>
                    <a:pt x="139" y="173"/>
                  </a:cubicBezTo>
                  <a:cubicBezTo>
                    <a:pt x="131" y="175"/>
                    <a:pt x="120" y="176"/>
                    <a:pt x="104" y="177"/>
                  </a:cubicBezTo>
                  <a:cubicBezTo>
                    <a:pt x="104" y="136"/>
                    <a:pt x="104" y="136"/>
                    <a:pt x="104" y="136"/>
                  </a:cubicBezTo>
                  <a:cubicBezTo>
                    <a:pt x="119" y="136"/>
                    <a:pt x="129" y="133"/>
                    <a:pt x="135" y="128"/>
                  </a:cubicBezTo>
                  <a:cubicBezTo>
                    <a:pt x="141" y="123"/>
                    <a:pt x="144" y="115"/>
                    <a:pt x="144" y="103"/>
                  </a:cubicBezTo>
                  <a:cubicBezTo>
                    <a:pt x="144" y="101"/>
                    <a:pt x="144" y="98"/>
                    <a:pt x="144" y="9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35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1" name="组合 10"/>
            <p:cNvGrpSpPr/>
            <p:nvPr/>
          </p:nvGrpSpPr>
          <p:grpSpPr>
            <a:xfrm>
              <a:off x="4597400" y="1917700"/>
              <a:ext cx="2986088" cy="3824288"/>
              <a:chOff x="4597400" y="1917700"/>
              <a:chExt cx="2986088" cy="3824288"/>
            </a:xfrm>
          </p:grpSpPr>
          <p:sp>
            <p:nvSpPr>
              <p:cNvPr id="12" name="Freeform 6"/>
              <p:cNvSpPr>
                <a:spLocks/>
              </p:cNvSpPr>
              <p:nvPr/>
            </p:nvSpPr>
            <p:spPr bwMode="auto">
              <a:xfrm>
                <a:off x="4597400" y="1917700"/>
                <a:ext cx="2986088" cy="3824288"/>
              </a:xfrm>
              <a:custGeom>
                <a:avLst/>
                <a:gdLst>
                  <a:gd name="T0" fmla="*/ 711 w 904"/>
                  <a:gd name="T1" fmla="*/ 0 h 1160"/>
                  <a:gd name="T2" fmla="*/ 70 w 904"/>
                  <a:gd name="T3" fmla="*/ 0 h 1160"/>
                  <a:gd name="T4" fmla="*/ 0 w 904"/>
                  <a:gd name="T5" fmla="*/ 70 h 1160"/>
                  <a:gd name="T6" fmla="*/ 0 w 904"/>
                  <a:gd name="T7" fmla="*/ 874 h 1160"/>
                  <a:gd name="T8" fmla="*/ 70 w 904"/>
                  <a:gd name="T9" fmla="*/ 944 h 1160"/>
                  <a:gd name="T10" fmla="*/ 677 w 904"/>
                  <a:gd name="T11" fmla="*/ 944 h 1160"/>
                  <a:gd name="T12" fmla="*/ 677 w 904"/>
                  <a:gd name="T13" fmla="*/ 1160 h 1160"/>
                  <a:gd name="T14" fmla="*/ 904 w 904"/>
                  <a:gd name="T15" fmla="*/ 944 h 1160"/>
                  <a:gd name="T16" fmla="*/ 904 w 904"/>
                  <a:gd name="T17" fmla="*/ 944 h 1160"/>
                  <a:gd name="T18" fmla="*/ 904 w 904"/>
                  <a:gd name="T19" fmla="*/ 16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1160">
                    <a:moveTo>
                      <a:pt x="711" y="0"/>
                    </a:moveTo>
                    <a:cubicBezTo>
                      <a:pt x="70" y="0"/>
                      <a:pt x="70" y="0"/>
                      <a:pt x="70" y="0"/>
                    </a:cubicBezTo>
                    <a:cubicBezTo>
                      <a:pt x="31" y="0"/>
                      <a:pt x="0" y="31"/>
                      <a:pt x="0" y="70"/>
                    </a:cubicBezTo>
                    <a:cubicBezTo>
                      <a:pt x="0" y="874"/>
                      <a:pt x="0" y="874"/>
                      <a:pt x="0" y="874"/>
                    </a:cubicBezTo>
                    <a:cubicBezTo>
                      <a:pt x="0" y="913"/>
                      <a:pt x="31" y="944"/>
                      <a:pt x="70" y="944"/>
                    </a:cubicBezTo>
                    <a:cubicBezTo>
                      <a:pt x="677" y="944"/>
                      <a:pt x="677" y="944"/>
                      <a:pt x="677" y="944"/>
                    </a:cubicBezTo>
                    <a:cubicBezTo>
                      <a:pt x="677" y="1160"/>
                      <a:pt x="677" y="1160"/>
                      <a:pt x="677" y="1160"/>
                    </a:cubicBezTo>
                    <a:cubicBezTo>
                      <a:pt x="904" y="944"/>
                      <a:pt x="904" y="944"/>
                      <a:pt x="904" y="944"/>
                    </a:cubicBezTo>
                    <a:cubicBezTo>
                      <a:pt x="904" y="944"/>
                      <a:pt x="904" y="944"/>
                      <a:pt x="904" y="944"/>
                    </a:cubicBezTo>
                    <a:cubicBezTo>
                      <a:pt x="904" y="169"/>
                      <a:pt x="904" y="169"/>
                      <a:pt x="904" y="169"/>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3" name="矩形 12"/>
              <p:cNvSpPr/>
              <p:nvPr/>
            </p:nvSpPr>
            <p:spPr>
              <a:xfrm>
                <a:off x="4707228" y="2141443"/>
                <a:ext cx="2529160" cy="2605157"/>
              </a:xfrm>
              <a:prstGeom prst="rect">
                <a:avLst/>
              </a:prstGeom>
            </p:spPr>
            <p:txBody>
              <a:bodyPr wrap="square">
                <a:spAutoFit/>
              </a:bodyPr>
              <a:lstStyle/>
              <a:p>
                <a:pPr algn="ctr">
                  <a:lnSpc>
                    <a:spcPct val="150000"/>
                  </a:lnSpc>
                </a:pP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Đoạn</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Giới</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thiệu</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endParaRPr lang="zh-CN" altLang="en-US"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sp>
        <p:nvSpPr>
          <p:cNvPr id="25" name="TextBox 24">
            <a:extLst>
              <a:ext uri="{FF2B5EF4-FFF2-40B4-BE49-F238E27FC236}">
                <a16:creationId xmlns:a16="http://schemas.microsoft.com/office/drawing/2014/main" id="{6CBA9EA5-C518-A943-872D-BA365AA8F12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DFA45C-1B9F-B545-8174-050C018E89E0}"/>
              </a:ext>
            </a:extLst>
          </p:cNvPr>
          <p:cNvSpPr/>
          <p:nvPr/>
        </p:nvSpPr>
        <p:spPr>
          <a:xfrm>
            <a:off x="444525" y="183203"/>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Giới thiệu chung về tính chất “tình cờ và bất ngờ” của một số phát minh sắp được trình bày.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C3F645C5-FC9F-FF41-B40A-15831857974A}"/>
              </a:ext>
            </a:extLst>
          </p:cNvPr>
          <p:cNvSpPr/>
          <p:nvPr/>
        </p:nvSpPr>
        <p:spPr>
          <a:xfrm>
            <a:off x="444525" y="2699767"/>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“Huyền thoại”: câu chuyện không có thật, mang vẻ thần bí, kì lạ, hoàn toàn do tưởng tượng.</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96262F81-CC16-6F43-B24C-A7A62FC2F220}"/>
              </a:ext>
            </a:extLst>
          </p:cNvPr>
          <p:cNvSpPr/>
          <p:nvPr/>
        </p:nvSpPr>
        <p:spPr>
          <a:xfrm>
            <a:off x="5956277" y="445133"/>
            <a:ext cx="3035323" cy="907749"/>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“Vô tình”: không chủ định, không cố ý</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9D6BF66C-1F66-7E47-B058-B4CF06B534E3}"/>
              </a:ext>
            </a:extLst>
          </p:cNvPr>
          <p:cNvSpPr/>
          <p:nvPr/>
        </p:nvSpPr>
        <p:spPr>
          <a:xfrm>
            <a:off x="5956276" y="1724815"/>
            <a:ext cx="3035324"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Calibri" panose="020F0502020204030204" pitchFamily="34" charset="0"/>
              </a:rPr>
              <a:t>- “Tình cờ”: không liệu trước, không biết trước mà xảy ra. </a:t>
            </a:r>
            <a:endParaRPr lang="en-VN" sz="2400" dirty="0"/>
          </a:p>
        </p:txBody>
      </p:sp>
      <p:pic>
        <p:nvPicPr>
          <p:cNvPr id="27" name="Picture 26" descr="A picture containing toy, doll, vector graphics&#10;&#10;Description automatically generated">
            <a:extLst>
              <a:ext uri="{FF2B5EF4-FFF2-40B4-BE49-F238E27FC236}">
                <a16:creationId xmlns:a16="http://schemas.microsoft.com/office/drawing/2014/main" id="{D4D3FCB3-4739-634B-8D48-340428EC3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306" y="2731038"/>
            <a:ext cx="2848572" cy="2365146"/>
          </a:xfrm>
          <a:prstGeom prst="rect">
            <a:avLst/>
          </a:prstGeom>
        </p:spPr>
      </p:pic>
    </p:spTree>
    <p:extLst>
      <p:ext uri="{BB962C8B-B14F-4D97-AF65-F5344CB8AC3E}">
        <p14:creationId xmlns:p14="http://schemas.microsoft.com/office/powerpoint/2010/main" val="232546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16 phát minh &amp;amp;quot;tình cờ và bất ngờ&amp;amp;quot; nhưng đã thay đổi cả thế giới">
            <a:extLst>
              <a:ext uri="{FF2B5EF4-FFF2-40B4-BE49-F238E27FC236}">
                <a16:creationId xmlns:a16="http://schemas.microsoft.com/office/drawing/2014/main" id="{4E312967-B63B-854F-AC9A-2DD638D607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20" y="10"/>
            <a:ext cx="5527522" cy="51434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làm khoai tây chiên lát mỏng thơm ngon, giòn tan, ăn là nghiền">
            <a:extLst>
              <a:ext uri="{FF2B5EF4-FFF2-40B4-BE49-F238E27FC236}">
                <a16:creationId xmlns:a16="http://schemas.microsoft.com/office/drawing/2014/main" id="{04748E66-B570-9E4E-802E-1F11E603D7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11" b="2"/>
          <a:stretch/>
        </p:blipFill>
        <p:spPr bwMode="auto">
          <a:xfrm>
            <a:off x="5650992" y="10"/>
            <a:ext cx="3493008" cy="25100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1 phát minh &amp;amp;quot;tình cờ và bất ngờ&amp;amp;quot; nhưng đã thay đổi cả thế giới - KhoaHoc.tv">
            <a:extLst>
              <a:ext uri="{FF2B5EF4-FFF2-40B4-BE49-F238E27FC236}">
                <a16:creationId xmlns:a16="http://schemas.microsoft.com/office/drawing/2014/main" id="{9C2F3D06-9153-814C-A412-76D0399E8D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 b="4194"/>
          <a:stretch/>
        </p:blipFill>
        <p:spPr bwMode="auto">
          <a:xfrm>
            <a:off x="5650990" y="2633472"/>
            <a:ext cx="3493010" cy="25100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31E88BC-5D49-FE4A-AAB2-F3EA98F39D8B}"/>
              </a:ext>
            </a:extLst>
          </p:cNvPr>
          <p:cNvGrpSpPr/>
          <p:nvPr/>
        </p:nvGrpSpPr>
        <p:grpSpPr>
          <a:xfrm>
            <a:off x="1807678" y="265830"/>
            <a:ext cx="5527522" cy="1537280"/>
            <a:chOff x="1808239" y="2719622"/>
            <a:chExt cx="5527522" cy="1537280"/>
          </a:xfrm>
        </p:grpSpPr>
        <p:sp>
          <p:nvSpPr>
            <p:cNvPr id="7" name="Rectangle 6">
              <a:extLst>
                <a:ext uri="{FF2B5EF4-FFF2-40B4-BE49-F238E27FC236}">
                  <a16:creationId xmlns:a16="http://schemas.microsoft.com/office/drawing/2014/main" id="{5CBBE05C-E8B3-C945-B6DA-EB3EF917DC8E}"/>
                </a:ext>
              </a:extLst>
            </p:cNvPr>
            <p:cNvSpPr/>
            <p:nvPr/>
          </p:nvSpPr>
          <p:spPr>
            <a:xfrm>
              <a:off x="1808239" y="2719622"/>
              <a:ext cx="5527522" cy="1537280"/>
            </a:xfrm>
            <a:prstGeom prst="rect">
              <a:avLst/>
            </a:prstGeom>
            <a:solidFill>
              <a:schemeClr val="bg1">
                <a:alpha val="54000"/>
              </a:schemeClr>
            </a:solidFill>
          </p:spPr>
          <p:txBody>
            <a:bodyPr wrap="square">
              <a:spAutoFit/>
            </a:bodyPr>
            <a:lstStyle/>
            <a:p>
              <a:pPr algn="ctr">
                <a:lnSpc>
                  <a:spcPct val="115000"/>
                </a:lnSpc>
                <a:spcBef>
                  <a:spcPts val="600"/>
                </a:spcBef>
                <a:spcAft>
                  <a:spcPts val="600"/>
                </a:spcAft>
              </a:pPr>
              <a:endParaRPr lang="en-VN" sz="3800" dirty="0">
                <a:solidFill>
                  <a:srgbClr val="C00000"/>
                </a:solidFill>
                <a:latin typeface="Times New Roman" panose="02020603050405020304" pitchFamily="18" charset="0"/>
                <a:ea typeface="Calibri" panose="020F0502020204030204" pitchFamily="34" charset="0"/>
              </a:endParaRPr>
            </a:p>
            <a:p>
              <a:pPr algn="ctr">
                <a:lnSpc>
                  <a:spcPct val="115000"/>
                </a:lnSpc>
                <a:spcBef>
                  <a:spcPts val="600"/>
                </a:spcBef>
                <a:spcAft>
                  <a:spcPts val="600"/>
                </a:spcAft>
              </a:pPr>
              <a:endParaRPr lang="en-VN" sz="3800" dirty="0">
                <a:solidFill>
                  <a:srgbClr val="C00000"/>
                </a:solidFill>
                <a:latin typeface="Times New Roman" panose="02020603050405020304" pitchFamily="18" charset="0"/>
                <a:ea typeface="Calibri" panose="020F0502020204030204" pitchFamily="34" charset="0"/>
              </a:endParaRPr>
            </a:p>
          </p:txBody>
        </p:sp>
        <p:sp>
          <p:nvSpPr>
            <p:cNvPr id="2" name="Rectangle 1">
              <a:extLst>
                <a:ext uri="{FF2B5EF4-FFF2-40B4-BE49-F238E27FC236}">
                  <a16:creationId xmlns:a16="http://schemas.microsoft.com/office/drawing/2014/main" id="{1B6D1123-FF2C-754C-BC3B-49DC616FB390}"/>
                </a:ext>
              </a:extLst>
            </p:cNvPr>
            <p:cNvSpPr/>
            <p:nvPr/>
          </p:nvSpPr>
          <p:spPr>
            <a:xfrm>
              <a:off x="1981200" y="2898485"/>
              <a:ext cx="5181600" cy="1179554"/>
            </a:xfrm>
            <a:prstGeom prst="rect">
              <a:avLst/>
            </a:prstGeom>
            <a:solidFill>
              <a:schemeClr val="bg1">
                <a:alpha val="81309"/>
              </a:schemeClr>
            </a:solidFill>
          </p:spPr>
          <p:txBody>
            <a:bodyPr wrap="square">
              <a:spAutoFit/>
            </a:bodyPr>
            <a:lstStyle/>
            <a:p>
              <a:pPr algn="ctr">
                <a:lnSpc>
                  <a:spcPct val="115000"/>
                </a:lnSpc>
                <a:spcBef>
                  <a:spcPts val="600"/>
                </a:spcBef>
                <a:spcAft>
                  <a:spcPts val="600"/>
                </a:spcAft>
              </a:pPr>
              <a:r>
                <a:rPr lang="vi-VN" sz="3200" b="1" dirty="0">
                  <a:solidFill>
                    <a:srgbClr val="C00000"/>
                  </a:solidFill>
                  <a:latin typeface="Times New Roman" panose="02020603050405020304" pitchFamily="18" charset="0"/>
                  <a:ea typeface="Calibri" panose="020F0502020204030204" pitchFamily="34" charset="0"/>
                </a:rPr>
                <a:t>2. Đoạn 2: Những phát minh “tình cờ và bất ngờ” </a:t>
              </a:r>
              <a:endParaRPr lang="en-VN" sz="3200" dirty="0">
                <a:solidFill>
                  <a:srgbClr val="C00000"/>
                </a:solidFill>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125907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169030-7B3F-024C-BCD2-247363A854E8}"/>
              </a:ext>
            </a:extLst>
          </p:cNvPr>
          <p:cNvGraphicFramePr>
            <a:graphicFrameLocks noGrp="1"/>
          </p:cNvGraphicFramePr>
          <p:nvPr>
            <p:extLst>
              <p:ext uri="{D42A27DB-BD31-4B8C-83A1-F6EECF244321}">
                <p14:modId xmlns:p14="http://schemas.microsoft.com/office/powerpoint/2010/main" val="2791616458"/>
              </p:ext>
            </p:extLst>
          </p:nvPr>
        </p:nvGraphicFramePr>
        <p:xfrm>
          <a:off x="3657600" y="1200150"/>
          <a:ext cx="5105399" cy="3135154"/>
        </p:xfrm>
        <a:graphic>
          <a:graphicData uri="http://schemas.openxmlformats.org/drawingml/2006/table">
            <a:tbl>
              <a:tblPr firstRow="1" firstCol="1" bandRow="1">
                <a:tableStyleId>{00A15C55-8517-42AA-B614-E9B94910E393}</a:tableStyleId>
              </a:tblPr>
              <a:tblGrid>
                <a:gridCol w="1981200">
                  <a:extLst>
                    <a:ext uri="{9D8B030D-6E8A-4147-A177-3AD203B41FA5}">
                      <a16:colId xmlns:a16="http://schemas.microsoft.com/office/drawing/2014/main" val="2421000078"/>
                    </a:ext>
                  </a:extLst>
                </a:gridCol>
                <a:gridCol w="1676400">
                  <a:extLst>
                    <a:ext uri="{9D8B030D-6E8A-4147-A177-3AD203B41FA5}">
                      <a16:colId xmlns:a16="http://schemas.microsoft.com/office/drawing/2014/main" val="1738014376"/>
                    </a:ext>
                  </a:extLst>
                </a:gridCol>
                <a:gridCol w="1447799">
                  <a:extLst>
                    <a:ext uri="{9D8B030D-6E8A-4147-A177-3AD203B41FA5}">
                      <a16:colId xmlns:a16="http://schemas.microsoft.com/office/drawing/2014/main" val="2977086805"/>
                    </a:ext>
                  </a:extLst>
                </a:gridCol>
              </a:tblGrid>
              <a:tr h="1293884">
                <a:tc>
                  <a:txBody>
                    <a:bodyPr/>
                    <a:lstStyle/>
                    <a:p>
                      <a:pPr algn="ctr">
                        <a:lnSpc>
                          <a:spcPct val="115000"/>
                        </a:lnSpc>
                        <a:spcBef>
                          <a:spcPts val="600"/>
                        </a:spcBef>
                        <a:spcAft>
                          <a:spcPts val="600"/>
                        </a:spcAft>
                      </a:pPr>
                      <a:r>
                        <a:rPr lang="vi-VN" sz="2400">
                          <a:effectLst/>
                          <a:latin typeface="Times New Roman" panose="02020603050405020304" pitchFamily="18" charset="0"/>
                          <a:cs typeface="Times New Roman" panose="02020603050405020304" pitchFamily="18" charset="0"/>
                        </a:rPr>
                        <a:t>Tên phát minh (người phát minh)</a:t>
                      </a:r>
                      <a:endParaRPr lang="en-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Nguyên nhân</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a:effectLst/>
                          <a:latin typeface="Times New Roman" panose="02020603050405020304" pitchFamily="18" charset="0"/>
                          <a:cs typeface="Times New Roman" panose="02020603050405020304" pitchFamily="18" charset="0"/>
                        </a:rPr>
                        <a:t>Kết quả</a:t>
                      </a:r>
                      <a:endParaRPr lang="en-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8745469"/>
                  </a:ext>
                </a:extLst>
              </a:tr>
              <a:tr h="1841270">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33559994"/>
                  </a:ext>
                </a:extLst>
              </a:tr>
            </a:tbl>
          </a:graphicData>
        </a:graphic>
      </p:graphicFrame>
      <p:pic>
        <p:nvPicPr>
          <p:cNvPr id="4" name="Picture 3" descr="A group of dolls on a table&#10;&#10;Description automatically generated with medium confidence">
            <a:extLst>
              <a:ext uri="{FF2B5EF4-FFF2-40B4-BE49-F238E27FC236}">
                <a16:creationId xmlns:a16="http://schemas.microsoft.com/office/drawing/2014/main" id="{A975D423-116D-BC44-B948-DFCCCD19C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7" y="977027"/>
            <a:ext cx="3581400" cy="3581400"/>
          </a:xfrm>
          <a:prstGeom prst="rect">
            <a:avLst/>
          </a:prstGeom>
        </p:spPr>
      </p:pic>
      <p:sp>
        <p:nvSpPr>
          <p:cNvPr id="5" name="TextBox 4">
            <a:extLst>
              <a:ext uri="{FF2B5EF4-FFF2-40B4-BE49-F238E27FC236}">
                <a16:creationId xmlns:a16="http://schemas.microsoft.com/office/drawing/2014/main" id="{121743D4-1938-5E45-A6A8-FF4336600258}"/>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629BFC-75B2-5344-9101-4368E01202D6}"/>
              </a:ext>
            </a:extLst>
          </p:cNvPr>
          <p:cNvSpPr txBox="1"/>
          <p:nvPr/>
        </p:nvSpPr>
        <p:spPr>
          <a:xfrm>
            <a:off x="4648200" y="361950"/>
            <a:ext cx="31242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428744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20E25-46A0-0C42-9B1B-9D813299839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EDDDBD4-55F1-7145-A05D-F006CFDB7921}"/>
              </a:ext>
            </a:extLst>
          </p:cNvPr>
          <p:cNvSpPr/>
          <p:nvPr/>
        </p:nvSpPr>
        <p:spPr>
          <a:xfrm>
            <a:off x="312300"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phát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minh</a:t>
            </a:r>
            <a:endParaRPr lang="en-US" sz="3200" kern="1200" dirty="0">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9E6ED064-C02D-FA46-9037-1BB7A6C4BC3A}"/>
              </a:ext>
            </a:extLst>
          </p:cNvPr>
          <p:cNvSpPr/>
          <p:nvPr/>
        </p:nvSpPr>
        <p:spPr>
          <a:xfrm>
            <a:off x="2778442" y="2255648"/>
            <a:ext cx="475292" cy="556002"/>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11200" rIns="142588" bIns="11120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D5228AC3-FB46-4248-90B3-48234769A757}"/>
              </a:ext>
            </a:extLst>
          </p:cNvPr>
          <p:cNvSpPr/>
          <p:nvPr/>
        </p:nvSpPr>
        <p:spPr>
          <a:xfrm>
            <a:off x="3451026"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1919078"/>
              <a:satOff val="-23680"/>
              <a:lumOff val="-6275"/>
              <a:alphaOff val="0"/>
            </a:schemeClr>
          </a:fillRef>
          <a:effectRef idx="0">
            <a:schemeClr val="accent4">
              <a:hueOff val="1919078"/>
              <a:satOff val="-23680"/>
              <a:lumOff val="-6275"/>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Mục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đích</a:t>
            </a:r>
            <a:r>
              <a:rPr lang="en-US" sz="3200" kern="1200" dirty="0">
                <a:latin typeface="Times New Roman" panose="02020603050405020304" pitchFamily="18" charset="0"/>
                <a:cs typeface="Times New Roman" panose="02020603050405020304" pitchFamily="18" charset="0"/>
              </a:rPr>
              <a:t> ban </a:t>
            </a:r>
            <a:r>
              <a:rPr lang="en-US" sz="3200" kern="1200" dirty="0" err="1">
                <a:latin typeface="Times New Roman" panose="02020603050405020304" pitchFamily="18" charset="0"/>
                <a:cs typeface="Times New Roman" panose="02020603050405020304" pitchFamily="18" charset="0"/>
              </a:rPr>
              <a:t>đầu</a:t>
            </a:r>
            <a:endParaRPr lang="en-US" sz="3200" kern="1200" dirty="0">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a16="http://schemas.microsoft.com/office/drawing/2014/main" id="{7FAE3326-198E-0C4F-BFCC-E3275993EE22}"/>
              </a:ext>
            </a:extLst>
          </p:cNvPr>
          <p:cNvSpPr/>
          <p:nvPr/>
        </p:nvSpPr>
        <p:spPr>
          <a:xfrm>
            <a:off x="5917168" y="2255648"/>
            <a:ext cx="475292" cy="556002"/>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0" tIns="111200" rIns="142588" bIns="11120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a16="http://schemas.microsoft.com/office/drawing/2014/main" id="{1F5D7D85-D6DB-4D4C-AA7A-024EA1788EEB}"/>
              </a:ext>
            </a:extLst>
          </p:cNvPr>
          <p:cNvSpPr/>
          <p:nvPr/>
        </p:nvSpPr>
        <p:spPr>
          <a:xfrm>
            <a:off x="6589752"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Diễn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biến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quả</a:t>
            </a:r>
            <a:endParaRPr lang="en-US" sz="3200" kern="1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51770E-A528-5243-B3EA-FD71F55E335A}"/>
              </a:ext>
            </a:extLst>
          </p:cNvPr>
          <p:cNvSpPr txBox="1"/>
          <p:nvPr/>
        </p:nvSpPr>
        <p:spPr>
          <a:xfrm>
            <a:off x="2884679" y="261789"/>
            <a:ext cx="3374642"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Cách trình bày: </a:t>
            </a:r>
            <a:endParaRPr lang="en-VN" sz="3200"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BA4FF5D-009C-334D-89F9-87BD949034A1}"/>
              </a:ext>
            </a:extLst>
          </p:cNvPr>
          <p:cNvSpPr/>
          <p:nvPr/>
        </p:nvSpPr>
        <p:spPr>
          <a:xfrm>
            <a:off x="991244" y="3914883"/>
            <a:ext cx="7161512" cy="611706"/>
          </a:xfrm>
          <a:prstGeom prst="rect">
            <a:avLst/>
          </a:prstGeom>
        </p:spPr>
        <p:txBody>
          <a:bodyPr wrap="none">
            <a:spAutoFit/>
          </a:bodyPr>
          <a:lstStyle/>
          <a:p>
            <a:pPr algn="just">
              <a:lnSpc>
                <a:spcPct val="115000"/>
              </a:lnSpc>
              <a:spcBef>
                <a:spcPts val="600"/>
              </a:spcBef>
              <a:spcAft>
                <a:spcPts val="600"/>
              </a:spcAft>
            </a:pPr>
            <a:r>
              <a:rPr lang="vi-VN" sz="3200" i="1" dirty="0">
                <a:solidFill>
                  <a:srgbClr val="000000"/>
                </a:solidFill>
                <a:latin typeface="Times New Roman" panose="02020603050405020304" pitchFamily="18" charset="0"/>
                <a:ea typeface="Calibri" panose="020F0502020204030204" pitchFamily="34" charset="0"/>
                <a:sym typeface="Symbol" pitchFamily="2" charset="2"/>
              </a:rPr>
              <a:t></a:t>
            </a:r>
            <a:r>
              <a:rPr lang="vi-VN" sz="3200" i="1" dirty="0">
                <a:solidFill>
                  <a:srgbClr val="000000"/>
                </a:solidFill>
                <a:latin typeface="Times New Roman" panose="02020603050405020304" pitchFamily="18" charset="0"/>
                <a:ea typeface="Calibri" panose="020F0502020204030204" pitchFamily="34" charset="0"/>
              </a:rPr>
              <a:t> Thông tin đầy đủ, dễ hiểu, dễ quan sát. </a:t>
            </a:r>
            <a:endParaRPr lang="en-VN" sz="3200" i="1" dirty="0">
              <a:solidFill>
                <a:srgbClr val="000000"/>
              </a:solidFill>
              <a:latin typeface="Times New Roman" panose="02020603050405020304" pitchFamily="18" charset="0"/>
              <a:ea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67712F70-2C0F-3B4A-99CA-2A18EE160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9271" y="923658"/>
            <a:ext cx="1562729" cy="122469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B52E893-6C9D-3E44-849F-22FAF18C4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2801312"/>
            <a:ext cx="1143000" cy="134233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A58E70C-6594-8443-9639-B602565AB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16" y="2325636"/>
            <a:ext cx="1524000" cy="1524000"/>
          </a:xfrm>
          <a:prstGeom prst="rect">
            <a:avLst/>
          </a:prstGeom>
        </p:spPr>
      </p:pic>
    </p:spTree>
    <p:extLst>
      <p:ext uri="{BB962C8B-B14F-4D97-AF65-F5344CB8AC3E}">
        <p14:creationId xmlns:p14="http://schemas.microsoft.com/office/powerpoint/2010/main" val="3502303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1529252" y="4366699"/>
            <a:ext cx="2205647" cy="622735"/>
          </a:xfrm>
          <a:prstGeom prst="rect">
            <a:avLst/>
          </a:prstGeom>
        </p:spPr>
        <p:txBody>
          <a:bodyPr wrap="square">
            <a:spAutoFit/>
          </a:bodyPr>
          <a:lstStyle/>
          <a:p>
            <a:pPr algn="ctr">
              <a:lnSpc>
                <a:spcPct val="115000"/>
              </a:lnSpc>
            </a:pPr>
            <a:r>
              <a:rPr lang="en-US" sz="3200" dirty="0" err="1">
                <a:solidFill>
                  <a:srgbClr val="000000"/>
                </a:solidFill>
                <a:latin typeface="Times New Roman" panose="02020603050405020304" pitchFamily="18" charset="0"/>
                <a:ea typeface="Times New Roman" panose="02020603050405020304" pitchFamily="18" charset="0"/>
              </a:rPr>
              <a:t>Đất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nặn</a:t>
            </a:r>
            <a:r>
              <a:rPr lang="en-US" sz="3200" dirty="0">
                <a:solidFill>
                  <a:srgbClr val="000000"/>
                </a:solidFill>
                <a:latin typeface="Times New Roman" panose="02020603050405020304" pitchFamily="18" charset="0"/>
                <a:ea typeface="Times New Roman" panose="02020603050405020304" pitchFamily="18" charset="0"/>
              </a:rPr>
              <a:t> </a:t>
            </a:r>
            <a:endParaRPr lang="en-VN" sz="3200" dirty="0"/>
          </a:p>
        </p:txBody>
      </p:sp>
      <p:pic>
        <p:nvPicPr>
          <p:cNvPr id="8194" name="Picture 2" descr="Joseph McVicker Hunt (1) | University of Illinois Archives">
            <a:extLst>
              <a:ext uri="{FF2B5EF4-FFF2-40B4-BE49-F238E27FC236}">
                <a16:creationId xmlns:a16="http://schemas.microsoft.com/office/drawing/2014/main" id="{5C365269-A606-CB41-B640-813C5FC3D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508" y="-9525"/>
            <a:ext cx="3879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1060D6-C19E-394F-BDC2-39A7EB2065A9}"/>
              </a:ext>
            </a:extLst>
          </p:cNvPr>
          <p:cNvSpPr txBox="1"/>
          <p:nvPr/>
        </p:nvSpPr>
        <p:spPr>
          <a:xfrm>
            <a:off x="914400" y="78363"/>
            <a:ext cx="3089307"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 phát minh</a:t>
            </a:r>
            <a:endParaRPr lang="en-VN"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4" descr="16 phát minh &amp;amp;quot;tình cờ và bất ngờ&amp;amp;quot; nhưng đã thay đổi cả thế giới">
            <a:extLst>
              <a:ext uri="{FF2B5EF4-FFF2-40B4-BE49-F238E27FC236}">
                <a16:creationId xmlns:a16="http://schemas.microsoft.com/office/drawing/2014/main" id="{39C961D8-5451-EB42-9D7D-C2C2EE3517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166977" y="691435"/>
            <a:ext cx="4786023" cy="367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4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circle(in)">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sz="1900" dirty="0">
                <a:latin typeface="Times New Roman" panose="02020603050405020304" pitchFamily="18" charset="0"/>
                <a:cs typeface="Times New Roman" panose="02020603050405020304" pitchFamily="18" charset="0"/>
              </a:rPr>
              <a:t>- G. Mác Vích-cơ bị thua lỗ (do người dân dùng ga thay đất sét làm chất đốt).</a:t>
            </a:r>
          </a:p>
          <a:p>
            <a:pPr algn="just"/>
            <a:r>
              <a:rPr lang="en-VN" sz="1900" dirty="0">
                <a:latin typeface="Times New Roman" panose="02020603050405020304" pitchFamily="18" charset="0"/>
                <a:cs typeface="Times New Roman" panose="02020603050405020304" pitchFamily="18" charset="0"/>
              </a:rPr>
              <a:t>- G. Mác Vích-cơ nhớ lại bài học chị dạy về việc sử dụng chất bột nhão để mô phỏng độ dẻo của đất sét. </a:t>
            </a:r>
            <a:endParaRPr lang="zh-CN" altLang="en-US" sz="19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sz="1900" dirty="0">
                <a:latin typeface="Times New Roman" panose="02020603050405020304" pitchFamily="18" charset="0"/>
                <a:cs typeface="Times New Roman" panose="02020603050405020304" pitchFamily="18" charset="0"/>
              </a:rPr>
              <a:t>- Một loại đồ chơi cho trẻ em với nhiều màu sắc hấp dẫn ra đời.</a:t>
            </a:r>
          </a:p>
          <a:p>
            <a:pPr algn="just"/>
            <a:r>
              <a:rPr lang="en-VN" sz="1900" dirty="0">
                <a:latin typeface="Times New Roman" panose="02020603050405020304" pitchFamily="18" charset="0"/>
                <a:cs typeface="Times New Roman" panose="02020603050405020304" pitchFamily="18" charset="0"/>
              </a:rPr>
              <a:t>- Công ti của G. Mác Vích-cơ thu về hàng triệu đô la. </a:t>
            </a:r>
            <a:endParaRPr lang="zh-CN" altLang="en-US" sz="19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ĐẤT NẶN</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icture containing stationary, indoor, pink, colorful&#10;&#10;Description automatically generated">
            <a:extLst>
              <a:ext uri="{FF2B5EF4-FFF2-40B4-BE49-F238E27FC236}">
                <a16:creationId xmlns:a16="http://schemas.microsoft.com/office/drawing/2014/main" id="{9F75CA8A-1FF9-3447-83EF-662013ABF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647" y="-122266"/>
            <a:ext cx="1993900" cy="1993900"/>
          </a:xfrm>
          <a:prstGeom prst="rect">
            <a:avLst/>
          </a:prstGeom>
        </p:spPr>
      </p:pic>
      <p:pic>
        <p:nvPicPr>
          <p:cNvPr id="9218" name="Picture 2" descr="Đất sét Nhật Super Clay 24 màu - koli0128">
            <a:extLst>
              <a:ext uri="{FF2B5EF4-FFF2-40B4-BE49-F238E27FC236}">
                <a16:creationId xmlns:a16="http://schemas.microsoft.com/office/drawing/2014/main" id="{B58D4C9A-3F18-2943-B093-D73C910D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69" y="111532"/>
            <a:ext cx="865746" cy="86574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1529252" y="4366699"/>
            <a:ext cx="2205647" cy="622735"/>
          </a:xfrm>
          <a:prstGeom prst="rect">
            <a:avLst/>
          </a:prstGeom>
        </p:spPr>
        <p:txBody>
          <a:bodyPr wrap="square">
            <a:spAutoFit/>
          </a:bodyPr>
          <a:lstStyle/>
          <a:p>
            <a:pPr algn="ctr">
              <a:lnSpc>
                <a:spcPct val="115000"/>
              </a:lnSpc>
            </a:pPr>
            <a:r>
              <a:rPr lang="en-US" sz="3200" dirty="0">
                <a:solidFill>
                  <a:srgbClr val="000000"/>
                </a:solidFill>
                <a:latin typeface="Times New Roman" panose="02020603050405020304" pitchFamily="18" charset="0"/>
                <a:ea typeface="Times New Roman" panose="02020603050405020304" pitchFamily="18" charset="0"/>
              </a:rPr>
              <a:t>Kem que</a:t>
            </a:r>
            <a:endParaRPr lang="en-VN" sz="3200" dirty="0"/>
          </a:p>
        </p:txBody>
      </p:sp>
      <p:pic>
        <p:nvPicPr>
          <p:cNvPr id="7" name="Picture 2" descr="21 phát minh &amp;amp;quot;tình cờ và bất ngờ&amp;amp;quot; nhưng đã thay đổi cả thế giới - KhoaHoc.tv">
            <a:extLst>
              <a:ext uri="{FF2B5EF4-FFF2-40B4-BE49-F238E27FC236}">
                <a16:creationId xmlns:a16="http://schemas.microsoft.com/office/drawing/2014/main" id="{977A33A6-7509-9F40-BB4F-5E86FF2B7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4194"/>
          <a:stretch/>
        </p:blipFill>
        <p:spPr bwMode="auto">
          <a:xfrm>
            <a:off x="239797" y="508010"/>
            <a:ext cx="4853863" cy="378878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ọc tại nhà - Tin tức">
            <a:extLst>
              <a:ext uri="{FF2B5EF4-FFF2-40B4-BE49-F238E27FC236}">
                <a16:creationId xmlns:a16="http://schemas.microsoft.com/office/drawing/2014/main" id="{22D38232-15F9-AE46-85CA-F1EC739E2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08010"/>
            <a:ext cx="3607584" cy="37887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5584B61-657A-8D44-BB59-CDD69594B597}"/>
              </a:ext>
            </a:extLst>
          </p:cNvPr>
          <p:cNvSpPr/>
          <p:nvPr/>
        </p:nvSpPr>
        <p:spPr>
          <a:xfrm>
            <a:off x="5564314" y="4366699"/>
            <a:ext cx="3146955" cy="622735"/>
          </a:xfrm>
          <a:prstGeom prst="rect">
            <a:avLst/>
          </a:prstGeom>
        </p:spPr>
        <p:txBody>
          <a:bodyPr wrap="square">
            <a:spAutoFit/>
          </a:bodyPr>
          <a:lstStyle/>
          <a:p>
            <a:pPr algn="ctr">
              <a:lnSpc>
                <a:spcPct val="115000"/>
              </a:lnSpc>
            </a:pPr>
            <a:r>
              <a:rPr lang="en-US" sz="3200" dirty="0">
                <a:solidFill>
                  <a:srgbClr val="000000"/>
                </a:solidFill>
                <a:latin typeface="Times New Roman" panose="02020603050405020304" pitchFamily="18" charset="0"/>
                <a:ea typeface="Times New Roman" panose="02020603050405020304" pitchFamily="18" charset="0"/>
              </a:rPr>
              <a:t>Frank Epperson</a:t>
            </a:r>
            <a:endParaRPr lang="en-VN" sz="3200" dirty="0"/>
          </a:p>
        </p:txBody>
      </p:sp>
    </p:spTree>
    <p:extLst>
      <p:ext uri="{BB962C8B-B14F-4D97-AF65-F5344CB8AC3E}">
        <p14:creationId xmlns:p14="http://schemas.microsoft.com/office/powerpoint/2010/main" val="52428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2">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1A784AE8-63DE-504C-9B2F-DB09C6E18771}"/>
              </a:ext>
            </a:extLst>
          </p:cNvPr>
          <p:cNvSpPr/>
          <p:nvPr/>
        </p:nvSpPr>
        <p:spPr>
          <a:xfrm>
            <a:off x="533400" y="1232922"/>
            <a:ext cx="5181600" cy="2677656"/>
          </a:xfrm>
          <a:prstGeom prst="rect">
            <a:avLst/>
          </a:prstGeom>
        </p:spPr>
        <p:txBody>
          <a:bodyPr wrap="square">
            <a:spAutoFit/>
          </a:bodyPr>
          <a:lstStyle/>
          <a:p>
            <a:pPr algn="just"/>
            <a:r>
              <a:rPr lang="vi-VN" sz="2800" dirty="0">
                <a:solidFill>
                  <a:srgbClr val="000000"/>
                </a:solidFill>
                <a:latin typeface="Times New Roman" panose="02020603050405020304" pitchFamily="18" charset="0"/>
                <a:ea typeface="Calibri" panose="020F0502020204030204" pitchFamily="34" charset="0"/>
              </a:rPr>
              <a:t>Mỗi hình ảnh dưới đây gợi cho em những liên tưởng nào về trải nghiệm của mỗi bản thân? (hình ảnh đó là gì? Tôi đã có những trải nghiệm nào với các vật được gợi ra từ hình ảnh đó?)</a:t>
            </a:r>
            <a:r>
              <a:rPr lang="en-VN" sz="2800" dirty="0"/>
              <a:t> </a:t>
            </a:r>
          </a:p>
        </p:txBody>
      </p:sp>
    </p:spTree>
    <p:extLst>
      <p:ext uri="{BB962C8B-B14F-4D97-AF65-F5344CB8AC3E}">
        <p14:creationId xmlns:p14="http://schemas.microsoft.com/office/powerpoint/2010/main" val="146977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Ep-po-xơn</a:t>
            </a:r>
            <a:r>
              <a:rPr lang="pt-BR" sz="2400" dirty="0">
                <a:latin typeface="Times New Roman" panose="02020603050405020304" pitchFamily="18" charset="0"/>
                <a:cs typeface="Times New Roman" panose="02020603050405020304" pitchFamily="18" charset="0"/>
              </a:rPr>
              <a:t> vô </a:t>
            </a:r>
            <a:r>
              <a:rPr lang="pt-BR" sz="2400" dirty="0" err="1">
                <a:latin typeface="Times New Roman" panose="02020603050405020304" pitchFamily="18" charset="0"/>
                <a:cs typeface="Times New Roman" panose="02020603050405020304" pitchFamily="18" charset="0"/>
              </a:rPr>
              <a:t>tình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dùng</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chiếc</a:t>
            </a:r>
            <a:r>
              <a:rPr lang="pt-BR" sz="2400" dirty="0">
                <a:latin typeface="Times New Roman" panose="02020603050405020304" pitchFamily="18" charset="0"/>
                <a:cs typeface="Times New Roman" panose="02020603050405020304" pitchFamily="18" charset="0"/>
              </a:rPr>
              <a:t> que </a:t>
            </a:r>
            <a:r>
              <a:rPr lang="pt-BR" sz="2400" dirty="0" err="1">
                <a:latin typeface="Times New Roman" panose="02020603050405020304" pitchFamily="18" charset="0"/>
                <a:cs typeface="Times New Roman" panose="02020603050405020304" pitchFamily="18" charset="0"/>
              </a:rPr>
              <a:t>trộn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bột</a:t>
            </a:r>
            <a:r>
              <a:rPr lang="pt-BR" sz="2400" dirty="0">
                <a:latin typeface="Times New Roman" panose="02020603050405020304" pitchFamily="18" charset="0"/>
                <a:cs typeface="Times New Roman" panose="02020603050405020304" pitchFamily="18" charset="0"/>
              </a:rPr>
              <a:t> soda </a:t>
            </a:r>
            <a:r>
              <a:rPr lang="pt-BR" sz="2400" dirty="0" err="1">
                <a:latin typeface="Times New Roman" panose="02020603050405020304" pitchFamily="18" charset="0"/>
                <a:cs typeface="Times New Roman" panose="02020603050405020304" pitchFamily="18" charset="0"/>
              </a:rPr>
              <a:t>khô</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và</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nước</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lại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với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nhau</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trong</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một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cốc</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để</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đùa</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nghịch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và</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để</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quên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ngoài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trời</a:t>
            </a:r>
            <a:r>
              <a:rPr lang="pt-BR" sz="2400" dirty="0">
                <a:latin typeface="Times New Roman" panose="02020603050405020304" pitchFamily="18" charset="0"/>
                <a:cs typeface="Times New Roman" panose="02020603050405020304" pitchFamily="18" charset="0"/>
              </a:rPr>
              <a:t>.</a:t>
            </a:r>
            <a:r>
              <a:rPr lang="en-VN" sz="2400" dirty="0">
                <a:latin typeface="Times New Roman" panose="02020603050405020304" pitchFamily="18" charset="0"/>
                <a:cs typeface="Times New Roman" panose="02020603050405020304" pitchFamily="18" charset="0"/>
              </a:rPr>
              <a:t>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Kem</a:t>
            </a:r>
            <a:r>
              <a:rPr lang="pt-BR" sz="2400" dirty="0">
                <a:latin typeface="Times New Roman" panose="02020603050405020304" pitchFamily="18" charset="0"/>
                <a:cs typeface="Times New Roman" panose="02020603050405020304" pitchFamily="18" charset="0"/>
              </a:rPr>
              <a:t> que </a:t>
            </a:r>
            <a:r>
              <a:rPr lang="pt-BR" sz="2400" dirty="0" err="1">
                <a:latin typeface="Times New Roman" panose="02020603050405020304" pitchFamily="18" charset="0"/>
                <a:cs typeface="Times New Roman" panose="02020603050405020304" pitchFamily="18" charset="0"/>
              </a:rPr>
              <a:t>ra</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đời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trở</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thành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sản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phẩm</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bán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chạy</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nhất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mọi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thời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khi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hè</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đến</a:t>
            </a:r>
            <a:r>
              <a:rPr lang="pt-BR" sz="2400" dirty="0">
                <a:latin typeface="Times New Roman" panose="02020603050405020304" pitchFamily="18" charset="0"/>
                <a:cs typeface="Times New Roman" panose="02020603050405020304" pitchFamily="18" charset="0"/>
              </a:rPr>
              <a:t>.</a:t>
            </a:r>
            <a:r>
              <a:rPr lang="en-VN" sz="2400" dirty="0">
                <a:latin typeface="Times New Roman" panose="02020603050405020304" pitchFamily="18" charset="0"/>
                <a:cs typeface="Times New Roman" panose="02020603050405020304" pitchFamily="18" charset="0"/>
              </a:rPr>
              <a:t>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KEM QUE</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descr="A group of ice cream cones&#10;&#10;Description automatically generated with low confidence">
            <a:extLst>
              <a:ext uri="{FF2B5EF4-FFF2-40B4-BE49-F238E27FC236}">
                <a16:creationId xmlns:a16="http://schemas.microsoft.com/office/drawing/2014/main" id="{EC70FD25-A162-F94E-93D2-0E575E94B65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167" b="93382" l="9804" r="89706">
                        <a14:foregroundMark x1="45425" y1="8088" x2="52614" y2="9804"/>
                        <a14:foregroundMark x1="33660" y1="88725" x2="40196" y2="86520"/>
                        <a14:foregroundMark x1="47222" y1="93382" x2="56863" y2="86520"/>
                        <a14:backgroundMark x1="22712" y1="7353" x2="22386" y2="24265"/>
                        <a14:backgroundMark x1="25163" y1="10539" x2="24673" y2="20833"/>
                        <a14:backgroundMark x1="23856" y1="18382" x2="28595" y2="13725"/>
                        <a14:backgroundMark x1="21732" y1="73284" x2="29902" y2="80392"/>
                        <a14:backgroundMark x1="74346" y1="15441" x2="78595" y2="17647"/>
                        <a14:backgroundMark x1="73529" y1="19608" x2="79085" y2="20098"/>
                        <a14:backgroundMark x1="37908" y1="5147" x2="52778" y2="1961"/>
                        <a14:backgroundMark x1="52778" y1="1961" x2="56863" y2="3676"/>
                      </a14:backgroundRemoval>
                    </a14:imgEffect>
                  </a14:imgLayer>
                </a14:imgProps>
              </a:ext>
              <a:ext uri="{28A0092B-C50C-407E-A947-70E740481C1C}">
                <a14:useLocalDpi xmlns:a14="http://schemas.microsoft.com/office/drawing/2010/main" val="0"/>
              </a:ext>
            </a:extLst>
          </a:blip>
          <a:stretch>
            <a:fillRect/>
          </a:stretch>
        </p:blipFill>
        <p:spPr>
          <a:xfrm>
            <a:off x="-381000" y="16068"/>
            <a:ext cx="2514600" cy="1676400"/>
          </a:xfrm>
          <a:prstGeom prst="rect">
            <a:avLst/>
          </a:prstGeom>
        </p:spPr>
      </p:pic>
      <p:pic>
        <p:nvPicPr>
          <p:cNvPr id="6" name="Picture 5">
            <a:extLst>
              <a:ext uri="{FF2B5EF4-FFF2-40B4-BE49-F238E27FC236}">
                <a16:creationId xmlns:a16="http://schemas.microsoft.com/office/drawing/2014/main" id="{44CBC559-5D7A-3D4D-A2E8-21C37DB52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7682" y="2942671"/>
            <a:ext cx="3168225" cy="2112150"/>
          </a:xfrm>
          <a:prstGeom prst="rect">
            <a:avLst/>
          </a:prstGeom>
        </p:spPr>
      </p:pic>
    </p:spTree>
    <p:extLst>
      <p:ext uri="{BB962C8B-B14F-4D97-AF65-F5344CB8AC3E}">
        <p14:creationId xmlns:p14="http://schemas.microsoft.com/office/powerpoint/2010/main" val="120400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Do You Know George Crum? - 540WMain">
            <a:extLst>
              <a:ext uri="{FF2B5EF4-FFF2-40B4-BE49-F238E27FC236}">
                <a16:creationId xmlns:a16="http://schemas.microsoft.com/office/drawing/2014/main" id="{325D36FF-08A3-D14B-ADF8-1B49CF3E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0"/>
            <a:ext cx="8562975"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F407500-9B1F-0D46-8466-47D0EE619284}"/>
              </a:ext>
            </a:extLst>
          </p:cNvPr>
          <p:cNvSpPr txBox="1"/>
          <p:nvPr/>
        </p:nvSpPr>
        <p:spPr>
          <a:xfrm>
            <a:off x="5105400" y="209550"/>
            <a:ext cx="3581400" cy="584775"/>
          </a:xfrm>
          <a:prstGeom prst="rect">
            <a:avLst/>
          </a:prstGeom>
          <a:noFill/>
        </p:spPr>
        <p:txBody>
          <a:bodyPr wrap="square" rtlCol="0">
            <a:spAutoFit/>
          </a:bodyPr>
          <a:lstStyle/>
          <a:p>
            <a:r>
              <a:rPr lang="en-VN" sz="3200" b="1" dirty="0">
                <a:latin typeface="Times New Roman" panose="02020603050405020304" pitchFamily="18" charset="0"/>
                <a:cs typeface="Times New Roman" panose="02020603050405020304" pitchFamily="18" charset="0"/>
              </a:rPr>
              <a:t>Lát khoai tây chiên</a:t>
            </a:r>
          </a:p>
        </p:txBody>
      </p:sp>
      <p:sp>
        <p:nvSpPr>
          <p:cNvPr id="6" name="TextBox 5">
            <a:extLst>
              <a:ext uri="{FF2B5EF4-FFF2-40B4-BE49-F238E27FC236}">
                <a16:creationId xmlns:a16="http://schemas.microsoft.com/office/drawing/2014/main" id="{A92FCE58-6CAE-FD4B-8FC1-D602CEE077B1}"/>
              </a:ext>
            </a:extLst>
          </p:cNvPr>
          <p:cNvSpPr txBox="1"/>
          <p:nvPr/>
        </p:nvSpPr>
        <p:spPr>
          <a:xfrm>
            <a:off x="762000" y="4324350"/>
            <a:ext cx="35814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George Crum</a:t>
            </a:r>
          </a:p>
        </p:txBody>
      </p:sp>
    </p:spTree>
    <p:extLst>
      <p:ext uri="{BB962C8B-B14F-4D97-AF65-F5344CB8AC3E}">
        <p14:creationId xmlns:p14="http://schemas.microsoft.com/office/powerpoint/2010/main" val="335034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Khách hàng liên tục gửi trả lại món ăn đã phục vụ, yêu cầu phải thái lát mỏng và giòn hơn nữa.</a:t>
            </a:r>
          </a:p>
          <a:p>
            <a:r>
              <a:rPr lang="en-VN" dirty="0">
                <a:latin typeface="Times New Roman" panose="02020603050405020304" pitchFamily="18" charset="0"/>
                <a:cs typeface="Times New Roman" panose="02020603050405020304" pitchFamily="18" charset="0"/>
              </a:rPr>
              <a:t>- Cram đã mất bình tĩnh, cắt lát khoai mỏng đến nỗi không thể mỏng hơn và chiên chúng khô cứng.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dirty="0">
                <a:latin typeface="Times New Roman" panose="02020603050405020304" pitchFamily="18" charset="0"/>
                <a:cs typeface="Times New Roman" panose="02020603050405020304" pitchFamily="18" charset="0"/>
              </a:rPr>
              <a:t>- Lát khoai tây chiên ra đời, được nhiều người yêu thích, đặt mua.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LÁT KHOA I TÂY CHIÊN</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late of food&#10;&#10;Description automatically generated with medium confidence">
            <a:extLst>
              <a:ext uri="{FF2B5EF4-FFF2-40B4-BE49-F238E27FC236}">
                <a16:creationId xmlns:a16="http://schemas.microsoft.com/office/drawing/2014/main" id="{5DF1719F-650C-0343-B814-12AF5B8FE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89" y="3224750"/>
            <a:ext cx="3200400" cy="2349522"/>
          </a:xfrm>
          <a:prstGeom prst="rect">
            <a:avLst/>
          </a:prstGeom>
        </p:spPr>
      </p:pic>
      <p:pic>
        <p:nvPicPr>
          <p:cNvPr id="7" name="Picture 6" descr="A plate of french fries&#10;&#10;Description automatically generated with medium confidence">
            <a:extLst>
              <a:ext uri="{FF2B5EF4-FFF2-40B4-BE49-F238E27FC236}">
                <a16:creationId xmlns:a16="http://schemas.microsoft.com/office/drawing/2014/main" id="{2543EDE4-D1E0-DC46-AD4A-A1B5598B7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098" y="-154428"/>
            <a:ext cx="2218998" cy="2218998"/>
          </a:xfrm>
          <a:prstGeom prst="rect">
            <a:avLst/>
          </a:prstGeom>
        </p:spPr>
      </p:pic>
    </p:spTree>
    <p:extLst>
      <p:ext uri="{BB962C8B-B14F-4D97-AF65-F5344CB8AC3E}">
        <p14:creationId xmlns:p14="http://schemas.microsoft.com/office/powerpoint/2010/main" val="3300344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descr="Cách sử dụng giấy nhớ tiết kiệm, hiệu quả &amp;amp;gt; Cho thuê máy photocopy Hà Nội,  các tỉnh">
            <a:extLst>
              <a:ext uri="{FF2B5EF4-FFF2-40B4-BE49-F238E27FC236}">
                <a16:creationId xmlns:a16="http://schemas.microsoft.com/office/drawing/2014/main" id="{A4F3C92B-DE98-D442-A870-29BD5F60F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r="5557" b="2"/>
          <a:stretch/>
        </p:blipFill>
        <p:spPr bwMode="auto">
          <a:xfrm>
            <a:off x="4572000" y="10"/>
            <a:ext cx="457200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4CBAE8-8B98-D640-8974-5E6BAEE7DF1D}"/>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pic>
        <p:nvPicPr>
          <p:cNvPr id="13316" name="Picture 4" descr="Spencer Silver, nhà phát minh ra ghi chú sau nó, đã chết ở tuổi 80 – TinMoiZ">
            <a:extLst>
              <a:ext uri="{FF2B5EF4-FFF2-40B4-BE49-F238E27FC236}">
                <a16:creationId xmlns:a16="http://schemas.microsoft.com/office/drawing/2014/main" id="{C5B8555E-C028-584C-8DD1-7F4DF74A15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32" r="2" b="2"/>
          <a:stretch/>
        </p:blipFill>
        <p:spPr bwMode="auto">
          <a:xfrm>
            <a:off x="20" y="10"/>
            <a:ext cx="4571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91ADF3-1115-1E41-8CE2-828F8281DD78}"/>
              </a:ext>
            </a:extLst>
          </p:cNvPr>
          <p:cNvSpPr txBox="1"/>
          <p:nvPr/>
        </p:nvSpPr>
        <p:spPr>
          <a:xfrm>
            <a:off x="381000" y="4312392"/>
            <a:ext cx="38100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Spencer Silver</a:t>
            </a:r>
          </a:p>
        </p:txBody>
      </p:sp>
      <p:sp>
        <p:nvSpPr>
          <p:cNvPr id="9" name="TextBox 8">
            <a:extLst>
              <a:ext uri="{FF2B5EF4-FFF2-40B4-BE49-F238E27FC236}">
                <a16:creationId xmlns:a16="http://schemas.microsoft.com/office/drawing/2014/main" id="{FB99710B-0FCD-F547-9B67-950271035CBC}"/>
              </a:ext>
            </a:extLst>
          </p:cNvPr>
          <p:cNvSpPr txBox="1"/>
          <p:nvPr/>
        </p:nvSpPr>
        <p:spPr>
          <a:xfrm>
            <a:off x="4951857" y="4312392"/>
            <a:ext cx="38100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Giấy nhớ</a:t>
            </a:r>
          </a:p>
        </p:txBody>
      </p:sp>
    </p:spTree>
    <p:extLst>
      <p:ext uri="{BB962C8B-B14F-4D97-AF65-F5344CB8AC3E}">
        <p14:creationId xmlns:p14="http://schemas.microsoft.com/office/powerpoint/2010/main" val="1976521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Xin-vơ tạo ra một chất dính tạm trong phòng thí nghiệm nhưng không biết ứng dụng.</a:t>
            </a:r>
          </a:p>
          <a:p>
            <a:r>
              <a:rPr lang="en-VN" dirty="0">
                <a:latin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p>
          <a:p>
            <a:r>
              <a:rPr lang="en-VN" dirty="0">
                <a:latin typeface="Times New Roman" panose="02020603050405020304" pitchFamily="18" charset="0"/>
                <a:cs typeface="Times New Roman" panose="02020603050405020304" pitchFamily="18" charset="0"/>
              </a:rPr>
              <a:t>- Hai ý tưởng lớn gặp nhau.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Giấy nhớ ra đời</a:t>
            </a:r>
          </a:p>
          <a:p>
            <a:r>
              <a:rPr lang="en-VN" dirty="0">
                <a:latin typeface="Times New Roman" panose="02020603050405020304" pitchFamily="18" charset="0"/>
                <a:cs typeface="Times New Roman" panose="02020603050405020304" pitchFamily="18" charset="0"/>
              </a:rPr>
              <a:t>- Năm 1980 trở nên phổ biến.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GIẤY NHỚ</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a:extLst>
              <a:ext uri="{FF2B5EF4-FFF2-40B4-BE49-F238E27FC236}">
                <a16:creationId xmlns:a16="http://schemas.microsoft.com/office/drawing/2014/main" id="{6627A013-99BC-EE4C-8E7E-8F5DA9D86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325" y="261789"/>
            <a:ext cx="2126530" cy="2126530"/>
          </a:xfrm>
          <a:prstGeom prst="rect">
            <a:avLst/>
          </a:prstGeom>
        </p:spPr>
      </p:pic>
      <p:pic>
        <p:nvPicPr>
          <p:cNvPr id="6" name="Picture 5">
            <a:extLst>
              <a:ext uri="{FF2B5EF4-FFF2-40B4-BE49-F238E27FC236}">
                <a16:creationId xmlns:a16="http://schemas.microsoft.com/office/drawing/2014/main" id="{3AD684F7-7331-6640-8E3E-976E8B556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03" y="3661666"/>
            <a:ext cx="1577362" cy="1577362"/>
          </a:xfrm>
          <a:prstGeom prst="rect">
            <a:avLst/>
          </a:prstGeom>
        </p:spPr>
      </p:pic>
    </p:spTree>
    <p:extLst>
      <p:ext uri="{BB962C8B-B14F-4D97-AF65-F5344CB8AC3E}">
        <p14:creationId xmlns:p14="http://schemas.microsoft.com/office/powerpoint/2010/main" val="281199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B447569-9D3F-D343-BE6B-F42D1E0ED454}"/>
              </a:ext>
            </a:extLst>
          </p:cNvPr>
          <p:cNvGraphicFramePr>
            <a:graphicFrameLocks noGrp="1"/>
          </p:cNvGraphicFramePr>
          <p:nvPr>
            <p:extLst>
              <p:ext uri="{D42A27DB-BD31-4B8C-83A1-F6EECF244321}">
                <p14:modId xmlns:p14="http://schemas.microsoft.com/office/powerpoint/2010/main" val="572377135"/>
              </p:ext>
            </p:extLst>
          </p:nvPr>
        </p:nvGraphicFramePr>
        <p:xfrm>
          <a:off x="150148" y="438150"/>
          <a:ext cx="8843704" cy="3932372"/>
        </p:xfrm>
        <a:graphic>
          <a:graphicData uri="http://schemas.openxmlformats.org/drawingml/2006/table">
            <a:tbl>
              <a:tblPr firstRow="1" firstCol="1" bandRow="1"/>
              <a:tblGrid>
                <a:gridCol w="1450052">
                  <a:extLst>
                    <a:ext uri="{9D8B030D-6E8A-4147-A177-3AD203B41FA5}">
                      <a16:colId xmlns:a16="http://schemas.microsoft.com/office/drawing/2014/main" val="867204082"/>
                    </a:ext>
                  </a:extLst>
                </a:gridCol>
                <a:gridCol w="4572000">
                  <a:extLst>
                    <a:ext uri="{9D8B030D-6E8A-4147-A177-3AD203B41FA5}">
                      <a16:colId xmlns:a16="http://schemas.microsoft.com/office/drawing/2014/main" val="550054126"/>
                    </a:ext>
                  </a:extLst>
                </a:gridCol>
                <a:gridCol w="2821652">
                  <a:extLst>
                    <a:ext uri="{9D8B030D-6E8A-4147-A177-3AD203B41FA5}">
                      <a16:colId xmlns:a16="http://schemas.microsoft.com/office/drawing/2014/main" val="3860666686"/>
                    </a:ext>
                  </a:extLst>
                </a:gridCol>
              </a:tblGrid>
              <a:tr h="408743">
                <a:tc>
                  <a:txBody>
                    <a:bodyPr/>
                    <a:lstStyle/>
                    <a:p>
                      <a:pPr algn="ctr" fontAlgn="t">
                        <a:lnSpc>
                          <a:spcPct val="115000"/>
                        </a:lnSpc>
                        <a:spcBef>
                          <a:spcPts val="0"/>
                        </a:spcBef>
                        <a:spcAft>
                          <a:spcPts val="0"/>
                        </a:spcAft>
                      </a:pPr>
                      <a:r>
                        <a:rPr lang="vi-VN" sz="13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phát minh – Người phát minh</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3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300" b="1"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3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338972"/>
                  </a:ext>
                </a:extLst>
              </a:tr>
              <a:tr h="881064">
                <a:tc>
                  <a:txBody>
                    <a:bodyPr/>
                    <a:lstStyle/>
                    <a:p>
                      <a:pPr algn="l"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Đất nặn </a:t>
                      </a:r>
                      <a:endParaRPr lang="vi-VN" sz="1300" b="0" i="0" u="none" strike="noStrike" dirty="0">
                        <a:effectLst/>
                        <a:latin typeface="Times New Roman" panose="02020603050405020304" pitchFamily="18" charset="0"/>
                        <a:cs typeface="Times New Roman" panose="02020603050405020304" pitchFamily="18" charset="0"/>
                      </a:endParaRPr>
                    </a:p>
                    <a:p>
                      <a:pPr algn="l"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(Giô-sép Mác Vích-cơ).</a:t>
                      </a:r>
                      <a:endParaRPr lang="vi-VN"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bị thua lỗ (do người dân dùng ga thay đất sét làm chất đốt).</a:t>
                      </a:r>
                      <a:endParaRPr lang="vi-VN" sz="13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nhớ lại bài học chị dạy về việc sử dụng chất bột nhão để mô phỏng độ dẻo của đất sét.</a:t>
                      </a:r>
                      <a:endParaRPr lang="vi-VN"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loại đồ chơi cho trẻ em với nhiều màu sắc hấp dẫn ra đời.</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ti của G. Mác Vích-cơ thu về hàng triệu đô la.</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88135"/>
                  </a:ext>
                </a:extLst>
              </a:tr>
              <a:tr h="483514">
                <a:tc>
                  <a:txBody>
                    <a:bodyPr/>
                    <a:lstStyle/>
                    <a:p>
                      <a:pPr algn="l"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Kem que </a:t>
                      </a:r>
                      <a:b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(Ep-po-xơn).</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Ep-po-xơn vô tình dùng chiếc que trộn bột soda khô và nước lại với nhau trong một cái cốc để đùa nghịch và để quên ngoài trời.</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Kem que ra đời, trở thành sản phẩm bán chạy nhất mọi thời đại khi hè đến.</a:t>
                      </a:r>
                      <a:endParaRPr lang="pt-BR"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07694"/>
                  </a:ext>
                </a:extLst>
              </a:tr>
              <a:tr h="810023">
                <a:tc>
                  <a:txBody>
                    <a:bodyPr/>
                    <a:lstStyle/>
                    <a:p>
                      <a:pPr algn="l" fontAlgn="t">
                        <a:lnSpc>
                          <a:spcPct val="115000"/>
                        </a:lnSpc>
                        <a:spcBef>
                          <a:spcPts val="0"/>
                        </a:spcBef>
                        <a:spcAft>
                          <a:spcPts val="0"/>
                        </a:spcAft>
                      </a:pPr>
                      <a:r>
                        <a:rPr lang="en-US"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Lát khoai tây chiên (Cram).</a:t>
                      </a:r>
                      <a:endParaRPr lang="en-US"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Khách hàng liên tục gửi trả lại món ăn đã phục vụ, yêu cầu phải thái lát mỏng và giòn hơn nữa.</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Cram đã mất bình tĩnh, cắt lát khoai mỏng đến nỗi không thể mỏng hơn và chiên chúng khô cứng.</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Lát khoai tây chiên ra đời, được nhiều người yêu thích, đặt mua.</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21049"/>
                  </a:ext>
                </a:extLst>
              </a:tr>
              <a:tr h="1010663">
                <a:tc>
                  <a:txBody>
                    <a:bodyPr/>
                    <a:lstStyle/>
                    <a:p>
                      <a:pPr algn="l"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Giấy nhớ (Xin-vơ).</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Xin-vơ tạo ra một chất dính tạm trong phòng thí nghiệm nhưng không biết ứng dụng.</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ý tưởng lớn gặp nhau.</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endParaRPr lang="en-US" sz="13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1980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458315"/>
                  </a:ext>
                </a:extLst>
              </a:tr>
            </a:tbl>
          </a:graphicData>
        </a:graphic>
      </p:graphicFrame>
      <p:sp>
        <p:nvSpPr>
          <p:cNvPr id="12" name="TextBox 11">
            <a:extLst>
              <a:ext uri="{FF2B5EF4-FFF2-40B4-BE49-F238E27FC236}">
                <a16:creationId xmlns:a16="http://schemas.microsoft.com/office/drawing/2014/main" id="{1AFEFF2B-4203-7C4D-9ED8-20E140E46F05}"/>
              </a:ext>
            </a:extLst>
          </p:cNvPr>
          <p:cNvSpPr txBox="1"/>
          <p:nvPr/>
        </p:nvSpPr>
        <p:spPr>
          <a:xfrm>
            <a:off x="3388823" y="-23515"/>
            <a:ext cx="2366353" cy="461665"/>
          </a:xfrm>
          <a:prstGeom prst="rect">
            <a:avLst/>
          </a:prstGeom>
          <a:noFill/>
        </p:spPr>
        <p:txBody>
          <a:bodyPr wrap="non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 Các phát minh</a:t>
            </a:r>
            <a:endParaRPr lang="en-VN"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24ED1-1D22-D841-B5E0-6676FF5FCE47}"/>
              </a:ext>
            </a:extLst>
          </p:cNvPr>
          <p:cNvSpPr/>
          <p:nvPr/>
        </p:nvSpPr>
        <p:spPr>
          <a:xfrm>
            <a:off x="0" y="4346216"/>
            <a:ext cx="9144000" cy="738664"/>
          </a:xfrm>
          <a:prstGeom prst="rect">
            <a:avLst/>
          </a:prstGeom>
        </p:spPr>
        <p:txBody>
          <a:bodyPr wrap="square">
            <a:spAutoFit/>
          </a:bodyPr>
          <a:lstStyle/>
          <a:p>
            <a:r>
              <a:rPr lang="vi-VN" sz="2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100" b="1" i="1" dirty="0">
                <a:solidFill>
                  <a:srgbClr val="C00000"/>
                </a:solidFill>
                <a:latin typeface="Times New Roman" panose="02020603050405020304" pitchFamily="18" charset="0"/>
                <a:ea typeface="Calibri" panose="020F0502020204030204" pitchFamily="34" charset="0"/>
              </a:rPr>
              <a:t> </a:t>
            </a:r>
            <a:r>
              <a:rPr lang="en-VN" sz="2100" b="1" i="1" dirty="0">
                <a:solidFill>
                  <a:srgbClr val="C00000"/>
                </a:solidFill>
                <a:latin typeface="Times New Roman" panose="02020603050405020304" pitchFamily="18" charset="0"/>
                <a:ea typeface="Calibri" panose="020F0502020204030204" pitchFamily="34" charset="0"/>
              </a:rPr>
              <a:t>Các phát minh trên đều xuất phát từ những nhu cầu thiết thực và đem lại kết quả tốt cho người sử dụng.</a:t>
            </a:r>
            <a:r>
              <a:rPr lang="en-VN" sz="2100" b="1" i="1" dirty="0">
                <a:solidFill>
                  <a:srgbClr val="C00000"/>
                </a:solidFill>
              </a:rPr>
              <a:t> </a:t>
            </a:r>
          </a:p>
        </p:txBody>
      </p:sp>
    </p:spTree>
    <p:extLst>
      <p:ext uri="{BB962C8B-B14F-4D97-AF65-F5344CB8AC3E}">
        <p14:creationId xmlns:p14="http://schemas.microsoft.com/office/powerpoint/2010/main" val="142920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68191" y="1905526"/>
            <a:ext cx="1382110"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137124"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Tổng</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kết</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0416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149087" y="858952"/>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4" name="Freeform 6"/>
          <p:cNvSpPr>
            <a:spLocks/>
          </p:cNvSpPr>
          <p:nvPr/>
        </p:nvSpPr>
        <p:spPr bwMode="auto">
          <a:xfrm>
            <a:off x="2224733" y="1909798"/>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5" name="椭圆 4"/>
          <p:cNvSpPr/>
          <p:nvPr/>
        </p:nvSpPr>
        <p:spPr bwMode="auto">
          <a:xfrm>
            <a:off x="1828682" y="854550"/>
            <a:ext cx="701804" cy="70207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00"/>
            <a:endParaRPr lang="zh-CN" altLang="en-US" sz="13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6" name="椭圆 5"/>
          <p:cNvSpPr/>
          <p:nvPr/>
        </p:nvSpPr>
        <p:spPr bwMode="auto">
          <a:xfrm>
            <a:off x="3425438" y="2072792"/>
            <a:ext cx="586805" cy="587034"/>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00"/>
            <a:endParaRPr lang="zh-CN" altLang="en-US" sz="21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 name="TextBox 15">
            <a:extLst>
              <a:ext uri="{FF2B5EF4-FFF2-40B4-BE49-F238E27FC236}">
                <a16:creationId xmlns:a16="http://schemas.microsoft.com/office/drawing/2014/main" id="{5C99297D-CD67-114A-BB7D-ABBA687F1CCE}"/>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60F2E53-362F-5442-B84F-DF0F1B66AC57}"/>
              </a:ext>
            </a:extLst>
          </p:cNvPr>
          <p:cNvSpPr/>
          <p:nvPr/>
        </p:nvSpPr>
        <p:spPr>
          <a:xfrm>
            <a:off x="2530486" y="689018"/>
            <a:ext cx="6659939" cy="867610"/>
          </a:xfrm>
          <a:prstGeom prst="rect">
            <a:avLst/>
          </a:prstGeom>
        </p:spPr>
        <p:txBody>
          <a:bodyPr wrap="square">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1</a:t>
            </a:r>
            <a:r>
              <a:rPr lang="nl-NL" sz="2300" b="1" dirty="0">
                <a:solidFill>
                  <a:srgbClr val="000000"/>
                </a:solidFill>
                <a:latin typeface="Times New Roman" panose="02020603050405020304" pitchFamily="18" charset="0"/>
                <a:ea typeface="Calibri" panose="020F0502020204030204" pitchFamily="34" charset="0"/>
              </a:rPr>
              <a:t>. </a:t>
            </a:r>
            <a:r>
              <a:rPr lang="nl-NL" sz="2300" b="1" dirty="0" err="1">
                <a:solidFill>
                  <a:srgbClr val="000000"/>
                </a:solidFill>
                <a:latin typeface="Times New Roman" panose="02020603050405020304" pitchFamily="18" charset="0"/>
                <a:ea typeface="Calibri" panose="020F0502020204030204" pitchFamily="34" charset="0"/>
              </a:rPr>
              <a:t>Nội</a:t>
            </a:r>
            <a:r>
              <a:rPr lang="nl-NL" sz="2300" b="1" dirty="0">
                <a:solidFill>
                  <a:srgbClr val="000000"/>
                </a:solidFill>
                <a:latin typeface="Times New Roman" panose="02020603050405020304" pitchFamily="18" charset="0"/>
                <a:ea typeface="Calibri" panose="020F0502020204030204" pitchFamily="34" charset="0"/>
              </a:rPr>
              <a:t> </a:t>
            </a:r>
            <a:r>
              <a:rPr lang="nl-NL" sz="2300" b="1" dirty="0" err="1">
                <a:solidFill>
                  <a:srgbClr val="000000"/>
                </a:solidFill>
                <a:latin typeface="Times New Roman" panose="02020603050405020304" pitchFamily="18" charset="0"/>
                <a:ea typeface="Calibri" panose="020F0502020204030204" pitchFamily="34" charset="0"/>
              </a:rPr>
              <a:t>dung</a:t>
            </a:r>
            <a:r>
              <a:rPr lang="nl-NL" sz="2300" b="1" dirty="0">
                <a:solidFill>
                  <a:srgbClr val="000000"/>
                </a:solidFill>
                <a:latin typeface="Times New Roman" panose="02020603050405020304" pitchFamily="18" charset="0"/>
                <a:ea typeface="Calibri" panose="020F0502020204030204" pitchFamily="34" charset="0"/>
              </a:rPr>
              <a:t>: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Những phát minh “tình cờ và bất ngờ” trong lịch sử. </a:t>
            </a:r>
            <a:endParaRPr lang="en-VN" sz="2300" dirty="0">
              <a:solidFill>
                <a:srgbClr val="000000"/>
              </a:solidFill>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53DAEE72-AECB-A242-B5B7-70DFF64EC87D}"/>
              </a:ext>
            </a:extLst>
          </p:cNvPr>
          <p:cNvSpPr/>
          <p:nvPr/>
        </p:nvSpPr>
        <p:spPr>
          <a:xfrm>
            <a:off x="4088961" y="1847982"/>
            <a:ext cx="4931794" cy="3295518"/>
          </a:xfrm>
          <a:prstGeom prst="rect">
            <a:avLst/>
          </a:prstGeom>
        </p:spPr>
        <p:txBody>
          <a:bodyPr wrap="square">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2</a:t>
            </a:r>
            <a:r>
              <a:rPr lang="en-VN" sz="2300" b="1" dirty="0">
                <a:solidFill>
                  <a:srgbClr val="000000"/>
                </a:solidFill>
                <a:latin typeface="Times New Roman" panose="02020603050405020304" pitchFamily="18" charset="0"/>
                <a:ea typeface="Calibri" panose="020F0502020204030204" pitchFamily="34" charset="0"/>
              </a:rPr>
              <a:t>. Hình</a:t>
            </a:r>
            <a:r>
              <a:rPr lang="vi-VN" sz="2300" b="1" dirty="0">
                <a:solidFill>
                  <a:srgbClr val="000000"/>
                </a:solidFill>
                <a:latin typeface="Times New Roman" panose="02020603050405020304" pitchFamily="18" charset="0"/>
                <a:ea typeface="Calibri" panose="020F0502020204030204" pitchFamily="34" charset="0"/>
              </a:rPr>
              <a:t> thức: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ArialMT"/>
              </a:rPr>
              <a:t>- Bố cục khoa học và rành mạch: Dùng kiểu chữ in đậm và cách đánh số đề mục, dùng số liệu và hình ảnh nổi bật.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ArialMT"/>
              </a:rPr>
              <a:t>- Sử dụng các từ ngữ chuyển nghĩa mang tính biểu cảm cao. </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000000"/>
                </a:solidFill>
                <a:latin typeface="Times New Roman" panose="02020603050405020304" pitchFamily="18" charset="0"/>
                <a:ea typeface="ArialMT"/>
              </a:rPr>
              <a:t>- Cách trình bày thông tin theo quan hệ nhân - quả. </a:t>
            </a:r>
            <a:endParaRPr lang="en-VN" sz="2300" dirty="0"/>
          </a:p>
        </p:txBody>
      </p:sp>
      <p:pic>
        <p:nvPicPr>
          <p:cNvPr id="18" name="Picture 17" descr="A picture containing text&#10;&#10;Description automatically generated">
            <a:extLst>
              <a:ext uri="{FF2B5EF4-FFF2-40B4-BE49-F238E27FC236}">
                <a16:creationId xmlns:a16="http://schemas.microsoft.com/office/drawing/2014/main" id="{018559F2-481A-3D4A-86DB-9CDE56AC7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39" y="1810241"/>
            <a:ext cx="3764504" cy="3233702"/>
          </a:xfrm>
          <a:prstGeom prst="rect">
            <a:avLst/>
          </a:prstGeom>
        </p:spPr>
      </p:pic>
    </p:spTree>
    <p:extLst>
      <p:ext uri="{BB962C8B-B14F-4D97-AF65-F5344CB8AC3E}">
        <p14:creationId xmlns:p14="http://schemas.microsoft.com/office/powerpoint/2010/main" val="226342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Scale>
                                      <p:cBhvr>
                                        <p:cTn id="4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gtEl>
                                        <p:attrNameLst>
                                          <p:attrName>ppt_x</p:attrName>
                                          <p:attrName>ppt_y</p:attrName>
                                        </p:attrNameLst>
                                      </p:cBhvr>
                                    </p:animMotion>
                                    <p:animEffect transition="in" filter="fade">
                                      <p:cBhvr>
                                        <p:cTn id="42" dur="1000"/>
                                        <p:tgtEl>
                                          <p:spTgt spid="5"/>
                                        </p:tgtEl>
                                      </p:cBhvr>
                                    </p:animEffect>
                                  </p:childTnLst>
                                </p:cTn>
                              </p:par>
                            </p:childTnLst>
                          </p:cTn>
                        </p:par>
                        <p:par>
                          <p:cTn id="43" fill="hold">
                            <p:stCondLst>
                              <p:cond delay="3000"/>
                            </p:stCondLst>
                            <p:childTnLst>
                              <p:par>
                                <p:cTn id="44" presetID="5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Scale>
                                      <p:cBhvr>
                                        <p:cTn id="4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
                                        </p:tgtEl>
                                        <p:attrNameLst>
                                          <p:attrName>ppt_x</p:attrName>
                                          <p:attrName>ppt_y</p:attrName>
                                        </p:attrNameLst>
                                      </p:cBhvr>
                                    </p:animMotion>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checkerboard(across)">
                                      <p:cBhvr>
                                        <p:cTn id="53" dur="5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checkerboard(across)">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checkerboard(across)">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checkerboard(across)">
                                      <p:cBhvr>
                                        <p:cTn id="68" dur="500"/>
                                        <p:tgtEl>
                                          <p:spTgt spid="8">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checkerboard(across)">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Effect transition="in" filter="checkerboard(across)">
                                      <p:cBhvr>
                                        <p:cTn id="7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46001" y="1905526"/>
            <a:ext cx="1226490"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IV.</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42245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Luyện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tập</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44580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44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10000" y="3562350"/>
            <a:ext cx="2057400" cy="1950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1988" y="4019550"/>
            <a:ext cx="1950406" cy="830997"/>
          </a:xfrm>
          <a:prstGeom prst="rect">
            <a:avLst/>
          </a:prstGeom>
          <a:noFill/>
        </p:spPr>
        <p:txBody>
          <a:bodyPr wrap="none" rtlCol="0">
            <a:spAutoFit/>
          </a:bodyPr>
          <a:lstStyle/>
          <a:p>
            <a:pPr algn="ctr"/>
            <a:r>
              <a:rPr lang="en-US" sz="2400" b="1" dirty="0">
                <a:solidFill>
                  <a:schemeClr val="bg2"/>
                </a:solidFill>
                <a:latin typeface="Times New Roman" panose="02020603050405020304" pitchFamily="18" charset="0"/>
                <a:cs typeface="Times New Roman" panose="02020603050405020304" pitchFamily="18" charset="0"/>
              </a:rPr>
              <a:t>XÂY DỰNG</a:t>
            </a:r>
          </a:p>
          <a:p>
            <a:pPr algn="ctr"/>
            <a:r>
              <a:rPr lang="en-US" sz="2400" b="1" dirty="0">
                <a:solidFill>
                  <a:schemeClr val="bg2"/>
                </a:solidFill>
                <a:latin typeface="Times New Roman" panose="02020603050405020304" pitchFamily="18" charset="0"/>
                <a:cs typeface="Times New Roman" panose="02020603050405020304"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ất tần tật những điều cần biết về đất nặn Play-Doh">
            <a:extLst>
              <a:ext uri="{FF2B5EF4-FFF2-40B4-BE49-F238E27FC236}">
                <a16:creationId xmlns:a16="http://schemas.microsoft.com/office/drawing/2014/main" id="{32B58E93-89BC-BF4C-AC4F-00F4B54D4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45" r="1" b="21096"/>
          <a:stretch/>
        </p:blipFill>
        <p:spPr bwMode="auto">
          <a:xfrm>
            <a:off x="20" y="10"/>
            <a:ext cx="5411530" cy="2226968"/>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Vì sao chọn khoai tây chiên đông lạnh?">
            <a:extLst>
              <a:ext uri="{FF2B5EF4-FFF2-40B4-BE49-F238E27FC236}">
                <a16:creationId xmlns:a16="http://schemas.microsoft.com/office/drawing/2014/main" id="{06BA1AC0-58D3-AC49-8F69-9DDC7C653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85" r="-3" b="26323"/>
          <a:stretch/>
        </p:blipFill>
        <p:spPr bwMode="auto">
          <a:xfrm>
            <a:off x="4216674"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Giấy note 5 màu – Lời nhắc nhở nhỏ xinh">
            <a:extLst>
              <a:ext uri="{FF2B5EF4-FFF2-40B4-BE49-F238E27FC236}">
                <a16:creationId xmlns:a16="http://schemas.microsoft.com/office/drawing/2014/main" id="{FFC7C7BF-68CC-8349-8544-FC4B3C2984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54" r="2" b="14847"/>
          <a:stretch/>
        </p:blipFill>
        <p:spPr bwMode="auto">
          <a:xfrm>
            <a:off x="3136508"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Ứa Nước Miếng Với Ảnh Que Kem Ngọt Lịm">
            <a:extLst>
              <a:ext uri="{FF2B5EF4-FFF2-40B4-BE49-F238E27FC236}">
                <a16:creationId xmlns:a16="http://schemas.microsoft.com/office/drawing/2014/main" id="{457E860B-12F9-2E45-8B6C-78276BC0BF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 b="3336"/>
          <a:stretch/>
        </p:blipFill>
        <p:spPr bwMode="auto">
          <a:xfrm>
            <a:off x="20" y="2329848"/>
            <a:ext cx="4657145" cy="2813652"/>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7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1258" y="0"/>
            <a:ext cx="9405258" cy="5290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375276" y="911389"/>
            <a:ext cx="806324" cy="8485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2656814"/>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756699"/>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540019"/>
            <a:ext cx="895577" cy="1020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11442" y="-323850"/>
            <a:ext cx="1580158" cy="18593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0" y="1456987"/>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943" y="2035703"/>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190750"/>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48442" y="2146754"/>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00800" y="209550"/>
            <a:ext cx="30719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31294" y="1997885"/>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60911" y="2019694"/>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490688" y="2354552"/>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6">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800294" y="3218800"/>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45973" y="295275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41" action="ppaction://hlinksldjump"/>
          </p:cNvPr>
          <p:cNvPicPr>
            <a:picLocks noChangeAspect="1" noChangeArrowheads="1"/>
          </p:cNvPicPr>
          <p:nvPr/>
        </p:nvPicPr>
        <p:blipFill>
          <a:blip r:embed="rId42">
            <a:extLst>
              <a:ext uri="{BEBA8EAE-BF5A-486C-A8C5-ECC9F3942E4B}">
                <a14:imgProps xmlns:a14="http://schemas.microsoft.com/office/drawing/2010/main">
                  <a14:imgLayer r:embed="rId4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44" action="ppaction://hlinksldjump"/>
          </p:cNvPr>
          <p:cNvPicPr>
            <a:picLocks noChangeAspect="1" noChangeArrowheads="1"/>
          </p:cNvPicPr>
          <p:nvPr/>
        </p:nvPicPr>
        <p:blipFill>
          <a:blip r:embed="rId45">
            <a:extLst>
              <a:ext uri="{BEBA8EAE-BF5A-486C-A8C5-ECC9F3942E4B}">
                <a14:imgProps xmlns:a14="http://schemas.microsoft.com/office/drawing/2010/main">
                  <a14:imgLayer r:embed="rId4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7" action="ppaction://hlinksldjump"/>
          </p:cNvPr>
          <p:cNvPicPr>
            <a:picLocks noChangeAspect="1" noChangeArrowheads="1"/>
          </p:cNvPicPr>
          <p:nvPr/>
        </p:nvPicPr>
        <p:blipFill>
          <a:blip r:embed="rId48">
            <a:extLst>
              <a:ext uri="{BEBA8EAE-BF5A-486C-A8C5-ECC9F3942E4B}">
                <a14:imgProps xmlns:a14="http://schemas.microsoft.com/office/drawing/2010/main">
                  <a14:imgLayer r:embed="rId49">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50" action="ppaction://hlinksldjump"/>
          </p:cNvPr>
          <p:cNvPicPr>
            <a:picLocks noChangeAspect="1" noChangeArrowheads="1"/>
          </p:cNvPicPr>
          <p:nvPr/>
        </p:nvPicPr>
        <p:blipFill>
          <a:blip r:embed="rId51">
            <a:extLst>
              <a:ext uri="{BEBA8EAE-BF5A-486C-A8C5-ECC9F3942E4B}">
                <a14:imgProps xmlns:a14="http://schemas.microsoft.com/office/drawing/2010/main">
                  <a14:imgLayer r:embed="rId5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53" action="ppaction://hlinksldjump"/>
          </p:cNvPr>
          <p:cNvPicPr>
            <a:picLocks noChangeAspect="1" noChangeArrowheads="1"/>
          </p:cNvPicPr>
          <p:nvPr/>
        </p:nvPicPr>
        <p:blipFill>
          <a:blip r:embed="rId54">
            <a:extLst>
              <a:ext uri="{BEBA8EAE-BF5A-486C-A8C5-ECC9F3942E4B}">
                <a14:imgProps xmlns:a14="http://schemas.microsoft.com/office/drawing/2010/main">
                  <a14:imgLayer r:embed="rId55">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56" action="ppaction://hlinksldjump"/>
          </p:cNvPr>
          <p:cNvPicPr>
            <a:picLocks noChangeAspect="1" noChangeArrowheads="1"/>
          </p:cNvPicPr>
          <p:nvPr/>
        </p:nvPicPr>
        <p:blipFill>
          <a:blip r:embed="rId57">
            <a:extLst>
              <a:ext uri="{BEBA8EAE-BF5A-486C-A8C5-ECC9F3942E4B}">
                <a14:imgProps xmlns:a14="http://schemas.microsoft.com/office/drawing/2010/main">
                  <a14:imgLayer r:embed="rId58">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97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199" y="756346"/>
            <a:ext cx="7467599" cy="415498"/>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Nhan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chủ</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yếu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nhấn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mạnh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chính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505200" y="2868663"/>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101B44-7251-5A4A-A5B9-6EDF9A3835DA}"/>
              </a:ext>
            </a:extLst>
          </p:cNvPr>
          <p:cNvSpPr/>
          <p:nvPr/>
        </p:nvSpPr>
        <p:spPr>
          <a:xfrm>
            <a:off x="2819400" y="1047750"/>
            <a:ext cx="5366868" cy="1200329"/>
          </a:xfrm>
          <a:prstGeom prst="rect">
            <a:avLst/>
          </a:prstGeom>
        </p:spPr>
        <p:txBody>
          <a:bodyPr wrap="square" numCol="1">
            <a:spAutoFit/>
          </a:bodyPr>
          <a:lstStyle/>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Thời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đầu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VN" dirty="0"/>
          </a:p>
        </p:txBody>
      </p:sp>
    </p:spTree>
    <p:extLst>
      <p:ext uri="{BB962C8B-B14F-4D97-AF65-F5344CB8AC3E}">
        <p14:creationId xmlns:p14="http://schemas.microsoft.com/office/powerpoint/2010/main" val="12141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695552"/>
            <a:ext cx="7162800" cy="1477328"/>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Sa </a:t>
            </a:r>
            <a:r>
              <a:rPr lang="en-US" dirty="0" err="1">
                <a:solidFill>
                  <a:schemeClr val="bg1"/>
                </a:solidFill>
                <a:latin typeface="Times New Roman" panose="02020603050405020304" pitchFamily="18" charset="0"/>
                <a:cs typeface="Times New Roman" panose="02020603050405020304" pitchFamily="18" charset="0"/>
              </a:rPr>
              <a:t>pô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gì</a:t>
            </a:r>
            <a:r>
              <a:rPr lang="en-US" dirty="0">
                <a:solidFill>
                  <a:schemeClr val="bg1"/>
                </a:solidFill>
                <a:latin typeface="Times New Roman" panose="02020603050405020304" pitchFamily="18" charset="0"/>
                <a:cs typeface="Times New Roman" panose="02020603050405020304" pitchFamily="18" charset="0"/>
              </a:rPr>
              <a:t> ?</a:t>
            </a:r>
          </a:p>
          <a:p>
            <a:pPr algn="just"/>
            <a:r>
              <a:rPr lang="en-US" dirty="0">
                <a:solidFill>
                  <a:schemeClr val="bg1"/>
                </a:solidFill>
                <a:latin typeface="Times New Roman" panose="02020603050405020304" pitchFamily="18" charset="0"/>
                <a:cs typeface="Times New Roman" panose="02020603050405020304" pitchFamily="18" charset="0"/>
              </a:rPr>
              <a:t>A.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nội</a:t>
            </a:r>
            <a:r>
              <a:rPr lang="en-US" dirty="0">
                <a:solidFill>
                  <a:schemeClr val="bg1"/>
                </a:solidFill>
                <a:latin typeface="Times New Roman" panose="02020603050405020304" pitchFamily="18" charset="0"/>
                <a:cs typeface="Times New Roman" panose="02020603050405020304" pitchFamily="18" charset="0"/>
              </a:rPr>
              <a:t> dung </a:t>
            </a:r>
            <a:r>
              <a:rPr lang="en-US" dirty="0" err="1">
                <a:solidFill>
                  <a:schemeClr val="bg1"/>
                </a:solidFill>
                <a:latin typeface="Times New Roman" panose="02020603050405020304" pitchFamily="18" charset="0"/>
                <a:cs typeface="Times New Roman" panose="02020603050405020304" pitchFamily="18" charset="0"/>
              </a:rPr>
              <a:t>chính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B.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C.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D.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2807869"/>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680146"/>
            <a:ext cx="71628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mấy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cờ</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bất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ngờ</a:t>
            </a:r>
            <a:r>
              <a:rPr lang="en-US" sz="2100" dirty="0">
                <a:solidFill>
                  <a:schemeClr val="bg1"/>
                </a:solidFill>
                <a:latin typeface="Times New Roman" panose="02020603050405020304" pitchFamily="18" charset="0"/>
                <a:cs typeface="Times New Roman" panose="02020603050405020304" pitchFamily="18" charset="0"/>
              </a:rPr>
              <a:t>”?</a:t>
            </a:r>
          </a:p>
          <a:p>
            <a:pPr marL="457200" indent="-457200" algn="ctr">
              <a:buAutoNum type="alphaUcPeriod"/>
            </a:pPr>
            <a:r>
              <a:rPr lang="en-US" sz="2100" dirty="0">
                <a:solidFill>
                  <a:schemeClr val="bg1"/>
                </a:solidFill>
                <a:latin typeface="Times New Roman" panose="02020603050405020304" pitchFamily="18" charset="0"/>
                <a:cs typeface="Times New Roman" panose="02020603050405020304" pitchFamily="18" charset="0"/>
              </a:rPr>
              <a:t>Ba</a:t>
            </a: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Bốn</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Năm</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Sáu</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63227"/>
            <a:ext cx="1011815" cy="461665"/>
          </a:xfrm>
          <a:prstGeom prst="rect">
            <a:avLst/>
          </a:prstGeom>
          <a:noFill/>
        </p:spPr>
        <p:txBody>
          <a:bodyPr wrap="none" rtlCol="0">
            <a:spAutoFit/>
          </a:bodyPr>
          <a:lstStyle/>
          <a:p>
            <a:r>
              <a:rPr lang="en-US" sz="2400" b="1" dirty="0">
                <a:solidFill>
                  <a:srgbClr val="0000FF"/>
                </a:solidFill>
              </a:rPr>
              <a:t>B. </a:t>
            </a:r>
            <a:r>
              <a:rPr lang="en-US" sz="2400" b="1" dirty="0" err="1">
                <a:solidFill>
                  <a:srgbClr val="0000FF"/>
                </a:solidFill>
              </a:rPr>
              <a:t>Bốn</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8699" y="657568"/>
            <a:ext cx="70866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Ở</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mỗi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 ?</a:t>
            </a: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Tên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người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Mục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đích</a:t>
            </a:r>
            <a:r>
              <a:rPr lang="en-US" sz="2100" dirty="0">
                <a:solidFill>
                  <a:schemeClr val="bg1"/>
                </a:solidFill>
                <a:latin typeface="Times New Roman" panose="02020603050405020304" pitchFamily="18" charset="0"/>
                <a:cs typeface="Times New Roman" panose="02020603050405020304" pitchFamily="18" charset="0"/>
              </a:rPr>
              <a:t> ban </a:t>
            </a:r>
            <a:r>
              <a:rPr lang="en-US" sz="2100" dirty="0" err="1">
                <a:solidFill>
                  <a:schemeClr val="bg1"/>
                </a:solidFill>
                <a:latin typeface="Times New Roman" panose="02020603050405020304" pitchFamily="18" charset="0"/>
                <a:cs typeface="Times New Roman" panose="02020603050405020304" pitchFamily="18" charset="0"/>
              </a:rPr>
              <a:t>đầu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Diễn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biến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Quá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hoàn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thiện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94920"/>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1628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nổi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bằng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thường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2855267"/>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0866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gì</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thoại</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nghĩa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886283"/>
            <a:ext cx="1317990"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C</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38" name="Picture 2" descr="Điểm lại top 10 phát minh làm thay đổi thế giới">
            <a:extLst>
              <a:ext uri="{FF2B5EF4-FFF2-40B4-BE49-F238E27FC236}">
                <a16:creationId xmlns:a16="http://schemas.microsoft.com/office/drawing/2014/main" id="{D9A743AF-EB61-B04B-835D-507619178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 r="5952" b="1"/>
          <a:stretch/>
        </p:blipFill>
        <p:spPr bwMode="auto">
          <a:xfrm>
            <a:off x="20" y="10"/>
            <a:ext cx="5527522" cy="514349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hạm Tuyên và 2 giờ “thai nghén” ca khúc mừng chiến thắng | Góc nghệ sĩ |  TriThucCuocSong.vn">
            <a:extLst>
              <a:ext uri="{FF2B5EF4-FFF2-40B4-BE49-F238E27FC236}">
                <a16:creationId xmlns:a16="http://schemas.microsoft.com/office/drawing/2014/main" id="{8B84DD97-678D-AE4E-93E5-CE501E72C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2570"/>
          <a:stretch/>
        </p:blipFill>
        <p:spPr bwMode="auto">
          <a:xfrm>
            <a:off x="5650992" y="10"/>
            <a:ext cx="3493008" cy="251001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ủ tục xin gia nhập Liên đoàn Bóng đá Việt Nam thế nào?">
            <a:extLst>
              <a:ext uri="{FF2B5EF4-FFF2-40B4-BE49-F238E27FC236}">
                <a16:creationId xmlns:a16="http://schemas.microsoft.com/office/drawing/2014/main" id="{15A5F744-D3A3-BF45-8C57-ED8B1C2D7C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849" b="-2"/>
          <a:stretch/>
        </p:blipFill>
        <p:spPr bwMode="auto">
          <a:xfrm>
            <a:off x="5650990" y="2633472"/>
            <a:ext cx="3493010" cy="25100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CD6CEA-80B5-D641-BF53-03B38FA41D76}"/>
              </a:ext>
            </a:extLst>
          </p:cNvPr>
          <p:cNvSpPr/>
          <p:nvPr/>
        </p:nvSpPr>
        <p:spPr>
          <a:xfrm>
            <a:off x="457200" y="3028950"/>
            <a:ext cx="4876800" cy="1978042"/>
          </a:xfrm>
          <a:prstGeom prst="rect">
            <a:avLst/>
          </a:prstGeom>
          <a:solidFill>
            <a:schemeClr val="accent2">
              <a:lumMod val="20000"/>
              <a:lumOff val="80000"/>
            </a:schemeClr>
          </a:solidFill>
        </p:spPr>
        <p:txBody>
          <a:bodyPr wrap="square">
            <a:spAutoFit/>
          </a:bodyPr>
          <a:lstStyle/>
          <a:p>
            <a:pPr algn="just">
              <a:lnSpc>
                <a:spcPct val="115000"/>
              </a:lnSpc>
              <a:spcBef>
                <a:spcPts val="600"/>
              </a:spcBef>
              <a:spcAft>
                <a:spcPts val="600"/>
              </a:spcAft>
            </a:pPr>
            <a:r>
              <a:rPr lang="vi-VN" dirty="0">
                <a:solidFill>
                  <a:srgbClr val="000000"/>
                </a:solidFill>
                <a:latin typeface="Times New Roman" panose="02020603050405020304" pitchFamily="18" charset="0"/>
                <a:ea typeface="Calibri" panose="020F0502020204030204" pitchFamily="34" charset="0"/>
              </a:rPr>
              <a:t>Chỉ ra sự khác nhau trong cách trình bày thông tin giữa văn bản “Những phát minh tình cờ và bất ngờ” và hai văn bản “Phạm Tuyên và ca khúc mừng chiến thắng”, “Điều gì giúp bóng đá VN chiến thắng”? Cách trình bày của mỗi văn bản phù hợp với mục đích của văn bản như thế nào?</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7265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22CC8AA-5D22-EB44-A16F-D77E39D17927}"/>
              </a:ext>
            </a:extLst>
          </p:cNvPr>
          <p:cNvGraphicFramePr>
            <a:graphicFrameLocks noGrp="1"/>
          </p:cNvGraphicFramePr>
          <p:nvPr>
            <p:extLst>
              <p:ext uri="{D42A27DB-BD31-4B8C-83A1-F6EECF244321}">
                <p14:modId xmlns:p14="http://schemas.microsoft.com/office/powerpoint/2010/main" val="3070174159"/>
              </p:ext>
            </p:extLst>
          </p:nvPr>
        </p:nvGraphicFramePr>
        <p:xfrm>
          <a:off x="482600" y="831418"/>
          <a:ext cx="8178800" cy="3480664"/>
        </p:xfrm>
        <a:graphic>
          <a:graphicData uri="http://schemas.openxmlformats.org/drawingml/2006/table">
            <a:tbl>
              <a:tblPr firstRow="1" firstCol="1" bandRow="1"/>
              <a:tblGrid>
                <a:gridCol w="2712811">
                  <a:extLst>
                    <a:ext uri="{9D8B030D-6E8A-4147-A177-3AD203B41FA5}">
                      <a16:colId xmlns:a16="http://schemas.microsoft.com/office/drawing/2014/main" val="33398204"/>
                    </a:ext>
                  </a:extLst>
                </a:gridCol>
                <a:gridCol w="2749142">
                  <a:extLst>
                    <a:ext uri="{9D8B030D-6E8A-4147-A177-3AD203B41FA5}">
                      <a16:colId xmlns:a16="http://schemas.microsoft.com/office/drawing/2014/main" val="458390304"/>
                    </a:ext>
                  </a:extLst>
                </a:gridCol>
                <a:gridCol w="2716847">
                  <a:extLst>
                    <a:ext uri="{9D8B030D-6E8A-4147-A177-3AD203B41FA5}">
                      <a16:colId xmlns:a16="http://schemas.microsoft.com/office/drawing/2014/main" val="416244207"/>
                    </a:ext>
                  </a:extLst>
                </a:gridCol>
              </a:tblGrid>
              <a:tr h="1183472">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Những phát minh “tình cờ và bất ngờ”</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Phạm Tuyên và ca khúc mừng chiến thắng</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Điều gì giúp bóng đá VN chiến thắng</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338924"/>
                  </a:ext>
                </a:extLst>
              </a:tr>
              <a:tr h="2297192">
                <a:tc>
                  <a:txBody>
                    <a:bodyPr/>
                    <a:lstStyle/>
                    <a:p>
                      <a:pPr algn="just" fontAlgn="t">
                        <a:lnSpc>
                          <a:spcPct val="115000"/>
                        </a:lnSpc>
                        <a:spcBef>
                          <a:spcPts val="600"/>
                        </a:spcBef>
                        <a:spcAft>
                          <a:spcPts val="600"/>
                        </a:spcAft>
                      </a:pP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Sử dụng phương pháp trình bày thông tin theo kiểu </a:t>
                      </a: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tóm tắt, liệt kê</a:t>
                      </a: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nội dung cần thông tin</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a:t>
                      </a: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theo trình tự nguyên nhân – diễn biến – kết quả</a:t>
                      </a: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1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nguyên nhân – kết quả nhưng theo trình tự ngược, </a:t>
                      </a:r>
                      <a:r>
                        <a:rPr lang="vi-VN" sz="21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kết quả trước rồi lí giải nguyên nhân.</a:t>
                      </a:r>
                      <a:endParaRPr lang="vi-VN" sz="2700" b="0" i="0" u="none" strike="noStrike" dirty="0">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52127"/>
                  </a:ext>
                </a:extLst>
              </a:tr>
            </a:tbl>
          </a:graphicData>
        </a:graphic>
      </p:graphicFrame>
    </p:spTree>
    <p:extLst>
      <p:ext uri="{BB962C8B-B14F-4D97-AF65-F5344CB8AC3E}">
        <p14:creationId xmlns:p14="http://schemas.microsoft.com/office/powerpoint/2010/main" val="2101474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16 phát minh &amp;amp;quot;tình cờ và bất ngờ&amp;amp;quot; nhưng đã thay đổi cả thế giới">
            <a:extLst>
              <a:ext uri="{FF2B5EF4-FFF2-40B4-BE49-F238E27FC236}">
                <a16:creationId xmlns:a16="http://schemas.microsoft.com/office/drawing/2014/main" id="{D8BDB72E-1AFD-5341-92C7-09CE2D1E3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49" r="4" b="10853"/>
          <a:stretch/>
        </p:blipFill>
        <p:spPr bwMode="auto">
          <a:xfrm>
            <a:off x="3871539" y="2454441"/>
            <a:ext cx="4579036" cy="2689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21 phát minh &amp;amp;quot;tình cờ và bất ngờ&amp;amp;quot; nhưng đã thay đổi cả thế giới - KhoaHoc.tv">
            <a:extLst>
              <a:ext uri="{FF2B5EF4-FFF2-40B4-BE49-F238E27FC236}">
                <a16:creationId xmlns:a16="http://schemas.microsoft.com/office/drawing/2014/main" id="{5235F9B0-99A9-4744-9006-9C84A055C5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1" r="2" b="16426"/>
          <a:stretch/>
        </p:blipFill>
        <p:spPr bwMode="auto">
          <a:xfrm>
            <a:off x="20" y="6"/>
            <a:ext cx="5459914" cy="2921502"/>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Cách sử dụng giấy nhớ tiết kiệm, hiệu quả &amp;amp;gt; Cho thuê máy photocopy Hà Nội,  các tỉnh">
            <a:extLst>
              <a:ext uri="{FF2B5EF4-FFF2-40B4-BE49-F238E27FC236}">
                <a16:creationId xmlns:a16="http://schemas.microsoft.com/office/drawing/2014/main" id="{2CC7BCC8-B0E8-884E-8126-6978ACB51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54" r="-2" b="9623"/>
          <a:stretch/>
        </p:blipFill>
        <p:spPr bwMode="auto">
          <a:xfrm>
            <a:off x="5593726" y="-16910"/>
            <a:ext cx="2856849" cy="23546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ách làm khoai tây chiên lát mỏng thơm ngon, giòn tan, ăn là nghiền">
            <a:extLst>
              <a:ext uri="{FF2B5EF4-FFF2-40B4-BE49-F238E27FC236}">
                <a16:creationId xmlns:a16="http://schemas.microsoft.com/office/drawing/2014/main" id="{AEF3BB25-7A58-AB43-9003-A832F43C00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86" r="-2" b="13070"/>
          <a:stretch/>
        </p:blipFill>
        <p:spPr bwMode="auto">
          <a:xfrm>
            <a:off x="20" y="3049331"/>
            <a:ext cx="3750870" cy="20941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51435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67DDA8-D226-8948-9222-DB92366E2419}"/>
              </a:ext>
            </a:extLst>
          </p:cNvPr>
          <p:cNvSpPr/>
          <p:nvPr/>
        </p:nvSpPr>
        <p:spPr>
          <a:xfrm>
            <a:off x="2286884" y="1905509"/>
            <a:ext cx="4572000" cy="1332481"/>
          </a:xfrm>
          <a:prstGeom prst="rect">
            <a:avLst/>
          </a:prstGeom>
          <a:solidFill>
            <a:schemeClr val="accent2">
              <a:lumMod val="20000"/>
              <a:lumOff val="80000"/>
            </a:schemeClr>
          </a:solidFill>
        </p:spPr>
        <p:txBody>
          <a:bodyPr>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Trong số những phát minh được nhắc đến trong văn bản, em thích phát minh nào nhất? Vì sao?</a:t>
            </a:r>
            <a:endParaRPr lang="en-VN"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3734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3" name="Oval Callout 2">
            <a:extLst>
              <a:ext uri="{FF2B5EF4-FFF2-40B4-BE49-F238E27FC236}">
                <a16:creationId xmlns:a16="http://schemas.microsoft.com/office/drawing/2014/main" id="{F3E8663C-48FC-2848-BDD5-3F57543B1C41}"/>
              </a:ext>
            </a:extLst>
          </p:cNvPr>
          <p:cNvSpPr/>
          <p:nvPr/>
        </p:nvSpPr>
        <p:spPr>
          <a:xfrm>
            <a:off x="838200" y="819150"/>
            <a:ext cx="4191000" cy="2895600"/>
          </a:xfrm>
          <a:prstGeom prst="wedgeEllipseCallout">
            <a:avLst>
              <a:gd name="adj1" fmla="val 61500"/>
              <a:gd name="adj2" fmla="val 2853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VN" sz="3200" dirty="0">
                <a:solidFill>
                  <a:schemeClr val="bg2"/>
                </a:solidFill>
                <a:latin typeface="Times New Roman" panose="02020603050405020304" pitchFamily="18" charset="0"/>
                <a:ea typeface="Calibri" panose="020F0502020204030204" pitchFamily="34" charset="0"/>
              </a:rPr>
              <a:t>Thử đoán xem tác giả phát minh ra chúng là người như thế nào ?</a:t>
            </a:r>
            <a:endParaRPr lang="en-VN" sz="3200" dirty="0">
              <a:solidFill>
                <a:schemeClr val="bg2"/>
              </a:solidFill>
            </a:endParaRPr>
          </a:p>
        </p:txBody>
      </p:sp>
    </p:spTree>
    <p:extLst>
      <p:ext uri="{BB962C8B-B14F-4D97-AF65-F5344CB8AC3E}">
        <p14:creationId xmlns:p14="http://schemas.microsoft.com/office/powerpoint/2010/main" val="1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10309" y="1905526"/>
            <a:ext cx="897873"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337499"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Vận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dụng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834373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410" name="Picture 2" descr="Ảnh chụp ly kem kiwi tươi tự chế | Thư viện stock vector đẹp miễn phí">
            <a:extLst>
              <a:ext uri="{FF2B5EF4-FFF2-40B4-BE49-F238E27FC236}">
                <a16:creationId xmlns:a16="http://schemas.microsoft.com/office/drawing/2014/main" id="{BE59067B-CF67-F54E-A33A-95D8071FE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9" b="13341"/>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1B798E-4C06-7048-8D1D-3E882491158D}"/>
              </a:ext>
            </a:extLst>
          </p:cNvPr>
          <p:cNvSpPr/>
          <p:nvPr/>
        </p:nvSpPr>
        <p:spPr>
          <a:xfrm>
            <a:off x="304800" y="2266950"/>
            <a:ext cx="5715000" cy="2592505"/>
          </a:xfrm>
          <a:custGeom>
            <a:avLst/>
            <a:gdLst>
              <a:gd name="connsiteX0" fmla="*/ 0 w 5715000"/>
              <a:gd name="connsiteY0" fmla="*/ 0 h 2592505"/>
              <a:gd name="connsiteX1" fmla="*/ 400050 w 5715000"/>
              <a:gd name="connsiteY1" fmla="*/ 0 h 2592505"/>
              <a:gd name="connsiteX2" fmla="*/ 1028700 w 5715000"/>
              <a:gd name="connsiteY2" fmla="*/ 0 h 2592505"/>
              <a:gd name="connsiteX3" fmla="*/ 1543050 w 5715000"/>
              <a:gd name="connsiteY3" fmla="*/ 0 h 2592505"/>
              <a:gd name="connsiteX4" fmla="*/ 2114550 w 5715000"/>
              <a:gd name="connsiteY4" fmla="*/ 0 h 2592505"/>
              <a:gd name="connsiteX5" fmla="*/ 2800350 w 5715000"/>
              <a:gd name="connsiteY5" fmla="*/ 0 h 2592505"/>
              <a:gd name="connsiteX6" fmla="*/ 3257550 w 5715000"/>
              <a:gd name="connsiteY6" fmla="*/ 0 h 2592505"/>
              <a:gd name="connsiteX7" fmla="*/ 3886200 w 5715000"/>
              <a:gd name="connsiteY7" fmla="*/ 0 h 2592505"/>
              <a:gd name="connsiteX8" fmla="*/ 4343400 w 5715000"/>
              <a:gd name="connsiteY8" fmla="*/ 0 h 2592505"/>
              <a:gd name="connsiteX9" fmla="*/ 4914900 w 5715000"/>
              <a:gd name="connsiteY9" fmla="*/ 0 h 2592505"/>
              <a:gd name="connsiteX10" fmla="*/ 5715000 w 5715000"/>
              <a:gd name="connsiteY10" fmla="*/ 0 h 2592505"/>
              <a:gd name="connsiteX11" fmla="*/ 5715000 w 5715000"/>
              <a:gd name="connsiteY11" fmla="*/ 440726 h 2592505"/>
              <a:gd name="connsiteX12" fmla="*/ 5715000 w 5715000"/>
              <a:gd name="connsiteY12" fmla="*/ 1011077 h 2592505"/>
              <a:gd name="connsiteX13" fmla="*/ 5715000 w 5715000"/>
              <a:gd name="connsiteY13" fmla="*/ 1529578 h 2592505"/>
              <a:gd name="connsiteX14" fmla="*/ 5715000 w 5715000"/>
              <a:gd name="connsiteY14" fmla="*/ 2099929 h 2592505"/>
              <a:gd name="connsiteX15" fmla="*/ 5715000 w 5715000"/>
              <a:gd name="connsiteY15" fmla="*/ 2592505 h 2592505"/>
              <a:gd name="connsiteX16" fmla="*/ 5200650 w 5715000"/>
              <a:gd name="connsiteY16" fmla="*/ 2592505 h 2592505"/>
              <a:gd name="connsiteX17" fmla="*/ 4686300 w 5715000"/>
              <a:gd name="connsiteY17" fmla="*/ 2592505 h 2592505"/>
              <a:gd name="connsiteX18" fmla="*/ 4057650 w 5715000"/>
              <a:gd name="connsiteY18" fmla="*/ 2592505 h 2592505"/>
              <a:gd name="connsiteX19" fmla="*/ 3486150 w 5715000"/>
              <a:gd name="connsiteY19" fmla="*/ 2592505 h 2592505"/>
              <a:gd name="connsiteX20" fmla="*/ 2800350 w 5715000"/>
              <a:gd name="connsiteY20" fmla="*/ 2592505 h 2592505"/>
              <a:gd name="connsiteX21" fmla="*/ 2114550 w 5715000"/>
              <a:gd name="connsiteY21" fmla="*/ 2592505 h 2592505"/>
              <a:gd name="connsiteX22" fmla="*/ 1485900 w 5715000"/>
              <a:gd name="connsiteY22" fmla="*/ 2592505 h 2592505"/>
              <a:gd name="connsiteX23" fmla="*/ 857250 w 5715000"/>
              <a:gd name="connsiteY23" fmla="*/ 2592505 h 2592505"/>
              <a:gd name="connsiteX24" fmla="*/ 0 w 5715000"/>
              <a:gd name="connsiteY24" fmla="*/ 2592505 h 2592505"/>
              <a:gd name="connsiteX25" fmla="*/ 0 w 5715000"/>
              <a:gd name="connsiteY25" fmla="*/ 2125854 h 2592505"/>
              <a:gd name="connsiteX26" fmla="*/ 0 w 5715000"/>
              <a:gd name="connsiteY26" fmla="*/ 1607353 h 2592505"/>
              <a:gd name="connsiteX27" fmla="*/ 0 w 5715000"/>
              <a:gd name="connsiteY27" fmla="*/ 1088852 h 2592505"/>
              <a:gd name="connsiteX28" fmla="*/ 0 w 5715000"/>
              <a:gd name="connsiteY28" fmla="*/ 648126 h 2592505"/>
              <a:gd name="connsiteX29" fmla="*/ 0 w 5715000"/>
              <a:gd name="connsiteY29" fmla="*/ 0 h 25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5000" h="2592505" fill="none" extrusionOk="0">
                <a:moveTo>
                  <a:pt x="0" y="0"/>
                </a:moveTo>
                <a:cubicBezTo>
                  <a:pt x="96344" y="-35643"/>
                  <a:pt x="269403" y="23110"/>
                  <a:pt x="400050" y="0"/>
                </a:cubicBezTo>
                <a:cubicBezTo>
                  <a:pt x="530697" y="-23110"/>
                  <a:pt x="853320" y="33079"/>
                  <a:pt x="1028700" y="0"/>
                </a:cubicBezTo>
                <a:cubicBezTo>
                  <a:pt x="1204080" y="-33079"/>
                  <a:pt x="1329997" y="7116"/>
                  <a:pt x="1543050" y="0"/>
                </a:cubicBezTo>
                <a:cubicBezTo>
                  <a:pt x="1756103" y="-7116"/>
                  <a:pt x="1887659" y="57859"/>
                  <a:pt x="2114550" y="0"/>
                </a:cubicBezTo>
                <a:cubicBezTo>
                  <a:pt x="2341441" y="-57859"/>
                  <a:pt x="2479799" y="4210"/>
                  <a:pt x="2800350" y="0"/>
                </a:cubicBezTo>
                <a:cubicBezTo>
                  <a:pt x="3120901" y="-4210"/>
                  <a:pt x="3030597" y="20419"/>
                  <a:pt x="3257550" y="0"/>
                </a:cubicBezTo>
                <a:cubicBezTo>
                  <a:pt x="3484503" y="-20419"/>
                  <a:pt x="3677658" y="65226"/>
                  <a:pt x="3886200" y="0"/>
                </a:cubicBezTo>
                <a:cubicBezTo>
                  <a:pt x="4094742" y="-65226"/>
                  <a:pt x="4174109" y="21163"/>
                  <a:pt x="4343400" y="0"/>
                </a:cubicBezTo>
                <a:cubicBezTo>
                  <a:pt x="4512691" y="-21163"/>
                  <a:pt x="4777899" y="62942"/>
                  <a:pt x="4914900" y="0"/>
                </a:cubicBezTo>
                <a:cubicBezTo>
                  <a:pt x="5051901" y="-62942"/>
                  <a:pt x="5547285" y="89895"/>
                  <a:pt x="5715000" y="0"/>
                </a:cubicBezTo>
                <a:cubicBezTo>
                  <a:pt x="5743335" y="171756"/>
                  <a:pt x="5696576" y="250318"/>
                  <a:pt x="5715000" y="440726"/>
                </a:cubicBezTo>
                <a:cubicBezTo>
                  <a:pt x="5733424" y="631134"/>
                  <a:pt x="5691596" y="785247"/>
                  <a:pt x="5715000" y="1011077"/>
                </a:cubicBezTo>
                <a:cubicBezTo>
                  <a:pt x="5738404" y="1236907"/>
                  <a:pt x="5673193" y="1387473"/>
                  <a:pt x="5715000" y="1529578"/>
                </a:cubicBezTo>
                <a:cubicBezTo>
                  <a:pt x="5756807" y="1671683"/>
                  <a:pt x="5710137" y="1862307"/>
                  <a:pt x="5715000" y="2099929"/>
                </a:cubicBezTo>
                <a:cubicBezTo>
                  <a:pt x="5719863" y="2337551"/>
                  <a:pt x="5696215" y="2484104"/>
                  <a:pt x="5715000" y="2592505"/>
                </a:cubicBezTo>
                <a:cubicBezTo>
                  <a:pt x="5609007" y="2648782"/>
                  <a:pt x="5322439" y="2549429"/>
                  <a:pt x="5200650" y="2592505"/>
                </a:cubicBezTo>
                <a:cubicBezTo>
                  <a:pt x="5078861" y="2635581"/>
                  <a:pt x="4890280" y="2587391"/>
                  <a:pt x="4686300" y="2592505"/>
                </a:cubicBezTo>
                <a:cubicBezTo>
                  <a:pt x="4482320" y="2597619"/>
                  <a:pt x="4364040" y="2550046"/>
                  <a:pt x="4057650" y="2592505"/>
                </a:cubicBezTo>
                <a:cubicBezTo>
                  <a:pt x="3751260" y="2634964"/>
                  <a:pt x="3675441" y="2573307"/>
                  <a:pt x="3486150" y="2592505"/>
                </a:cubicBezTo>
                <a:cubicBezTo>
                  <a:pt x="3296859" y="2611703"/>
                  <a:pt x="3129096" y="2535729"/>
                  <a:pt x="2800350" y="2592505"/>
                </a:cubicBezTo>
                <a:cubicBezTo>
                  <a:pt x="2471604" y="2649281"/>
                  <a:pt x="2376540" y="2516481"/>
                  <a:pt x="2114550" y="2592505"/>
                </a:cubicBezTo>
                <a:cubicBezTo>
                  <a:pt x="1852560" y="2668529"/>
                  <a:pt x="1697094" y="2534228"/>
                  <a:pt x="1485900" y="2592505"/>
                </a:cubicBezTo>
                <a:cubicBezTo>
                  <a:pt x="1274706" y="2650782"/>
                  <a:pt x="1055717" y="2591248"/>
                  <a:pt x="857250" y="2592505"/>
                </a:cubicBezTo>
                <a:cubicBezTo>
                  <a:pt x="658783" y="2593762"/>
                  <a:pt x="343608" y="2501073"/>
                  <a:pt x="0" y="2592505"/>
                </a:cubicBezTo>
                <a:cubicBezTo>
                  <a:pt x="-51615" y="2492593"/>
                  <a:pt x="24338" y="2280625"/>
                  <a:pt x="0" y="2125854"/>
                </a:cubicBezTo>
                <a:cubicBezTo>
                  <a:pt x="-24338" y="1971083"/>
                  <a:pt x="47903" y="1766803"/>
                  <a:pt x="0" y="1607353"/>
                </a:cubicBezTo>
                <a:cubicBezTo>
                  <a:pt x="-47903" y="1447903"/>
                  <a:pt x="21784" y="1323146"/>
                  <a:pt x="0" y="1088852"/>
                </a:cubicBezTo>
                <a:cubicBezTo>
                  <a:pt x="-21784" y="854558"/>
                  <a:pt x="41281" y="798838"/>
                  <a:pt x="0" y="648126"/>
                </a:cubicBezTo>
                <a:cubicBezTo>
                  <a:pt x="-41281" y="497414"/>
                  <a:pt x="21693" y="138218"/>
                  <a:pt x="0" y="0"/>
                </a:cubicBezTo>
                <a:close/>
              </a:path>
              <a:path w="5715000" h="2592505" stroke="0" extrusionOk="0">
                <a:moveTo>
                  <a:pt x="0" y="0"/>
                </a:moveTo>
                <a:cubicBezTo>
                  <a:pt x="133199" y="-51655"/>
                  <a:pt x="396165" y="51053"/>
                  <a:pt x="514350" y="0"/>
                </a:cubicBezTo>
                <a:cubicBezTo>
                  <a:pt x="632535" y="-51053"/>
                  <a:pt x="751198" y="21839"/>
                  <a:pt x="914400" y="0"/>
                </a:cubicBezTo>
                <a:cubicBezTo>
                  <a:pt x="1077602" y="-21839"/>
                  <a:pt x="1259660" y="3533"/>
                  <a:pt x="1600200" y="0"/>
                </a:cubicBezTo>
                <a:cubicBezTo>
                  <a:pt x="1940740" y="-3533"/>
                  <a:pt x="1877352" y="11907"/>
                  <a:pt x="2114550" y="0"/>
                </a:cubicBezTo>
                <a:cubicBezTo>
                  <a:pt x="2351748" y="-11907"/>
                  <a:pt x="2397831" y="59479"/>
                  <a:pt x="2628900" y="0"/>
                </a:cubicBezTo>
                <a:cubicBezTo>
                  <a:pt x="2859969" y="-59479"/>
                  <a:pt x="3027716" y="39583"/>
                  <a:pt x="3314700" y="0"/>
                </a:cubicBezTo>
                <a:cubicBezTo>
                  <a:pt x="3601684" y="-39583"/>
                  <a:pt x="3638315" y="16443"/>
                  <a:pt x="3771900" y="0"/>
                </a:cubicBezTo>
                <a:cubicBezTo>
                  <a:pt x="3905485" y="-16443"/>
                  <a:pt x="4202353" y="80439"/>
                  <a:pt x="4457700" y="0"/>
                </a:cubicBezTo>
                <a:cubicBezTo>
                  <a:pt x="4713047" y="-80439"/>
                  <a:pt x="4838191" y="29029"/>
                  <a:pt x="5143500" y="0"/>
                </a:cubicBezTo>
                <a:cubicBezTo>
                  <a:pt x="5448809" y="-29029"/>
                  <a:pt x="5483930" y="6061"/>
                  <a:pt x="5715000" y="0"/>
                </a:cubicBezTo>
                <a:cubicBezTo>
                  <a:pt x="5723735" y="176310"/>
                  <a:pt x="5695265" y="290661"/>
                  <a:pt x="5715000" y="570351"/>
                </a:cubicBezTo>
                <a:cubicBezTo>
                  <a:pt x="5734735" y="850041"/>
                  <a:pt x="5693854" y="897092"/>
                  <a:pt x="5715000" y="1114777"/>
                </a:cubicBezTo>
                <a:cubicBezTo>
                  <a:pt x="5736146" y="1332462"/>
                  <a:pt x="5689686" y="1419189"/>
                  <a:pt x="5715000" y="1555503"/>
                </a:cubicBezTo>
                <a:cubicBezTo>
                  <a:pt x="5740314" y="1691817"/>
                  <a:pt x="5699569" y="1829185"/>
                  <a:pt x="5715000" y="2074004"/>
                </a:cubicBezTo>
                <a:cubicBezTo>
                  <a:pt x="5730431" y="2318823"/>
                  <a:pt x="5691603" y="2377680"/>
                  <a:pt x="5715000" y="2592505"/>
                </a:cubicBezTo>
                <a:cubicBezTo>
                  <a:pt x="5429410" y="2629006"/>
                  <a:pt x="5313749" y="2538802"/>
                  <a:pt x="5143500" y="2592505"/>
                </a:cubicBezTo>
                <a:cubicBezTo>
                  <a:pt x="4973251" y="2646208"/>
                  <a:pt x="4695104" y="2513897"/>
                  <a:pt x="4457700" y="2592505"/>
                </a:cubicBezTo>
                <a:cubicBezTo>
                  <a:pt x="4220296" y="2671113"/>
                  <a:pt x="4052372" y="2533375"/>
                  <a:pt x="3886200" y="2592505"/>
                </a:cubicBezTo>
                <a:cubicBezTo>
                  <a:pt x="3720028" y="2651635"/>
                  <a:pt x="3623887" y="2568294"/>
                  <a:pt x="3486150" y="2592505"/>
                </a:cubicBezTo>
                <a:cubicBezTo>
                  <a:pt x="3348413" y="2616716"/>
                  <a:pt x="3132798" y="2591178"/>
                  <a:pt x="3028950" y="2592505"/>
                </a:cubicBezTo>
                <a:cubicBezTo>
                  <a:pt x="2925102" y="2593832"/>
                  <a:pt x="2560875" y="2592305"/>
                  <a:pt x="2343150" y="2592505"/>
                </a:cubicBezTo>
                <a:cubicBezTo>
                  <a:pt x="2125425" y="2592705"/>
                  <a:pt x="2052202" y="2580338"/>
                  <a:pt x="1771650" y="2592505"/>
                </a:cubicBezTo>
                <a:cubicBezTo>
                  <a:pt x="1491098" y="2604672"/>
                  <a:pt x="1474589" y="2566096"/>
                  <a:pt x="1314450" y="2592505"/>
                </a:cubicBezTo>
                <a:cubicBezTo>
                  <a:pt x="1154311" y="2618914"/>
                  <a:pt x="893278" y="2577671"/>
                  <a:pt x="742950" y="2592505"/>
                </a:cubicBezTo>
                <a:cubicBezTo>
                  <a:pt x="592622" y="2607339"/>
                  <a:pt x="223836" y="2588773"/>
                  <a:pt x="0" y="2592505"/>
                </a:cubicBezTo>
                <a:cubicBezTo>
                  <a:pt x="-35307" y="2418991"/>
                  <a:pt x="27281" y="2340015"/>
                  <a:pt x="0" y="2151779"/>
                </a:cubicBezTo>
                <a:cubicBezTo>
                  <a:pt x="-27281" y="1963543"/>
                  <a:pt x="54949" y="1862514"/>
                  <a:pt x="0" y="1607353"/>
                </a:cubicBezTo>
                <a:cubicBezTo>
                  <a:pt x="-54949" y="1352192"/>
                  <a:pt x="46015" y="1317179"/>
                  <a:pt x="0" y="1140702"/>
                </a:cubicBezTo>
                <a:cubicBezTo>
                  <a:pt x="-46015" y="964225"/>
                  <a:pt x="5907" y="688209"/>
                  <a:pt x="0" y="570351"/>
                </a:cubicBezTo>
                <a:cubicBezTo>
                  <a:pt x="-5907" y="452493"/>
                  <a:pt x="10322" y="247989"/>
                  <a:pt x="0" y="0"/>
                </a:cubicBezTo>
                <a:close/>
              </a:path>
            </a:pathLst>
          </a:custGeom>
          <a:solidFill>
            <a:schemeClr val="bg2"/>
          </a:solidFill>
          <a:ln>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HS xem video và thực hiện tại nhà các sản phẩm, sau đó chia sẻ với các bạn trong lớp, có hình ảnh hoặc video minh hoạ: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Tự làm kem</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Tự làm các sản phẩm từ đất nặn</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Tự làm khoai tây chiên</a:t>
            </a:r>
            <a:r>
              <a:rPr lang="en-VN" sz="2400" dirty="0"/>
              <a:t> </a:t>
            </a:r>
          </a:p>
        </p:txBody>
      </p:sp>
    </p:spTree>
    <p:extLst>
      <p:ext uri="{BB962C8B-B14F-4D97-AF65-F5344CB8AC3E}">
        <p14:creationId xmlns:p14="http://schemas.microsoft.com/office/powerpoint/2010/main" val="301169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187883" y="1672259"/>
            <a:ext cx="1375261" cy="1226699"/>
            <a:chOff x="3019011" y="1562514"/>
            <a:chExt cx="1543050" cy="1376363"/>
          </a:xfrm>
        </p:grpSpPr>
        <p:sp>
          <p:nvSpPr>
            <p:cNvPr id="4"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3" name="Group 22"/>
            <p:cNvGrpSpPr/>
            <p:nvPr/>
          </p:nvGrpSpPr>
          <p:grpSpPr>
            <a:xfrm flipH="1">
              <a:off x="4390611" y="1562515"/>
              <a:ext cx="171450" cy="1376362"/>
              <a:chOff x="1447799" y="1047750"/>
              <a:chExt cx="609602" cy="3352800"/>
            </a:xfrm>
            <a:solidFill>
              <a:schemeClr val="accent1">
                <a:lumMod val="75000"/>
              </a:schemeClr>
            </a:solidFill>
          </p:grpSpPr>
          <p:sp>
            <p:nvSpPr>
              <p:cNvPr id="24" name="Flowchart: Manual Input 23"/>
              <p:cNvSpPr/>
              <p:nvPr/>
            </p:nvSpPr>
            <p:spPr bwMode="auto">
              <a:xfrm>
                <a:off x="1447799" y="10477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5" name="Flowchart: Manual Input 24"/>
              <p:cNvSpPr/>
              <p:nvPr/>
            </p:nvSpPr>
            <p:spPr bwMode="auto">
              <a:xfrm rot="10800000" flipH="1">
                <a:off x="1447799" y="18859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13" name="Group 40"/>
          <p:cNvGrpSpPr/>
          <p:nvPr/>
        </p:nvGrpSpPr>
        <p:grpSpPr>
          <a:xfrm>
            <a:off x="3187883" y="2893604"/>
            <a:ext cx="1375261" cy="1228398"/>
            <a:chOff x="3019011" y="2932872"/>
            <a:chExt cx="1543050" cy="1378268"/>
          </a:xfrm>
        </p:grpSpPr>
        <p:sp>
          <p:nvSpPr>
            <p:cNvPr id="7"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14" name="Group 25"/>
            <p:cNvGrpSpPr/>
            <p:nvPr/>
          </p:nvGrpSpPr>
          <p:grpSpPr>
            <a:xfrm flipH="1">
              <a:off x="4390611" y="2934778"/>
              <a:ext cx="171450" cy="1376362"/>
              <a:chOff x="1447799" y="1047750"/>
              <a:chExt cx="609602" cy="3352800"/>
            </a:xfrm>
            <a:solidFill>
              <a:schemeClr val="accent2">
                <a:lumMod val="75000"/>
              </a:schemeClr>
            </a:solidFill>
          </p:grpSpPr>
          <p:sp>
            <p:nvSpPr>
              <p:cNvPr id="27" name="Flowchart: Manual Input 26"/>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8" name="Flowchart: Manual Input 27"/>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2" name="Group 41"/>
          <p:cNvGrpSpPr/>
          <p:nvPr/>
        </p:nvGrpSpPr>
        <p:grpSpPr>
          <a:xfrm>
            <a:off x="4563144" y="1672259"/>
            <a:ext cx="1375261" cy="1226699"/>
            <a:chOff x="4562061" y="1562514"/>
            <a:chExt cx="1543050" cy="1376363"/>
          </a:xfrm>
        </p:grpSpPr>
        <p:sp>
          <p:nvSpPr>
            <p:cNvPr id="9" name="Rectangle 8"/>
            <p:cNvSpPr/>
            <p:nvPr/>
          </p:nvSpPr>
          <p:spPr>
            <a:xfrm flipH="1">
              <a:off x="4733511" y="1562514"/>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3" name="Group 28"/>
            <p:cNvGrpSpPr/>
            <p:nvPr/>
          </p:nvGrpSpPr>
          <p:grpSpPr>
            <a:xfrm>
              <a:off x="4562061" y="1562515"/>
              <a:ext cx="171450" cy="1376362"/>
              <a:chOff x="1447799" y="1047750"/>
              <a:chExt cx="609602" cy="3352800"/>
            </a:xfrm>
            <a:solidFill>
              <a:schemeClr val="accent3">
                <a:lumMod val="75000"/>
              </a:schemeClr>
            </a:solidFill>
          </p:grpSpPr>
          <p:sp>
            <p:nvSpPr>
              <p:cNvPr id="30" name="Flowchart: Manual Input 29"/>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1" name="Flowchart: Manual Input 30"/>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6" name="Group 42"/>
          <p:cNvGrpSpPr/>
          <p:nvPr/>
        </p:nvGrpSpPr>
        <p:grpSpPr>
          <a:xfrm>
            <a:off x="4563144" y="2893604"/>
            <a:ext cx="1375261" cy="1228398"/>
            <a:chOff x="4562061" y="2932872"/>
            <a:chExt cx="1543050" cy="1378268"/>
          </a:xfrm>
        </p:grpSpPr>
        <p:sp>
          <p:nvSpPr>
            <p:cNvPr id="11" name="Rectangle 10"/>
            <p:cNvSpPr/>
            <p:nvPr/>
          </p:nvSpPr>
          <p:spPr>
            <a:xfrm flipH="1">
              <a:off x="4733511" y="2932872"/>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9" name="Group 31"/>
            <p:cNvGrpSpPr/>
            <p:nvPr/>
          </p:nvGrpSpPr>
          <p:grpSpPr>
            <a:xfrm>
              <a:off x="4562061" y="2934778"/>
              <a:ext cx="171450" cy="1376362"/>
              <a:chOff x="1447799" y="1047750"/>
              <a:chExt cx="609602" cy="3352800"/>
            </a:xfrm>
            <a:solidFill>
              <a:schemeClr val="accent4">
                <a:lumMod val="75000"/>
              </a:schemeClr>
            </a:solidFill>
          </p:grpSpPr>
          <p:sp>
            <p:nvSpPr>
              <p:cNvPr id="33" name="Flowchart: Manual Input 32"/>
              <p:cNvSpPr/>
              <p:nvPr/>
            </p:nvSpPr>
            <p:spPr bwMode="auto">
              <a:xfrm>
                <a:off x="1447799" y="1047750"/>
                <a:ext cx="609602" cy="2514600"/>
              </a:xfrm>
              <a:prstGeom prst="flowChartManualInput">
                <a:avLst/>
              </a:prstGeom>
              <a:solidFill>
                <a:schemeClr val="accent1">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4" name="Flowchart: Manual Input 33"/>
              <p:cNvSpPr/>
              <p:nvPr/>
            </p:nvSpPr>
            <p:spPr bwMode="auto">
              <a:xfrm rot="10800000" flipH="1">
                <a:off x="1447799" y="1885950"/>
                <a:ext cx="609602" cy="2514600"/>
              </a:xfrm>
              <a:prstGeom prst="flowChartManualInput">
                <a:avLst/>
              </a:prstGeom>
              <a:solidFill>
                <a:schemeClr val="accent1">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
        <p:nvSpPr>
          <p:cNvPr id="5" name="Round Same Side Corner Rectangle 4"/>
          <p:cNvSpPr/>
          <p:nvPr/>
        </p:nvSpPr>
        <p:spPr>
          <a:xfrm rot="5400000">
            <a:off x="3008807" y="1623283"/>
            <a:ext cx="655371" cy="132040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6" name="Freeform 24"/>
          <p:cNvSpPr>
            <a:spLocks noEditPoints="1"/>
          </p:cNvSpPr>
          <p:nvPr/>
        </p:nvSpPr>
        <p:spPr bwMode="auto">
          <a:xfrm>
            <a:off x="3527453" y="2092962"/>
            <a:ext cx="350889" cy="3810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8" name="Round Same Side Corner Rectangle 7"/>
          <p:cNvSpPr/>
          <p:nvPr/>
        </p:nvSpPr>
        <p:spPr>
          <a:xfrm rot="5400000">
            <a:off x="3008807" y="2844631"/>
            <a:ext cx="655371" cy="132040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0" name="Round Same Side Corner Rectangle 9"/>
          <p:cNvSpPr/>
          <p:nvPr/>
        </p:nvSpPr>
        <p:spPr>
          <a:xfrm rot="16200000" flipH="1">
            <a:off x="5472002" y="1623283"/>
            <a:ext cx="655371" cy="1320407"/>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2" name="Round Same Side Corner Rectangle 11"/>
          <p:cNvSpPr/>
          <p:nvPr/>
        </p:nvSpPr>
        <p:spPr>
          <a:xfrm rot="16200000" flipH="1">
            <a:off x="5472002" y="2844631"/>
            <a:ext cx="655371" cy="13204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5" name="Text Placeholder 3"/>
          <p:cNvSpPr txBox="1">
            <a:spLocks/>
          </p:cNvSpPr>
          <p:nvPr/>
        </p:nvSpPr>
        <p:spPr>
          <a:xfrm>
            <a:off x="2807321" y="216004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01</a:t>
            </a:r>
          </a:p>
        </p:txBody>
      </p:sp>
      <p:sp>
        <p:nvSpPr>
          <p:cNvPr id="16" name="Text Placeholder 3"/>
          <p:cNvSpPr txBox="1">
            <a:spLocks/>
          </p:cNvSpPr>
          <p:nvPr/>
        </p:nvSpPr>
        <p:spPr>
          <a:xfrm>
            <a:off x="2807321" y="3381395"/>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02</a:t>
            </a:r>
          </a:p>
        </p:txBody>
      </p:sp>
      <p:sp>
        <p:nvSpPr>
          <p:cNvPr id="17" name="Text Placeholder 3"/>
          <p:cNvSpPr txBox="1">
            <a:spLocks/>
          </p:cNvSpPr>
          <p:nvPr/>
        </p:nvSpPr>
        <p:spPr>
          <a:xfrm>
            <a:off x="5976378" y="216004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03</a:t>
            </a:r>
          </a:p>
        </p:txBody>
      </p:sp>
      <p:sp>
        <p:nvSpPr>
          <p:cNvPr id="18" name="Text Placeholder 3"/>
          <p:cNvSpPr txBox="1">
            <a:spLocks/>
          </p:cNvSpPr>
          <p:nvPr/>
        </p:nvSpPr>
        <p:spPr>
          <a:xfrm>
            <a:off x="5976378" y="3381395"/>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04</a:t>
            </a:r>
          </a:p>
        </p:txBody>
      </p:sp>
      <p:sp>
        <p:nvSpPr>
          <p:cNvPr id="19" name="Freeform 144"/>
          <p:cNvSpPr>
            <a:spLocks noEditPoints="1"/>
          </p:cNvSpPr>
          <p:nvPr/>
        </p:nvSpPr>
        <p:spPr bwMode="auto">
          <a:xfrm>
            <a:off x="3425581" y="3335512"/>
            <a:ext cx="390506" cy="33864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0" name="Freeform 166"/>
          <p:cNvSpPr>
            <a:spLocks noEditPoints="1"/>
          </p:cNvSpPr>
          <p:nvPr/>
        </p:nvSpPr>
        <p:spPr bwMode="auto">
          <a:xfrm>
            <a:off x="5259264" y="2108745"/>
            <a:ext cx="346924" cy="34947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1" name="Freeform 234"/>
          <p:cNvSpPr>
            <a:spLocks/>
          </p:cNvSpPr>
          <p:nvPr/>
        </p:nvSpPr>
        <p:spPr bwMode="auto">
          <a:xfrm>
            <a:off x="5259263" y="3311702"/>
            <a:ext cx="381079" cy="386263"/>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TextBox 34"/>
          <p:cNvSpPr txBox="1"/>
          <p:nvPr/>
        </p:nvSpPr>
        <p:spPr>
          <a:xfrm>
            <a:off x="304800" y="3098630"/>
            <a:ext cx="2216206"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Tự</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làm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sản</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phẩm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dụng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ở</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nhà</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6" name="TextBox 35"/>
          <p:cNvSpPr txBox="1"/>
          <p:nvPr/>
        </p:nvSpPr>
        <p:spPr>
          <a:xfrm>
            <a:off x="228744" y="1859238"/>
            <a:ext cx="2317873"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Nắm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vững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nội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dung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của</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học</a:t>
            </a:r>
            <a:endParaRPr lang="en-US"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8" name="TextBox 37"/>
          <p:cNvSpPr txBox="1"/>
          <p:nvPr/>
        </p:nvSpPr>
        <p:spPr>
          <a:xfrm>
            <a:off x="6579671" y="1877282"/>
            <a:ext cx="1901870" cy="812402"/>
          </a:xfrm>
          <a:prstGeom prst="rect">
            <a:avLst/>
          </a:prstGeom>
          <a:noFill/>
        </p:spPr>
        <p:txBody>
          <a:bodyPr wrap="square" lIns="0" tIns="0" rIns="0" bIns="0" rtlCol="0">
            <a:spAutoFit/>
          </a:bodyPr>
          <a:lstStyle/>
          <a:p>
            <a:pP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trước</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tiếp</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theo</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TextBox 39">
            <a:extLst>
              <a:ext uri="{FF2B5EF4-FFF2-40B4-BE49-F238E27FC236}">
                <a16:creationId xmlns:a16="http://schemas.microsoft.com/office/drawing/2014/main" id="{67E50EBE-F30C-1948-A4DC-C904E57BAC98}"/>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4A9D4F5-F324-EB47-A686-B9275C4F1068}"/>
              </a:ext>
            </a:extLst>
          </p:cNvPr>
          <p:cNvSpPr txBox="1"/>
          <p:nvPr/>
        </p:nvSpPr>
        <p:spPr>
          <a:xfrm>
            <a:off x="2521006" y="532466"/>
            <a:ext cx="4203517" cy="584775"/>
          </a:xfrm>
          <a:prstGeom prst="rect">
            <a:avLst/>
          </a:prstGeom>
          <a:noFill/>
        </p:spPr>
        <p:txBody>
          <a:bodyPr wrap="square" rtlCol="0">
            <a:spAutoFit/>
          </a:bodyPr>
          <a:lstStyle/>
          <a:p>
            <a:pPr algn="ctr"/>
            <a:r>
              <a:rPr lang="en-VN" sz="3200" b="1" dirty="0">
                <a:latin typeface="Times New Roman" panose="02020603050405020304" pitchFamily="18" charset="0"/>
                <a:cs typeface="Times New Roman" panose="02020603050405020304" pitchFamily="18" charset="0"/>
              </a:rPr>
              <a:t>Hướng dẫn tự học</a:t>
            </a:r>
          </a:p>
        </p:txBody>
      </p:sp>
    </p:spTree>
    <p:extLst>
      <p:ext uri="{BB962C8B-B14F-4D97-AF65-F5344CB8AC3E}">
        <p14:creationId xmlns:p14="http://schemas.microsoft.com/office/powerpoint/2010/main" val="393914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accel="50000" decel="5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accel="50000" decel="5000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1+#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53"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1+#ppt_w/2"/>
                                          </p:val>
                                        </p:tav>
                                        <p:tav tm="100000">
                                          <p:val>
                                            <p:strVal val="#ppt_x"/>
                                          </p:val>
                                        </p:tav>
                                      </p:tavLst>
                                    </p:anim>
                                    <p:anim calcmode="lin" valueType="num">
                                      <p:cBhvr additive="base">
                                        <p:cTn id="81" dur="500" fill="hold"/>
                                        <p:tgtEl>
                                          <p:spTgt spid="38"/>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 presetClass="entr" presetSubtype="2" accel="50000" decel="5000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1+#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par>
                          <p:cTn id="87" fill="hold">
                            <p:stCondLst>
                              <p:cond delay="6500"/>
                            </p:stCondLst>
                            <p:childTnLst>
                              <p:par>
                                <p:cTn id="88" presetID="2" presetClass="entr" presetSubtype="2" accel="50000" decel="5000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7500"/>
                            </p:stCondLst>
                            <p:childTnLst>
                              <p:par>
                                <p:cTn id="99" presetID="53" presetClass="entr" presetSubtype="0"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5" grpId="0"/>
      <p:bldP spid="16" grpId="0"/>
      <p:bldP spid="17" grpId="0"/>
      <p:bldP spid="18" grpId="0"/>
      <p:bldP spid="19" grpId="0" animBg="1"/>
      <p:bldP spid="20" grpId="0" animBg="1"/>
      <p:bldP spid="21" grpId="0" animBg="1"/>
      <p:bldP spid="35" grpId="0"/>
      <p:bldP spid="36"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5">
            <a:extLst>
              <a:ext uri="{FF2B5EF4-FFF2-40B4-BE49-F238E27FC236}">
                <a16:creationId xmlns:a16="http://schemas.microsoft.com/office/drawing/2014/main" id="{BE099253-084D-D641-A547-C8B34106291C}"/>
              </a:ext>
            </a:extLst>
          </p:cNvPr>
          <p:cNvSpPr txBox="1"/>
          <p:nvPr/>
        </p:nvSpPr>
        <p:spPr>
          <a:xfrm>
            <a:off x="2374127" y="3333750"/>
            <a:ext cx="4788307" cy="461665"/>
          </a:xfrm>
          <a:prstGeom prst="rect">
            <a:avLst/>
          </a:prstGeom>
          <a:noFill/>
        </p:spPr>
        <p:txBody>
          <a:bodyPr wrap="square" rtlCol="0">
            <a:spAutoFit/>
          </a:bodyPr>
          <a:lstStyle/>
          <a:p>
            <a:pPr algn="ctr"/>
            <a:r>
              <a:rPr lang="en-US" altLang="zh-CN" sz="240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GV: PHẠM THỊ KIM DUNG</a:t>
            </a:r>
            <a:endParaRPr lang="zh-CN" altLang="en-US" sz="240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6" name="文本框 25">
            <a:extLst>
              <a:ext uri="{FF2B5EF4-FFF2-40B4-BE49-F238E27FC236}">
                <a16:creationId xmlns:a16="http://schemas.microsoft.com/office/drawing/2014/main" id="{E22F00DE-5070-E743-A447-54C075FEDA54}"/>
              </a:ext>
            </a:extLst>
          </p:cNvPr>
          <p:cNvSpPr txBox="1"/>
          <p:nvPr/>
        </p:nvSpPr>
        <p:spPr>
          <a:xfrm>
            <a:off x="2362200" y="1428750"/>
            <a:ext cx="4788307" cy="1815882"/>
          </a:xfrm>
          <a:prstGeom prst="rect">
            <a:avLst/>
          </a:prstGeom>
          <a:noFill/>
        </p:spPr>
        <p:txBody>
          <a:bodyPr wrap="square" rtlCol="0">
            <a:spAutoFit/>
          </a:bodyPr>
          <a:lstStyle/>
          <a:p>
            <a:pPr algn="ct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Chúc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các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em</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p>
          <a:p>
            <a:pPr algn="ct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học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tốt</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nhé</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endParaRPr lang="zh-CN" altLang="en-US"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2237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5543E-147A-3043-AB5D-99697D74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 y="3694"/>
            <a:ext cx="9137609" cy="5136117"/>
          </a:xfrm>
          <a:prstGeom prst="rect">
            <a:avLst/>
          </a:prstGeom>
        </p:spPr>
      </p:pic>
      <p:sp>
        <p:nvSpPr>
          <p:cNvPr id="3" name="Rectangle 2">
            <a:extLst>
              <a:ext uri="{FF2B5EF4-FFF2-40B4-BE49-F238E27FC236}">
                <a16:creationId xmlns:a16="http://schemas.microsoft.com/office/drawing/2014/main" id="{2E36A82E-C4B1-D243-949F-FA8692C0B949}"/>
              </a:ext>
            </a:extLst>
          </p:cNvPr>
          <p:cNvSpPr/>
          <p:nvPr/>
        </p:nvSpPr>
        <p:spPr>
          <a:xfrm>
            <a:off x="2287600" y="-1323814"/>
            <a:ext cx="4568804"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71476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hững phát minh của người Anh làm thay đổi thế giới - Tư vấn">
            <a:extLst>
              <a:ext uri="{FF2B5EF4-FFF2-40B4-BE49-F238E27FC236}">
                <a16:creationId xmlns:a16="http://schemas.microsoft.com/office/drawing/2014/main" id="{262EC336-DC21-274C-893B-91E6A71F2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9" r="34885" b="-4"/>
          <a:stretch/>
        </p:blipFill>
        <p:spPr bwMode="auto">
          <a:xfrm>
            <a:off x="137090"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6 nhà phát minh và bậc thầy đồng hồ vĩ đại nhất (Phần 1)">
            <a:extLst>
              <a:ext uri="{FF2B5EF4-FFF2-40B4-BE49-F238E27FC236}">
                <a16:creationId xmlns:a16="http://schemas.microsoft.com/office/drawing/2014/main" id="{C99108B2-B40E-5240-9372-D5FFBE6B1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5" r="23606" b="2"/>
          <a:stretch/>
        </p:blipFill>
        <p:spPr bwMode="auto">
          <a:xfrm>
            <a:off x="2385570" y="1919020"/>
            <a:ext cx="2120898"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phát minh thay đổi cả thế giới, nhưng từng bị coi là điên rồ | VOV.VN">
            <a:extLst>
              <a:ext uri="{FF2B5EF4-FFF2-40B4-BE49-F238E27FC236}">
                <a16:creationId xmlns:a16="http://schemas.microsoft.com/office/drawing/2014/main" id="{2FF9E972-79E4-A341-83F9-7BFDAA820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87" r="26690" b="3"/>
          <a:stretch/>
        </p:blipFill>
        <p:spPr bwMode="auto">
          <a:xfrm>
            <a:off x="463404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phát minh chính góp phần thay đổi thế giới của Edison">
            <a:extLst>
              <a:ext uri="{FF2B5EF4-FFF2-40B4-BE49-F238E27FC236}">
                <a16:creationId xmlns:a16="http://schemas.microsoft.com/office/drawing/2014/main" id="{2D168781-0C4F-4640-935B-E69D967327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03" r="24607" b="3"/>
          <a:stretch/>
        </p:blipFill>
        <p:spPr bwMode="auto">
          <a:xfrm>
            <a:off x="688252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B0F4962C-D4E2-AB4D-B8C7-C62E22F1E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 y="57150"/>
            <a:ext cx="8839200" cy="1511300"/>
          </a:xfrm>
          <a:prstGeom prst="rect">
            <a:avLst/>
          </a:prstGeom>
        </p:spPr>
      </p:pic>
      <p:sp>
        <p:nvSpPr>
          <p:cNvPr id="7" name="TextBox 6">
            <a:extLst>
              <a:ext uri="{FF2B5EF4-FFF2-40B4-BE49-F238E27FC236}">
                <a16:creationId xmlns:a16="http://schemas.microsoft.com/office/drawing/2014/main" id="{45A4027C-6A4C-5240-8F9D-BA9212AC9435}"/>
              </a:ext>
            </a:extLst>
          </p:cNvPr>
          <p:cNvSpPr txBox="1"/>
          <p:nvPr/>
        </p:nvSpPr>
        <p:spPr>
          <a:xfrm>
            <a:off x="5082275" y="1109601"/>
            <a:ext cx="3810000"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(Lược trích theo khoahoc.tv)</a:t>
            </a:r>
          </a:p>
        </p:txBody>
      </p:sp>
    </p:spTree>
    <p:extLst>
      <p:ext uri="{BB962C8B-B14F-4D97-AF65-F5344CB8AC3E}">
        <p14:creationId xmlns:p14="http://schemas.microsoft.com/office/powerpoint/2010/main" val="176837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5600" y="1276350"/>
            <a:ext cx="1495922" cy="584775"/>
          </a:xfrm>
          <a:prstGeom prst="rect">
            <a:avLst/>
          </a:prstGeom>
        </p:spPr>
        <p:txBody>
          <a:bodyPr wrap="none">
            <a:spAutoFit/>
          </a:bodyPr>
          <a:lstStyle/>
          <a:p>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Bài</a:t>
            </a:r>
            <a:r>
              <a:rPr lang="en-US" altLang="zh-CN"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học</a:t>
            </a:r>
            <a:endParaRPr lang="zh-CN" altLang="en-US"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14" name="组合 13"/>
          <p:cNvGrpSpPr/>
          <p:nvPr/>
        </p:nvGrpSpPr>
        <p:grpSpPr>
          <a:xfrm>
            <a:off x="3010019" y="2030017"/>
            <a:ext cx="2362200" cy="480426"/>
            <a:chOff x="3458517" y="1808704"/>
            <a:chExt cx="2362200" cy="480426"/>
          </a:xfrm>
        </p:grpSpPr>
        <p:sp>
          <p:nvSpPr>
            <p:cNvPr id="15" name="矩形 14"/>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6" name="组合 15"/>
            <p:cNvGrpSpPr/>
            <p:nvPr/>
          </p:nvGrpSpPr>
          <p:grpSpPr>
            <a:xfrm>
              <a:off x="3458517" y="1808704"/>
              <a:ext cx="2362200" cy="480426"/>
              <a:chOff x="3413118" y="1147779"/>
              <a:chExt cx="2362200" cy="480426"/>
            </a:xfrm>
          </p:grpSpPr>
          <p:sp>
            <p:nvSpPr>
              <p:cNvPr id="18" name="MH_Number_1">
                <a:extLst>
                  <a:ext uri="{FF2B5EF4-FFF2-40B4-BE49-F238E27FC236}">
                    <a16:creationId xmlns:a16="http://schemas.microsoft.com/office/drawing/2014/main" id="{EB08A473-FE27-4A1D-9473-C8590AD64506}"/>
                  </a:ext>
                </a:extLst>
              </p:cNvPr>
              <p:cNvSpPr/>
              <p:nvPr>
                <p:custDataLst>
                  <p:tags r:id="rId9"/>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9" name="MH_Entry_1">
                <a:extLst>
                  <a:ext uri="{FF2B5EF4-FFF2-40B4-BE49-F238E27FC236}">
                    <a16:creationId xmlns:a16="http://schemas.microsoft.com/office/drawing/2014/main" id="{8510785D-23E0-48A4-A60E-CE9EE47779F8}"/>
                  </a:ext>
                </a:extLst>
              </p:cNvPr>
              <p:cNvSpPr/>
              <p:nvPr>
                <p:custDataLst>
                  <p:tags r:id="rId10"/>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Tìm hiểu chung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3" name="组合 22"/>
          <p:cNvGrpSpPr/>
          <p:nvPr/>
        </p:nvGrpSpPr>
        <p:grpSpPr>
          <a:xfrm>
            <a:off x="3010019" y="2563417"/>
            <a:ext cx="2362200" cy="480426"/>
            <a:chOff x="3458517" y="1808704"/>
            <a:chExt cx="2362200" cy="480426"/>
          </a:xfrm>
        </p:grpSpPr>
        <p:sp>
          <p:nvSpPr>
            <p:cNvPr id="24" name="矩形 23"/>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27" name="组合 26"/>
            <p:cNvGrpSpPr/>
            <p:nvPr/>
          </p:nvGrpSpPr>
          <p:grpSpPr>
            <a:xfrm>
              <a:off x="3458517" y="1808704"/>
              <a:ext cx="2362200" cy="480426"/>
              <a:chOff x="3413118" y="1147779"/>
              <a:chExt cx="2362200" cy="480426"/>
            </a:xfrm>
          </p:grpSpPr>
          <p:sp>
            <p:nvSpPr>
              <p:cNvPr id="28" name="MH_Number_1">
                <a:extLst>
                  <a:ext uri="{FF2B5EF4-FFF2-40B4-BE49-F238E27FC236}">
                    <a16:creationId xmlns:a16="http://schemas.microsoft.com/office/drawing/2014/main" id="{EB08A473-FE27-4A1D-9473-C8590AD64506}"/>
                  </a:ext>
                </a:extLst>
              </p:cNvPr>
              <p:cNvSpPr/>
              <p:nvPr>
                <p:custDataLst>
                  <p:tags r:id="rId7"/>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9" name="MH_Entry_1">
                <a:extLst>
                  <a:ext uri="{FF2B5EF4-FFF2-40B4-BE49-F238E27FC236}">
                    <a16:creationId xmlns:a16="http://schemas.microsoft.com/office/drawing/2014/main" id="{8510785D-23E0-48A4-A60E-CE9EE47779F8}"/>
                  </a:ext>
                </a:extLst>
              </p:cNvPr>
              <p:cNvSpPr/>
              <p:nvPr>
                <p:custDataLst>
                  <p:tags r:id="rId8"/>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 hiểu văn bản</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0" name="组合 29"/>
          <p:cNvGrpSpPr/>
          <p:nvPr/>
        </p:nvGrpSpPr>
        <p:grpSpPr>
          <a:xfrm>
            <a:off x="3010019" y="3120043"/>
            <a:ext cx="2362200" cy="480426"/>
            <a:chOff x="3458517" y="1808704"/>
            <a:chExt cx="2362200" cy="480426"/>
          </a:xfrm>
        </p:grpSpPr>
        <p:sp>
          <p:nvSpPr>
            <p:cNvPr id="31" name="矩形 30"/>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2" name="组合 31"/>
            <p:cNvGrpSpPr/>
            <p:nvPr/>
          </p:nvGrpSpPr>
          <p:grpSpPr>
            <a:xfrm>
              <a:off x="3458517" y="1808704"/>
              <a:ext cx="2362200" cy="480426"/>
              <a:chOff x="3413118" y="1147779"/>
              <a:chExt cx="2362200" cy="480426"/>
            </a:xfrm>
          </p:grpSpPr>
          <p:sp>
            <p:nvSpPr>
              <p:cNvPr id="34" name="MH_Number_1">
                <a:extLst>
                  <a:ext uri="{FF2B5EF4-FFF2-40B4-BE49-F238E27FC236}">
                    <a16:creationId xmlns:a16="http://schemas.microsoft.com/office/drawing/2014/main" id="{EB08A473-FE27-4A1D-9473-C8590AD64506}"/>
                  </a:ext>
                </a:extLst>
              </p:cNvPr>
              <p:cNvSpPr/>
              <p:nvPr>
                <p:custDataLst>
                  <p:tags r:id="rId5"/>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MH_Entry_1">
                <a:extLst>
                  <a:ext uri="{FF2B5EF4-FFF2-40B4-BE49-F238E27FC236}">
                    <a16:creationId xmlns:a16="http://schemas.microsoft.com/office/drawing/2014/main" id="{8510785D-23E0-48A4-A60E-CE9EE47779F8}"/>
                  </a:ext>
                </a:extLst>
              </p:cNvPr>
              <p:cNvSpPr/>
              <p:nvPr>
                <p:custDataLst>
                  <p:tags r:id="rId6"/>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Tổng kết</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6" name="组合 35"/>
          <p:cNvGrpSpPr/>
          <p:nvPr/>
        </p:nvGrpSpPr>
        <p:grpSpPr>
          <a:xfrm>
            <a:off x="5029200" y="2056401"/>
            <a:ext cx="2362200" cy="480426"/>
            <a:chOff x="3458517" y="1808704"/>
            <a:chExt cx="2362200" cy="480426"/>
          </a:xfrm>
        </p:grpSpPr>
        <p:sp>
          <p:nvSpPr>
            <p:cNvPr id="37" name="矩形 36"/>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8" name="组合 37"/>
            <p:cNvGrpSpPr/>
            <p:nvPr/>
          </p:nvGrpSpPr>
          <p:grpSpPr>
            <a:xfrm>
              <a:off x="3458517" y="1808704"/>
              <a:ext cx="2362200" cy="480426"/>
              <a:chOff x="3413118" y="1147779"/>
              <a:chExt cx="2362200" cy="480426"/>
            </a:xfrm>
          </p:grpSpPr>
          <p:sp>
            <p:nvSpPr>
              <p:cNvPr id="39" name="MH_Number_1">
                <a:extLst>
                  <a:ext uri="{FF2B5EF4-FFF2-40B4-BE49-F238E27FC236}">
                    <a16:creationId xmlns:a16="http://schemas.microsoft.com/office/drawing/2014/main" id="{EB08A473-FE27-4A1D-9473-C8590AD64506}"/>
                  </a:ext>
                </a:extLst>
              </p:cNvPr>
              <p:cNvSpPr/>
              <p:nvPr>
                <p:custDataLst>
                  <p:tags r:id="rId3"/>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MH_Entry_1">
                <a:extLst>
                  <a:ext uri="{FF2B5EF4-FFF2-40B4-BE49-F238E27FC236}">
                    <a16:creationId xmlns:a16="http://schemas.microsoft.com/office/drawing/2014/main" id="{8510785D-23E0-48A4-A60E-CE9EE47779F8}"/>
                  </a:ext>
                </a:extLst>
              </p:cNvPr>
              <p:cNvSpPr/>
              <p:nvPr>
                <p:custDataLst>
                  <p:tags r:id="rId4"/>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Luyện tập</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41" name="组合 40"/>
          <p:cNvGrpSpPr/>
          <p:nvPr/>
        </p:nvGrpSpPr>
        <p:grpSpPr>
          <a:xfrm>
            <a:off x="5029200" y="2589802"/>
            <a:ext cx="2362200" cy="480426"/>
            <a:chOff x="3458517" y="1808704"/>
            <a:chExt cx="2362200" cy="480426"/>
          </a:xfrm>
        </p:grpSpPr>
        <p:sp>
          <p:nvSpPr>
            <p:cNvPr id="42" name="矩形 41"/>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43" name="组合 42"/>
            <p:cNvGrpSpPr/>
            <p:nvPr/>
          </p:nvGrpSpPr>
          <p:grpSpPr>
            <a:xfrm>
              <a:off x="3458517" y="1808704"/>
              <a:ext cx="2362200" cy="480426"/>
              <a:chOff x="3413118" y="1147779"/>
              <a:chExt cx="2362200" cy="480426"/>
            </a:xfrm>
          </p:grpSpPr>
          <p:sp>
            <p:nvSpPr>
              <p:cNvPr id="44" name="MH_Number_1">
                <a:extLst>
                  <a:ext uri="{FF2B5EF4-FFF2-40B4-BE49-F238E27FC236}">
                    <a16:creationId xmlns:a16="http://schemas.microsoft.com/office/drawing/2014/main" id="{EB08A473-FE27-4A1D-9473-C8590AD64506}"/>
                  </a:ext>
                </a:extLst>
              </p:cNvPr>
              <p:cNvSpPr/>
              <p:nvPr>
                <p:custDataLst>
                  <p:tags r:id="rId1"/>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5" name="MH_Entry_1">
                <a:extLst>
                  <a:ext uri="{FF2B5EF4-FFF2-40B4-BE49-F238E27FC236}">
                    <a16:creationId xmlns:a16="http://schemas.microsoft.com/office/drawing/2014/main" id="{8510785D-23E0-48A4-A60E-CE9EE47779F8}"/>
                  </a:ext>
                </a:extLst>
              </p:cNvPr>
              <p:cNvSpPr/>
              <p:nvPr>
                <p:custDataLst>
                  <p:tags r:id="rId2"/>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 dụng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Tree>
    <p:extLst>
      <p:ext uri="{BB962C8B-B14F-4D97-AF65-F5344CB8AC3E}">
        <p14:creationId xmlns:p14="http://schemas.microsoft.com/office/powerpoint/2010/main" val="2363311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6807" y="1905526"/>
            <a:ext cx="724878"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63432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Tìm</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chung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9245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1F42642A-768B-9346-9452-A9087053581C}"/>
              </a:ext>
            </a:extLst>
          </p:cNvPr>
          <p:cNvSpPr/>
          <p:nvPr/>
        </p:nvSpPr>
        <p:spPr>
          <a:xfrm>
            <a:off x="1916723" y="1081453"/>
            <a:ext cx="5310553" cy="29805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b="1" dirty="0">
                <a:solidFill>
                  <a:srgbClr val="C00000"/>
                </a:solidFill>
                <a:latin typeface="Times New Roman" panose="02020603050405020304" pitchFamily="18" charset="0"/>
                <a:ea typeface="+mj-ea"/>
                <a:cs typeface="Times New Roman" panose="02020603050405020304" pitchFamily="18" charset="0"/>
              </a:rPr>
              <a:t>a. </a:t>
            </a:r>
            <a:r>
              <a:rPr lang="en-US" sz="4500" b="1" dirty="0" err="1">
                <a:solidFill>
                  <a:srgbClr val="C00000"/>
                </a:solidFill>
                <a:latin typeface="Times New Roman" panose="02020603050405020304" pitchFamily="18" charset="0"/>
                <a:ea typeface="+mj-ea"/>
                <a:cs typeface="Times New Roman" panose="02020603050405020304" pitchFamily="18" charset="0"/>
              </a:rPr>
              <a:t>Đọc</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văn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bản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và</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chú</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thích</a:t>
            </a:r>
            <a:endParaRPr lang="en-US" sz="4500"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193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EE4AC-CFA6-D541-B0AD-9C09EEC4F472}"/>
              </a:ext>
            </a:extLst>
          </p:cNvPr>
          <p:cNvSpPr/>
          <p:nvPr/>
        </p:nvSpPr>
        <p:spPr>
          <a:xfrm>
            <a:off x="3657600" y="324788"/>
            <a:ext cx="5334000" cy="4493923"/>
          </a:xfrm>
          <a:prstGeom prst="rect">
            <a:avLst/>
          </a:prstGeom>
        </p:spPr>
        <p:txBody>
          <a:bodyPr wrap="square">
            <a:spAutoFit/>
          </a:bodyPr>
          <a:lstStyle/>
          <a:p>
            <a:pPr algn="just">
              <a:lnSpc>
                <a:spcPct val="114000"/>
              </a:lnSpc>
            </a:pPr>
            <a:r>
              <a:rPr lang="vi-VN" dirty="0">
                <a:solidFill>
                  <a:srgbClr val="000000"/>
                </a:solidFill>
                <a:latin typeface="Times New Roman" panose="02020603050405020304" pitchFamily="18" charset="0"/>
                <a:ea typeface="Calibri" panose="020F0502020204030204" pitchFamily="34" charset="0"/>
              </a:rPr>
              <a:t>1. a) Nhan đề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Nhan đề giúp người đọc có thể dự đoán nội dung của văn bản là:</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b) Sa pô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Sa pô của văn bản có tác dụng gì?</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2. Văn bản trình bày thông tin bằng phương tiện nào (chữ viết, âm thanh, hình ảnh,…)?</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3. Nội dung của văn bản được chia thành mấy mục?</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Cách trình bày thông tin trong mỗi mục có điều gì đáng chú ý?</a:t>
            </a:r>
            <a:endParaRPr lang="en-VN" dirty="0">
              <a:solidFill>
                <a:srgbClr val="000000"/>
              </a:solidFill>
              <a:latin typeface="Times New Roman" panose="02020603050405020304" pitchFamily="18" charset="0"/>
              <a:ea typeface="Calibri" panose="020F0502020204030204" pitchFamily="34" charset="0"/>
            </a:endParaRPr>
          </a:p>
          <a:p>
            <a:pPr>
              <a:lnSpc>
                <a:spcPct val="114000"/>
              </a:lnSpc>
            </a:pPr>
            <a:r>
              <a:rPr lang="vi-VN" dirty="0">
                <a:solidFill>
                  <a:srgbClr val="000000"/>
                </a:solidFill>
                <a:latin typeface="Times New Roman" panose="02020603050405020304" pitchFamily="18" charset="0"/>
                <a:ea typeface="Calibri" panose="020F0502020204030204" pitchFamily="34" charset="0"/>
              </a:rPr>
              <a:t>4. Đọc văn bản xong, em có thấy những phát minh được trình bày là “tình cờ và bất ngờ” không? Vì sao?</a:t>
            </a:r>
            <a:r>
              <a:rPr lang="en-VN" dirty="0"/>
              <a:t> </a:t>
            </a:r>
          </a:p>
        </p:txBody>
      </p:sp>
      <p:sp>
        <p:nvSpPr>
          <p:cNvPr id="4" name="TextBox 3">
            <a:extLst>
              <a:ext uri="{FF2B5EF4-FFF2-40B4-BE49-F238E27FC236}">
                <a16:creationId xmlns:a16="http://schemas.microsoft.com/office/drawing/2014/main" id="{EED2F87D-014F-0448-BC12-35BA4AC8A5BE}"/>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6" name="Picture 5" descr="Graphical user interface&#10;&#10;Description automatically generated">
            <a:extLst>
              <a:ext uri="{FF2B5EF4-FFF2-40B4-BE49-F238E27FC236}">
                <a16:creationId xmlns:a16="http://schemas.microsoft.com/office/drawing/2014/main" id="{6E24C863-C881-994B-A7B1-67DDF9D6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14374"/>
            <a:ext cx="4518383" cy="3714750"/>
          </a:xfrm>
          <a:prstGeom prst="rect">
            <a:avLst/>
          </a:prstGeom>
        </p:spPr>
      </p:pic>
      <p:sp>
        <p:nvSpPr>
          <p:cNvPr id="7" name="TextBox 6">
            <a:extLst>
              <a:ext uri="{FF2B5EF4-FFF2-40B4-BE49-F238E27FC236}">
                <a16:creationId xmlns:a16="http://schemas.microsoft.com/office/drawing/2014/main" id="{0D9E1507-98C9-164B-BB74-0485922CE9D2}"/>
              </a:ext>
            </a:extLst>
          </p:cNvPr>
          <p:cNvSpPr txBox="1"/>
          <p:nvPr/>
        </p:nvSpPr>
        <p:spPr>
          <a:xfrm>
            <a:off x="688675" y="2266950"/>
            <a:ext cx="1828800" cy="1384995"/>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710252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OUTPUT_FOLDER" val="F:\VIP专区4月份上传文件\125党建政府工作报告PPT"/>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自定义 19">
      <a:dk1>
        <a:srgbClr val="000000"/>
      </a:dk1>
      <a:lt1>
        <a:srgbClr val="FFFFFF"/>
      </a:lt1>
      <a:dk2>
        <a:srgbClr val="000000"/>
      </a:dk2>
      <a:lt2>
        <a:srgbClr val="FFFFFF"/>
      </a:lt2>
      <a:accent1>
        <a:srgbClr val="7BC25E"/>
      </a:accent1>
      <a:accent2>
        <a:srgbClr val="F9C567"/>
      </a:accent2>
      <a:accent3>
        <a:srgbClr val="7BC25E"/>
      </a:accent3>
      <a:accent4>
        <a:srgbClr val="F9C567"/>
      </a:accent4>
      <a:accent5>
        <a:srgbClr val="7BC25E"/>
      </a:accent5>
      <a:accent6>
        <a:srgbClr val="F9C567"/>
      </a:accent6>
      <a:hlink>
        <a:srgbClr val="7BC25E"/>
      </a:hlink>
      <a:folHlink>
        <a:srgbClr val="F9C56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2302</Words>
  <Application>Microsoft Office PowerPoint</Application>
  <PresentationFormat>On-screen Show (16:9)</PresentationFormat>
  <Paragraphs>235</Paragraphs>
  <Slides>44</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宋体</vt:lpstr>
      <vt:lpstr>Arial</vt:lpstr>
      <vt:lpstr>ArialMT</vt:lpstr>
      <vt:lpstr>Calibri</vt:lpstr>
      <vt:lpstr>Source Han Sans CN Heavy</vt:lpstr>
      <vt:lpstr>Source Han Sans CN Medium</vt:lpstr>
      <vt:lpstr>Symbol</vt:lpstr>
      <vt:lpstr>Times New Roman</vt:lpstr>
      <vt:lpstr>字魂35号-经典雅黑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2019-03-18T00:44:23Z</dcterms:created>
  <dcterms:modified xsi:type="dcterms:W3CDTF">2024-05-17T15:35:39Z</dcterms:modified>
</cp:coreProperties>
</file>