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292" r:id="rId2"/>
    <p:sldId id="265" r:id="rId3"/>
    <p:sldId id="263" r:id="rId4"/>
    <p:sldId id="294" r:id="rId5"/>
    <p:sldId id="293" r:id="rId6"/>
    <p:sldId id="295" r:id="rId7"/>
    <p:sldId id="296" r:id="rId8"/>
    <p:sldId id="297" r:id="rId9"/>
    <p:sldId id="298" r:id="rId10"/>
    <p:sldId id="299" r:id="rId11"/>
    <p:sldId id="300" r:id="rId12"/>
    <p:sldId id="301" r:id="rId13"/>
    <p:sldId id="272" r:id="rId14"/>
    <p:sldId id="302" r:id="rId15"/>
    <p:sldId id="291" r:id="rId16"/>
    <p:sldId id="303" r:id="rId17"/>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p15:clr>
            <a:srgbClr val="A4A3A4"/>
          </p15:clr>
        </p15:guide>
        <p15:guide id="2" pos="37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4AB"/>
    <a:srgbClr val="AFDDEB"/>
    <a:srgbClr val="FB8CA0"/>
    <a:srgbClr val="F8CDC3"/>
    <a:srgbClr val="5CB9D6"/>
    <a:srgbClr val="404040"/>
    <a:srgbClr val="6DB4CA"/>
    <a:srgbClr val="6DB1CA"/>
    <a:srgbClr val="F2A18E"/>
    <a:srgbClr val="5E8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560" autoAdjust="0"/>
    <p:restoredTop sz="94660"/>
  </p:normalViewPr>
  <p:slideViewPr>
    <p:cSldViewPr snapToGrid="0">
      <p:cViewPr varScale="1">
        <p:scale>
          <a:sx n="103" d="100"/>
          <a:sy n="103" d="100"/>
        </p:scale>
        <p:origin x="114" y="360"/>
      </p:cViewPr>
      <p:guideLst>
        <p:guide orient="horz" pos="2164"/>
        <p:guide pos="378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F10E1-AB51-CB40-A42B-3BEF53AFE482}" type="doc">
      <dgm:prSet loTypeId="urn:microsoft.com/office/officeart/2005/8/layout/process4" loCatId="" qsTypeId="urn:microsoft.com/office/officeart/2005/8/quickstyle/simple1" qsCatId="simple" csTypeId="urn:microsoft.com/office/officeart/2005/8/colors/colorful4" csCatId="colorful" phldr="1"/>
      <dgm:spPr/>
    </dgm:pt>
    <dgm:pt modelId="{4086EBE9-C40C-1743-8157-0CAA480F2543}">
      <dgm:prSet phldrT="[Text]"/>
      <dgm:spPr/>
      <dgm:t>
        <a:bodyPr/>
        <a:lstStyle/>
        <a:p>
          <a:r>
            <a:rPr lang="vi-VN" dirty="0"/>
            <a:t>Xác định thông tin chính của văn bản (thường nêu ở nhan đề và các đề mục lớn của văn bản)</a:t>
          </a:r>
          <a:endParaRPr lang="en-US" dirty="0"/>
        </a:p>
      </dgm:t>
    </dgm:pt>
    <dgm:pt modelId="{F5B10AA9-B45C-634D-B356-688B36F7F2DC}" type="parTrans" cxnId="{58D1BCBF-D687-8F4E-9D63-8B19639A9E0B}">
      <dgm:prSet/>
      <dgm:spPr/>
      <dgm:t>
        <a:bodyPr/>
        <a:lstStyle/>
        <a:p>
          <a:endParaRPr lang="en-US"/>
        </a:p>
      </dgm:t>
    </dgm:pt>
    <dgm:pt modelId="{31EBA40E-AB3F-9740-89D8-48907F3062B4}" type="sibTrans" cxnId="{58D1BCBF-D687-8F4E-9D63-8B19639A9E0B}">
      <dgm:prSet/>
      <dgm:spPr/>
      <dgm:t>
        <a:bodyPr/>
        <a:lstStyle/>
        <a:p>
          <a:endParaRPr lang="en-US"/>
        </a:p>
      </dgm:t>
    </dgm:pt>
    <dgm:pt modelId="{C92981FF-4862-0E43-AC5B-05BF98DC2449}">
      <dgm:prSet phldrT="[Text]"/>
      <dgm:spPr/>
      <dgm:t>
        <a:bodyPr/>
        <a:lstStyle/>
        <a:p>
          <a:r>
            <a:rPr lang="vi-VN" dirty="0"/>
            <a:t>Xác định các thông tin cụ thể của mỗi đoạn hoặc phần trong văn bản (nếu văn bản có nhiều tiêu đề nhỏ thì các thông tin cụ thể thường nằm ở các tiêu đề ấy); giữ nguyên các mốc thời gian hoặc giữ lại những mốc thời gian quan trọng.</a:t>
          </a:r>
          <a:endParaRPr lang="en-US" dirty="0"/>
        </a:p>
      </dgm:t>
    </dgm:pt>
    <dgm:pt modelId="{1967A258-5DBA-D34C-8983-BF62800531B4}" type="parTrans" cxnId="{61D08A28-0081-5C43-81A2-1EC542DD9680}">
      <dgm:prSet/>
      <dgm:spPr/>
      <dgm:t>
        <a:bodyPr/>
        <a:lstStyle/>
        <a:p>
          <a:endParaRPr lang="en-US"/>
        </a:p>
      </dgm:t>
    </dgm:pt>
    <dgm:pt modelId="{F53E7C13-3B0C-0348-90AF-7E10958418AF}" type="sibTrans" cxnId="{61D08A28-0081-5C43-81A2-1EC542DD9680}">
      <dgm:prSet/>
      <dgm:spPr/>
      <dgm:t>
        <a:bodyPr/>
        <a:lstStyle/>
        <a:p>
          <a:endParaRPr lang="en-US"/>
        </a:p>
      </dgm:t>
    </dgm:pt>
    <dgm:pt modelId="{A3835EE8-754D-C04F-A429-3DB1F8C75E4C}">
      <dgm:prSet phldrT="[Text]"/>
      <dgm:spPr/>
      <dgm:t>
        <a:bodyPr/>
        <a:lstStyle/>
        <a:p>
          <a:r>
            <a:rPr lang="vi-VN"/>
            <a:t>Kết nối các thông tin cụ thể và viết thành bản tóm tắt theo cách thông dụng hoặc trình bày bằng sơ đồ</a:t>
          </a:r>
          <a:endParaRPr lang="en-US" dirty="0"/>
        </a:p>
      </dgm:t>
    </dgm:pt>
    <dgm:pt modelId="{7A3D7450-62E2-0341-88FC-0C177FA772B9}" type="parTrans" cxnId="{A6764D96-F8E0-0C41-8905-A3BE640BF09D}">
      <dgm:prSet/>
      <dgm:spPr/>
      <dgm:t>
        <a:bodyPr/>
        <a:lstStyle/>
        <a:p>
          <a:endParaRPr lang="en-US"/>
        </a:p>
      </dgm:t>
    </dgm:pt>
    <dgm:pt modelId="{B3F0977C-1CA8-4148-B36D-886082F53E72}" type="sibTrans" cxnId="{A6764D96-F8E0-0C41-8905-A3BE640BF09D}">
      <dgm:prSet/>
      <dgm:spPr/>
      <dgm:t>
        <a:bodyPr/>
        <a:lstStyle/>
        <a:p>
          <a:endParaRPr lang="en-US"/>
        </a:p>
      </dgm:t>
    </dgm:pt>
    <dgm:pt modelId="{FA80EAD1-D6DE-1F43-81E4-C6A28010F768}" type="pres">
      <dgm:prSet presAssocID="{4FFF10E1-AB51-CB40-A42B-3BEF53AFE482}" presName="Name0" presStyleCnt="0">
        <dgm:presLayoutVars>
          <dgm:dir/>
          <dgm:animLvl val="lvl"/>
          <dgm:resizeHandles val="exact"/>
        </dgm:presLayoutVars>
      </dgm:prSet>
      <dgm:spPr/>
    </dgm:pt>
    <dgm:pt modelId="{5D0563D6-D3D7-7F44-922A-945BE768E70A}" type="pres">
      <dgm:prSet presAssocID="{A3835EE8-754D-C04F-A429-3DB1F8C75E4C}" presName="boxAndChildren" presStyleCnt="0"/>
      <dgm:spPr/>
    </dgm:pt>
    <dgm:pt modelId="{02CB5623-E830-8345-868C-853C01059218}" type="pres">
      <dgm:prSet presAssocID="{A3835EE8-754D-C04F-A429-3DB1F8C75E4C}" presName="parentTextBox" presStyleLbl="node1" presStyleIdx="0" presStyleCnt="3"/>
      <dgm:spPr/>
    </dgm:pt>
    <dgm:pt modelId="{A0E398DF-ED52-744B-AD8B-7E9E05BE4F43}" type="pres">
      <dgm:prSet presAssocID="{F53E7C13-3B0C-0348-90AF-7E10958418AF}" presName="sp" presStyleCnt="0"/>
      <dgm:spPr/>
    </dgm:pt>
    <dgm:pt modelId="{37FB0EF3-1CB0-5643-AD57-54FD29CBBDC2}" type="pres">
      <dgm:prSet presAssocID="{C92981FF-4862-0E43-AC5B-05BF98DC2449}" presName="arrowAndChildren" presStyleCnt="0"/>
      <dgm:spPr/>
    </dgm:pt>
    <dgm:pt modelId="{A208341B-606D-1042-9377-ADFB65D98A17}" type="pres">
      <dgm:prSet presAssocID="{C92981FF-4862-0E43-AC5B-05BF98DC2449}" presName="parentTextArrow" presStyleLbl="node1" presStyleIdx="1" presStyleCnt="3"/>
      <dgm:spPr/>
    </dgm:pt>
    <dgm:pt modelId="{CD1B923B-E0FF-5542-A6D6-DD6FA8230A6D}" type="pres">
      <dgm:prSet presAssocID="{31EBA40E-AB3F-9740-89D8-48907F3062B4}" presName="sp" presStyleCnt="0"/>
      <dgm:spPr/>
    </dgm:pt>
    <dgm:pt modelId="{5DBFBE80-0B7F-CD47-A874-1E796CF51F01}" type="pres">
      <dgm:prSet presAssocID="{4086EBE9-C40C-1743-8157-0CAA480F2543}" presName="arrowAndChildren" presStyleCnt="0"/>
      <dgm:spPr/>
    </dgm:pt>
    <dgm:pt modelId="{8A71DF18-3A9D-C04B-9674-46CC5EB1E313}" type="pres">
      <dgm:prSet presAssocID="{4086EBE9-C40C-1743-8157-0CAA480F2543}" presName="parentTextArrow" presStyleLbl="node1" presStyleIdx="2" presStyleCnt="3"/>
      <dgm:spPr/>
    </dgm:pt>
  </dgm:ptLst>
  <dgm:cxnLst>
    <dgm:cxn modelId="{63D66C14-6FFE-A746-9960-9024C5022DF5}" type="presOf" srcId="{C92981FF-4862-0E43-AC5B-05BF98DC2449}" destId="{A208341B-606D-1042-9377-ADFB65D98A17}" srcOrd="0" destOrd="0" presId="urn:microsoft.com/office/officeart/2005/8/layout/process4"/>
    <dgm:cxn modelId="{61D08A28-0081-5C43-81A2-1EC542DD9680}" srcId="{4FFF10E1-AB51-CB40-A42B-3BEF53AFE482}" destId="{C92981FF-4862-0E43-AC5B-05BF98DC2449}" srcOrd="1" destOrd="0" parTransId="{1967A258-5DBA-D34C-8983-BF62800531B4}" sibTransId="{F53E7C13-3B0C-0348-90AF-7E10958418AF}"/>
    <dgm:cxn modelId="{C602084B-31A9-7B49-81D2-D0326BB3F51F}" type="presOf" srcId="{4086EBE9-C40C-1743-8157-0CAA480F2543}" destId="{8A71DF18-3A9D-C04B-9674-46CC5EB1E313}" srcOrd="0" destOrd="0" presId="urn:microsoft.com/office/officeart/2005/8/layout/process4"/>
    <dgm:cxn modelId="{98E01978-7ED3-BB4A-9500-7580A79D6393}" type="presOf" srcId="{4FFF10E1-AB51-CB40-A42B-3BEF53AFE482}" destId="{FA80EAD1-D6DE-1F43-81E4-C6A28010F768}" srcOrd="0" destOrd="0" presId="urn:microsoft.com/office/officeart/2005/8/layout/process4"/>
    <dgm:cxn modelId="{A6764D96-F8E0-0C41-8905-A3BE640BF09D}" srcId="{4FFF10E1-AB51-CB40-A42B-3BEF53AFE482}" destId="{A3835EE8-754D-C04F-A429-3DB1F8C75E4C}" srcOrd="2" destOrd="0" parTransId="{7A3D7450-62E2-0341-88FC-0C177FA772B9}" sibTransId="{B3F0977C-1CA8-4148-B36D-886082F53E72}"/>
    <dgm:cxn modelId="{58D1BCBF-D687-8F4E-9D63-8B19639A9E0B}" srcId="{4FFF10E1-AB51-CB40-A42B-3BEF53AFE482}" destId="{4086EBE9-C40C-1743-8157-0CAA480F2543}" srcOrd="0" destOrd="0" parTransId="{F5B10AA9-B45C-634D-B356-688B36F7F2DC}" sibTransId="{31EBA40E-AB3F-9740-89D8-48907F3062B4}"/>
    <dgm:cxn modelId="{4F7511E4-5B0B-CC47-B68D-EA69D84538DA}" type="presOf" srcId="{A3835EE8-754D-C04F-A429-3DB1F8C75E4C}" destId="{02CB5623-E830-8345-868C-853C01059218}" srcOrd="0" destOrd="0" presId="urn:microsoft.com/office/officeart/2005/8/layout/process4"/>
    <dgm:cxn modelId="{F10828DF-A665-F44C-82E6-012939954385}" type="presParOf" srcId="{FA80EAD1-D6DE-1F43-81E4-C6A28010F768}" destId="{5D0563D6-D3D7-7F44-922A-945BE768E70A}" srcOrd="0" destOrd="0" presId="urn:microsoft.com/office/officeart/2005/8/layout/process4"/>
    <dgm:cxn modelId="{F69233F7-024E-544D-A83E-6C4B2631CF07}" type="presParOf" srcId="{5D0563D6-D3D7-7F44-922A-945BE768E70A}" destId="{02CB5623-E830-8345-868C-853C01059218}" srcOrd="0" destOrd="0" presId="urn:microsoft.com/office/officeart/2005/8/layout/process4"/>
    <dgm:cxn modelId="{1FDA41D1-FFEB-F84E-8170-5A6AB08C7D12}" type="presParOf" srcId="{FA80EAD1-D6DE-1F43-81E4-C6A28010F768}" destId="{A0E398DF-ED52-744B-AD8B-7E9E05BE4F43}" srcOrd="1" destOrd="0" presId="urn:microsoft.com/office/officeart/2005/8/layout/process4"/>
    <dgm:cxn modelId="{18626935-46A8-BE43-B0BF-C200E713B233}" type="presParOf" srcId="{FA80EAD1-D6DE-1F43-81E4-C6A28010F768}" destId="{37FB0EF3-1CB0-5643-AD57-54FD29CBBDC2}" srcOrd="2" destOrd="0" presId="urn:microsoft.com/office/officeart/2005/8/layout/process4"/>
    <dgm:cxn modelId="{31605A9F-3D20-0040-A33F-927A2E606E20}" type="presParOf" srcId="{37FB0EF3-1CB0-5643-AD57-54FD29CBBDC2}" destId="{A208341B-606D-1042-9377-ADFB65D98A17}" srcOrd="0" destOrd="0" presId="urn:microsoft.com/office/officeart/2005/8/layout/process4"/>
    <dgm:cxn modelId="{BB7A4ECE-F58B-B843-8A6C-B5E8C00D31F6}" type="presParOf" srcId="{FA80EAD1-D6DE-1F43-81E4-C6A28010F768}" destId="{CD1B923B-E0FF-5542-A6D6-DD6FA8230A6D}" srcOrd="3" destOrd="0" presId="urn:microsoft.com/office/officeart/2005/8/layout/process4"/>
    <dgm:cxn modelId="{1517A659-8190-F945-A587-4C5CC6FC9587}" type="presParOf" srcId="{FA80EAD1-D6DE-1F43-81E4-C6A28010F768}" destId="{5DBFBE80-0B7F-CD47-A874-1E796CF51F01}" srcOrd="4" destOrd="0" presId="urn:microsoft.com/office/officeart/2005/8/layout/process4"/>
    <dgm:cxn modelId="{DF7C2A64-3517-C74C-BAE8-55888F624F66}" type="presParOf" srcId="{5DBFBE80-0B7F-CD47-A874-1E796CF51F01}" destId="{8A71DF18-3A9D-C04B-9674-46CC5EB1E31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5623-E830-8345-868C-853C01059218}">
      <dsp:nvSpPr>
        <dsp:cNvPr id="0" name=""/>
        <dsp:cNvSpPr/>
      </dsp:nvSpPr>
      <dsp:spPr>
        <a:xfrm>
          <a:off x="0" y="3854840"/>
          <a:ext cx="11449825" cy="126524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vi-VN" sz="2200" kern="1200"/>
            <a:t>Kết nối các thông tin cụ thể và viết thành bản tóm tắt theo cách thông dụng hoặc trình bày bằng sơ đồ</a:t>
          </a:r>
          <a:endParaRPr lang="en-US" sz="2200" kern="1200" dirty="0"/>
        </a:p>
      </dsp:txBody>
      <dsp:txXfrm>
        <a:off x="0" y="3854840"/>
        <a:ext cx="11449825" cy="1265244"/>
      </dsp:txXfrm>
    </dsp:sp>
    <dsp:sp modelId="{A208341B-606D-1042-9377-ADFB65D98A17}">
      <dsp:nvSpPr>
        <dsp:cNvPr id="0" name=""/>
        <dsp:cNvSpPr/>
      </dsp:nvSpPr>
      <dsp:spPr>
        <a:xfrm rot="10800000">
          <a:off x="0" y="1927873"/>
          <a:ext cx="11449825" cy="1945946"/>
        </a:xfrm>
        <a:prstGeom prst="upArrowCallou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vi-VN" sz="2200" kern="1200" dirty="0"/>
            <a:t>Xác định các thông tin cụ thể của mỗi đoạn hoặc phần trong văn bản (nếu văn bản có nhiều tiêu đề nhỏ thì các thông tin cụ thể thường nằm ở các tiêu đề ấy); giữ nguyên các mốc thời gian hoặc giữ lại những mốc thời gian quan trọng.</a:t>
          </a:r>
          <a:endParaRPr lang="en-US" sz="2200" kern="1200" dirty="0"/>
        </a:p>
      </dsp:txBody>
      <dsp:txXfrm rot="10800000">
        <a:off x="0" y="1927873"/>
        <a:ext cx="11449825" cy="1264417"/>
      </dsp:txXfrm>
    </dsp:sp>
    <dsp:sp modelId="{8A71DF18-3A9D-C04B-9674-46CC5EB1E313}">
      <dsp:nvSpPr>
        <dsp:cNvPr id="0" name=""/>
        <dsp:cNvSpPr/>
      </dsp:nvSpPr>
      <dsp:spPr>
        <a:xfrm rot="10800000">
          <a:off x="0" y="905"/>
          <a:ext cx="11449825" cy="1945946"/>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vi-VN" sz="2200" kern="1200" dirty="0"/>
            <a:t>Xác định thông tin chính của văn bản (thường nêu ở nhan đề và các đề mục lớn của văn bản)</a:t>
          </a:r>
          <a:endParaRPr lang="en-US" sz="2200" kern="1200" dirty="0"/>
        </a:p>
      </dsp:txBody>
      <dsp:txXfrm rot="10800000">
        <a:off x="0" y="905"/>
        <a:ext cx="11449825" cy="12644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Montserrat" panose="00000500000000000000" charset="0"/>
              </a:rPr>
              <a:t>2024/5/17</a:t>
            </a:fld>
            <a:endParaRPr lang="zh-CN" altLang="en-US">
              <a:cs typeface="Montserrat" panose="000005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Montserrat" panose="00000500000000000000" charset="0"/>
              </a:rPr>
              <a:t>‹#›</a:t>
            </a:fld>
            <a:endParaRPr lang="zh-CN" altLang="en-US">
              <a:cs typeface="Montserrat" panose="00000500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charset="0"/>
                <a:ea typeface="Montserrat" panose="00000500000000000000" charset="0"/>
                <a:cs typeface="Montserrat" panose="00000500000000000000" charset="0"/>
              </a:defRPr>
            </a:lvl1pPr>
          </a:lstStyle>
          <a:p>
            <a:fld id="{3CC73A6B-BB26-4B12-BFB8-2B873AE12267}" type="datetimeFigureOut">
              <a:rPr lang="zh-CN" altLang="en-US" smtClean="0"/>
              <a:t>2024/5/17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charset="0"/>
                <a:ea typeface="Montserrat" panose="00000500000000000000" charset="0"/>
                <a:cs typeface="Montserrat" panose="00000500000000000000" charset="0"/>
              </a:defRPr>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1pPr>
    <a:lvl2pPr marL="4572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2pPr>
    <a:lvl3pPr marL="9144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3pPr>
    <a:lvl4pPr marL="13716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4pPr>
    <a:lvl5pPr marL="18288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3845890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348633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754443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133382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4300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61277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56018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64350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2009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97895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89263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F86BAB08-D03A-4FEF-8092-001CB785BBAB}" type="datetimeFigureOut">
              <a:rPr lang="zh-CN" altLang="en-US" smtClean="0"/>
              <a:t>2024/5/17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952499" y="1404218"/>
            <a:ext cx="10287002" cy="5006784"/>
            <a:chOff x="254643" y="1141194"/>
            <a:chExt cx="11772260" cy="5006784"/>
          </a:xfrm>
        </p:grpSpPr>
        <p:sp>
          <p:nvSpPr>
            <p:cNvPr id="16" name="矩形 15"/>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7"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11" name="文本框 10"/>
          <p:cNvSpPr txBox="1"/>
          <p:nvPr/>
        </p:nvSpPr>
        <p:spPr>
          <a:xfrm>
            <a:off x="1441448" y="1880513"/>
            <a:ext cx="9197139" cy="2384371"/>
          </a:xfrm>
          <a:prstGeom prst="rect">
            <a:avLst/>
          </a:prstGeom>
          <a:noFill/>
        </p:spPr>
        <p:txBody>
          <a:bodyPr wrap="square" rtlCol="0">
            <a:spAutoFit/>
            <a:scene3d>
              <a:camera prst="orthographicFront"/>
              <a:lightRig rig="threePt" dir="t"/>
            </a:scene3d>
            <a:sp3d contourW="12700"/>
          </a:bodyPr>
          <a:lstStyle/>
          <a:p>
            <a:pPr algn="ctr" defTabSz="457200">
              <a:lnSpc>
                <a:spcPct val="114000"/>
              </a:lnSpc>
            </a:pPr>
            <a:r>
              <a:rPr lang="vi-VN" altLang="zh-CN"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TÓM TẮT VĂN BẢN</a:t>
            </a:r>
          </a:p>
          <a:p>
            <a:pPr algn="ctr" defTabSz="457200">
              <a:lnSpc>
                <a:spcPct val="114000"/>
              </a:lnSpc>
            </a:pPr>
            <a:r>
              <a:rPr lang="vi-VN" altLang="zh-CN"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THÔNG TIN</a:t>
            </a:r>
            <a:endParaRPr lang="zh-CN" altLang="en-US"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endParaRPr>
          </a:p>
        </p:txBody>
      </p:sp>
      <p:pic>
        <p:nvPicPr>
          <p:cNvPr id="14" name="Ryan Farish - Holding Ha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 y="-304800"/>
            <a:ext cx="609600" cy="609600"/>
          </a:xfrm>
          <a:prstGeom prst="rect">
            <a:avLst/>
          </a:prstGeom>
        </p:spPr>
      </p:pic>
    </p:spTree>
    <p:extLst>
      <p:ext uri="{BB962C8B-B14F-4D97-AF65-F5344CB8AC3E}">
        <p14:creationId xmlns:p14="http://schemas.microsoft.com/office/powerpoint/2010/main" val="119143294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21" repeatCount="indefinite"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63179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TRẢ BÀI</a:t>
            </a:r>
          </a:p>
        </p:txBody>
      </p:sp>
      <p:sp>
        <p:nvSpPr>
          <p:cNvPr id="14" name="平行四边形 13"/>
          <p:cNvSpPr/>
          <p:nvPr/>
        </p:nvSpPr>
        <p:spPr>
          <a:xfrm>
            <a:off x="5046990" y="233372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3</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extLst>
      <p:ext uri="{BB962C8B-B14F-4D97-AF65-F5344CB8AC3E}">
        <p14:creationId xmlns:p14="http://schemas.microsoft.com/office/powerpoint/2010/main" val="288902576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63179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LUYỆN TẬP</a:t>
            </a:r>
          </a:p>
        </p:txBody>
      </p:sp>
      <p:sp>
        <p:nvSpPr>
          <p:cNvPr id="14" name="平行四边形 13"/>
          <p:cNvSpPr/>
          <p:nvPr/>
        </p:nvSpPr>
        <p:spPr>
          <a:xfrm>
            <a:off x="5046990" y="233372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4</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extLst>
      <p:ext uri="{BB962C8B-B14F-4D97-AF65-F5344CB8AC3E}">
        <p14:creationId xmlns:p14="http://schemas.microsoft.com/office/powerpoint/2010/main" val="133412643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2470697" y="239992"/>
            <a:ext cx="725060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4. Luyện tập</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6463" y="2573264"/>
            <a:ext cx="5142817" cy="2862322"/>
          </a:xfrm>
          <a:prstGeom prst="rect">
            <a:avLst/>
          </a:prstGeom>
        </p:spPr>
        <p:txBody>
          <a:bodyPr wrap="square">
            <a:spAutoFit/>
          </a:bodyPr>
          <a:lstStyle/>
          <a:p>
            <a:pPr algn="just"/>
            <a:r>
              <a:rPr lang="en-US" sz="4500" dirty="0" err="1">
                <a:latin typeface="Times New Roman" panose="02020603050405020304" pitchFamily="18" charset="0"/>
                <a:cs typeface="Times New Roman" panose="02020603050405020304" pitchFamily="18" charset="0"/>
              </a:rPr>
              <a:t>Hãy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tóm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tắt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văn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bản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thông</a:t>
            </a:r>
            <a:r>
              <a:rPr lang="en-US" sz="4500" dirty="0">
                <a:latin typeface="Times New Roman" panose="02020603050405020304" pitchFamily="18" charset="0"/>
                <a:cs typeface="Times New Roman" panose="02020603050405020304" pitchFamily="18" charset="0"/>
              </a:rPr>
              <a:t> tin: </a:t>
            </a:r>
            <a:r>
              <a:rPr lang="en-US" sz="4500" b="1" dirty="0">
                <a:latin typeface="Times New Roman" panose="02020603050405020304" pitchFamily="18" charset="0"/>
                <a:cs typeface="Times New Roman" panose="02020603050405020304" pitchFamily="18" charset="0"/>
              </a:rPr>
              <a:t>“</a:t>
            </a:r>
            <a:r>
              <a:rPr lang="en-US" sz="4500" b="1" dirty="0" err="1">
                <a:latin typeface="Times New Roman" panose="02020603050405020304" pitchFamily="18" charset="0"/>
                <a:cs typeface="Times New Roman" panose="02020603050405020304" pitchFamily="18" charset="0"/>
              </a:rPr>
              <a:t>Phạm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Tuyên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và</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khúc</a:t>
            </a:r>
            <a:r>
              <a:rPr lang="en-US" sz="4500" b="1" dirty="0">
                <a:latin typeface="Times New Roman" panose="02020603050405020304" pitchFamily="18" charset="0"/>
                <a:cs typeface="Times New Roman" panose="02020603050405020304" pitchFamily="18" charset="0"/>
              </a:rPr>
              <a:t> ca </a:t>
            </a:r>
            <a:r>
              <a:rPr lang="en-US" sz="4500" b="1" dirty="0" err="1">
                <a:latin typeface="Times New Roman" panose="02020603050405020304" pitchFamily="18" charset="0"/>
                <a:cs typeface="Times New Roman" panose="02020603050405020304" pitchFamily="18" charset="0"/>
              </a:rPr>
              <a:t>mừng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chiến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thắng</a:t>
            </a:r>
            <a:r>
              <a:rPr lang="en-US" sz="4500" b="1" dirty="0">
                <a:latin typeface="Times New Roman" panose="02020603050405020304" pitchFamily="18" charset="0"/>
                <a:cs typeface="Times New Roman" panose="02020603050405020304" pitchFamily="18" charset="0"/>
              </a:rPr>
              <a:t>”.</a:t>
            </a:r>
            <a:endParaRPr lang="en-VN" sz="4500" dirty="0">
              <a:latin typeface="Times New Roman" panose="02020603050405020304" pitchFamily="18" charset="0"/>
              <a:cs typeface="Times New Roman" panose="02020603050405020304" pitchFamily="18" charset="0"/>
            </a:endParaRPr>
          </a:p>
        </p:txBody>
      </p:sp>
      <p:pic>
        <p:nvPicPr>
          <p:cNvPr id="1026" name="Picture 2" descr="Lời bài hát Như có Bác Hồ trong ngày vui đại thắng (lyrics), karaoke -  META.vn">
            <a:extLst>
              <a:ext uri="{FF2B5EF4-FFF2-40B4-BE49-F238E27FC236}">
                <a16:creationId xmlns:a16="http://schemas.microsoft.com/office/drawing/2014/main" id="{59749332-2AC2-CE4A-8DA8-0FD6FB036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998" y="2573264"/>
            <a:ext cx="6145800" cy="321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1475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C833A5-3651-D248-914D-85A763C4D03B}"/>
              </a:ext>
            </a:extLst>
          </p:cNvPr>
          <p:cNvSpPr/>
          <p:nvPr/>
        </p:nvSpPr>
        <p:spPr>
          <a:xfrm>
            <a:off x="358140" y="253036"/>
            <a:ext cx="5737860" cy="6857989"/>
          </a:xfrm>
          <a:prstGeom prst="rect">
            <a:avLst/>
          </a:prstGeom>
        </p:spPr>
        <p:txBody>
          <a:bodyPr vert="horz" lIns="91440" tIns="45720" rIns="91440" bIns="45720" rtlCol="0">
            <a:noAutofit/>
          </a:bodyPr>
          <a:lstStyle/>
          <a:p>
            <a:pPr>
              <a:lnSpc>
                <a:spcPct val="90000"/>
              </a:lnSpc>
              <a:spcBef>
                <a:spcPts val="600"/>
              </a:spcBef>
              <a:spcAft>
                <a:spcPts val="600"/>
              </a:spcAft>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Dựa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tóm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thông</a:t>
            </a:r>
            <a:r>
              <a:rPr lang="en-US" sz="2300" dirty="0">
                <a:latin typeface="Times New Roman" panose="02020603050405020304" pitchFamily="18" charset="0"/>
                <a:cs typeface="Times New Roman" panose="02020603050405020304" pitchFamily="18" charset="0"/>
              </a:rPr>
              <a:t> tin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b="1" dirty="0">
                <a:latin typeface="Times New Roman" panose="02020603050405020304" pitchFamily="18" charset="0"/>
                <a:cs typeface="Times New Roman" panose="02020603050405020304" pitchFamily="18" charset="0"/>
              </a:rPr>
              <a:t>“</a:t>
            </a:r>
            <a:r>
              <a:rPr lang="en-US" sz="2300" b="1" dirty="0" err="1">
                <a:latin typeface="Times New Roman" panose="02020603050405020304" pitchFamily="18" charset="0"/>
                <a:cs typeface="Times New Roman" panose="02020603050405020304" pitchFamily="18" charset="0"/>
              </a:rPr>
              <a:t>Phạm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Tuyên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và</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khúc</a:t>
            </a:r>
            <a:r>
              <a:rPr lang="en-US" sz="2300" b="1" dirty="0">
                <a:latin typeface="Times New Roman" panose="02020603050405020304" pitchFamily="18" charset="0"/>
                <a:cs typeface="Times New Roman" panose="02020603050405020304" pitchFamily="18" charset="0"/>
              </a:rPr>
              <a:t> ca </a:t>
            </a:r>
            <a:r>
              <a:rPr lang="en-US" sz="2300" b="1" dirty="0" err="1">
                <a:latin typeface="Times New Roman" panose="02020603050405020304" pitchFamily="18" charset="0"/>
                <a:cs typeface="Times New Roman" panose="02020603050405020304" pitchFamily="18" charset="0"/>
              </a:rPr>
              <a:t>mừng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chiến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thắng</a:t>
            </a:r>
            <a:r>
              <a:rPr lang="en-US" sz="2300" b="1"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p>
            <a:pPr>
              <a:lnSpc>
                <a:spcPct val="90000"/>
              </a:lnSpc>
              <a:spcBef>
                <a:spcPts val="600"/>
              </a:spcBef>
              <a:spcAft>
                <a:spcPts val="600"/>
              </a:spcAft>
            </a:pP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Chú</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ý</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tìm</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các</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ý</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dự</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kiến</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cách</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trình</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bày</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bản</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tóm</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tắt</a:t>
            </a:r>
            <a:r>
              <a:rPr lang="en-US" sz="2300" spc="-2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fontAlgn="base">
              <a:lnSpc>
                <a:spcPct val="90000"/>
              </a:lnSpc>
            </a:pPr>
            <a:r>
              <a:rPr lang="en-US" sz="2300" dirty="0">
                <a:latin typeface="Times New Roman" panose="02020603050405020304" pitchFamily="18" charset="0"/>
                <a:cs typeface="Times New Roman" panose="02020603050405020304" pitchFamily="18" charset="0"/>
              </a:rPr>
              <a:t>Khi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thông</a:t>
            </a:r>
            <a:r>
              <a:rPr lang="en-US" sz="2300" dirty="0">
                <a:latin typeface="Times New Roman" panose="02020603050405020304" pitchFamily="18" charset="0"/>
                <a:cs typeface="Times New Roman" panose="02020603050405020304" pitchFamily="18" charset="0"/>
              </a:rPr>
              <a:t> tin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em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chú</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ý</a:t>
            </a:r>
            <a:r>
              <a:rPr lang="en-US" sz="2300" dirty="0">
                <a:latin typeface="Times New Roman" panose="02020603050405020304" pitchFamily="18" charset="0"/>
                <a:cs typeface="Times New Roman" panose="02020603050405020304" pitchFamily="18" charset="0"/>
              </a:rPr>
              <a:t>:</a:t>
            </a:r>
          </a:p>
          <a:p>
            <a:pPr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đăng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hoặc</a:t>
            </a:r>
            <a:r>
              <a:rPr lang="en-US" sz="2300" dirty="0">
                <a:latin typeface="Times New Roman" panose="02020603050405020304" pitchFamily="18" charset="0"/>
                <a:cs typeface="Times New Roman" panose="02020603050405020304" pitchFamily="18" charset="0"/>
              </a:rPr>
              <a:t> in </a:t>
            </a:r>
            <a:r>
              <a:rPr lang="en-US" sz="2300" dirty="0" err="1">
                <a:latin typeface="Times New Roman" panose="02020603050405020304" pitchFamily="18" charset="0"/>
                <a:cs typeface="Times New Roman" panose="02020603050405020304" pitchFamily="18" charset="0"/>
              </a:rPr>
              <a:t>ở</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đâu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điểm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điểm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nghĩa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a:t>
            </a:r>
          </a:p>
          <a:p>
            <a:pPr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nêu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ở</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a:t>
            </a:r>
          </a:p>
          <a:p>
            <a:pPr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diễn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endParaRPr lang="en-US" sz="2300" dirty="0">
              <a:latin typeface="Times New Roman" panose="02020603050405020304" pitchFamily="18" charset="0"/>
              <a:cs typeface="Times New Roman" panose="02020603050405020304" pitchFamily="18" charset="0"/>
            </a:endParaRPr>
          </a:p>
          <a:p>
            <a:pPr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yếu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đề</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Sapo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Đề</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mục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ảnh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a:t>
            </a:r>
          </a:p>
          <a:p>
            <a:pPr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nghĩa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người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cs typeface="Times New Roman" panose="02020603050405020304" pitchFamily="18" charset="0"/>
            </a:endParaRPr>
          </a:p>
        </p:txBody>
      </p:sp>
      <p:pic>
        <p:nvPicPr>
          <p:cNvPr id="2050" name="Picture 2" descr="Như có Bác Hồ trong ngày vui đại thắng! - Trường THCS Chu Văn An">
            <a:extLst>
              <a:ext uri="{FF2B5EF4-FFF2-40B4-BE49-F238E27FC236}">
                <a16:creationId xmlns:a16="http://schemas.microsoft.com/office/drawing/2014/main" id="{41E3DCD0-06B5-F148-A015-530A8ADE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40" r="6067"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2470697" y="239992"/>
            <a:ext cx="725060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Vận dụng</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3" name="Rectangle 2">
            <a:extLst>
              <a:ext uri="{FF2B5EF4-FFF2-40B4-BE49-F238E27FC236}">
                <a16:creationId xmlns:a16="http://schemas.microsoft.com/office/drawing/2014/main" id="{8003A374-41BC-2945-ACEB-7234AE279F15}"/>
              </a:ext>
            </a:extLst>
          </p:cNvPr>
          <p:cNvSpPr/>
          <p:nvPr/>
        </p:nvSpPr>
        <p:spPr>
          <a:xfrm>
            <a:off x="487680" y="2854050"/>
            <a:ext cx="6483460" cy="2708434"/>
          </a:xfrm>
          <a:prstGeom prst="rect">
            <a:avLst/>
          </a:prstGeom>
        </p:spPr>
        <p:txBody>
          <a:bodyPr wrap="square">
            <a:spAutoFit/>
          </a:bodyPr>
          <a:lstStyle/>
          <a:p>
            <a:pPr algn="just">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Hãy tóm tắt một văn bản thông tin (mà em đã đọc, đã nghe) theo cách thông dụng hoặc trình bày bằng sơ đồ. </a:t>
            </a:r>
            <a:endParaRPr lang="en-VN" sz="3200" dirty="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Nộp sản phẩm về cho cô giáo vào tiết học ngày hôm sau (hoặc qua Zalo)</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EE64D22B-E270-BA43-AAB0-8DD528059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068" y="1932832"/>
            <a:ext cx="3720887" cy="4345642"/>
          </a:xfrm>
          <a:prstGeom prst="rect">
            <a:avLst/>
          </a:prstGeom>
        </p:spPr>
      </p:pic>
    </p:spTree>
    <p:extLst>
      <p:ext uri="{BB962C8B-B14F-4D97-AF65-F5344CB8AC3E}">
        <p14:creationId xmlns:p14="http://schemas.microsoft.com/office/powerpoint/2010/main" val="230977133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4AF3249-237C-AC41-86CF-CF760E7F9360}"/>
              </a:ext>
            </a:extLst>
          </p:cNvPr>
          <p:cNvSpPr/>
          <p:nvPr/>
        </p:nvSpPr>
        <p:spPr>
          <a:xfrm>
            <a:off x="5450170" y="2199397"/>
            <a:ext cx="1291659" cy="194841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Những phát minh “tình cờ và bất ngờ”</a:t>
            </a:r>
          </a:p>
        </p:txBody>
      </p:sp>
      <p:sp>
        <p:nvSpPr>
          <p:cNvPr id="3" name="Oval 2">
            <a:extLst>
              <a:ext uri="{FF2B5EF4-FFF2-40B4-BE49-F238E27FC236}">
                <a16:creationId xmlns:a16="http://schemas.microsoft.com/office/drawing/2014/main" id="{4E9C8EAB-07CF-A747-B398-B9FFE1158D6B}"/>
              </a:ext>
            </a:extLst>
          </p:cNvPr>
          <p:cNvSpPr/>
          <p:nvPr/>
        </p:nvSpPr>
        <p:spPr>
          <a:xfrm>
            <a:off x="3701663" y="1996069"/>
            <a:ext cx="1614127"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Đất nặn</a:t>
            </a:r>
          </a:p>
        </p:txBody>
      </p:sp>
      <p:sp>
        <p:nvSpPr>
          <p:cNvPr id="4" name="Oval 3">
            <a:extLst>
              <a:ext uri="{FF2B5EF4-FFF2-40B4-BE49-F238E27FC236}">
                <a16:creationId xmlns:a16="http://schemas.microsoft.com/office/drawing/2014/main" id="{83D1FE79-DF51-2845-912C-6F0427F33E1C}"/>
              </a:ext>
            </a:extLst>
          </p:cNvPr>
          <p:cNvSpPr/>
          <p:nvPr/>
        </p:nvSpPr>
        <p:spPr>
          <a:xfrm>
            <a:off x="7045710" y="1958121"/>
            <a:ext cx="1115103"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Que kem</a:t>
            </a:r>
          </a:p>
        </p:txBody>
      </p:sp>
      <p:sp>
        <p:nvSpPr>
          <p:cNvPr id="5" name="Oval 4">
            <a:extLst>
              <a:ext uri="{FF2B5EF4-FFF2-40B4-BE49-F238E27FC236}">
                <a16:creationId xmlns:a16="http://schemas.microsoft.com/office/drawing/2014/main" id="{4BC79B3C-21BF-3C48-8D51-1BBC93C31136}"/>
              </a:ext>
            </a:extLst>
          </p:cNvPr>
          <p:cNvSpPr/>
          <p:nvPr/>
        </p:nvSpPr>
        <p:spPr>
          <a:xfrm>
            <a:off x="3701662" y="3836214"/>
            <a:ext cx="1614127"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Giấy nhớ</a:t>
            </a:r>
          </a:p>
        </p:txBody>
      </p:sp>
      <p:sp>
        <p:nvSpPr>
          <p:cNvPr id="6" name="Oval 5">
            <a:extLst>
              <a:ext uri="{FF2B5EF4-FFF2-40B4-BE49-F238E27FC236}">
                <a16:creationId xmlns:a16="http://schemas.microsoft.com/office/drawing/2014/main" id="{9DB4F3A6-5C39-0947-8058-8A2163BF9306}"/>
              </a:ext>
            </a:extLst>
          </p:cNvPr>
          <p:cNvSpPr/>
          <p:nvPr/>
        </p:nvSpPr>
        <p:spPr>
          <a:xfrm>
            <a:off x="6810646" y="3664355"/>
            <a:ext cx="1708886"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Khoai tây chiên</a:t>
            </a:r>
          </a:p>
        </p:txBody>
      </p:sp>
      <p:cxnSp>
        <p:nvCxnSpPr>
          <p:cNvPr id="8" name="Straight Arrow Connector 7">
            <a:extLst>
              <a:ext uri="{FF2B5EF4-FFF2-40B4-BE49-F238E27FC236}">
                <a16:creationId xmlns:a16="http://schemas.microsoft.com/office/drawing/2014/main" id="{10B145D1-9D54-434D-8B02-31242328E2AF}"/>
              </a:ext>
            </a:extLst>
          </p:cNvPr>
          <p:cNvCxnSpPr>
            <a:cxnSpLocks/>
          </p:cNvCxnSpPr>
          <p:nvPr/>
        </p:nvCxnSpPr>
        <p:spPr>
          <a:xfrm flipV="1">
            <a:off x="6741829" y="2696925"/>
            <a:ext cx="540264" cy="50415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56CBD73-B67E-9049-8CD3-7F7263D9F3E2}"/>
              </a:ext>
            </a:extLst>
          </p:cNvPr>
          <p:cNvCxnSpPr>
            <a:cxnSpLocks/>
            <a:endCxn id="6" idx="1"/>
          </p:cNvCxnSpPr>
          <p:nvPr/>
        </p:nvCxnSpPr>
        <p:spPr>
          <a:xfrm>
            <a:off x="6741829" y="3173701"/>
            <a:ext cx="319078" cy="6245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4A87C24-D3F6-CC4E-9342-782B0FD787E1}"/>
              </a:ext>
            </a:extLst>
          </p:cNvPr>
          <p:cNvCxnSpPr>
            <a:cxnSpLocks/>
            <a:endCxn id="3" idx="5"/>
          </p:cNvCxnSpPr>
          <p:nvPr/>
        </p:nvCxnSpPr>
        <p:spPr>
          <a:xfrm flipH="1" flipV="1">
            <a:off x="5079407" y="2776558"/>
            <a:ext cx="353494" cy="50415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34ACBCDA-3814-4D40-A4A6-4BB86AA32105}"/>
              </a:ext>
            </a:extLst>
          </p:cNvPr>
          <p:cNvCxnSpPr>
            <a:cxnSpLocks/>
            <a:endCxn id="5" idx="7"/>
          </p:cNvCxnSpPr>
          <p:nvPr/>
        </p:nvCxnSpPr>
        <p:spPr>
          <a:xfrm flipH="1">
            <a:off x="5079406" y="3284035"/>
            <a:ext cx="353495" cy="68609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ACD191BB-68FA-834D-8602-0E227CC49580}"/>
              </a:ext>
            </a:extLst>
          </p:cNvPr>
          <p:cNvSpPr/>
          <p:nvPr/>
        </p:nvSpPr>
        <p:spPr>
          <a:xfrm>
            <a:off x="4255686" y="97694"/>
            <a:ext cx="1060103" cy="1477328"/>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Giô-sép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Vích-cơ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22" name="Rectangle 21">
            <a:extLst>
              <a:ext uri="{FF2B5EF4-FFF2-40B4-BE49-F238E27FC236}">
                <a16:creationId xmlns:a16="http://schemas.microsoft.com/office/drawing/2014/main" id="{71099415-24E2-E74B-A3E8-E38460E9FD02}"/>
              </a:ext>
            </a:extLst>
          </p:cNvPr>
          <p:cNvSpPr/>
          <p:nvPr/>
        </p:nvSpPr>
        <p:spPr>
          <a:xfrm>
            <a:off x="166367" y="119398"/>
            <a:ext cx="3836938" cy="1200329"/>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MĐ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sét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đen</a:t>
            </a:r>
            <a:r>
              <a:rPr lang="en-US" dirty="0">
                <a:solidFill>
                  <a:srgbClr val="000000"/>
                </a:solidFill>
                <a:latin typeface="Times New Roman" panose="02020603050405020304" pitchFamily="18" charset="0"/>
                <a:ea typeface="Calibri" panose="020F0502020204030204" pitchFamily="34" charset="0"/>
              </a:rPr>
              <a:t> do </a:t>
            </a:r>
            <a:r>
              <a:rPr lang="en-US" dirty="0" err="1">
                <a:solidFill>
                  <a:srgbClr val="000000"/>
                </a:solidFill>
                <a:latin typeface="Times New Roman" panose="02020603050405020304" pitchFamily="18" charset="0"/>
                <a:ea typeface="Calibri" panose="020F0502020204030204" pitchFamily="34" charset="0"/>
              </a:rPr>
              <a:t>bồ</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hóng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gây</a:t>
            </a:r>
            <a:r>
              <a:rPr lang="en-US" dirty="0">
                <a:solidFill>
                  <a:srgbClr val="000000"/>
                </a:solidFill>
                <a:latin typeface="Times New Roman" panose="02020603050405020304" pitchFamily="18" charset="0"/>
                <a:ea typeface="Calibri" panose="020F0502020204030204" pitchFamily="34" charset="0"/>
              </a:rPr>
              <a:t> ra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căn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dụng</a:t>
            </a:r>
            <a:r>
              <a:rPr lang="en-US" dirty="0">
                <a:solidFill>
                  <a:srgbClr val="000000"/>
                </a:solidFill>
                <a:latin typeface="Times New Roman" panose="02020603050405020304" pitchFamily="18" charset="0"/>
                <a:ea typeface="Calibri" panose="020F0502020204030204" pitchFamily="34" charset="0"/>
              </a:rPr>
              <a:t> than, </a:t>
            </a:r>
            <a:r>
              <a:rPr lang="en-US" dirty="0" err="1">
                <a:solidFill>
                  <a:srgbClr val="000000"/>
                </a:solidFill>
                <a:latin typeface="Times New Roman" panose="02020603050405020304" pitchFamily="18" charset="0"/>
                <a:ea typeface="Calibri" panose="020F0502020204030204" pitchFamily="34" charset="0"/>
              </a:rPr>
              <a:t>củi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nấu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sưởi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23" name="Rectangle 22">
            <a:extLst>
              <a:ext uri="{FF2B5EF4-FFF2-40B4-BE49-F238E27FC236}">
                <a16:creationId xmlns:a16="http://schemas.microsoft.com/office/drawing/2014/main" id="{91FE8568-7977-3445-A4F6-921394E8470C}"/>
              </a:ext>
            </a:extLst>
          </p:cNvPr>
          <p:cNvSpPr/>
          <p:nvPr/>
        </p:nvSpPr>
        <p:spPr>
          <a:xfrm>
            <a:off x="166367" y="1483896"/>
            <a:ext cx="3231414" cy="2585323"/>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Diễn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biến</a:t>
            </a:r>
            <a:r>
              <a:rPr lang="en-US" dirty="0">
                <a:solidFill>
                  <a:srgbClr val="000000"/>
                </a:solidFill>
                <a:latin typeface="Times New Roman" panose="02020603050405020304" pitchFamily="18" charset="0"/>
                <a:ea typeface="Calibri" panose="020F0502020204030204" pitchFamily="34" charset="0"/>
              </a:rPr>
              <a:t> &amp; KQ: </a:t>
            </a:r>
            <a:r>
              <a:rPr lang="en-US" dirty="0" err="1">
                <a:solidFill>
                  <a:srgbClr val="000000"/>
                </a:solidFill>
                <a:latin typeface="Times New Roman" panose="02020603050405020304" pitchFamily="18" charset="0"/>
                <a:ea typeface="Calibri" panose="020F0502020204030204" pitchFamily="34" charset="0"/>
              </a:rPr>
              <a:t>Vích-cơ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nhớ</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việc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chị</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dạy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về</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việc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nhão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độ</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dẻo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sét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Năm</a:t>
            </a:r>
            <a:r>
              <a:rPr lang="en-US" dirty="0">
                <a:solidFill>
                  <a:srgbClr val="000000"/>
                </a:solidFill>
                <a:latin typeface="Times New Roman" panose="02020603050405020304" pitchFamily="18" charset="0"/>
                <a:ea typeface="Calibri" panose="020F0502020204030204" pitchFamily="34" charset="0"/>
              </a:rPr>
              <a:t> 1957, </a:t>
            </a:r>
            <a:r>
              <a:rPr lang="en-US" dirty="0" err="1">
                <a:solidFill>
                  <a:srgbClr val="000000"/>
                </a:solidFill>
                <a:latin typeface="Times New Roman" panose="02020603050405020304" pitchFamily="18" charset="0"/>
                <a:ea typeface="Calibri" panose="020F0502020204030204" pitchFamily="34" charset="0"/>
              </a:rPr>
              <a:t>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thiết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đồ</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trẻ</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màu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sắc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hấp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dẫn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nặn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mang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triệu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đô</a:t>
            </a:r>
            <a:r>
              <a:rPr lang="en-US" dirty="0">
                <a:solidFill>
                  <a:srgbClr val="000000"/>
                </a:solidFill>
                <a:latin typeface="Times New Roman" panose="02020603050405020304" pitchFamily="18" charset="0"/>
                <a:ea typeface="Calibri" panose="020F0502020204030204" pitchFamily="34" charset="0"/>
              </a:rPr>
              <a:t> la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29" name="Straight Arrow Connector 28">
            <a:extLst>
              <a:ext uri="{FF2B5EF4-FFF2-40B4-BE49-F238E27FC236}">
                <a16:creationId xmlns:a16="http://schemas.microsoft.com/office/drawing/2014/main" id="{B523A77F-A1E6-8145-A0D6-67F7FE499D74}"/>
              </a:ext>
            </a:extLst>
          </p:cNvPr>
          <p:cNvCxnSpPr>
            <a:cxnSpLocks/>
            <a:stCxn id="3" idx="0"/>
          </p:cNvCxnSpPr>
          <p:nvPr/>
        </p:nvCxnSpPr>
        <p:spPr>
          <a:xfrm flipV="1">
            <a:off x="4508727" y="1535195"/>
            <a:ext cx="277010" cy="460874"/>
          </a:xfrm>
          <a:prstGeom prst="straightConnector1">
            <a:avLst/>
          </a:prstGeom>
          <a:ln w="28575">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38E69AAF-A495-4F4F-AFEE-8922B2BF16FA}"/>
              </a:ext>
            </a:extLst>
          </p:cNvPr>
          <p:cNvCxnSpPr>
            <a:cxnSpLocks/>
            <a:stCxn id="3" idx="1"/>
          </p:cNvCxnSpPr>
          <p:nvPr/>
        </p:nvCxnSpPr>
        <p:spPr>
          <a:xfrm flipH="1" flipV="1">
            <a:off x="3725633" y="1319727"/>
            <a:ext cx="212413" cy="810253"/>
          </a:xfrm>
          <a:prstGeom prst="straightConnector1">
            <a:avLst/>
          </a:prstGeom>
          <a:ln w="28575">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0C91694B-DD49-FE4B-A627-59E381869370}"/>
              </a:ext>
            </a:extLst>
          </p:cNvPr>
          <p:cNvCxnSpPr>
            <a:cxnSpLocks/>
          </p:cNvCxnSpPr>
          <p:nvPr/>
        </p:nvCxnSpPr>
        <p:spPr>
          <a:xfrm flipH="1">
            <a:off x="3324204" y="2462921"/>
            <a:ext cx="389444" cy="0"/>
          </a:xfrm>
          <a:prstGeom prst="straightConnector1">
            <a:avLst/>
          </a:prstGeom>
          <a:ln w="28575">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a16="http://schemas.microsoft.com/office/drawing/2014/main" id="{99A50CAC-20F8-544F-A4CC-09F684668B8A}"/>
              </a:ext>
            </a:extLst>
          </p:cNvPr>
          <p:cNvSpPr/>
          <p:nvPr/>
        </p:nvSpPr>
        <p:spPr>
          <a:xfrm>
            <a:off x="6928493" y="57867"/>
            <a:ext cx="924280" cy="1477328"/>
          </a:xfrm>
          <a:prstGeom prst="rect">
            <a:avLst/>
          </a:prstGeom>
          <a:solidFill>
            <a:schemeClr val="accent5">
              <a:lumMod val="20000"/>
              <a:lumOff val="80000"/>
            </a:schemeClr>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Phrăng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Ép-pơ-xơn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37" name="Rectangle 36">
            <a:extLst>
              <a:ext uri="{FF2B5EF4-FFF2-40B4-BE49-F238E27FC236}">
                <a16:creationId xmlns:a16="http://schemas.microsoft.com/office/drawing/2014/main" id="{07CA6272-D4D7-C84D-8CE9-D7CC86657FAB}"/>
              </a:ext>
            </a:extLst>
          </p:cNvPr>
          <p:cNvSpPr/>
          <p:nvPr/>
        </p:nvSpPr>
        <p:spPr>
          <a:xfrm>
            <a:off x="8275319" y="97068"/>
            <a:ext cx="3750313" cy="1477328"/>
          </a:xfrm>
          <a:prstGeom prst="rect">
            <a:avLst/>
          </a:prstGeom>
          <a:solidFill>
            <a:schemeClr val="accent5">
              <a:lumMod val="20000"/>
              <a:lumOff val="80000"/>
            </a:schemeClr>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MĐ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vui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cậu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chiếc</a:t>
            </a:r>
            <a:r>
              <a:rPr lang="en-US" dirty="0">
                <a:solidFill>
                  <a:srgbClr val="000000"/>
                </a:solidFill>
                <a:latin typeface="Times New Roman" panose="02020603050405020304" pitchFamily="18" charset="0"/>
                <a:ea typeface="Calibri" panose="020F0502020204030204" pitchFamily="34" charset="0"/>
              </a:rPr>
              <a:t> que </a:t>
            </a:r>
            <a:r>
              <a:rPr lang="en-US" dirty="0" err="1">
                <a:solidFill>
                  <a:srgbClr val="000000"/>
                </a:solidFill>
                <a:latin typeface="Times New Roman" panose="02020603050405020304" pitchFamily="18" charset="0"/>
                <a:ea typeface="Calibri" panose="020F0502020204030204" pitchFamily="34" charset="0"/>
              </a:rPr>
              <a:t>trộn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bột</a:t>
            </a:r>
            <a:r>
              <a:rPr lang="en-US" dirty="0">
                <a:solidFill>
                  <a:srgbClr val="000000"/>
                </a:solidFill>
                <a:latin typeface="Times New Roman" panose="02020603050405020304" pitchFamily="18" charset="0"/>
                <a:ea typeface="Calibri" panose="020F0502020204030204" pitchFamily="34" charset="0"/>
              </a:rPr>
              <a:t> soda </a:t>
            </a:r>
            <a:r>
              <a:rPr lang="en-US" dirty="0" err="1">
                <a:solidFill>
                  <a:srgbClr val="000000"/>
                </a:solidFill>
                <a:latin typeface="Times New Roman" panose="02020603050405020304" pitchFamily="18" charset="0"/>
                <a:ea typeface="Calibri" panose="020F0502020204030204" pitchFamily="34" charset="0"/>
              </a:rPr>
              <a:t>khô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chiếc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cốc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đùa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nghịch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hỗn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hợp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trời</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sp>
        <p:nvSpPr>
          <p:cNvPr id="38" name="Rectangle 37">
            <a:extLst>
              <a:ext uri="{FF2B5EF4-FFF2-40B4-BE49-F238E27FC236}">
                <a16:creationId xmlns:a16="http://schemas.microsoft.com/office/drawing/2014/main" id="{49989475-A9F6-874B-AC53-B03A139845F1}"/>
              </a:ext>
            </a:extLst>
          </p:cNvPr>
          <p:cNvSpPr/>
          <p:nvPr/>
        </p:nvSpPr>
        <p:spPr>
          <a:xfrm>
            <a:off x="8690867" y="1676657"/>
            <a:ext cx="3397782" cy="1477328"/>
          </a:xfrm>
          <a:prstGeom prst="rect">
            <a:avLst/>
          </a:prstGeom>
          <a:solidFill>
            <a:schemeClr val="accent5">
              <a:lumMod val="20000"/>
              <a:lumOff val="80000"/>
            </a:schemeClr>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DB &amp; KQ: </a:t>
            </a:r>
            <a:r>
              <a:rPr lang="en-US" dirty="0" err="1">
                <a:solidFill>
                  <a:srgbClr val="000000"/>
                </a:solidFill>
                <a:latin typeface="Times New Roman" panose="02020603050405020304" pitchFamily="18" charset="0"/>
                <a:ea typeface="Calibri" panose="020F0502020204030204" pitchFamily="34" charset="0"/>
              </a:rPr>
              <a:t>Sáng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hôm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Ép-pơ-xơn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hỗn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que </a:t>
            </a:r>
            <a:r>
              <a:rPr lang="en-US" dirty="0" err="1">
                <a:solidFill>
                  <a:srgbClr val="000000"/>
                </a:solidFill>
                <a:latin typeface="Times New Roman" panose="02020603050405020304" pitchFamily="18" charset="0"/>
                <a:ea typeface="Calibri" panose="020F0502020204030204" pitchFamily="34" charset="0"/>
              </a:rPr>
              <a:t>kẹo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sản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phẩm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theo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mình</a:t>
            </a:r>
            <a:r>
              <a:rPr lang="en-US" dirty="0">
                <a:solidFill>
                  <a:srgbClr val="000000"/>
                </a:solidFill>
                <a:latin typeface="Times New Roman" panose="02020603050405020304" pitchFamily="18" charset="0"/>
                <a:ea typeface="Calibri" panose="020F0502020204030204" pitchFamily="34" charset="0"/>
              </a:rPr>
              <a:t>. 1923: </a:t>
            </a:r>
            <a:r>
              <a:rPr lang="en-US" dirty="0" err="1">
                <a:solidFill>
                  <a:srgbClr val="000000"/>
                </a:solidFill>
                <a:latin typeface="Times New Roman" panose="02020603050405020304" pitchFamily="18" charset="0"/>
                <a:ea typeface="Calibri" panose="020F0502020204030204" pitchFamily="34" charset="0"/>
              </a:rPr>
              <a:t>Ép-pơ-xơn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bằng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chế</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39" name="Straight Arrow Connector 38">
            <a:extLst>
              <a:ext uri="{FF2B5EF4-FFF2-40B4-BE49-F238E27FC236}">
                <a16:creationId xmlns:a16="http://schemas.microsoft.com/office/drawing/2014/main" id="{FAC30EE5-A419-E142-986F-8C33E1AEE9F5}"/>
              </a:ext>
            </a:extLst>
          </p:cNvPr>
          <p:cNvCxnSpPr>
            <a:cxnSpLocks/>
          </p:cNvCxnSpPr>
          <p:nvPr/>
        </p:nvCxnSpPr>
        <p:spPr>
          <a:xfrm flipH="1" flipV="1">
            <a:off x="7390633" y="1501742"/>
            <a:ext cx="257898" cy="494768"/>
          </a:xfrm>
          <a:prstGeom prst="straightConnector1">
            <a:avLst/>
          </a:prstGeom>
          <a:ln w="28575">
            <a:solidFill>
              <a:schemeClr val="accent1">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9C110C62-23DA-694D-9FD4-49873F8C6B97}"/>
              </a:ext>
            </a:extLst>
          </p:cNvPr>
          <p:cNvCxnSpPr>
            <a:cxnSpLocks/>
            <a:stCxn id="4" idx="6"/>
          </p:cNvCxnSpPr>
          <p:nvPr/>
        </p:nvCxnSpPr>
        <p:spPr>
          <a:xfrm flipV="1">
            <a:off x="8160813" y="1499274"/>
            <a:ext cx="358719" cy="916047"/>
          </a:xfrm>
          <a:prstGeom prst="straightConnector1">
            <a:avLst/>
          </a:prstGeom>
          <a:ln w="28575">
            <a:solidFill>
              <a:schemeClr val="accent1">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C4423970-A9A8-6A4B-B52F-EEFD5489A8AB}"/>
              </a:ext>
            </a:extLst>
          </p:cNvPr>
          <p:cNvCxnSpPr>
            <a:cxnSpLocks/>
            <a:stCxn id="4" idx="6"/>
            <a:endCxn id="38" idx="1"/>
          </p:cNvCxnSpPr>
          <p:nvPr/>
        </p:nvCxnSpPr>
        <p:spPr>
          <a:xfrm>
            <a:off x="8160813" y="2415321"/>
            <a:ext cx="530054" cy="0"/>
          </a:xfrm>
          <a:prstGeom prst="straightConnector1">
            <a:avLst/>
          </a:prstGeom>
          <a:ln w="28575">
            <a:solidFill>
              <a:schemeClr val="accent1">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48" name="Rectangle 47">
            <a:extLst>
              <a:ext uri="{FF2B5EF4-FFF2-40B4-BE49-F238E27FC236}">
                <a16:creationId xmlns:a16="http://schemas.microsoft.com/office/drawing/2014/main" id="{51D944E4-C35C-6B41-BB85-F556D61492E7}"/>
              </a:ext>
            </a:extLst>
          </p:cNvPr>
          <p:cNvSpPr/>
          <p:nvPr/>
        </p:nvSpPr>
        <p:spPr>
          <a:xfrm>
            <a:off x="8702710" y="3267073"/>
            <a:ext cx="3322922" cy="923330"/>
          </a:xfrm>
          <a:prstGeom prst="rect">
            <a:avLst/>
          </a:prstGeom>
          <a:solidFill>
            <a:srgbClr val="F8CDC3"/>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Gioóc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Crăm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bếp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Xa</a:t>
            </a:r>
            <a:r>
              <a:rPr lang="en-US" dirty="0">
                <a:solidFill>
                  <a:srgbClr val="000000"/>
                </a:solidFill>
                <a:latin typeface="Times New Roman" panose="02020603050405020304" pitchFamily="18" charset="0"/>
                <a:ea typeface="Calibri" panose="020F0502020204030204" pitchFamily="34" charset="0"/>
              </a:rPr>
              <a:t>-ra-</a:t>
            </a:r>
            <a:r>
              <a:rPr lang="en-US" dirty="0" err="1">
                <a:solidFill>
                  <a:srgbClr val="000000"/>
                </a:solidFill>
                <a:latin typeface="Times New Roman" panose="02020603050405020304" pitchFamily="18" charset="0"/>
                <a:ea typeface="Calibri" panose="020F0502020204030204" pitchFamily="34" charset="0"/>
              </a:rPr>
              <a:t>tô</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ga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Niu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Oóc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36C3418C-FF0B-A848-8357-99CA6CAC38E1}"/>
              </a:ext>
            </a:extLst>
          </p:cNvPr>
          <p:cNvSpPr/>
          <p:nvPr/>
        </p:nvSpPr>
        <p:spPr>
          <a:xfrm>
            <a:off x="10150475" y="4419539"/>
            <a:ext cx="1708887" cy="2308324"/>
          </a:xfrm>
          <a:prstGeom prst="rect">
            <a:avLst/>
          </a:prstGeom>
          <a:solidFill>
            <a:srgbClr val="F8CDC3"/>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Mục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đích</a:t>
            </a:r>
            <a:r>
              <a:rPr lang="en-US" dirty="0">
                <a:solidFill>
                  <a:srgbClr val="000000"/>
                </a:solidFill>
                <a:latin typeface="Times New Roman" panose="02020603050405020304" pitchFamily="18" charset="0"/>
                <a:ea typeface="Calibri" panose="020F0502020204030204" pitchFamily="34" charset="0"/>
              </a:rPr>
              <a:t>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Crăm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đang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cố</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vụ</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món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khoai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Pháp</a:t>
            </a:r>
            <a:r>
              <a:rPr lang="en-US" dirty="0">
                <a:solidFill>
                  <a:srgbClr val="000000"/>
                </a:solidFill>
                <a:latin typeface="Times New Roman" panose="02020603050405020304" pitchFamily="18" charset="0"/>
                <a:ea typeface="Calibri" panose="020F0502020204030204" pitchFamily="34" charset="0"/>
              </a:rPr>
              <a:t> do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mùa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hè</a:t>
            </a:r>
            <a:r>
              <a:rPr lang="en-US" dirty="0">
                <a:solidFill>
                  <a:srgbClr val="000000"/>
                </a:solidFill>
                <a:latin typeface="Times New Roman" panose="02020603050405020304" pitchFamily="18" charset="0"/>
                <a:ea typeface="Calibri" panose="020F0502020204030204" pitchFamily="34" charset="0"/>
              </a:rPr>
              <a:t> 1853.</a:t>
            </a:r>
            <a:endParaRPr lang="en-VN" dirty="0">
              <a:solidFill>
                <a:srgbClr val="000000"/>
              </a:solidFill>
              <a:latin typeface="Times New Roman" panose="02020603050405020304" pitchFamily="18" charset="0"/>
              <a:ea typeface="Calibri" panose="020F0502020204030204" pitchFamily="34" charset="0"/>
            </a:endParaRPr>
          </a:p>
        </p:txBody>
      </p:sp>
      <p:sp>
        <p:nvSpPr>
          <p:cNvPr id="50" name="Rectangle 49">
            <a:extLst>
              <a:ext uri="{FF2B5EF4-FFF2-40B4-BE49-F238E27FC236}">
                <a16:creationId xmlns:a16="http://schemas.microsoft.com/office/drawing/2014/main" id="{FB865ACB-DB4B-014E-AED8-8D2532C6E6E3}"/>
              </a:ext>
            </a:extLst>
          </p:cNvPr>
          <p:cNvSpPr/>
          <p:nvPr/>
        </p:nvSpPr>
        <p:spPr>
          <a:xfrm>
            <a:off x="6641281" y="4696538"/>
            <a:ext cx="3397782" cy="2031325"/>
          </a:xfrm>
          <a:prstGeom prst="rect">
            <a:avLst/>
          </a:prstGeom>
          <a:solidFill>
            <a:srgbClr val="F8CDC3"/>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DB &amp; KQ: </a:t>
            </a:r>
            <a:r>
              <a:rPr lang="en-US" dirty="0" err="1">
                <a:solidFill>
                  <a:srgbClr val="000000"/>
                </a:solidFill>
                <a:latin typeface="Times New Roman" panose="02020603050405020304" pitchFamily="18" charset="0"/>
                <a:ea typeface="Calibri" panose="020F0502020204030204" pitchFamily="34" charset="0"/>
              </a:rPr>
              <a:t>Khách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gửi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món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ăn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vụ</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nữa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Crăm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tĩnh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cắt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khoai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nỗi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rồi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chúng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cứng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51" name="Straight Arrow Connector 50">
            <a:extLst>
              <a:ext uri="{FF2B5EF4-FFF2-40B4-BE49-F238E27FC236}">
                <a16:creationId xmlns:a16="http://schemas.microsoft.com/office/drawing/2014/main" id="{41B91663-1928-624C-863D-6BDF8A3CA56E}"/>
              </a:ext>
            </a:extLst>
          </p:cNvPr>
          <p:cNvCxnSpPr>
            <a:cxnSpLocks/>
            <a:endCxn id="48" idx="1"/>
          </p:cNvCxnSpPr>
          <p:nvPr/>
        </p:nvCxnSpPr>
        <p:spPr>
          <a:xfrm flipV="1">
            <a:off x="8425840" y="3728738"/>
            <a:ext cx="276870" cy="255479"/>
          </a:xfrm>
          <a:prstGeom prst="straightConnector1">
            <a:avLst/>
          </a:prstGeom>
          <a:ln w="28575">
            <a:solidFill>
              <a:srgbClr val="FB8CA0"/>
            </a:solidFill>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7DC13E8A-9D70-7E4D-B8F7-112BCDDCF197}"/>
              </a:ext>
            </a:extLst>
          </p:cNvPr>
          <p:cNvCxnSpPr>
            <a:cxnSpLocks/>
          </p:cNvCxnSpPr>
          <p:nvPr/>
        </p:nvCxnSpPr>
        <p:spPr>
          <a:xfrm>
            <a:off x="8381097" y="4375142"/>
            <a:ext cx="1780238" cy="134765"/>
          </a:xfrm>
          <a:prstGeom prst="straightConnector1">
            <a:avLst/>
          </a:prstGeom>
          <a:ln w="28575">
            <a:solidFill>
              <a:srgbClr val="FB8CA0"/>
            </a:solidFill>
            <a:tailEnd type="triangle"/>
          </a:ln>
        </p:spPr>
        <p:style>
          <a:lnRef idx="1">
            <a:schemeClr val="accent2"/>
          </a:lnRef>
          <a:fillRef idx="0">
            <a:schemeClr val="accent2"/>
          </a:fillRef>
          <a:effectRef idx="0">
            <a:schemeClr val="accent2"/>
          </a:effectRef>
          <a:fontRef idx="minor">
            <a:schemeClr val="tx1"/>
          </a:fontRef>
        </p:style>
      </p:cxnSp>
      <p:cxnSp>
        <p:nvCxnSpPr>
          <p:cNvPr id="55" name="Straight Arrow Connector 54">
            <a:extLst>
              <a:ext uri="{FF2B5EF4-FFF2-40B4-BE49-F238E27FC236}">
                <a16:creationId xmlns:a16="http://schemas.microsoft.com/office/drawing/2014/main" id="{CA25453B-844F-1A4A-AFDC-D1DF2AC53443}"/>
              </a:ext>
            </a:extLst>
          </p:cNvPr>
          <p:cNvCxnSpPr>
            <a:cxnSpLocks/>
            <a:endCxn id="50" idx="0"/>
          </p:cNvCxnSpPr>
          <p:nvPr/>
        </p:nvCxnSpPr>
        <p:spPr>
          <a:xfrm flipH="1">
            <a:off x="8340172" y="4366651"/>
            <a:ext cx="30065" cy="329887"/>
          </a:xfrm>
          <a:prstGeom prst="straightConnector1">
            <a:avLst/>
          </a:prstGeom>
          <a:ln w="28575">
            <a:solidFill>
              <a:srgbClr val="FB8CA0"/>
            </a:solidFill>
            <a:tailEnd type="triangle"/>
          </a:ln>
        </p:spPr>
        <p:style>
          <a:lnRef idx="1">
            <a:schemeClr val="accent2"/>
          </a:lnRef>
          <a:fillRef idx="0">
            <a:schemeClr val="accent2"/>
          </a:fillRef>
          <a:effectRef idx="0">
            <a:schemeClr val="accent2"/>
          </a:effectRef>
          <a:fontRef idx="minor">
            <a:schemeClr val="tx1"/>
          </a:fontRef>
        </p:style>
      </p:cxnSp>
      <p:sp>
        <p:nvSpPr>
          <p:cNvPr id="57" name="Rectangle 56">
            <a:extLst>
              <a:ext uri="{FF2B5EF4-FFF2-40B4-BE49-F238E27FC236}">
                <a16:creationId xmlns:a16="http://schemas.microsoft.com/office/drawing/2014/main" id="{69F773E2-C691-6649-9442-1A4135FDAC7B}"/>
              </a:ext>
            </a:extLst>
          </p:cNvPr>
          <p:cNvSpPr/>
          <p:nvPr/>
        </p:nvSpPr>
        <p:spPr>
          <a:xfrm>
            <a:off x="156892" y="4449757"/>
            <a:ext cx="2860476" cy="646331"/>
          </a:xfrm>
          <a:prstGeom prst="rect">
            <a:avLst/>
          </a:prstGeom>
          <a:solidFill>
            <a:srgbClr val="AFDDEB"/>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Xpen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xơ</a:t>
            </a:r>
            <a:r>
              <a:rPr lang="en-US" dirty="0">
                <a:solidFill>
                  <a:srgbClr val="000000"/>
                </a:solidFill>
                <a:latin typeface="Times New Roman" panose="02020603050405020304" pitchFamily="18" charset="0"/>
                <a:ea typeface="Calibri" panose="020F0502020204030204" pitchFamily="34" charset="0"/>
              </a:rPr>
              <a:t> Xin-</a:t>
            </a:r>
            <a:r>
              <a:rPr lang="en-US" dirty="0" err="1">
                <a:solidFill>
                  <a:srgbClr val="000000"/>
                </a:solidFill>
                <a:latin typeface="Times New Roman" panose="02020603050405020304" pitchFamily="18" charset="0"/>
                <a:ea typeface="Calibri" panose="020F0502020204030204" pitchFamily="34" charset="0"/>
              </a:rPr>
              <a:t>vơ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Phrai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đồng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nghiệp</a:t>
            </a:r>
            <a:endParaRPr lang="en-VN" dirty="0">
              <a:solidFill>
                <a:srgbClr val="000000"/>
              </a:solidFill>
              <a:latin typeface="Times New Roman" panose="02020603050405020304" pitchFamily="18" charset="0"/>
              <a:ea typeface="Calibri" panose="020F0502020204030204" pitchFamily="34" charset="0"/>
            </a:endParaRPr>
          </a:p>
        </p:txBody>
      </p:sp>
      <p:sp>
        <p:nvSpPr>
          <p:cNvPr id="58" name="Rectangle 57">
            <a:extLst>
              <a:ext uri="{FF2B5EF4-FFF2-40B4-BE49-F238E27FC236}">
                <a16:creationId xmlns:a16="http://schemas.microsoft.com/office/drawing/2014/main" id="{47EFC89D-05A5-D847-84F9-B53A73D7DD33}"/>
              </a:ext>
            </a:extLst>
          </p:cNvPr>
          <p:cNvSpPr/>
          <p:nvPr/>
        </p:nvSpPr>
        <p:spPr>
          <a:xfrm>
            <a:off x="115094" y="5257364"/>
            <a:ext cx="2944071" cy="923330"/>
          </a:xfrm>
          <a:prstGeom prst="rect">
            <a:avLst/>
          </a:prstGeom>
          <a:solidFill>
            <a:srgbClr val="AFDDEB"/>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MĐ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1968, Xin-</a:t>
            </a:r>
            <a:r>
              <a:rPr lang="en-US" dirty="0" err="1">
                <a:solidFill>
                  <a:srgbClr val="000000"/>
                </a:solidFill>
                <a:latin typeface="Times New Roman" panose="02020603050405020304" pitchFamily="18" charset="0"/>
                <a:ea typeface="Calibri" panose="020F0502020204030204" pitchFamily="34" charset="0"/>
              </a:rPr>
              <a:t>vơ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tạo</a:t>
            </a:r>
            <a:r>
              <a:rPr lang="en-US" dirty="0">
                <a:solidFill>
                  <a:srgbClr val="000000"/>
                </a:solidFill>
                <a:latin typeface="Times New Roman" panose="02020603050405020304" pitchFamily="18" charset="0"/>
                <a:ea typeface="Calibri" panose="020F0502020204030204" pitchFamily="34" charset="0"/>
              </a:rPr>
              <a:t> ra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dính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nghiệm</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59" name="Rectangle 58">
            <a:extLst>
              <a:ext uri="{FF2B5EF4-FFF2-40B4-BE49-F238E27FC236}">
                <a16:creationId xmlns:a16="http://schemas.microsoft.com/office/drawing/2014/main" id="{26F61657-7F40-D14A-B5F4-193E27292A10}"/>
              </a:ext>
            </a:extLst>
          </p:cNvPr>
          <p:cNvSpPr/>
          <p:nvPr/>
        </p:nvSpPr>
        <p:spPr>
          <a:xfrm>
            <a:off x="3324204" y="4981323"/>
            <a:ext cx="3110049" cy="1754326"/>
          </a:xfrm>
          <a:prstGeom prst="rect">
            <a:avLst/>
          </a:prstGeom>
          <a:solidFill>
            <a:srgbClr val="AFDDEB"/>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DB &amp; KQ: </a:t>
            </a:r>
            <a:r>
              <a:rPr lang="en-US" dirty="0" err="1">
                <a:solidFill>
                  <a:srgbClr val="000000"/>
                </a:solidFill>
                <a:latin typeface="Times New Roman" panose="02020603050405020304" pitchFamily="18" charset="0"/>
                <a:ea typeface="Calibri" panose="020F0502020204030204" pitchFamily="34" charset="0"/>
              </a:rPr>
              <a:t>Chất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dính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đính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trọng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Phrai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lúc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bực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tức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giấy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nhớ</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ra </a:t>
            </a:r>
            <a:r>
              <a:rPr lang="en-US" dirty="0" err="1">
                <a:solidFill>
                  <a:srgbClr val="000000"/>
                </a:solidFill>
                <a:latin typeface="Times New Roman" panose="02020603050405020304" pitchFamily="18" charset="0"/>
                <a:ea typeface="Calibri" panose="020F0502020204030204" pitchFamily="34" charset="0"/>
              </a:rPr>
              <a:t>đời</a:t>
            </a:r>
            <a:r>
              <a:rPr lang="en-US" dirty="0">
                <a:solidFill>
                  <a:srgbClr val="000000"/>
                </a:solidFill>
                <a:latin typeface="Times New Roman" panose="02020603050405020304" pitchFamily="18" charset="0"/>
                <a:ea typeface="Calibri" panose="020F0502020204030204" pitchFamily="34" charset="0"/>
              </a:rPr>
              <a:t>. 1980,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phổ</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biến</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62" name="Straight Arrow Connector 61">
            <a:extLst>
              <a:ext uri="{FF2B5EF4-FFF2-40B4-BE49-F238E27FC236}">
                <a16:creationId xmlns:a16="http://schemas.microsoft.com/office/drawing/2014/main" id="{553C70A4-657E-5E41-B83A-E2B05927FDE4}"/>
              </a:ext>
            </a:extLst>
          </p:cNvPr>
          <p:cNvCxnSpPr>
            <a:cxnSpLocks/>
          </p:cNvCxnSpPr>
          <p:nvPr/>
        </p:nvCxnSpPr>
        <p:spPr>
          <a:xfrm flipH="1">
            <a:off x="2967271" y="4375142"/>
            <a:ext cx="746377" cy="246256"/>
          </a:xfrm>
          <a:prstGeom prst="straightConnector1">
            <a:avLst/>
          </a:prstGeom>
          <a:ln w="28575">
            <a:solidFill>
              <a:srgbClr val="3094AB"/>
            </a:solidFill>
            <a:tailEnd type="triangle"/>
          </a:ln>
        </p:spPr>
        <p:style>
          <a:lnRef idx="1">
            <a:schemeClr val="accent2"/>
          </a:lnRef>
          <a:fillRef idx="0">
            <a:schemeClr val="accent2"/>
          </a:fillRef>
          <a:effectRef idx="0">
            <a:schemeClr val="accent2"/>
          </a:effectRef>
          <a:fontRef idx="minor">
            <a:schemeClr val="tx1"/>
          </a:fontRef>
        </p:style>
      </p:cxnSp>
      <p:cxnSp>
        <p:nvCxnSpPr>
          <p:cNvPr id="64" name="Straight Arrow Connector 63">
            <a:extLst>
              <a:ext uri="{FF2B5EF4-FFF2-40B4-BE49-F238E27FC236}">
                <a16:creationId xmlns:a16="http://schemas.microsoft.com/office/drawing/2014/main" id="{2FB168B2-B8E2-E143-8B7C-8B3CF805D634}"/>
              </a:ext>
            </a:extLst>
          </p:cNvPr>
          <p:cNvCxnSpPr>
            <a:cxnSpLocks/>
          </p:cNvCxnSpPr>
          <p:nvPr/>
        </p:nvCxnSpPr>
        <p:spPr>
          <a:xfrm flipH="1">
            <a:off x="3006508" y="4367184"/>
            <a:ext cx="690938" cy="944115"/>
          </a:xfrm>
          <a:prstGeom prst="straightConnector1">
            <a:avLst/>
          </a:prstGeom>
          <a:ln w="28575">
            <a:solidFill>
              <a:srgbClr val="3094AB"/>
            </a:solidFill>
            <a:tailEnd type="triangle"/>
          </a:ln>
        </p:spPr>
        <p:style>
          <a:lnRef idx="1">
            <a:schemeClr val="accent2"/>
          </a:lnRef>
          <a:fillRef idx="0">
            <a:schemeClr val="accent2"/>
          </a:fillRef>
          <a:effectRef idx="0">
            <a:schemeClr val="accent2"/>
          </a:effectRef>
          <a:fontRef idx="minor">
            <a:schemeClr val="tx1"/>
          </a:fontRef>
        </p:style>
      </p:cxnSp>
      <p:cxnSp>
        <p:nvCxnSpPr>
          <p:cNvPr id="65" name="Straight Arrow Connector 64">
            <a:extLst>
              <a:ext uri="{FF2B5EF4-FFF2-40B4-BE49-F238E27FC236}">
                <a16:creationId xmlns:a16="http://schemas.microsoft.com/office/drawing/2014/main" id="{C83043B4-B096-2F44-AB45-3DF15A07A2E8}"/>
              </a:ext>
            </a:extLst>
          </p:cNvPr>
          <p:cNvCxnSpPr>
            <a:cxnSpLocks/>
          </p:cNvCxnSpPr>
          <p:nvPr/>
        </p:nvCxnSpPr>
        <p:spPr>
          <a:xfrm>
            <a:off x="3703850" y="4371176"/>
            <a:ext cx="200624" cy="677068"/>
          </a:xfrm>
          <a:prstGeom prst="straightConnector1">
            <a:avLst/>
          </a:prstGeom>
          <a:ln w="28575">
            <a:solidFill>
              <a:srgbClr val="3094AB"/>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1367830"/>
      </p:ext>
    </p:extLst>
  </p:cSld>
  <p:clrMapOvr>
    <a:masterClrMapping/>
  </p:clrMapOvr>
  <p:transition spd="slow" advClick="0" advTm="1000">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68F48E9-26EA-FC45-B744-A2FC7C103F47}"/>
              </a:ext>
            </a:extLst>
          </p:cNvPr>
          <p:cNvGraphicFramePr>
            <a:graphicFrameLocks noGrp="1"/>
          </p:cNvGraphicFramePr>
          <p:nvPr>
            <p:extLst>
              <p:ext uri="{D42A27DB-BD31-4B8C-83A1-F6EECF244321}">
                <p14:modId xmlns:p14="http://schemas.microsoft.com/office/powerpoint/2010/main" val="551727443"/>
              </p:ext>
            </p:extLst>
          </p:nvPr>
        </p:nvGraphicFramePr>
        <p:xfrm>
          <a:off x="643467" y="910699"/>
          <a:ext cx="10905067" cy="5334000"/>
        </p:xfrm>
        <a:graphic>
          <a:graphicData uri="http://schemas.openxmlformats.org/drawingml/2006/table">
            <a:tbl>
              <a:tblPr firstRow="1" firstCol="1" bandRow="1">
                <a:tableStyleId>{5C22544A-7EE6-4342-B048-85BDC9FD1C3A}</a:tableStyleId>
              </a:tblPr>
              <a:tblGrid>
                <a:gridCol w="1733973">
                  <a:extLst>
                    <a:ext uri="{9D8B030D-6E8A-4147-A177-3AD203B41FA5}">
                      <a16:colId xmlns:a16="http://schemas.microsoft.com/office/drawing/2014/main" val="2736186437"/>
                    </a:ext>
                  </a:extLst>
                </a:gridCol>
                <a:gridCol w="5530806">
                  <a:extLst>
                    <a:ext uri="{9D8B030D-6E8A-4147-A177-3AD203B41FA5}">
                      <a16:colId xmlns:a16="http://schemas.microsoft.com/office/drawing/2014/main" val="4251392425"/>
                    </a:ext>
                  </a:extLst>
                </a:gridCol>
                <a:gridCol w="3640288">
                  <a:extLst>
                    <a:ext uri="{9D8B030D-6E8A-4147-A177-3AD203B41FA5}">
                      <a16:colId xmlns:a16="http://schemas.microsoft.com/office/drawing/2014/main" val="2421379824"/>
                    </a:ext>
                  </a:extLst>
                </a:gridCol>
              </a:tblGrid>
              <a:tr h="483761">
                <a:tc>
                  <a:txBody>
                    <a:bodyPr/>
                    <a:lstStyle/>
                    <a:p>
                      <a:pPr>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minh</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lgn="ctr">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Nguyên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vi-VN" sz="2000" dirty="0">
                          <a:effectLst/>
                          <a:latin typeface="Times New Roman" panose="02020603050405020304" pitchFamily="18" charset="0"/>
                          <a:cs typeface="Times New Roman" panose="02020603050405020304" pitchFamily="18" charset="0"/>
                        </a:rPr>
                        <a:t> </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lgn="ctr">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quả</a:t>
                      </a:r>
                      <a:r>
                        <a:rPr lang="vi-VN" sz="2000" dirty="0">
                          <a:effectLst/>
                          <a:latin typeface="Times New Roman" panose="02020603050405020304" pitchFamily="18" charset="0"/>
                          <a:cs typeface="Times New Roman" panose="02020603050405020304" pitchFamily="18" charset="0"/>
                        </a:rPr>
                        <a:t> </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extLst>
                  <a:ext uri="{0D108BD9-81ED-4DB2-BD59-A6C34878D82A}">
                    <a16:rowId xmlns:a16="http://schemas.microsoft.com/office/drawing/2014/main" val="1439598751"/>
                  </a:ext>
                </a:extLst>
              </a:tr>
              <a:tr h="961946">
                <a:tc>
                  <a:txBody>
                    <a:bodyPr/>
                    <a:lstStyle/>
                    <a:p>
                      <a:pPr>
                        <a:spcBef>
                          <a:spcPts val="600"/>
                        </a:spcBef>
                        <a:spcAft>
                          <a:spcPts val="600"/>
                        </a:spcAft>
                      </a:pPr>
                      <a:r>
                        <a:rPr lang="en-US" sz="2000">
                          <a:effectLst/>
                          <a:latin typeface="Times New Roman" panose="02020603050405020304" pitchFamily="18" charset="0"/>
                          <a:cs typeface="Times New Roman" panose="02020603050405020304" pitchFamily="18" charset="0"/>
                        </a:rPr>
                        <a:t>1. Đất nặn</a:t>
                      </a:r>
                      <a:endParaRPr lang="en-VN" sz="2000">
                        <a:effectLst/>
                        <a:latin typeface="Times New Roman" panose="02020603050405020304" pitchFamily="18" charset="0"/>
                        <a:cs typeface="Times New Roman" panose="02020603050405020304" pitchFamily="18" charset="0"/>
                      </a:endParaRPr>
                    </a:p>
                    <a:p>
                      <a:pPr>
                        <a:spcBef>
                          <a:spcPts val="600"/>
                        </a:spcBef>
                        <a:spcAft>
                          <a:spcPts val="600"/>
                        </a:spcAft>
                      </a:pPr>
                      <a:r>
                        <a:rPr lang="en-US" sz="2000">
                          <a:effectLst/>
                          <a:latin typeface="Times New Roman" panose="02020603050405020304" pitchFamily="18" charset="0"/>
                          <a:cs typeface="Times New Roman" panose="02020603050405020304" pitchFamily="18" charset="0"/>
                        </a:rPr>
                        <a:t>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vi-VN" sz="2000">
                          <a:effectLst/>
                          <a:latin typeface="Times New Roman" panose="02020603050405020304" pitchFamily="18" charset="0"/>
                          <a:cs typeface="Times New Roman" panose="02020603050405020304" pitchFamily="18" charset="0"/>
                        </a:rPr>
                        <a:t>Người dân thay vì sử dụng than, củi để nấu và sưởi ấm thì họ chuyển sang dùng ga khiến ông thua lỗ và nhớ về bài học chỉ dạy ông cách sử dụng bột nhão mô phỏng độ dẻo của đất sét.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vi-VN" sz="2000">
                          <a:effectLst/>
                          <a:latin typeface="Times New Roman" panose="02020603050405020304" pitchFamily="18" charset="0"/>
                          <a:cs typeface="Times New Roman" panose="02020603050405020304" pitchFamily="18" charset="0"/>
                        </a:rPr>
                        <a:t>Trở thành loại đồ chơi cho trẻ em với nhiều màu sắc hấp dẫn thu về hàng triệu đô la Mỹ.</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extLst>
                  <a:ext uri="{0D108BD9-81ED-4DB2-BD59-A6C34878D82A}">
                    <a16:rowId xmlns:a16="http://schemas.microsoft.com/office/drawing/2014/main" val="1453157819"/>
                  </a:ext>
                </a:extLst>
              </a:tr>
              <a:tr h="735072">
                <a:tc>
                  <a:txBody>
                    <a:bodyPr/>
                    <a:lstStyle/>
                    <a:p>
                      <a:pPr>
                        <a:spcBef>
                          <a:spcPts val="600"/>
                        </a:spcBef>
                        <a:spcAft>
                          <a:spcPts val="600"/>
                        </a:spcAft>
                      </a:pPr>
                      <a:r>
                        <a:rPr lang="en-US" sz="2000">
                          <a:effectLst/>
                          <a:latin typeface="Times New Roman" panose="02020603050405020304" pitchFamily="18" charset="0"/>
                          <a:cs typeface="Times New Roman" panose="02020603050405020304" pitchFamily="18" charset="0"/>
                        </a:rPr>
                        <a:t>2. Kem que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vi-VN" sz="2000">
                          <a:effectLst/>
                          <a:latin typeface="Times New Roman" panose="02020603050405020304" pitchFamily="18" charset="0"/>
                          <a:cs typeface="Times New Roman" panose="02020603050405020304" pitchFamily="18" charset="0"/>
                        </a:rPr>
                        <a:t>Ép-pơ-xơn vô tình dung chiếc que trộn bột soda khô và nước lại với nhau trong một cái cốc để đùa nghịch và để quên ngoài trời.</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vi-VN" sz="2000">
                          <a:effectLst/>
                          <a:latin typeface="Times New Roman" panose="02020603050405020304" pitchFamily="18" charset="0"/>
                          <a:cs typeface="Times New Roman" panose="02020603050405020304" pitchFamily="18" charset="0"/>
                        </a:rPr>
                        <a:t>Trở thành sản phẩm bán chạy nhất mọi thời đại khi hè đến.</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extLst>
                  <a:ext uri="{0D108BD9-81ED-4DB2-BD59-A6C34878D82A}">
                    <a16:rowId xmlns:a16="http://schemas.microsoft.com/office/drawing/2014/main" val="3332551946"/>
                  </a:ext>
                </a:extLst>
              </a:tr>
              <a:tr h="735072">
                <a:tc>
                  <a:txBody>
                    <a:bodyPr/>
                    <a:lstStyle/>
                    <a:p>
                      <a:pPr>
                        <a:spcBef>
                          <a:spcPts val="600"/>
                        </a:spcBef>
                        <a:spcAft>
                          <a:spcPts val="600"/>
                        </a:spcAft>
                      </a:pPr>
                      <a:r>
                        <a:rPr lang="en-US" sz="2000">
                          <a:effectLst/>
                          <a:latin typeface="Times New Roman" panose="02020603050405020304" pitchFamily="18" charset="0"/>
                          <a:cs typeface="Times New Roman" panose="02020603050405020304" pitchFamily="18" charset="0"/>
                        </a:rPr>
                        <a:t>3. Lát khoai tây chiên</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en-US" sz="2000">
                          <a:effectLst/>
                          <a:latin typeface="Times New Roman" panose="02020603050405020304" pitchFamily="18" charset="0"/>
                          <a:cs typeface="Times New Roman" panose="02020603050405020304" pitchFamily="18" charset="0"/>
                        </a:rPr>
                        <a:t>Crăm đã mất bình tĩnh khi khách hàng liên tục gửi lại món ăn và cắt lát khoai mỏng đến nỗi không thể mỏng hơn và chiên chúng khô cứng.</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en-US" sz="2000">
                          <a:effectLst/>
                          <a:latin typeface="Times New Roman" panose="02020603050405020304" pitchFamily="18" charset="0"/>
                          <a:cs typeface="Times New Roman" panose="02020603050405020304" pitchFamily="18" charset="0"/>
                        </a:rPr>
                        <a:t>Nhiều người thích nó và đặt mua rất nhiều.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extLst>
                  <a:ext uri="{0D108BD9-81ED-4DB2-BD59-A6C34878D82A}">
                    <a16:rowId xmlns:a16="http://schemas.microsoft.com/office/drawing/2014/main" val="193288665"/>
                  </a:ext>
                </a:extLst>
              </a:tr>
              <a:tr h="1415694">
                <a:tc>
                  <a:txBody>
                    <a:bodyPr/>
                    <a:lstStyle/>
                    <a:p>
                      <a:pPr>
                        <a:spcBef>
                          <a:spcPts val="600"/>
                        </a:spcBef>
                        <a:spcAft>
                          <a:spcPts val="600"/>
                        </a:spcAft>
                      </a:pPr>
                      <a:r>
                        <a:rPr lang="en-US" sz="2000">
                          <a:effectLst/>
                          <a:latin typeface="Times New Roman" panose="02020603050405020304" pitchFamily="18" charset="0"/>
                          <a:cs typeface="Times New Roman" panose="02020603050405020304" pitchFamily="18" charset="0"/>
                        </a:rPr>
                        <a:t>4. Giấy nhớ</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Xin-</a:t>
                      </a:r>
                      <a:r>
                        <a:rPr lang="en-US" sz="2000" dirty="0" err="1">
                          <a:effectLst/>
                          <a:latin typeface="Times New Roman" panose="02020603050405020304" pitchFamily="18" charset="0"/>
                          <a:cs typeface="Times New Roman" panose="02020603050405020304" pitchFamily="18" charset="0"/>
                        </a:rPr>
                        <a:t>vơ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r>
                        <a:rPr lang="en-US" sz="2000" dirty="0">
                          <a:effectLst/>
                          <a:latin typeface="Times New Roman" panose="02020603050405020304" pitchFamily="18" charset="0"/>
                          <a:cs typeface="Times New Roman" panose="02020603050405020304" pitchFamily="18" charset="0"/>
                        </a:rPr>
                        <a:t> ra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ứng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Vài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Phrai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thờ</a:t>
                      </a:r>
                      <a:r>
                        <a:rPr lang="en-US" sz="2000" dirty="0">
                          <a:effectLst/>
                          <a:latin typeface="Times New Roman" panose="02020603050405020304" pitchFamily="18" charset="0"/>
                          <a:cs typeface="Times New Roman" panose="02020603050405020304" pitchFamily="18" charset="0"/>
                        </a:rPr>
                        <a:t>.</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tc>
                  <a:txBody>
                    <a:bodyPr/>
                    <a:lstStyle/>
                    <a:p>
                      <a:pPr>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Ý</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lớn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nhớ</a:t>
                      </a:r>
                      <a:r>
                        <a:rPr lang="en-US" sz="2000" dirty="0">
                          <a:effectLst/>
                          <a:latin typeface="Times New Roman" panose="02020603050405020304" pitchFamily="18" charset="0"/>
                          <a:cs typeface="Times New Roman" panose="02020603050405020304" pitchFamily="18" charset="0"/>
                        </a:rPr>
                        <a:t> ra </a:t>
                      </a:r>
                      <a:r>
                        <a:rPr lang="en-US" sz="2000" dirty="0" err="1">
                          <a:effectLst/>
                          <a:latin typeface="Times New Roman" panose="02020603050405020304" pitchFamily="18" charset="0"/>
                          <a:cs typeface="Times New Roman" panose="02020603050405020304" pitchFamily="18" charset="0"/>
                        </a:rPr>
                        <a:t>đời</a:t>
                      </a:r>
                      <a:r>
                        <a:rPr lang="en-US" sz="2000" dirty="0">
                          <a:effectLst/>
                          <a:latin typeface="Times New Roman" panose="02020603050405020304" pitchFamily="18" charset="0"/>
                          <a:cs typeface="Times New Roman" panose="02020603050405020304" pitchFamily="18" charset="0"/>
                        </a:rPr>
                        <a:t>.</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680" marR="69680" marT="0" marB="0"/>
                </a:tc>
                <a:extLst>
                  <a:ext uri="{0D108BD9-81ED-4DB2-BD59-A6C34878D82A}">
                    <a16:rowId xmlns:a16="http://schemas.microsoft.com/office/drawing/2014/main" val="1091863308"/>
                  </a:ext>
                </a:extLst>
              </a:tr>
            </a:tbl>
          </a:graphicData>
        </a:graphic>
      </p:graphicFrame>
    </p:spTree>
    <p:extLst>
      <p:ext uri="{BB962C8B-B14F-4D97-AF65-F5344CB8AC3E}">
        <p14:creationId xmlns:p14="http://schemas.microsoft.com/office/powerpoint/2010/main" val="1472650224"/>
      </p:ext>
    </p:extLst>
  </p:cSld>
  <p:clrMapOvr>
    <a:masterClrMapping/>
  </p:clrMapOvr>
  <p:transition spd="slow" advClick="0" advTm="1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70037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ĐỊNH HƯỚNG</a:t>
            </a:r>
          </a:p>
        </p:txBody>
      </p:sp>
      <p:sp>
        <p:nvSpPr>
          <p:cNvPr id="14" name="平行四边形 13"/>
          <p:cNvSpPr/>
          <p:nvPr/>
        </p:nvSpPr>
        <p:spPr>
          <a:xfrm>
            <a:off x="5046990" y="240230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1</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a. Thế nào là tóm tắt văn bản thông tin?</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2232660" y="3123354"/>
            <a:ext cx="7726680" cy="2169825"/>
          </a:xfrm>
          <a:prstGeom prst="rect">
            <a:avLst/>
          </a:prstGeom>
        </p:spPr>
        <p:txBody>
          <a:bodyPr wrap="square">
            <a:spAutoFit/>
          </a:bodyPr>
          <a:lstStyle/>
          <a:p>
            <a:pPr algn="just">
              <a:spcBef>
                <a:spcPts val="600"/>
              </a:spcBef>
              <a:spcAft>
                <a:spcPts val="600"/>
              </a:spcAft>
            </a:pPr>
            <a:r>
              <a:rPr lang="vi-VN" sz="4500" dirty="0">
                <a:solidFill>
                  <a:srgbClr val="000000"/>
                </a:solidFill>
                <a:latin typeface="Times New Roman" panose="02020603050405020304" pitchFamily="18" charset="0"/>
                <a:ea typeface="Calibri" panose="020F0502020204030204" pitchFamily="34" charset="0"/>
              </a:rPr>
              <a:t>Tóm tắt văn bản thông tin là nêu ngắn gọn nội dung chính của một văn bản thông tin nào đó.</a:t>
            </a:r>
            <a:endParaRPr lang="en-VN" sz="45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rrow: Pentagon 2"/>
          <p:cNvSpPr/>
          <p:nvPr/>
        </p:nvSpPr>
        <p:spPr bwMode="auto">
          <a:xfrm>
            <a:off x="3013534" y="239992"/>
            <a:ext cx="6309536" cy="975491"/>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b. Trình tự tóm tắt</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graphicFrame>
        <p:nvGraphicFramePr>
          <p:cNvPr id="3" name="Diagram 2">
            <a:extLst>
              <a:ext uri="{FF2B5EF4-FFF2-40B4-BE49-F238E27FC236}">
                <a16:creationId xmlns:a16="http://schemas.microsoft.com/office/drawing/2014/main" id="{2DA6ACD9-E817-4E48-B823-D310377BADA3}"/>
              </a:ext>
            </a:extLst>
          </p:cNvPr>
          <p:cNvGraphicFramePr/>
          <p:nvPr>
            <p:extLst>
              <p:ext uri="{D42A27DB-BD31-4B8C-83A1-F6EECF244321}">
                <p14:modId xmlns:p14="http://schemas.microsoft.com/office/powerpoint/2010/main" val="3051731033"/>
              </p:ext>
            </p:extLst>
          </p:nvPr>
        </p:nvGraphicFramePr>
        <p:xfrm>
          <a:off x="443389" y="1369018"/>
          <a:ext cx="11449825" cy="5120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654316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63179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THỰC HÀNH</a:t>
            </a:r>
          </a:p>
        </p:txBody>
      </p:sp>
      <p:sp>
        <p:nvSpPr>
          <p:cNvPr id="14" name="平行四边形 13"/>
          <p:cNvSpPr/>
          <p:nvPr/>
        </p:nvSpPr>
        <p:spPr>
          <a:xfrm>
            <a:off x="5046990" y="233372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2</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extLst>
      <p:ext uri="{BB962C8B-B14F-4D97-AF65-F5344CB8AC3E}">
        <p14:creationId xmlns:p14="http://schemas.microsoft.com/office/powerpoint/2010/main" val="39875579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a. Chuẩn bị</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1074420" y="2743200"/>
            <a:ext cx="10447020" cy="2554545"/>
          </a:xfrm>
          <a:prstGeom prst="rect">
            <a:avLst/>
          </a:prstGeom>
        </p:spPr>
        <p:txBody>
          <a:bodyPr wrap="square">
            <a:spAutoFit/>
          </a:bodyPr>
          <a:lstStyle/>
          <a:p>
            <a:pPr marL="571500" indent="-571500">
              <a:buFont typeface="Wingdings" pitchFamily="2" charset="2"/>
              <a:buChar char="Ø"/>
            </a:pPr>
            <a:r>
              <a:rPr lang="vi-VN" sz="4000" dirty="0">
                <a:latin typeface="Times New Roman" panose="02020603050405020304" pitchFamily="18" charset="0"/>
                <a:cs typeface="Times New Roman" panose="02020603050405020304" pitchFamily="18" charset="0"/>
              </a:rPr>
              <a:t>Đọc kĩ văn bản “Những phát minh “tình cờ và bất ngờ””.</a:t>
            </a:r>
            <a:endParaRPr lang="en-VN" sz="4000" dirty="0">
              <a:latin typeface="Times New Roman" panose="02020603050405020304" pitchFamily="18" charset="0"/>
              <a:cs typeface="Times New Roman" panose="02020603050405020304" pitchFamily="18" charset="0"/>
            </a:endParaRPr>
          </a:p>
          <a:p>
            <a:pPr marL="571500" indent="-571500">
              <a:buFont typeface="Wingdings" pitchFamily="2" charset="2"/>
              <a:buChar char="Ø"/>
            </a:pPr>
            <a:r>
              <a:rPr lang="vi-VN" sz="4000" dirty="0">
                <a:latin typeface="Times New Roman" panose="02020603050405020304" pitchFamily="18" charset="0"/>
                <a:cs typeface="Times New Roman" panose="02020603050405020304" pitchFamily="18" charset="0"/>
              </a:rPr>
              <a:t>Có thể tóm tắt theo hai cách:</a:t>
            </a:r>
            <a:r>
              <a:rPr lang="vi-VN"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thông dụng hoặc trình bày bằng sơ đồ.</a:t>
            </a:r>
            <a:endParaRPr lang="en-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20800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b. Tìm ý</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5780" y="2312532"/>
            <a:ext cx="11155680" cy="3862596"/>
          </a:xfrm>
          <a:prstGeom prst="rect">
            <a:avLst/>
          </a:prstGeom>
        </p:spPr>
        <p:txBody>
          <a:bodyPr wrap="square">
            <a:spAutoFit/>
          </a:bodyPr>
          <a:lstStyle/>
          <a:p>
            <a:pPr algn="just"/>
            <a:r>
              <a:rPr lang="vi-VN" sz="3500" dirty="0">
                <a:latin typeface="Times New Roman" panose="02020603050405020304" pitchFamily="18" charset="0"/>
                <a:cs typeface="Times New Roman" panose="02020603050405020304" pitchFamily="18" charset="0"/>
              </a:rPr>
              <a:t>- Văn bản thuật lại những phát minh nào? Thứ tự của các thông tin ấy?</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Ở mỗi phát minh:</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Tên phát minh là gì?</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Tên nhà phát minh?</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Mục đích ban đầu của phát minh là gì?</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Diễn biến và kết quả như thế nào?</a:t>
            </a:r>
            <a:endParaRPr lang="en-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60387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c. Viết</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5780" y="2312532"/>
            <a:ext cx="11155680" cy="3862596"/>
          </a:xfrm>
          <a:prstGeom prst="rect">
            <a:avLst/>
          </a:prstGeom>
        </p:spPr>
        <p:txBody>
          <a:bodyPr wrap="square">
            <a:spAutoFit/>
          </a:bodyPr>
          <a:lstStyle/>
          <a:p>
            <a:pPr algn="just"/>
            <a:r>
              <a:rPr lang="vi-VN"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vi-VN" sz="3500" dirty="0">
                <a:latin typeface="Times New Roman" panose="02020603050405020304" pitchFamily="18" charset="0"/>
                <a:cs typeface="Times New Roman" panose="02020603050405020304" pitchFamily="18" charset="0"/>
              </a:rPr>
              <a:t> thể viết tóm tắt thành một đoạn văn, trong đó có dùng lời văn của em kết hợp với việc sử dụng các từ ngữ chỉ thứ tự hoặc từ nối để gắn kết các thông tin cụ thể; hoặc có thể trình bày các thông tin chính của văn bản theo một sơ đồ nhất định.</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Bản tóm tắt phải có đầy đủ các thông tin về nguyên nhân và kết quả của sự kiện. </a:t>
            </a:r>
            <a:endParaRPr lang="en-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87877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2470697" y="239992"/>
            <a:ext cx="725060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d. Kiểm tra và chỉnh sửa</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6463" y="2573264"/>
            <a:ext cx="11155680" cy="3084114"/>
          </a:xfrm>
          <a:prstGeom prst="rect">
            <a:avLst/>
          </a:prstGeom>
        </p:spPr>
        <p:txBody>
          <a:bodyPr wrap="square">
            <a:spAutoFit/>
          </a:bodyPr>
          <a:lstStyle/>
          <a:p>
            <a:pPr>
              <a:lnSpc>
                <a:spcPct val="150000"/>
              </a:lnSpc>
            </a:pPr>
            <a:r>
              <a:rPr lang="vi-VN" sz="4500" dirty="0">
                <a:latin typeface="Times New Roman" panose="02020603050405020304" pitchFamily="18" charset="0"/>
                <a:cs typeface="Times New Roman" panose="02020603050405020304" pitchFamily="18" charset="0"/>
              </a:rPr>
              <a:t>- Đọc lại bản tóm tắt</a:t>
            </a:r>
            <a:endParaRPr lang="en-VN" sz="4500" dirty="0">
              <a:latin typeface="Times New Roman" panose="02020603050405020304" pitchFamily="18" charset="0"/>
              <a:cs typeface="Times New Roman" panose="02020603050405020304" pitchFamily="18" charset="0"/>
            </a:endParaRPr>
          </a:p>
          <a:p>
            <a:pPr>
              <a:lnSpc>
                <a:spcPct val="150000"/>
              </a:lnSpc>
            </a:pPr>
            <a:r>
              <a:rPr lang="vi-VN" sz="4500" dirty="0">
                <a:latin typeface="Times New Roman" panose="02020603050405020304" pitchFamily="18" charset="0"/>
                <a:cs typeface="Times New Roman" panose="02020603050405020304" pitchFamily="18" charset="0"/>
              </a:rPr>
              <a:t>- Xem xét, phát hiện và sửa các lỗi về nội dung và hình thức của bản tóm tắt.</a:t>
            </a:r>
            <a:endParaRPr lang="en-VN" sz="4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03605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1259</Words>
  <Application>Microsoft Office PowerPoint</Application>
  <PresentationFormat>Widescreen</PresentationFormat>
  <Paragraphs>93</Paragraphs>
  <Slides>16</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Montserrat</vt:lpstr>
      <vt:lpstr>Times New Roman</vt:lpstr>
      <vt:lpstr>Wingdings</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Administrator</cp:lastModifiedBy>
  <cp:revision>346</cp:revision>
  <dcterms:created xsi:type="dcterms:W3CDTF">2018-02-23T07:21:00Z</dcterms:created>
  <dcterms:modified xsi:type="dcterms:W3CDTF">2024-05-17T15:50:07Z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08DEC4AEA7C442DAB087ECA418110252</vt:lpwstr>
  </property>
  <property fmtid="{D5CDD505-2E9C-101B-9397-08002B2CF9AE}" pid="3" name="KSOProductBuildVer">
    <vt:lpwstr>2052-11.1.0.10495</vt:lpwstr>
  </property>
</Properties>
</file>