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2" r:id="rId3"/>
    <p:sldId id="263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unces Bold" panose="020B0604020202020204" charset="0"/>
      <p:regular r:id="rId18"/>
    </p:embeddedFont>
    <p:embeddedFont>
      <p:font typeface="Roboto Condensed" panose="020B0604020202020204" charset="0"/>
      <p:regular r:id="rId19"/>
      <p:bold r:id="rId20"/>
      <p:italic r:id="rId21"/>
      <p:boldItalic r:id="rId22"/>
    </p:embeddedFont>
    <p:embeddedFont>
      <p:font typeface="Roboto Condensed Bold" panose="020B0604020202020204" charset="0"/>
      <p:bold r:id="rId23"/>
    </p:embeddedFont>
    <p:embeddedFont>
      <p:font typeface="Roboto Condensed Bold Italics" panose="020B0604020202020204" charset="0"/>
      <p:regular r:id="rId24"/>
    </p:embeddedFont>
    <p:embeddedFont>
      <p:font typeface="Roboto Condense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59.svg"/><Relationship Id="rId4" Type="http://schemas.openxmlformats.org/officeDocument/2006/relationships/image" Target="../media/image38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35.png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10" Type="http://schemas.openxmlformats.org/officeDocument/2006/relationships/image" Target="../media/image55.sv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56221" y="6172200"/>
            <a:ext cx="1346355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07032" y="2364999"/>
            <a:ext cx="1179871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14289" y="-6556746"/>
            <a:ext cx="13463558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610311" y="1874319"/>
            <a:ext cx="13408717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83115" y="-605540"/>
            <a:ext cx="5097581" cy="7622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83115" y="5069900"/>
            <a:ext cx="4585737" cy="54510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919521" y="-1427114"/>
            <a:ext cx="10887196" cy="12448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6608980" y="4507291"/>
            <a:ext cx="15275360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5151" y="5413548"/>
            <a:ext cx="4004405" cy="46903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513731" y="-4719243"/>
            <a:ext cx="6566965" cy="82274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808656" y="7758733"/>
            <a:ext cx="6318311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48549" y="1577604"/>
            <a:ext cx="15955184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65471B"/>
                </a:solidFill>
                <a:latin typeface="Fraunces Bold"/>
              </a:rPr>
              <a:t>BÀI 4: NGHỊ LUẬN XÃ HỘI </a:t>
            </a:r>
          </a:p>
          <a:p>
            <a:pPr algn="ctr">
              <a:lnSpc>
                <a:spcPts val="6580"/>
              </a:lnSpc>
            </a:pPr>
            <a:endParaRPr lang="en-US" sz="4700">
              <a:solidFill>
                <a:srgbClr val="65471B"/>
              </a:solidFill>
              <a:latin typeface="Fraunces Bold"/>
            </a:endParaRP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93261E"/>
                </a:solidFill>
                <a:latin typeface="Fraunces Bold"/>
              </a:rPr>
              <a:t>THÁNH GIÓNG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93261E"/>
                </a:solidFill>
                <a:latin typeface="Fraunces Bold"/>
              </a:rPr>
              <a:t>TƯỢNG ĐÀI VĨNH CỬU CỦA LÒNG YÊU NƯỚC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54935" y="7654402"/>
            <a:ext cx="965349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19078" y="8176557"/>
            <a:ext cx="965349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13842" y="-2401491"/>
            <a:ext cx="16230600" cy="78109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29817" y="8190248"/>
            <a:ext cx="9653490" cy="8229600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09099"/>
              </p:ext>
            </p:extLst>
          </p:nvPr>
        </p:nvGraphicFramePr>
        <p:xfrm>
          <a:off x="1882915" y="2252229"/>
          <a:ext cx="15342199" cy="7039396"/>
        </p:xfrm>
        <a:graphic>
          <a:graphicData uri="http://schemas.openxmlformats.org/drawingml/2006/table">
            <a:tbl>
              <a:tblPr/>
              <a:tblGrid>
                <a:gridCol w="3435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79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vấn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hệ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trẻ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cần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phát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huy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truyền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“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uống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nguồn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”)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3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(6-7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Giải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thích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“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uống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nguồn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</a:p>
                    <a:p>
                      <a:pPr algn="l"/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Vì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sao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hệ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trẻ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cần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phát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huy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truyền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thống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“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uống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nguồn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</a:p>
                    <a:p>
                      <a:pPr algn="l"/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hệ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sinh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phát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huy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truyền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này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79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ý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truyền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hệ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sau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052275" y="370839"/>
            <a:ext cx="9498486" cy="65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900">
                <a:solidFill>
                  <a:srgbClr val="9D3E1E"/>
                </a:solidFill>
                <a:latin typeface="Fraunces Bold"/>
              </a:rPr>
              <a:t>KẾT NỐI ĐỌC VIẾT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52275" y="1071360"/>
            <a:ext cx="6692558" cy="71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8"/>
              </a:lnSpc>
            </a:pPr>
            <a:r>
              <a:rPr lang="en-US" sz="4155">
                <a:solidFill>
                  <a:srgbClr val="3C0210"/>
                </a:solidFill>
                <a:latin typeface="Roboto Condensed Bold"/>
              </a:rPr>
              <a:t>Dàn bài gợi ý: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8026" y="-1604859"/>
            <a:ext cx="7601883" cy="2708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81710" y="-1982788"/>
            <a:ext cx="6830402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2212915"/>
            <a:ext cx="7250917" cy="74751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2212915"/>
            <a:ext cx="7250917" cy="74751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1732" y="2212915"/>
            <a:ext cx="6284854" cy="1139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659476" y="382970"/>
            <a:ext cx="9498486" cy="64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>
                <a:solidFill>
                  <a:srgbClr val="65471B"/>
                </a:solidFill>
                <a:latin typeface="Fraunces Bold"/>
              </a:rPr>
              <a:t>5. VẬN DỤNG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11366" y="4080871"/>
            <a:ext cx="4777795" cy="4435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Thiết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kế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một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bản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giới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thiệu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ngắn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về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một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người</a:t>
            </a:r>
            <a:r>
              <a:rPr lang="en-US" sz="4200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anh</a:t>
            </a:r>
            <a:r>
              <a:rPr lang="en-US" sz="4200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hùng</a:t>
            </a:r>
            <a:r>
              <a:rPr lang="en-US" sz="4200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trong</a:t>
            </a:r>
            <a:r>
              <a:rPr lang="en-US" sz="4200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truyền</a:t>
            </a:r>
            <a:r>
              <a:rPr lang="en-US" sz="4200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"/>
              </a:rPr>
              <a:t>thuyết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mà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em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thích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nhất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. </a:t>
            </a:r>
          </a:p>
          <a:p>
            <a:pPr algn="ctr">
              <a:lnSpc>
                <a:spcPts val="5880"/>
              </a:lnSpc>
            </a:pPr>
            <a:endParaRPr lang="en-US" sz="4200" dirty="0">
              <a:solidFill>
                <a:srgbClr val="65471B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72032" y="3892582"/>
            <a:ext cx="5323535" cy="517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65471B"/>
                </a:solidFill>
                <a:latin typeface="Roboto Condensed"/>
              </a:rPr>
              <a:t>HS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đọc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mở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rộng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văn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bản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ở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nhà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: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đọc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+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khám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phá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văn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bản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>
                <a:solidFill>
                  <a:srgbClr val="65471B"/>
                </a:solidFill>
                <a:latin typeface="Roboto Condensed Bold Italics"/>
              </a:rPr>
              <a:t>Con </a:t>
            </a:r>
            <a:r>
              <a:rPr lang="en-US" sz="4200" dirty="0" err="1">
                <a:solidFill>
                  <a:srgbClr val="65471B"/>
                </a:solidFill>
                <a:latin typeface="Roboto Condensed Bold Italics"/>
              </a:rPr>
              <a:t>cò</a:t>
            </a:r>
            <a:r>
              <a:rPr lang="en-US" sz="4200" dirty="0">
                <a:solidFill>
                  <a:srgbClr val="65471B"/>
                </a:solidFill>
                <a:latin typeface="Roboto Condensed Bold Italics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 Bold Italics"/>
              </a:rPr>
              <a:t>trong</a:t>
            </a:r>
            <a:r>
              <a:rPr lang="en-US" sz="4200" dirty="0">
                <a:solidFill>
                  <a:srgbClr val="65471B"/>
                </a:solidFill>
                <a:latin typeface="Roboto Condensed Bold Italics"/>
              </a:rPr>
              <a:t> ca </a:t>
            </a:r>
            <a:r>
              <a:rPr lang="en-US" sz="4200" dirty="0" err="1">
                <a:solidFill>
                  <a:srgbClr val="65471B"/>
                </a:solidFill>
                <a:latin typeface="Roboto Condensed Bold Italics"/>
              </a:rPr>
              <a:t>dao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theo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phiếu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gợi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dẫn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ở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nhà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,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trình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bày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sản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phẩm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trên</a:t>
            </a:r>
            <a:r>
              <a:rPr lang="en-US" sz="42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65471B"/>
                </a:solidFill>
                <a:latin typeface="Roboto Condensed"/>
              </a:rPr>
              <a:t>lớp</a:t>
            </a:r>
            <a:endParaRPr lang="en-US" sz="4200" dirty="0">
              <a:solidFill>
                <a:srgbClr val="65471B"/>
              </a:solidFill>
              <a:latin typeface="Roboto Condensed"/>
            </a:endParaRPr>
          </a:p>
          <a:p>
            <a:pPr algn="ctr">
              <a:lnSpc>
                <a:spcPts val="5880"/>
              </a:lnSpc>
            </a:pPr>
            <a:endParaRPr lang="en-US" sz="4200" dirty="0">
              <a:solidFill>
                <a:srgbClr val="65471B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27032" y="2212915"/>
            <a:ext cx="6284854" cy="11391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65261" y="2378686"/>
            <a:ext cx="4777795" cy="72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65471B"/>
                </a:solidFill>
                <a:latin typeface="Roboto Condensed Bold"/>
              </a:rPr>
              <a:t>Yêu cầu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44284" y="2378686"/>
            <a:ext cx="4777795" cy="72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65471B"/>
                </a:solidFill>
                <a:latin typeface="Roboto Condensed Bold"/>
              </a:rPr>
              <a:t>Yêu cầu 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468" b="30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57649" y="3280140"/>
            <a:ext cx="3075807" cy="2744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2253" y="1543050"/>
            <a:ext cx="5027537" cy="720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18333" y="5143500"/>
            <a:ext cx="3957689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61929" y="-2019433"/>
            <a:ext cx="6181258" cy="60962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11167" y="6187758"/>
            <a:ext cx="6096265" cy="60962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8072" y="4462203"/>
            <a:ext cx="1174651" cy="681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74980">
            <a:off x="15783062" y="1773051"/>
            <a:ext cx="1344671" cy="207152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10671" y="685800"/>
            <a:ext cx="18098377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65471B"/>
                </a:solidFill>
                <a:latin typeface="Fraunces Bold"/>
              </a:rPr>
              <a:t>2. ĐỌC VĂN BẢN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74980">
            <a:off x="1472450" y="5867096"/>
            <a:ext cx="1344671" cy="207152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44572" y="1381125"/>
            <a:ext cx="1483632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5471B"/>
                </a:solidFill>
                <a:latin typeface="Roboto Condensed"/>
              </a:rPr>
              <a:t>Đọc diễn cảm văn bản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5471B"/>
                </a:solidFill>
                <a:latin typeface="Roboto Condensed Italics"/>
              </a:rPr>
              <a:t>Thánh Gióng – tượng đài vĩnh cửu của lòng yêu nước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692137" y="3387034"/>
          <a:ext cx="16903726" cy="6667502"/>
        </p:xfrm>
        <a:graphic>
          <a:graphicData uri="http://schemas.openxmlformats.org/drawingml/2006/table">
            <a:tbl>
              <a:tblPr/>
              <a:tblGrid>
                <a:gridCol w="1109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38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 Bold"/>
                        </a:rPr>
                        <a:t>Đạt 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38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3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"/>
                        </a:rPr>
                        <a:t>Đọc trôi chảy, không bỏ từ, thêm từ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"/>
                        </a:rPr>
                        <a:t>Đọc to, rõ bảo đảm trong lớp học, cả lớp nghe được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"/>
                        </a:rPr>
                        <a:t>Tốc độ đọc phù hợp 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7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63C00"/>
                          </a:solidFill>
                          <a:latin typeface="Roboto Condensed"/>
                        </a:rPr>
                        <a:t>Sử dụng các giọng điệu khác nhau đẻ thể hiện cảm xúc của người viết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2372" y="3622376"/>
            <a:ext cx="5791757" cy="6561922"/>
            <a:chOff x="0" y="0"/>
            <a:chExt cx="1097081" cy="1242967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992941" cy="1123587"/>
            </a:xfrm>
            <a:custGeom>
              <a:avLst/>
              <a:gdLst/>
              <a:ahLst/>
              <a:cxnLst/>
              <a:rect l="l" t="t" r="r" b="b"/>
              <a:pathLst>
                <a:path w="992941" h="1123587">
                  <a:moveTo>
                    <a:pt x="966271" y="934357"/>
                  </a:moveTo>
                  <a:cubicBezTo>
                    <a:pt x="966271" y="1021987"/>
                    <a:pt x="890071" y="1093107"/>
                    <a:pt x="808791" y="1093107"/>
                  </a:cubicBezTo>
                  <a:lnTo>
                    <a:pt x="66040" y="1093107"/>
                  </a:lnTo>
                  <a:cubicBezTo>
                    <a:pt x="43180" y="1093107"/>
                    <a:pt x="20320" y="1088027"/>
                    <a:pt x="0" y="1079137"/>
                  </a:cubicBezTo>
                  <a:cubicBezTo>
                    <a:pt x="26670" y="1107077"/>
                    <a:pt x="63500" y="1123587"/>
                    <a:pt x="100456" y="1123587"/>
                  </a:cubicBezTo>
                  <a:lnTo>
                    <a:pt x="846891" y="1123587"/>
                  </a:lnTo>
                  <a:cubicBezTo>
                    <a:pt x="926901" y="1123587"/>
                    <a:pt x="992941" y="1057547"/>
                    <a:pt x="992941" y="977537"/>
                  </a:cubicBezTo>
                  <a:lnTo>
                    <a:pt x="992941" y="95250"/>
                  </a:lnTo>
                  <a:cubicBezTo>
                    <a:pt x="992941" y="58420"/>
                    <a:pt x="978971" y="25400"/>
                    <a:pt x="957381" y="0"/>
                  </a:cubicBezTo>
                  <a:cubicBezTo>
                    <a:pt x="963731" y="16510"/>
                    <a:pt x="966271" y="34290"/>
                    <a:pt x="966271" y="52070"/>
                  </a:cubicBezTo>
                  <a:lnTo>
                    <a:pt x="966271" y="934357"/>
                  </a:lnTo>
                  <a:lnTo>
                    <a:pt x="966271" y="934357"/>
                  </a:ln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1032311" cy="1174387"/>
            </a:xfrm>
            <a:custGeom>
              <a:avLst/>
              <a:gdLst/>
              <a:ahLst/>
              <a:cxnLst/>
              <a:rect l="l" t="t" r="r" b="b"/>
              <a:pathLst>
                <a:path w="1032311" h="1174387">
                  <a:moveTo>
                    <a:pt x="146050" y="1174387"/>
                  </a:moveTo>
                  <a:lnTo>
                    <a:pt x="886261" y="1174387"/>
                  </a:lnTo>
                  <a:cubicBezTo>
                    <a:pt x="966271" y="1174387"/>
                    <a:pt x="1032311" y="1108347"/>
                    <a:pt x="1032311" y="1028337"/>
                  </a:cubicBezTo>
                  <a:lnTo>
                    <a:pt x="1032311" y="146050"/>
                  </a:lnTo>
                  <a:cubicBezTo>
                    <a:pt x="1032311" y="66040"/>
                    <a:pt x="966271" y="0"/>
                    <a:pt x="88626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28337"/>
                  </a:lnTo>
                  <a:cubicBezTo>
                    <a:pt x="0" y="1109617"/>
                    <a:pt x="66040" y="1174387"/>
                    <a:pt x="146050" y="1174387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097081" cy="1242967"/>
            </a:xfrm>
            <a:custGeom>
              <a:avLst/>
              <a:gdLst/>
              <a:ahLst/>
              <a:cxnLst/>
              <a:rect l="l" t="t" r="r" b="b"/>
              <a:pathLst>
                <a:path w="1097081" h="1242967">
                  <a:moveTo>
                    <a:pt x="1033581" y="74930"/>
                  </a:moveTo>
                  <a:cubicBezTo>
                    <a:pt x="1005641" y="30480"/>
                    <a:pt x="956111" y="0"/>
                    <a:pt x="89896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41037"/>
                  </a:lnTo>
                  <a:cubicBezTo>
                    <a:pt x="0" y="1093107"/>
                    <a:pt x="25400" y="1138827"/>
                    <a:pt x="63500" y="1168037"/>
                  </a:cubicBezTo>
                  <a:cubicBezTo>
                    <a:pt x="91440" y="1212487"/>
                    <a:pt x="140970" y="1242967"/>
                    <a:pt x="193861" y="1242967"/>
                  </a:cubicBezTo>
                  <a:lnTo>
                    <a:pt x="938331" y="1242967"/>
                  </a:lnTo>
                  <a:cubicBezTo>
                    <a:pt x="1025961" y="1242967"/>
                    <a:pt x="1097081" y="1171847"/>
                    <a:pt x="1097081" y="1084217"/>
                  </a:cubicBezTo>
                  <a:lnTo>
                    <a:pt x="1097081" y="201930"/>
                  </a:lnTo>
                  <a:cubicBezTo>
                    <a:pt x="1097081" y="149860"/>
                    <a:pt x="1071681" y="104140"/>
                    <a:pt x="1033581" y="74930"/>
                  </a:cubicBezTo>
                  <a:close/>
                  <a:moveTo>
                    <a:pt x="12700" y="104103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98961" y="12700"/>
                  </a:lnTo>
                  <a:cubicBezTo>
                    <a:pt x="978971" y="12700"/>
                    <a:pt x="1045011" y="78740"/>
                    <a:pt x="1045011" y="158750"/>
                  </a:cubicBezTo>
                  <a:lnTo>
                    <a:pt x="1045011" y="1041037"/>
                  </a:lnTo>
                  <a:cubicBezTo>
                    <a:pt x="1045011" y="1121047"/>
                    <a:pt x="978971" y="1187087"/>
                    <a:pt x="898961" y="1187087"/>
                  </a:cubicBezTo>
                  <a:lnTo>
                    <a:pt x="158750" y="1187087"/>
                  </a:lnTo>
                  <a:cubicBezTo>
                    <a:pt x="78740" y="1187087"/>
                    <a:pt x="12700" y="1122317"/>
                    <a:pt x="12700" y="1041037"/>
                  </a:cubicBezTo>
                  <a:close/>
                  <a:moveTo>
                    <a:pt x="1085651" y="1084217"/>
                  </a:moveTo>
                  <a:cubicBezTo>
                    <a:pt x="1085651" y="1164227"/>
                    <a:pt x="1018341" y="1230267"/>
                    <a:pt x="938331" y="1230267"/>
                  </a:cubicBezTo>
                  <a:lnTo>
                    <a:pt x="193861" y="1230267"/>
                  </a:lnTo>
                  <a:cubicBezTo>
                    <a:pt x="157480" y="1230267"/>
                    <a:pt x="120650" y="1213757"/>
                    <a:pt x="93980" y="1185817"/>
                  </a:cubicBezTo>
                  <a:cubicBezTo>
                    <a:pt x="114300" y="1194707"/>
                    <a:pt x="135890" y="1199787"/>
                    <a:pt x="160020" y="1199787"/>
                  </a:cubicBezTo>
                  <a:lnTo>
                    <a:pt x="900231" y="1199787"/>
                  </a:lnTo>
                  <a:cubicBezTo>
                    <a:pt x="987861" y="1199787"/>
                    <a:pt x="1058981" y="1128667"/>
                    <a:pt x="1058981" y="1041037"/>
                  </a:cubicBezTo>
                  <a:lnTo>
                    <a:pt x="1058981" y="158750"/>
                  </a:lnTo>
                  <a:cubicBezTo>
                    <a:pt x="1058981" y="140970"/>
                    <a:pt x="1055171" y="123190"/>
                    <a:pt x="1050091" y="106680"/>
                  </a:cubicBezTo>
                  <a:cubicBezTo>
                    <a:pt x="1071681" y="132080"/>
                    <a:pt x="1085651" y="165100"/>
                    <a:pt x="1085651" y="201930"/>
                  </a:cubicBezTo>
                  <a:lnTo>
                    <a:pt x="1085651" y="1084217"/>
                  </a:lnTo>
                  <a:cubicBezTo>
                    <a:pt x="1085651" y="1084217"/>
                    <a:pt x="1085651" y="1084217"/>
                    <a:pt x="1085651" y="1084217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962386" y="3570817"/>
            <a:ext cx="5292079" cy="6561922"/>
            <a:chOff x="0" y="0"/>
            <a:chExt cx="1002432" cy="1242967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898292" cy="1123587"/>
            </a:xfrm>
            <a:custGeom>
              <a:avLst/>
              <a:gdLst/>
              <a:ahLst/>
              <a:cxnLst/>
              <a:rect l="l" t="t" r="r" b="b"/>
              <a:pathLst>
                <a:path w="898292" h="1123587">
                  <a:moveTo>
                    <a:pt x="871622" y="934357"/>
                  </a:moveTo>
                  <a:cubicBezTo>
                    <a:pt x="871622" y="1021987"/>
                    <a:pt x="795422" y="1093107"/>
                    <a:pt x="714142" y="1093107"/>
                  </a:cubicBezTo>
                  <a:lnTo>
                    <a:pt x="66040" y="1093107"/>
                  </a:lnTo>
                  <a:cubicBezTo>
                    <a:pt x="43180" y="1093107"/>
                    <a:pt x="20320" y="1088027"/>
                    <a:pt x="0" y="1079137"/>
                  </a:cubicBezTo>
                  <a:cubicBezTo>
                    <a:pt x="26670" y="1107077"/>
                    <a:pt x="63500" y="1123587"/>
                    <a:pt x="99852" y="1123587"/>
                  </a:cubicBezTo>
                  <a:lnTo>
                    <a:pt x="752242" y="1123587"/>
                  </a:lnTo>
                  <a:cubicBezTo>
                    <a:pt x="832252" y="1123587"/>
                    <a:pt x="898292" y="1057547"/>
                    <a:pt x="898292" y="977537"/>
                  </a:cubicBezTo>
                  <a:lnTo>
                    <a:pt x="898292" y="95250"/>
                  </a:lnTo>
                  <a:cubicBezTo>
                    <a:pt x="898292" y="58420"/>
                    <a:pt x="884322" y="25400"/>
                    <a:pt x="862732" y="0"/>
                  </a:cubicBezTo>
                  <a:cubicBezTo>
                    <a:pt x="869082" y="16510"/>
                    <a:pt x="871622" y="34290"/>
                    <a:pt x="871622" y="52070"/>
                  </a:cubicBezTo>
                  <a:lnTo>
                    <a:pt x="871622" y="934357"/>
                  </a:lnTo>
                  <a:lnTo>
                    <a:pt x="871622" y="934357"/>
                  </a:ln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937662" cy="1174387"/>
            </a:xfrm>
            <a:custGeom>
              <a:avLst/>
              <a:gdLst/>
              <a:ahLst/>
              <a:cxnLst/>
              <a:rect l="l" t="t" r="r" b="b"/>
              <a:pathLst>
                <a:path w="937662" h="1174387">
                  <a:moveTo>
                    <a:pt x="146050" y="1174387"/>
                  </a:moveTo>
                  <a:lnTo>
                    <a:pt x="791612" y="1174387"/>
                  </a:lnTo>
                  <a:cubicBezTo>
                    <a:pt x="871622" y="1174387"/>
                    <a:pt x="937662" y="1108347"/>
                    <a:pt x="937662" y="1028337"/>
                  </a:cubicBezTo>
                  <a:lnTo>
                    <a:pt x="937662" y="146050"/>
                  </a:lnTo>
                  <a:cubicBezTo>
                    <a:pt x="937662" y="66040"/>
                    <a:pt x="871622" y="0"/>
                    <a:pt x="79161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28337"/>
                  </a:lnTo>
                  <a:cubicBezTo>
                    <a:pt x="0" y="1109617"/>
                    <a:pt x="66040" y="1174387"/>
                    <a:pt x="146050" y="1174387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002432" cy="1242967"/>
            </a:xfrm>
            <a:custGeom>
              <a:avLst/>
              <a:gdLst/>
              <a:ahLst/>
              <a:cxnLst/>
              <a:rect l="l" t="t" r="r" b="b"/>
              <a:pathLst>
                <a:path w="1002432" h="1242967">
                  <a:moveTo>
                    <a:pt x="938932" y="74930"/>
                  </a:moveTo>
                  <a:cubicBezTo>
                    <a:pt x="910992" y="30480"/>
                    <a:pt x="861462" y="0"/>
                    <a:pt x="80431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41037"/>
                  </a:lnTo>
                  <a:cubicBezTo>
                    <a:pt x="0" y="1093107"/>
                    <a:pt x="25400" y="1138827"/>
                    <a:pt x="63500" y="1168037"/>
                  </a:cubicBezTo>
                  <a:cubicBezTo>
                    <a:pt x="91440" y="1212487"/>
                    <a:pt x="140970" y="1242967"/>
                    <a:pt x="193163" y="1242967"/>
                  </a:cubicBezTo>
                  <a:lnTo>
                    <a:pt x="843682" y="1242967"/>
                  </a:lnTo>
                  <a:cubicBezTo>
                    <a:pt x="931312" y="1242967"/>
                    <a:pt x="1002432" y="1171847"/>
                    <a:pt x="1002432" y="1084217"/>
                  </a:cubicBezTo>
                  <a:lnTo>
                    <a:pt x="1002432" y="201930"/>
                  </a:lnTo>
                  <a:cubicBezTo>
                    <a:pt x="1002432" y="149860"/>
                    <a:pt x="977032" y="104140"/>
                    <a:pt x="938932" y="74930"/>
                  </a:cubicBezTo>
                  <a:close/>
                  <a:moveTo>
                    <a:pt x="12700" y="104103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04312" y="12700"/>
                  </a:lnTo>
                  <a:cubicBezTo>
                    <a:pt x="884322" y="12700"/>
                    <a:pt x="950362" y="78740"/>
                    <a:pt x="950362" y="158750"/>
                  </a:cubicBezTo>
                  <a:lnTo>
                    <a:pt x="950362" y="1041037"/>
                  </a:lnTo>
                  <a:cubicBezTo>
                    <a:pt x="950362" y="1121047"/>
                    <a:pt x="884322" y="1187087"/>
                    <a:pt x="804312" y="1187087"/>
                  </a:cubicBezTo>
                  <a:lnTo>
                    <a:pt x="158750" y="1187087"/>
                  </a:lnTo>
                  <a:cubicBezTo>
                    <a:pt x="78740" y="1187087"/>
                    <a:pt x="12700" y="1122317"/>
                    <a:pt x="12700" y="1041037"/>
                  </a:cubicBezTo>
                  <a:close/>
                  <a:moveTo>
                    <a:pt x="991002" y="1084217"/>
                  </a:moveTo>
                  <a:cubicBezTo>
                    <a:pt x="991002" y="1164227"/>
                    <a:pt x="923692" y="1230267"/>
                    <a:pt x="843682" y="1230267"/>
                  </a:cubicBezTo>
                  <a:lnTo>
                    <a:pt x="193163" y="1230267"/>
                  </a:lnTo>
                  <a:cubicBezTo>
                    <a:pt x="157480" y="1230267"/>
                    <a:pt x="120650" y="1213757"/>
                    <a:pt x="93980" y="1185817"/>
                  </a:cubicBezTo>
                  <a:cubicBezTo>
                    <a:pt x="114300" y="1194707"/>
                    <a:pt x="135890" y="1199787"/>
                    <a:pt x="160020" y="1199787"/>
                  </a:cubicBezTo>
                  <a:lnTo>
                    <a:pt x="805582" y="1199787"/>
                  </a:lnTo>
                  <a:cubicBezTo>
                    <a:pt x="893212" y="1199787"/>
                    <a:pt x="964332" y="1128667"/>
                    <a:pt x="964332" y="1041037"/>
                  </a:cubicBezTo>
                  <a:lnTo>
                    <a:pt x="964332" y="158750"/>
                  </a:lnTo>
                  <a:cubicBezTo>
                    <a:pt x="964332" y="140970"/>
                    <a:pt x="960522" y="123190"/>
                    <a:pt x="955442" y="106680"/>
                  </a:cubicBezTo>
                  <a:cubicBezTo>
                    <a:pt x="977032" y="132080"/>
                    <a:pt x="991002" y="165100"/>
                    <a:pt x="991002" y="201930"/>
                  </a:cubicBezTo>
                  <a:lnTo>
                    <a:pt x="991002" y="1084217"/>
                  </a:lnTo>
                  <a:cubicBezTo>
                    <a:pt x="991002" y="1084217"/>
                    <a:pt x="991002" y="1084217"/>
                    <a:pt x="991002" y="1084217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712722" y="3673936"/>
            <a:ext cx="5112914" cy="6458804"/>
            <a:chOff x="0" y="0"/>
            <a:chExt cx="968494" cy="1223434"/>
          </a:xfrm>
        </p:grpSpPr>
        <p:sp>
          <p:nvSpPr>
            <p:cNvPr id="11" name="Freeform 11"/>
            <p:cNvSpPr/>
            <p:nvPr/>
          </p:nvSpPr>
          <p:spPr>
            <a:xfrm>
              <a:off x="92710" y="106680"/>
              <a:ext cx="864354" cy="1104054"/>
            </a:xfrm>
            <a:custGeom>
              <a:avLst/>
              <a:gdLst/>
              <a:ahLst/>
              <a:cxnLst/>
              <a:rect l="l" t="t" r="r" b="b"/>
              <a:pathLst>
                <a:path w="864354" h="1104054">
                  <a:moveTo>
                    <a:pt x="837684" y="914824"/>
                  </a:moveTo>
                  <a:cubicBezTo>
                    <a:pt x="837684" y="1002454"/>
                    <a:pt x="761484" y="1073574"/>
                    <a:pt x="680204" y="1073574"/>
                  </a:cubicBezTo>
                  <a:lnTo>
                    <a:pt x="66040" y="1073574"/>
                  </a:lnTo>
                  <a:cubicBezTo>
                    <a:pt x="43180" y="1073574"/>
                    <a:pt x="20320" y="1068494"/>
                    <a:pt x="0" y="1059604"/>
                  </a:cubicBezTo>
                  <a:cubicBezTo>
                    <a:pt x="26670" y="1087544"/>
                    <a:pt x="63500" y="1104054"/>
                    <a:pt x="99636" y="1104054"/>
                  </a:cubicBezTo>
                  <a:lnTo>
                    <a:pt x="718304" y="1104054"/>
                  </a:lnTo>
                  <a:cubicBezTo>
                    <a:pt x="798314" y="1104054"/>
                    <a:pt x="864354" y="1038014"/>
                    <a:pt x="864354" y="958004"/>
                  </a:cubicBezTo>
                  <a:lnTo>
                    <a:pt x="864354" y="95250"/>
                  </a:lnTo>
                  <a:cubicBezTo>
                    <a:pt x="864354" y="58420"/>
                    <a:pt x="850384" y="25400"/>
                    <a:pt x="828794" y="0"/>
                  </a:cubicBezTo>
                  <a:cubicBezTo>
                    <a:pt x="835144" y="16510"/>
                    <a:pt x="837684" y="34290"/>
                    <a:pt x="837684" y="52070"/>
                  </a:cubicBezTo>
                  <a:lnTo>
                    <a:pt x="837684" y="914824"/>
                  </a:lnTo>
                  <a:lnTo>
                    <a:pt x="837684" y="914824"/>
                  </a:ln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2700" y="12700"/>
              <a:ext cx="903724" cy="1154854"/>
            </a:xfrm>
            <a:custGeom>
              <a:avLst/>
              <a:gdLst/>
              <a:ahLst/>
              <a:cxnLst/>
              <a:rect l="l" t="t" r="r" b="b"/>
              <a:pathLst>
                <a:path w="903724" h="1154854">
                  <a:moveTo>
                    <a:pt x="146050" y="1154854"/>
                  </a:moveTo>
                  <a:lnTo>
                    <a:pt x="757674" y="1154854"/>
                  </a:lnTo>
                  <a:cubicBezTo>
                    <a:pt x="837684" y="1154854"/>
                    <a:pt x="903724" y="1088814"/>
                    <a:pt x="903724" y="1008804"/>
                  </a:cubicBezTo>
                  <a:lnTo>
                    <a:pt x="903724" y="146050"/>
                  </a:lnTo>
                  <a:cubicBezTo>
                    <a:pt x="903724" y="66040"/>
                    <a:pt x="837684" y="0"/>
                    <a:pt x="75767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08804"/>
                  </a:lnTo>
                  <a:cubicBezTo>
                    <a:pt x="0" y="1090084"/>
                    <a:pt x="66040" y="1154854"/>
                    <a:pt x="146050" y="1154854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968494" cy="1223434"/>
            </a:xfrm>
            <a:custGeom>
              <a:avLst/>
              <a:gdLst/>
              <a:ahLst/>
              <a:cxnLst/>
              <a:rect l="l" t="t" r="r" b="b"/>
              <a:pathLst>
                <a:path w="968494" h="1223434">
                  <a:moveTo>
                    <a:pt x="904994" y="74930"/>
                  </a:moveTo>
                  <a:cubicBezTo>
                    <a:pt x="877054" y="30480"/>
                    <a:pt x="827524" y="0"/>
                    <a:pt x="77037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21504"/>
                  </a:lnTo>
                  <a:cubicBezTo>
                    <a:pt x="0" y="1073574"/>
                    <a:pt x="25400" y="1119294"/>
                    <a:pt x="63500" y="1148504"/>
                  </a:cubicBezTo>
                  <a:cubicBezTo>
                    <a:pt x="91440" y="1192954"/>
                    <a:pt x="140970" y="1223434"/>
                    <a:pt x="192913" y="1223434"/>
                  </a:cubicBezTo>
                  <a:lnTo>
                    <a:pt x="809744" y="1223434"/>
                  </a:lnTo>
                  <a:cubicBezTo>
                    <a:pt x="897374" y="1223434"/>
                    <a:pt x="968494" y="1152314"/>
                    <a:pt x="968494" y="1064684"/>
                  </a:cubicBezTo>
                  <a:lnTo>
                    <a:pt x="968494" y="201930"/>
                  </a:lnTo>
                  <a:cubicBezTo>
                    <a:pt x="968494" y="149860"/>
                    <a:pt x="943094" y="104140"/>
                    <a:pt x="904994" y="74930"/>
                  </a:cubicBezTo>
                  <a:close/>
                  <a:moveTo>
                    <a:pt x="12700" y="102150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70374" y="12700"/>
                  </a:lnTo>
                  <a:cubicBezTo>
                    <a:pt x="850384" y="12700"/>
                    <a:pt x="916424" y="78740"/>
                    <a:pt x="916424" y="158750"/>
                  </a:cubicBezTo>
                  <a:lnTo>
                    <a:pt x="916424" y="1021504"/>
                  </a:lnTo>
                  <a:cubicBezTo>
                    <a:pt x="916424" y="1101514"/>
                    <a:pt x="850384" y="1167554"/>
                    <a:pt x="770374" y="1167554"/>
                  </a:cubicBezTo>
                  <a:lnTo>
                    <a:pt x="158750" y="1167554"/>
                  </a:lnTo>
                  <a:cubicBezTo>
                    <a:pt x="78740" y="1167554"/>
                    <a:pt x="12700" y="1102784"/>
                    <a:pt x="12700" y="1021504"/>
                  </a:cubicBezTo>
                  <a:close/>
                  <a:moveTo>
                    <a:pt x="957064" y="1064684"/>
                  </a:moveTo>
                  <a:cubicBezTo>
                    <a:pt x="957064" y="1144694"/>
                    <a:pt x="889754" y="1210734"/>
                    <a:pt x="809744" y="1210734"/>
                  </a:cubicBezTo>
                  <a:lnTo>
                    <a:pt x="192913" y="1210734"/>
                  </a:lnTo>
                  <a:cubicBezTo>
                    <a:pt x="157480" y="1210734"/>
                    <a:pt x="120650" y="1194224"/>
                    <a:pt x="93980" y="1166284"/>
                  </a:cubicBezTo>
                  <a:cubicBezTo>
                    <a:pt x="114300" y="1175174"/>
                    <a:pt x="135890" y="1180254"/>
                    <a:pt x="160020" y="1180254"/>
                  </a:cubicBezTo>
                  <a:lnTo>
                    <a:pt x="771644" y="1180254"/>
                  </a:lnTo>
                  <a:cubicBezTo>
                    <a:pt x="859274" y="1180254"/>
                    <a:pt x="930394" y="1109134"/>
                    <a:pt x="930394" y="1021504"/>
                  </a:cubicBezTo>
                  <a:lnTo>
                    <a:pt x="930394" y="158750"/>
                  </a:lnTo>
                  <a:cubicBezTo>
                    <a:pt x="930394" y="140970"/>
                    <a:pt x="926584" y="123190"/>
                    <a:pt x="921504" y="106680"/>
                  </a:cubicBezTo>
                  <a:cubicBezTo>
                    <a:pt x="943094" y="132080"/>
                    <a:pt x="957064" y="165100"/>
                    <a:pt x="957064" y="201930"/>
                  </a:cubicBezTo>
                  <a:lnTo>
                    <a:pt x="957064" y="1064684"/>
                  </a:lnTo>
                  <a:cubicBezTo>
                    <a:pt x="957064" y="1064684"/>
                    <a:pt x="957064" y="1064684"/>
                    <a:pt x="957064" y="1064684"/>
                  </a:cubicBezTo>
                  <a:close/>
                </a:path>
              </a:pathLst>
            </a:custGeom>
            <a:solidFill>
              <a:srgbClr val="616D6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65201" y="3601605"/>
            <a:ext cx="3131898" cy="3158434"/>
            <a:chOff x="0" y="-19050"/>
            <a:chExt cx="824862" cy="831850"/>
          </a:xfrm>
        </p:grpSpPr>
        <p:sp>
          <p:nvSpPr>
            <p:cNvPr id="15" name="Freeform 15"/>
            <p:cNvSpPr/>
            <p:nvPr/>
          </p:nvSpPr>
          <p:spPr>
            <a:xfrm>
              <a:off x="12062" y="6156"/>
              <a:ext cx="812800" cy="197902"/>
            </a:xfrm>
            <a:custGeom>
              <a:avLst/>
              <a:gdLst/>
              <a:ahLst/>
              <a:cxnLst/>
              <a:rect l="l" t="t" r="r" b="b"/>
              <a:pathLst>
                <a:path w="812800" h="197902">
                  <a:moveTo>
                    <a:pt x="98951" y="0"/>
                  </a:moveTo>
                  <a:lnTo>
                    <a:pt x="713849" y="0"/>
                  </a:lnTo>
                  <a:cubicBezTo>
                    <a:pt x="740092" y="0"/>
                    <a:pt x="765261" y="10425"/>
                    <a:pt x="783818" y="28982"/>
                  </a:cubicBezTo>
                  <a:cubicBezTo>
                    <a:pt x="802375" y="47539"/>
                    <a:pt x="812800" y="72708"/>
                    <a:pt x="812800" y="98951"/>
                  </a:cubicBezTo>
                  <a:lnTo>
                    <a:pt x="812800" y="98951"/>
                  </a:lnTo>
                  <a:cubicBezTo>
                    <a:pt x="812800" y="153600"/>
                    <a:pt x="768498" y="197902"/>
                    <a:pt x="713849" y="197902"/>
                  </a:cubicBezTo>
                  <a:lnTo>
                    <a:pt x="98951" y="197902"/>
                  </a:lnTo>
                  <a:cubicBezTo>
                    <a:pt x="72708" y="197902"/>
                    <a:pt x="47539" y="187477"/>
                    <a:pt x="28982" y="168920"/>
                  </a:cubicBezTo>
                  <a:cubicBezTo>
                    <a:pt x="10425" y="150363"/>
                    <a:pt x="0" y="125195"/>
                    <a:pt x="0" y="98951"/>
                  </a:cubicBezTo>
                  <a:lnTo>
                    <a:pt x="0" y="98951"/>
                  </a:lnTo>
                  <a:cubicBezTo>
                    <a:pt x="0" y="72708"/>
                    <a:pt x="10425" y="47539"/>
                    <a:pt x="28982" y="28982"/>
                  </a:cubicBezTo>
                  <a:cubicBezTo>
                    <a:pt x="47539" y="10425"/>
                    <a:pt x="72708" y="0"/>
                    <a:pt x="98951" y="0"/>
                  </a:cubicBezTo>
                  <a:close/>
                </a:path>
              </a:pathLst>
            </a:custGeom>
            <a:solidFill>
              <a:srgbClr val="FEE6AA"/>
            </a:solidFill>
          </p:spPr>
          <p:txBody>
            <a:bodyPr/>
            <a:lstStyle/>
            <a:p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 </a:t>
              </a:r>
              <a:r>
                <a:rPr lang="en-US" sz="44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Nhóm</a:t>
              </a:r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1, 2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r>
                <a:rPr lang="en-US" sz="2780">
                  <a:solidFill>
                    <a:srgbClr val="616D69"/>
                  </a:solidFill>
                  <a:latin typeface="Roboto Condensed"/>
                </a:rPr>
                <a:t>NHÓM 1,2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65376" y="3622376"/>
            <a:ext cx="3086100" cy="751410"/>
            <a:chOff x="0" y="0"/>
            <a:chExt cx="812800" cy="1979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97902"/>
            </a:xfrm>
            <a:custGeom>
              <a:avLst/>
              <a:gdLst/>
              <a:ahLst/>
              <a:cxnLst/>
              <a:rect l="l" t="t" r="r" b="b"/>
              <a:pathLst>
                <a:path w="812800" h="197902">
                  <a:moveTo>
                    <a:pt x="98951" y="0"/>
                  </a:moveTo>
                  <a:lnTo>
                    <a:pt x="713849" y="0"/>
                  </a:lnTo>
                  <a:cubicBezTo>
                    <a:pt x="740092" y="0"/>
                    <a:pt x="765261" y="10425"/>
                    <a:pt x="783818" y="28982"/>
                  </a:cubicBezTo>
                  <a:cubicBezTo>
                    <a:pt x="802375" y="47539"/>
                    <a:pt x="812800" y="72708"/>
                    <a:pt x="812800" y="98951"/>
                  </a:cubicBezTo>
                  <a:lnTo>
                    <a:pt x="812800" y="98951"/>
                  </a:lnTo>
                  <a:cubicBezTo>
                    <a:pt x="812800" y="153600"/>
                    <a:pt x="768498" y="197902"/>
                    <a:pt x="713849" y="197902"/>
                  </a:cubicBezTo>
                  <a:lnTo>
                    <a:pt x="98951" y="197902"/>
                  </a:lnTo>
                  <a:cubicBezTo>
                    <a:pt x="72708" y="197902"/>
                    <a:pt x="47539" y="187477"/>
                    <a:pt x="28982" y="168920"/>
                  </a:cubicBezTo>
                  <a:cubicBezTo>
                    <a:pt x="10425" y="150363"/>
                    <a:pt x="0" y="125195"/>
                    <a:pt x="0" y="98951"/>
                  </a:cubicBezTo>
                  <a:lnTo>
                    <a:pt x="0" y="98951"/>
                  </a:lnTo>
                  <a:cubicBezTo>
                    <a:pt x="0" y="72708"/>
                    <a:pt x="10425" y="47539"/>
                    <a:pt x="28982" y="28982"/>
                  </a:cubicBezTo>
                  <a:cubicBezTo>
                    <a:pt x="47539" y="10425"/>
                    <a:pt x="72708" y="0"/>
                    <a:pt x="98951" y="0"/>
                  </a:cubicBezTo>
                  <a:close/>
                </a:path>
              </a:pathLst>
            </a:custGeom>
            <a:solidFill>
              <a:srgbClr val="FEE6AA"/>
            </a:solidFill>
          </p:spPr>
          <p:txBody>
            <a:bodyPr/>
            <a:lstStyle/>
            <a:p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4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Nhóm</a:t>
              </a:r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3, 4</a:t>
              </a:r>
              <a:endParaRPr lang="en-US" sz="440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r>
                <a:rPr lang="en-US" sz="2780">
                  <a:solidFill>
                    <a:srgbClr val="616D69"/>
                  </a:solidFill>
                  <a:latin typeface="Roboto Condensed"/>
                </a:rPr>
                <a:t>NHÓM 3,4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726129" y="3673936"/>
            <a:ext cx="3086100" cy="751410"/>
            <a:chOff x="0" y="0"/>
            <a:chExt cx="812800" cy="1979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197902"/>
            </a:xfrm>
            <a:custGeom>
              <a:avLst/>
              <a:gdLst/>
              <a:ahLst/>
              <a:cxnLst/>
              <a:rect l="l" t="t" r="r" b="b"/>
              <a:pathLst>
                <a:path w="812800" h="197902">
                  <a:moveTo>
                    <a:pt x="98951" y="0"/>
                  </a:moveTo>
                  <a:lnTo>
                    <a:pt x="713849" y="0"/>
                  </a:lnTo>
                  <a:cubicBezTo>
                    <a:pt x="740092" y="0"/>
                    <a:pt x="765261" y="10425"/>
                    <a:pt x="783818" y="28982"/>
                  </a:cubicBezTo>
                  <a:cubicBezTo>
                    <a:pt x="802375" y="47539"/>
                    <a:pt x="812800" y="72708"/>
                    <a:pt x="812800" y="98951"/>
                  </a:cubicBezTo>
                  <a:lnTo>
                    <a:pt x="812800" y="98951"/>
                  </a:lnTo>
                  <a:cubicBezTo>
                    <a:pt x="812800" y="153600"/>
                    <a:pt x="768498" y="197902"/>
                    <a:pt x="713849" y="197902"/>
                  </a:cubicBezTo>
                  <a:lnTo>
                    <a:pt x="98951" y="197902"/>
                  </a:lnTo>
                  <a:cubicBezTo>
                    <a:pt x="72708" y="197902"/>
                    <a:pt x="47539" y="187477"/>
                    <a:pt x="28982" y="168920"/>
                  </a:cubicBezTo>
                  <a:cubicBezTo>
                    <a:pt x="10425" y="150363"/>
                    <a:pt x="0" y="125195"/>
                    <a:pt x="0" y="98951"/>
                  </a:cubicBezTo>
                  <a:lnTo>
                    <a:pt x="0" y="98951"/>
                  </a:lnTo>
                  <a:cubicBezTo>
                    <a:pt x="0" y="72708"/>
                    <a:pt x="10425" y="47539"/>
                    <a:pt x="28982" y="28982"/>
                  </a:cubicBezTo>
                  <a:cubicBezTo>
                    <a:pt x="47539" y="10425"/>
                    <a:pt x="72708" y="0"/>
                    <a:pt x="98951" y="0"/>
                  </a:cubicBezTo>
                  <a:close/>
                </a:path>
              </a:pathLst>
            </a:custGeom>
            <a:solidFill>
              <a:srgbClr val="FEE6AA"/>
            </a:solidFill>
          </p:spPr>
          <p:txBody>
            <a:bodyPr/>
            <a:lstStyle/>
            <a:p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 </a:t>
              </a:r>
              <a:r>
                <a:rPr lang="en-US" sz="44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Nhóm</a:t>
              </a:r>
              <a:r>
                <a:rPr lang="en-US" sz="44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5, 6</a:t>
              </a:r>
              <a:endParaRPr lang="en-US" sz="440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r>
                <a:rPr lang="en-US" sz="2780">
                  <a:solidFill>
                    <a:srgbClr val="616D69"/>
                  </a:solidFill>
                  <a:latin typeface="Roboto Condensed"/>
                </a:rPr>
                <a:t>NHÓM 5,6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03326" y="-1715742"/>
            <a:ext cx="4114800" cy="4114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12372" y="248797"/>
            <a:ext cx="949848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000">
                <a:solidFill>
                  <a:srgbClr val="65471B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1796" y="1030333"/>
            <a:ext cx="13986854" cy="247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9" lvl="1" indent="-377829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Hoạt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động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6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, 2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chung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1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nhiệm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</a:p>
          <a:p>
            <a:pPr marL="755659" lvl="1" indent="-377829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Nhiệm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: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thực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hiện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nhiệm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phiếu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học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tập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01</a:t>
            </a:r>
          </a:p>
          <a:p>
            <a:pPr marL="755659" lvl="1" indent="-377829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Thời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gian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: 5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phút</a:t>
            </a:r>
            <a:endParaRPr lang="en-US" sz="3500" dirty="0">
              <a:solidFill>
                <a:srgbClr val="65471B"/>
              </a:solidFill>
              <a:latin typeface="Roboto Condensed"/>
            </a:endParaRPr>
          </a:p>
          <a:p>
            <a:pPr marL="755659" lvl="1" indent="-377829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Thời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gian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tối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đa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: 2 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phút</a:t>
            </a:r>
            <a:r>
              <a:rPr lang="en-US" sz="3500" dirty="0">
                <a:solidFill>
                  <a:srgbClr val="65471B"/>
                </a:solidFill>
                <a:latin typeface="Roboto Condensed"/>
              </a:rPr>
              <a:t>/</a:t>
            </a:r>
            <a:r>
              <a:rPr lang="en-US" sz="3500" dirty="0" err="1">
                <a:solidFill>
                  <a:srgbClr val="65471B"/>
                </a:solidFill>
                <a:latin typeface="Roboto Condensed"/>
              </a:rPr>
              <a:t>nhóm</a:t>
            </a:r>
            <a:endParaRPr lang="en-US" sz="3500" dirty="0">
              <a:solidFill>
                <a:srgbClr val="65471B"/>
              </a:solidFill>
              <a:latin typeface="Roboto Condense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91425" y="4834811"/>
            <a:ext cx="5319887" cy="545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Văn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bản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viết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về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vấn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đề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Vấn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đề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ấy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được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nêu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khái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quát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ở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phần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nào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</a:t>
            </a:r>
          </a:p>
          <a:p>
            <a:pPr marL="604521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Các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mục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2,3,4,5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đều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dựa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vào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trình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tự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các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sự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kiện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trong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truyện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Thánh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Gióng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nhưng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tác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giả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không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kể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lại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sự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kiện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mà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chủ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yếu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nêu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lên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nội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dung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  Qua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văn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bản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em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hiểu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truyền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thuyết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Thánh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Gióng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có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ý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nghĩa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như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thế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nào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</a:t>
            </a:r>
          </a:p>
          <a:p>
            <a:pPr algn="just">
              <a:lnSpc>
                <a:spcPts val="3920"/>
              </a:lnSpc>
            </a:pPr>
            <a:endParaRPr lang="en-US" sz="2800" dirty="0">
              <a:solidFill>
                <a:srgbClr val="FAE8E0"/>
              </a:solidFill>
              <a:latin typeface="Roboto Condense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889210" y="4834811"/>
            <a:ext cx="4459898" cy="446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Nội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dung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chính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phần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(2)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là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Tìm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lí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lẽ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và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bằng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làm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sáng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tỏ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điều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đó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.</a:t>
            </a:r>
          </a:p>
          <a:p>
            <a:pPr marL="604521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Nội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dung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chính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phần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(3)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là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Tìm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lí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lẽ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và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bằng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làm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sáng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tỏ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điều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đó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.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Việc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trích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dẫn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ý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kiến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Lê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Trí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Viễn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nhằm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mục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đích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800" dirty="0">
                <a:solidFill>
                  <a:srgbClr val="FAE8E0"/>
                </a:solidFill>
                <a:latin typeface="Roboto Condensed"/>
              </a:rPr>
              <a:t>?</a:t>
            </a:r>
          </a:p>
          <a:p>
            <a:pPr algn="just">
              <a:lnSpc>
                <a:spcPts val="3920"/>
              </a:lnSpc>
            </a:pPr>
            <a:endParaRPr lang="en-US" sz="2800" dirty="0">
              <a:solidFill>
                <a:srgbClr val="FAE8E0"/>
              </a:solidFill>
              <a:latin typeface="Roboto Condense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712722" y="4844336"/>
            <a:ext cx="4710729" cy="513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just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Nội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dung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chính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phần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(4)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là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?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Tìm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lí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lẽ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và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bằng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làm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sáng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tỏ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điều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đó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. Ý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nghĩa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các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lí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lẽ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và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bằng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đó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.</a:t>
            </a:r>
          </a:p>
          <a:p>
            <a:pPr marL="626111" lvl="1" indent="-313055" algn="just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Nội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dung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chính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của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phần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(5)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là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gì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?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Bằng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nào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cho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thấy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Gióng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để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lại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các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chứng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 </a:t>
            </a:r>
            <a:r>
              <a:rPr lang="en-US" sz="2900" dirty="0" err="1">
                <a:solidFill>
                  <a:srgbClr val="FAE8E0"/>
                </a:solidFill>
                <a:latin typeface="Roboto Condensed"/>
              </a:rPr>
              <a:t>tích</a:t>
            </a:r>
            <a:r>
              <a:rPr lang="en-US" sz="2900" dirty="0">
                <a:solidFill>
                  <a:srgbClr val="FAE8E0"/>
                </a:solidFill>
                <a:latin typeface="Roboto Condensed"/>
              </a:rPr>
              <a:t>?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FAE8E0"/>
              </a:solidFill>
              <a:latin typeface="Roboto Condensed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379" y="1458536"/>
            <a:ext cx="6162786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5471B"/>
                </a:solidFill>
                <a:latin typeface="Roboto Condensed Bold Italics"/>
              </a:rPr>
              <a:t>THÁNH GIÓNG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5471B"/>
                </a:solidFill>
                <a:latin typeface="Roboto Condensed Bold Italics"/>
              </a:rPr>
              <a:t>TƯỢNG ĐÀI VĨNH CỬU 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5471B"/>
                </a:solidFill>
                <a:latin typeface="Roboto Condensed Bold Italics"/>
              </a:rPr>
              <a:t>CỦA LÒNG YÊU NƯỚC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935156" y="879163"/>
            <a:ext cx="3040148" cy="1220840"/>
            <a:chOff x="0" y="0"/>
            <a:chExt cx="1822047" cy="731684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717907" cy="612304"/>
            </a:xfrm>
            <a:custGeom>
              <a:avLst/>
              <a:gdLst/>
              <a:ahLst/>
              <a:cxnLst/>
              <a:rect l="l" t="t" r="r" b="b"/>
              <a:pathLst>
                <a:path w="1717907" h="612304">
                  <a:moveTo>
                    <a:pt x="1691237" y="423074"/>
                  </a:moveTo>
                  <a:cubicBezTo>
                    <a:pt x="1691237" y="510704"/>
                    <a:pt x="1615037" y="581824"/>
                    <a:pt x="1533757" y="581824"/>
                  </a:cubicBezTo>
                  <a:lnTo>
                    <a:pt x="66040" y="581824"/>
                  </a:lnTo>
                  <a:cubicBezTo>
                    <a:pt x="43180" y="581824"/>
                    <a:pt x="20320" y="576744"/>
                    <a:pt x="0" y="567854"/>
                  </a:cubicBezTo>
                  <a:cubicBezTo>
                    <a:pt x="26670" y="595794"/>
                    <a:pt x="63500" y="612304"/>
                    <a:pt x="105076" y="612304"/>
                  </a:cubicBezTo>
                  <a:lnTo>
                    <a:pt x="1571857" y="612304"/>
                  </a:lnTo>
                  <a:cubicBezTo>
                    <a:pt x="1651867" y="612304"/>
                    <a:pt x="1717907" y="546264"/>
                    <a:pt x="1717907" y="466254"/>
                  </a:cubicBezTo>
                  <a:lnTo>
                    <a:pt x="1717907" y="95250"/>
                  </a:lnTo>
                  <a:cubicBezTo>
                    <a:pt x="1717907" y="58420"/>
                    <a:pt x="1703937" y="25400"/>
                    <a:pt x="1682347" y="0"/>
                  </a:cubicBezTo>
                  <a:cubicBezTo>
                    <a:pt x="1688697" y="16510"/>
                    <a:pt x="1691237" y="34290"/>
                    <a:pt x="1691237" y="52070"/>
                  </a:cubicBezTo>
                  <a:lnTo>
                    <a:pt x="1691237" y="423074"/>
                  </a:lnTo>
                  <a:lnTo>
                    <a:pt x="1691237" y="4230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757277" cy="663104"/>
            </a:xfrm>
            <a:custGeom>
              <a:avLst/>
              <a:gdLst/>
              <a:ahLst/>
              <a:cxnLst/>
              <a:rect l="l" t="t" r="r" b="b"/>
              <a:pathLst>
                <a:path w="1757277" h="663104">
                  <a:moveTo>
                    <a:pt x="146050" y="663104"/>
                  </a:moveTo>
                  <a:lnTo>
                    <a:pt x="1611227" y="663104"/>
                  </a:lnTo>
                  <a:cubicBezTo>
                    <a:pt x="1691237" y="663104"/>
                    <a:pt x="1757277" y="597064"/>
                    <a:pt x="1757277" y="517054"/>
                  </a:cubicBezTo>
                  <a:lnTo>
                    <a:pt x="1757277" y="146050"/>
                  </a:lnTo>
                  <a:cubicBezTo>
                    <a:pt x="1757277" y="66040"/>
                    <a:pt x="1691237" y="0"/>
                    <a:pt x="16112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17054"/>
                  </a:lnTo>
                  <a:cubicBezTo>
                    <a:pt x="0" y="598334"/>
                    <a:pt x="66040" y="663104"/>
                    <a:pt x="146050" y="663104"/>
                  </a:cubicBezTo>
                  <a:close/>
                </a:path>
              </a:pathLst>
            </a:custGeom>
            <a:solidFill>
              <a:srgbClr val="E4977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822047" cy="731684"/>
            </a:xfrm>
            <a:custGeom>
              <a:avLst/>
              <a:gdLst/>
              <a:ahLst/>
              <a:cxnLst/>
              <a:rect l="l" t="t" r="r" b="b"/>
              <a:pathLst>
                <a:path w="1822047" h="731684">
                  <a:moveTo>
                    <a:pt x="1758547" y="74930"/>
                  </a:moveTo>
                  <a:cubicBezTo>
                    <a:pt x="1730607" y="30480"/>
                    <a:pt x="1681077" y="0"/>
                    <a:pt x="16239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9754"/>
                  </a:lnTo>
                  <a:cubicBezTo>
                    <a:pt x="0" y="581824"/>
                    <a:pt x="25400" y="627544"/>
                    <a:pt x="63500" y="656754"/>
                  </a:cubicBezTo>
                  <a:cubicBezTo>
                    <a:pt x="91440" y="701204"/>
                    <a:pt x="140970" y="731684"/>
                    <a:pt x="199203" y="731684"/>
                  </a:cubicBezTo>
                  <a:lnTo>
                    <a:pt x="1663297" y="731684"/>
                  </a:lnTo>
                  <a:cubicBezTo>
                    <a:pt x="1750927" y="731684"/>
                    <a:pt x="1822047" y="660564"/>
                    <a:pt x="1822047" y="572934"/>
                  </a:cubicBezTo>
                  <a:lnTo>
                    <a:pt x="1822047" y="201930"/>
                  </a:lnTo>
                  <a:cubicBezTo>
                    <a:pt x="1822047" y="149860"/>
                    <a:pt x="1796647" y="104140"/>
                    <a:pt x="1758547" y="74930"/>
                  </a:cubicBezTo>
                  <a:close/>
                  <a:moveTo>
                    <a:pt x="12700" y="5297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623927" y="12700"/>
                  </a:lnTo>
                  <a:cubicBezTo>
                    <a:pt x="1703937" y="12700"/>
                    <a:pt x="1769977" y="78740"/>
                    <a:pt x="1769977" y="158750"/>
                  </a:cubicBezTo>
                  <a:lnTo>
                    <a:pt x="1769977" y="529754"/>
                  </a:lnTo>
                  <a:cubicBezTo>
                    <a:pt x="1769977" y="609764"/>
                    <a:pt x="1703937" y="675804"/>
                    <a:pt x="1623927" y="675804"/>
                  </a:cubicBezTo>
                  <a:lnTo>
                    <a:pt x="158750" y="675804"/>
                  </a:lnTo>
                  <a:cubicBezTo>
                    <a:pt x="78740" y="675804"/>
                    <a:pt x="12700" y="611034"/>
                    <a:pt x="12700" y="529754"/>
                  </a:cubicBezTo>
                  <a:close/>
                  <a:moveTo>
                    <a:pt x="1810617" y="572934"/>
                  </a:moveTo>
                  <a:cubicBezTo>
                    <a:pt x="1810617" y="652944"/>
                    <a:pt x="1743307" y="718984"/>
                    <a:pt x="1663297" y="718984"/>
                  </a:cubicBezTo>
                  <a:lnTo>
                    <a:pt x="199203" y="718984"/>
                  </a:lnTo>
                  <a:cubicBezTo>
                    <a:pt x="157480" y="718984"/>
                    <a:pt x="120650" y="702474"/>
                    <a:pt x="93980" y="674534"/>
                  </a:cubicBezTo>
                  <a:cubicBezTo>
                    <a:pt x="114300" y="683424"/>
                    <a:pt x="135890" y="688504"/>
                    <a:pt x="160020" y="688504"/>
                  </a:cubicBezTo>
                  <a:lnTo>
                    <a:pt x="1625197" y="688504"/>
                  </a:lnTo>
                  <a:cubicBezTo>
                    <a:pt x="1712827" y="688504"/>
                    <a:pt x="1783947" y="617384"/>
                    <a:pt x="1783947" y="529754"/>
                  </a:cubicBezTo>
                  <a:lnTo>
                    <a:pt x="1783947" y="158750"/>
                  </a:lnTo>
                  <a:cubicBezTo>
                    <a:pt x="1783947" y="140970"/>
                    <a:pt x="1780137" y="123190"/>
                    <a:pt x="1775057" y="106680"/>
                  </a:cubicBezTo>
                  <a:cubicBezTo>
                    <a:pt x="1796647" y="132080"/>
                    <a:pt x="1810617" y="165100"/>
                    <a:pt x="1810617" y="201930"/>
                  </a:cubicBezTo>
                  <a:lnTo>
                    <a:pt x="1810617" y="572934"/>
                  </a:lnTo>
                  <a:cubicBezTo>
                    <a:pt x="1810617" y="572934"/>
                    <a:pt x="1810617" y="572934"/>
                    <a:pt x="1810617" y="5729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935172" y="1256118"/>
            <a:ext cx="304014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5471B"/>
                </a:solidFill>
                <a:latin typeface="Fraunces Bold"/>
              </a:rPr>
              <a:t>Nêu vấn đề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5229377" y="-1252476"/>
            <a:ext cx="4695920" cy="41148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519032" y="756767"/>
            <a:ext cx="4933989" cy="1546418"/>
            <a:chOff x="0" y="0"/>
            <a:chExt cx="1822047" cy="571069"/>
          </a:xfrm>
        </p:grpSpPr>
        <p:sp>
          <p:nvSpPr>
            <p:cNvPr id="10" name="Freeform 10"/>
            <p:cNvSpPr/>
            <p:nvPr/>
          </p:nvSpPr>
          <p:spPr>
            <a:xfrm>
              <a:off x="92710" y="106680"/>
              <a:ext cx="1717907" cy="451689"/>
            </a:xfrm>
            <a:custGeom>
              <a:avLst/>
              <a:gdLst/>
              <a:ahLst/>
              <a:cxnLst/>
              <a:rect l="l" t="t" r="r" b="b"/>
              <a:pathLst>
                <a:path w="1717907" h="451689">
                  <a:moveTo>
                    <a:pt x="1691237" y="262459"/>
                  </a:moveTo>
                  <a:cubicBezTo>
                    <a:pt x="1691237" y="350089"/>
                    <a:pt x="1615037" y="421209"/>
                    <a:pt x="1533757" y="421209"/>
                  </a:cubicBezTo>
                  <a:lnTo>
                    <a:pt x="66040" y="421209"/>
                  </a:lnTo>
                  <a:cubicBezTo>
                    <a:pt x="43180" y="421209"/>
                    <a:pt x="20320" y="416129"/>
                    <a:pt x="0" y="407239"/>
                  </a:cubicBezTo>
                  <a:cubicBezTo>
                    <a:pt x="26670" y="435179"/>
                    <a:pt x="63500" y="451689"/>
                    <a:pt x="105076" y="451689"/>
                  </a:cubicBezTo>
                  <a:lnTo>
                    <a:pt x="1571857" y="451689"/>
                  </a:lnTo>
                  <a:cubicBezTo>
                    <a:pt x="1651867" y="451689"/>
                    <a:pt x="1717907" y="385649"/>
                    <a:pt x="1717907" y="305639"/>
                  </a:cubicBezTo>
                  <a:lnTo>
                    <a:pt x="1717907" y="95250"/>
                  </a:lnTo>
                  <a:cubicBezTo>
                    <a:pt x="1717907" y="58420"/>
                    <a:pt x="1703937" y="25400"/>
                    <a:pt x="1682347" y="0"/>
                  </a:cubicBezTo>
                  <a:cubicBezTo>
                    <a:pt x="1688697" y="16510"/>
                    <a:pt x="1691237" y="34290"/>
                    <a:pt x="1691237" y="52070"/>
                  </a:cubicBezTo>
                  <a:lnTo>
                    <a:pt x="1691237" y="262459"/>
                  </a:lnTo>
                  <a:lnTo>
                    <a:pt x="1691237" y="262459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1757277" cy="502489"/>
            </a:xfrm>
            <a:custGeom>
              <a:avLst/>
              <a:gdLst/>
              <a:ahLst/>
              <a:cxnLst/>
              <a:rect l="l" t="t" r="r" b="b"/>
              <a:pathLst>
                <a:path w="1757277" h="502489">
                  <a:moveTo>
                    <a:pt x="146050" y="502489"/>
                  </a:moveTo>
                  <a:lnTo>
                    <a:pt x="1611227" y="502489"/>
                  </a:lnTo>
                  <a:cubicBezTo>
                    <a:pt x="1691237" y="502489"/>
                    <a:pt x="1757277" y="436449"/>
                    <a:pt x="1757277" y="356439"/>
                  </a:cubicBezTo>
                  <a:lnTo>
                    <a:pt x="1757277" y="146050"/>
                  </a:lnTo>
                  <a:cubicBezTo>
                    <a:pt x="1757277" y="66040"/>
                    <a:pt x="1691237" y="0"/>
                    <a:pt x="16112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56439"/>
                  </a:lnTo>
                  <a:cubicBezTo>
                    <a:pt x="0" y="437719"/>
                    <a:pt x="66040" y="502489"/>
                    <a:pt x="146050" y="502489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22047" cy="571069"/>
            </a:xfrm>
            <a:custGeom>
              <a:avLst/>
              <a:gdLst/>
              <a:ahLst/>
              <a:cxnLst/>
              <a:rect l="l" t="t" r="r" b="b"/>
              <a:pathLst>
                <a:path w="1822047" h="571069">
                  <a:moveTo>
                    <a:pt x="1758547" y="74930"/>
                  </a:moveTo>
                  <a:cubicBezTo>
                    <a:pt x="1730607" y="30480"/>
                    <a:pt x="1681077" y="0"/>
                    <a:pt x="16239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69139"/>
                  </a:lnTo>
                  <a:cubicBezTo>
                    <a:pt x="0" y="421209"/>
                    <a:pt x="25400" y="466929"/>
                    <a:pt x="63500" y="496139"/>
                  </a:cubicBezTo>
                  <a:cubicBezTo>
                    <a:pt x="91440" y="540589"/>
                    <a:pt x="140970" y="571069"/>
                    <a:pt x="199203" y="571069"/>
                  </a:cubicBezTo>
                  <a:lnTo>
                    <a:pt x="1663297" y="571069"/>
                  </a:lnTo>
                  <a:cubicBezTo>
                    <a:pt x="1750927" y="571069"/>
                    <a:pt x="1822047" y="499949"/>
                    <a:pt x="1822047" y="412319"/>
                  </a:cubicBezTo>
                  <a:lnTo>
                    <a:pt x="1822047" y="201930"/>
                  </a:lnTo>
                  <a:cubicBezTo>
                    <a:pt x="1822047" y="149860"/>
                    <a:pt x="1796647" y="104140"/>
                    <a:pt x="1758547" y="74930"/>
                  </a:cubicBezTo>
                  <a:close/>
                  <a:moveTo>
                    <a:pt x="12700" y="36913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623927" y="12700"/>
                  </a:lnTo>
                  <a:cubicBezTo>
                    <a:pt x="1703937" y="12700"/>
                    <a:pt x="1769977" y="78740"/>
                    <a:pt x="1769977" y="158750"/>
                  </a:cubicBezTo>
                  <a:lnTo>
                    <a:pt x="1769977" y="369139"/>
                  </a:lnTo>
                  <a:cubicBezTo>
                    <a:pt x="1769977" y="449149"/>
                    <a:pt x="1703937" y="515189"/>
                    <a:pt x="1623927" y="515189"/>
                  </a:cubicBezTo>
                  <a:lnTo>
                    <a:pt x="158750" y="515189"/>
                  </a:lnTo>
                  <a:cubicBezTo>
                    <a:pt x="78740" y="515189"/>
                    <a:pt x="12700" y="450419"/>
                    <a:pt x="12700" y="369139"/>
                  </a:cubicBezTo>
                  <a:close/>
                  <a:moveTo>
                    <a:pt x="1810617" y="412319"/>
                  </a:moveTo>
                  <a:cubicBezTo>
                    <a:pt x="1810617" y="492329"/>
                    <a:pt x="1743307" y="558369"/>
                    <a:pt x="1663297" y="558369"/>
                  </a:cubicBezTo>
                  <a:lnTo>
                    <a:pt x="199203" y="558369"/>
                  </a:lnTo>
                  <a:cubicBezTo>
                    <a:pt x="157480" y="558369"/>
                    <a:pt x="120650" y="541859"/>
                    <a:pt x="93980" y="513919"/>
                  </a:cubicBezTo>
                  <a:cubicBezTo>
                    <a:pt x="114300" y="522809"/>
                    <a:pt x="135890" y="527889"/>
                    <a:pt x="160020" y="527889"/>
                  </a:cubicBezTo>
                  <a:lnTo>
                    <a:pt x="1625197" y="527889"/>
                  </a:lnTo>
                  <a:cubicBezTo>
                    <a:pt x="1712827" y="527889"/>
                    <a:pt x="1783947" y="456769"/>
                    <a:pt x="1783947" y="369139"/>
                  </a:cubicBezTo>
                  <a:lnTo>
                    <a:pt x="1783947" y="158750"/>
                  </a:lnTo>
                  <a:cubicBezTo>
                    <a:pt x="1783947" y="140970"/>
                    <a:pt x="1780137" y="123190"/>
                    <a:pt x="1775057" y="106680"/>
                  </a:cubicBezTo>
                  <a:cubicBezTo>
                    <a:pt x="1796647" y="132080"/>
                    <a:pt x="1810617" y="165100"/>
                    <a:pt x="1810617" y="201930"/>
                  </a:cubicBezTo>
                  <a:lnTo>
                    <a:pt x="1810617" y="412319"/>
                  </a:lnTo>
                  <a:cubicBezTo>
                    <a:pt x="1810617" y="412319"/>
                    <a:pt x="1810617" y="412319"/>
                    <a:pt x="1810617" y="412319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2722324" y="843024"/>
            <a:ext cx="4450878" cy="124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Thánh Gióng là tác phẩm tiêu biểu thuộc chủ đề đánh giặc cứu nước </a:t>
            </a:r>
          </a:p>
        </p:txBody>
      </p:sp>
      <p:sp>
        <p:nvSpPr>
          <p:cNvPr id="14" name="AutoShape 14"/>
          <p:cNvSpPr/>
          <p:nvPr/>
        </p:nvSpPr>
        <p:spPr>
          <a:xfrm rot="104835">
            <a:off x="10974961" y="1501668"/>
            <a:ext cx="1544430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7253479" y="5138738"/>
            <a:ext cx="681693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5400000">
            <a:off x="3379166" y="5372528"/>
            <a:ext cx="7762020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7253479" y="1489583"/>
            <a:ext cx="681693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7935172" y="4536582"/>
            <a:ext cx="3040148" cy="1220840"/>
            <a:chOff x="0" y="0"/>
            <a:chExt cx="1822047" cy="731684"/>
          </a:xfrm>
        </p:grpSpPr>
        <p:sp>
          <p:nvSpPr>
            <p:cNvPr id="19" name="Freeform 19"/>
            <p:cNvSpPr/>
            <p:nvPr/>
          </p:nvSpPr>
          <p:spPr>
            <a:xfrm>
              <a:off x="92710" y="106680"/>
              <a:ext cx="1717907" cy="612304"/>
            </a:xfrm>
            <a:custGeom>
              <a:avLst/>
              <a:gdLst/>
              <a:ahLst/>
              <a:cxnLst/>
              <a:rect l="l" t="t" r="r" b="b"/>
              <a:pathLst>
                <a:path w="1717907" h="612304">
                  <a:moveTo>
                    <a:pt x="1691237" y="423074"/>
                  </a:moveTo>
                  <a:cubicBezTo>
                    <a:pt x="1691237" y="510704"/>
                    <a:pt x="1615037" y="581824"/>
                    <a:pt x="1533757" y="581824"/>
                  </a:cubicBezTo>
                  <a:lnTo>
                    <a:pt x="66040" y="581824"/>
                  </a:lnTo>
                  <a:cubicBezTo>
                    <a:pt x="43180" y="581824"/>
                    <a:pt x="20320" y="576744"/>
                    <a:pt x="0" y="567854"/>
                  </a:cubicBezTo>
                  <a:cubicBezTo>
                    <a:pt x="26670" y="595794"/>
                    <a:pt x="63500" y="612304"/>
                    <a:pt x="105076" y="612304"/>
                  </a:cubicBezTo>
                  <a:lnTo>
                    <a:pt x="1571857" y="612304"/>
                  </a:lnTo>
                  <a:cubicBezTo>
                    <a:pt x="1651867" y="612304"/>
                    <a:pt x="1717907" y="546264"/>
                    <a:pt x="1717907" y="466254"/>
                  </a:cubicBezTo>
                  <a:lnTo>
                    <a:pt x="1717907" y="95250"/>
                  </a:lnTo>
                  <a:cubicBezTo>
                    <a:pt x="1717907" y="58420"/>
                    <a:pt x="1703937" y="25400"/>
                    <a:pt x="1682347" y="0"/>
                  </a:cubicBezTo>
                  <a:cubicBezTo>
                    <a:pt x="1688697" y="16510"/>
                    <a:pt x="1691237" y="34290"/>
                    <a:pt x="1691237" y="52070"/>
                  </a:cubicBezTo>
                  <a:lnTo>
                    <a:pt x="1691237" y="423074"/>
                  </a:lnTo>
                  <a:lnTo>
                    <a:pt x="1691237" y="4230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2700" y="12700"/>
              <a:ext cx="1757277" cy="663104"/>
            </a:xfrm>
            <a:custGeom>
              <a:avLst/>
              <a:gdLst/>
              <a:ahLst/>
              <a:cxnLst/>
              <a:rect l="l" t="t" r="r" b="b"/>
              <a:pathLst>
                <a:path w="1757277" h="663104">
                  <a:moveTo>
                    <a:pt x="146050" y="663104"/>
                  </a:moveTo>
                  <a:lnTo>
                    <a:pt x="1611227" y="663104"/>
                  </a:lnTo>
                  <a:cubicBezTo>
                    <a:pt x="1691237" y="663104"/>
                    <a:pt x="1757277" y="597064"/>
                    <a:pt x="1757277" y="517054"/>
                  </a:cubicBezTo>
                  <a:lnTo>
                    <a:pt x="1757277" y="146050"/>
                  </a:lnTo>
                  <a:cubicBezTo>
                    <a:pt x="1757277" y="66040"/>
                    <a:pt x="1691237" y="0"/>
                    <a:pt x="16112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17054"/>
                  </a:lnTo>
                  <a:cubicBezTo>
                    <a:pt x="0" y="598334"/>
                    <a:pt x="66040" y="663104"/>
                    <a:pt x="146050" y="663104"/>
                  </a:cubicBezTo>
                  <a:close/>
                </a:path>
              </a:pathLst>
            </a:custGeom>
            <a:solidFill>
              <a:srgbClr val="E4977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822047" cy="731684"/>
            </a:xfrm>
            <a:custGeom>
              <a:avLst/>
              <a:gdLst/>
              <a:ahLst/>
              <a:cxnLst/>
              <a:rect l="l" t="t" r="r" b="b"/>
              <a:pathLst>
                <a:path w="1822047" h="731684">
                  <a:moveTo>
                    <a:pt x="1758547" y="74930"/>
                  </a:moveTo>
                  <a:cubicBezTo>
                    <a:pt x="1730607" y="30480"/>
                    <a:pt x="1681077" y="0"/>
                    <a:pt x="16239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9754"/>
                  </a:lnTo>
                  <a:cubicBezTo>
                    <a:pt x="0" y="581824"/>
                    <a:pt x="25400" y="627544"/>
                    <a:pt x="63500" y="656754"/>
                  </a:cubicBezTo>
                  <a:cubicBezTo>
                    <a:pt x="91440" y="701204"/>
                    <a:pt x="140970" y="731684"/>
                    <a:pt x="199203" y="731684"/>
                  </a:cubicBezTo>
                  <a:lnTo>
                    <a:pt x="1663297" y="731684"/>
                  </a:lnTo>
                  <a:cubicBezTo>
                    <a:pt x="1750927" y="731684"/>
                    <a:pt x="1822047" y="660564"/>
                    <a:pt x="1822047" y="572934"/>
                  </a:cubicBezTo>
                  <a:lnTo>
                    <a:pt x="1822047" y="201930"/>
                  </a:lnTo>
                  <a:cubicBezTo>
                    <a:pt x="1822047" y="149860"/>
                    <a:pt x="1796647" y="104140"/>
                    <a:pt x="1758547" y="74930"/>
                  </a:cubicBezTo>
                  <a:close/>
                  <a:moveTo>
                    <a:pt x="12700" y="5297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623927" y="12700"/>
                  </a:lnTo>
                  <a:cubicBezTo>
                    <a:pt x="1703937" y="12700"/>
                    <a:pt x="1769977" y="78740"/>
                    <a:pt x="1769977" y="158750"/>
                  </a:cubicBezTo>
                  <a:lnTo>
                    <a:pt x="1769977" y="529754"/>
                  </a:lnTo>
                  <a:cubicBezTo>
                    <a:pt x="1769977" y="609764"/>
                    <a:pt x="1703937" y="675804"/>
                    <a:pt x="1623927" y="675804"/>
                  </a:cubicBezTo>
                  <a:lnTo>
                    <a:pt x="158750" y="675804"/>
                  </a:lnTo>
                  <a:cubicBezTo>
                    <a:pt x="78740" y="675804"/>
                    <a:pt x="12700" y="611034"/>
                    <a:pt x="12700" y="529754"/>
                  </a:cubicBezTo>
                  <a:close/>
                  <a:moveTo>
                    <a:pt x="1810617" y="572934"/>
                  </a:moveTo>
                  <a:cubicBezTo>
                    <a:pt x="1810617" y="652944"/>
                    <a:pt x="1743307" y="718984"/>
                    <a:pt x="1663297" y="718984"/>
                  </a:cubicBezTo>
                  <a:lnTo>
                    <a:pt x="199203" y="718984"/>
                  </a:lnTo>
                  <a:cubicBezTo>
                    <a:pt x="157480" y="718984"/>
                    <a:pt x="120650" y="702474"/>
                    <a:pt x="93980" y="674534"/>
                  </a:cubicBezTo>
                  <a:cubicBezTo>
                    <a:pt x="114300" y="683424"/>
                    <a:pt x="135890" y="688504"/>
                    <a:pt x="160020" y="688504"/>
                  </a:cubicBezTo>
                  <a:lnTo>
                    <a:pt x="1625197" y="688504"/>
                  </a:lnTo>
                  <a:cubicBezTo>
                    <a:pt x="1712827" y="688504"/>
                    <a:pt x="1783947" y="617384"/>
                    <a:pt x="1783947" y="529754"/>
                  </a:cubicBezTo>
                  <a:lnTo>
                    <a:pt x="1783947" y="158750"/>
                  </a:lnTo>
                  <a:cubicBezTo>
                    <a:pt x="1783947" y="140970"/>
                    <a:pt x="1780137" y="123190"/>
                    <a:pt x="1775057" y="106680"/>
                  </a:cubicBezTo>
                  <a:cubicBezTo>
                    <a:pt x="1796647" y="132080"/>
                    <a:pt x="1810617" y="165100"/>
                    <a:pt x="1810617" y="201930"/>
                  </a:cubicBezTo>
                  <a:lnTo>
                    <a:pt x="1810617" y="572934"/>
                  </a:lnTo>
                  <a:cubicBezTo>
                    <a:pt x="1810617" y="572934"/>
                    <a:pt x="1810617" y="572934"/>
                    <a:pt x="1810617" y="5729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7935172" y="4693365"/>
            <a:ext cx="304014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5471B"/>
                </a:solidFill>
                <a:latin typeface="Fraunces Bold"/>
              </a:rPr>
              <a:t>Giải quyết </a:t>
            </a:r>
          </a:p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5471B"/>
                </a:solidFill>
                <a:latin typeface="Fraunces Bold"/>
              </a:rPr>
              <a:t>vấn đề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504861" y="2821322"/>
            <a:ext cx="4948159" cy="1153541"/>
            <a:chOff x="0" y="0"/>
            <a:chExt cx="2239703" cy="522131"/>
          </a:xfrm>
        </p:grpSpPr>
        <p:sp>
          <p:nvSpPr>
            <p:cNvPr id="24" name="Freeform 24"/>
            <p:cNvSpPr/>
            <p:nvPr/>
          </p:nvSpPr>
          <p:spPr>
            <a:xfrm>
              <a:off x="92710" y="106680"/>
              <a:ext cx="2135563" cy="402751"/>
            </a:xfrm>
            <a:custGeom>
              <a:avLst/>
              <a:gdLst/>
              <a:ahLst/>
              <a:cxnLst/>
              <a:rect l="l" t="t" r="r" b="b"/>
              <a:pathLst>
                <a:path w="2135563" h="402751">
                  <a:moveTo>
                    <a:pt x="2108893" y="213521"/>
                  </a:moveTo>
                  <a:cubicBezTo>
                    <a:pt x="2108893" y="301151"/>
                    <a:pt x="2032693" y="372271"/>
                    <a:pt x="1951413" y="372271"/>
                  </a:cubicBezTo>
                  <a:lnTo>
                    <a:pt x="66040" y="372271"/>
                  </a:lnTo>
                  <a:cubicBezTo>
                    <a:pt x="43180" y="372271"/>
                    <a:pt x="20320" y="367191"/>
                    <a:pt x="0" y="358301"/>
                  </a:cubicBezTo>
                  <a:cubicBezTo>
                    <a:pt x="26670" y="386241"/>
                    <a:pt x="63500" y="402751"/>
                    <a:pt x="107738" y="402751"/>
                  </a:cubicBezTo>
                  <a:lnTo>
                    <a:pt x="1989513" y="402751"/>
                  </a:lnTo>
                  <a:cubicBezTo>
                    <a:pt x="2069523" y="402751"/>
                    <a:pt x="2135563" y="336711"/>
                    <a:pt x="2135563" y="256701"/>
                  </a:cubicBezTo>
                  <a:lnTo>
                    <a:pt x="2135563" y="95250"/>
                  </a:lnTo>
                  <a:cubicBezTo>
                    <a:pt x="2135563" y="58420"/>
                    <a:pt x="2121593" y="25400"/>
                    <a:pt x="2100003" y="0"/>
                  </a:cubicBezTo>
                  <a:cubicBezTo>
                    <a:pt x="2106353" y="16510"/>
                    <a:pt x="2108893" y="34290"/>
                    <a:pt x="2108893" y="52070"/>
                  </a:cubicBezTo>
                  <a:lnTo>
                    <a:pt x="2108893" y="213521"/>
                  </a:lnTo>
                  <a:lnTo>
                    <a:pt x="2108893" y="213521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2700" y="12700"/>
              <a:ext cx="2174933" cy="453551"/>
            </a:xfrm>
            <a:custGeom>
              <a:avLst/>
              <a:gdLst/>
              <a:ahLst/>
              <a:cxnLst/>
              <a:rect l="l" t="t" r="r" b="b"/>
              <a:pathLst>
                <a:path w="2174933" h="453551">
                  <a:moveTo>
                    <a:pt x="146050" y="453551"/>
                  </a:moveTo>
                  <a:lnTo>
                    <a:pt x="2028883" y="453551"/>
                  </a:lnTo>
                  <a:cubicBezTo>
                    <a:pt x="2108893" y="453551"/>
                    <a:pt x="2174933" y="387511"/>
                    <a:pt x="2174933" y="307501"/>
                  </a:cubicBezTo>
                  <a:lnTo>
                    <a:pt x="2174933" y="146050"/>
                  </a:lnTo>
                  <a:cubicBezTo>
                    <a:pt x="2174933" y="66040"/>
                    <a:pt x="2108893" y="0"/>
                    <a:pt x="202888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7501"/>
                  </a:lnTo>
                  <a:cubicBezTo>
                    <a:pt x="0" y="388781"/>
                    <a:pt x="66040" y="453551"/>
                    <a:pt x="146050" y="45355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2239703" cy="522131"/>
            </a:xfrm>
            <a:custGeom>
              <a:avLst/>
              <a:gdLst/>
              <a:ahLst/>
              <a:cxnLst/>
              <a:rect l="l" t="t" r="r" b="b"/>
              <a:pathLst>
                <a:path w="2239703" h="522131">
                  <a:moveTo>
                    <a:pt x="2176203" y="74930"/>
                  </a:moveTo>
                  <a:cubicBezTo>
                    <a:pt x="2148263" y="30480"/>
                    <a:pt x="2098733" y="0"/>
                    <a:pt x="204158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0201"/>
                  </a:lnTo>
                  <a:cubicBezTo>
                    <a:pt x="0" y="372271"/>
                    <a:pt x="25400" y="417991"/>
                    <a:pt x="63500" y="447201"/>
                  </a:cubicBezTo>
                  <a:cubicBezTo>
                    <a:pt x="91440" y="491651"/>
                    <a:pt x="140970" y="522131"/>
                    <a:pt x="202280" y="522131"/>
                  </a:cubicBezTo>
                  <a:lnTo>
                    <a:pt x="2080953" y="522131"/>
                  </a:lnTo>
                  <a:cubicBezTo>
                    <a:pt x="2168583" y="522131"/>
                    <a:pt x="2239703" y="451011"/>
                    <a:pt x="2239703" y="363381"/>
                  </a:cubicBezTo>
                  <a:lnTo>
                    <a:pt x="2239703" y="201930"/>
                  </a:lnTo>
                  <a:cubicBezTo>
                    <a:pt x="2239703" y="149860"/>
                    <a:pt x="2214303" y="104140"/>
                    <a:pt x="2176203" y="74930"/>
                  </a:cubicBezTo>
                  <a:close/>
                  <a:moveTo>
                    <a:pt x="12700" y="32020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41583" y="12700"/>
                  </a:lnTo>
                  <a:cubicBezTo>
                    <a:pt x="2121593" y="12700"/>
                    <a:pt x="2187633" y="78740"/>
                    <a:pt x="2187633" y="158750"/>
                  </a:cubicBezTo>
                  <a:lnTo>
                    <a:pt x="2187633" y="320201"/>
                  </a:lnTo>
                  <a:cubicBezTo>
                    <a:pt x="2187633" y="400211"/>
                    <a:pt x="2121593" y="466251"/>
                    <a:pt x="2041583" y="466251"/>
                  </a:cubicBezTo>
                  <a:lnTo>
                    <a:pt x="158750" y="466251"/>
                  </a:lnTo>
                  <a:cubicBezTo>
                    <a:pt x="78740" y="466251"/>
                    <a:pt x="12700" y="401481"/>
                    <a:pt x="12700" y="320201"/>
                  </a:cubicBezTo>
                  <a:close/>
                  <a:moveTo>
                    <a:pt x="2228273" y="363381"/>
                  </a:moveTo>
                  <a:cubicBezTo>
                    <a:pt x="2228273" y="443391"/>
                    <a:pt x="2160963" y="509431"/>
                    <a:pt x="2080953" y="509431"/>
                  </a:cubicBezTo>
                  <a:lnTo>
                    <a:pt x="202280" y="509431"/>
                  </a:lnTo>
                  <a:cubicBezTo>
                    <a:pt x="157480" y="509431"/>
                    <a:pt x="120650" y="492921"/>
                    <a:pt x="93980" y="464981"/>
                  </a:cubicBezTo>
                  <a:cubicBezTo>
                    <a:pt x="114300" y="473871"/>
                    <a:pt x="135890" y="478951"/>
                    <a:pt x="160020" y="478951"/>
                  </a:cubicBezTo>
                  <a:lnTo>
                    <a:pt x="2042853" y="478951"/>
                  </a:lnTo>
                  <a:cubicBezTo>
                    <a:pt x="2130483" y="478951"/>
                    <a:pt x="2201603" y="407831"/>
                    <a:pt x="2201603" y="320201"/>
                  </a:cubicBezTo>
                  <a:lnTo>
                    <a:pt x="2201603" y="158750"/>
                  </a:lnTo>
                  <a:cubicBezTo>
                    <a:pt x="2201603" y="140970"/>
                    <a:pt x="2197793" y="123190"/>
                    <a:pt x="2192713" y="106680"/>
                  </a:cubicBezTo>
                  <a:cubicBezTo>
                    <a:pt x="2214303" y="132080"/>
                    <a:pt x="2228273" y="165100"/>
                    <a:pt x="2228273" y="201930"/>
                  </a:cubicBezTo>
                  <a:lnTo>
                    <a:pt x="2228273" y="363381"/>
                  </a:lnTo>
                  <a:cubicBezTo>
                    <a:pt x="2228273" y="363381"/>
                    <a:pt x="2228273" y="363381"/>
                    <a:pt x="2228273" y="36338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2608532" y="3036321"/>
            <a:ext cx="4650768" cy="83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65471B"/>
                </a:solidFill>
                <a:latin typeface="Roboto Condensed"/>
              </a:rPr>
              <a:t>Ý nghĩa sự ra đời kì lạ </a:t>
            </a:r>
          </a:p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65471B"/>
                </a:solidFill>
                <a:latin typeface="Roboto Condensed"/>
              </a:rPr>
              <a:t>của Gióng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504861" y="4152047"/>
            <a:ext cx="4948159" cy="1153541"/>
            <a:chOff x="0" y="0"/>
            <a:chExt cx="2239703" cy="522131"/>
          </a:xfrm>
        </p:grpSpPr>
        <p:sp>
          <p:nvSpPr>
            <p:cNvPr id="29" name="Freeform 29"/>
            <p:cNvSpPr/>
            <p:nvPr/>
          </p:nvSpPr>
          <p:spPr>
            <a:xfrm>
              <a:off x="92710" y="106680"/>
              <a:ext cx="2135563" cy="402751"/>
            </a:xfrm>
            <a:custGeom>
              <a:avLst/>
              <a:gdLst/>
              <a:ahLst/>
              <a:cxnLst/>
              <a:rect l="l" t="t" r="r" b="b"/>
              <a:pathLst>
                <a:path w="2135563" h="402751">
                  <a:moveTo>
                    <a:pt x="2108893" y="213521"/>
                  </a:moveTo>
                  <a:cubicBezTo>
                    <a:pt x="2108893" y="301151"/>
                    <a:pt x="2032693" y="372271"/>
                    <a:pt x="1951413" y="372271"/>
                  </a:cubicBezTo>
                  <a:lnTo>
                    <a:pt x="66040" y="372271"/>
                  </a:lnTo>
                  <a:cubicBezTo>
                    <a:pt x="43180" y="372271"/>
                    <a:pt x="20320" y="367191"/>
                    <a:pt x="0" y="358301"/>
                  </a:cubicBezTo>
                  <a:cubicBezTo>
                    <a:pt x="26670" y="386241"/>
                    <a:pt x="63500" y="402751"/>
                    <a:pt x="107738" y="402751"/>
                  </a:cubicBezTo>
                  <a:lnTo>
                    <a:pt x="1989513" y="402751"/>
                  </a:lnTo>
                  <a:cubicBezTo>
                    <a:pt x="2069523" y="402751"/>
                    <a:pt x="2135563" y="336711"/>
                    <a:pt x="2135563" y="256701"/>
                  </a:cubicBezTo>
                  <a:lnTo>
                    <a:pt x="2135563" y="95250"/>
                  </a:lnTo>
                  <a:cubicBezTo>
                    <a:pt x="2135563" y="58420"/>
                    <a:pt x="2121593" y="25400"/>
                    <a:pt x="2100003" y="0"/>
                  </a:cubicBezTo>
                  <a:cubicBezTo>
                    <a:pt x="2106353" y="16510"/>
                    <a:pt x="2108893" y="34290"/>
                    <a:pt x="2108893" y="52070"/>
                  </a:cubicBezTo>
                  <a:lnTo>
                    <a:pt x="2108893" y="213521"/>
                  </a:lnTo>
                  <a:lnTo>
                    <a:pt x="2108893" y="213521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2700" y="12700"/>
              <a:ext cx="2174933" cy="453551"/>
            </a:xfrm>
            <a:custGeom>
              <a:avLst/>
              <a:gdLst/>
              <a:ahLst/>
              <a:cxnLst/>
              <a:rect l="l" t="t" r="r" b="b"/>
              <a:pathLst>
                <a:path w="2174933" h="453551">
                  <a:moveTo>
                    <a:pt x="146050" y="453551"/>
                  </a:moveTo>
                  <a:lnTo>
                    <a:pt x="2028883" y="453551"/>
                  </a:lnTo>
                  <a:cubicBezTo>
                    <a:pt x="2108893" y="453551"/>
                    <a:pt x="2174933" y="387511"/>
                    <a:pt x="2174933" y="307501"/>
                  </a:cubicBezTo>
                  <a:lnTo>
                    <a:pt x="2174933" y="146050"/>
                  </a:lnTo>
                  <a:cubicBezTo>
                    <a:pt x="2174933" y="66040"/>
                    <a:pt x="2108893" y="0"/>
                    <a:pt x="202888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7501"/>
                  </a:lnTo>
                  <a:cubicBezTo>
                    <a:pt x="0" y="388781"/>
                    <a:pt x="66040" y="453551"/>
                    <a:pt x="146050" y="45355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239703" cy="522131"/>
            </a:xfrm>
            <a:custGeom>
              <a:avLst/>
              <a:gdLst/>
              <a:ahLst/>
              <a:cxnLst/>
              <a:rect l="l" t="t" r="r" b="b"/>
              <a:pathLst>
                <a:path w="2239703" h="522131">
                  <a:moveTo>
                    <a:pt x="2176203" y="74930"/>
                  </a:moveTo>
                  <a:cubicBezTo>
                    <a:pt x="2148263" y="30480"/>
                    <a:pt x="2098733" y="0"/>
                    <a:pt x="204158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0201"/>
                  </a:lnTo>
                  <a:cubicBezTo>
                    <a:pt x="0" y="372271"/>
                    <a:pt x="25400" y="417991"/>
                    <a:pt x="63500" y="447201"/>
                  </a:cubicBezTo>
                  <a:cubicBezTo>
                    <a:pt x="91440" y="491651"/>
                    <a:pt x="140970" y="522131"/>
                    <a:pt x="202280" y="522131"/>
                  </a:cubicBezTo>
                  <a:lnTo>
                    <a:pt x="2080953" y="522131"/>
                  </a:lnTo>
                  <a:cubicBezTo>
                    <a:pt x="2168583" y="522131"/>
                    <a:pt x="2239703" y="451011"/>
                    <a:pt x="2239703" y="363381"/>
                  </a:cubicBezTo>
                  <a:lnTo>
                    <a:pt x="2239703" y="201930"/>
                  </a:lnTo>
                  <a:cubicBezTo>
                    <a:pt x="2239703" y="149860"/>
                    <a:pt x="2214303" y="104140"/>
                    <a:pt x="2176203" y="74930"/>
                  </a:cubicBezTo>
                  <a:close/>
                  <a:moveTo>
                    <a:pt x="12700" y="32020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41583" y="12700"/>
                  </a:lnTo>
                  <a:cubicBezTo>
                    <a:pt x="2121593" y="12700"/>
                    <a:pt x="2187633" y="78740"/>
                    <a:pt x="2187633" y="158750"/>
                  </a:cubicBezTo>
                  <a:lnTo>
                    <a:pt x="2187633" y="320201"/>
                  </a:lnTo>
                  <a:cubicBezTo>
                    <a:pt x="2187633" y="400211"/>
                    <a:pt x="2121593" y="466251"/>
                    <a:pt x="2041583" y="466251"/>
                  </a:cubicBezTo>
                  <a:lnTo>
                    <a:pt x="158750" y="466251"/>
                  </a:lnTo>
                  <a:cubicBezTo>
                    <a:pt x="78740" y="466251"/>
                    <a:pt x="12700" y="401481"/>
                    <a:pt x="12700" y="320201"/>
                  </a:cubicBezTo>
                  <a:close/>
                  <a:moveTo>
                    <a:pt x="2228273" y="363381"/>
                  </a:moveTo>
                  <a:cubicBezTo>
                    <a:pt x="2228273" y="443391"/>
                    <a:pt x="2160963" y="509431"/>
                    <a:pt x="2080953" y="509431"/>
                  </a:cubicBezTo>
                  <a:lnTo>
                    <a:pt x="202280" y="509431"/>
                  </a:lnTo>
                  <a:cubicBezTo>
                    <a:pt x="157480" y="509431"/>
                    <a:pt x="120650" y="492921"/>
                    <a:pt x="93980" y="464981"/>
                  </a:cubicBezTo>
                  <a:cubicBezTo>
                    <a:pt x="114300" y="473871"/>
                    <a:pt x="135890" y="478951"/>
                    <a:pt x="160020" y="478951"/>
                  </a:cubicBezTo>
                  <a:lnTo>
                    <a:pt x="2042853" y="478951"/>
                  </a:lnTo>
                  <a:cubicBezTo>
                    <a:pt x="2130483" y="478951"/>
                    <a:pt x="2201603" y="407831"/>
                    <a:pt x="2201603" y="320201"/>
                  </a:cubicBezTo>
                  <a:lnTo>
                    <a:pt x="2201603" y="158750"/>
                  </a:lnTo>
                  <a:cubicBezTo>
                    <a:pt x="2201603" y="140970"/>
                    <a:pt x="2197793" y="123190"/>
                    <a:pt x="2192713" y="106680"/>
                  </a:cubicBezTo>
                  <a:cubicBezTo>
                    <a:pt x="2214303" y="132080"/>
                    <a:pt x="2228273" y="165100"/>
                    <a:pt x="2228273" y="201930"/>
                  </a:cubicBezTo>
                  <a:lnTo>
                    <a:pt x="2228273" y="363381"/>
                  </a:lnTo>
                  <a:cubicBezTo>
                    <a:pt x="2228273" y="363381"/>
                    <a:pt x="2228273" y="363381"/>
                    <a:pt x="2228273" y="36338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2722324" y="4470163"/>
            <a:ext cx="4498344" cy="44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Gióng lớn lên cũng kì lạ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2504861" y="5476952"/>
            <a:ext cx="4948159" cy="1153541"/>
            <a:chOff x="0" y="0"/>
            <a:chExt cx="2239703" cy="522131"/>
          </a:xfrm>
        </p:grpSpPr>
        <p:sp>
          <p:nvSpPr>
            <p:cNvPr id="34" name="Freeform 34"/>
            <p:cNvSpPr/>
            <p:nvPr/>
          </p:nvSpPr>
          <p:spPr>
            <a:xfrm>
              <a:off x="92710" y="106680"/>
              <a:ext cx="2135563" cy="402751"/>
            </a:xfrm>
            <a:custGeom>
              <a:avLst/>
              <a:gdLst/>
              <a:ahLst/>
              <a:cxnLst/>
              <a:rect l="l" t="t" r="r" b="b"/>
              <a:pathLst>
                <a:path w="2135563" h="402751">
                  <a:moveTo>
                    <a:pt x="2108893" y="213521"/>
                  </a:moveTo>
                  <a:cubicBezTo>
                    <a:pt x="2108893" y="301151"/>
                    <a:pt x="2032693" y="372271"/>
                    <a:pt x="1951413" y="372271"/>
                  </a:cubicBezTo>
                  <a:lnTo>
                    <a:pt x="66040" y="372271"/>
                  </a:lnTo>
                  <a:cubicBezTo>
                    <a:pt x="43180" y="372271"/>
                    <a:pt x="20320" y="367191"/>
                    <a:pt x="0" y="358301"/>
                  </a:cubicBezTo>
                  <a:cubicBezTo>
                    <a:pt x="26670" y="386241"/>
                    <a:pt x="63500" y="402751"/>
                    <a:pt x="107738" y="402751"/>
                  </a:cubicBezTo>
                  <a:lnTo>
                    <a:pt x="1989513" y="402751"/>
                  </a:lnTo>
                  <a:cubicBezTo>
                    <a:pt x="2069523" y="402751"/>
                    <a:pt x="2135563" y="336711"/>
                    <a:pt x="2135563" y="256701"/>
                  </a:cubicBezTo>
                  <a:lnTo>
                    <a:pt x="2135563" y="95250"/>
                  </a:lnTo>
                  <a:cubicBezTo>
                    <a:pt x="2135563" y="58420"/>
                    <a:pt x="2121593" y="25400"/>
                    <a:pt x="2100003" y="0"/>
                  </a:cubicBezTo>
                  <a:cubicBezTo>
                    <a:pt x="2106353" y="16510"/>
                    <a:pt x="2108893" y="34290"/>
                    <a:pt x="2108893" y="52070"/>
                  </a:cubicBezTo>
                  <a:lnTo>
                    <a:pt x="2108893" y="213521"/>
                  </a:lnTo>
                  <a:lnTo>
                    <a:pt x="2108893" y="213521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12700" y="12700"/>
              <a:ext cx="2174933" cy="453551"/>
            </a:xfrm>
            <a:custGeom>
              <a:avLst/>
              <a:gdLst/>
              <a:ahLst/>
              <a:cxnLst/>
              <a:rect l="l" t="t" r="r" b="b"/>
              <a:pathLst>
                <a:path w="2174933" h="453551">
                  <a:moveTo>
                    <a:pt x="146050" y="453551"/>
                  </a:moveTo>
                  <a:lnTo>
                    <a:pt x="2028883" y="453551"/>
                  </a:lnTo>
                  <a:cubicBezTo>
                    <a:pt x="2108893" y="453551"/>
                    <a:pt x="2174933" y="387511"/>
                    <a:pt x="2174933" y="307501"/>
                  </a:cubicBezTo>
                  <a:lnTo>
                    <a:pt x="2174933" y="146050"/>
                  </a:lnTo>
                  <a:cubicBezTo>
                    <a:pt x="2174933" y="66040"/>
                    <a:pt x="2108893" y="0"/>
                    <a:pt x="202888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7501"/>
                  </a:lnTo>
                  <a:cubicBezTo>
                    <a:pt x="0" y="388781"/>
                    <a:pt x="66040" y="453551"/>
                    <a:pt x="146050" y="45355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2239703" cy="522131"/>
            </a:xfrm>
            <a:custGeom>
              <a:avLst/>
              <a:gdLst/>
              <a:ahLst/>
              <a:cxnLst/>
              <a:rect l="l" t="t" r="r" b="b"/>
              <a:pathLst>
                <a:path w="2239703" h="522131">
                  <a:moveTo>
                    <a:pt x="2176203" y="74930"/>
                  </a:moveTo>
                  <a:cubicBezTo>
                    <a:pt x="2148263" y="30480"/>
                    <a:pt x="2098733" y="0"/>
                    <a:pt x="204158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0201"/>
                  </a:lnTo>
                  <a:cubicBezTo>
                    <a:pt x="0" y="372271"/>
                    <a:pt x="25400" y="417991"/>
                    <a:pt x="63500" y="447201"/>
                  </a:cubicBezTo>
                  <a:cubicBezTo>
                    <a:pt x="91440" y="491651"/>
                    <a:pt x="140970" y="522131"/>
                    <a:pt x="202280" y="522131"/>
                  </a:cubicBezTo>
                  <a:lnTo>
                    <a:pt x="2080953" y="522131"/>
                  </a:lnTo>
                  <a:cubicBezTo>
                    <a:pt x="2168583" y="522131"/>
                    <a:pt x="2239703" y="451011"/>
                    <a:pt x="2239703" y="363381"/>
                  </a:cubicBezTo>
                  <a:lnTo>
                    <a:pt x="2239703" y="201930"/>
                  </a:lnTo>
                  <a:cubicBezTo>
                    <a:pt x="2239703" y="149860"/>
                    <a:pt x="2214303" y="104140"/>
                    <a:pt x="2176203" y="74930"/>
                  </a:cubicBezTo>
                  <a:close/>
                  <a:moveTo>
                    <a:pt x="12700" y="32020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41583" y="12700"/>
                  </a:lnTo>
                  <a:cubicBezTo>
                    <a:pt x="2121593" y="12700"/>
                    <a:pt x="2187633" y="78740"/>
                    <a:pt x="2187633" y="158750"/>
                  </a:cubicBezTo>
                  <a:lnTo>
                    <a:pt x="2187633" y="320201"/>
                  </a:lnTo>
                  <a:cubicBezTo>
                    <a:pt x="2187633" y="400211"/>
                    <a:pt x="2121593" y="466251"/>
                    <a:pt x="2041583" y="466251"/>
                  </a:cubicBezTo>
                  <a:lnTo>
                    <a:pt x="158750" y="466251"/>
                  </a:lnTo>
                  <a:cubicBezTo>
                    <a:pt x="78740" y="466251"/>
                    <a:pt x="12700" y="401481"/>
                    <a:pt x="12700" y="320201"/>
                  </a:cubicBezTo>
                  <a:close/>
                  <a:moveTo>
                    <a:pt x="2228273" y="363381"/>
                  </a:moveTo>
                  <a:cubicBezTo>
                    <a:pt x="2228273" y="443391"/>
                    <a:pt x="2160963" y="509431"/>
                    <a:pt x="2080953" y="509431"/>
                  </a:cubicBezTo>
                  <a:lnTo>
                    <a:pt x="202280" y="509431"/>
                  </a:lnTo>
                  <a:cubicBezTo>
                    <a:pt x="157480" y="509431"/>
                    <a:pt x="120650" y="492921"/>
                    <a:pt x="93980" y="464981"/>
                  </a:cubicBezTo>
                  <a:cubicBezTo>
                    <a:pt x="114300" y="473871"/>
                    <a:pt x="135890" y="478951"/>
                    <a:pt x="160020" y="478951"/>
                  </a:cubicBezTo>
                  <a:lnTo>
                    <a:pt x="2042853" y="478951"/>
                  </a:lnTo>
                  <a:cubicBezTo>
                    <a:pt x="2130483" y="478951"/>
                    <a:pt x="2201603" y="407831"/>
                    <a:pt x="2201603" y="320201"/>
                  </a:cubicBezTo>
                  <a:lnTo>
                    <a:pt x="2201603" y="158750"/>
                  </a:lnTo>
                  <a:cubicBezTo>
                    <a:pt x="2201603" y="140970"/>
                    <a:pt x="2197793" y="123190"/>
                    <a:pt x="2192713" y="106680"/>
                  </a:cubicBezTo>
                  <a:cubicBezTo>
                    <a:pt x="2214303" y="132080"/>
                    <a:pt x="2228273" y="165100"/>
                    <a:pt x="2228273" y="201930"/>
                  </a:cubicBezTo>
                  <a:lnTo>
                    <a:pt x="2228273" y="363381"/>
                  </a:lnTo>
                  <a:cubicBezTo>
                    <a:pt x="2228273" y="363381"/>
                    <a:pt x="2228273" y="363381"/>
                    <a:pt x="2228273" y="36338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2522433" y="5632789"/>
            <a:ext cx="4930587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Gióng vươn vai ra trận </a:t>
            </a:r>
          </a:p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đánh giặc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608532" y="8348561"/>
            <a:ext cx="4844488" cy="1659364"/>
            <a:chOff x="0" y="0"/>
            <a:chExt cx="2903440" cy="994504"/>
          </a:xfrm>
        </p:grpSpPr>
        <p:sp>
          <p:nvSpPr>
            <p:cNvPr id="39" name="Freeform 39"/>
            <p:cNvSpPr/>
            <p:nvPr/>
          </p:nvSpPr>
          <p:spPr>
            <a:xfrm>
              <a:off x="92710" y="106680"/>
              <a:ext cx="2799300" cy="875124"/>
            </a:xfrm>
            <a:custGeom>
              <a:avLst/>
              <a:gdLst/>
              <a:ahLst/>
              <a:cxnLst/>
              <a:rect l="l" t="t" r="r" b="b"/>
              <a:pathLst>
                <a:path w="2799300" h="875124">
                  <a:moveTo>
                    <a:pt x="2772629" y="685894"/>
                  </a:moveTo>
                  <a:cubicBezTo>
                    <a:pt x="2772629" y="773524"/>
                    <a:pt x="2696429" y="844644"/>
                    <a:pt x="2615150" y="844644"/>
                  </a:cubicBezTo>
                  <a:lnTo>
                    <a:pt x="66040" y="844644"/>
                  </a:lnTo>
                  <a:cubicBezTo>
                    <a:pt x="43180" y="844644"/>
                    <a:pt x="20320" y="839564"/>
                    <a:pt x="0" y="830674"/>
                  </a:cubicBezTo>
                  <a:cubicBezTo>
                    <a:pt x="26670" y="858614"/>
                    <a:pt x="63500" y="875124"/>
                    <a:pt x="111969" y="875124"/>
                  </a:cubicBezTo>
                  <a:lnTo>
                    <a:pt x="2653250" y="875124"/>
                  </a:lnTo>
                  <a:cubicBezTo>
                    <a:pt x="2733260" y="875124"/>
                    <a:pt x="2799300" y="809084"/>
                    <a:pt x="2799300" y="729074"/>
                  </a:cubicBezTo>
                  <a:lnTo>
                    <a:pt x="2799300" y="95250"/>
                  </a:lnTo>
                  <a:cubicBezTo>
                    <a:pt x="2799300" y="58420"/>
                    <a:pt x="2785329" y="25400"/>
                    <a:pt x="2763739" y="0"/>
                  </a:cubicBezTo>
                  <a:cubicBezTo>
                    <a:pt x="2770089" y="16510"/>
                    <a:pt x="2772629" y="34290"/>
                    <a:pt x="2772629" y="52070"/>
                  </a:cubicBezTo>
                  <a:lnTo>
                    <a:pt x="2772629" y="685894"/>
                  </a:lnTo>
                  <a:lnTo>
                    <a:pt x="2772629" y="685894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12700" y="12700"/>
              <a:ext cx="2838670" cy="925924"/>
            </a:xfrm>
            <a:custGeom>
              <a:avLst/>
              <a:gdLst/>
              <a:ahLst/>
              <a:cxnLst/>
              <a:rect l="l" t="t" r="r" b="b"/>
              <a:pathLst>
                <a:path w="2838670" h="925924">
                  <a:moveTo>
                    <a:pt x="146050" y="925924"/>
                  </a:moveTo>
                  <a:lnTo>
                    <a:pt x="2692620" y="925924"/>
                  </a:lnTo>
                  <a:cubicBezTo>
                    <a:pt x="2772630" y="925924"/>
                    <a:pt x="2838670" y="859884"/>
                    <a:pt x="2838670" y="779874"/>
                  </a:cubicBezTo>
                  <a:lnTo>
                    <a:pt x="2838670" y="146050"/>
                  </a:lnTo>
                  <a:cubicBezTo>
                    <a:pt x="2838670" y="66040"/>
                    <a:pt x="2772630" y="0"/>
                    <a:pt x="269262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779874"/>
                  </a:lnTo>
                  <a:cubicBezTo>
                    <a:pt x="0" y="861154"/>
                    <a:pt x="66040" y="925924"/>
                    <a:pt x="146050" y="925924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2903440" cy="994504"/>
            </a:xfrm>
            <a:custGeom>
              <a:avLst/>
              <a:gdLst/>
              <a:ahLst/>
              <a:cxnLst/>
              <a:rect l="l" t="t" r="r" b="b"/>
              <a:pathLst>
                <a:path w="2903440" h="994504">
                  <a:moveTo>
                    <a:pt x="2839940" y="74930"/>
                  </a:moveTo>
                  <a:cubicBezTo>
                    <a:pt x="2812000" y="30480"/>
                    <a:pt x="2762470" y="0"/>
                    <a:pt x="270532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792574"/>
                  </a:lnTo>
                  <a:cubicBezTo>
                    <a:pt x="0" y="844644"/>
                    <a:pt x="25400" y="890364"/>
                    <a:pt x="63500" y="919574"/>
                  </a:cubicBezTo>
                  <a:cubicBezTo>
                    <a:pt x="91440" y="964024"/>
                    <a:pt x="140970" y="994504"/>
                    <a:pt x="207170" y="994504"/>
                  </a:cubicBezTo>
                  <a:lnTo>
                    <a:pt x="2744690" y="994504"/>
                  </a:lnTo>
                  <a:cubicBezTo>
                    <a:pt x="2832320" y="994504"/>
                    <a:pt x="2903440" y="923384"/>
                    <a:pt x="2903440" y="835754"/>
                  </a:cubicBezTo>
                  <a:lnTo>
                    <a:pt x="2903440" y="201930"/>
                  </a:lnTo>
                  <a:cubicBezTo>
                    <a:pt x="2903439" y="149860"/>
                    <a:pt x="2878039" y="104140"/>
                    <a:pt x="2839940" y="74930"/>
                  </a:cubicBezTo>
                  <a:close/>
                  <a:moveTo>
                    <a:pt x="12700" y="7925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05320" y="12700"/>
                  </a:lnTo>
                  <a:cubicBezTo>
                    <a:pt x="2785330" y="12700"/>
                    <a:pt x="2851370" y="78740"/>
                    <a:pt x="2851370" y="158750"/>
                  </a:cubicBezTo>
                  <a:lnTo>
                    <a:pt x="2851370" y="792574"/>
                  </a:lnTo>
                  <a:cubicBezTo>
                    <a:pt x="2851370" y="872584"/>
                    <a:pt x="2785330" y="938624"/>
                    <a:pt x="2705320" y="938624"/>
                  </a:cubicBezTo>
                  <a:lnTo>
                    <a:pt x="158750" y="938624"/>
                  </a:lnTo>
                  <a:cubicBezTo>
                    <a:pt x="78740" y="938624"/>
                    <a:pt x="12700" y="873854"/>
                    <a:pt x="12700" y="792574"/>
                  </a:cubicBezTo>
                  <a:close/>
                  <a:moveTo>
                    <a:pt x="2892010" y="835754"/>
                  </a:moveTo>
                  <a:cubicBezTo>
                    <a:pt x="2892010" y="915764"/>
                    <a:pt x="2824699" y="981804"/>
                    <a:pt x="2744690" y="981804"/>
                  </a:cubicBezTo>
                  <a:lnTo>
                    <a:pt x="207170" y="981804"/>
                  </a:lnTo>
                  <a:cubicBezTo>
                    <a:pt x="157480" y="981804"/>
                    <a:pt x="120650" y="965294"/>
                    <a:pt x="93980" y="937354"/>
                  </a:cubicBezTo>
                  <a:cubicBezTo>
                    <a:pt x="114300" y="946244"/>
                    <a:pt x="135890" y="951324"/>
                    <a:pt x="160020" y="951324"/>
                  </a:cubicBezTo>
                  <a:lnTo>
                    <a:pt x="2706590" y="951324"/>
                  </a:lnTo>
                  <a:cubicBezTo>
                    <a:pt x="2794220" y="951324"/>
                    <a:pt x="2865340" y="880204"/>
                    <a:pt x="2865340" y="792574"/>
                  </a:cubicBezTo>
                  <a:lnTo>
                    <a:pt x="2865340" y="158750"/>
                  </a:lnTo>
                  <a:cubicBezTo>
                    <a:pt x="2865340" y="140970"/>
                    <a:pt x="2861530" y="123190"/>
                    <a:pt x="2856450" y="106680"/>
                  </a:cubicBezTo>
                  <a:cubicBezTo>
                    <a:pt x="2878040" y="132080"/>
                    <a:pt x="2892010" y="165100"/>
                    <a:pt x="2892010" y="201930"/>
                  </a:cubicBezTo>
                  <a:lnTo>
                    <a:pt x="2892010" y="835754"/>
                  </a:lnTo>
                  <a:cubicBezTo>
                    <a:pt x="2892010" y="835754"/>
                    <a:pt x="2892010" y="835754"/>
                    <a:pt x="2892010" y="835754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12708477" y="8764226"/>
            <a:ext cx="4450878" cy="84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Khẳng định lại truyền thống giữ nước của dân tộc</a:t>
            </a:r>
          </a:p>
        </p:txBody>
      </p:sp>
      <p:sp>
        <p:nvSpPr>
          <p:cNvPr id="43" name="AutoShape 43"/>
          <p:cNvSpPr/>
          <p:nvPr/>
        </p:nvSpPr>
        <p:spPr>
          <a:xfrm>
            <a:off x="10933474" y="5150757"/>
            <a:ext cx="728301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rot="5400000">
            <a:off x="9603589" y="5298302"/>
            <a:ext cx="4106847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1652250" y="3240116"/>
            <a:ext cx="861064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11667184" y="6048960"/>
            <a:ext cx="837677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7" name="Group 47"/>
          <p:cNvGrpSpPr/>
          <p:nvPr/>
        </p:nvGrpSpPr>
        <p:grpSpPr>
          <a:xfrm>
            <a:off x="7935172" y="8567823"/>
            <a:ext cx="3040148" cy="1220840"/>
            <a:chOff x="0" y="0"/>
            <a:chExt cx="1822047" cy="731684"/>
          </a:xfrm>
        </p:grpSpPr>
        <p:sp>
          <p:nvSpPr>
            <p:cNvPr id="48" name="Freeform 48"/>
            <p:cNvSpPr/>
            <p:nvPr/>
          </p:nvSpPr>
          <p:spPr>
            <a:xfrm>
              <a:off x="92710" y="106680"/>
              <a:ext cx="1717907" cy="612304"/>
            </a:xfrm>
            <a:custGeom>
              <a:avLst/>
              <a:gdLst/>
              <a:ahLst/>
              <a:cxnLst/>
              <a:rect l="l" t="t" r="r" b="b"/>
              <a:pathLst>
                <a:path w="1717907" h="612304">
                  <a:moveTo>
                    <a:pt x="1691237" y="423074"/>
                  </a:moveTo>
                  <a:cubicBezTo>
                    <a:pt x="1691237" y="510704"/>
                    <a:pt x="1615037" y="581824"/>
                    <a:pt x="1533757" y="581824"/>
                  </a:cubicBezTo>
                  <a:lnTo>
                    <a:pt x="66040" y="581824"/>
                  </a:lnTo>
                  <a:cubicBezTo>
                    <a:pt x="43180" y="581824"/>
                    <a:pt x="20320" y="576744"/>
                    <a:pt x="0" y="567854"/>
                  </a:cubicBezTo>
                  <a:cubicBezTo>
                    <a:pt x="26670" y="595794"/>
                    <a:pt x="63500" y="612304"/>
                    <a:pt x="105076" y="612304"/>
                  </a:cubicBezTo>
                  <a:lnTo>
                    <a:pt x="1571857" y="612304"/>
                  </a:lnTo>
                  <a:cubicBezTo>
                    <a:pt x="1651867" y="612304"/>
                    <a:pt x="1717907" y="546264"/>
                    <a:pt x="1717907" y="466254"/>
                  </a:cubicBezTo>
                  <a:lnTo>
                    <a:pt x="1717907" y="95250"/>
                  </a:lnTo>
                  <a:cubicBezTo>
                    <a:pt x="1717907" y="58420"/>
                    <a:pt x="1703937" y="25400"/>
                    <a:pt x="1682347" y="0"/>
                  </a:cubicBezTo>
                  <a:cubicBezTo>
                    <a:pt x="1688697" y="16510"/>
                    <a:pt x="1691237" y="34290"/>
                    <a:pt x="1691237" y="52070"/>
                  </a:cubicBezTo>
                  <a:lnTo>
                    <a:pt x="1691237" y="423074"/>
                  </a:lnTo>
                  <a:lnTo>
                    <a:pt x="1691237" y="4230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12700" y="12700"/>
              <a:ext cx="1757277" cy="663104"/>
            </a:xfrm>
            <a:custGeom>
              <a:avLst/>
              <a:gdLst/>
              <a:ahLst/>
              <a:cxnLst/>
              <a:rect l="l" t="t" r="r" b="b"/>
              <a:pathLst>
                <a:path w="1757277" h="663104">
                  <a:moveTo>
                    <a:pt x="146050" y="663104"/>
                  </a:moveTo>
                  <a:lnTo>
                    <a:pt x="1611227" y="663104"/>
                  </a:lnTo>
                  <a:cubicBezTo>
                    <a:pt x="1691237" y="663104"/>
                    <a:pt x="1757277" y="597064"/>
                    <a:pt x="1757277" y="517054"/>
                  </a:cubicBezTo>
                  <a:lnTo>
                    <a:pt x="1757277" y="146050"/>
                  </a:lnTo>
                  <a:cubicBezTo>
                    <a:pt x="1757277" y="66040"/>
                    <a:pt x="1691237" y="0"/>
                    <a:pt x="16112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17054"/>
                  </a:lnTo>
                  <a:cubicBezTo>
                    <a:pt x="0" y="598334"/>
                    <a:pt x="66040" y="663104"/>
                    <a:pt x="146050" y="663104"/>
                  </a:cubicBezTo>
                  <a:close/>
                </a:path>
              </a:pathLst>
            </a:custGeom>
            <a:solidFill>
              <a:srgbClr val="E49771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0" y="0"/>
              <a:ext cx="1822047" cy="731684"/>
            </a:xfrm>
            <a:custGeom>
              <a:avLst/>
              <a:gdLst/>
              <a:ahLst/>
              <a:cxnLst/>
              <a:rect l="l" t="t" r="r" b="b"/>
              <a:pathLst>
                <a:path w="1822047" h="731684">
                  <a:moveTo>
                    <a:pt x="1758547" y="74930"/>
                  </a:moveTo>
                  <a:cubicBezTo>
                    <a:pt x="1730607" y="30480"/>
                    <a:pt x="1681077" y="0"/>
                    <a:pt x="16239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9754"/>
                  </a:lnTo>
                  <a:cubicBezTo>
                    <a:pt x="0" y="581824"/>
                    <a:pt x="25400" y="627544"/>
                    <a:pt x="63500" y="656754"/>
                  </a:cubicBezTo>
                  <a:cubicBezTo>
                    <a:pt x="91440" y="701204"/>
                    <a:pt x="140970" y="731684"/>
                    <a:pt x="199203" y="731684"/>
                  </a:cubicBezTo>
                  <a:lnTo>
                    <a:pt x="1663297" y="731684"/>
                  </a:lnTo>
                  <a:cubicBezTo>
                    <a:pt x="1750927" y="731684"/>
                    <a:pt x="1822047" y="660564"/>
                    <a:pt x="1822047" y="572934"/>
                  </a:cubicBezTo>
                  <a:lnTo>
                    <a:pt x="1822047" y="201930"/>
                  </a:lnTo>
                  <a:cubicBezTo>
                    <a:pt x="1822047" y="149860"/>
                    <a:pt x="1796647" y="104140"/>
                    <a:pt x="1758547" y="74930"/>
                  </a:cubicBezTo>
                  <a:close/>
                  <a:moveTo>
                    <a:pt x="12700" y="5297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623927" y="12700"/>
                  </a:lnTo>
                  <a:cubicBezTo>
                    <a:pt x="1703937" y="12700"/>
                    <a:pt x="1769977" y="78740"/>
                    <a:pt x="1769977" y="158750"/>
                  </a:cubicBezTo>
                  <a:lnTo>
                    <a:pt x="1769977" y="529754"/>
                  </a:lnTo>
                  <a:cubicBezTo>
                    <a:pt x="1769977" y="609764"/>
                    <a:pt x="1703937" y="675804"/>
                    <a:pt x="1623927" y="675804"/>
                  </a:cubicBezTo>
                  <a:lnTo>
                    <a:pt x="158750" y="675804"/>
                  </a:lnTo>
                  <a:cubicBezTo>
                    <a:pt x="78740" y="675804"/>
                    <a:pt x="12700" y="611034"/>
                    <a:pt x="12700" y="529754"/>
                  </a:cubicBezTo>
                  <a:close/>
                  <a:moveTo>
                    <a:pt x="1810617" y="572934"/>
                  </a:moveTo>
                  <a:cubicBezTo>
                    <a:pt x="1810617" y="652944"/>
                    <a:pt x="1743307" y="718984"/>
                    <a:pt x="1663297" y="718984"/>
                  </a:cubicBezTo>
                  <a:lnTo>
                    <a:pt x="199203" y="718984"/>
                  </a:lnTo>
                  <a:cubicBezTo>
                    <a:pt x="157480" y="718984"/>
                    <a:pt x="120650" y="702474"/>
                    <a:pt x="93980" y="674534"/>
                  </a:cubicBezTo>
                  <a:cubicBezTo>
                    <a:pt x="114300" y="683424"/>
                    <a:pt x="135890" y="688504"/>
                    <a:pt x="160020" y="688504"/>
                  </a:cubicBezTo>
                  <a:lnTo>
                    <a:pt x="1625197" y="688504"/>
                  </a:lnTo>
                  <a:cubicBezTo>
                    <a:pt x="1712827" y="688504"/>
                    <a:pt x="1783947" y="617384"/>
                    <a:pt x="1783947" y="529754"/>
                  </a:cubicBezTo>
                  <a:lnTo>
                    <a:pt x="1783947" y="158750"/>
                  </a:lnTo>
                  <a:cubicBezTo>
                    <a:pt x="1783947" y="140970"/>
                    <a:pt x="1780137" y="123190"/>
                    <a:pt x="1775057" y="106680"/>
                  </a:cubicBezTo>
                  <a:cubicBezTo>
                    <a:pt x="1796647" y="132080"/>
                    <a:pt x="1810617" y="165100"/>
                    <a:pt x="1810617" y="201930"/>
                  </a:cubicBezTo>
                  <a:lnTo>
                    <a:pt x="1810617" y="572934"/>
                  </a:lnTo>
                  <a:cubicBezTo>
                    <a:pt x="1810617" y="572934"/>
                    <a:pt x="1810617" y="572934"/>
                    <a:pt x="1810617" y="5729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1" name="TextBox 51"/>
          <p:cNvSpPr txBox="1"/>
          <p:nvPr/>
        </p:nvSpPr>
        <p:spPr>
          <a:xfrm>
            <a:off x="7968313" y="8710172"/>
            <a:ext cx="304014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5471B"/>
                </a:solidFill>
                <a:latin typeface="Fraunces Bold"/>
              </a:rPr>
              <a:t>Kết thúc </a:t>
            </a:r>
          </a:p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5471B"/>
                </a:solidFill>
                <a:latin typeface="Fraunces Bold"/>
              </a:rPr>
              <a:t>vấn đề</a:t>
            </a:r>
          </a:p>
        </p:txBody>
      </p:sp>
      <p:sp>
        <p:nvSpPr>
          <p:cNvPr id="52" name="AutoShape 52"/>
          <p:cNvSpPr/>
          <p:nvPr/>
        </p:nvSpPr>
        <p:spPr>
          <a:xfrm rot="14096">
            <a:off x="10975313" y="9170132"/>
            <a:ext cx="1633226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>
            <a:off x="7253479" y="9244905"/>
            <a:ext cx="681693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4" name="Group 54"/>
          <p:cNvGrpSpPr/>
          <p:nvPr/>
        </p:nvGrpSpPr>
        <p:grpSpPr>
          <a:xfrm>
            <a:off x="12503249" y="6779717"/>
            <a:ext cx="4949771" cy="1153541"/>
            <a:chOff x="0" y="0"/>
            <a:chExt cx="2240433" cy="522131"/>
          </a:xfrm>
        </p:grpSpPr>
        <p:sp>
          <p:nvSpPr>
            <p:cNvPr id="55" name="Freeform 55"/>
            <p:cNvSpPr/>
            <p:nvPr/>
          </p:nvSpPr>
          <p:spPr>
            <a:xfrm>
              <a:off x="92710" y="106680"/>
              <a:ext cx="2136293" cy="402751"/>
            </a:xfrm>
            <a:custGeom>
              <a:avLst/>
              <a:gdLst/>
              <a:ahLst/>
              <a:cxnLst/>
              <a:rect l="l" t="t" r="r" b="b"/>
              <a:pathLst>
                <a:path w="2136293" h="402751">
                  <a:moveTo>
                    <a:pt x="2109623" y="213521"/>
                  </a:moveTo>
                  <a:cubicBezTo>
                    <a:pt x="2109623" y="301151"/>
                    <a:pt x="2033423" y="372271"/>
                    <a:pt x="1952143" y="372271"/>
                  </a:cubicBezTo>
                  <a:lnTo>
                    <a:pt x="66040" y="372271"/>
                  </a:lnTo>
                  <a:cubicBezTo>
                    <a:pt x="43180" y="372271"/>
                    <a:pt x="20320" y="367191"/>
                    <a:pt x="0" y="358301"/>
                  </a:cubicBezTo>
                  <a:cubicBezTo>
                    <a:pt x="26670" y="386241"/>
                    <a:pt x="63500" y="402751"/>
                    <a:pt x="107743" y="402751"/>
                  </a:cubicBezTo>
                  <a:lnTo>
                    <a:pt x="1990243" y="402751"/>
                  </a:lnTo>
                  <a:cubicBezTo>
                    <a:pt x="2070253" y="402751"/>
                    <a:pt x="2136293" y="336711"/>
                    <a:pt x="2136293" y="256701"/>
                  </a:cubicBezTo>
                  <a:lnTo>
                    <a:pt x="2136293" y="95250"/>
                  </a:lnTo>
                  <a:cubicBezTo>
                    <a:pt x="2136293" y="58420"/>
                    <a:pt x="2122323" y="25400"/>
                    <a:pt x="2100733" y="0"/>
                  </a:cubicBezTo>
                  <a:cubicBezTo>
                    <a:pt x="2107083" y="16510"/>
                    <a:pt x="2109623" y="34290"/>
                    <a:pt x="2109623" y="52070"/>
                  </a:cubicBezTo>
                  <a:lnTo>
                    <a:pt x="2109623" y="213521"/>
                  </a:lnTo>
                  <a:lnTo>
                    <a:pt x="2109623" y="213521"/>
                  </a:ln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12700" y="12700"/>
              <a:ext cx="2175663" cy="453551"/>
            </a:xfrm>
            <a:custGeom>
              <a:avLst/>
              <a:gdLst/>
              <a:ahLst/>
              <a:cxnLst/>
              <a:rect l="l" t="t" r="r" b="b"/>
              <a:pathLst>
                <a:path w="2175663" h="453551">
                  <a:moveTo>
                    <a:pt x="146050" y="453551"/>
                  </a:moveTo>
                  <a:lnTo>
                    <a:pt x="2029613" y="453551"/>
                  </a:lnTo>
                  <a:cubicBezTo>
                    <a:pt x="2109623" y="453551"/>
                    <a:pt x="2175663" y="387511"/>
                    <a:pt x="2175663" y="307501"/>
                  </a:cubicBezTo>
                  <a:lnTo>
                    <a:pt x="2175663" y="146050"/>
                  </a:lnTo>
                  <a:cubicBezTo>
                    <a:pt x="2175663" y="66040"/>
                    <a:pt x="2109623" y="0"/>
                    <a:pt x="202961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7501"/>
                  </a:lnTo>
                  <a:cubicBezTo>
                    <a:pt x="0" y="388781"/>
                    <a:pt x="66040" y="453551"/>
                    <a:pt x="146050" y="45355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2240433" cy="522131"/>
            </a:xfrm>
            <a:custGeom>
              <a:avLst/>
              <a:gdLst/>
              <a:ahLst/>
              <a:cxnLst/>
              <a:rect l="l" t="t" r="r" b="b"/>
              <a:pathLst>
                <a:path w="2240433" h="522131">
                  <a:moveTo>
                    <a:pt x="2176933" y="74930"/>
                  </a:moveTo>
                  <a:cubicBezTo>
                    <a:pt x="2148993" y="30480"/>
                    <a:pt x="2099463" y="0"/>
                    <a:pt x="204231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0201"/>
                  </a:lnTo>
                  <a:cubicBezTo>
                    <a:pt x="0" y="372271"/>
                    <a:pt x="25400" y="417991"/>
                    <a:pt x="63500" y="447201"/>
                  </a:cubicBezTo>
                  <a:cubicBezTo>
                    <a:pt x="91440" y="491651"/>
                    <a:pt x="140970" y="522131"/>
                    <a:pt x="202285" y="522131"/>
                  </a:cubicBezTo>
                  <a:lnTo>
                    <a:pt x="2081683" y="522131"/>
                  </a:lnTo>
                  <a:cubicBezTo>
                    <a:pt x="2169313" y="522131"/>
                    <a:pt x="2240433" y="451011"/>
                    <a:pt x="2240433" y="363381"/>
                  </a:cubicBezTo>
                  <a:lnTo>
                    <a:pt x="2240433" y="201930"/>
                  </a:lnTo>
                  <a:cubicBezTo>
                    <a:pt x="2240433" y="149860"/>
                    <a:pt x="2215033" y="104140"/>
                    <a:pt x="2176933" y="74930"/>
                  </a:cubicBezTo>
                  <a:close/>
                  <a:moveTo>
                    <a:pt x="12700" y="32020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42313" y="12700"/>
                  </a:lnTo>
                  <a:cubicBezTo>
                    <a:pt x="2122323" y="12700"/>
                    <a:pt x="2188363" y="78740"/>
                    <a:pt x="2188363" y="158750"/>
                  </a:cubicBezTo>
                  <a:lnTo>
                    <a:pt x="2188363" y="320201"/>
                  </a:lnTo>
                  <a:cubicBezTo>
                    <a:pt x="2188363" y="400211"/>
                    <a:pt x="2122323" y="466251"/>
                    <a:pt x="2042313" y="466251"/>
                  </a:cubicBezTo>
                  <a:lnTo>
                    <a:pt x="158750" y="466251"/>
                  </a:lnTo>
                  <a:cubicBezTo>
                    <a:pt x="78740" y="466251"/>
                    <a:pt x="12700" y="401481"/>
                    <a:pt x="12700" y="320201"/>
                  </a:cubicBezTo>
                  <a:close/>
                  <a:moveTo>
                    <a:pt x="2229003" y="363381"/>
                  </a:moveTo>
                  <a:cubicBezTo>
                    <a:pt x="2229003" y="443391"/>
                    <a:pt x="2161693" y="509431"/>
                    <a:pt x="2081683" y="509431"/>
                  </a:cubicBezTo>
                  <a:lnTo>
                    <a:pt x="202285" y="509431"/>
                  </a:lnTo>
                  <a:cubicBezTo>
                    <a:pt x="157480" y="509431"/>
                    <a:pt x="120650" y="492921"/>
                    <a:pt x="93980" y="464981"/>
                  </a:cubicBezTo>
                  <a:cubicBezTo>
                    <a:pt x="114300" y="473871"/>
                    <a:pt x="135890" y="478951"/>
                    <a:pt x="160020" y="478951"/>
                  </a:cubicBezTo>
                  <a:lnTo>
                    <a:pt x="2043583" y="478951"/>
                  </a:lnTo>
                  <a:cubicBezTo>
                    <a:pt x="2131213" y="478951"/>
                    <a:pt x="2202333" y="407831"/>
                    <a:pt x="2202333" y="320201"/>
                  </a:cubicBezTo>
                  <a:lnTo>
                    <a:pt x="2202333" y="158750"/>
                  </a:lnTo>
                  <a:cubicBezTo>
                    <a:pt x="2202333" y="140970"/>
                    <a:pt x="2198523" y="123190"/>
                    <a:pt x="2193443" y="106680"/>
                  </a:cubicBezTo>
                  <a:cubicBezTo>
                    <a:pt x="2215033" y="132080"/>
                    <a:pt x="2229003" y="165100"/>
                    <a:pt x="2229003" y="201930"/>
                  </a:cubicBezTo>
                  <a:lnTo>
                    <a:pt x="2229003" y="363381"/>
                  </a:lnTo>
                  <a:cubicBezTo>
                    <a:pt x="2229003" y="363381"/>
                    <a:pt x="2229003" y="363381"/>
                    <a:pt x="2229003" y="363381"/>
                  </a:cubicBezTo>
                  <a:close/>
                </a:path>
              </a:pathLst>
            </a:custGeom>
            <a:solidFill>
              <a:srgbClr val="F3EAC0"/>
            </a:solidFill>
          </p:spPr>
        </p:sp>
      </p:grpSp>
      <p:sp>
        <p:nvSpPr>
          <p:cNvPr id="58" name="TextBox 58"/>
          <p:cNvSpPr txBox="1"/>
          <p:nvPr/>
        </p:nvSpPr>
        <p:spPr>
          <a:xfrm>
            <a:off x="12522433" y="6916243"/>
            <a:ext cx="4650768" cy="84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Gióng bay lên trời và </a:t>
            </a:r>
          </a:p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65471B"/>
                </a:solidFill>
                <a:latin typeface="Roboto Condensed"/>
              </a:rPr>
              <a:t>dấu xưa còn lại </a:t>
            </a:r>
          </a:p>
        </p:txBody>
      </p:sp>
      <p:sp>
        <p:nvSpPr>
          <p:cNvPr id="59" name="AutoShape 59"/>
          <p:cNvSpPr/>
          <p:nvPr/>
        </p:nvSpPr>
        <p:spPr>
          <a:xfrm>
            <a:off x="11661775" y="7314037"/>
            <a:ext cx="860658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0" name="AutoShape 60"/>
          <p:cNvSpPr/>
          <p:nvPr/>
        </p:nvSpPr>
        <p:spPr>
          <a:xfrm rot="-19698">
            <a:off x="11667205" y="4478821"/>
            <a:ext cx="831156" cy="0"/>
          </a:xfrm>
          <a:prstGeom prst="line">
            <a:avLst/>
          </a:prstGeom>
          <a:ln w="9525" cap="flat">
            <a:solidFill>
              <a:srgbClr val="382A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" name="TextBox 61"/>
          <p:cNvSpPr txBox="1"/>
          <p:nvPr/>
        </p:nvSpPr>
        <p:spPr>
          <a:xfrm>
            <a:off x="408379" y="375767"/>
            <a:ext cx="9498486" cy="57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300">
                <a:solidFill>
                  <a:srgbClr val="65471B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28282" y="3661688"/>
            <a:ext cx="6366177" cy="552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85"/>
              </a:lnSpc>
            </a:pP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lí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lẽ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bằng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chứng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đều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triển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khai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theo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kiện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truyền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thuyết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Thánh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Gióng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thế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nhưng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không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kiện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mà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nêu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ý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nghĩa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của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các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kiện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đó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để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chứng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minh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rằng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Thánh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Gióng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là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tượng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đài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vĩnh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cửu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của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lòng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yêu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nước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Từ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đó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thấy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cách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triển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khai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hợp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lí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mạch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lạc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lí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lẽ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và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bằng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chứng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chặt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chẽ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giàu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sức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thuyết</a:t>
            </a:r>
            <a:r>
              <a:rPr lang="en-US" sz="3399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65471B"/>
                </a:solidFill>
                <a:latin typeface="Roboto Condensed Bold"/>
              </a:rPr>
              <a:t>phục</a:t>
            </a:r>
            <a:r>
              <a:rPr lang="en-US" sz="3399" dirty="0">
                <a:solidFill>
                  <a:srgbClr val="65471B"/>
                </a:solidFill>
                <a:latin typeface="Roboto Condensed"/>
              </a:rPr>
              <a:t>.</a:t>
            </a:r>
          </a:p>
        </p:txBody>
      </p:sp>
      <p:pic>
        <p:nvPicPr>
          <p:cNvPr id="63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02962" y="1423185"/>
            <a:ext cx="1964792" cy="2551678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928038" y="8944778"/>
            <a:ext cx="14296280" cy="76306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14478" y="7058060"/>
            <a:ext cx="965349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73745" y="7574543"/>
            <a:ext cx="965349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69939" y="2476715"/>
            <a:ext cx="12104024" cy="4992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18026" y="-1604859"/>
            <a:ext cx="7601883" cy="27081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19750" y="7857496"/>
            <a:ext cx="13814015" cy="66307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81710" y="-1982788"/>
            <a:ext cx="6830402" cy="6172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86865" y="5326479"/>
            <a:ext cx="5602270" cy="70187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875947">
            <a:off x="744375" y="2960347"/>
            <a:ext cx="5081148" cy="7119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00800" y="750252"/>
            <a:ext cx="949848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00"/>
              </a:lnSpc>
            </a:pPr>
            <a:r>
              <a:rPr lang="en-US" sz="5300" dirty="0">
                <a:solidFill>
                  <a:srgbClr val="65471B"/>
                </a:solidFill>
                <a:latin typeface="Fraunces Bold"/>
              </a:rPr>
              <a:t>4.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47107" y="3376035"/>
            <a:ext cx="9149690" cy="3143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8"/>
              </a:lnSpc>
            </a:pP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Khái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quát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đặc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điểm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thể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loại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qua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văn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"/>
              </a:rPr>
              <a:t>bản</a:t>
            </a:r>
            <a:r>
              <a:rPr lang="en-US" sz="44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Thánh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Gióng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–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tượng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đài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</a:p>
          <a:p>
            <a:pPr algn="ctr">
              <a:lnSpc>
                <a:spcPts val="6238"/>
              </a:lnSpc>
            </a:pP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vĩnh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cửu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của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lòng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yêu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nước</a:t>
            </a:r>
            <a:endParaRPr lang="en-US" sz="4455" dirty="0">
              <a:solidFill>
                <a:srgbClr val="65471B"/>
              </a:solidFill>
              <a:latin typeface="Roboto Condensed Italics"/>
            </a:endParaRPr>
          </a:p>
          <a:p>
            <a:pPr algn="ctr">
              <a:lnSpc>
                <a:spcPts val="6238"/>
              </a:lnSpc>
            </a:pP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(PHT </a:t>
            </a:r>
            <a:r>
              <a:rPr lang="en-US" sz="4455" dirty="0" err="1">
                <a:solidFill>
                  <a:srgbClr val="65471B"/>
                </a:solidFill>
                <a:latin typeface="Roboto Condensed Italics"/>
              </a:rPr>
              <a:t>số</a:t>
            </a:r>
            <a:r>
              <a:rPr lang="en-US" sz="4455" dirty="0">
                <a:solidFill>
                  <a:srgbClr val="65471B"/>
                </a:solidFill>
                <a:latin typeface="Roboto Condensed Italics"/>
              </a:rPr>
              <a:t>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21BA6-B636-77C4-3A3B-29116B6F079C}"/>
              </a:ext>
            </a:extLst>
          </p:cNvPr>
          <p:cNvSpPr txBox="1"/>
          <p:nvPr/>
        </p:nvSpPr>
        <p:spPr>
          <a:xfrm>
            <a:off x="6668220" y="1456372"/>
            <a:ext cx="9149690" cy="153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8"/>
              </a:lnSpc>
            </a:pP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HS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</a:t>
            </a: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endParaRPr lang="en-US" sz="4000" dirty="0">
              <a:solidFill>
                <a:srgbClr val="65471B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ts val="6238"/>
              </a:lnSpc>
            </a:pP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4000" dirty="0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5 </a:t>
            </a:r>
            <a:r>
              <a:rPr lang="en-US" sz="4000" dirty="0" err="1">
                <a:solidFill>
                  <a:srgbClr val="65471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endParaRPr lang="en-US" sz="4000" dirty="0">
              <a:solidFill>
                <a:srgbClr val="65471B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8026" y="-1604859"/>
            <a:ext cx="7601883" cy="2708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81710" y="-1982788"/>
            <a:ext cx="6830402" cy="61722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174444"/>
              </p:ext>
            </p:extLst>
          </p:nvPr>
        </p:nvGraphicFramePr>
        <p:xfrm>
          <a:off x="542490" y="1442054"/>
          <a:ext cx="17354421" cy="8374627"/>
        </p:xfrm>
        <a:graphic>
          <a:graphicData uri="http://schemas.openxmlformats.org/drawingml/2006/table">
            <a:tbl>
              <a:tblPr/>
              <a:tblGrid>
                <a:gridCol w="5102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768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cầu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cầu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2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vấn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7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vấn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Thánh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đài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vĩnh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cửu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viết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nhằm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mục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đích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7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nhằm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mục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đích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thuyết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phục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Thánh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biểu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tinh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thần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ta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036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khía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cạnh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vấn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7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giả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</a:t>
                      </a:r>
                    </a:p>
                    <a:p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Gióng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mạnh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tình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ta.</a:t>
                      </a:r>
                    </a:p>
                    <a:p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Gióng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vươn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vai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trận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đánh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giặc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vệ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đất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5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Sau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thắng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Gióng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trời</a:t>
                      </a: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6659476" y="382970"/>
            <a:ext cx="9498486" cy="64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>
                <a:solidFill>
                  <a:srgbClr val="65471B"/>
                </a:solidFill>
                <a:latin typeface="Fraunces Bold"/>
              </a:rPr>
              <a:t>4. LUYỆN TẬP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8026" y="-1604859"/>
            <a:ext cx="7601883" cy="2708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81710" y="-1982788"/>
            <a:ext cx="6830402" cy="61722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77210"/>
              </p:ext>
            </p:extLst>
          </p:nvPr>
        </p:nvGraphicFramePr>
        <p:xfrm>
          <a:off x="942872" y="2049846"/>
          <a:ext cx="16596386" cy="7152047"/>
        </p:xfrm>
        <a:graphic>
          <a:graphicData uri="http://schemas.openxmlformats.org/drawingml/2006/table">
            <a:tbl>
              <a:tblPr/>
              <a:tblGrid>
                <a:gridCol w="5822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27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Yêu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cầu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Thực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hiện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yêu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cầu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3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xét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7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trân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trọng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ngợi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ca,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hào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thần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tộc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99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nổi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bật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? 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7B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triển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mạch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lạc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lẽ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chặt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chẽ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giàu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thuyết</a:t>
                      </a:r>
                      <a:r>
                        <a:rPr lang="en-US" sz="3380" b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b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phục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lẽ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triển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theo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kiện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truyền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thuyết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thế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nhưng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kiện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kiện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rằng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đài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vĩnh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lòng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8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380" dirty="0">
                          <a:solidFill>
                            <a:srgbClr val="000000"/>
                          </a:solidFill>
                          <a:latin typeface="Roboto Condensed"/>
                        </a:rPr>
                        <a:t>)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6659476" y="382970"/>
            <a:ext cx="9498486" cy="64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>
                <a:solidFill>
                  <a:srgbClr val="65471B"/>
                </a:solidFill>
                <a:latin typeface="Fraunces Bold"/>
              </a:rPr>
              <a:t>4. LUYỆN TẬP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445255" y="2057400"/>
            <a:ext cx="1235212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7710" y="1018120"/>
            <a:ext cx="91440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14478" y="7058060"/>
            <a:ext cx="965349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18026" y="-1604859"/>
            <a:ext cx="7601883" cy="27081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16686" y="2766270"/>
            <a:ext cx="6254628" cy="517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18"/>
              </a:lnSpc>
            </a:pPr>
            <a:r>
              <a:rPr lang="en-US" sz="3655" dirty="0">
                <a:solidFill>
                  <a:srgbClr val="65471B"/>
                </a:solidFill>
                <a:latin typeface="Roboto Condensed"/>
              </a:rPr>
              <a:t>    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Ngày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nay,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có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rất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nhiều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những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“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anh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hùng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”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xuất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hiện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không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chỉ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bằng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những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cống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hiến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,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đóng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góp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lớn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lao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cho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xã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hội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mà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những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“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anh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hùng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”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còn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xuất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hiện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cả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trong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hành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động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nhỏ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của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mình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giữa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cuộc</a:t>
            </a:r>
            <a:r>
              <a:rPr lang="en-US" sz="3655" dirty="0">
                <a:solidFill>
                  <a:srgbClr val="65471B"/>
                </a:solidFill>
                <a:latin typeface="Roboto Condensed Bol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 Bold"/>
              </a:rPr>
              <a:t>sống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.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Em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có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biết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những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“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anh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hùng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”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nào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như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vậy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 </a:t>
            </a:r>
            <a:r>
              <a:rPr lang="en-US" sz="3655" dirty="0" err="1">
                <a:solidFill>
                  <a:srgbClr val="65471B"/>
                </a:solidFill>
                <a:latin typeface="Roboto Condensed"/>
              </a:rPr>
              <a:t>không</a:t>
            </a:r>
            <a:r>
              <a:rPr lang="en-US" sz="3655" dirty="0">
                <a:solidFill>
                  <a:srgbClr val="65471B"/>
                </a:solidFill>
                <a:latin typeface="Roboto Condensed"/>
              </a:rPr>
              <a:t>?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39012" y="7999657"/>
            <a:ext cx="2566709" cy="24961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85396" y="5795662"/>
            <a:ext cx="4702604" cy="537719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83857" y="797877"/>
            <a:ext cx="949848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00"/>
              </a:lnSpc>
            </a:pPr>
            <a:r>
              <a:rPr lang="en-US" sz="5300">
                <a:solidFill>
                  <a:srgbClr val="65471B"/>
                </a:solidFill>
                <a:latin typeface="Fraunces Bold"/>
              </a:rPr>
              <a:t>KẾT NỐI VỚI ĐỜI SỐNG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0000">
            <a:off x="14181438" y="-2446059"/>
            <a:ext cx="6155724" cy="53939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14478" y="2057400"/>
            <a:ext cx="6182487" cy="8229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162078" y="2209800"/>
            <a:ext cx="6182487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23839" y="-2695995"/>
            <a:ext cx="6182487" cy="822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54935" y="7654402"/>
            <a:ext cx="965349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19078" y="8176557"/>
            <a:ext cx="965349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13842" y="-2401491"/>
            <a:ext cx="16230600" cy="78109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4108" y="3976227"/>
            <a:ext cx="4174047" cy="71966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04108" y="4666241"/>
            <a:ext cx="3578323" cy="5976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29817" y="8190248"/>
            <a:ext cx="9653490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74215" y="1028700"/>
            <a:ext cx="9144000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2492">
            <a:off x="11267023" y="1428277"/>
            <a:ext cx="5725588" cy="80984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49311" y="723265"/>
            <a:ext cx="949848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00"/>
              </a:lnSpc>
            </a:pPr>
            <a:r>
              <a:rPr lang="en-US" sz="5300">
                <a:solidFill>
                  <a:srgbClr val="9D3E1E"/>
                </a:solidFill>
                <a:latin typeface="Fraunces Bold"/>
              </a:rPr>
              <a:t>KẾT NỐI ĐỌC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24200" y="3162324"/>
            <a:ext cx="6692558" cy="449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</a:pPr>
            <a:r>
              <a:rPr lang="en-US" sz="4255">
                <a:solidFill>
                  <a:srgbClr val="3C0210"/>
                </a:solidFill>
                <a:latin typeface="Roboto Condensed"/>
              </a:rPr>
              <a:t>Viết đoạn văn (khoảng 6-8 dòng) giải thích vì sao thế hệ trẻ cần phát huy truyền thống </a:t>
            </a:r>
            <a:r>
              <a:rPr lang="en-US" sz="4255">
                <a:solidFill>
                  <a:srgbClr val="3C0210"/>
                </a:solidFill>
                <a:latin typeface="Roboto Condensed Bold"/>
              </a:rPr>
              <a:t>“uống nước nhớ nguồn”</a:t>
            </a:r>
            <a:r>
              <a:rPr lang="en-US" sz="4255">
                <a:solidFill>
                  <a:srgbClr val="3C0210"/>
                </a:solidFill>
                <a:latin typeface="Roboto Condensed"/>
              </a:rPr>
              <a:t>.</a:t>
            </a:r>
          </a:p>
          <a:p>
            <a:pPr algn="ctr">
              <a:lnSpc>
                <a:spcPts val="5958"/>
              </a:lnSpc>
            </a:pPr>
            <a:r>
              <a:rPr lang="en-US" sz="4255">
                <a:solidFill>
                  <a:srgbClr val="3C0210"/>
                </a:solidFill>
                <a:latin typeface="Roboto Condensed"/>
              </a:rPr>
              <a:t>(PHT số 3)</a:t>
            </a:r>
          </a:p>
          <a:p>
            <a:pPr algn="ctr">
              <a:lnSpc>
                <a:spcPts val="5958"/>
              </a:lnSpc>
            </a:pPr>
            <a:endParaRPr lang="en-US" sz="4255">
              <a:solidFill>
                <a:srgbClr val="3C0210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7562">
            <a:off x="3676712" y="6911534"/>
            <a:ext cx="1236560" cy="25300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1077</Words>
  <Application>Microsoft Office PowerPoint</Application>
  <PresentationFormat>Custom</PresentationFormat>
  <Paragraphs>99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Roboto Condensed</vt:lpstr>
      <vt:lpstr>Roboto Condensed Bold</vt:lpstr>
      <vt:lpstr>Roboto Condensed Italics</vt:lpstr>
      <vt:lpstr>Fraunces Bold</vt:lpstr>
      <vt:lpstr>Arial</vt:lpstr>
      <vt:lpstr>Calibri</vt:lpstr>
      <vt:lpstr>Roboto Condensed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CD - ĐỌC THÁNH GIÓNG - TƯỢNG ĐÀI VĨNH CỬU CỦA LÒNG YÊU NƯỚC</dc:title>
  <cp:lastModifiedBy>Administrator</cp:lastModifiedBy>
  <cp:revision>6</cp:revision>
  <dcterms:created xsi:type="dcterms:W3CDTF">2006-08-16T00:00:00Z</dcterms:created>
  <dcterms:modified xsi:type="dcterms:W3CDTF">2024-01-16T14:08:24Z</dcterms:modified>
  <dc:identifier>DAFMj3b9oIU</dc:identifier>
</cp:coreProperties>
</file>