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1" r:id="rId2"/>
    <p:sldId id="294" r:id="rId3"/>
    <p:sldId id="293" r:id="rId4"/>
    <p:sldId id="295" r:id="rId5"/>
    <p:sldId id="297" r:id="rId6"/>
    <p:sldId id="298" r:id="rId7"/>
    <p:sldId id="299" r:id="rId8"/>
    <p:sldId id="296" r:id="rId9"/>
    <p:sldId id="256" r:id="rId10"/>
    <p:sldId id="292" r:id="rId11"/>
    <p:sldId id="300" r:id="rId12"/>
    <p:sldId id="303" r:id="rId13"/>
    <p:sldId id="301" r:id="rId14"/>
    <p:sldId id="302" r:id="rId15"/>
    <p:sldId id="304" r:id="rId16"/>
    <p:sldId id="305" r:id="rId17"/>
    <p:sldId id="306" r:id="rId18"/>
    <p:sldId id="308" r:id="rId19"/>
    <p:sldId id="307" r:id="rId20"/>
    <p:sldId id="310" r:id="rId21"/>
    <p:sldId id="309" r:id="rId22"/>
    <p:sldId id="311" r:id="rId23"/>
    <p:sldId id="312" r:id="rId24"/>
    <p:sldId id="313" r:id="rId25"/>
    <p:sldId id="314" r:id="rId26"/>
    <p:sldId id="315" r:id="rId27"/>
    <p:sldId id="316" r:id="rId28"/>
    <p:sldId id="260" r:id="rId2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4CD"/>
    <a:srgbClr val="EC67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38"/>
    <p:restoredTop sz="95735"/>
  </p:normalViewPr>
  <p:slideViewPr>
    <p:cSldViewPr snapToGrid="0" snapToObjects="1">
      <p:cViewPr varScale="1">
        <p:scale>
          <a:sx n="114" d="100"/>
          <a:sy n="114" d="100"/>
        </p:scale>
        <p:origin x="66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CF0ECB-069C-E34A-8C18-21EA591902E6}" type="datetimeFigureOut">
              <a:rPr lang="en-VN" smtClean="0"/>
              <a:t>05/19/2024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D74C7-F9EE-6C4F-90FE-902243ED7CC7}" type="slidenum">
              <a:rPr lang="en-VN" smtClean="0"/>
              <a:t>‹#›</a:t>
            </a:fld>
            <a:endParaRPr lang="en-VN"/>
          </a:p>
        </p:txBody>
      </p:sp>
    </p:spTree>
    <p:extLst>
      <p:ext uri="{BB962C8B-B14F-4D97-AF65-F5344CB8AC3E}">
        <p14:creationId xmlns:p14="http://schemas.microsoft.com/office/powerpoint/2010/main" val="327384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16717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10</a:t>
            </a:fld>
            <a:endParaRPr lang="en-VN"/>
          </a:p>
        </p:txBody>
      </p:sp>
    </p:spTree>
    <p:extLst>
      <p:ext uri="{BB962C8B-B14F-4D97-AF65-F5344CB8AC3E}">
        <p14:creationId xmlns:p14="http://schemas.microsoft.com/office/powerpoint/2010/main" val="3050288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11</a:t>
            </a:fld>
            <a:endParaRPr lang="en-VN"/>
          </a:p>
        </p:txBody>
      </p:sp>
    </p:spTree>
    <p:extLst>
      <p:ext uri="{BB962C8B-B14F-4D97-AF65-F5344CB8AC3E}">
        <p14:creationId xmlns:p14="http://schemas.microsoft.com/office/powerpoint/2010/main" val="264298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12</a:t>
            </a:fld>
            <a:endParaRPr lang="zh-CN" altLang="en-US"/>
          </a:p>
        </p:txBody>
      </p:sp>
    </p:spTree>
    <p:extLst>
      <p:ext uri="{BB962C8B-B14F-4D97-AF65-F5344CB8AC3E}">
        <p14:creationId xmlns:p14="http://schemas.microsoft.com/office/powerpoint/2010/main" val="3247792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13</a:t>
            </a:fld>
            <a:endParaRPr lang="en-VN"/>
          </a:p>
        </p:txBody>
      </p:sp>
    </p:spTree>
    <p:extLst>
      <p:ext uri="{BB962C8B-B14F-4D97-AF65-F5344CB8AC3E}">
        <p14:creationId xmlns:p14="http://schemas.microsoft.com/office/powerpoint/2010/main" val="1656101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14</a:t>
            </a:fld>
            <a:endParaRPr lang="en-VN"/>
          </a:p>
        </p:txBody>
      </p:sp>
    </p:spTree>
    <p:extLst>
      <p:ext uri="{BB962C8B-B14F-4D97-AF65-F5344CB8AC3E}">
        <p14:creationId xmlns:p14="http://schemas.microsoft.com/office/powerpoint/2010/main" val="3698095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15</a:t>
            </a:fld>
            <a:endParaRPr lang="en-VN"/>
          </a:p>
        </p:txBody>
      </p:sp>
    </p:spTree>
    <p:extLst>
      <p:ext uri="{BB962C8B-B14F-4D97-AF65-F5344CB8AC3E}">
        <p14:creationId xmlns:p14="http://schemas.microsoft.com/office/powerpoint/2010/main" val="1149334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16</a:t>
            </a:fld>
            <a:endParaRPr lang="en-VN"/>
          </a:p>
        </p:txBody>
      </p:sp>
    </p:spTree>
    <p:extLst>
      <p:ext uri="{BB962C8B-B14F-4D97-AF65-F5344CB8AC3E}">
        <p14:creationId xmlns:p14="http://schemas.microsoft.com/office/powerpoint/2010/main" val="3316684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17</a:t>
            </a:fld>
            <a:endParaRPr lang="en-VN"/>
          </a:p>
        </p:txBody>
      </p:sp>
    </p:spTree>
    <p:extLst>
      <p:ext uri="{BB962C8B-B14F-4D97-AF65-F5344CB8AC3E}">
        <p14:creationId xmlns:p14="http://schemas.microsoft.com/office/powerpoint/2010/main" val="3937197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18</a:t>
            </a:fld>
            <a:endParaRPr lang="en-VN"/>
          </a:p>
        </p:txBody>
      </p:sp>
    </p:spTree>
    <p:extLst>
      <p:ext uri="{BB962C8B-B14F-4D97-AF65-F5344CB8AC3E}">
        <p14:creationId xmlns:p14="http://schemas.microsoft.com/office/powerpoint/2010/main" val="3018356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19</a:t>
            </a:fld>
            <a:endParaRPr lang="en-VN"/>
          </a:p>
        </p:txBody>
      </p:sp>
    </p:spTree>
    <p:extLst>
      <p:ext uri="{BB962C8B-B14F-4D97-AF65-F5344CB8AC3E}">
        <p14:creationId xmlns:p14="http://schemas.microsoft.com/office/powerpoint/2010/main" val="311651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2</a:t>
            </a:fld>
            <a:endParaRPr lang="en-VN"/>
          </a:p>
        </p:txBody>
      </p:sp>
    </p:spTree>
    <p:extLst>
      <p:ext uri="{BB962C8B-B14F-4D97-AF65-F5344CB8AC3E}">
        <p14:creationId xmlns:p14="http://schemas.microsoft.com/office/powerpoint/2010/main" val="3887179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20</a:t>
            </a:fld>
            <a:endParaRPr lang="en-VN"/>
          </a:p>
        </p:txBody>
      </p:sp>
    </p:spTree>
    <p:extLst>
      <p:ext uri="{BB962C8B-B14F-4D97-AF65-F5344CB8AC3E}">
        <p14:creationId xmlns:p14="http://schemas.microsoft.com/office/powerpoint/2010/main" val="3168296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21</a:t>
            </a:fld>
            <a:endParaRPr lang="en-VN"/>
          </a:p>
        </p:txBody>
      </p:sp>
    </p:spTree>
    <p:extLst>
      <p:ext uri="{BB962C8B-B14F-4D97-AF65-F5344CB8AC3E}">
        <p14:creationId xmlns:p14="http://schemas.microsoft.com/office/powerpoint/2010/main" val="3843241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22</a:t>
            </a:fld>
            <a:endParaRPr lang="en-VN"/>
          </a:p>
        </p:txBody>
      </p:sp>
    </p:spTree>
    <p:extLst>
      <p:ext uri="{BB962C8B-B14F-4D97-AF65-F5344CB8AC3E}">
        <p14:creationId xmlns:p14="http://schemas.microsoft.com/office/powerpoint/2010/main" val="928134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23</a:t>
            </a:fld>
            <a:endParaRPr lang="en-VN"/>
          </a:p>
        </p:txBody>
      </p:sp>
    </p:spTree>
    <p:extLst>
      <p:ext uri="{BB962C8B-B14F-4D97-AF65-F5344CB8AC3E}">
        <p14:creationId xmlns:p14="http://schemas.microsoft.com/office/powerpoint/2010/main" val="4029668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24</a:t>
            </a:fld>
            <a:endParaRPr lang="en-VN"/>
          </a:p>
        </p:txBody>
      </p:sp>
    </p:spTree>
    <p:extLst>
      <p:ext uri="{BB962C8B-B14F-4D97-AF65-F5344CB8AC3E}">
        <p14:creationId xmlns:p14="http://schemas.microsoft.com/office/powerpoint/2010/main" val="2161828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25</a:t>
            </a:fld>
            <a:endParaRPr lang="en-VN"/>
          </a:p>
        </p:txBody>
      </p:sp>
    </p:spTree>
    <p:extLst>
      <p:ext uri="{BB962C8B-B14F-4D97-AF65-F5344CB8AC3E}">
        <p14:creationId xmlns:p14="http://schemas.microsoft.com/office/powerpoint/2010/main" val="263434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26</a:t>
            </a:fld>
            <a:endParaRPr lang="en-VN"/>
          </a:p>
        </p:txBody>
      </p:sp>
    </p:spTree>
    <p:extLst>
      <p:ext uri="{BB962C8B-B14F-4D97-AF65-F5344CB8AC3E}">
        <p14:creationId xmlns:p14="http://schemas.microsoft.com/office/powerpoint/2010/main" val="526792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27</a:t>
            </a:fld>
            <a:endParaRPr lang="en-VN"/>
          </a:p>
        </p:txBody>
      </p:sp>
    </p:spTree>
    <p:extLst>
      <p:ext uri="{BB962C8B-B14F-4D97-AF65-F5344CB8AC3E}">
        <p14:creationId xmlns:p14="http://schemas.microsoft.com/office/powerpoint/2010/main" val="2881126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28</a:t>
            </a:fld>
            <a:endParaRPr lang="zh-CN" altLang="en-US"/>
          </a:p>
        </p:txBody>
      </p:sp>
    </p:spTree>
    <p:extLst>
      <p:ext uri="{BB962C8B-B14F-4D97-AF65-F5344CB8AC3E}">
        <p14:creationId xmlns:p14="http://schemas.microsoft.com/office/powerpoint/2010/main" val="3677609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3</a:t>
            </a:fld>
            <a:endParaRPr lang="en-VN"/>
          </a:p>
        </p:txBody>
      </p:sp>
    </p:spTree>
    <p:extLst>
      <p:ext uri="{BB962C8B-B14F-4D97-AF65-F5344CB8AC3E}">
        <p14:creationId xmlns:p14="http://schemas.microsoft.com/office/powerpoint/2010/main" val="344156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4</a:t>
            </a:fld>
            <a:endParaRPr lang="en-VN"/>
          </a:p>
        </p:txBody>
      </p:sp>
    </p:spTree>
    <p:extLst>
      <p:ext uri="{BB962C8B-B14F-4D97-AF65-F5344CB8AC3E}">
        <p14:creationId xmlns:p14="http://schemas.microsoft.com/office/powerpoint/2010/main" val="17960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5</a:t>
            </a:fld>
            <a:endParaRPr lang="en-VN"/>
          </a:p>
        </p:txBody>
      </p:sp>
    </p:spTree>
    <p:extLst>
      <p:ext uri="{BB962C8B-B14F-4D97-AF65-F5344CB8AC3E}">
        <p14:creationId xmlns:p14="http://schemas.microsoft.com/office/powerpoint/2010/main" val="52371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6</a:t>
            </a:fld>
            <a:endParaRPr lang="en-VN"/>
          </a:p>
        </p:txBody>
      </p:sp>
    </p:spTree>
    <p:extLst>
      <p:ext uri="{BB962C8B-B14F-4D97-AF65-F5344CB8AC3E}">
        <p14:creationId xmlns:p14="http://schemas.microsoft.com/office/powerpoint/2010/main" val="2348842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7</a:t>
            </a:fld>
            <a:endParaRPr lang="en-VN"/>
          </a:p>
        </p:txBody>
      </p:sp>
    </p:spTree>
    <p:extLst>
      <p:ext uri="{BB962C8B-B14F-4D97-AF65-F5344CB8AC3E}">
        <p14:creationId xmlns:p14="http://schemas.microsoft.com/office/powerpoint/2010/main" val="225720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4D3D74C7-F9EE-6C4F-90FE-902243ED7CC7}" type="slidenum">
              <a:rPr lang="en-VN" smtClean="0"/>
              <a:t>8</a:t>
            </a:fld>
            <a:endParaRPr lang="en-VN"/>
          </a:p>
        </p:txBody>
      </p:sp>
    </p:spTree>
    <p:extLst>
      <p:ext uri="{BB962C8B-B14F-4D97-AF65-F5344CB8AC3E}">
        <p14:creationId xmlns:p14="http://schemas.microsoft.com/office/powerpoint/2010/main" val="179259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9</a:t>
            </a:fld>
            <a:endParaRPr lang="zh-CN" altLang="en-US"/>
          </a:p>
        </p:txBody>
      </p:sp>
    </p:spTree>
    <p:extLst>
      <p:ext uri="{BB962C8B-B14F-4D97-AF65-F5344CB8AC3E}">
        <p14:creationId xmlns:p14="http://schemas.microsoft.com/office/powerpoint/2010/main" val="844211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0773-F290-FE45-83BE-A9D8C709D2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F8A13871-78E7-C741-A916-DE02B9DA4E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5E2CE49D-678B-0947-90D0-1AF094E74F3A}"/>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5" name="Footer Placeholder 4">
            <a:extLst>
              <a:ext uri="{FF2B5EF4-FFF2-40B4-BE49-F238E27FC236}">
                <a16:creationId xmlns:a16="http://schemas.microsoft.com/office/drawing/2014/main" id="{AD23758D-A821-A64E-A50B-82BA582506B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D5B9098-F9DA-1F44-950C-E2E39F652D9B}"/>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129714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D71EE-EE1A-F448-9A6F-D506A2EF4CB0}"/>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6E617E6-42B8-094F-AF74-49EF87D618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777FBA6-CCE8-4A44-B3BC-17BC56537A73}"/>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5" name="Footer Placeholder 4">
            <a:extLst>
              <a:ext uri="{FF2B5EF4-FFF2-40B4-BE49-F238E27FC236}">
                <a16:creationId xmlns:a16="http://schemas.microsoft.com/office/drawing/2014/main" id="{B19801B8-B47C-AE4F-A500-3495C97F515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91E3E60-BC74-3B47-8288-3120D38252EC}"/>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33141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17174-5BCB-DD4F-A350-E706DBBFBE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9C77B41-8FDD-B34C-BF7D-B64090D529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E5E08D8-1BEE-2B4C-A468-B6B2634A08A3}"/>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5" name="Footer Placeholder 4">
            <a:extLst>
              <a:ext uri="{FF2B5EF4-FFF2-40B4-BE49-F238E27FC236}">
                <a16:creationId xmlns:a16="http://schemas.microsoft.com/office/drawing/2014/main" id="{257745E6-8CFF-B242-81C6-0CFCFA637BF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48C3E6-42E2-3F42-88B5-5DE981E0CD19}"/>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306498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6743-E69C-B946-87FB-045555AF8BF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C78EB27-943A-6944-9592-17B26DA86F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7D58958-D88A-9A4B-8D84-46DD090FA855}"/>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5" name="Footer Placeholder 4">
            <a:extLst>
              <a:ext uri="{FF2B5EF4-FFF2-40B4-BE49-F238E27FC236}">
                <a16:creationId xmlns:a16="http://schemas.microsoft.com/office/drawing/2014/main" id="{1BDD7CE0-21C5-2D42-B79B-FEA27A3D6F7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9BF0801-7C5F-7045-95BC-C29124995398}"/>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319912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15BA-16DB-F24C-8F1C-812636B255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4D94EAE7-FB47-E54E-B00A-05704FC6C8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94CD26-1077-5640-9F79-676675C12A64}"/>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5" name="Footer Placeholder 4">
            <a:extLst>
              <a:ext uri="{FF2B5EF4-FFF2-40B4-BE49-F238E27FC236}">
                <a16:creationId xmlns:a16="http://schemas.microsoft.com/office/drawing/2014/main" id="{93985B50-6AB0-3D4B-BACF-D8696B38634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BF60AF2-A698-F542-BE51-73D6FFEA1C6E}"/>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127630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AACC-9CB1-004D-BBC5-3B9DDBABF79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098C1C1-3825-FE40-A2AA-F23E46A35F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361DCFA-4D7F-6D4A-80FA-AEDB794940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5538D88-EC3E-474E-A263-4AEF454D8CF7}"/>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6" name="Footer Placeholder 5">
            <a:extLst>
              <a:ext uri="{FF2B5EF4-FFF2-40B4-BE49-F238E27FC236}">
                <a16:creationId xmlns:a16="http://schemas.microsoft.com/office/drawing/2014/main" id="{301CEBF1-640D-A94A-95C7-749477D82BE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E67D098-841E-514A-9065-9586608A6A2E}"/>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386758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5DE8-BBE9-C442-A9E4-DAC571FC37E6}"/>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274F741-CF3C-1A47-AA70-108BE4A66D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07E84F-BDCA-8548-8D01-AFFE442CD8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F429BB8-B6A5-A941-9F27-1A25664CF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C9CB87-6CB0-ED4C-AA52-C44365C668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CB837593-BEA0-F843-9A14-00605C0D997B}"/>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8" name="Footer Placeholder 7">
            <a:extLst>
              <a:ext uri="{FF2B5EF4-FFF2-40B4-BE49-F238E27FC236}">
                <a16:creationId xmlns:a16="http://schemas.microsoft.com/office/drawing/2014/main" id="{1D21D0F5-C25D-0A49-9E64-FD6EA26E998C}"/>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6E2857D-CB2C-C54E-8CF7-A2FB4081507A}"/>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1184406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5765-7DDE-4E4C-B14B-717B8BB9029A}"/>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D2CA7B-4B06-6443-A462-88FAB3D1821F}"/>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4" name="Footer Placeholder 3">
            <a:extLst>
              <a:ext uri="{FF2B5EF4-FFF2-40B4-BE49-F238E27FC236}">
                <a16:creationId xmlns:a16="http://schemas.microsoft.com/office/drawing/2014/main" id="{2E93A41B-504E-B04F-BF89-D4B894B83465}"/>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0347E1C-D8FD-824F-B42C-BF023645551B}"/>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38570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30125D-9628-0A4E-9387-04C8D467B4AA}"/>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3" name="Footer Placeholder 2">
            <a:extLst>
              <a:ext uri="{FF2B5EF4-FFF2-40B4-BE49-F238E27FC236}">
                <a16:creationId xmlns:a16="http://schemas.microsoft.com/office/drawing/2014/main" id="{CC39D91F-AB83-7047-A8B6-07F261ED489E}"/>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76BFCA33-56D2-9448-BBFB-91B8C34BA817}"/>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45097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33434-30C0-D845-9408-7E9E4B7E7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D72EB677-7493-F444-91E3-88FAA1D326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1D14A4A-EEA4-8D42-B4AA-84D4A85E8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EA7DD-51E0-AA47-93BE-F5D1107A5779}"/>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6" name="Footer Placeholder 5">
            <a:extLst>
              <a:ext uri="{FF2B5EF4-FFF2-40B4-BE49-F238E27FC236}">
                <a16:creationId xmlns:a16="http://schemas.microsoft.com/office/drawing/2014/main" id="{DD61748C-4992-EB48-AC55-67EDA92C75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C22DD27-E479-B548-9C6B-B80288634099}"/>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2155656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5A26-F838-304E-8BF8-48B84BCF0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8DA153A-38BA-674C-A1EF-56498CFBB5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2FF3FE45-7FCE-E640-B79A-0FE900C25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1A369-5085-634A-B651-D12B6C7945BE}"/>
              </a:ext>
            </a:extLst>
          </p:cNvPr>
          <p:cNvSpPr>
            <a:spLocks noGrp="1"/>
          </p:cNvSpPr>
          <p:nvPr>
            <p:ph type="dt" sz="half" idx="10"/>
          </p:nvPr>
        </p:nvSpPr>
        <p:spPr/>
        <p:txBody>
          <a:bodyPr/>
          <a:lstStyle/>
          <a:p>
            <a:fld id="{5F6FDAC8-C3BD-2C46-9927-DBD591AFB326}" type="datetimeFigureOut">
              <a:rPr lang="en-VN" smtClean="0"/>
              <a:t>05/19/2024</a:t>
            </a:fld>
            <a:endParaRPr lang="en-VN"/>
          </a:p>
        </p:txBody>
      </p:sp>
      <p:sp>
        <p:nvSpPr>
          <p:cNvPr id="6" name="Footer Placeholder 5">
            <a:extLst>
              <a:ext uri="{FF2B5EF4-FFF2-40B4-BE49-F238E27FC236}">
                <a16:creationId xmlns:a16="http://schemas.microsoft.com/office/drawing/2014/main" id="{75B718F3-1A20-B34A-8B06-46F7855DBEB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99823EFB-3177-C941-AF50-2E05F7B90A39}"/>
              </a:ext>
            </a:extLst>
          </p:cNvPr>
          <p:cNvSpPr>
            <a:spLocks noGrp="1"/>
          </p:cNvSpPr>
          <p:nvPr>
            <p:ph type="sldNum" sz="quarter" idx="12"/>
          </p:nvPr>
        </p:nvSpPr>
        <p:spPr/>
        <p:txBody>
          <a:bodyPr/>
          <a:lstStyle/>
          <a:p>
            <a:fld id="{EE70CA3C-B340-D44C-90F9-277038CE2C88}" type="slidenum">
              <a:rPr lang="en-VN" smtClean="0"/>
              <a:t>‹#›</a:t>
            </a:fld>
            <a:endParaRPr lang="en-VN"/>
          </a:p>
        </p:txBody>
      </p:sp>
    </p:spTree>
    <p:extLst>
      <p:ext uri="{BB962C8B-B14F-4D97-AF65-F5344CB8AC3E}">
        <p14:creationId xmlns:p14="http://schemas.microsoft.com/office/powerpoint/2010/main" val="326430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88FBE-B08C-B64A-916E-72BB5910FF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F7B82BF-75F5-7D49-BD58-D2C504D65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B302114-92F6-994B-8229-9E1632185A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FDAC8-C3BD-2C46-9927-DBD591AFB326}" type="datetimeFigureOut">
              <a:rPr lang="en-VN" smtClean="0"/>
              <a:t>05/19/2024</a:t>
            </a:fld>
            <a:endParaRPr lang="en-VN"/>
          </a:p>
        </p:txBody>
      </p:sp>
      <p:sp>
        <p:nvSpPr>
          <p:cNvPr id="5" name="Footer Placeholder 4">
            <a:extLst>
              <a:ext uri="{FF2B5EF4-FFF2-40B4-BE49-F238E27FC236}">
                <a16:creationId xmlns:a16="http://schemas.microsoft.com/office/drawing/2014/main" id="{CCB83470-7861-8148-9BEF-FD265CAE5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04BA37F-9689-A047-9B2E-569EE49F88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0CA3C-B340-D44C-90F9-277038CE2C88}" type="slidenum">
              <a:rPr lang="en-VN" smtClean="0"/>
              <a:t>‹#›</a:t>
            </a:fld>
            <a:endParaRPr lang="en-VN"/>
          </a:p>
        </p:txBody>
      </p:sp>
    </p:spTree>
    <p:extLst>
      <p:ext uri="{BB962C8B-B14F-4D97-AF65-F5344CB8AC3E}">
        <p14:creationId xmlns:p14="http://schemas.microsoft.com/office/powerpoint/2010/main" val="1263960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88388"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7039"/>
            <a:ext cx="12192000" cy="2604583"/>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060" y="4130915"/>
            <a:ext cx="3177785" cy="2478835"/>
          </a:xfrm>
          <a:prstGeom prst="rect">
            <a:avLst/>
          </a:prstGeom>
        </p:spPr>
      </p:pic>
      <p:sp>
        <p:nvSpPr>
          <p:cNvPr id="7" name="文本框 6"/>
          <p:cNvSpPr txBox="1"/>
          <p:nvPr/>
        </p:nvSpPr>
        <p:spPr>
          <a:xfrm>
            <a:off x="1064995" y="969745"/>
            <a:ext cx="10058400" cy="2262414"/>
          </a:xfrm>
          <a:prstGeom prst="rect">
            <a:avLst/>
          </a:prstGeom>
          <a:noFill/>
        </p:spPr>
        <p:txBody>
          <a:bodyPr wrap="square" rtlCol="0">
            <a:spAutoFit/>
          </a:bodyPr>
          <a:lstStyle/>
          <a:p>
            <a:pPr algn="ctr">
              <a:lnSpc>
                <a:spcPct val="150000"/>
              </a:lnSpc>
            </a:pPr>
            <a:r>
              <a:rPr lang="vi-VN" altLang="zh-CN" sz="5000" b="1" dirty="0">
                <a:solidFill>
                  <a:schemeClr val="accent5">
                    <a:lumMod val="75000"/>
                  </a:schemeClr>
                </a:solidFill>
                <a:latin typeface="Times New Roman" panose="02020603050405020304" pitchFamily="18" charset="0"/>
                <a:cs typeface="Times New Roman" panose="02020603050405020304" pitchFamily="18" charset="0"/>
              </a:rPr>
              <a:t>CHÀO MỪNG CÁC EM </a:t>
            </a:r>
          </a:p>
          <a:p>
            <a:pPr algn="ctr">
              <a:lnSpc>
                <a:spcPct val="150000"/>
              </a:lnSpc>
            </a:pPr>
            <a:r>
              <a:rPr lang="vi-VN" altLang="zh-CN" sz="5000" b="1" dirty="0">
                <a:solidFill>
                  <a:schemeClr val="accent5">
                    <a:lumMod val="75000"/>
                  </a:schemeClr>
                </a:solidFill>
                <a:latin typeface="Times New Roman" panose="02020603050405020304" pitchFamily="18" charset="0"/>
                <a:cs typeface="Times New Roman" panose="02020603050405020304" pitchFamily="18" charset="0"/>
              </a:rPr>
              <a:t>HỌC SINH YÊU QUÝ LỚP 6… </a:t>
            </a:r>
            <a:endParaRPr lang="zh-CN" altLang="en-US" sz="50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A5497EF-A286-6D4C-ADE6-084B14C3967C}"/>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99942728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F38F5-2C45-784F-8AA5-58D9A334C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98" y="-380994"/>
            <a:ext cx="9665624" cy="7858088"/>
          </a:xfrm>
          <a:prstGeom prst="rect">
            <a:avLst/>
          </a:prstGeom>
        </p:spPr>
      </p:pic>
      <p:pic>
        <p:nvPicPr>
          <p:cNvPr id="4" name="Picture 3">
            <a:extLst>
              <a:ext uri="{FF2B5EF4-FFF2-40B4-BE49-F238E27FC236}">
                <a16:creationId xmlns:a16="http://schemas.microsoft.com/office/drawing/2014/main" id="{F5CEC283-08E4-684F-B7FC-84F52657E7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5836" y="455422"/>
            <a:ext cx="6096012" cy="6096012"/>
          </a:xfrm>
          <a:prstGeom prst="rect">
            <a:avLst/>
          </a:prstGeom>
        </p:spPr>
      </p:pic>
      <p:sp>
        <p:nvSpPr>
          <p:cNvPr id="5" name="TextBox 4">
            <a:extLst>
              <a:ext uri="{FF2B5EF4-FFF2-40B4-BE49-F238E27FC236}">
                <a16:creationId xmlns:a16="http://schemas.microsoft.com/office/drawing/2014/main" id="{113677DC-0400-ED4D-B351-01F7B0DFEEEA}"/>
              </a:ext>
            </a:extLst>
          </p:cNvPr>
          <p:cNvSpPr txBox="1"/>
          <p:nvPr/>
        </p:nvSpPr>
        <p:spPr>
          <a:xfrm>
            <a:off x="1230520" y="1490008"/>
            <a:ext cx="6817377" cy="1938992"/>
          </a:xfrm>
          <a:prstGeom prst="rect">
            <a:avLst/>
          </a:prstGeom>
          <a:noFill/>
        </p:spPr>
        <p:txBody>
          <a:bodyPr wrap="square">
            <a:spAutoFit/>
          </a:bodyPr>
          <a:lstStyle/>
          <a:p>
            <a:pPr algn="ct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402DB61-1D43-CD45-9606-E19F39EBD89F}"/>
              </a:ext>
            </a:extLst>
          </p:cNvPr>
          <p:cNvSpPr txBox="1"/>
          <p:nvPr/>
        </p:nvSpPr>
        <p:spPr>
          <a:xfrm>
            <a:off x="1230520" y="1490008"/>
            <a:ext cx="6817377" cy="1938992"/>
          </a:xfrm>
          <a:prstGeom prst="rect">
            <a:avLst/>
          </a:prstGeom>
          <a:noFill/>
        </p:spPr>
        <p:txBody>
          <a:bodyPr wrap="square">
            <a:spAutoFit/>
          </a:bodyPr>
          <a:lstStyle/>
          <a:p>
            <a:pPr algn="ct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5EA1FA-5CCB-D145-B4A2-BCC40CA9DED0}"/>
              </a:ext>
            </a:extLst>
          </p:cNvPr>
          <p:cNvSpPr txBox="1"/>
          <p:nvPr/>
        </p:nvSpPr>
        <p:spPr>
          <a:xfrm>
            <a:off x="1014006" y="1797784"/>
            <a:ext cx="6817377" cy="1323439"/>
          </a:xfrm>
          <a:prstGeom prst="rect">
            <a:avLst/>
          </a:prstGeom>
          <a:noFill/>
        </p:spPr>
        <p:txBody>
          <a:bodyPr wrap="square">
            <a:spAutoFit/>
          </a:bodyPr>
          <a:lstStyle/>
          <a:p>
            <a:pPr algn="ct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sapo</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FCE02D5-F0E8-C941-A6C9-FECA67B79F33}"/>
              </a:ext>
            </a:extLst>
          </p:cNvPr>
          <p:cNvSpPr txBox="1"/>
          <p:nvPr/>
        </p:nvSpPr>
        <p:spPr>
          <a:xfrm>
            <a:off x="1230520" y="1490007"/>
            <a:ext cx="6817377" cy="1938992"/>
          </a:xfrm>
          <a:prstGeom prst="rect">
            <a:avLst/>
          </a:prstGeom>
          <a:noFill/>
        </p:spPr>
        <p:txBody>
          <a:bodyPr wrap="square">
            <a:spAutoFit/>
          </a:bodyPr>
          <a:lstStyle/>
          <a:p>
            <a:pPr algn="ct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sapo</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sapo</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liên</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tới</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nhan</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81A31E4-D697-A34E-B672-F12B69FCEE41}"/>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04060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xit" presetSubtype="37" fill="hold" grpId="1" nodeType="clickEffect">
                                  <p:stCondLst>
                                    <p:cond delay="0"/>
                                  </p:stCondLst>
                                  <p:childTnLst>
                                    <p:animEffect transition="out" filter="barn(out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37" fill="hold" grpId="1" nodeType="clickEffect">
                                  <p:stCondLst>
                                    <p:cond delay="0"/>
                                  </p:stCondLst>
                                  <p:childTnLst>
                                    <p:animEffect transition="out" filter="barn(outVertical)">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4"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37" fill="hold" grpId="1" nodeType="clickEffect">
                                  <p:stCondLst>
                                    <p:cond delay="0"/>
                                  </p:stCondLst>
                                  <p:childTnLst>
                                    <p:animEffect transition="out" filter="barn(outVertic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37" fill="hold" grpId="1" nodeType="clickEffect">
                                  <p:stCondLst>
                                    <p:cond delay="0"/>
                                  </p:stCondLst>
                                  <p:childTnLst>
                                    <p:animEffect transition="out" filter="barn(outVertic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74B86-D18B-624C-8989-888611DBFCB3}"/>
              </a:ext>
            </a:extLst>
          </p:cNvPr>
          <p:cNvSpPr/>
          <p:nvPr/>
        </p:nvSpPr>
        <p:spPr>
          <a:xfrm>
            <a:off x="2225182" y="408944"/>
            <a:ext cx="7741635" cy="743473"/>
          </a:xfrm>
          <a:prstGeom prst="rect">
            <a:avLst/>
          </a:prstGeom>
          <a:solidFill>
            <a:schemeClr val="accent4">
              <a:lumMod val="20000"/>
              <a:lumOff val="80000"/>
              <a:alpha val="61176"/>
            </a:schemeClr>
          </a:solidFill>
        </p:spPr>
        <p:txBody>
          <a:bodyPr wrap="square">
            <a:spAutoFit/>
          </a:bodyPr>
          <a:lstStyle/>
          <a:p>
            <a:pPr algn="ctr">
              <a:lnSpc>
                <a:spcPct val="115000"/>
              </a:lnSpc>
            </a:pPr>
            <a:r>
              <a:rPr lang="vi-VN" sz="4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a:t>
            </a:r>
            <a:r>
              <a:rPr lang="pt-BR" sz="4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Nhan</a:t>
            </a:r>
            <a:r>
              <a:rPr lang="pt-BR" sz="4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pt-BR" sz="4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đề</a:t>
            </a:r>
            <a:r>
              <a:rPr lang="pt-BR" sz="4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pt-BR" sz="40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và</a:t>
            </a:r>
            <a:r>
              <a:rPr lang="pt-BR" sz="4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sapo</a:t>
            </a:r>
            <a:endParaRPr lang="en-VN" sz="4000" dirty="0">
              <a:latin typeface="Times New Roman" panose="02020603050405020304" pitchFamily="18" charset="0"/>
              <a:ea typeface="Times New Roman" panose="02020603050405020304" pitchFamily="18" charset="0"/>
            </a:endParaRPr>
          </a:p>
        </p:txBody>
      </p:sp>
      <p:sp>
        <p:nvSpPr>
          <p:cNvPr id="4" name="Pentagon 298">
            <a:extLst>
              <a:ext uri="{FF2B5EF4-FFF2-40B4-BE49-F238E27FC236}">
                <a16:creationId xmlns:a16="http://schemas.microsoft.com/office/drawing/2014/main" id="{9241A504-5CB5-E64D-B2D6-3D9AFF8030DF}"/>
              </a:ext>
            </a:extLst>
          </p:cNvPr>
          <p:cNvSpPr/>
          <p:nvPr/>
        </p:nvSpPr>
        <p:spPr>
          <a:xfrm>
            <a:off x="5160799" y="1852936"/>
            <a:ext cx="3695148" cy="74347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sym typeface="+mn-lt"/>
              </a:rPr>
              <a:t>SAPO</a:t>
            </a:r>
          </a:p>
        </p:txBody>
      </p:sp>
      <p:sp>
        <p:nvSpPr>
          <p:cNvPr id="7" name="Pentagon 292">
            <a:extLst>
              <a:ext uri="{FF2B5EF4-FFF2-40B4-BE49-F238E27FC236}">
                <a16:creationId xmlns:a16="http://schemas.microsoft.com/office/drawing/2014/main" id="{F116BADE-BC22-0F45-8E69-43643B6468FC}"/>
              </a:ext>
            </a:extLst>
          </p:cNvPr>
          <p:cNvSpPr/>
          <p:nvPr/>
        </p:nvSpPr>
        <p:spPr>
          <a:xfrm flipH="1">
            <a:off x="602901" y="1852936"/>
            <a:ext cx="3700827" cy="74347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sym typeface="+mn-lt"/>
              </a:rPr>
              <a:t>NHAN ĐỀ</a:t>
            </a:r>
          </a:p>
        </p:txBody>
      </p:sp>
      <p:sp>
        <p:nvSpPr>
          <p:cNvPr id="9" name="Rectangle 8">
            <a:extLst>
              <a:ext uri="{FF2B5EF4-FFF2-40B4-BE49-F238E27FC236}">
                <a16:creationId xmlns:a16="http://schemas.microsoft.com/office/drawing/2014/main" id="{04BF7BDF-FD06-D54E-BDE0-0355D69792A8}"/>
              </a:ext>
            </a:extLst>
          </p:cNvPr>
          <p:cNvSpPr/>
          <p:nvPr/>
        </p:nvSpPr>
        <p:spPr>
          <a:xfrm>
            <a:off x="602901" y="2977627"/>
            <a:ext cx="3700827" cy="2312171"/>
          </a:xfrm>
          <a:prstGeom prst="rect">
            <a:avLst/>
          </a:prstGeom>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 lên sự kiện thông tin: diễn biến của chiến dịch Điện Biên Phủ.</a:t>
            </a:r>
            <a:endParaRPr lang="en-VN" sz="3200" dirty="0">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843C69C6-5D52-834B-908A-1EC126B70327}"/>
              </a:ext>
            </a:extLst>
          </p:cNvPr>
          <p:cNvSpPr/>
          <p:nvPr/>
        </p:nvSpPr>
        <p:spPr>
          <a:xfrm>
            <a:off x="4958668" y="2977627"/>
            <a:ext cx="4099410" cy="3444789"/>
          </a:xfrm>
          <a:prstGeom prst="rect">
            <a:avLst/>
          </a:prstGeom>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Khái quát về chiến dịch Điện Biên Phủ,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 dung sapô chính là nhan đề văn bản, tóm tắt vấn đề nêu ra trong bài.</a:t>
            </a:r>
            <a:endParaRPr lang="en-VN" sz="3200" dirty="0">
              <a:latin typeface="Times New Roman" panose="02020603050405020304" pitchFamily="18" charset="0"/>
              <a:ea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7A62663-E542-2B48-934C-1DB0E976A827}"/>
              </a:ext>
            </a:extLst>
          </p:cNvPr>
          <p:cNvPicPr>
            <a:picLocks noChangeAspect="1"/>
          </p:cNvPicPr>
          <p:nvPr/>
        </p:nvPicPr>
        <p:blipFill>
          <a:blip r:embed="rId3"/>
          <a:stretch>
            <a:fillRect/>
          </a:stretch>
        </p:blipFill>
        <p:spPr>
          <a:xfrm>
            <a:off x="8581292" y="2438705"/>
            <a:ext cx="3883894" cy="3883894"/>
          </a:xfrm>
          <a:prstGeom prst="rect">
            <a:avLst/>
          </a:prstGeom>
        </p:spPr>
      </p:pic>
      <p:sp>
        <p:nvSpPr>
          <p:cNvPr id="8" name="Rectangle 7">
            <a:extLst>
              <a:ext uri="{FF2B5EF4-FFF2-40B4-BE49-F238E27FC236}">
                <a16:creationId xmlns:a16="http://schemas.microsoft.com/office/drawing/2014/main" id="{3F4203F9-BFB8-144A-8EB9-140A5F0BB430}"/>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420813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CD01AD1-80EB-4B94-AC72-19BD04738E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92" t="331" r="13353" b="-331"/>
          <a:stretch/>
        </p:blipFill>
        <p:spPr>
          <a:xfrm rot="5400000">
            <a:off x="2689563" y="-2736799"/>
            <a:ext cx="6858001" cy="12331597"/>
          </a:xfrm>
          <a:prstGeom prst="rect">
            <a:avLst/>
          </a:prstGeom>
        </p:spPr>
      </p:pic>
      <p:pic>
        <p:nvPicPr>
          <p:cNvPr id="25" name="Picture 2" descr="http://e.hiphotos.baidu.com/zhidao/wh%3D600%2C800/sign=d71d8e4d5aafa40f3c93c6db9b542f77/bd3eb13533fa828b02f3a49cfd1f4134960a5af8.jpg">
            <a:extLst>
              <a:ext uri="{FF2B5EF4-FFF2-40B4-BE49-F238E27FC236}">
                <a16:creationId xmlns:a16="http://schemas.microsoft.com/office/drawing/2014/main" id="{03EB0EB4-34C7-4F22-B0C1-BACF21B262E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62294" y="-564244"/>
            <a:ext cx="4072448" cy="2923809"/>
          </a:xfrm>
          <a:prstGeom prst="rect">
            <a:avLst/>
          </a:prstGeom>
          <a:noFill/>
          <a:extLst>
            <a:ext uri="{909E8E84-426E-40DD-AFC4-6F175D3DCCD1}">
              <a14:hiddenFill xmlns:a14="http://schemas.microsoft.com/office/drawing/2010/main">
                <a:solidFill>
                  <a:srgbClr val="FFFFFF"/>
                </a:solidFill>
              </a14:hiddenFill>
            </a:ext>
          </a:extLst>
        </p:spPr>
      </p:pic>
      <p:sp>
        <p:nvSpPr>
          <p:cNvPr id="187" name="文本框 186"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a:extLst>
              <a:ext uri="{FF2B5EF4-FFF2-40B4-BE49-F238E27FC236}">
                <a16:creationId xmlns:a16="http://schemas.microsoft.com/office/drawing/2014/main" id="{5C1AD517-3227-43E3-9030-A5E789EFBE98}"/>
              </a:ext>
            </a:extLst>
          </p:cNvPr>
          <p:cNvSpPr txBox="1"/>
          <p:nvPr/>
        </p:nvSpPr>
        <p:spPr>
          <a:xfrm>
            <a:off x="3566301" y="2459503"/>
            <a:ext cx="5059398" cy="1938992"/>
          </a:xfrm>
          <a:prstGeom prst="rect">
            <a:avLst/>
          </a:prstGeom>
          <a:noFill/>
        </p:spPr>
        <p:txBody>
          <a:bodyPr wrap="none" rtlCol="0">
            <a:spAutoFit/>
          </a:bodyPr>
          <a:lstStyle/>
          <a:p>
            <a:pPr algn="ctr" defTabSz="1218804">
              <a:defRPr/>
            </a:pPr>
            <a:r>
              <a:rPr lang="en-US" altLang="zh-CN" sz="6000" b="1" kern="0" dirty="0">
                <a:solidFill>
                  <a:srgbClr val="3B8882"/>
                </a:solidFill>
                <a:latin typeface="Times New Roman" panose="02020603050405020304" pitchFamily="18" charset="0"/>
                <a:ea typeface="微软雅黑" panose="020B0503020204020204" pitchFamily="34" charset="-122"/>
                <a:cs typeface="Times New Roman" panose="02020603050405020304" pitchFamily="18" charset="0"/>
              </a:rPr>
              <a:t>2. NỘI DUNG </a:t>
            </a:r>
          </a:p>
          <a:p>
            <a:pPr algn="ctr" defTabSz="1218804">
              <a:defRPr/>
            </a:pPr>
            <a:r>
              <a:rPr lang="en-US" altLang="zh-CN" sz="6000" b="1" kern="0" dirty="0">
                <a:solidFill>
                  <a:srgbClr val="3B8882"/>
                </a:solidFill>
                <a:latin typeface="Times New Roman" panose="02020603050405020304" pitchFamily="18" charset="0"/>
                <a:ea typeface="微软雅黑" panose="020B0503020204020204" pitchFamily="34" charset="-122"/>
                <a:cs typeface="Times New Roman" panose="02020603050405020304" pitchFamily="18" charset="0"/>
              </a:rPr>
              <a:t>THÔNG TIN</a:t>
            </a:r>
            <a:endParaRPr lang="en-US" altLang="zh-CN" sz="13800" b="1" dirty="0">
              <a:solidFill>
                <a:srgbClr val="3B888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Rectangle 4">
            <a:extLst>
              <a:ext uri="{FF2B5EF4-FFF2-40B4-BE49-F238E27FC236}">
                <a16:creationId xmlns:a16="http://schemas.microsoft.com/office/drawing/2014/main" id="{9463F29C-6979-E24B-AE9A-E46224A07437}"/>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935103202"/>
      </p:ext>
    </p:extLst>
  </p:cSld>
  <p:clrMapOvr>
    <a:masterClrMapping/>
  </p:clrMapOvr>
  <mc:AlternateContent xmlns:mc="http://schemas.openxmlformats.org/markup-compatibility/2006" xmlns:p14="http://schemas.microsoft.com/office/powerpoint/2010/main">
    <mc:Choice Requires="p14">
      <p:transition spd="med" advClick="0" advTm="0">
        <p14:flip dir="r"/>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87"/>
                                        </p:tgtEl>
                                        <p:attrNameLst>
                                          <p:attrName>style.visibility</p:attrName>
                                        </p:attrNameLst>
                                      </p:cBhvr>
                                      <p:to>
                                        <p:strVal val="visible"/>
                                      </p:to>
                                    </p:set>
                                    <p:animEffect transition="in" filter="wipe(left)">
                                      <p:cBhvr>
                                        <p:cTn id="7" dur="175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6E8835-6AE4-1148-8774-7E95F3330437}"/>
              </a:ext>
            </a:extLst>
          </p:cNvPr>
          <p:cNvGraphicFramePr>
            <a:graphicFrameLocks noGrp="1"/>
          </p:cNvGraphicFramePr>
          <p:nvPr>
            <p:extLst>
              <p:ext uri="{D42A27DB-BD31-4B8C-83A1-F6EECF244321}">
                <p14:modId xmlns:p14="http://schemas.microsoft.com/office/powerpoint/2010/main" val="3881075130"/>
              </p:ext>
            </p:extLst>
          </p:nvPr>
        </p:nvGraphicFramePr>
        <p:xfrm>
          <a:off x="388536" y="319537"/>
          <a:ext cx="11414928" cy="6218926"/>
        </p:xfrm>
        <a:graphic>
          <a:graphicData uri="http://schemas.openxmlformats.org/drawingml/2006/table">
            <a:tbl>
              <a:tblPr firstRow="1" firstCol="1" bandRow="1">
                <a:solidFill>
                  <a:schemeClr val="bg1">
                    <a:lumMod val="95000"/>
                  </a:schemeClr>
                </a:solidFill>
                <a:tableStyleId>{5C22544A-7EE6-4342-B048-85BDC9FD1C3A}</a:tableStyleId>
              </a:tblPr>
              <a:tblGrid>
                <a:gridCol w="9508133">
                  <a:extLst>
                    <a:ext uri="{9D8B030D-6E8A-4147-A177-3AD203B41FA5}">
                      <a16:colId xmlns:a16="http://schemas.microsoft.com/office/drawing/2014/main" val="1960785709"/>
                    </a:ext>
                  </a:extLst>
                </a:gridCol>
                <a:gridCol w="1906795">
                  <a:extLst>
                    <a:ext uri="{9D8B030D-6E8A-4147-A177-3AD203B41FA5}">
                      <a16:colId xmlns:a16="http://schemas.microsoft.com/office/drawing/2014/main" val="1019390193"/>
                    </a:ext>
                  </a:extLst>
                </a:gridCol>
              </a:tblGrid>
              <a:tr h="584786">
                <a:tc gridSpan="2">
                  <a:txBody>
                    <a:bodyPr/>
                    <a:lstStyle/>
                    <a:p>
                      <a:pPr algn="ctr">
                        <a:lnSpc>
                          <a:spcPct val="115000"/>
                        </a:lnSpc>
                      </a:pPr>
                      <a:r>
                        <a:rPr lang="vi-VN" sz="2600" b="1" cap="none" spc="0" dirty="0">
                          <a:solidFill>
                            <a:schemeClr val="bg1"/>
                          </a:solidFill>
                          <a:effectLst/>
                          <a:latin typeface="Times New Roman" panose="02020603050405020304" pitchFamily="18" charset="0"/>
                          <a:cs typeface="Times New Roman" panose="02020603050405020304" pitchFamily="18" charset="0"/>
                        </a:rPr>
                        <a:t>PHIẾU HỌC TẬP</a:t>
                      </a:r>
                      <a:endParaRPr lang="en-VN" sz="2600" b="1" cap="non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VN"/>
                    </a:p>
                  </a:txBody>
                  <a:tcPr/>
                </a:tc>
                <a:extLst>
                  <a:ext uri="{0D108BD9-81ED-4DB2-BD59-A6C34878D82A}">
                    <a16:rowId xmlns:a16="http://schemas.microsoft.com/office/drawing/2014/main" val="2257766145"/>
                  </a:ext>
                </a:extLst>
              </a:tr>
              <a:tr h="1124804">
                <a:tc>
                  <a:txBody>
                    <a:bodyPr/>
                    <a:lstStyle/>
                    <a:p>
                      <a:pPr algn="just">
                        <a:lnSpc>
                          <a:spcPct val="115000"/>
                        </a:lnSpc>
                      </a:pPr>
                      <a:r>
                        <a:rPr lang="en-US" sz="2600" b="0" cap="none" spc="0" dirty="0" err="1">
                          <a:solidFill>
                            <a:schemeClr val="tx1"/>
                          </a:solidFill>
                          <a:effectLst/>
                          <a:latin typeface="Times New Roman" panose="02020603050405020304" pitchFamily="18" charset="0"/>
                          <a:cs typeface="Times New Roman" panose="02020603050405020304" pitchFamily="18" charset="0"/>
                        </a:rPr>
                        <a:t>Nêu</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các</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mốc</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thời</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gian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và</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thông</a:t>
                      </a:r>
                      <a:r>
                        <a:rPr lang="en-US" sz="2600" b="0" cap="none" spc="0" dirty="0">
                          <a:solidFill>
                            <a:schemeClr val="tx1"/>
                          </a:solidFill>
                          <a:effectLst/>
                          <a:latin typeface="Times New Roman" panose="02020603050405020304" pitchFamily="18" charset="0"/>
                          <a:cs typeface="Times New Roman" panose="02020603050405020304" pitchFamily="18" charset="0"/>
                        </a:rPr>
                        <a:t> tin </a:t>
                      </a:r>
                      <a:r>
                        <a:rPr lang="en-US" sz="2600" b="0" cap="none" spc="0" dirty="0" err="1">
                          <a:solidFill>
                            <a:schemeClr val="tx1"/>
                          </a:solidFill>
                          <a:effectLst/>
                          <a:latin typeface="Times New Roman" panose="02020603050405020304" pitchFamily="18" charset="0"/>
                          <a:cs typeface="Times New Roman" panose="02020603050405020304" pitchFamily="18" charset="0"/>
                        </a:rPr>
                        <a:t>chính</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được</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nhắc</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đến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trong</a:t>
                      </a:r>
                      <a:r>
                        <a:rPr lang="en-US" sz="2600" b="0" cap="none" spc="0" dirty="0">
                          <a:solidFill>
                            <a:schemeClr val="tx1"/>
                          </a:solidFill>
                          <a:effectLst/>
                          <a:latin typeface="Times New Roman" panose="02020603050405020304" pitchFamily="18" charset="0"/>
                          <a:cs typeface="Times New Roman" panose="02020603050405020304" pitchFamily="18" charset="0"/>
                        </a:rPr>
                        <a:t> 3 </a:t>
                      </a:r>
                      <a:r>
                        <a:rPr lang="en-US" sz="2600" b="0" cap="none" spc="0" dirty="0" err="1">
                          <a:solidFill>
                            <a:schemeClr val="tx1"/>
                          </a:solidFill>
                          <a:effectLst/>
                          <a:latin typeface="Times New Roman" panose="02020603050405020304" pitchFamily="18" charset="0"/>
                          <a:cs typeface="Times New Roman" panose="02020603050405020304" pitchFamily="18" charset="0"/>
                        </a:rPr>
                        <a:t>đợt</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tiến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công</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tập</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đoàn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cứ</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điểm</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Điện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Biên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Phủ</a:t>
                      </a:r>
                      <a:r>
                        <a:rPr lang="en-US" sz="2600" b="0" cap="none" spc="0" dirty="0">
                          <a:solidFill>
                            <a:schemeClr val="tx1"/>
                          </a:solidFill>
                          <a:effectLst/>
                          <a:latin typeface="Times New Roman" panose="02020603050405020304" pitchFamily="18" charset="0"/>
                          <a:cs typeface="Times New Roman" panose="02020603050405020304" pitchFamily="18" charset="0"/>
                        </a:rPr>
                        <a:t>?</a:t>
                      </a:r>
                      <a:endParaRPr lang="en-VN" sz="2600" b="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lnSpc>
                          <a:spcPct val="115000"/>
                        </a:lnSpc>
                      </a:pPr>
                      <a:r>
                        <a:rPr lang="en-US" sz="2600" cap="none" spc="0">
                          <a:solidFill>
                            <a:schemeClr val="tx1"/>
                          </a:solidFill>
                          <a:effectLst/>
                          <a:latin typeface="Times New Roman" panose="02020603050405020304" pitchFamily="18" charset="0"/>
                          <a:cs typeface="Times New Roman" panose="02020603050405020304" pitchFamily="18" charset="0"/>
                        </a:rPr>
                        <a:t> </a:t>
                      </a:r>
                      <a:endParaRPr lang="en-VN" sz="26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1243158"/>
                  </a:ext>
                </a:extLst>
              </a:tr>
              <a:tr h="1443673">
                <a:tc>
                  <a:txBody>
                    <a:bodyPr/>
                    <a:lstStyle/>
                    <a:p>
                      <a:pPr algn="just">
                        <a:lnSpc>
                          <a:spcPct val="115000"/>
                        </a:lnSpc>
                      </a:pPr>
                      <a:r>
                        <a:rPr lang="en-US" sz="2600" b="0" cap="none" spc="0" dirty="0" err="1">
                          <a:solidFill>
                            <a:schemeClr val="tx1"/>
                          </a:solidFill>
                          <a:effectLst/>
                          <a:latin typeface="Times New Roman" panose="02020603050405020304" pitchFamily="18" charset="0"/>
                          <a:cs typeface="Times New Roman" panose="02020603050405020304" pitchFamily="18" charset="0"/>
                        </a:rPr>
                        <a:t>Cách</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trình</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bày</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các</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thông</a:t>
                      </a:r>
                      <a:r>
                        <a:rPr lang="en-US" sz="2600" b="0" cap="none" spc="0" dirty="0">
                          <a:solidFill>
                            <a:schemeClr val="tx1"/>
                          </a:solidFill>
                          <a:effectLst/>
                          <a:latin typeface="Times New Roman" panose="02020603050405020304" pitchFamily="18" charset="0"/>
                          <a:cs typeface="Times New Roman" panose="02020603050405020304" pitchFamily="18" charset="0"/>
                        </a:rPr>
                        <a:t> tin </a:t>
                      </a:r>
                      <a:r>
                        <a:rPr lang="en-US" sz="2600" b="0" cap="none" spc="0" dirty="0" err="1">
                          <a:solidFill>
                            <a:schemeClr val="tx1"/>
                          </a:solidFill>
                          <a:effectLst/>
                          <a:latin typeface="Times New Roman" panose="02020603050405020304" pitchFamily="18" charset="0"/>
                          <a:cs typeface="Times New Roman" panose="02020603050405020304" pitchFamily="18" charset="0"/>
                        </a:rPr>
                        <a:t>chính</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về</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từng</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đợt</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tiến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công</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tập</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đoàn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cứ</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điểm</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Điện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Biên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Phủ</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giống</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nhau</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ở</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chỗ</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nào</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Em</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có</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nhận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xét</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gì</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về</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cách</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trình</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bày</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ấy</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màu</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sắc</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hình</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ảnh</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cỡ</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chữ</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các</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kí</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hiệu</a:t>
                      </a:r>
                      <a:r>
                        <a:rPr lang="en-US" sz="2600" b="0" cap="none" spc="0" dirty="0">
                          <a:solidFill>
                            <a:schemeClr val="tx1"/>
                          </a:solidFill>
                          <a:effectLst/>
                          <a:latin typeface="Times New Roman" panose="02020603050405020304" pitchFamily="18" charset="0"/>
                          <a:cs typeface="Times New Roman" panose="02020603050405020304" pitchFamily="18" charset="0"/>
                        </a:rPr>
                        <a:t>...)?</a:t>
                      </a:r>
                      <a:endParaRPr lang="en-VN" sz="2600" b="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lnSpc>
                          <a:spcPct val="115000"/>
                        </a:lnSpc>
                      </a:pPr>
                      <a:r>
                        <a:rPr lang="en-US" sz="2600" cap="none" spc="0">
                          <a:solidFill>
                            <a:schemeClr val="tx1"/>
                          </a:solidFill>
                          <a:effectLst/>
                          <a:latin typeface="Times New Roman" panose="02020603050405020304" pitchFamily="18" charset="0"/>
                          <a:cs typeface="Times New Roman" panose="02020603050405020304" pitchFamily="18" charset="0"/>
                        </a:rPr>
                        <a:t> </a:t>
                      </a:r>
                      <a:endParaRPr lang="en-VN" sz="26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69508368"/>
                  </a:ext>
                </a:extLst>
              </a:tr>
              <a:tr h="487066">
                <a:tc>
                  <a:txBody>
                    <a:bodyPr/>
                    <a:lstStyle/>
                    <a:p>
                      <a:pPr algn="just">
                        <a:lnSpc>
                          <a:spcPct val="115000"/>
                        </a:lnSpc>
                      </a:pPr>
                      <a:r>
                        <a:rPr lang="en-US" sz="2600" b="0" cap="none" spc="0">
                          <a:solidFill>
                            <a:schemeClr val="tx1"/>
                          </a:solidFill>
                          <a:effectLst/>
                          <a:latin typeface="Times New Roman" panose="02020603050405020304" pitchFamily="18" charset="0"/>
                          <a:cs typeface="Times New Roman" panose="02020603050405020304" pitchFamily="18" charset="0"/>
                        </a:rPr>
                        <a:t>Vì sao thông tin cụ thể về Đợt 3 lại được in đậm?</a:t>
                      </a:r>
                      <a:endParaRPr lang="en-VN" sz="2600" b="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lnSpc>
                          <a:spcPct val="115000"/>
                        </a:lnSpc>
                      </a:pPr>
                      <a:r>
                        <a:rPr lang="en-US" sz="2600" cap="none" spc="0">
                          <a:solidFill>
                            <a:schemeClr val="tx1"/>
                          </a:solidFill>
                          <a:effectLst/>
                          <a:latin typeface="Times New Roman" panose="02020603050405020304" pitchFamily="18" charset="0"/>
                          <a:cs typeface="Times New Roman" panose="02020603050405020304" pitchFamily="18" charset="0"/>
                        </a:rPr>
                        <a:t> </a:t>
                      </a:r>
                      <a:endParaRPr lang="en-VN" sz="26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72129580"/>
                  </a:ext>
                </a:extLst>
              </a:tr>
              <a:tr h="1124804">
                <a:tc>
                  <a:txBody>
                    <a:bodyPr/>
                    <a:lstStyle/>
                    <a:p>
                      <a:pPr algn="just">
                        <a:lnSpc>
                          <a:spcPct val="115000"/>
                        </a:lnSpc>
                      </a:pPr>
                      <a:r>
                        <a:rPr lang="en-US" sz="2600" b="0" cap="none" spc="0">
                          <a:solidFill>
                            <a:schemeClr val="tx1"/>
                          </a:solidFill>
                          <a:effectLst/>
                          <a:latin typeface="Times New Roman" panose="02020603050405020304" pitchFamily="18" charset="0"/>
                          <a:cs typeface="Times New Roman" panose="02020603050405020304" pitchFamily="18" charset="0"/>
                        </a:rPr>
                        <a:t>Cách trình bày thông tin của văn bản Diễn biến Chiến dịch Điện Biên Phủ có gì khác so với văn bản Hồ Chí Minh và “Tuyên ngôn Độc lập”?</a:t>
                      </a:r>
                      <a:endParaRPr lang="en-VN" sz="2600" b="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lnSpc>
                          <a:spcPct val="115000"/>
                        </a:lnSpc>
                      </a:pPr>
                      <a:r>
                        <a:rPr lang="en-US" sz="2600" cap="none" spc="0">
                          <a:solidFill>
                            <a:schemeClr val="tx1"/>
                          </a:solidFill>
                          <a:effectLst/>
                          <a:latin typeface="Times New Roman" panose="02020603050405020304" pitchFamily="18" charset="0"/>
                          <a:cs typeface="Times New Roman" panose="02020603050405020304" pitchFamily="18" charset="0"/>
                        </a:rPr>
                        <a:t> </a:t>
                      </a:r>
                      <a:endParaRPr lang="en-VN" sz="26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2320016"/>
                  </a:ext>
                </a:extLst>
              </a:tr>
              <a:tr h="805935">
                <a:tc>
                  <a:txBody>
                    <a:bodyPr/>
                    <a:lstStyle/>
                    <a:p>
                      <a:pPr algn="just">
                        <a:lnSpc>
                          <a:spcPct val="115000"/>
                        </a:lnSpc>
                      </a:pPr>
                      <a:r>
                        <a:rPr lang="en-US" sz="2600" b="0" cap="none" spc="0" dirty="0" err="1">
                          <a:solidFill>
                            <a:schemeClr val="tx1"/>
                          </a:solidFill>
                          <a:effectLst/>
                          <a:latin typeface="Times New Roman" panose="02020603050405020304" pitchFamily="18" charset="0"/>
                          <a:cs typeface="Times New Roman" panose="02020603050405020304" pitchFamily="18" charset="0"/>
                        </a:rPr>
                        <a:t>Sự</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kiện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này</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có</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ý</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nghĩa</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như</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thế</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nào</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đối</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với</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cuộc</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kháng</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chiến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của</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nhân</a:t>
                      </a:r>
                      <a:r>
                        <a:rPr lang="en-US" sz="2600" b="0" cap="none" spc="0" dirty="0">
                          <a:solidFill>
                            <a:schemeClr val="tx1"/>
                          </a:solidFill>
                          <a:effectLst/>
                          <a:latin typeface="Times New Roman" panose="02020603050405020304" pitchFamily="18" charset="0"/>
                          <a:cs typeface="Times New Roman" panose="02020603050405020304" pitchFamily="18" charset="0"/>
                        </a:rPr>
                        <a:t> </a:t>
                      </a:r>
                      <a:r>
                        <a:rPr lang="en-US" sz="2600" b="0" cap="none" spc="0" dirty="0" err="1">
                          <a:solidFill>
                            <a:schemeClr val="tx1"/>
                          </a:solidFill>
                          <a:effectLst/>
                          <a:latin typeface="Times New Roman" panose="02020603050405020304" pitchFamily="18" charset="0"/>
                          <a:cs typeface="Times New Roman" panose="02020603050405020304" pitchFamily="18" charset="0"/>
                        </a:rPr>
                        <a:t>dân</a:t>
                      </a:r>
                      <a:r>
                        <a:rPr lang="en-US" sz="2600" b="0" cap="none" spc="0" dirty="0">
                          <a:solidFill>
                            <a:schemeClr val="tx1"/>
                          </a:solidFill>
                          <a:effectLst/>
                          <a:latin typeface="Times New Roman" panose="02020603050405020304" pitchFamily="18" charset="0"/>
                          <a:cs typeface="Times New Roman" panose="02020603050405020304" pitchFamily="18" charset="0"/>
                        </a:rPr>
                        <a:t> ta?</a:t>
                      </a:r>
                      <a:endParaRPr lang="en-VN" sz="2600" b="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lnSpc>
                          <a:spcPct val="115000"/>
                        </a:lnSpc>
                      </a:pPr>
                      <a:r>
                        <a:rPr lang="en-US" sz="2600" cap="none" spc="0" dirty="0">
                          <a:solidFill>
                            <a:schemeClr val="tx1"/>
                          </a:solidFill>
                          <a:effectLst/>
                          <a:latin typeface="Times New Roman" panose="02020603050405020304" pitchFamily="18" charset="0"/>
                          <a:cs typeface="Times New Roman" panose="02020603050405020304" pitchFamily="18" charset="0"/>
                        </a:rPr>
                        <a:t> </a:t>
                      </a:r>
                      <a:endParaRPr lang="en-VN" sz="26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9870" marR="89870" marT="13863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4362120"/>
                  </a:ext>
                </a:extLst>
              </a:tr>
            </a:tbl>
          </a:graphicData>
        </a:graphic>
      </p:graphicFrame>
      <p:sp>
        <p:nvSpPr>
          <p:cNvPr id="3" name="Rectangle 2">
            <a:extLst>
              <a:ext uri="{FF2B5EF4-FFF2-40B4-BE49-F238E27FC236}">
                <a16:creationId xmlns:a16="http://schemas.microsoft.com/office/drawing/2014/main" id="{6766F593-37E2-6749-8CC4-1A70131952E8}"/>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720062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06B1C8-D40A-8B41-949A-ADFBB98E3623}"/>
              </a:ext>
            </a:extLst>
          </p:cNvPr>
          <p:cNvSpPr/>
          <p:nvPr/>
        </p:nvSpPr>
        <p:spPr>
          <a:xfrm>
            <a:off x="2225182" y="408944"/>
            <a:ext cx="7741635" cy="824841"/>
          </a:xfrm>
          <a:prstGeom prst="rect">
            <a:avLst/>
          </a:prstGeom>
          <a:solidFill>
            <a:schemeClr val="accent4">
              <a:lumMod val="20000"/>
              <a:lumOff val="80000"/>
              <a:alpha val="61176"/>
            </a:schemeClr>
          </a:solidFill>
        </p:spPr>
        <p:txBody>
          <a:bodyPr wrap="square">
            <a:spAutoFit/>
          </a:bodyPr>
          <a:lstStyle/>
          <a:p>
            <a:pPr algn="ctr">
              <a:lnSpc>
                <a:spcPct val="115000"/>
              </a:lnSpc>
            </a:pPr>
            <a:r>
              <a:rPr lang="vi-VN" sz="45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Nội dung thông tin</a:t>
            </a:r>
            <a:endParaRPr lang="en-VN" sz="45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CEDB3E69-AEA3-AE48-A340-C20591979DB9}"/>
              </a:ext>
            </a:extLst>
          </p:cNvPr>
          <p:cNvSpPr/>
          <p:nvPr/>
        </p:nvSpPr>
        <p:spPr>
          <a:xfrm>
            <a:off x="375137" y="1585388"/>
            <a:ext cx="4214524" cy="4806700"/>
          </a:xfrm>
          <a:prstGeom prst="rect">
            <a:avLst/>
          </a:prstGeom>
        </p:spPr>
        <p:txBody>
          <a:bodyPr wrap="square">
            <a:spAutoFit/>
          </a:bodyPr>
          <a:lstStyle/>
          <a:p>
            <a:pPr algn="just">
              <a:lnSpc>
                <a:spcPct val="115000"/>
              </a:lnSpc>
            </a:pPr>
            <a:r>
              <a:rPr lang="vi-VN"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 bản cung cấp thông tin cụ thể về  ba đợt tiến công tập đoàn cứ điểm Điện Biên Phủ.</a:t>
            </a:r>
            <a:endParaRPr lang="en-VN" sz="4500" dirty="0">
              <a:latin typeface="Times New Roman" panose="02020603050405020304" pitchFamily="18" charset="0"/>
              <a:ea typeface="Times New Roman" panose="02020603050405020304" pitchFamily="18" charset="0"/>
            </a:endParaRPr>
          </a:p>
        </p:txBody>
      </p:sp>
      <p:pic>
        <p:nvPicPr>
          <p:cNvPr id="8194" name="Picture 2" descr="ĐIỆN BIÊN PHỦ - 56 NGÀY ĐÊM CHẤN ĐỘNG ĐỊA CẦU">
            <a:extLst>
              <a:ext uri="{FF2B5EF4-FFF2-40B4-BE49-F238E27FC236}">
                <a16:creationId xmlns:a16="http://schemas.microsoft.com/office/drawing/2014/main" id="{3E34C685-9C84-0843-8E56-FC5E4DEF7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783" y="1874032"/>
            <a:ext cx="7227202" cy="4229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831D83D-C6AB-DF46-A1BC-59B4C3A6328A}"/>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242655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9A37C342-BFCC-EE45-AD7D-E5C4A3FD53FA}"/>
              </a:ext>
            </a:extLst>
          </p:cNvPr>
          <p:cNvSpPr/>
          <p:nvPr/>
        </p:nvSpPr>
        <p:spPr>
          <a:xfrm>
            <a:off x="556008" y="947894"/>
            <a:ext cx="3329354" cy="820615"/>
          </a:xfrm>
          <a:prstGeom prst="hex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VN"/>
          </a:p>
        </p:txBody>
      </p:sp>
      <p:sp>
        <p:nvSpPr>
          <p:cNvPr id="3" name="Hexagon 2">
            <a:extLst>
              <a:ext uri="{FF2B5EF4-FFF2-40B4-BE49-F238E27FC236}">
                <a16:creationId xmlns:a16="http://schemas.microsoft.com/office/drawing/2014/main" id="{91BC7F22-09BA-374A-8A77-0DAAD98F5BF7}"/>
              </a:ext>
            </a:extLst>
          </p:cNvPr>
          <p:cNvSpPr/>
          <p:nvPr/>
        </p:nvSpPr>
        <p:spPr>
          <a:xfrm>
            <a:off x="1101969" y="770375"/>
            <a:ext cx="2180493" cy="1160584"/>
          </a:xfrm>
          <a:prstGeom prst="hexagon">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VN" sz="4500" b="1" dirty="0">
                <a:solidFill>
                  <a:schemeClr val="accent2">
                    <a:lumMod val="50000"/>
                  </a:schemeClr>
                </a:solidFill>
                <a:latin typeface="Times New Roman" panose="02020603050405020304" pitchFamily="18" charset="0"/>
                <a:cs typeface="Times New Roman" panose="02020603050405020304" pitchFamily="18" charset="0"/>
              </a:rPr>
              <a:t>Đợt 1</a:t>
            </a:r>
          </a:p>
        </p:txBody>
      </p:sp>
      <p:sp>
        <p:nvSpPr>
          <p:cNvPr id="4" name="Hexagon 3">
            <a:extLst>
              <a:ext uri="{FF2B5EF4-FFF2-40B4-BE49-F238E27FC236}">
                <a16:creationId xmlns:a16="http://schemas.microsoft.com/office/drawing/2014/main" id="{62E04BC6-BD96-C345-AD8A-5B9958AD7299}"/>
              </a:ext>
            </a:extLst>
          </p:cNvPr>
          <p:cNvSpPr/>
          <p:nvPr/>
        </p:nvSpPr>
        <p:spPr>
          <a:xfrm>
            <a:off x="4431323" y="947894"/>
            <a:ext cx="3329354" cy="820615"/>
          </a:xfrm>
          <a:prstGeom prst="hex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VN"/>
          </a:p>
        </p:txBody>
      </p:sp>
      <p:sp>
        <p:nvSpPr>
          <p:cNvPr id="5" name="Hexagon 4">
            <a:extLst>
              <a:ext uri="{FF2B5EF4-FFF2-40B4-BE49-F238E27FC236}">
                <a16:creationId xmlns:a16="http://schemas.microsoft.com/office/drawing/2014/main" id="{E4FAE41B-56BB-664B-A710-3E8E33FC6726}"/>
              </a:ext>
            </a:extLst>
          </p:cNvPr>
          <p:cNvSpPr/>
          <p:nvPr/>
        </p:nvSpPr>
        <p:spPr>
          <a:xfrm>
            <a:off x="4977284" y="770375"/>
            <a:ext cx="2180493" cy="1160584"/>
          </a:xfrm>
          <a:prstGeom prst="hexagon">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VN" sz="4500" b="1" dirty="0">
                <a:solidFill>
                  <a:schemeClr val="accent2">
                    <a:lumMod val="50000"/>
                  </a:schemeClr>
                </a:solidFill>
                <a:latin typeface="Times New Roman" panose="02020603050405020304" pitchFamily="18" charset="0"/>
                <a:cs typeface="Times New Roman" panose="02020603050405020304" pitchFamily="18" charset="0"/>
              </a:rPr>
              <a:t>Đợt 2</a:t>
            </a:r>
          </a:p>
        </p:txBody>
      </p:sp>
      <p:sp>
        <p:nvSpPr>
          <p:cNvPr id="6" name="Hexagon 5">
            <a:extLst>
              <a:ext uri="{FF2B5EF4-FFF2-40B4-BE49-F238E27FC236}">
                <a16:creationId xmlns:a16="http://schemas.microsoft.com/office/drawing/2014/main" id="{18179156-D001-5542-B312-760BEDA64488}"/>
              </a:ext>
            </a:extLst>
          </p:cNvPr>
          <p:cNvSpPr/>
          <p:nvPr/>
        </p:nvSpPr>
        <p:spPr>
          <a:xfrm>
            <a:off x="8306638" y="947894"/>
            <a:ext cx="3329354" cy="820615"/>
          </a:xfrm>
          <a:prstGeom prst="hex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VN"/>
          </a:p>
        </p:txBody>
      </p:sp>
      <p:sp>
        <p:nvSpPr>
          <p:cNvPr id="7" name="Hexagon 6">
            <a:extLst>
              <a:ext uri="{FF2B5EF4-FFF2-40B4-BE49-F238E27FC236}">
                <a16:creationId xmlns:a16="http://schemas.microsoft.com/office/drawing/2014/main" id="{76BF96A5-9E7D-DE4B-8F97-1C77746BF42C}"/>
              </a:ext>
            </a:extLst>
          </p:cNvPr>
          <p:cNvSpPr/>
          <p:nvPr/>
        </p:nvSpPr>
        <p:spPr>
          <a:xfrm>
            <a:off x="8852599" y="770375"/>
            <a:ext cx="2180493" cy="1160584"/>
          </a:xfrm>
          <a:prstGeom prst="hexagon">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VN" sz="4500" b="1" dirty="0">
                <a:solidFill>
                  <a:schemeClr val="accent2">
                    <a:lumMod val="50000"/>
                  </a:schemeClr>
                </a:solidFill>
                <a:latin typeface="Times New Roman" panose="02020603050405020304" pitchFamily="18" charset="0"/>
                <a:cs typeface="Times New Roman" panose="02020603050405020304" pitchFamily="18" charset="0"/>
              </a:rPr>
              <a:t>Đợt 3</a:t>
            </a:r>
          </a:p>
        </p:txBody>
      </p:sp>
      <p:sp>
        <p:nvSpPr>
          <p:cNvPr id="8" name="Rectangle 7">
            <a:extLst>
              <a:ext uri="{FF2B5EF4-FFF2-40B4-BE49-F238E27FC236}">
                <a16:creationId xmlns:a16="http://schemas.microsoft.com/office/drawing/2014/main" id="{4E180BF3-2D58-764F-9691-14ACFE77B781}"/>
              </a:ext>
            </a:extLst>
          </p:cNvPr>
          <p:cNvSpPr/>
          <p:nvPr/>
        </p:nvSpPr>
        <p:spPr>
          <a:xfrm>
            <a:off x="556008" y="2289373"/>
            <a:ext cx="3329354" cy="3759106"/>
          </a:xfrm>
          <a:prstGeom prst="rect">
            <a:avLst/>
          </a:prstGeom>
        </p:spPr>
        <p:txBody>
          <a:bodyPr wrap="square">
            <a:spAutoFit/>
          </a:bodyPr>
          <a:lstStyle/>
          <a:p>
            <a:pPr algn="ctr">
              <a:lnSpc>
                <a:spcPct val="115000"/>
              </a:lnSpc>
            </a:pPr>
            <a:r>
              <a:rPr lang="nl-NL"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(13 </a:t>
            </a:r>
            <a:r>
              <a:rPr lang="nl-NL"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nl-NL"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17/3):</a:t>
            </a:r>
            <a:endParaRPr lang="en-VN" sz="3500" dirty="0">
              <a:latin typeface="Times New Roman" panose="02020603050405020304" pitchFamily="18" charset="0"/>
              <a:ea typeface="Times New Roman" panose="02020603050405020304" pitchFamily="18" charset="0"/>
            </a:endParaRPr>
          </a:p>
          <a:p>
            <a:pPr algn="ctr">
              <a:lnSpc>
                <a:spcPct val="115000"/>
              </a:lnSpc>
            </a:pP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diệt</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Him</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toang</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endParaRPr lang="en-VN" sz="3500" dirty="0">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4A95BB6E-055C-9942-9C5F-F3E5CC3DBE48}"/>
              </a:ext>
            </a:extLst>
          </p:cNvPr>
          <p:cNvSpPr/>
          <p:nvPr/>
        </p:nvSpPr>
        <p:spPr>
          <a:xfrm>
            <a:off x="4149005" y="2289373"/>
            <a:ext cx="3927483" cy="3759106"/>
          </a:xfrm>
          <a:prstGeom prst="rect">
            <a:avLst/>
          </a:prstGeom>
        </p:spPr>
        <p:txBody>
          <a:bodyPr wrap="square">
            <a:spAutoFit/>
          </a:bodyPr>
          <a:lstStyle/>
          <a:p>
            <a:pPr algn="ctr">
              <a:lnSpc>
                <a:spcPct val="115000"/>
              </a:lnSpc>
            </a:pPr>
            <a:r>
              <a:rPr lang="nl-NL"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(30/3 </a:t>
            </a:r>
            <a:r>
              <a:rPr lang="nl-NL"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nl-NL"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30/4):</a:t>
            </a:r>
            <a:endParaRPr lang="en-VN" sz="3500" dirty="0">
              <a:latin typeface="Times New Roman" panose="02020603050405020304" pitchFamily="18" charset="0"/>
              <a:ea typeface="Times New Roman" panose="02020603050405020304" pitchFamily="18" charset="0"/>
            </a:endParaRPr>
          </a:p>
          <a:p>
            <a:pPr algn="ctr">
              <a:lnSpc>
                <a:spcPct val="115000"/>
              </a:lnSpc>
            </a:pP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Kiểm</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soát</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cao,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địch</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rơi</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endParaRPr lang="en-VN" sz="3500" dirty="0">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81420CDC-D0D0-8B45-B022-12095011E76D}"/>
              </a:ext>
            </a:extLst>
          </p:cNvPr>
          <p:cNvSpPr/>
          <p:nvPr/>
        </p:nvSpPr>
        <p:spPr>
          <a:xfrm>
            <a:off x="8157105" y="2330010"/>
            <a:ext cx="3628420" cy="1900905"/>
          </a:xfrm>
          <a:prstGeom prst="rect">
            <a:avLst/>
          </a:prstGeom>
        </p:spPr>
        <p:txBody>
          <a:bodyPr wrap="square">
            <a:spAutoFit/>
          </a:bodyPr>
          <a:lstStyle/>
          <a:p>
            <a:pPr algn="ctr">
              <a:lnSpc>
                <a:spcPct val="115000"/>
              </a:lnSpc>
            </a:pPr>
            <a:r>
              <a:rPr lang="nl-NL"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nl-NL" sz="35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nl-NL"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7/5):</a:t>
            </a:r>
            <a:endParaRPr lang="en-VN" sz="3500" dirty="0">
              <a:latin typeface="Times New Roman" panose="02020603050405020304" pitchFamily="18" charset="0"/>
              <a:ea typeface="Times New Roman" panose="02020603050405020304" pitchFamily="18" charset="0"/>
            </a:endParaRPr>
          </a:p>
          <a:p>
            <a:pPr algn="ctr">
              <a:lnSpc>
                <a:spcPct val="115000"/>
              </a:lnSpc>
            </a:pP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kích</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7/5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284785C4-D5FD-574E-BEDA-E10239E67A7D}"/>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0923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AB3E05-321E-1144-AFDE-40794BEA5637}"/>
              </a:ext>
            </a:extLst>
          </p:cNvPr>
          <p:cNvSpPr/>
          <p:nvPr/>
        </p:nvSpPr>
        <p:spPr>
          <a:xfrm>
            <a:off x="2225182" y="408944"/>
            <a:ext cx="7741635" cy="824841"/>
          </a:xfrm>
          <a:prstGeom prst="rect">
            <a:avLst/>
          </a:prstGeom>
          <a:solidFill>
            <a:schemeClr val="accent4">
              <a:lumMod val="20000"/>
              <a:lumOff val="80000"/>
              <a:alpha val="61176"/>
            </a:schemeClr>
          </a:solidFill>
        </p:spPr>
        <p:txBody>
          <a:bodyPr wrap="square">
            <a:spAutoFit/>
          </a:bodyPr>
          <a:lstStyle/>
          <a:p>
            <a:pPr algn="ctr">
              <a:lnSpc>
                <a:spcPct val="115000"/>
              </a:lnSpc>
            </a:pPr>
            <a:r>
              <a:rPr lang="vi-VN" sz="45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3. Cách trình bày thông tin</a:t>
            </a:r>
            <a:endParaRPr lang="en-VN" sz="45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1079FDDF-CAC4-654F-8CCE-1D56C46C8B85}"/>
              </a:ext>
            </a:extLst>
          </p:cNvPr>
          <p:cNvSpPr/>
          <p:nvPr/>
        </p:nvSpPr>
        <p:spPr>
          <a:xfrm>
            <a:off x="304535" y="2032422"/>
            <a:ext cx="3212123" cy="4577407"/>
          </a:xfrm>
          <a:prstGeom prst="rect">
            <a:avLst/>
          </a:prstGeom>
          <a:solidFill>
            <a:schemeClr val="accent4">
              <a:lumMod val="20000"/>
              <a:lumOff val="80000"/>
            </a:schemeClr>
          </a:solidFill>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 mỗi đợt tiến công, người viết đều nêu thời gian diễn ra và những thành quả mà quân dân ta đã làm được ở mỗi đợt tiến công đó.</a:t>
            </a:r>
            <a:endParaRPr lang="en-VN" sz="3200" dirty="0">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56B70BC6-5384-8A4F-ACDF-B32946D81A6E}"/>
              </a:ext>
            </a:extLst>
          </p:cNvPr>
          <p:cNvSpPr/>
          <p:nvPr/>
        </p:nvSpPr>
        <p:spPr>
          <a:xfrm>
            <a:off x="4009559" y="2032750"/>
            <a:ext cx="4665785" cy="4524315"/>
          </a:xfrm>
          <a:prstGeom prst="rect">
            <a:avLst/>
          </a:prstGeom>
          <a:solidFill>
            <a:schemeClr val="accent5">
              <a:lumMod val="20000"/>
              <a:lumOff val="80000"/>
            </a:schemeClr>
          </a:solidFill>
        </p:spPr>
        <p:txBody>
          <a:bodyPr wrap="square">
            <a:spAutoFit/>
          </a:bodyPr>
          <a:lstStyle/>
          <a:p>
            <a:pPr algn="just"/>
            <a:r>
              <a:rPr lang="vi-VN" sz="3200" dirty="0">
                <a:solidFill>
                  <a:srgbClr val="000000"/>
                </a:solidFill>
                <a:latin typeface="Times New Roman" panose="02020603050405020304" pitchFamily="18" charset="0"/>
                <a:ea typeface="Times New Roman" panose="02020603050405020304" pitchFamily="18" charset="0"/>
              </a:rPr>
              <a:t>Sử dụng mũi tên trước thứ tự đợt tiến công, đưa thời gian diễn ra đợt tiến công vào ngoặc đơn và in nghiêng các con số chỉ thời gian, dùng từ ngữ để nêu những việc mà quân ta làm được, dùng hình ảnh minh hoạ cho mỗi đợt tiến công. </a:t>
            </a:r>
            <a:endParaRPr lang="en-VN" sz="3200" dirty="0"/>
          </a:p>
        </p:txBody>
      </p:sp>
      <p:sp>
        <p:nvSpPr>
          <p:cNvPr id="5" name="Rectangle 4">
            <a:extLst>
              <a:ext uri="{FF2B5EF4-FFF2-40B4-BE49-F238E27FC236}">
                <a16:creationId xmlns:a16="http://schemas.microsoft.com/office/drawing/2014/main" id="{B46FE18D-5347-164C-A714-76A57D914B9D}"/>
              </a:ext>
            </a:extLst>
          </p:cNvPr>
          <p:cNvSpPr/>
          <p:nvPr/>
        </p:nvSpPr>
        <p:spPr>
          <a:xfrm>
            <a:off x="9123903" y="2005877"/>
            <a:ext cx="2884405" cy="4577407"/>
          </a:xfrm>
          <a:prstGeom prst="rect">
            <a:avLst/>
          </a:prstGeom>
          <a:solidFill>
            <a:schemeClr val="accent6">
              <a:lumMod val="20000"/>
              <a:lumOff val="80000"/>
            </a:schemeClr>
          </a:solidFill>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đậm thông tin đượt 3 vì đây là thông tin quan trọng. In đậm để làm nổi bật thông tin đó, gây sự chú ý cho người đọc.</a:t>
            </a:r>
            <a:endParaRPr lang="en-VN" sz="3200" dirty="0">
              <a:latin typeface="Times New Roman" panose="02020603050405020304" pitchFamily="18" charset="0"/>
              <a:ea typeface="Times New Roman" panose="02020603050405020304" pitchFamily="18" charset="0"/>
            </a:endParaRPr>
          </a:p>
        </p:txBody>
      </p:sp>
      <p:sp>
        <p:nvSpPr>
          <p:cNvPr id="7" name="Freeform 245">
            <a:extLst>
              <a:ext uri="{FF2B5EF4-FFF2-40B4-BE49-F238E27FC236}">
                <a16:creationId xmlns:a16="http://schemas.microsoft.com/office/drawing/2014/main" id="{B467A216-0B3F-7241-ABA6-B5C367B462F3}"/>
              </a:ext>
            </a:extLst>
          </p:cNvPr>
          <p:cNvSpPr>
            <a:spLocks/>
          </p:cNvSpPr>
          <p:nvPr/>
        </p:nvSpPr>
        <p:spPr bwMode="auto">
          <a:xfrm>
            <a:off x="10249946" y="1355415"/>
            <a:ext cx="632318" cy="52035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accent5"/>
          </a:solidFill>
          <a:ln w="9525">
            <a:noFill/>
            <a:round/>
            <a:headEnd/>
            <a:tailEnd/>
          </a:ln>
        </p:spPr>
        <p:txBody>
          <a:bodyPr vert="horz" wrap="square" lIns="79406" tIns="39703" rIns="79406" bIns="39703" numCol="1" anchor="t" anchorCtr="0" compatLnSpc="1">
            <a:prstTxWarp prst="textNoShape">
              <a:avLst/>
            </a:prstTxWarp>
          </a:bodyPr>
          <a:lstStyle/>
          <a:p>
            <a:pPr marL="0" marR="0" lvl="0" indent="0" algn="l" defTabSz="914282" rtl="0" eaLnBrk="1" fontAlgn="auto" latinLnBrk="0" hangingPunct="1">
              <a:lnSpc>
                <a:spcPct val="120000"/>
              </a:lnSpc>
              <a:spcBef>
                <a:spcPts val="0"/>
              </a:spcBef>
              <a:spcAft>
                <a:spcPts val="0"/>
              </a:spcAft>
              <a:buClrTx/>
              <a:buSzTx/>
              <a:buFontTx/>
              <a:buNone/>
              <a:tabLst/>
              <a:defRPr/>
            </a:pPr>
            <a:endParaRPr kumimoji="0" lang="en-US" sz="569"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Freeform 63">
            <a:extLst>
              <a:ext uri="{FF2B5EF4-FFF2-40B4-BE49-F238E27FC236}">
                <a16:creationId xmlns:a16="http://schemas.microsoft.com/office/drawing/2014/main" id="{41E83A35-AE80-9D4B-BFAD-C512F860938D}"/>
              </a:ext>
            </a:extLst>
          </p:cNvPr>
          <p:cNvSpPr>
            <a:spLocks noEditPoints="1"/>
          </p:cNvSpPr>
          <p:nvPr/>
        </p:nvSpPr>
        <p:spPr bwMode="auto">
          <a:xfrm>
            <a:off x="1551802" y="1390765"/>
            <a:ext cx="743890" cy="535888"/>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accent2"/>
          </a:solidFill>
          <a:ln w="9525">
            <a:noFill/>
            <a:round/>
            <a:headEnd/>
            <a:tailEnd/>
          </a:ln>
        </p:spPr>
        <p:txBody>
          <a:bodyPr vert="horz" wrap="square" lIns="79406" tIns="39703" rIns="79406" bIns="39703" numCol="1" anchor="t" anchorCtr="0" compatLnSpc="1">
            <a:prstTxWarp prst="textNoShape">
              <a:avLst/>
            </a:prstTxWarp>
          </a:bodyPr>
          <a:lstStyle/>
          <a:p>
            <a:pPr marL="0" marR="0" lvl="0" indent="0" algn="l" defTabSz="914282" rtl="0" eaLnBrk="1" fontAlgn="auto" latinLnBrk="0" hangingPunct="1">
              <a:lnSpc>
                <a:spcPct val="120000"/>
              </a:lnSpc>
              <a:spcBef>
                <a:spcPts val="0"/>
              </a:spcBef>
              <a:spcAft>
                <a:spcPts val="0"/>
              </a:spcAft>
              <a:buClrTx/>
              <a:buSzTx/>
              <a:buFontTx/>
              <a:buNone/>
              <a:tabLst/>
              <a:defRPr/>
            </a:pPr>
            <a:endParaRPr kumimoji="0" lang="en-US" sz="569"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Freeform 56">
            <a:extLst>
              <a:ext uri="{FF2B5EF4-FFF2-40B4-BE49-F238E27FC236}">
                <a16:creationId xmlns:a16="http://schemas.microsoft.com/office/drawing/2014/main" id="{5D30BA24-9BEC-9745-8710-6148EAA57BA5}"/>
              </a:ext>
            </a:extLst>
          </p:cNvPr>
          <p:cNvSpPr>
            <a:spLocks noEditPoints="1"/>
          </p:cNvSpPr>
          <p:nvPr/>
        </p:nvSpPr>
        <p:spPr bwMode="auto">
          <a:xfrm>
            <a:off x="5887723" y="1314482"/>
            <a:ext cx="743890" cy="612171"/>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accent3"/>
          </a:solidFill>
          <a:ln w="9525">
            <a:noFill/>
            <a:round/>
            <a:headEnd/>
            <a:tailEnd/>
          </a:ln>
        </p:spPr>
        <p:txBody>
          <a:bodyPr vert="horz" wrap="square" lIns="79406" tIns="39703" rIns="79406" bIns="39703" numCol="1" anchor="t" anchorCtr="0" compatLnSpc="1">
            <a:prstTxWarp prst="textNoShape">
              <a:avLst/>
            </a:prstTxWarp>
          </a:bodyPr>
          <a:lstStyle/>
          <a:p>
            <a:pPr marL="0" marR="0" lvl="0" indent="0" algn="l" defTabSz="914282" rtl="0" eaLnBrk="1" fontAlgn="auto" latinLnBrk="0" hangingPunct="1">
              <a:lnSpc>
                <a:spcPct val="120000"/>
              </a:lnSpc>
              <a:spcBef>
                <a:spcPts val="0"/>
              </a:spcBef>
              <a:spcAft>
                <a:spcPts val="0"/>
              </a:spcAft>
              <a:buClrTx/>
              <a:buSzTx/>
              <a:buFontTx/>
              <a:buNone/>
              <a:tabLst/>
              <a:defRPr/>
            </a:pPr>
            <a:endParaRPr kumimoji="0" lang="en-US" sz="569"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Rectangle 9">
            <a:extLst>
              <a:ext uri="{FF2B5EF4-FFF2-40B4-BE49-F238E27FC236}">
                <a16:creationId xmlns:a16="http://schemas.microsoft.com/office/drawing/2014/main" id="{94964B3E-8C7F-C648-BB85-159504FF62A0}"/>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1771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1"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5742CB-8864-6E4D-8B9E-42300F9AA9EF}"/>
              </a:ext>
            </a:extLst>
          </p:cNvPr>
          <p:cNvSpPr/>
          <p:nvPr/>
        </p:nvSpPr>
        <p:spPr>
          <a:xfrm>
            <a:off x="980009" y="221734"/>
            <a:ext cx="10231982" cy="1077218"/>
          </a:xfrm>
          <a:prstGeom prst="rect">
            <a:avLst/>
          </a:prstGeom>
          <a:solidFill>
            <a:schemeClr val="accent6">
              <a:lumMod val="20000"/>
              <a:lumOff val="80000"/>
            </a:schemeClr>
          </a:solidFill>
        </p:spPr>
        <p:txBody>
          <a:bodyPr wrap="square">
            <a:spAutoFit/>
          </a:bodyPr>
          <a:lstStyle/>
          <a:p>
            <a:pPr algn="ctr"/>
            <a:r>
              <a:rPr lang="vi-VN" sz="3200" dirty="0">
                <a:solidFill>
                  <a:srgbClr val="000000"/>
                </a:solidFill>
                <a:latin typeface="Times New Roman" panose="02020603050405020304" pitchFamily="18" charset="0"/>
                <a:ea typeface="Calibri" panose="020F0502020204030204" pitchFamily="34" charset="0"/>
              </a:rPr>
              <a:t>So sánh cách trình bày thông tin của hai văn bản “HCM và TNĐL” và “Diễn biến chiến dịch Điện Biên Phủ”</a:t>
            </a:r>
            <a:r>
              <a:rPr lang="en-VN" sz="3200" dirty="0">
                <a:effectLst/>
              </a:rPr>
              <a:t> </a:t>
            </a:r>
            <a:endParaRPr lang="en-VN" sz="3200" dirty="0"/>
          </a:p>
        </p:txBody>
      </p:sp>
      <p:sp>
        <p:nvSpPr>
          <p:cNvPr id="3" name="Rectangle 2">
            <a:extLst>
              <a:ext uri="{FF2B5EF4-FFF2-40B4-BE49-F238E27FC236}">
                <a16:creationId xmlns:a16="http://schemas.microsoft.com/office/drawing/2014/main" id="{EA399831-F643-8B41-BB03-3B2053265DEE}"/>
              </a:ext>
            </a:extLst>
          </p:cNvPr>
          <p:cNvSpPr/>
          <p:nvPr/>
        </p:nvSpPr>
        <p:spPr>
          <a:xfrm>
            <a:off x="980009" y="1492550"/>
            <a:ext cx="5791200" cy="5143716"/>
          </a:xfrm>
          <a:prstGeom prst="rect">
            <a:avLst/>
          </a:prstGeom>
        </p:spPr>
        <p:txBody>
          <a:bodyPr wrap="square">
            <a:spAutoFit/>
          </a:bodyPr>
          <a:lstStyle/>
          <a:p>
            <a:pPr algn="ctr">
              <a:lnSpc>
                <a:spcPct val="115000"/>
              </a:lnSpc>
            </a:pP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 biến chiến dịch ĐBP”</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 dụng hình thức đồ hoạ thông tin với nhiều hình ảnh, kí hiệu để chuyển tải thông tin; ngôn từ ít, cô đọng; ngôn ngữ và hình ảnh, kí hiệu bổ sung cho nhau; thích hợp với mục đích giới thiệu về chiến dịch ĐBT một cách nhanh chóng, rõ ràng, ngắn gọn nhưng đầy đủ.</a:t>
            </a:r>
            <a:endParaRPr lang="en-VN" sz="3200" dirty="0">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AC64314A-ACF7-7443-B41B-0B85BBDE3696}"/>
              </a:ext>
            </a:extLst>
          </p:cNvPr>
          <p:cNvSpPr/>
          <p:nvPr/>
        </p:nvSpPr>
        <p:spPr>
          <a:xfrm>
            <a:off x="7706791" y="1705791"/>
            <a:ext cx="3505200" cy="4524315"/>
          </a:xfrm>
          <a:prstGeom prst="rect">
            <a:avLst/>
          </a:prstGeom>
        </p:spPr>
        <p:txBody>
          <a:bodyPr wrap="square">
            <a:spAutoFit/>
          </a:bodyPr>
          <a:lstStyle/>
          <a:p>
            <a:pPr algn="ctr"/>
            <a:r>
              <a:rPr lang="vi-VN" sz="3200" b="1" dirty="0">
                <a:solidFill>
                  <a:srgbClr val="000000"/>
                </a:solidFill>
                <a:latin typeface="Times New Roman" panose="02020603050405020304" pitchFamily="18" charset="0"/>
                <a:ea typeface="Calibri" panose="020F0502020204030204" pitchFamily="34" charset="0"/>
              </a:rPr>
              <a:t>“HCM và TNĐL”</a:t>
            </a:r>
          </a:p>
          <a:p>
            <a:pPr algn="just"/>
            <a:r>
              <a:rPr lang="vi-VN" sz="3200" dirty="0">
                <a:solidFill>
                  <a:srgbClr val="000000"/>
                </a:solidFill>
                <a:latin typeface="Times New Roman" panose="02020603050405020304" pitchFamily="18" charset="0"/>
                <a:ea typeface="Calibri" panose="020F0502020204030204" pitchFamily="34" charset="0"/>
              </a:rPr>
              <a:t>Được trình bày theo lối truyền thống – chủ yếu sử dụng chữ viết, theo lối tường thuật; thích hợp với một bài báo thuật lại sự kiện lịch sử. </a:t>
            </a:r>
            <a:endParaRPr lang="en-VN" sz="3200" dirty="0"/>
          </a:p>
        </p:txBody>
      </p:sp>
      <p:pic>
        <p:nvPicPr>
          <p:cNvPr id="6" name="Picture 5" descr="A picture containing stationary, writing implement&#10;&#10;Description automatically generated">
            <a:extLst>
              <a:ext uri="{FF2B5EF4-FFF2-40B4-BE49-F238E27FC236}">
                <a16:creationId xmlns:a16="http://schemas.microsoft.com/office/drawing/2014/main" id="{E840E9B1-F133-A242-B56A-D092C2263850}"/>
              </a:ext>
            </a:extLst>
          </p:cNvPr>
          <p:cNvPicPr>
            <a:picLocks noChangeAspect="1"/>
          </p:cNvPicPr>
          <p:nvPr/>
        </p:nvPicPr>
        <p:blipFill>
          <a:blip r:embed="rId3"/>
          <a:stretch>
            <a:fillRect/>
          </a:stretch>
        </p:blipFill>
        <p:spPr>
          <a:xfrm>
            <a:off x="557734" y="1492550"/>
            <a:ext cx="844550" cy="939711"/>
          </a:xfrm>
          <a:prstGeom prst="rect">
            <a:avLst/>
          </a:prstGeom>
        </p:spPr>
      </p:pic>
      <p:pic>
        <p:nvPicPr>
          <p:cNvPr id="7" name="Picture 6" descr="A picture containing stationary, writing implement&#10;&#10;Description automatically generated">
            <a:extLst>
              <a:ext uri="{FF2B5EF4-FFF2-40B4-BE49-F238E27FC236}">
                <a16:creationId xmlns:a16="http://schemas.microsoft.com/office/drawing/2014/main" id="{C238E434-D84B-2949-AFB9-43DB56A3E773}"/>
              </a:ext>
            </a:extLst>
          </p:cNvPr>
          <p:cNvPicPr>
            <a:picLocks noChangeAspect="1"/>
          </p:cNvPicPr>
          <p:nvPr/>
        </p:nvPicPr>
        <p:blipFill>
          <a:blip r:embed="rId3"/>
          <a:stretch>
            <a:fillRect/>
          </a:stretch>
        </p:blipFill>
        <p:spPr>
          <a:xfrm>
            <a:off x="7132093" y="1492550"/>
            <a:ext cx="844550" cy="939711"/>
          </a:xfrm>
          <a:prstGeom prst="rect">
            <a:avLst/>
          </a:prstGeom>
        </p:spPr>
      </p:pic>
      <p:sp>
        <p:nvSpPr>
          <p:cNvPr id="8" name="Rectangle 7">
            <a:extLst>
              <a:ext uri="{FF2B5EF4-FFF2-40B4-BE49-F238E27FC236}">
                <a16:creationId xmlns:a16="http://schemas.microsoft.com/office/drawing/2014/main" id="{CFB4A295-C682-BC43-A1D5-52F1F92F4F59}"/>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43609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库_矩形 4">
            <a:extLst>
              <a:ext uri="{FF2B5EF4-FFF2-40B4-BE49-F238E27FC236}">
                <a16:creationId xmlns:a16="http://schemas.microsoft.com/office/drawing/2014/main" id="{F82D1471-21BD-604E-B36F-29CE1824357E}"/>
              </a:ext>
            </a:extLst>
          </p:cNvPr>
          <p:cNvSpPr/>
          <p:nvPr>
            <p:custDataLst>
              <p:tags r:id="rId1"/>
            </p:custDataLst>
          </p:nvPr>
        </p:nvSpPr>
        <p:spPr>
          <a:xfrm>
            <a:off x="1483651" y="-97939"/>
            <a:ext cx="3157870" cy="6955939"/>
          </a:xfrm>
          <a:prstGeom prst="rect">
            <a:avLst/>
          </a:prstGeom>
          <a:solidFill>
            <a:srgbClr val="F6D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60号-檀宋" panose="00000500000000000000" charset="-122"/>
              <a:ea typeface="字魂160号-檀宋" panose="00000500000000000000" charset="-122"/>
              <a:cs typeface="字魂160号-檀宋" panose="00000500000000000000" charset="-122"/>
              <a:sym typeface="字魂160号-檀宋" panose="00000500000000000000" charset="-122"/>
            </a:endParaRPr>
          </a:p>
        </p:txBody>
      </p:sp>
      <p:pic>
        <p:nvPicPr>
          <p:cNvPr id="3" name="图片 2" descr="K:\PPT传包图网\12月PPT\素材\5e93cd7f7724d0.png5e93cd7f7724d0">
            <a:extLst>
              <a:ext uri="{FF2B5EF4-FFF2-40B4-BE49-F238E27FC236}">
                <a16:creationId xmlns:a16="http://schemas.microsoft.com/office/drawing/2014/main" id="{72997BD4-78C4-A74B-B041-1307642495D5}"/>
              </a:ext>
            </a:extLst>
          </p:cNvPr>
          <p:cNvPicPr>
            <a:picLocks noChangeAspect="1"/>
          </p:cNvPicPr>
          <p:nvPr/>
        </p:nvPicPr>
        <p:blipFill>
          <a:blip r:embed="rId4"/>
          <a:srcRect/>
          <a:stretch>
            <a:fillRect/>
          </a:stretch>
        </p:blipFill>
        <p:spPr>
          <a:xfrm>
            <a:off x="-548443" y="-687681"/>
            <a:ext cx="4195445" cy="4276067"/>
          </a:xfrm>
          <a:prstGeom prst="rect">
            <a:avLst/>
          </a:prstGeom>
        </p:spPr>
      </p:pic>
      <p:sp>
        <p:nvSpPr>
          <p:cNvPr id="4" name="Oval 3">
            <a:extLst>
              <a:ext uri="{FF2B5EF4-FFF2-40B4-BE49-F238E27FC236}">
                <a16:creationId xmlns:a16="http://schemas.microsoft.com/office/drawing/2014/main" id="{4CFF7FD2-4F08-0F44-8202-2FFD062FFF58}"/>
              </a:ext>
            </a:extLst>
          </p:cNvPr>
          <p:cNvSpPr/>
          <p:nvPr/>
        </p:nvSpPr>
        <p:spPr>
          <a:xfrm>
            <a:off x="7550481" y="1450352"/>
            <a:ext cx="1547446" cy="1477108"/>
          </a:xfrm>
          <a:prstGeom prst="ellipse">
            <a:avLst/>
          </a:prstGeom>
          <a:solidFill>
            <a:srgbClr val="EC6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solidFill>
                  <a:schemeClr val="bg1"/>
                </a:solidFill>
                <a:latin typeface="Times New Roman" panose="02020603050405020304" pitchFamily="18" charset="0"/>
                <a:cs typeface="Times New Roman" panose="02020603050405020304" pitchFamily="18" charset="0"/>
              </a:rPr>
              <a:t>III</a:t>
            </a:r>
          </a:p>
        </p:txBody>
      </p:sp>
      <p:sp>
        <p:nvSpPr>
          <p:cNvPr id="5" name="TextBox 4">
            <a:extLst>
              <a:ext uri="{FF2B5EF4-FFF2-40B4-BE49-F238E27FC236}">
                <a16:creationId xmlns:a16="http://schemas.microsoft.com/office/drawing/2014/main" id="{8DCD1BA5-BA4E-8844-A15A-D9C5D34F966F}"/>
              </a:ext>
            </a:extLst>
          </p:cNvPr>
          <p:cNvSpPr txBox="1"/>
          <p:nvPr/>
        </p:nvSpPr>
        <p:spPr>
          <a:xfrm>
            <a:off x="4842450" y="3380030"/>
            <a:ext cx="6963508" cy="1015663"/>
          </a:xfrm>
          <a:prstGeom prst="rect">
            <a:avLst/>
          </a:prstGeom>
          <a:noFill/>
        </p:spPr>
        <p:txBody>
          <a:bodyPr wrap="square" rtlCol="0">
            <a:spAutoFit/>
          </a:bodyPr>
          <a:lstStyle/>
          <a:p>
            <a:pPr algn="ctr"/>
            <a:r>
              <a:rPr lang="vi-VN" sz="6000" b="1" dirty="0">
                <a:solidFill>
                  <a:srgbClr val="EC6768"/>
                </a:solidFill>
                <a:latin typeface="Times New Roman" panose="02020603050405020304" pitchFamily="18" charset="0"/>
                <a:cs typeface="Times New Roman" panose="02020603050405020304" pitchFamily="18" charset="0"/>
              </a:rPr>
              <a:t>TỔNG KẾT</a:t>
            </a:r>
            <a:endParaRPr lang="en-VN" sz="6000" b="1" dirty="0">
              <a:solidFill>
                <a:srgbClr val="EC67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3C25DB6-1FE7-F74F-A65B-AEAC43352038}"/>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96606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additive="base">
                                        <p:cTn id="7" dur="15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043AA28-D891-FE47-B4C7-06B46CCBA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1976526"/>
            <a:ext cx="5219700" cy="4469139"/>
          </a:xfrm>
          <a:prstGeom prst="rect">
            <a:avLst/>
          </a:prstGeom>
        </p:spPr>
      </p:pic>
      <p:pic>
        <p:nvPicPr>
          <p:cNvPr id="3" name="图片 2">
            <a:extLst>
              <a:ext uri="{FF2B5EF4-FFF2-40B4-BE49-F238E27FC236}">
                <a16:creationId xmlns:a16="http://schemas.microsoft.com/office/drawing/2014/main" id="{6E51AEBD-C856-464C-B191-E39F315BD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0" y="1976525"/>
            <a:ext cx="5219700" cy="4469139"/>
          </a:xfrm>
          <a:prstGeom prst="rect">
            <a:avLst/>
          </a:prstGeom>
        </p:spPr>
      </p:pic>
      <p:sp>
        <p:nvSpPr>
          <p:cNvPr id="4" name="Rectangle 3">
            <a:extLst>
              <a:ext uri="{FF2B5EF4-FFF2-40B4-BE49-F238E27FC236}">
                <a16:creationId xmlns:a16="http://schemas.microsoft.com/office/drawing/2014/main" id="{3AB7AADD-CF05-1145-A918-0E9B5811B6F6}"/>
              </a:ext>
            </a:extLst>
          </p:cNvPr>
          <p:cNvSpPr/>
          <p:nvPr/>
        </p:nvSpPr>
        <p:spPr>
          <a:xfrm>
            <a:off x="1030041" y="774376"/>
            <a:ext cx="3870818" cy="824841"/>
          </a:xfrm>
          <a:prstGeom prst="rect">
            <a:avLst/>
          </a:prstGeom>
          <a:solidFill>
            <a:schemeClr val="accent4">
              <a:lumMod val="20000"/>
              <a:lumOff val="80000"/>
              <a:alpha val="61176"/>
            </a:schemeClr>
          </a:solidFill>
        </p:spPr>
        <p:txBody>
          <a:bodyPr wrap="square">
            <a:spAutoFit/>
          </a:bodyPr>
          <a:lstStyle/>
          <a:p>
            <a:pPr algn="ctr">
              <a:lnSpc>
                <a:spcPct val="115000"/>
              </a:lnSpc>
            </a:pPr>
            <a:r>
              <a:rPr lang="vi-VN" sz="45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Nghệ thuật</a:t>
            </a:r>
            <a:endParaRPr lang="en-VN" sz="450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28F78B3C-A461-724C-B824-66C51F4B77DE}"/>
              </a:ext>
            </a:extLst>
          </p:cNvPr>
          <p:cNvSpPr/>
          <p:nvPr/>
        </p:nvSpPr>
        <p:spPr>
          <a:xfrm>
            <a:off x="1727200" y="3454367"/>
            <a:ext cx="3352800" cy="2400657"/>
          </a:xfrm>
          <a:prstGeom prst="rect">
            <a:avLst/>
          </a:prstGeom>
        </p:spPr>
        <p:txBody>
          <a:bodyPr wrap="square">
            <a:spAutoFit/>
          </a:bodyPr>
          <a:lstStyle/>
          <a:p>
            <a:pPr algn="just"/>
            <a:r>
              <a:rPr lang="pt-BR" sz="3000" dirty="0" err="1">
                <a:solidFill>
                  <a:srgbClr val="000000"/>
                </a:solidFill>
                <a:latin typeface="Times New Roman" panose="02020603050405020304" pitchFamily="18" charset="0"/>
                <a:ea typeface="Times New Roman" panose="02020603050405020304" pitchFamily="18" charset="0"/>
              </a:rPr>
              <a:t>Kết</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hợp</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thông</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tin</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ngắn</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gọn</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hình</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ảnh</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minh</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họa</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và</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màu</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sắc</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sinh</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động</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bắt</a:t>
            </a:r>
            <a:r>
              <a:rPr lang="pt-BR" sz="3000" dirty="0">
                <a:solidFill>
                  <a:srgbClr val="000000"/>
                </a:solidFill>
                <a:latin typeface="Times New Roman" panose="02020603050405020304" pitchFamily="18" charset="0"/>
                <a:ea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rPr>
              <a:t>mắt</a:t>
            </a:r>
            <a:r>
              <a:rPr lang="pt-BR" sz="3000" dirty="0">
                <a:solidFill>
                  <a:srgbClr val="000000"/>
                </a:solidFill>
                <a:latin typeface="Times New Roman" panose="02020603050405020304" pitchFamily="18" charset="0"/>
                <a:ea typeface="Times New Roman" panose="02020603050405020304" pitchFamily="18" charset="0"/>
              </a:rPr>
              <a:t>.</a:t>
            </a:r>
            <a:r>
              <a:rPr lang="en-VN" sz="3000" dirty="0">
                <a:effectLst/>
              </a:rPr>
              <a:t> </a:t>
            </a:r>
            <a:endParaRPr lang="en-VN" sz="3000" dirty="0"/>
          </a:p>
        </p:txBody>
      </p:sp>
      <p:sp>
        <p:nvSpPr>
          <p:cNvPr id="6" name="Rectangle 5">
            <a:extLst>
              <a:ext uri="{FF2B5EF4-FFF2-40B4-BE49-F238E27FC236}">
                <a16:creationId xmlns:a16="http://schemas.microsoft.com/office/drawing/2014/main" id="{E1DA60B7-F412-A841-AF12-654DF47327D8}"/>
              </a:ext>
            </a:extLst>
          </p:cNvPr>
          <p:cNvSpPr/>
          <p:nvPr/>
        </p:nvSpPr>
        <p:spPr>
          <a:xfrm>
            <a:off x="7823200" y="3352800"/>
            <a:ext cx="3479800" cy="2704330"/>
          </a:xfrm>
          <a:prstGeom prst="rect">
            <a:avLst/>
          </a:prstGeom>
        </p:spPr>
        <p:txBody>
          <a:bodyPr wrap="square">
            <a:spAutoFit/>
          </a:bodyPr>
          <a:lstStyle/>
          <a:p>
            <a:pPr algn="just">
              <a:lnSpc>
                <a:spcPct val="115000"/>
              </a:lnSpc>
            </a:pPr>
            <a:r>
              <a:rPr lang="pt-BR"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pt-BR"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pt-BR"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pt-BR"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pt-BR"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pt-BR"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pt-BR"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Phủ</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cung</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trận</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a:t>
            </a:r>
            <a:r>
              <a:rPr lang="pt-BR"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000" dirty="0">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0F77AE61-F467-7E43-A31C-89A8BE4D8F34}"/>
              </a:ext>
            </a:extLst>
          </p:cNvPr>
          <p:cNvSpPr/>
          <p:nvPr/>
        </p:nvSpPr>
        <p:spPr>
          <a:xfrm>
            <a:off x="7341941" y="774375"/>
            <a:ext cx="3870818" cy="824841"/>
          </a:xfrm>
          <a:prstGeom prst="rect">
            <a:avLst/>
          </a:prstGeom>
          <a:solidFill>
            <a:schemeClr val="accent4">
              <a:lumMod val="20000"/>
              <a:lumOff val="80000"/>
              <a:alpha val="61176"/>
            </a:schemeClr>
          </a:solidFill>
        </p:spPr>
        <p:txBody>
          <a:bodyPr wrap="square">
            <a:spAutoFit/>
          </a:bodyPr>
          <a:lstStyle/>
          <a:p>
            <a:pPr algn="ctr">
              <a:lnSpc>
                <a:spcPct val="115000"/>
              </a:lnSpc>
            </a:pPr>
            <a:r>
              <a:rPr lang="vi-VN" sz="45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2. Nội dung</a:t>
            </a:r>
            <a:endParaRPr lang="en-VN" sz="4500" dirty="0">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9FEC8989-355D-5A44-870D-672800049AEE}"/>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26656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oll, vector graphics&#10;&#10;Description automatically generated">
            <a:extLst>
              <a:ext uri="{FF2B5EF4-FFF2-40B4-BE49-F238E27FC236}">
                <a16:creationId xmlns:a16="http://schemas.microsoft.com/office/drawing/2014/main" id="{E59D5FE4-6F23-904E-A0B8-02D30AFCBE2D}"/>
              </a:ext>
            </a:extLst>
          </p:cNvPr>
          <p:cNvPicPr>
            <a:picLocks noChangeAspect="1"/>
          </p:cNvPicPr>
          <p:nvPr/>
        </p:nvPicPr>
        <p:blipFill>
          <a:blip r:embed="rId3"/>
          <a:stretch>
            <a:fillRect/>
          </a:stretch>
        </p:blipFill>
        <p:spPr>
          <a:xfrm>
            <a:off x="6729046" y="961292"/>
            <a:ext cx="4021771" cy="5558887"/>
          </a:xfrm>
          <a:prstGeom prst="rect">
            <a:avLst/>
          </a:prstGeom>
        </p:spPr>
      </p:pic>
      <p:sp>
        <p:nvSpPr>
          <p:cNvPr id="4" name="Rectangle 3">
            <a:extLst>
              <a:ext uri="{FF2B5EF4-FFF2-40B4-BE49-F238E27FC236}">
                <a16:creationId xmlns:a16="http://schemas.microsoft.com/office/drawing/2014/main" id="{59A67F36-2BC6-7146-BEAD-18079C38F7AF}"/>
              </a:ext>
            </a:extLst>
          </p:cNvPr>
          <p:cNvSpPr/>
          <p:nvPr/>
        </p:nvSpPr>
        <p:spPr>
          <a:xfrm>
            <a:off x="445477" y="2301495"/>
            <a:ext cx="6096000" cy="2878480"/>
          </a:xfrm>
          <a:prstGeom prst="rect">
            <a:avLst/>
          </a:prstGeom>
          <a:solidFill>
            <a:schemeClr val="accent2">
              <a:lumMod val="20000"/>
              <a:lumOff val="80000"/>
            </a:schemeClr>
          </a:solidFill>
        </p:spPr>
        <p:txBody>
          <a:bodyPr wrap="square">
            <a:spAutoFit/>
          </a:bodyPr>
          <a:lstStyle/>
          <a:p>
            <a:pPr algn="just">
              <a:lnSpc>
                <a:spcPct val="115000"/>
              </a:lnSpc>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Liệt kê một số chiến thắng lừng lẫy của nhân dân ta trong các cuộc đấu tranh chống lại kẻ thù xâm lược từ xưa tới nay. Sắp xếp các chiến thắng đó theo trật tự thời gian.</a:t>
            </a:r>
            <a:endParaRPr lang="en-VN" sz="320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CD196A25-817D-1C40-B2E1-EDD26F1550C1}"/>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14583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库_矩形 4">
            <a:extLst>
              <a:ext uri="{FF2B5EF4-FFF2-40B4-BE49-F238E27FC236}">
                <a16:creationId xmlns:a16="http://schemas.microsoft.com/office/drawing/2014/main" id="{F82D1471-21BD-604E-B36F-29CE1824357E}"/>
              </a:ext>
            </a:extLst>
          </p:cNvPr>
          <p:cNvSpPr/>
          <p:nvPr>
            <p:custDataLst>
              <p:tags r:id="rId1"/>
            </p:custDataLst>
          </p:nvPr>
        </p:nvSpPr>
        <p:spPr>
          <a:xfrm>
            <a:off x="1483651" y="-97939"/>
            <a:ext cx="3157870" cy="6955939"/>
          </a:xfrm>
          <a:prstGeom prst="rect">
            <a:avLst/>
          </a:prstGeom>
          <a:solidFill>
            <a:srgbClr val="F6D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60号-檀宋" panose="00000500000000000000" charset="-122"/>
              <a:ea typeface="字魂160号-檀宋" panose="00000500000000000000" charset="-122"/>
              <a:cs typeface="字魂160号-檀宋" panose="00000500000000000000" charset="-122"/>
              <a:sym typeface="字魂160号-檀宋" panose="00000500000000000000" charset="-122"/>
            </a:endParaRPr>
          </a:p>
        </p:txBody>
      </p:sp>
      <p:pic>
        <p:nvPicPr>
          <p:cNvPr id="3" name="图片 2" descr="K:\PPT传包图网\12月PPT\素材\5e93cd7f7724d0.png5e93cd7f7724d0">
            <a:extLst>
              <a:ext uri="{FF2B5EF4-FFF2-40B4-BE49-F238E27FC236}">
                <a16:creationId xmlns:a16="http://schemas.microsoft.com/office/drawing/2014/main" id="{72997BD4-78C4-A74B-B041-1307642495D5}"/>
              </a:ext>
            </a:extLst>
          </p:cNvPr>
          <p:cNvPicPr>
            <a:picLocks noChangeAspect="1"/>
          </p:cNvPicPr>
          <p:nvPr/>
        </p:nvPicPr>
        <p:blipFill>
          <a:blip r:embed="rId4"/>
          <a:srcRect/>
          <a:stretch>
            <a:fillRect/>
          </a:stretch>
        </p:blipFill>
        <p:spPr>
          <a:xfrm>
            <a:off x="-548443" y="-687681"/>
            <a:ext cx="4195445" cy="4276067"/>
          </a:xfrm>
          <a:prstGeom prst="rect">
            <a:avLst/>
          </a:prstGeom>
        </p:spPr>
      </p:pic>
      <p:sp>
        <p:nvSpPr>
          <p:cNvPr id="4" name="Oval 3">
            <a:extLst>
              <a:ext uri="{FF2B5EF4-FFF2-40B4-BE49-F238E27FC236}">
                <a16:creationId xmlns:a16="http://schemas.microsoft.com/office/drawing/2014/main" id="{4CFF7FD2-4F08-0F44-8202-2FFD062FFF58}"/>
              </a:ext>
            </a:extLst>
          </p:cNvPr>
          <p:cNvSpPr/>
          <p:nvPr/>
        </p:nvSpPr>
        <p:spPr>
          <a:xfrm>
            <a:off x="7550481" y="1450352"/>
            <a:ext cx="1547446" cy="1477108"/>
          </a:xfrm>
          <a:prstGeom prst="ellipse">
            <a:avLst/>
          </a:prstGeom>
          <a:solidFill>
            <a:srgbClr val="EC6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solidFill>
                  <a:schemeClr val="bg1"/>
                </a:solidFill>
                <a:latin typeface="Times New Roman" panose="02020603050405020304" pitchFamily="18" charset="0"/>
                <a:cs typeface="Times New Roman" panose="02020603050405020304" pitchFamily="18" charset="0"/>
              </a:rPr>
              <a:t>IV</a:t>
            </a:r>
          </a:p>
        </p:txBody>
      </p:sp>
      <p:sp>
        <p:nvSpPr>
          <p:cNvPr id="5" name="TextBox 4">
            <a:extLst>
              <a:ext uri="{FF2B5EF4-FFF2-40B4-BE49-F238E27FC236}">
                <a16:creationId xmlns:a16="http://schemas.microsoft.com/office/drawing/2014/main" id="{8DCD1BA5-BA4E-8844-A15A-D9C5D34F966F}"/>
              </a:ext>
            </a:extLst>
          </p:cNvPr>
          <p:cNvSpPr txBox="1"/>
          <p:nvPr/>
        </p:nvSpPr>
        <p:spPr>
          <a:xfrm>
            <a:off x="4842450" y="3380030"/>
            <a:ext cx="6963508" cy="1015663"/>
          </a:xfrm>
          <a:prstGeom prst="rect">
            <a:avLst/>
          </a:prstGeom>
          <a:noFill/>
        </p:spPr>
        <p:txBody>
          <a:bodyPr wrap="square" rtlCol="0">
            <a:spAutoFit/>
          </a:bodyPr>
          <a:lstStyle/>
          <a:p>
            <a:pPr algn="ctr"/>
            <a:r>
              <a:rPr lang="vi-VN" sz="6000" b="1" dirty="0">
                <a:solidFill>
                  <a:srgbClr val="EC6768"/>
                </a:solidFill>
                <a:latin typeface="Times New Roman" panose="02020603050405020304" pitchFamily="18" charset="0"/>
                <a:cs typeface="Times New Roman" panose="02020603050405020304" pitchFamily="18" charset="0"/>
              </a:rPr>
              <a:t>LUYỆN TẬP</a:t>
            </a:r>
            <a:endParaRPr lang="en-VN" sz="6000" b="1" dirty="0">
              <a:solidFill>
                <a:srgbClr val="EC67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45A49F8-28E4-D546-9B29-8384021A5D85}"/>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33612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additive="base">
                                        <p:cTn id="7" dur="15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lower, plant, bouquet&#10;&#10;Description automatically generated">
            <a:extLst>
              <a:ext uri="{FF2B5EF4-FFF2-40B4-BE49-F238E27FC236}">
                <a16:creationId xmlns:a16="http://schemas.microsoft.com/office/drawing/2014/main" id="{E2D99D43-7AB8-5A4D-907D-5067BA5979BA}"/>
              </a:ext>
            </a:extLst>
          </p:cNvPr>
          <p:cNvPicPr>
            <a:picLocks noChangeAspect="1"/>
          </p:cNvPicPr>
          <p:nvPr/>
        </p:nvPicPr>
        <p:blipFill>
          <a:blip r:embed="rId3"/>
          <a:stretch>
            <a:fillRect/>
          </a:stretch>
        </p:blipFill>
        <p:spPr>
          <a:xfrm>
            <a:off x="583293" y="759971"/>
            <a:ext cx="2367971" cy="2129826"/>
          </a:xfrm>
          <a:prstGeom prst="rect">
            <a:avLst/>
          </a:prstGeom>
        </p:spPr>
      </p:pic>
      <p:sp>
        <p:nvSpPr>
          <p:cNvPr id="3" name="TextBox 2">
            <a:extLst>
              <a:ext uri="{FF2B5EF4-FFF2-40B4-BE49-F238E27FC236}">
                <a16:creationId xmlns:a16="http://schemas.microsoft.com/office/drawing/2014/main" id="{6092BFF4-721A-154D-89B7-9DD8F3E42390}"/>
              </a:ext>
            </a:extLst>
          </p:cNvPr>
          <p:cNvSpPr txBox="1"/>
          <p:nvPr/>
        </p:nvSpPr>
        <p:spPr>
          <a:xfrm>
            <a:off x="884039" y="1447942"/>
            <a:ext cx="1676400" cy="630942"/>
          </a:xfrm>
          <a:prstGeom prst="rect">
            <a:avLst/>
          </a:prstGeom>
          <a:noFill/>
        </p:spPr>
        <p:txBody>
          <a:bodyPr wrap="square" rtlCol="0">
            <a:spAutoFit/>
          </a:bodyPr>
          <a:lstStyle/>
          <a:p>
            <a:pPr algn="ctr"/>
            <a:r>
              <a:rPr lang="en-VN" sz="3500" b="1" dirty="0">
                <a:solidFill>
                  <a:srgbClr val="C00000"/>
                </a:solidFill>
                <a:latin typeface="Times New Roman" panose="02020603050405020304" pitchFamily="18" charset="0"/>
                <a:cs typeface="Times New Roman" panose="02020603050405020304" pitchFamily="18" charset="0"/>
              </a:rPr>
              <a:t>Câu 1</a:t>
            </a:r>
          </a:p>
        </p:txBody>
      </p:sp>
      <p:sp>
        <p:nvSpPr>
          <p:cNvPr id="4" name="Rectangle 3">
            <a:extLst>
              <a:ext uri="{FF2B5EF4-FFF2-40B4-BE49-F238E27FC236}">
                <a16:creationId xmlns:a16="http://schemas.microsoft.com/office/drawing/2014/main" id="{4B7A9132-7823-2144-A8D4-BE1AF83A9530}"/>
              </a:ext>
            </a:extLst>
          </p:cNvPr>
          <p:cNvSpPr/>
          <p:nvPr/>
        </p:nvSpPr>
        <p:spPr>
          <a:xfrm>
            <a:off x="3207054" y="1122660"/>
            <a:ext cx="8401654" cy="1281505"/>
          </a:xfrm>
          <a:prstGeom prst="rect">
            <a:avLst/>
          </a:prstGeom>
        </p:spPr>
        <p:txBody>
          <a:bodyPr wrap="square">
            <a:spAutoFit/>
          </a:bodyPr>
          <a:lstStyle/>
          <a:p>
            <a:pPr algn="just">
              <a:lnSpc>
                <a:spcPct val="115000"/>
              </a:lnSpc>
            </a:pP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Phủ</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chia</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mấy</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F49650CC-A056-854D-9CDD-71826F3A5124}"/>
              </a:ext>
            </a:extLst>
          </p:cNvPr>
          <p:cNvSpPr/>
          <p:nvPr/>
        </p:nvSpPr>
        <p:spPr>
          <a:xfrm>
            <a:off x="2951264" y="2889797"/>
            <a:ext cx="6096000" cy="3227230"/>
          </a:xfrm>
          <a:prstGeom prst="rect">
            <a:avLst/>
          </a:prstGeom>
        </p:spPr>
        <p:txBody>
          <a:bodyPr>
            <a:spAutoFit/>
          </a:bodyPr>
          <a:lstStyle/>
          <a:p>
            <a:pPr indent="457200">
              <a:lnSpc>
                <a:spcPct val="150000"/>
              </a:lnSpc>
            </a:pP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1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endParaRPr lang="en-VN" sz="3500" dirty="0">
              <a:latin typeface="Times New Roman" panose="02020603050405020304" pitchFamily="18" charset="0"/>
              <a:ea typeface="Times New Roman" panose="02020603050405020304" pitchFamily="18" charset="0"/>
            </a:endParaRPr>
          </a:p>
          <a:p>
            <a:pPr indent="457200">
              <a:lnSpc>
                <a:spcPct val="150000"/>
              </a:lnSpc>
            </a:pP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2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endParaRPr lang="en-VN" sz="3500" dirty="0">
              <a:latin typeface="Times New Roman" panose="02020603050405020304" pitchFamily="18" charset="0"/>
              <a:ea typeface="Times New Roman" panose="02020603050405020304" pitchFamily="18" charset="0"/>
            </a:endParaRPr>
          </a:p>
          <a:p>
            <a:pPr indent="457200">
              <a:lnSpc>
                <a:spcPct val="150000"/>
              </a:lnSpc>
              <a:tabLst>
                <a:tab pos="2138680" algn="ctr"/>
              </a:tabLst>
            </a:pP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3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VN" sz="3500" dirty="0">
              <a:latin typeface="Times New Roman" panose="02020603050405020304" pitchFamily="18" charset="0"/>
              <a:ea typeface="Times New Roman" panose="02020603050405020304" pitchFamily="18" charset="0"/>
            </a:endParaRPr>
          </a:p>
          <a:p>
            <a:pPr indent="457200">
              <a:lnSpc>
                <a:spcPct val="150000"/>
              </a:lnSpc>
            </a:pP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nl-NL"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nl-NL"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endParaRPr lang="en-VN" sz="35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D5198E53-0D95-BF4B-8ED5-C5D2F4129D88}"/>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00470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2" end="2"/>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lower, plant, bouquet&#10;&#10;Description automatically generated">
            <a:extLst>
              <a:ext uri="{FF2B5EF4-FFF2-40B4-BE49-F238E27FC236}">
                <a16:creationId xmlns:a16="http://schemas.microsoft.com/office/drawing/2014/main" id="{E2D99D43-7AB8-5A4D-907D-5067BA5979BA}"/>
              </a:ext>
            </a:extLst>
          </p:cNvPr>
          <p:cNvPicPr>
            <a:picLocks noChangeAspect="1"/>
          </p:cNvPicPr>
          <p:nvPr/>
        </p:nvPicPr>
        <p:blipFill>
          <a:blip r:embed="rId3"/>
          <a:stretch>
            <a:fillRect/>
          </a:stretch>
        </p:blipFill>
        <p:spPr>
          <a:xfrm>
            <a:off x="583293" y="759971"/>
            <a:ext cx="2367971" cy="2129826"/>
          </a:xfrm>
          <a:prstGeom prst="rect">
            <a:avLst/>
          </a:prstGeom>
        </p:spPr>
      </p:pic>
      <p:sp>
        <p:nvSpPr>
          <p:cNvPr id="3" name="TextBox 2">
            <a:extLst>
              <a:ext uri="{FF2B5EF4-FFF2-40B4-BE49-F238E27FC236}">
                <a16:creationId xmlns:a16="http://schemas.microsoft.com/office/drawing/2014/main" id="{6092BFF4-721A-154D-89B7-9DD8F3E42390}"/>
              </a:ext>
            </a:extLst>
          </p:cNvPr>
          <p:cNvSpPr txBox="1"/>
          <p:nvPr/>
        </p:nvSpPr>
        <p:spPr>
          <a:xfrm>
            <a:off x="884039" y="1447942"/>
            <a:ext cx="1676400" cy="630942"/>
          </a:xfrm>
          <a:prstGeom prst="rect">
            <a:avLst/>
          </a:prstGeom>
          <a:noFill/>
        </p:spPr>
        <p:txBody>
          <a:bodyPr wrap="square" rtlCol="0">
            <a:spAutoFit/>
          </a:bodyPr>
          <a:lstStyle/>
          <a:p>
            <a:pPr algn="ctr"/>
            <a:r>
              <a:rPr lang="en-VN" sz="3500" b="1" dirty="0">
                <a:solidFill>
                  <a:srgbClr val="C00000"/>
                </a:solidFill>
                <a:latin typeface="Times New Roman" panose="02020603050405020304" pitchFamily="18" charset="0"/>
                <a:cs typeface="Times New Roman" panose="02020603050405020304" pitchFamily="18" charset="0"/>
              </a:rPr>
              <a:t>Câu 2</a:t>
            </a:r>
          </a:p>
        </p:txBody>
      </p:sp>
      <p:sp>
        <p:nvSpPr>
          <p:cNvPr id="4" name="Rectangle 3">
            <a:extLst>
              <a:ext uri="{FF2B5EF4-FFF2-40B4-BE49-F238E27FC236}">
                <a16:creationId xmlns:a16="http://schemas.microsoft.com/office/drawing/2014/main" id="{4B7A9132-7823-2144-A8D4-BE1AF83A9530}"/>
              </a:ext>
            </a:extLst>
          </p:cNvPr>
          <p:cNvSpPr/>
          <p:nvPr/>
        </p:nvSpPr>
        <p:spPr>
          <a:xfrm>
            <a:off x="3207054" y="1122660"/>
            <a:ext cx="8401654" cy="1281505"/>
          </a:xfrm>
          <a:prstGeom prst="rect">
            <a:avLst/>
          </a:prstGeom>
        </p:spPr>
        <p:txBody>
          <a:bodyPr wrap="square">
            <a:spAutoFit/>
          </a:bodyPr>
          <a:lstStyle/>
          <a:p>
            <a:pPr algn="just">
              <a:lnSpc>
                <a:spcPct val="115000"/>
              </a:lnSpc>
            </a:pP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địch</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diệt</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E7998787-D421-C242-8127-0104D9DDDE8D}"/>
              </a:ext>
            </a:extLst>
          </p:cNvPr>
          <p:cNvSpPr/>
          <p:nvPr/>
        </p:nvSpPr>
        <p:spPr>
          <a:xfrm>
            <a:off x="2738239" y="2557165"/>
            <a:ext cx="7797800" cy="3227230"/>
          </a:xfrm>
          <a:prstGeom prst="rect">
            <a:avLst/>
          </a:prstGeom>
        </p:spPr>
        <p:txBody>
          <a:bodyPr wrap="square">
            <a:spAutoFit/>
          </a:bodyPr>
          <a:lstStyle/>
          <a:p>
            <a:pPr indent="457200">
              <a:lnSpc>
                <a:spcPct val="150000"/>
              </a:lnSpc>
            </a:pP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Him Lam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Phủ</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ea typeface="Times New Roman" panose="02020603050405020304" pitchFamily="18" charset="0"/>
            </a:endParaRPr>
          </a:p>
          <a:p>
            <a:pPr indent="457200">
              <a:lnSpc>
                <a:spcPct val="150000"/>
              </a:lnSpc>
            </a:pP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Him Lam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ea typeface="Times New Roman" panose="02020603050405020304" pitchFamily="18" charset="0"/>
            </a:endParaRPr>
          </a:p>
          <a:p>
            <a:pPr indent="457200">
              <a:lnSpc>
                <a:spcPct val="150000"/>
              </a:lnSpc>
            </a:pP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Mường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Thanh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ea typeface="Times New Roman" panose="02020603050405020304" pitchFamily="18" charset="0"/>
            </a:endParaRPr>
          </a:p>
          <a:p>
            <a:pPr indent="457200">
              <a:lnSpc>
                <a:spcPct val="150000"/>
              </a:lnSpc>
            </a:pP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Phủ</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Mường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Thanh.</a:t>
            </a:r>
            <a:endParaRPr lang="en-VN" sz="3500" dirty="0">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47607C69-0649-AD41-A430-EC4CFF3F00C5}"/>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0554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1" end="1"/>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lower, plant, bouquet&#10;&#10;Description automatically generated">
            <a:extLst>
              <a:ext uri="{FF2B5EF4-FFF2-40B4-BE49-F238E27FC236}">
                <a16:creationId xmlns:a16="http://schemas.microsoft.com/office/drawing/2014/main" id="{E2D99D43-7AB8-5A4D-907D-5067BA5979BA}"/>
              </a:ext>
            </a:extLst>
          </p:cNvPr>
          <p:cNvPicPr>
            <a:picLocks noChangeAspect="1"/>
          </p:cNvPicPr>
          <p:nvPr/>
        </p:nvPicPr>
        <p:blipFill>
          <a:blip r:embed="rId3"/>
          <a:stretch>
            <a:fillRect/>
          </a:stretch>
        </p:blipFill>
        <p:spPr>
          <a:xfrm>
            <a:off x="583293" y="759971"/>
            <a:ext cx="2367971" cy="2129826"/>
          </a:xfrm>
          <a:prstGeom prst="rect">
            <a:avLst/>
          </a:prstGeom>
        </p:spPr>
      </p:pic>
      <p:sp>
        <p:nvSpPr>
          <p:cNvPr id="3" name="TextBox 2">
            <a:extLst>
              <a:ext uri="{FF2B5EF4-FFF2-40B4-BE49-F238E27FC236}">
                <a16:creationId xmlns:a16="http://schemas.microsoft.com/office/drawing/2014/main" id="{6092BFF4-721A-154D-89B7-9DD8F3E42390}"/>
              </a:ext>
            </a:extLst>
          </p:cNvPr>
          <p:cNvSpPr txBox="1"/>
          <p:nvPr/>
        </p:nvSpPr>
        <p:spPr>
          <a:xfrm>
            <a:off x="884039" y="1447942"/>
            <a:ext cx="1676400" cy="630942"/>
          </a:xfrm>
          <a:prstGeom prst="rect">
            <a:avLst/>
          </a:prstGeom>
          <a:noFill/>
        </p:spPr>
        <p:txBody>
          <a:bodyPr wrap="square" rtlCol="0">
            <a:spAutoFit/>
          </a:bodyPr>
          <a:lstStyle/>
          <a:p>
            <a:pPr algn="ctr"/>
            <a:r>
              <a:rPr lang="en-VN" sz="3500" b="1" dirty="0">
                <a:solidFill>
                  <a:srgbClr val="C00000"/>
                </a:solidFill>
                <a:latin typeface="Times New Roman" panose="02020603050405020304" pitchFamily="18" charset="0"/>
                <a:cs typeface="Times New Roman" panose="02020603050405020304" pitchFamily="18" charset="0"/>
              </a:rPr>
              <a:t>Câu 3</a:t>
            </a:r>
          </a:p>
        </p:txBody>
      </p:sp>
      <p:sp>
        <p:nvSpPr>
          <p:cNvPr id="4" name="Rectangle 3">
            <a:extLst>
              <a:ext uri="{FF2B5EF4-FFF2-40B4-BE49-F238E27FC236}">
                <a16:creationId xmlns:a16="http://schemas.microsoft.com/office/drawing/2014/main" id="{4B7A9132-7823-2144-A8D4-BE1AF83A9530}"/>
              </a:ext>
            </a:extLst>
          </p:cNvPr>
          <p:cNvSpPr/>
          <p:nvPr/>
        </p:nvSpPr>
        <p:spPr>
          <a:xfrm>
            <a:off x="3207054" y="1122660"/>
            <a:ext cx="8401654" cy="1281505"/>
          </a:xfrm>
          <a:prstGeom prst="rect">
            <a:avLst/>
          </a:prstGeom>
        </p:spPr>
        <p:txBody>
          <a:bodyPr wrap="square">
            <a:spAutoFit/>
          </a:bodyPr>
          <a:lstStyle/>
          <a:p>
            <a:pPr algn="just">
              <a:lnSpc>
                <a:spcPct val="115000"/>
              </a:lnSpc>
            </a:pP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dai</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dẳng</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Phủ</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FAEF5F1E-0878-B04A-B86D-3863E3885C04}"/>
              </a:ext>
            </a:extLst>
          </p:cNvPr>
          <p:cNvSpPr/>
          <p:nvPr/>
        </p:nvSpPr>
        <p:spPr>
          <a:xfrm>
            <a:off x="3048000" y="2758528"/>
            <a:ext cx="6096000" cy="2958502"/>
          </a:xfrm>
          <a:prstGeom prst="rect">
            <a:avLst/>
          </a:prstGeom>
        </p:spPr>
        <p:txBody>
          <a:bodyPr>
            <a:spAutoFit/>
          </a:bodyPr>
          <a:lstStyle/>
          <a:p>
            <a:pPr indent="457200">
              <a:lnSpc>
                <a:spcPct val="150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a:t>
            </a:r>
            <a:endParaRPr lang="en-VN" sz="3200" dirty="0">
              <a:latin typeface="Times New Roman" panose="02020603050405020304" pitchFamily="18" charset="0"/>
              <a:ea typeface="Times New Roman" panose="02020603050405020304" pitchFamily="18" charset="0"/>
            </a:endParaRPr>
          </a:p>
          <a:p>
            <a:pPr indent="457200">
              <a:lnSpc>
                <a:spcPct val="150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a:t>
            </a:r>
            <a:endParaRPr lang="en-VN" sz="3200" dirty="0">
              <a:latin typeface="Times New Roman" panose="02020603050405020304" pitchFamily="18" charset="0"/>
              <a:ea typeface="Times New Roman" panose="02020603050405020304" pitchFamily="18" charset="0"/>
            </a:endParaRPr>
          </a:p>
          <a:p>
            <a:pPr indent="457200">
              <a:lnSpc>
                <a:spcPct val="150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VN" sz="3200" dirty="0">
              <a:latin typeface="Times New Roman" panose="02020603050405020304" pitchFamily="18" charset="0"/>
              <a:ea typeface="Times New Roman" panose="02020603050405020304" pitchFamily="18" charset="0"/>
            </a:endParaRPr>
          </a:p>
          <a:p>
            <a:pPr indent="457200">
              <a:lnSpc>
                <a:spcPct val="150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VN" sz="32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AE5E9168-A5E1-BC4D-BFE6-53917206D090}"/>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29382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3" end="3"/>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lower, plant, bouquet&#10;&#10;Description automatically generated">
            <a:extLst>
              <a:ext uri="{FF2B5EF4-FFF2-40B4-BE49-F238E27FC236}">
                <a16:creationId xmlns:a16="http://schemas.microsoft.com/office/drawing/2014/main" id="{E2D99D43-7AB8-5A4D-907D-5067BA5979BA}"/>
              </a:ext>
            </a:extLst>
          </p:cNvPr>
          <p:cNvPicPr>
            <a:picLocks noChangeAspect="1"/>
          </p:cNvPicPr>
          <p:nvPr/>
        </p:nvPicPr>
        <p:blipFill>
          <a:blip r:embed="rId3"/>
          <a:stretch>
            <a:fillRect/>
          </a:stretch>
        </p:blipFill>
        <p:spPr>
          <a:xfrm>
            <a:off x="583293" y="759971"/>
            <a:ext cx="2367971" cy="2129826"/>
          </a:xfrm>
          <a:prstGeom prst="rect">
            <a:avLst/>
          </a:prstGeom>
        </p:spPr>
      </p:pic>
      <p:sp>
        <p:nvSpPr>
          <p:cNvPr id="3" name="TextBox 2">
            <a:extLst>
              <a:ext uri="{FF2B5EF4-FFF2-40B4-BE49-F238E27FC236}">
                <a16:creationId xmlns:a16="http://schemas.microsoft.com/office/drawing/2014/main" id="{6092BFF4-721A-154D-89B7-9DD8F3E42390}"/>
              </a:ext>
            </a:extLst>
          </p:cNvPr>
          <p:cNvSpPr txBox="1"/>
          <p:nvPr/>
        </p:nvSpPr>
        <p:spPr>
          <a:xfrm>
            <a:off x="884039" y="1447942"/>
            <a:ext cx="1676400" cy="630942"/>
          </a:xfrm>
          <a:prstGeom prst="rect">
            <a:avLst/>
          </a:prstGeom>
          <a:noFill/>
        </p:spPr>
        <p:txBody>
          <a:bodyPr wrap="square" rtlCol="0">
            <a:spAutoFit/>
          </a:bodyPr>
          <a:lstStyle/>
          <a:p>
            <a:pPr algn="ctr"/>
            <a:r>
              <a:rPr lang="en-VN" sz="3500" b="1" dirty="0">
                <a:solidFill>
                  <a:srgbClr val="C00000"/>
                </a:solidFill>
                <a:latin typeface="Times New Roman" panose="02020603050405020304" pitchFamily="18" charset="0"/>
                <a:cs typeface="Times New Roman" panose="02020603050405020304" pitchFamily="18" charset="0"/>
              </a:rPr>
              <a:t>Câu 4</a:t>
            </a:r>
          </a:p>
        </p:txBody>
      </p:sp>
      <p:sp>
        <p:nvSpPr>
          <p:cNvPr id="4" name="Rectangle 3">
            <a:extLst>
              <a:ext uri="{FF2B5EF4-FFF2-40B4-BE49-F238E27FC236}">
                <a16:creationId xmlns:a16="http://schemas.microsoft.com/office/drawing/2014/main" id="{4B7A9132-7823-2144-A8D4-BE1AF83A9530}"/>
              </a:ext>
            </a:extLst>
          </p:cNvPr>
          <p:cNvSpPr/>
          <p:nvPr/>
        </p:nvSpPr>
        <p:spPr>
          <a:xfrm>
            <a:off x="3207054" y="1122660"/>
            <a:ext cx="8401654" cy="1281505"/>
          </a:xfrm>
          <a:prstGeom prst="rect">
            <a:avLst/>
          </a:prstGeom>
        </p:spPr>
        <p:txBody>
          <a:bodyPr wrap="square">
            <a:spAutoFit/>
          </a:bodyPr>
          <a:lstStyle/>
          <a:p>
            <a:pPr algn="just">
              <a:lnSpc>
                <a:spcPct val="115000"/>
              </a:lnSpc>
            </a:pP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Phủ</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nl-NL" sz="3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A7F6710-F4F2-D349-9622-E3F6F931DD81}"/>
              </a:ext>
            </a:extLst>
          </p:cNvPr>
          <p:cNvSpPr/>
          <p:nvPr/>
        </p:nvSpPr>
        <p:spPr>
          <a:xfrm>
            <a:off x="3048000" y="2758528"/>
            <a:ext cx="6096000" cy="3227230"/>
          </a:xfrm>
          <a:prstGeom prst="rect">
            <a:avLst/>
          </a:prstGeom>
        </p:spPr>
        <p:txBody>
          <a:bodyPr>
            <a:spAutoFit/>
          </a:bodyPr>
          <a:lstStyle/>
          <a:p>
            <a:pPr indent="457200">
              <a:lnSpc>
                <a:spcPct val="150000"/>
              </a:lnSpc>
            </a:pP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Thanh</a:t>
            </a:r>
            <a:endParaRPr lang="en-VN" sz="3500" dirty="0">
              <a:latin typeface="Times New Roman" panose="02020603050405020304" pitchFamily="18" charset="0"/>
              <a:ea typeface="Times New Roman" panose="02020603050405020304" pitchFamily="18" charset="0"/>
            </a:endParaRPr>
          </a:p>
          <a:p>
            <a:pPr indent="457200">
              <a:lnSpc>
                <a:spcPct val="150000"/>
              </a:lnSpc>
            </a:pP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Võ</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Giáp</a:t>
            </a:r>
            <a:endParaRPr lang="en-VN" sz="3500" dirty="0">
              <a:latin typeface="Times New Roman" panose="02020603050405020304" pitchFamily="18" charset="0"/>
              <a:ea typeface="Times New Roman" panose="02020603050405020304" pitchFamily="18" charset="0"/>
            </a:endParaRPr>
          </a:p>
          <a:p>
            <a:pPr indent="457200">
              <a:lnSpc>
                <a:spcPct val="150000"/>
              </a:lnSpc>
            </a:pP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endParaRPr lang="en-VN" sz="3500" dirty="0">
              <a:latin typeface="Times New Roman" panose="02020603050405020304" pitchFamily="18" charset="0"/>
              <a:ea typeface="Times New Roman" panose="02020603050405020304" pitchFamily="18" charset="0"/>
            </a:endParaRPr>
          </a:p>
          <a:p>
            <a:pPr indent="457200">
              <a:lnSpc>
                <a:spcPct val="150000"/>
              </a:lnSpc>
            </a:pP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Hưng</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endParaRPr lang="en-VN" sz="3500" dirty="0">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9759E869-AD75-3641-9E02-DEF41CCB603C}"/>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403948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1" end="1"/>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F38F5-2C45-784F-8AA5-58D9A334C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98" y="-380994"/>
            <a:ext cx="9665624" cy="7858088"/>
          </a:xfrm>
          <a:prstGeom prst="rect">
            <a:avLst/>
          </a:prstGeom>
        </p:spPr>
      </p:pic>
      <p:pic>
        <p:nvPicPr>
          <p:cNvPr id="4" name="Picture 3">
            <a:extLst>
              <a:ext uri="{FF2B5EF4-FFF2-40B4-BE49-F238E27FC236}">
                <a16:creationId xmlns:a16="http://schemas.microsoft.com/office/drawing/2014/main" id="{F5CEC283-08E4-684F-B7FC-84F52657E7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5836" y="455422"/>
            <a:ext cx="6096012" cy="6096012"/>
          </a:xfrm>
          <a:prstGeom prst="rect">
            <a:avLst/>
          </a:prstGeom>
        </p:spPr>
      </p:pic>
      <p:sp>
        <p:nvSpPr>
          <p:cNvPr id="5" name="TextBox 4">
            <a:extLst>
              <a:ext uri="{FF2B5EF4-FFF2-40B4-BE49-F238E27FC236}">
                <a16:creationId xmlns:a16="http://schemas.microsoft.com/office/drawing/2014/main" id="{113677DC-0400-ED4D-B351-01F7B0DFEEEA}"/>
              </a:ext>
            </a:extLst>
          </p:cNvPr>
          <p:cNvSpPr txBox="1"/>
          <p:nvPr/>
        </p:nvSpPr>
        <p:spPr>
          <a:xfrm>
            <a:off x="976520" y="829608"/>
            <a:ext cx="7380080" cy="3170099"/>
          </a:xfrm>
          <a:prstGeom prst="rect">
            <a:avLst/>
          </a:prstGeom>
          <a:noFill/>
        </p:spPr>
        <p:txBody>
          <a:bodyPr wrap="square">
            <a:spAutoFit/>
          </a:bodyPr>
          <a:lstStyle/>
          <a:p>
            <a:pPr algn="ct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xong</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cha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Trách</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4000" b="1" i="1"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8F64FB6-2D94-384A-9B7E-DD0A7FB5D6B4}"/>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03281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xit" presetSubtype="37" fill="hold" grpId="1" nodeType="clickEffect">
                                  <p:stCondLst>
                                    <p:cond delay="0"/>
                                  </p:stCondLst>
                                  <p:childTnLst>
                                    <p:animEffect transition="out" filter="barn(out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库_矩形 4">
            <a:extLst>
              <a:ext uri="{FF2B5EF4-FFF2-40B4-BE49-F238E27FC236}">
                <a16:creationId xmlns:a16="http://schemas.microsoft.com/office/drawing/2014/main" id="{F82D1471-21BD-604E-B36F-29CE1824357E}"/>
              </a:ext>
            </a:extLst>
          </p:cNvPr>
          <p:cNvSpPr/>
          <p:nvPr>
            <p:custDataLst>
              <p:tags r:id="rId1"/>
            </p:custDataLst>
          </p:nvPr>
        </p:nvSpPr>
        <p:spPr>
          <a:xfrm>
            <a:off x="1483651" y="-97939"/>
            <a:ext cx="3157870" cy="6955939"/>
          </a:xfrm>
          <a:prstGeom prst="rect">
            <a:avLst/>
          </a:prstGeom>
          <a:solidFill>
            <a:srgbClr val="F6D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60号-檀宋" panose="00000500000000000000" charset="-122"/>
              <a:ea typeface="字魂160号-檀宋" panose="00000500000000000000" charset="-122"/>
              <a:cs typeface="字魂160号-檀宋" panose="00000500000000000000" charset="-122"/>
              <a:sym typeface="字魂160号-檀宋" panose="00000500000000000000" charset="-122"/>
            </a:endParaRPr>
          </a:p>
        </p:txBody>
      </p:sp>
      <p:pic>
        <p:nvPicPr>
          <p:cNvPr id="3" name="图片 2" descr="K:\PPT传包图网\12月PPT\素材\5e93cd7f7724d0.png5e93cd7f7724d0">
            <a:extLst>
              <a:ext uri="{FF2B5EF4-FFF2-40B4-BE49-F238E27FC236}">
                <a16:creationId xmlns:a16="http://schemas.microsoft.com/office/drawing/2014/main" id="{72997BD4-78C4-A74B-B041-1307642495D5}"/>
              </a:ext>
            </a:extLst>
          </p:cNvPr>
          <p:cNvPicPr>
            <a:picLocks noChangeAspect="1"/>
          </p:cNvPicPr>
          <p:nvPr/>
        </p:nvPicPr>
        <p:blipFill>
          <a:blip r:embed="rId4"/>
          <a:srcRect/>
          <a:stretch>
            <a:fillRect/>
          </a:stretch>
        </p:blipFill>
        <p:spPr>
          <a:xfrm>
            <a:off x="-548443" y="-687681"/>
            <a:ext cx="4195445" cy="4276067"/>
          </a:xfrm>
          <a:prstGeom prst="rect">
            <a:avLst/>
          </a:prstGeom>
        </p:spPr>
      </p:pic>
      <p:sp>
        <p:nvSpPr>
          <p:cNvPr id="4" name="Oval 3">
            <a:extLst>
              <a:ext uri="{FF2B5EF4-FFF2-40B4-BE49-F238E27FC236}">
                <a16:creationId xmlns:a16="http://schemas.microsoft.com/office/drawing/2014/main" id="{4CFF7FD2-4F08-0F44-8202-2FFD062FFF58}"/>
              </a:ext>
            </a:extLst>
          </p:cNvPr>
          <p:cNvSpPr/>
          <p:nvPr/>
        </p:nvSpPr>
        <p:spPr>
          <a:xfrm>
            <a:off x="7550481" y="1450352"/>
            <a:ext cx="1547446" cy="1477108"/>
          </a:xfrm>
          <a:prstGeom prst="ellipse">
            <a:avLst/>
          </a:prstGeom>
          <a:solidFill>
            <a:srgbClr val="EC6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solidFill>
                  <a:schemeClr val="bg1"/>
                </a:solidFill>
                <a:latin typeface="Times New Roman" panose="02020603050405020304" pitchFamily="18" charset="0"/>
                <a:cs typeface="Times New Roman" panose="02020603050405020304" pitchFamily="18" charset="0"/>
              </a:rPr>
              <a:t>V</a:t>
            </a:r>
          </a:p>
        </p:txBody>
      </p:sp>
      <p:sp>
        <p:nvSpPr>
          <p:cNvPr id="5" name="TextBox 4">
            <a:extLst>
              <a:ext uri="{FF2B5EF4-FFF2-40B4-BE49-F238E27FC236}">
                <a16:creationId xmlns:a16="http://schemas.microsoft.com/office/drawing/2014/main" id="{8DCD1BA5-BA4E-8844-A15A-D9C5D34F966F}"/>
              </a:ext>
            </a:extLst>
          </p:cNvPr>
          <p:cNvSpPr txBox="1"/>
          <p:nvPr/>
        </p:nvSpPr>
        <p:spPr>
          <a:xfrm>
            <a:off x="4842450" y="3380030"/>
            <a:ext cx="6963508" cy="1015663"/>
          </a:xfrm>
          <a:prstGeom prst="rect">
            <a:avLst/>
          </a:prstGeom>
          <a:noFill/>
        </p:spPr>
        <p:txBody>
          <a:bodyPr wrap="square" rtlCol="0">
            <a:spAutoFit/>
          </a:bodyPr>
          <a:lstStyle/>
          <a:p>
            <a:pPr algn="ctr"/>
            <a:r>
              <a:rPr lang="vi-VN" sz="6000" b="1" dirty="0">
                <a:solidFill>
                  <a:srgbClr val="EC6768"/>
                </a:solidFill>
                <a:latin typeface="Times New Roman" panose="02020603050405020304" pitchFamily="18" charset="0"/>
                <a:cs typeface="Times New Roman" panose="02020603050405020304" pitchFamily="18" charset="0"/>
              </a:rPr>
              <a:t>VẬN DỤNG</a:t>
            </a:r>
            <a:endParaRPr lang="en-VN" sz="6000" b="1" dirty="0">
              <a:solidFill>
                <a:srgbClr val="EC67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A9FAE37-F8EE-D14E-8E60-8BEE2776C5DD}"/>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4472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additive="base">
                                        <p:cTn id="7" dur="15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Không có mô tả ảnh.">
            <a:extLst>
              <a:ext uri="{FF2B5EF4-FFF2-40B4-BE49-F238E27FC236}">
                <a16:creationId xmlns:a16="http://schemas.microsoft.com/office/drawing/2014/main" id="{2A20D931-80A2-5443-A9B1-06FFB244EE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2" r="1148"/>
          <a:stretch/>
        </p:blipFill>
        <p:spPr bwMode="auto">
          <a:xfrm>
            <a:off x="20" y="10"/>
            <a:ext cx="4977364"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nfographic: Không lăn tăn khi làm bài văn">
            <a:extLst>
              <a:ext uri="{FF2B5EF4-FFF2-40B4-BE49-F238E27FC236}">
                <a16:creationId xmlns:a16="http://schemas.microsoft.com/office/drawing/2014/main" id="{82E14F25-0216-D64E-98AC-D5373E1E0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991" r="-1" b="22984"/>
          <a:stretch/>
        </p:blipFill>
        <p:spPr bwMode="auto">
          <a:xfrm>
            <a:off x="4977384" y="10"/>
            <a:ext cx="7214616"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218905"/>
            <a:ext cx="5625863"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Rounded Corners 76">
            <a:extLst>
              <a:ext uri="{FF2B5EF4-FFF2-40B4-BE49-F238E27FC236}">
                <a16:creationId xmlns:a16="http://schemas.microsoft.com/office/drawing/2014/main" id="{E8E4E9D8-6D9C-4646-83A2-11844D84E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574" y="3876005"/>
            <a:ext cx="484822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07A2E308-C07B-6340-BB6D-0EFDCFAA5E56}"/>
              </a:ext>
            </a:extLst>
          </p:cNvPr>
          <p:cNvSpPr/>
          <p:nvPr/>
        </p:nvSpPr>
        <p:spPr>
          <a:xfrm>
            <a:off x="6431138" y="4697298"/>
            <a:ext cx="5040034" cy="1435608"/>
          </a:xfrm>
          <a:prstGeom prst="rect">
            <a:avLst/>
          </a:prstGeom>
        </p:spPr>
        <p:txBody>
          <a:bodyPr vert="horz" lIns="91440" tIns="45720" rIns="91440" bIns="45720" rtlCol="0" anchor="ctr">
            <a:noAutofit/>
          </a:bodyPr>
          <a:lstStyle/>
          <a:p>
            <a:pPr algn="ctr">
              <a:lnSpc>
                <a:spcPct val="90000"/>
              </a:lnSpc>
              <a:spcAft>
                <a:spcPts val="600"/>
              </a:spcAft>
            </a:pPr>
            <a:r>
              <a:rPr lang="en-US" sz="3500" dirty="0">
                <a:latin typeface="Times New Roman" panose="02020603050405020304" pitchFamily="18" charset="0"/>
                <a:cs typeface="Times New Roman" panose="02020603050405020304" pitchFamily="18" charset="0"/>
              </a:rPr>
              <a:t>HS </a:t>
            </a:r>
            <a:r>
              <a:rPr lang="en-US" sz="3500" dirty="0" err="1">
                <a:latin typeface="Times New Roman" panose="02020603050405020304" pitchFamily="18" charset="0"/>
                <a:cs typeface="Times New Roman" panose="02020603050405020304" pitchFamily="18" charset="0"/>
              </a:rPr>
              <a:t>lựa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chọn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lịch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ấy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theo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tin.</a:t>
            </a:r>
            <a:r>
              <a:rPr lang="en-US" sz="3500" dirty="0">
                <a:effectLst/>
                <a:latin typeface="Times New Roman" panose="02020603050405020304" pitchFamily="18" charset="0"/>
                <a:cs typeface="Times New Roman" panose="02020603050405020304" pitchFamily="18" charset="0"/>
              </a:rPr>
              <a:t> </a:t>
            </a:r>
            <a:endParaRPr lang="en-US" sz="35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DC0A86B-D7C9-C94E-AD04-EB7DB37F51AE}"/>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01245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422400" y="138269"/>
            <a:ext cx="9347200" cy="6581462"/>
          </a:xfrm>
          <a:prstGeom prst="rect">
            <a:avLst/>
          </a:prstGeom>
        </p:spPr>
      </p:pic>
      <p:sp>
        <p:nvSpPr>
          <p:cNvPr id="4" name="文本框 3"/>
          <p:cNvSpPr txBox="1"/>
          <p:nvPr/>
        </p:nvSpPr>
        <p:spPr>
          <a:xfrm>
            <a:off x="3486662" y="944332"/>
            <a:ext cx="4844537" cy="1785104"/>
          </a:xfrm>
          <a:prstGeom prst="rect">
            <a:avLst/>
          </a:prstGeom>
          <a:noFill/>
        </p:spPr>
        <p:txBody>
          <a:bodyPr wrap="square" rtlCol="0">
            <a:spAutoFit/>
          </a:bodyPr>
          <a:lstStyle/>
          <a:p>
            <a:pPr algn="ctr"/>
            <a:r>
              <a:rPr lang="en-US" altLang="zh-CN" sz="5500" b="1" i="1" dirty="0" err="1">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Chúc</a:t>
            </a:r>
            <a:r>
              <a:rPr lang="en-US" altLang="zh-CN" sz="5500" b="1" i="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5500" b="1" i="1" dirty="0" err="1">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các</a:t>
            </a:r>
            <a:r>
              <a:rPr lang="en-US" altLang="zh-CN" sz="5500" b="1" i="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5500" b="1" i="1" dirty="0" err="1">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em</a:t>
            </a:r>
            <a:endParaRPr lang="en-US" altLang="zh-CN" sz="5500" b="1" i="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endParaRPr>
          </a:p>
          <a:p>
            <a:pPr algn="ctr"/>
            <a:r>
              <a:rPr lang="en-US" altLang="zh-CN" sz="5500" b="1" i="1" dirty="0" err="1">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học</a:t>
            </a:r>
            <a:r>
              <a:rPr lang="en-US" altLang="zh-CN" sz="5500" b="1" i="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5500" b="1" i="1" dirty="0" err="1">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tốt</a:t>
            </a:r>
            <a:r>
              <a:rPr lang="en-US" altLang="zh-CN" sz="5500" b="1" i="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 !</a:t>
            </a:r>
          </a:p>
        </p:txBody>
      </p:sp>
      <p:sp>
        <p:nvSpPr>
          <p:cNvPr id="5" name="Rectangle 4">
            <a:extLst>
              <a:ext uri="{FF2B5EF4-FFF2-40B4-BE49-F238E27FC236}">
                <a16:creationId xmlns:a16="http://schemas.microsoft.com/office/drawing/2014/main" id="{FA8D641C-49D5-4A4E-9A33-F7AE9B47EA7C}"/>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2275827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hiến dịch Điện Biên Phủ - những trang sử vàng của dân tộc Việt Nam | Tạp  chí Tuyên giáo">
            <a:extLst>
              <a:ext uri="{FF2B5EF4-FFF2-40B4-BE49-F238E27FC236}">
                <a16:creationId xmlns:a16="http://schemas.microsoft.com/office/drawing/2014/main" id="{BBD47873-6BC1-5B4C-AEF4-04FF4F03CA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08" r="11046"/>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Bài học từ tác chiến hiệp đồng trong Chiến dịch Điện Biên Phủ">
            <a:extLst>
              <a:ext uri="{FF2B5EF4-FFF2-40B4-BE49-F238E27FC236}">
                <a16:creationId xmlns:a16="http://schemas.microsoft.com/office/drawing/2014/main" id="{2F2F2AE1-93B3-3B41-8234-6E5AA7B0FA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712" r="1" b="1"/>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9B6F9B-3EE1-114A-9FBA-A940E567E087}"/>
              </a:ext>
            </a:extLst>
          </p:cNvPr>
          <p:cNvSpPr txBox="1"/>
          <p:nvPr/>
        </p:nvSpPr>
        <p:spPr>
          <a:xfrm>
            <a:off x="5056519" y="1242864"/>
            <a:ext cx="2078959" cy="630942"/>
          </a:xfrm>
          <a:prstGeom prst="rect">
            <a:avLst/>
          </a:prstGeom>
          <a:solidFill>
            <a:schemeClr val="accent5">
              <a:lumMod val="20000"/>
              <a:lumOff val="80000"/>
            </a:schemeClr>
          </a:solidFill>
        </p:spPr>
        <p:txBody>
          <a:bodyPr wrap="square" rtlCol="0">
            <a:spAutoFit/>
          </a:bodyPr>
          <a:lstStyle/>
          <a:p>
            <a:pPr algn="ctr"/>
            <a:r>
              <a:rPr lang="en-VN" sz="3500" b="1" dirty="0">
                <a:latin typeface="Times New Roman" panose="02020603050405020304" pitchFamily="18" charset="0"/>
                <a:cs typeface="Times New Roman" panose="02020603050405020304" pitchFamily="18" charset="0"/>
              </a:rPr>
              <a:t>Tiết:</a:t>
            </a:r>
          </a:p>
        </p:txBody>
      </p:sp>
      <p:sp>
        <p:nvSpPr>
          <p:cNvPr id="5" name="TextBox 4">
            <a:extLst>
              <a:ext uri="{FF2B5EF4-FFF2-40B4-BE49-F238E27FC236}">
                <a16:creationId xmlns:a16="http://schemas.microsoft.com/office/drawing/2014/main" id="{A3BAF026-1A26-0D42-8A8D-56CD90E6A790}"/>
              </a:ext>
            </a:extLst>
          </p:cNvPr>
          <p:cNvSpPr txBox="1"/>
          <p:nvPr/>
        </p:nvSpPr>
        <p:spPr>
          <a:xfrm>
            <a:off x="1104765" y="2181174"/>
            <a:ext cx="9982469" cy="2092881"/>
          </a:xfrm>
          <a:custGeom>
            <a:avLst/>
            <a:gdLst>
              <a:gd name="connsiteX0" fmla="*/ 0 w 9982469"/>
              <a:gd name="connsiteY0" fmla="*/ 0 h 2092881"/>
              <a:gd name="connsiteX1" fmla="*/ 366024 w 9982469"/>
              <a:gd name="connsiteY1" fmla="*/ 0 h 2092881"/>
              <a:gd name="connsiteX2" fmla="*/ 1131346 w 9982469"/>
              <a:gd name="connsiteY2" fmla="*/ 0 h 2092881"/>
              <a:gd name="connsiteX3" fmla="*/ 1497370 w 9982469"/>
              <a:gd name="connsiteY3" fmla="*/ 0 h 2092881"/>
              <a:gd name="connsiteX4" fmla="*/ 1863394 w 9982469"/>
              <a:gd name="connsiteY4" fmla="*/ 0 h 2092881"/>
              <a:gd name="connsiteX5" fmla="*/ 2728542 w 9982469"/>
              <a:gd name="connsiteY5" fmla="*/ 0 h 2092881"/>
              <a:gd name="connsiteX6" fmla="*/ 3394039 w 9982469"/>
              <a:gd name="connsiteY6" fmla="*/ 0 h 2092881"/>
              <a:gd name="connsiteX7" fmla="*/ 3760063 w 9982469"/>
              <a:gd name="connsiteY7" fmla="*/ 0 h 2092881"/>
              <a:gd name="connsiteX8" fmla="*/ 4425561 w 9982469"/>
              <a:gd name="connsiteY8" fmla="*/ 0 h 2092881"/>
              <a:gd name="connsiteX9" fmla="*/ 5290709 w 9982469"/>
              <a:gd name="connsiteY9" fmla="*/ 0 h 2092881"/>
              <a:gd name="connsiteX10" fmla="*/ 5856382 w 9982469"/>
              <a:gd name="connsiteY10" fmla="*/ 0 h 2092881"/>
              <a:gd name="connsiteX11" fmla="*/ 6422055 w 9982469"/>
              <a:gd name="connsiteY11" fmla="*/ 0 h 2092881"/>
              <a:gd name="connsiteX12" fmla="*/ 7087553 w 9982469"/>
              <a:gd name="connsiteY12" fmla="*/ 0 h 2092881"/>
              <a:gd name="connsiteX13" fmla="*/ 7852876 w 9982469"/>
              <a:gd name="connsiteY13" fmla="*/ 0 h 2092881"/>
              <a:gd name="connsiteX14" fmla="*/ 8618198 w 9982469"/>
              <a:gd name="connsiteY14" fmla="*/ 0 h 2092881"/>
              <a:gd name="connsiteX15" fmla="*/ 9383521 w 9982469"/>
              <a:gd name="connsiteY15" fmla="*/ 0 h 2092881"/>
              <a:gd name="connsiteX16" fmla="*/ 9982469 w 9982469"/>
              <a:gd name="connsiteY16" fmla="*/ 0 h 2092881"/>
              <a:gd name="connsiteX17" fmla="*/ 9982469 w 9982469"/>
              <a:gd name="connsiteY17" fmla="*/ 697627 h 2092881"/>
              <a:gd name="connsiteX18" fmla="*/ 9982469 w 9982469"/>
              <a:gd name="connsiteY18" fmla="*/ 1395254 h 2092881"/>
              <a:gd name="connsiteX19" fmla="*/ 9982469 w 9982469"/>
              <a:gd name="connsiteY19" fmla="*/ 2092881 h 2092881"/>
              <a:gd name="connsiteX20" fmla="*/ 9117322 w 9982469"/>
              <a:gd name="connsiteY20" fmla="*/ 2092881 h 2092881"/>
              <a:gd name="connsiteX21" fmla="*/ 8451824 w 9982469"/>
              <a:gd name="connsiteY21" fmla="*/ 2092881 h 2092881"/>
              <a:gd name="connsiteX22" fmla="*/ 7886151 w 9982469"/>
              <a:gd name="connsiteY22" fmla="*/ 2092881 h 2092881"/>
              <a:gd name="connsiteX23" fmla="*/ 7320477 w 9982469"/>
              <a:gd name="connsiteY23" fmla="*/ 2092881 h 2092881"/>
              <a:gd name="connsiteX24" fmla="*/ 6754804 w 9982469"/>
              <a:gd name="connsiteY24" fmla="*/ 2092881 h 2092881"/>
              <a:gd name="connsiteX25" fmla="*/ 6189131 w 9982469"/>
              <a:gd name="connsiteY25" fmla="*/ 2092881 h 2092881"/>
              <a:gd name="connsiteX26" fmla="*/ 5423808 w 9982469"/>
              <a:gd name="connsiteY26" fmla="*/ 2092881 h 2092881"/>
              <a:gd name="connsiteX27" fmla="*/ 4758310 w 9982469"/>
              <a:gd name="connsiteY27" fmla="*/ 2092881 h 2092881"/>
              <a:gd name="connsiteX28" fmla="*/ 4392286 w 9982469"/>
              <a:gd name="connsiteY28" fmla="*/ 2092881 h 2092881"/>
              <a:gd name="connsiteX29" fmla="*/ 3826613 w 9982469"/>
              <a:gd name="connsiteY29" fmla="*/ 2092881 h 2092881"/>
              <a:gd name="connsiteX30" fmla="*/ 3061290 w 9982469"/>
              <a:gd name="connsiteY30" fmla="*/ 2092881 h 2092881"/>
              <a:gd name="connsiteX31" fmla="*/ 2595442 w 9982469"/>
              <a:gd name="connsiteY31" fmla="*/ 2092881 h 2092881"/>
              <a:gd name="connsiteX32" fmla="*/ 1730295 w 9982469"/>
              <a:gd name="connsiteY32" fmla="*/ 2092881 h 2092881"/>
              <a:gd name="connsiteX33" fmla="*/ 865147 w 9982469"/>
              <a:gd name="connsiteY33" fmla="*/ 2092881 h 2092881"/>
              <a:gd name="connsiteX34" fmla="*/ 0 w 9982469"/>
              <a:gd name="connsiteY34" fmla="*/ 2092881 h 2092881"/>
              <a:gd name="connsiteX35" fmla="*/ 0 w 9982469"/>
              <a:gd name="connsiteY35" fmla="*/ 1353396 h 2092881"/>
              <a:gd name="connsiteX36" fmla="*/ 0 w 9982469"/>
              <a:gd name="connsiteY36" fmla="*/ 655769 h 2092881"/>
              <a:gd name="connsiteX37" fmla="*/ 0 w 9982469"/>
              <a:gd name="connsiteY37" fmla="*/ 0 h 20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82469" h="2092881" fill="none" extrusionOk="0">
                <a:moveTo>
                  <a:pt x="0" y="0"/>
                </a:moveTo>
                <a:cubicBezTo>
                  <a:pt x="123983" y="17017"/>
                  <a:pt x="280448" y="17053"/>
                  <a:pt x="366024" y="0"/>
                </a:cubicBezTo>
                <a:cubicBezTo>
                  <a:pt x="451600" y="-17053"/>
                  <a:pt x="788472" y="-37792"/>
                  <a:pt x="1131346" y="0"/>
                </a:cubicBezTo>
                <a:cubicBezTo>
                  <a:pt x="1474220" y="37792"/>
                  <a:pt x="1385730" y="-9293"/>
                  <a:pt x="1497370" y="0"/>
                </a:cubicBezTo>
                <a:cubicBezTo>
                  <a:pt x="1609010" y="9293"/>
                  <a:pt x="1686709" y="16333"/>
                  <a:pt x="1863394" y="0"/>
                </a:cubicBezTo>
                <a:cubicBezTo>
                  <a:pt x="2040079" y="-16333"/>
                  <a:pt x="2378021" y="-12600"/>
                  <a:pt x="2728542" y="0"/>
                </a:cubicBezTo>
                <a:cubicBezTo>
                  <a:pt x="3079063" y="12600"/>
                  <a:pt x="3258336" y="7763"/>
                  <a:pt x="3394039" y="0"/>
                </a:cubicBezTo>
                <a:cubicBezTo>
                  <a:pt x="3529742" y="-7763"/>
                  <a:pt x="3613111" y="-7153"/>
                  <a:pt x="3760063" y="0"/>
                </a:cubicBezTo>
                <a:cubicBezTo>
                  <a:pt x="3907015" y="7153"/>
                  <a:pt x="4196409" y="-29503"/>
                  <a:pt x="4425561" y="0"/>
                </a:cubicBezTo>
                <a:cubicBezTo>
                  <a:pt x="4654713" y="29503"/>
                  <a:pt x="4893375" y="-16310"/>
                  <a:pt x="5290709" y="0"/>
                </a:cubicBezTo>
                <a:cubicBezTo>
                  <a:pt x="5688043" y="16310"/>
                  <a:pt x="5581437" y="-4987"/>
                  <a:pt x="5856382" y="0"/>
                </a:cubicBezTo>
                <a:cubicBezTo>
                  <a:pt x="6131327" y="4987"/>
                  <a:pt x="6303715" y="-3483"/>
                  <a:pt x="6422055" y="0"/>
                </a:cubicBezTo>
                <a:cubicBezTo>
                  <a:pt x="6540395" y="3483"/>
                  <a:pt x="6756832" y="-8902"/>
                  <a:pt x="7087553" y="0"/>
                </a:cubicBezTo>
                <a:cubicBezTo>
                  <a:pt x="7418274" y="8902"/>
                  <a:pt x="7485576" y="20870"/>
                  <a:pt x="7852876" y="0"/>
                </a:cubicBezTo>
                <a:cubicBezTo>
                  <a:pt x="8220176" y="-20870"/>
                  <a:pt x="8412392" y="-32600"/>
                  <a:pt x="8618198" y="0"/>
                </a:cubicBezTo>
                <a:cubicBezTo>
                  <a:pt x="8824004" y="32600"/>
                  <a:pt x="9188904" y="-10778"/>
                  <a:pt x="9383521" y="0"/>
                </a:cubicBezTo>
                <a:cubicBezTo>
                  <a:pt x="9578138" y="10778"/>
                  <a:pt x="9826718" y="-18023"/>
                  <a:pt x="9982469" y="0"/>
                </a:cubicBezTo>
                <a:cubicBezTo>
                  <a:pt x="9982155" y="152872"/>
                  <a:pt x="9975080" y="478821"/>
                  <a:pt x="9982469" y="697627"/>
                </a:cubicBezTo>
                <a:cubicBezTo>
                  <a:pt x="9989858" y="916433"/>
                  <a:pt x="9952516" y="1123567"/>
                  <a:pt x="9982469" y="1395254"/>
                </a:cubicBezTo>
                <a:cubicBezTo>
                  <a:pt x="10012422" y="1666941"/>
                  <a:pt x="10008120" y="1806233"/>
                  <a:pt x="9982469" y="2092881"/>
                </a:cubicBezTo>
                <a:cubicBezTo>
                  <a:pt x="9565007" y="2072879"/>
                  <a:pt x="9479203" y="2088411"/>
                  <a:pt x="9117322" y="2092881"/>
                </a:cubicBezTo>
                <a:cubicBezTo>
                  <a:pt x="8755441" y="2097351"/>
                  <a:pt x="8659252" y="2105262"/>
                  <a:pt x="8451824" y="2092881"/>
                </a:cubicBezTo>
                <a:cubicBezTo>
                  <a:pt x="8244396" y="2080500"/>
                  <a:pt x="8116765" y="2116934"/>
                  <a:pt x="7886151" y="2092881"/>
                </a:cubicBezTo>
                <a:cubicBezTo>
                  <a:pt x="7655537" y="2068828"/>
                  <a:pt x="7455897" y="2085066"/>
                  <a:pt x="7320477" y="2092881"/>
                </a:cubicBezTo>
                <a:cubicBezTo>
                  <a:pt x="7185057" y="2100696"/>
                  <a:pt x="6896147" y="2078660"/>
                  <a:pt x="6754804" y="2092881"/>
                </a:cubicBezTo>
                <a:cubicBezTo>
                  <a:pt x="6613461" y="2107102"/>
                  <a:pt x="6339801" y="2102519"/>
                  <a:pt x="6189131" y="2092881"/>
                </a:cubicBezTo>
                <a:cubicBezTo>
                  <a:pt x="6038461" y="2083243"/>
                  <a:pt x="5692174" y="2116558"/>
                  <a:pt x="5423808" y="2092881"/>
                </a:cubicBezTo>
                <a:cubicBezTo>
                  <a:pt x="5155442" y="2069204"/>
                  <a:pt x="5054027" y="2111674"/>
                  <a:pt x="4758310" y="2092881"/>
                </a:cubicBezTo>
                <a:cubicBezTo>
                  <a:pt x="4462593" y="2074088"/>
                  <a:pt x="4494236" y="2094560"/>
                  <a:pt x="4392286" y="2092881"/>
                </a:cubicBezTo>
                <a:cubicBezTo>
                  <a:pt x="4290336" y="2091202"/>
                  <a:pt x="4094134" y="2085892"/>
                  <a:pt x="3826613" y="2092881"/>
                </a:cubicBezTo>
                <a:cubicBezTo>
                  <a:pt x="3559092" y="2099870"/>
                  <a:pt x="3341067" y="2113137"/>
                  <a:pt x="3061290" y="2092881"/>
                </a:cubicBezTo>
                <a:cubicBezTo>
                  <a:pt x="2781513" y="2072625"/>
                  <a:pt x="2796326" y="2081874"/>
                  <a:pt x="2595442" y="2092881"/>
                </a:cubicBezTo>
                <a:cubicBezTo>
                  <a:pt x="2394558" y="2103888"/>
                  <a:pt x="2010078" y="2102134"/>
                  <a:pt x="1730295" y="2092881"/>
                </a:cubicBezTo>
                <a:cubicBezTo>
                  <a:pt x="1450512" y="2083628"/>
                  <a:pt x="1077026" y="2100394"/>
                  <a:pt x="865147" y="2092881"/>
                </a:cubicBezTo>
                <a:cubicBezTo>
                  <a:pt x="653268" y="2085368"/>
                  <a:pt x="304232" y="2121365"/>
                  <a:pt x="0" y="2092881"/>
                </a:cubicBezTo>
                <a:cubicBezTo>
                  <a:pt x="35920" y="1941830"/>
                  <a:pt x="-20911" y="1655435"/>
                  <a:pt x="0" y="1353396"/>
                </a:cubicBezTo>
                <a:cubicBezTo>
                  <a:pt x="20911" y="1051357"/>
                  <a:pt x="-11632" y="887792"/>
                  <a:pt x="0" y="655769"/>
                </a:cubicBezTo>
                <a:cubicBezTo>
                  <a:pt x="11632" y="423746"/>
                  <a:pt x="-667" y="151107"/>
                  <a:pt x="0" y="0"/>
                </a:cubicBezTo>
                <a:close/>
              </a:path>
              <a:path w="9982469" h="2092881" stroke="0" extrusionOk="0">
                <a:moveTo>
                  <a:pt x="0" y="0"/>
                </a:moveTo>
                <a:cubicBezTo>
                  <a:pt x="206059" y="1979"/>
                  <a:pt x="341994" y="-20135"/>
                  <a:pt x="565673" y="0"/>
                </a:cubicBezTo>
                <a:cubicBezTo>
                  <a:pt x="789352" y="20135"/>
                  <a:pt x="813006" y="-800"/>
                  <a:pt x="931697" y="0"/>
                </a:cubicBezTo>
                <a:cubicBezTo>
                  <a:pt x="1050388" y="800"/>
                  <a:pt x="1542216" y="-6179"/>
                  <a:pt x="1796844" y="0"/>
                </a:cubicBezTo>
                <a:cubicBezTo>
                  <a:pt x="2051472" y="6179"/>
                  <a:pt x="2243313" y="26858"/>
                  <a:pt x="2362518" y="0"/>
                </a:cubicBezTo>
                <a:cubicBezTo>
                  <a:pt x="2481723" y="-26858"/>
                  <a:pt x="2750822" y="10704"/>
                  <a:pt x="2928191" y="0"/>
                </a:cubicBezTo>
                <a:cubicBezTo>
                  <a:pt x="3105560" y="-10704"/>
                  <a:pt x="3443557" y="27515"/>
                  <a:pt x="3793338" y="0"/>
                </a:cubicBezTo>
                <a:cubicBezTo>
                  <a:pt x="4143119" y="-27515"/>
                  <a:pt x="4106559" y="698"/>
                  <a:pt x="4259187" y="0"/>
                </a:cubicBezTo>
                <a:cubicBezTo>
                  <a:pt x="4411815" y="-698"/>
                  <a:pt x="4834838" y="33653"/>
                  <a:pt x="5124334" y="0"/>
                </a:cubicBezTo>
                <a:cubicBezTo>
                  <a:pt x="5413830" y="-33653"/>
                  <a:pt x="5727886" y="1070"/>
                  <a:pt x="5989481" y="0"/>
                </a:cubicBezTo>
                <a:cubicBezTo>
                  <a:pt x="6251076" y="-1070"/>
                  <a:pt x="6379758" y="9971"/>
                  <a:pt x="6654979" y="0"/>
                </a:cubicBezTo>
                <a:cubicBezTo>
                  <a:pt x="6930200" y="-9971"/>
                  <a:pt x="7253623" y="-17121"/>
                  <a:pt x="7520127" y="0"/>
                </a:cubicBezTo>
                <a:cubicBezTo>
                  <a:pt x="7786631" y="17121"/>
                  <a:pt x="7934954" y="16093"/>
                  <a:pt x="8085800" y="0"/>
                </a:cubicBezTo>
                <a:cubicBezTo>
                  <a:pt x="8236646" y="-16093"/>
                  <a:pt x="8429879" y="-1547"/>
                  <a:pt x="8651473" y="0"/>
                </a:cubicBezTo>
                <a:cubicBezTo>
                  <a:pt x="8873067" y="1547"/>
                  <a:pt x="9119869" y="-11224"/>
                  <a:pt x="9416796" y="0"/>
                </a:cubicBezTo>
                <a:cubicBezTo>
                  <a:pt x="9713723" y="11224"/>
                  <a:pt x="9776347" y="19723"/>
                  <a:pt x="9982469" y="0"/>
                </a:cubicBezTo>
                <a:cubicBezTo>
                  <a:pt x="9953904" y="308414"/>
                  <a:pt x="9969445" y="425921"/>
                  <a:pt x="9982469" y="739485"/>
                </a:cubicBezTo>
                <a:cubicBezTo>
                  <a:pt x="9995493" y="1053050"/>
                  <a:pt x="9998095" y="1279976"/>
                  <a:pt x="9982469" y="1458040"/>
                </a:cubicBezTo>
                <a:cubicBezTo>
                  <a:pt x="9966843" y="1636105"/>
                  <a:pt x="9993369" y="1827299"/>
                  <a:pt x="9982469" y="2092881"/>
                </a:cubicBezTo>
                <a:cubicBezTo>
                  <a:pt x="9622251" y="2058493"/>
                  <a:pt x="9563498" y="2067577"/>
                  <a:pt x="9217146" y="2092881"/>
                </a:cubicBezTo>
                <a:cubicBezTo>
                  <a:pt x="8870794" y="2118185"/>
                  <a:pt x="8916984" y="2105780"/>
                  <a:pt x="8751298" y="2092881"/>
                </a:cubicBezTo>
                <a:cubicBezTo>
                  <a:pt x="8585612" y="2079982"/>
                  <a:pt x="8227418" y="2100245"/>
                  <a:pt x="7886151" y="2092881"/>
                </a:cubicBezTo>
                <a:cubicBezTo>
                  <a:pt x="7544884" y="2085517"/>
                  <a:pt x="7362352" y="2086593"/>
                  <a:pt x="7220653" y="2092881"/>
                </a:cubicBezTo>
                <a:cubicBezTo>
                  <a:pt x="7078954" y="2099169"/>
                  <a:pt x="6909144" y="2108304"/>
                  <a:pt x="6754804" y="2092881"/>
                </a:cubicBezTo>
                <a:cubicBezTo>
                  <a:pt x="6600464" y="2077458"/>
                  <a:pt x="6357438" y="2094438"/>
                  <a:pt x="6089306" y="2092881"/>
                </a:cubicBezTo>
                <a:cubicBezTo>
                  <a:pt x="5821174" y="2091324"/>
                  <a:pt x="5901793" y="2099559"/>
                  <a:pt x="5723282" y="2092881"/>
                </a:cubicBezTo>
                <a:cubicBezTo>
                  <a:pt x="5544771" y="2086203"/>
                  <a:pt x="5478288" y="2087599"/>
                  <a:pt x="5357258" y="2092881"/>
                </a:cubicBezTo>
                <a:cubicBezTo>
                  <a:pt x="5236228" y="2098163"/>
                  <a:pt x="4886222" y="2061519"/>
                  <a:pt x="4691760" y="2092881"/>
                </a:cubicBezTo>
                <a:cubicBezTo>
                  <a:pt x="4497298" y="2124243"/>
                  <a:pt x="4401777" y="2081726"/>
                  <a:pt x="4225912" y="2092881"/>
                </a:cubicBezTo>
                <a:cubicBezTo>
                  <a:pt x="4050047" y="2104036"/>
                  <a:pt x="3663664" y="2115575"/>
                  <a:pt x="3460589" y="2092881"/>
                </a:cubicBezTo>
                <a:cubicBezTo>
                  <a:pt x="3257514" y="2070187"/>
                  <a:pt x="3164107" y="2103902"/>
                  <a:pt x="2994741" y="2092881"/>
                </a:cubicBezTo>
                <a:cubicBezTo>
                  <a:pt x="2825375" y="2081860"/>
                  <a:pt x="2576443" y="2130711"/>
                  <a:pt x="2229418" y="2092881"/>
                </a:cubicBezTo>
                <a:cubicBezTo>
                  <a:pt x="1882393" y="2055051"/>
                  <a:pt x="1938372" y="2078091"/>
                  <a:pt x="1863394" y="2092881"/>
                </a:cubicBezTo>
                <a:cubicBezTo>
                  <a:pt x="1788416" y="2107671"/>
                  <a:pt x="1473527" y="2121166"/>
                  <a:pt x="1098072" y="2092881"/>
                </a:cubicBezTo>
                <a:cubicBezTo>
                  <a:pt x="722617" y="2064596"/>
                  <a:pt x="806309" y="2078972"/>
                  <a:pt x="632223" y="2092881"/>
                </a:cubicBezTo>
                <a:cubicBezTo>
                  <a:pt x="458137" y="2106790"/>
                  <a:pt x="250667" y="2118240"/>
                  <a:pt x="0" y="2092881"/>
                </a:cubicBezTo>
                <a:cubicBezTo>
                  <a:pt x="1134" y="1908942"/>
                  <a:pt x="5005" y="1580789"/>
                  <a:pt x="0" y="1437112"/>
                </a:cubicBezTo>
                <a:cubicBezTo>
                  <a:pt x="-5005" y="1293435"/>
                  <a:pt x="14214" y="1017122"/>
                  <a:pt x="0" y="697627"/>
                </a:cubicBezTo>
                <a:cubicBezTo>
                  <a:pt x="-14214" y="378132"/>
                  <a:pt x="33857" y="285891"/>
                  <a:pt x="0" y="0"/>
                </a:cubicBezTo>
                <a:close/>
              </a:path>
            </a:pathLst>
          </a:custGeom>
          <a:solidFill>
            <a:schemeClr val="tx1">
              <a:alpha val="35105"/>
            </a:schemeClr>
          </a:solidFill>
          <a:ln>
            <a:solidFill>
              <a:schemeClr val="tx1"/>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txBody>
          <a:bodyPr wrap="square" rtlCol="0">
            <a:spAutoFit/>
          </a:bodyPr>
          <a:lstStyle/>
          <a:p>
            <a:pPr algn="ctr"/>
            <a:r>
              <a:rPr lang="en-VN" sz="6500" b="1" dirty="0">
                <a:solidFill>
                  <a:schemeClr val="bg1"/>
                </a:solidFill>
                <a:latin typeface="Times New Roman" panose="02020603050405020304" pitchFamily="18" charset="0"/>
                <a:cs typeface="Times New Roman" panose="02020603050405020304" pitchFamily="18" charset="0"/>
              </a:rPr>
              <a:t>DIỄN BIẾN CHIẾN DỊCH ĐIỆN BIÊN PHỦ</a:t>
            </a:r>
          </a:p>
        </p:txBody>
      </p:sp>
      <p:sp>
        <p:nvSpPr>
          <p:cNvPr id="7" name="Rectangle 6">
            <a:extLst>
              <a:ext uri="{FF2B5EF4-FFF2-40B4-BE49-F238E27FC236}">
                <a16:creationId xmlns:a16="http://schemas.microsoft.com/office/drawing/2014/main" id="{54DFC225-F1E1-3C4E-9123-529E5E384291}"/>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71142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库_矩形 4">
            <a:extLst>
              <a:ext uri="{FF2B5EF4-FFF2-40B4-BE49-F238E27FC236}">
                <a16:creationId xmlns:a16="http://schemas.microsoft.com/office/drawing/2014/main" id="{F82D1471-21BD-604E-B36F-29CE1824357E}"/>
              </a:ext>
            </a:extLst>
          </p:cNvPr>
          <p:cNvSpPr/>
          <p:nvPr>
            <p:custDataLst>
              <p:tags r:id="rId1"/>
            </p:custDataLst>
          </p:nvPr>
        </p:nvSpPr>
        <p:spPr>
          <a:xfrm>
            <a:off x="1483651" y="-97939"/>
            <a:ext cx="3157870" cy="6955939"/>
          </a:xfrm>
          <a:prstGeom prst="rect">
            <a:avLst/>
          </a:prstGeom>
          <a:solidFill>
            <a:srgbClr val="F6D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60号-檀宋" panose="00000500000000000000" charset="-122"/>
              <a:ea typeface="字魂160号-檀宋" panose="00000500000000000000" charset="-122"/>
              <a:cs typeface="字魂160号-檀宋" panose="00000500000000000000" charset="-122"/>
              <a:sym typeface="字魂160号-檀宋" panose="00000500000000000000" charset="-122"/>
            </a:endParaRPr>
          </a:p>
        </p:txBody>
      </p:sp>
      <p:pic>
        <p:nvPicPr>
          <p:cNvPr id="3" name="图片 2" descr="K:\PPT传包图网\12月PPT\素材\5e93cd7f7724d0.png5e93cd7f7724d0">
            <a:extLst>
              <a:ext uri="{FF2B5EF4-FFF2-40B4-BE49-F238E27FC236}">
                <a16:creationId xmlns:a16="http://schemas.microsoft.com/office/drawing/2014/main" id="{72997BD4-78C4-A74B-B041-1307642495D5}"/>
              </a:ext>
            </a:extLst>
          </p:cNvPr>
          <p:cNvPicPr>
            <a:picLocks noChangeAspect="1"/>
          </p:cNvPicPr>
          <p:nvPr/>
        </p:nvPicPr>
        <p:blipFill>
          <a:blip r:embed="rId4"/>
          <a:srcRect/>
          <a:stretch>
            <a:fillRect/>
          </a:stretch>
        </p:blipFill>
        <p:spPr>
          <a:xfrm>
            <a:off x="-548443" y="-687681"/>
            <a:ext cx="4195445" cy="4276067"/>
          </a:xfrm>
          <a:prstGeom prst="rect">
            <a:avLst/>
          </a:prstGeom>
        </p:spPr>
      </p:pic>
      <p:sp>
        <p:nvSpPr>
          <p:cNvPr id="4" name="Oval 3">
            <a:extLst>
              <a:ext uri="{FF2B5EF4-FFF2-40B4-BE49-F238E27FC236}">
                <a16:creationId xmlns:a16="http://schemas.microsoft.com/office/drawing/2014/main" id="{4CFF7FD2-4F08-0F44-8202-2FFD062FFF58}"/>
              </a:ext>
            </a:extLst>
          </p:cNvPr>
          <p:cNvSpPr/>
          <p:nvPr/>
        </p:nvSpPr>
        <p:spPr>
          <a:xfrm>
            <a:off x="7550481" y="1450352"/>
            <a:ext cx="1547446" cy="1477108"/>
          </a:xfrm>
          <a:prstGeom prst="ellipse">
            <a:avLst/>
          </a:prstGeom>
          <a:solidFill>
            <a:srgbClr val="EC6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solidFill>
                  <a:schemeClr val="bg1"/>
                </a:solidFill>
                <a:latin typeface="Times New Roman" panose="02020603050405020304" pitchFamily="18" charset="0"/>
                <a:cs typeface="Times New Roman" panose="02020603050405020304" pitchFamily="18" charset="0"/>
              </a:rPr>
              <a:t>I</a:t>
            </a:r>
          </a:p>
        </p:txBody>
      </p:sp>
      <p:sp>
        <p:nvSpPr>
          <p:cNvPr id="5" name="TextBox 4">
            <a:extLst>
              <a:ext uri="{FF2B5EF4-FFF2-40B4-BE49-F238E27FC236}">
                <a16:creationId xmlns:a16="http://schemas.microsoft.com/office/drawing/2014/main" id="{8DCD1BA5-BA4E-8844-A15A-D9C5D34F966F}"/>
              </a:ext>
            </a:extLst>
          </p:cNvPr>
          <p:cNvSpPr txBox="1"/>
          <p:nvPr/>
        </p:nvSpPr>
        <p:spPr>
          <a:xfrm>
            <a:off x="4842450" y="3380030"/>
            <a:ext cx="6963508" cy="1015663"/>
          </a:xfrm>
          <a:prstGeom prst="rect">
            <a:avLst/>
          </a:prstGeom>
          <a:noFill/>
        </p:spPr>
        <p:txBody>
          <a:bodyPr wrap="square" rtlCol="0">
            <a:spAutoFit/>
          </a:bodyPr>
          <a:lstStyle/>
          <a:p>
            <a:pPr algn="ctr"/>
            <a:r>
              <a:rPr lang="en-US" sz="6000" b="1" dirty="0">
                <a:solidFill>
                  <a:srgbClr val="EC6768"/>
                </a:solidFill>
                <a:latin typeface="Times New Roman" panose="02020603050405020304" pitchFamily="18" charset="0"/>
                <a:cs typeface="Times New Roman" panose="02020603050405020304" pitchFamily="18" charset="0"/>
              </a:rPr>
              <a:t>T</a:t>
            </a:r>
            <a:r>
              <a:rPr lang="en-VN" sz="6000" b="1" dirty="0">
                <a:solidFill>
                  <a:srgbClr val="EC6768"/>
                </a:solidFill>
                <a:latin typeface="Times New Roman" panose="02020603050405020304" pitchFamily="18" charset="0"/>
                <a:cs typeface="Times New Roman" panose="02020603050405020304" pitchFamily="18" charset="0"/>
              </a:rPr>
              <a:t>ÌM HIỂU CHUNG</a:t>
            </a:r>
          </a:p>
        </p:txBody>
      </p:sp>
      <p:sp>
        <p:nvSpPr>
          <p:cNvPr id="6" name="Rectangle 5">
            <a:extLst>
              <a:ext uri="{FF2B5EF4-FFF2-40B4-BE49-F238E27FC236}">
                <a16:creationId xmlns:a16="http://schemas.microsoft.com/office/drawing/2014/main" id="{EDA25D7E-F397-3149-B2D9-3A3654C6B313}"/>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73383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additive="base">
                                        <p:cTn id="7" dur="15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5360FA-46DD-5449-8C7C-A653EB84DD25}"/>
              </a:ext>
            </a:extLst>
          </p:cNvPr>
          <p:cNvSpPr/>
          <p:nvPr/>
        </p:nvSpPr>
        <p:spPr>
          <a:xfrm>
            <a:off x="3591531" y="2168847"/>
            <a:ext cx="4360985" cy="2520305"/>
          </a:xfrm>
          <a:prstGeom prst="rect">
            <a:avLst/>
          </a:prstGeom>
        </p:spPr>
        <p:txBody>
          <a:bodyPr wrap="square">
            <a:spAutoFit/>
          </a:bodyPr>
          <a:lstStyle/>
          <a:p>
            <a:pPr algn="just">
              <a:lnSpc>
                <a:spcPct val="115000"/>
              </a:lnSpc>
            </a:pP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sát</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em</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bày</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có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gì</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b="1" i="1" dirty="0">
              <a:solidFill>
                <a:srgbClr val="0070C0"/>
              </a:solidFill>
              <a:latin typeface="Times New Roman" panose="02020603050405020304" pitchFamily="18" charset="0"/>
              <a:ea typeface="Times New Roman" panose="02020603050405020304" pitchFamily="18" charset="0"/>
            </a:endParaRPr>
          </a:p>
        </p:txBody>
      </p:sp>
      <p:pic>
        <p:nvPicPr>
          <p:cNvPr id="4" name="Picture 3" descr="A picture containing text, doll, vector graphics&#10;&#10;Description automatically generated">
            <a:extLst>
              <a:ext uri="{FF2B5EF4-FFF2-40B4-BE49-F238E27FC236}">
                <a16:creationId xmlns:a16="http://schemas.microsoft.com/office/drawing/2014/main" id="{AF8B04AB-8A65-BE49-A009-DE81A75F7327}"/>
              </a:ext>
            </a:extLst>
          </p:cNvPr>
          <p:cNvPicPr>
            <a:picLocks noChangeAspect="1"/>
          </p:cNvPicPr>
          <p:nvPr/>
        </p:nvPicPr>
        <p:blipFill>
          <a:blip r:embed="rId3"/>
          <a:stretch>
            <a:fillRect/>
          </a:stretch>
        </p:blipFill>
        <p:spPr>
          <a:xfrm>
            <a:off x="7820816" y="649556"/>
            <a:ext cx="4021771" cy="5558887"/>
          </a:xfrm>
          <a:prstGeom prst="rect">
            <a:avLst/>
          </a:prstGeom>
        </p:spPr>
      </p:pic>
      <p:sp>
        <p:nvSpPr>
          <p:cNvPr id="5" name="Rectangle 4">
            <a:extLst>
              <a:ext uri="{FF2B5EF4-FFF2-40B4-BE49-F238E27FC236}">
                <a16:creationId xmlns:a16="http://schemas.microsoft.com/office/drawing/2014/main" id="{42C0BCAC-6DFD-2F41-AD1D-CBEDCD8C58BF}"/>
              </a:ext>
            </a:extLst>
          </p:cNvPr>
          <p:cNvSpPr/>
          <p:nvPr/>
        </p:nvSpPr>
        <p:spPr>
          <a:xfrm>
            <a:off x="3591530" y="2837113"/>
            <a:ext cx="4360985" cy="1281505"/>
          </a:xfrm>
          <a:prstGeom prst="rect">
            <a:avLst/>
          </a:prstGeom>
        </p:spPr>
        <p:txBody>
          <a:bodyPr wrap="square">
            <a:spAutoFit/>
          </a:bodyPr>
          <a:lstStyle/>
          <a:p>
            <a:pPr algn="just">
              <a:lnSpc>
                <a:spcPct val="115000"/>
              </a:lnSpc>
            </a:pP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Em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5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gì</a:t>
            </a:r>
            <a:r>
              <a:rPr lang="nl-NL" sz="35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3500" b="1" i="1" dirty="0">
              <a:solidFill>
                <a:srgbClr val="0070C0"/>
              </a:solidFill>
              <a:latin typeface="Times New Roman" panose="02020603050405020304" pitchFamily="18" charset="0"/>
              <a:ea typeface="Times New Roman" panose="02020603050405020304" pitchFamily="18" charset="0"/>
            </a:endParaRPr>
          </a:p>
        </p:txBody>
      </p:sp>
      <p:pic>
        <p:nvPicPr>
          <p:cNvPr id="6" name="Picture 2" descr="Diễn biến chiến dịch Điện Biên Phủ |=&amp;gt; Đăng trên báo Bắc Giang">
            <a:extLst>
              <a:ext uri="{FF2B5EF4-FFF2-40B4-BE49-F238E27FC236}">
                <a16:creationId xmlns:a16="http://schemas.microsoft.com/office/drawing/2014/main" id="{294BA545-A8E0-EE4B-9161-24D41D582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13" y="150724"/>
            <a:ext cx="3107220" cy="6556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DB613B1-C8B4-A142-A4CD-E4229350ECB5}"/>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262108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6B4162-62D7-F248-B098-8F5F09A132D1}"/>
              </a:ext>
            </a:extLst>
          </p:cNvPr>
          <p:cNvSpPr/>
          <p:nvPr/>
        </p:nvSpPr>
        <p:spPr>
          <a:xfrm>
            <a:off x="323519" y="2013398"/>
            <a:ext cx="5139436" cy="3759106"/>
          </a:xfrm>
          <a:prstGeom prst="rect">
            <a:avLst/>
          </a:prstGeom>
        </p:spPr>
        <p:txBody>
          <a:bodyPr wrap="square">
            <a:spAutoFit/>
          </a:bodyPr>
          <a:lstStyle/>
          <a:p>
            <a:pPr algn="just">
              <a:lnSpc>
                <a:spcPct val="115000"/>
              </a:lnSpc>
            </a:pPr>
            <a:r>
              <a:rPr lang="vi-VN" sz="35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 hoạ thông tin là sự kết hợp thông tin ngắn gọn với hình ảnh minh họa và màu sắc sinh động, bắt mắt để có thể truyền đạt thông tin nhanh và rõ ràng hơn.</a:t>
            </a:r>
            <a:endParaRPr lang="en-VN" sz="350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62FE8A96-5C69-AC47-9C81-C5C03F606781}"/>
              </a:ext>
            </a:extLst>
          </p:cNvPr>
          <p:cNvSpPr/>
          <p:nvPr/>
        </p:nvSpPr>
        <p:spPr>
          <a:xfrm>
            <a:off x="323518" y="852826"/>
            <a:ext cx="5073825" cy="784830"/>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vi-VN" sz="4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Đồ họa thông tin:</a:t>
            </a:r>
            <a:endParaRPr lang="en-VN" sz="4500" dirty="0">
              <a:solidFill>
                <a:schemeClr val="bg1"/>
              </a:solidFill>
            </a:endParaRPr>
          </a:p>
        </p:txBody>
      </p:sp>
      <p:pic>
        <p:nvPicPr>
          <p:cNvPr id="4098" name="Picture 2" descr="Infographics] Nhà văn Tô Hoài - Cây đại thụ văn chương của Việt Nam | Phong  cách | Vietnam+ (VietnamPlus)">
            <a:extLst>
              <a:ext uri="{FF2B5EF4-FFF2-40B4-BE49-F238E27FC236}">
                <a16:creationId xmlns:a16="http://schemas.microsoft.com/office/drawing/2014/main" id="{6DA81979-F93E-4049-AC8B-E33F4A693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4329" y="0"/>
            <a:ext cx="3324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ó thể là hình ảnh về 3 người">
            <a:extLst>
              <a:ext uri="{FF2B5EF4-FFF2-40B4-BE49-F238E27FC236}">
                <a16:creationId xmlns:a16="http://schemas.microsoft.com/office/drawing/2014/main" id="{C937B94A-FE75-C849-AEE1-70D76586A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592" y="0"/>
            <a:ext cx="3086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E7D7EF4-7DEA-8F48-B318-870E887AC4F9}"/>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3204355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BD2F9-5911-6741-90A6-CD8D29BF7A26}"/>
              </a:ext>
            </a:extLst>
          </p:cNvPr>
          <p:cNvSpPr/>
          <p:nvPr/>
        </p:nvSpPr>
        <p:spPr>
          <a:xfrm>
            <a:off x="2222655" y="457590"/>
            <a:ext cx="4060913" cy="7848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vi-VN" sz="4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Văn bản</a:t>
            </a:r>
            <a:endParaRPr lang="en-VN" sz="4500" dirty="0">
              <a:solidFill>
                <a:schemeClr val="bg1"/>
              </a:solidFill>
            </a:endParaRPr>
          </a:p>
        </p:txBody>
      </p:sp>
      <p:sp>
        <p:nvSpPr>
          <p:cNvPr id="3" name="Rectangle 2">
            <a:extLst>
              <a:ext uri="{FF2B5EF4-FFF2-40B4-BE49-F238E27FC236}">
                <a16:creationId xmlns:a16="http://schemas.microsoft.com/office/drawing/2014/main" id="{C22CE7A5-4C0E-2E4B-814F-9A2F6ACB9010}"/>
              </a:ext>
            </a:extLst>
          </p:cNvPr>
          <p:cNvSpPr/>
          <p:nvPr/>
        </p:nvSpPr>
        <p:spPr>
          <a:xfrm>
            <a:off x="906321" y="1516667"/>
            <a:ext cx="7015129" cy="5143716"/>
          </a:xfrm>
          <a:prstGeom prst="rect">
            <a:avLst/>
          </a:prstGeom>
        </p:spPr>
        <p:txBody>
          <a:bodyPr wrap="square">
            <a:spAutoFit/>
          </a:bodyPr>
          <a:lstStyle/>
          <a:p>
            <a:pPr algn="just">
              <a:lnSpc>
                <a:spcPct val="115000"/>
              </a:lnSpc>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xứ</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infographics.vn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VN" sz="3200" dirty="0">
              <a:latin typeface="Times New Roman" panose="02020603050405020304" pitchFamily="18" charset="0"/>
              <a:ea typeface="Times New Roman" panose="02020603050405020304" pitchFamily="18" charset="0"/>
            </a:endParaRPr>
          </a:p>
          <a:p>
            <a:pPr algn="just">
              <a:lnSpc>
                <a:spcPct val="115000"/>
              </a:lnSpc>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VN" sz="3200" dirty="0">
              <a:latin typeface="Times New Roman" panose="02020603050405020304" pitchFamily="18" charset="0"/>
              <a:ea typeface="Times New Roman" panose="02020603050405020304" pitchFamily="18" charset="0"/>
            </a:endParaRPr>
          </a:p>
          <a:p>
            <a:pPr algn="just">
              <a:lnSpc>
                <a:spcPct val="115000"/>
              </a:lnSpc>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minh</a:t>
            </a:r>
            <a:endParaRPr lang="en-VN" sz="3200" dirty="0">
              <a:latin typeface="Times New Roman" panose="02020603050405020304" pitchFamily="18" charset="0"/>
              <a:ea typeface="Times New Roman" panose="02020603050405020304" pitchFamily="18" charset="0"/>
            </a:endParaRPr>
          </a:p>
          <a:p>
            <a:pPr lvl="0" algn="just">
              <a:lnSpc>
                <a:spcPct val="115000"/>
              </a:lnSpc>
            </a:pP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cục</a:t>
            </a: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VN" sz="3200" dirty="0">
              <a:latin typeface="Times New Roman" panose="02020603050405020304" pitchFamily="18" charset="0"/>
              <a:ea typeface="Times New Roman" panose="02020603050405020304" pitchFamily="18" charset="0"/>
            </a:endParaRPr>
          </a:p>
          <a:p>
            <a:pPr>
              <a:lnSpc>
                <a:spcPct val="115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(13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17/3)</a:t>
            </a:r>
            <a:endParaRPr lang="en-VN" sz="3200" dirty="0">
              <a:latin typeface="Times New Roman" panose="02020603050405020304" pitchFamily="18" charset="0"/>
              <a:ea typeface="Times New Roman" panose="02020603050405020304" pitchFamily="18" charset="0"/>
            </a:endParaRPr>
          </a:p>
          <a:p>
            <a:pPr>
              <a:lnSpc>
                <a:spcPct val="115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(30/3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30/4)</a:t>
            </a:r>
            <a:endParaRPr lang="en-VN" sz="3200" dirty="0">
              <a:latin typeface="Times New Roman" panose="02020603050405020304" pitchFamily="18" charset="0"/>
              <a:ea typeface="Times New Roman" panose="02020603050405020304" pitchFamily="18" charset="0"/>
            </a:endParaRPr>
          </a:p>
          <a:p>
            <a:pPr algn="just">
              <a:lnSpc>
                <a:spcPct val="115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Đợt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(1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7/5)</a:t>
            </a:r>
            <a:endParaRPr lang="en-VN" sz="3200" dirty="0">
              <a:latin typeface="Times New Roman" panose="02020603050405020304" pitchFamily="18" charset="0"/>
              <a:ea typeface="Times New Roman" panose="02020603050405020304" pitchFamily="18" charset="0"/>
            </a:endParaRPr>
          </a:p>
        </p:txBody>
      </p:sp>
      <p:pic>
        <p:nvPicPr>
          <p:cNvPr id="5122" name="Picture 2" descr="Diễn biến chiến dịch Điện Biên Phủ |=&amp;gt; Đăng trên báo Bắc Giang">
            <a:extLst>
              <a:ext uri="{FF2B5EF4-FFF2-40B4-BE49-F238E27FC236}">
                <a16:creationId xmlns:a16="http://schemas.microsoft.com/office/drawing/2014/main" id="{24E865BE-1441-4247-99A8-DB1612775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5594" y="157425"/>
            <a:ext cx="3240783" cy="6583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0335679-0DB0-4341-BB31-A9F5EE0CBF65}"/>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120033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out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out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out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out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out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库_矩形 4">
            <a:extLst>
              <a:ext uri="{FF2B5EF4-FFF2-40B4-BE49-F238E27FC236}">
                <a16:creationId xmlns:a16="http://schemas.microsoft.com/office/drawing/2014/main" id="{F82D1471-21BD-604E-B36F-29CE1824357E}"/>
              </a:ext>
            </a:extLst>
          </p:cNvPr>
          <p:cNvSpPr/>
          <p:nvPr>
            <p:custDataLst>
              <p:tags r:id="rId1"/>
            </p:custDataLst>
          </p:nvPr>
        </p:nvSpPr>
        <p:spPr>
          <a:xfrm>
            <a:off x="1483651" y="-97939"/>
            <a:ext cx="3157870" cy="6955939"/>
          </a:xfrm>
          <a:prstGeom prst="rect">
            <a:avLst/>
          </a:prstGeom>
          <a:solidFill>
            <a:srgbClr val="F6D4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60号-檀宋" panose="00000500000000000000" charset="-122"/>
              <a:ea typeface="字魂160号-檀宋" panose="00000500000000000000" charset="-122"/>
              <a:cs typeface="字魂160号-檀宋" panose="00000500000000000000" charset="-122"/>
              <a:sym typeface="字魂160号-檀宋" panose="00000500000000000000" charset="-122"/>
            </a:endParaRPr>
          </a:p>
        </p:txBody>
      </p:sp>
      <p:pic>
        <p:nvPicPr>
          <p:cNvPr id="3" name="图片 2" descr="K:\PPT传包图网\12月PPT\素材\5e93cd7f7724d0.png5e93cd7f7724d0">
            <a:extLst>
              <a:ext uri="{FF2B5EF4-FFF2-40B4-BE49-F238E27FC236}">
                <a16:creationId xmlns:a16="http://schemas.microsoft.com/office/drawing/2014/main" id="{72997BD4-78C4-A74B-B041-1307642495D5}"/>
              </a:ext>
            </a:extLst>
          </p:cNvPr>
          <p:cNvPicPr>
            <a:picLocks noChangeAspect="1"/>
          </p:cNvPicPr>
          <p:nvPr/>
        </p:nvPicPr>
        <p:blipFill>
          <a:blip r:embed="rId4"/>
          <a:srcRect/>
          <a:stretch>
            <a:fillRect/>
          </a:stretch>
        </p:blipFill>
        <p:spPr>
          <a:xfrm>
            <a:off x="-548443" y="-687681"/>
            <a:ext cx="4195445" cy="4276067"/>
          </a:xfrm>
          <a:prstGeom prst="rect">
            <a:avLst/>
          </a:prstGeom>
        </p:spPr>
      </p:pic>
      <p:sp>
        <p:nvSpPr>
          <p:cNvPr id="4" name="Oval 3">
            <a:extLst>
              <a:ext uri="{FF2B5EF4-FFF2-40B4-BE49-F238E27FC236}">
                <a16:creationId xmlns:a16="http://schemas.microsoft.com/office/drawing/2014/main" id="{4CFF7FD2-4F08-0F44-8202-2FFD062FFF58}"/>
              </a:ext>
            </a:extLst>
          </p:cNvPr>
          <p:cNvSpPr/>
          <p:nvPr/>
        </p:nvSpPr>
        <p:spPr>
          <a:xfrm>
            <a:off x="7550481" y="1450352"/>
            <a:ext cx="1547446" cy="1477108"/>
          </a:xfrm>
          <a:prstGeom prst="ellipse">
            <a:avLst/>
          </a:prstGeom>
          <a:solidFill>
            <a:srgbClr val="EC6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solidFill>
                  <a:schemeClr val="bg1"/>
                </a:solidFill>
                <a:latin typeface="Times New Roman" panose="02020603050405020304" pitchFamily="18" charset="0"/>
                <a:cs typeface="Times New Roman" panose="02020603050405020304" pitchFamily="18" charset="0"/>
              </a:rPr>
              <a:t>II</a:t>
            </a:r>
          </a:p>
        </p:txBody>
      </p:sp>
      <p:sp>
        <p:nvSpPr>
          <p:cNvPr id="5" name="TextBox 4">
            <a:extLst>
              <a:ext uri="{FF2B5EF4-FFF2-40B4-BE49-F238E27FC236}">
                <a16:creationId xmlns:a16="http://schemas.microsoft.com/office/drawing/2014/main" id="{8DCD1BA5-BA4E-8844-A15A-D9C5D34F966F}"/>
              </a:ext>
            </a:extLst>
          </p:cNvPr>
          <p:cNvSpPr txBox="1"/>
          <p:nvPr/>
        </p:nvSpPr>
        <p:spPr>
          <a:xfrm>
            <a:off x="4842450" y="3380030"/>
            <a:ext cx="6963508" cy="1938992"/>
          </a:xfrm>
          <a:prstGeom prst="rect">
            <a:avLst/>
          </a:prstGeom>
          <a:noFill/>
        </p:spPr>
        <p:txBody>
          <a:bodyPr wrap="square" rtlCol="0">
            <a:spAutoFit/>
          </a:bodyPr>
          <a:lstStyle/>
          <a:p>
            <a:pPr algn="ctr"/>
            <a:r>
              <a:rPr lang="vi-VN" sz="6000" b="1" dirty="0">
                <a:solidFill>
                  <a:srgbClr val="EC6768"/>
                </a:solidFill>
                <a:latin typeface="Times New Roman" panose="02020603050405020304" pitchFamily="18" charset="0"/>
                <a:cs typeface="Times New Roman" panose="02020603050405020304" pitchFamily="18" charset="0"/>
              </a:rPr>
              <a:t>ĐỌC – HIỂU</a:t>
            </a:r>
          </a:p>
          <a:p>
            <a:pPr algn="ctr"/>
            <a:r>
              <a:rPr lang="vi-VN" sz="6000" b="1" dirty="0">
                <a:solidFill>
                  <a:srgbClr val="EC6768"/>
                </a:solidFill>
                <a:latin typeface="Times New Roman" panose="02020603050405020304" pitchFamily="18" charset="0"/>
                <a:cs typeface="Times New Roman" panose="02020603050405020304" pitchFamily="18" charset="0"/>
              </a:rPr>
              <a:t>VĂN BẢN</a:t>
            </a:r>
            <a:endParaRPr lang="en-VN" sz="6000" b="1" dirty="0">
              <a:solidFill>
                <a:srgbClr val="EC6768"/>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0885EA1-CCFC-C147-9318-2CBC51E9344F}"/>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93358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2">
                                            <p:txEl>
                                              <p:charRg st="4294967295" end="4294967295"/>
                                            </p:txEl>
                                          </p:spTgt>
                                        </p:tgtEl>
                                        <p:attrNameLst>
                                          <p:attrName>style.visibility</p:attrName>
                                        </p:attrNameLst>
                                      </p:cBhvr>
                                      <p:to>
                                        <p:strVal val="visible"/>
                                      </p:to>
                                    </p:set>
                                    <p:anim calcmode="lin" valueType="num">
                                      <p:cBhvr additive="base">
                                        <p:cTn id="7" dur="1500" fill="hold"/>
                                        <p:tgtEl>
                                          <p:spTgt spid="2">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CD01AD1-80EB-4B94-AC72-19BD04738E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92" t="331" r="13353" b="-331"/>
          <a:stretch/>
        </p:blipFill>
        <p:spPr>
          <a:xfrm rot="5400000">
            <a:off x="2689563" y="-2736799"/>
            <a:ext cx="6858001" cy="12331597"/>
          </a:xfrm>
          <a:prstGeom prst="rect">
            <a:avLst/>
          </a:prstGeom>
        </p:spPr>
      </p:pic>
      <p:pic>
        <p:nvPicPr>
          <p:cNvPr id="25" name="Picture 2" descr="http://e.hiphotos.baidu.com/zhidao/wh%3D600%2C800/sign=d71d8e4d5aafa40f3c93c6db9b542f77/bd3eb13533fa828b02f3a49cfd1f4134960a5af8.jpg">
            <a:extLst>
              <a:ext uri="{FF2B5EF4-FFF2-40B4-BE49-F238E27FC236}">
                <a16:creationId xmlns:a16="http://schemas.microsoft.com/office/drawing/2014/main" id="{03EB0EB4-34C7-4F22-B0C1-BACF21B262E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62294" y="-564244"/>
            <a:ext cx="4072448" cy="2923809"/>
          </a:xfrm>
          <a:prstGeom prst="rect">
            <a:avLst/>
          </a:prstGeom>
          <a:noFill/>
          <a:extLst>
            <a:ext uri="{909E8E84-426E-40DD-AFC4-6F175D3DCCD1}">
              <a14:hiddenFill xmlns:a14="http://schemas.microsoft.com/office/drawing/2010/main">
                <a:solidFill>
                  <a:srgbClr val="FFFFFF"/>
                </a:solidFill>
              </a14:hiddenFill>
            </a:ext>
          </a:extLst>
        </p:spPr>
      </p:pic>
      <p:sp>
        <p:nvSpPr>
          <p:cNvPr id="187" name="文本框 186"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a:extLst>
              <a:ext uri="{FF2B5EF4-FFF2-40B4-BE49-F238E27FC236}">
                <a16:creationId xmlns:a16="http://schemas.microsoft.com/office/drawing/2014/main" id="{5C1AD517-3227-43E3-9030-A5E789EFBE98}"/>
              </a:ext>
            </a:extLst>
          </p:cNvPr>
          <p:cNvSpPr txBox="1"/>
          <p:nvPr/>
        </p:nvSpPr>
        <p:spPr>
          <a:xfrm>
            <a:off x="3758661" y="2459503"/>
            <a:ext cx="4674678" cy="1938992"/>
          </a:xfrm>
          <a:prstGeom prst="rect">
            <a:avLst/>
          </a:prstGeom>
          <a:noFill/>
        </p:spPr>
        <p:txBody>
          <a:bodyPr wrap="none" rtlCol="0">
            <a:spAutoFit/>
          </a:bodyPr>
          <a:lstStyle/>
          <a:p>
            <a:pPr algn="ctr" defTabSz="1218804">
              <a:defRPr/>
            </a:pPr>
            <a:r>
              <a:rPr lang="en-US" altLang="zh-CN" sz="6000" b="1" kern="0" dirty="0">
                <a:solidFill>
                  <a:srgbClr val="3B8882"/>
                </a:solidFill>
                <a:latin typeface="Times New Roman" panose="02020603050405020304" pitchFamily="18" charset="0"/>
                <a:ea typeface="微软雅黑" panose="020B0503020204020204" pitchFamily="34" charset="-122"/>
                <a:cs typeface="Times New Roman" panose="02020603050405020304" pitchFamily="18" charset="0"/>
              </a:rPr>
              <a:t>1. NHAN ĐỀ </a:t>
            </a:r>
          </a:p>
          <a:p>
            <a:pPr algn="ctr" defTabSz="1218804">
              <a:defRPr/>
            </a:pPr>
            <a:r>
              <a:rPr lang="en-US" altLang="zh-CN" sz="6000" b="1" kern="0" dirty="0">
                <a:solidFill>
                  <a:srgbClr val="3B8882"/>
                </a:solidFill>
                <a:latin typeface="Times New Roman" panose="02020603050405020304" pitchFamily="18" charset="0"/>
                <a:ea typeface="微软雅黑" panose="020B0503020204020204" pitchFamily="34" charset="-122"/>
                <a:cs typeface="Times New Roman" panose="02020603050405020304" pitchFamily="18" charset="0"/>
              </a:rPr>
              <a:t>VÀ SAPO</a:t>
            </a:r>
            <a:endParaRPr lang="en-US" altLang="zh-CN" sz="13800" b="1" dirty="0">
              <a:solidFill>
                <a:srgbClr val="3B888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Rectangle 4">
            <a:extLst>
              <a:ext uri="{FF2B5EF4-FFF2-40B4-BE49-F238E27FC236}">
                <a16:creationId xmlns:a16="http://schemas.microsoft.com/office/drawing/2014/main" id="{CBA2A670-7C06-3C45-9554-47A29FA70931}"/>
              </a:ext>
            </a:extLst>
          </p:cNvPr>
          <p:cNvSpPr/>
          <p:nvPr/>
        </p:nvSpPr>
        <p:spPr>
          <a:xfrm>
            <a:off x="3046195" y="-1315958"/>
            <a:ext cx="6096000" cy="923330"/>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p>
          <a:p>
            <a:pPr lvl="0" algn="ctr">
              <a:defRPr/>
            </a:pP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p:txBody>
      </p:sp>
    </p:spTree>
    <p:extLst>
      <p:ext uri="{BB962C8B-B14F-4D97-AF65-F5344CB8AC3E}">
        <p14:creationId xmlns:p14="http://schemas.microsoft.com/office/powerpoint/2010/main" val="849113575"/>
      </p:ext>
    </p:extLst>
  </p:cSld>
  <p:clrMapOvr>
    <a:masterClrMapping/>
  </p:clrMapOvr>
  <mc:AlternateContent xmlns:mc="http://schemas.openxmlformats.org/markup-compatibility/2006" xmlns:p14="http://schemas.microsoft.com/office/powerpoint/2010/main">
    <mc:Choice Requires="p14">
      <p:transition spd="med" advClick="0" advTm="0">
        <p14:flip dir="r"/>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187"/>
                                        </p:tgtEl>
                                        <p:attrNameLst>
                                          <p:attrName>style.visibility</p:attrName>
                                        </p:attrNameLst>
                                      </p:cBhvr>
                                      <p:to>
                                        <p:strVal val="visible"/>
                                      </p:to>
                                    </p:set>
                                    <p:animEffect transition="in" filter="wipe(left)">
                                      <p:cBhvr>
                                        <p:cTn id="7" dur="175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2813</Words>
  <Application>Microsoft Office PowerPoint</Application>
  <PresentationFormat>Widescreen</PresentationFormat>
  <Paragraphs>216</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等线</vt:lpstr>
      <vt:lpstr>微软雅黑</vt:lpstr>
      <vt:lpstr>宋体</vt:lpstr>
      <vt:lpstr>Arial</vt:lpstr>
      <vt:lpstr>Calibri</vt:lpstr>
      <vt:lpstr>Calibri Light</vt:lpstr>
      <vt:lpstr>Times New Roman</vt:lpstr>
      <vt:lpstr>华康POP2体W9(P)</vt:lpstr>
      <vt:lpstr>字魂160号-檀宋</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Administrator</cp:lastModifiedBy>
  <cp:revision>13</cp:revision>
  <dcterms:created xsi:type="dcterms:W3CDTF">2021-09-14T17:50:38Z</dcterms:created>
  <dcterms:modified xsi:type="dcterms:W3CDTF">2024-05-19T06:33:40Z</dcterms:modified>
</cp:coreProperties>
</file>