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71" r:id="rId4"/>
    <p:sldId id="258" r:id="rId5"/>
    <p:sldId id="260" r:id="rId6"/>
    <p:sldId id="261" r:id="rId7"/>
    <p:sldId id="262" r:id="rId8"/>
    <p:sldId id="263" r:id="rId9"/>
    <p:sldId id="272" r:id="rId10"/>
    <p:sldId id="264" r:id="rId11"/>
    <p:sldId id="273" r:id="rId12"/>
    <p:sldId id="268" r:id="rId13"/>
    <p:sldId id="274" r:id="rId14"/>
    <p:sldId id="270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516" y="-14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5D361-C83D-4B21-B9BA-39D5EC9F62A9}" type="datetimeFigureOut">
              <a:rPr lang="en-US" smtClean="0"/>
              <a:t>9/12/2023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2D9DFE-99BD-466A-B255-FBBCDD4D46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83760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5D361-C83D-4B21-B9BA-39D5EC9F62A9}" type="datetimeFigureOut">
              <a:rPr lang="en-US" smtClean="0"/>
              <a:t>9/12/2023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2D9DFE-99BD-466A-B255-FBBCDD4D46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38921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5D361-C83D-4B21-B9BA-39D5EC9F62A9}" type="datetimeFigureOut">
              <a:rPr lang="en-US" smtClean="0"/>
              <a:t>9/12/2023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2D9DFE-99BD-466A-B255-FBBCDD4D46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13692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5D361-C83D-4B21-B9BA-39D5EC9F62A9}" type="datetimeFigureOut">
              <a:rPr lang="en-US" smtClean="0"/>
              <a:t>9/12/2023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2D9DFE-99BD-466A-B255-FBBCDD4D46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2742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5D361-C83D-4B21-B9BA-39D5EC9F62A9}" type="datetimeFigureOut">
              <a:rPr lang="en-US" smtClean="0"/>
              <a:t>9/12/2023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2D9DFE-99BD-466A-B255-FBBCDD4D46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99920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5D361-C83D-4B21-B9BA-39D5EC9F62A9}" type="datetimeFigureOut">
              <a:rPr lang="en-US" smtClean="0"/>
              <a:t>9/12/2023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2D9DFE-99BD-466A-B255-FBBCDD4D46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42521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5D361-C83D-4B21-B9BA-39D5EC9F62A9}" type="datetimeFigureOut">
              <a:rPr lang="en-US" smtClean="0"/>
              <a:t>9/12/2023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2D9DFE-99BD-466A-B255-FBBCDD4D46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52537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5D361-C83D-4B21-B9BA-39D5EC9F62A9}" type="datetimeFigureOut">
              <a:rPr lang="en-US" smtClean="0"/>
              <a:t>9/12/2023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2D9DFE-99BD-466A-B255-FBBCDD4D46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92230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5D361-C83D-4B21-B9BA-39D5EC9F62A9}" type="datetimeFigureOut">
              <a:rPr lang="en-US" smtClean="0"/>
              <a:t>9/12/2023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2D9DFE-99BD-466A-B255-FBBCDD4D46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25914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5D361-C83D-4B21-B9BA-39D5EC9F62A9}" type="datetimeFigureOut">
              <a:rPr lang="en-US" smtClean="0"/>
              <a:t>9/12/2023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2D9DFE-99BD-466A-B255-FBBCDD4D46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83407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5D361-C83D-4B21-B9BA-39D5EC9F62A9}" type="datetimeFigureOut">
              <a:rPr lang="en-US" smtClean="0"/>
              <a:t>9/12/2023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2D9DFE-99BD-466A-B255-FBBCDD4D46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17769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35D361-C83D-4B21-B9BA-39D5EC9F62A9}" type="datetimeFigureOut">
              <a:rPr lang="en-US" smtClean="0"/>
              <a:t>9/12/2023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2D9DFE-99BD-466A-B255-FBBCDD4D46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22454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USER\Desktop\170411_trongtrot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762000"/>
            <a:ext cx="8305800" cy="5791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685800" y="228600"/>
            <a:ext cx="79248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TIẾT 1.BÀI 1. GIỚI THIỆU CHUNG VỀ TRỒNG TRỌT</a:t>
            </a:r>
            <a:endParaRPr lang="en-US" sz="2400" b="1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346013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8600" y="642691"/>
            <a:ext cx="85344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/>
              <a:t/>
            </a:r>
            <a:br>
              <a:rPr lang="en-US"/>
            </a:br>
            <a:r>
              <a:rPr lang="en-US"/>
              <a:t/>
            </a:r>
            <a:br>
              <a:rPr lang="en-US"/>
            </a:br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342899" y="647514"/>
            <a:ext cx="8595287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Địa </a:t>
            </a:r>
            <a:r>
              <a:rPr lang="en-US" sz="2400" b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phương em có những thế mạnh gì trong phát triển trồng trọt </a:t>
            </a:r>
            <a:r>
              <a:rPr lang="en-US" sz="2400" b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r>
              <a:rPr lang="vi-VN" sz="2400" b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vi-VN" sz="2400" b="1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0148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8600" y="642691"/>
            <a:ext cx="85344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/>
              <a:t/>
            </a:r>
            <a:br>
              <a:rPr lang="en-US"/>
            </a:br>
            <a:r>
              <a:rPr lang="en-US"/>
              <a:t/>
            </a:r>
            <a:br>
              <a:rPr lang="en-US"/>
            </a:br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274356" y="273359"/>
            <a:ext cx="8595287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Địa </a:t>
            </a:r>
            <a:r>
              <a:rPr lang="en-US" sz="2400" b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phương em có những thế mạnh gì trong phát triển trồng trọt </a:t>
            </a:r>
            <a:r>
              <a:rPr lang="en-US" sz="2400" b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r>
              <a:rPr lang="vi-VN" sz="2400" b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vi-VN" sz="2400" b="1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28600" y="1104356"/>
            <a:ext cx="8305800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3200" b="1" dirty="0">
                <a:solidFill>
                  <a:srgbClr val="FF0000"/>
                </a:solidFill>
              </a:rPr>
              <a:t>Địa phương em có những lợi thế để phát triển trồng trọt là:</a:t>
            </a:r>
          </a:p>
          <a:p>
            <a:r>
              <a:rPr lang="vi-VN" sz="3200" b="1" dirty="0">
                <a:solidFill>
                  <a:srgbClr val="FF0000"/>
                </a:solidFill>
              </a:rPr>
              <a:t>- Truyền thống trồng cây nông nghiệp từ lâu.</a:t>
            </a:r>
          </a:p>
          <a:p>
            <a:r>
              <a:rPr lang="vi-VN" sz="3200" b="1" dirty="0">
                <a:solidFill>
                  <a:srgbClr val="FF0000"/>
                </a:solidFill>
              </a:rPr>
              <a:t>- Địa phương quan tâm, hỗ trợ chính sách phát triển nông nghiệp cho người dân.</a:t>
            </a:r>
          </a:p>
          <a:p>
            <a:r>
              <a:rPr lang="vi-VN" sz="3200" b="1" dirty="0">
                <a:solidFill>
                  <a:srgbClr val="FF0000"/>
                </a:solidFill>
              </a:rPr>
              <a:t>- Nhiều con em địa phương tham gia học tập về nông nghiệp quay trở lại quê hương làm ăn kinh tế.</a:t>
            </a:r>
          </a:p>
          <a:p>
            <a:r>
              <a:rPr lang="vi-VN" sz="3200" b="1" dirty="0">
                <a:solidFill>
                  <a:srgbClr val="FF0000"/>
                </a:solidFill>
              </a:rPr>
              <a:t>- Khí hậu 4 mùa thuận lợi cho trồng cây hoa màu.</a:t>
            </a:r>
          </a:p>
        </p:txBody>
      </p:sp>
    </p:spTree>
    <p:extLst>
      <p:ext uri="{BB962C8B-B14F-4D97-AF65-F5344CB8AC3E}">
        <p14:creationId xmlns:p14="http://schemas.microsoft.com/office/powerpoint/2010/main" val="8850838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-23149"/>
            <a:ext cx="8229600" cy="685800"/>
          </a:xfrm>
        </p:spPr>
        <p:txBody>
          <a:bodyPr>
            <a:normAutofit/>
          </a:bodyPr>
          <a:lstStyle/>
          <a:p>
            <a:r>
              <a:rPr lang="en-US" sz="2800" b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LUYỆN TẬP</a:t>
            </a:r>
            <a:endParaRPr lang="en-US" sz="2800" b="1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13166" y="457200"/>
            <a:ext cx="8778433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2400" b="1" smtClean="0">
                <a:solidFill>
                  <a:srgbClr val="000099"/>
                </a:solidFill>
              </a:rPr>
              <a:t>1.Hãy kể </a:t>
            </a:r>
            <a:r>
              <a:rPr lang="en-US" sz="2400" b="1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năm</a:t>
            </a:r>
            <a:r>
              <a:rPr lang="vi-VN" sz="2400" b="1" smtClean="0">
                <a:solidFill>
                  <a:srgbClr val="000099"/>
                </a:solidFill>
              </a:rPr>
              <a:t> sản phẩm trồng trọt mà gia đình em sử dụng. Mỗi sản phẩm thể hiện vai trò nào của trồng trọt?</a:t>
            </a:r>
          </a:p>
        </p:txBody>
      </p:sp>
    </p:spTree>
    <p:extLst>
      <p:ext uri="{BB962C8B-B14F-4D97-AF65-F5344CB8AC3E}">
        <p14:creationId xmlns:p14="http://schemas.microsoft.com/office/powerpoint/2010/main" val="30147884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-23149"/>
            <a:ext cx="8229600" cy="685800"/>
          </a:xfrm>
        </p:spPr>
        <p:txBody>
          <a:bodyPr>
            <a:normAutofit/>
          </a:bodyPr>
          <a:lstStyle/>
          <a:p>
            <a:r>
              <a:rPr lang="en-US" sz="2800" b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LUYỆN TẬP</a:t>
            </a:r>
            <a:endParaRPr lang="en-US" sz="2800" b="1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13166" y="457200"/>
            <a:ext cx="8778433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2400" b="1" smtClean="0">
                <a:solidFill>
                  <a:srgbClr val="000099"/>
                </a:solidFill>
              </a:rPr>
              <a:t>1.Hãy kể </a:t>
            </a:r>
            <a:r>
              <a:rPr lang="en-US" sz="2400" b="1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năm</a:t>
            </a:r>
            <a:r>
              <a:rPr lang="vi-VN" sz="2400" b="1" smtClean="0">
                <a:solidFill>
                  <a:srgbClr val="000099"/>
                </a:solidFill>
              </a:rPr>
              <a:t> sản phẩm trồng trọt mà gia đình em sử dụng. Mỗi sản phẩm thể hiện vai trò nào của trồng trọt?</a:t>
            </a:r>
          </a:p>
        </p:txBody>
      </p:sp>
      <p:sp>
        <p:nvSpPr>
          <p:cNvPr id="3" name="Rectangle 2"/>
          <p:cNvSpPr/>
          <p:nvPr/>
        </p:nvSpPr>
        <p:spPr>
          <a:xfrm>
            <a:off x="304800" y="1447800"/>
            <a:ext cx="792480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2400">
                <a:solidFill>
                  <a:srgbClr val="FF0000"/>
                </a:solidFill>
              </a:rPr>
              <a:t>1.Năm sản phẩm trồng trọt, gia đình em sử dụng:</a:t>
            </a:r>
          </a:p>
          <a:p>
            <a:r>
              <a:rPr lang="vi-VN" sz="2400">
                <a:solidFill>
                  <a:srgbClr val="FF0000"/>
                </a:solidFill>
              </a:rPr>
              <a:t>+ Lúa: cung cấp lương thực.</a:t>
            </a:r>
          </a:p>
          <a:p>
            <a:r>
              <a:rPr lang="vi-VN" sz="2400">
                <a:solidFill>
                  <a:srgbClr val="FF0000"/>
                </a:solidFill>
              </a:rPr>
              <a:t>+ Bưởi: cung cấp thực phẩm.</a:t>
            </a:r>
          </a:p>
          <a:p>
            <a:r>
              <a:rPr lang="vi-VN" sz="2400">
                <a:solidFill>
                  <a:srgbClr val="FF0000"/>
                </a:solidFill>
              </a:rPr>
              <a:t>+ Hoa hồng: làm cảnh</a:t>
            </a:r>
          </a:p>
          <a:p>
            <a:r>
              <a:rPr lang="vi-VN" sz="2400">
                <a:solidFill>
                  <a:srgbClr val="FF0000"/>
                </a:solidFill>
              </a:rPr>
              <a:t>+ Rau: cung cấp thực phẩm</a:t>
            </a:r>
          </a:p>
          <a:p>
            <a:r>
              <a:rPr lang="vi-VN" sz="2400">
                <a:solidFill>
                  <a:srgbClr val="FF0000"/>
                </a:solidFill>
              </a:rPr>
              <a:t>+ Ngô: Cung cấp lương thực</a:t>
            </a:r>
          </a:p>
        </p:txBody>
      </p:sp>
    </p:spTree>
    <p:extLst>
      <p:ext uri="{BB962C8B-B14F-4D97-AF65-F5344CB8AC3E}">
        <p14:creationId xmlns:p14="http://schemas.microsoft.com/office/powerpoint/2010/main" val="34167809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8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1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4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0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-23149"/>
            <a:ext cx="8229600" cy="685800"/>
          </a:xfrm>
        </p:spPr>
        <p:txBody>
          <a:bodyPr>
            <a:normAutofit/>
          </a:bodyPr>
          <a:lstStyle/>
          <a:p>
            <a:r>
              <a:rPr lang="en-US" sz="2800" b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VẬN DỤNG</a:t>
            </a:r>
            <a:endParaRPr lang="en-US" sz="2800" b="1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06078" y="609600"/>
            <a:ext cx="85344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2400" b="1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Ở địa phương em trồng trọt có vai trò như thế nào trong đời sống và nền kinh tế</a:t>
            </a:r>
            <a:r>
              <a:rPr lang="nl-NL" sz="2400"/>
              <a:t>.</a:t>
            </a:r>
            <a:endParaRPr lang="en-US" sz="2400"/>
          </a:p>
          <a:p>
            <a:r>
              <a:rPr lang="vi-VN" sz="2400" b="1" smtClean="0">
                <a:solidFill>
                  <a:srgbClr val="000099"/>
                </a:solidFill>
              </a:rPr>
              <a:t>Ghi trên giấy A4. Giờ sau nộp </a:t>
            </a:r>
            <a:r>
              <a:rPr lang="en-US" sz="2400" b="1" smtClean="0">
                <a:solidFill>
                  <a:srgbClr val="000099"/>
                </a:solidFill>
              </a:rPr>
              <a:t>GV</a:t>
            </a:r>
            <a:endParaRPr lang="en-US" sz="2400" b="1">
              <a:solidFill>
                <a:srgbClr val="0000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57188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0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loud Callout 3"/>
          <p:cNvSpPr/>
          <p:nvPr/>
        </p:nvSpPr>
        <p:spPr>
          <a:xfrm>
            <a:off x="5867400" y="685799"/>
            <a:ext cx="3200400" cy="5769449"/>
          </a:xfrm>
          <a:prstGeom prst="cloudCallout">
            <a:avLst>
              <a:gd name="adj1" fmla="val -53013"/>
              <a:gd name="adj2" fmla="val 55917"/>
            </a:avLst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Các loại lương thực thực phẩm trong Hình 1.1 được làm từ sản phẩm của những cây trồng nào? Hãy nêu thêm những ví dụ khác mà em </a:t>
            </a:r>
            <a:r>
              <a:rPr lang="en-US" sz="2400" b="1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biết</a:t>
            </a:r>
            <a:r>
              <a:rPr lang="vi-VN" sz="2400" b="1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?</a:t>
            </a:r>
            <a:endParaRPr lang="en-US" sz="2400" b="1">
              <a:solidFill>
                <a:srgbClr val="000099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Picture 4" descr="C:\Users\USER\Desktop\image4.pn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1219201"/>
            <a:ext cx="3733800" cy="304799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990007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loud Callout 3"/>
          <p:cNvSpPr/>
          <p:nvPr/>
        </p:nvSpPr>
        <p:spPr>
          <a:xfrm>
            <a:off x="5257800" y="685799"/>
            <a:ext cx="3810000" cy="5769449"/>
          </a:xfrm>
          <a:prstGeom prst="cloudCallout">
            <a:avLst>
              <a:gd name="adj1" fmla="val -53013"/>
              <a:gd name="adj2" fmla="val 55917"/>
            </a:avLst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b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N</a:t>
            </a:r>
            <a:r>
              <a:rPr lang="en-US" sz="2400" b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ước </a:t>
            </a:r>
            <a:r>
              <a:rPr lang="en-US" sz="2400" b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cam từ quả cam, kẹo dừa từ quả dừa, sốt cà chua từ quả cà chua, đường từ cây mía…</a:t>
            </a:r>
          </a:p>
          <a:p>
            <a:r>
              <a:rPr lang="en-US" sz="2400" b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- Một số sản phẩ khác: Nước ép ổi, chè, cà phê, rau cải bắp</a:t>
            </a:r>
            <a:r>
              <a:rPr lang="en-US" sz="2400" b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,…</a:t>
            </a:r>
            <a:r>
              <a:rPr lang="vi-VN" sz="2400" b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?</a:t>
            </a:r>
            <a:endParaRPr lang="en-US" sz="2400" b="1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Picture 4" descr="C:\Users\USER\Desktop\image4.pn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641" y="360528"/>
            <a:ext cx="4594959" cy="609472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4955594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228601" y="-69740"/>
            <a:ext cx="8534400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                      </a:t>
            </a:r>
            <a:r>
              <a:rPr kumimoji="0" lang="en-US" sz="2800" b="1" i="0" u="none" strike="noStrike" cap="none" normalizeH="0" baseline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PHIẾU 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HỌC TẬP 1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800" b="1" dirty="0" err="1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Em</a:t>
            </a:r>
            <a:r>
              <a:rPr lang="en-US" sz="28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hãy</a:t>
            </a:r>
            <a:r>
              <a:rPr lang="en-US" sz="28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đọc</a:t>
            </a:r>
            <a:r>
              <a:rPr lang="en-US" sz="28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nội</a:t>
            </a:r>
            <a:r>
              <a:rPr lang="en-US" sz="28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dung </a:t>
            </a:r>
            <a:r>
              <a:rPr lang="en-US" sz="2800" b="1" dirty="0" err="1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mục</a:t>
            </a:r>
            <a:r>
              <a:rPr lang="en-US" sz="28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1. 1 </a:t>
            </a:r>
            <a:r>
              <a:rPr lang="en-US" sz="2800" b="1" dirty="0" err="1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và</a:t>
            </a:r>
            <a:r>
              <a:rPr lang="en-US" sz="28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cho</a:t>
            </a:r>
            <a:r>
              <a:rPr lang="en-US" sz="28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biết</a:t>
            </a:r>
            <a:r>
              <a:rPr lang="en-US" sz="28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Hình</a:t>
            </a:r>
            <a:r>
              <a:rPr lang="en-US" sz="28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1.2 </a:t>
            </a:r>
            <a:r>
              <a:rPr lang="en-US" sz="2800" b="1" dirty="0" err="1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thể</a:t>
            </a:r>
            <a:r>
              <a:rPr lang="en-US" sz="28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hiện</a:t>
            </a:r>
            <a:r>
              <a:rPr lang="en-US" sz="28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những</a:t>
            </a:r>
            <a:r>
              <a:rPr lang="en-US" sz="28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vai</a:t>
            </a:r>
            <a:r>
              <a:rPr lang="en-US" sz="28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trò</a:t>
            </a:r>
            <a:r>
              <a:rPr lang="en-US" sz="28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nào</a:t>
            </a:r>
            <a:r>
              <a:rPr lang="en-US" sz="28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của</a:t>
            </a:r>
            <a:r>
              <a:rPr lang="en-US" sz="28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trồng</a:t>
            </a:r>
            <a:r>
              <a:rPr lang="en-US" sz="28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trọt</a:t>
            </a:r>
            <a:r>
              <a:rPr lang="en-US" sz="28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en-US" sz="28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</a:br>
            <a:endParaRPr kumimoji="0" lang="en-US" sz="2800" b="1" i="0" u="none" strike="noStrike" cap="none" normalizeH="0" baseline="0" dirty="0" smtClean="0">
              <a:ln>
                <a:noFill/>
              </a:ln>
              <a:solidFill>
                <a:srgbClr val="000099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Picture 4" descr="C:\Users\USER\Desktop\image10.pn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4600" y="2057400"/>
            <a:ext cx="4800600" cy="2667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5974243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228601" y="47940"/>
            <a:ext cx="8534400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                                                     </a:t>
            </a:r>
            <a:r>
              <a:rPr kumimoji="0" lang="en-US" sz="2400" b="1" i="0" u="none" strike="noStrike" cap="none" normalizeH="0" baseline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PHIẾU HỌC TẬP 1</a:t>
            </a:r>
            <a:endParaRPr kumimoji="0" lang="en-US" sz="2400" b="0" i="0" u="none" strike="noStrike" cap="none" normalizeH="0" baseline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19761139"/>
              </p:ext>
            </p:extLst>
          </p:nvPr>
        </p:nvGraphicFramePr>
        <p:xfrm>
          <a:off x="457201" y="609600"/>
          <a:ext cx="8305800" cy="5421630"/>
        </p:xfrm>
        <a:graphic>
          <a:graphicData uri="http://schemas.openxmlformats.org/drawingml/2006/table">
            <a:tbl>
              <a:tblPr/>
              <a:tblGrid>
                <a:gridCol w="1697032"/>
                <a:gridCol w="6608768"/>
              </a:tblGrid>
              <a:tr h="0">
                <a:tc>
                  <a:txBody>
                    <a:bodyPr/>
                    <a:lstStyle/>
                    <a:p>
                      <a:pPr algn="ctr" fontAlgn="t"/>
                      <a:r>
                        <a:rPr lang="en-US" sz="2400" b="1" dirty="0" err="1" smtClean="0"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Tên</a:t>
                      </a:r>
                      <a:r>
                        <a:rPr lang="en-US" sz="2400" b="1" dirty="0" smtClean="0"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400" b="1" dirty="0" err="1" smtClean="0"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hình</a:t>
                      </a:r>
                      <a:endParaRPr lang="en-US" sz="2400" b="1" dirty="0">
                        <a:solidFill>
                          <a:srgbClr val="FF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7625" marR="47625" marT="47625" marB="476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2400" b="1"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Vai trò của trồng trọt</a:t>
                      </a:r>
                    </a:p>
                  </a:txBody>
                  <a:tcPr marL="47625" marR="47625" marT="47625" marB="476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 fontAlgn="t"/>
                      <a:r>
                        <a:rPr lang="en-US" sz="2400" b="1"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1.1.a</a:t>
                      </a:r>
                    </a:p>
                  </a:txBody>
                  <a:tcPr marL="47625" marR="47625" marT="47625" marB="476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vi-VN" sz="2400" b="1"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- Cung cấp lương thực, thực phẩm ( cho gạo, đậu, lá làm bánh chưng)</a:t>
                      </a:r>
                    </a:p>
                  </a:txBody>
                  <a:tcPr marL="47625" marR="47625" marT="47625" marB="476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 fontAlgn="t"/>
                      <a:r>
                        <a:rPr lang="en-US" sz="2400" b="1"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1.2. b</a:t>
                      </a:r>
                    </a:p>
                  </a:txBody>
                  <a:tcPr marL="47625" marR="47625" marT="47625" marB="476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vi-VN" sz="2400" b="1"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- Góp phần tạo cảnh quan, bảo vệ môi trường, phát triển du lịch, giữ gìn bản sắc văn hóa. ( Trồng hoa, cây xanh)</a:t>
                      </a:r>
                    </a:p>
                  </a:txBody>
                  <a:tcPr marL="47625" marR="47625" marT="47625" marB="476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 fontAlgn="t"/>
                      <a:r>
                        <a:rPr lang="en-US" sz="2400" b="1"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1.2. c</a:t>
                      </a:r>
                    </a:p>
                  </a:txBody>
                  <a:tcPr marL="47625" marR="47625" marT="47625" marB="476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2400" b="1" smtClean="0"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- Cung cấp các sản phẩm cho xuất</a:t>
                      </a:r>
                      <a:r>
                        <a:rPr lang="en-US" sz="2400" b="1" baseline="0" smtClean="0"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khẩu</a:t>
                      </a:r>
                      <a:endParaRPr lang="en-US" sz="2400" b="1">
                        <a:solidFill>
                          <a:srgbClr val="FF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7625" marR="47625" marT="47625" marB="476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 fontAlgn="t"/>
                      <a:r>
                        <a:rPr lang="en-US" sz="2400" b="1"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1.2. d</a:t>
                      </a:r>
                    </a:p>
                  </a:txBody>
                  <a:tcPr marL="47625" marR="47625" marT="47625" marB="476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vi-VN" sz="2400" b="1"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- Tạo việc làm ( làng nghề mây tre đan)</a:t>
                      </a:r>
                    </a:p>
                  </a:txBody>
                  <a:tcPr marL="47625" marR="47625" marT="47625" marB="476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 fontAlgn="t"/>
                      <a:r>
                        <a:rPr lang="en-US" sz="2400" b="1"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1.2. e</a:t>
                      </a:r>
                    </a:p>
                  </a:txBody>
                  <a:tcPr marL="47625" marR="47625" marT="47625" marB="476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vi-VN" sz="2400" b="1" dirty="0" smtClean="0"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- Cung cấp nguyên liệu làm thức ăn cho chăn nuôi (cám cho gà</a:t>
                      </a:r>
                      <a:r>
                        <a:rPr lang="en-US" sz="2400" b="1" dirty="0" smtClean="0"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….</a:t>
                      </a:r>
                      <a:r>
                        <a:rPr lang="vi-VN" sz="2400" b="1" dirty="0" smtClean="0"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)</a:t>
                      </a:r>
                      <a:endParaRPr lang="vi-VN" sz="2400" b="1" dirty="0">
                        <a:solidFill>
                          <a:srgbClr val="FF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7625" marR="47625" marT="47625" marB="476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 fontAlgn="t"/>
                      <a:r>
                        <a:rPr lang="en-US" sz="2400" b="1"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1.2. g</a:t>
                      </a:r>
                    </a:p>
                  </a:txBody>
                  <a:tcPr marL="47625" marR="47625" marT="47625" marB="476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vi-VN" sz="2400" b="1" dirty="0" smtClean="0"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- Cung cấp nguyên liệu cho công nghiệp chế biến thực phẩm, dược phẩm, mĩ phẩm, nhiên liệu sinh học, … </a:t>
                      </a:r>
                      <a:endParaRPr lang="vi-VN" sz="2400" b="1" dirty="0">
                        <a:solidFill>
                          <a:srgbClr val="FF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7625" marR="47625" marT="47625" marB="476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112477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28600" y="533400"/>
            <a:ext cx="8229600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>
                <a:latin typeface="Arial" pitchFamily="34" charset="0"/>
                <a:cs typeface="Arial" pitchFamily="34" charset="0"/>
              </a:rPr>
              <a:t>1.Vai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trò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triển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vọng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của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trồng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trọt</a:t>
            </a:r>
            <a:endParaRPr lang="en-US" sz="2800" b="1" dirty="0">
              <a:latin typeface="Arial" pitchFamily="34" charset="0"/>
              <a:cs typeface="Arial" pitchFamily="34" charset="0"/>
            </a:endParaRPr>
          </a:p>
          <a:p>
            <a:r>
              <a:rPr lang="en-US" sz="2800" b="1" dirty="0">
                <a:latin typeface="Arial" pitchFamily="34" charset="0"/>
                <a:cs typeface="Arial" pitchFamily="34" charset="0"/>
              </a:rPr>
              <a:t>1.Vai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trò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của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trồng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trọt</a:t>
            </a:r>
            <a:endParaRPr lang="en-US" sz="2800" b="1" dirty="0">
              <a:latin typeface="Arial" pitchFamily="34" charset="0"/>
              <a:cs typeface="Arial" pitchFamily="34" charset="0"/>
            </a:endParaRPr>
          </a:p>
          <a:p>
            <a:r>
              <a:rPr lang="en-US" sz="2800" b="1" dirty="0">
                <a:latin typeface="Arial" pitchFamily="34" charset="0"/>
                <a:cs typeface="Arial" pitchFamily="34" charset="0"/>
              </a:rPr>
              <a:t>+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Cung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cấp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lương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thực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thực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phẩm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cho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con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người</a:t>
            </a:r>
            <a:endParaRPr lang="en-US" sz="2800" b="1" dirty="0">
              <a:latin typeface="Arial" pitchFamily="34" charset="0"/>
              <a:cs typeface="Arial" pitchFamily="34" charset="0"/>
            </a:endParaRPr>
          </a:p>
          <a:p>
            <a:r>
              <a:rPr lang="en-US" sz="2800" b="1" dirty="0">
                <a:latin typeface="Arial" pitchFamily="34" charset="0"/>
                <a:cs typeface="Arial" pitchFamily="34" charset="0"/>
              </a:rPr>
              <a:t>+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Cung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cấp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thức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ăn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cho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chăn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nuôi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</a:p>
          <a:p>
            <a:r>
              <a:rPr lang="en-US" sz="2800" b="1" dirty="0">
                <a:latin typeface="Arial" pitchFamily="34" charset="0"/>
                <a:cs typeface="Arial" pitchFamily="34" charset="0"/>
              </a:rPr>
              <a:t>+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Cung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cấp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nguyên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liệu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cho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sản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xuất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công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nghiệp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chế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biến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dược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phẩm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mỹ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phẩm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…</a:t>
            </a:r>
          </a:p>
          <a:p>
            <a:r>
              <a:rPr lang="en-US" sz="2800" b="1" dirty="0">
                <a:latin typeface="Arial" pitchFamily="34" charset="0"/>
                <a:cs typeface="Arial" pitchFamily="34" charset="0"/>
              </a:rPr>
              <a:t>+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Cung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cấp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sản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phẩm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cho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xuất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khẩu</a:t>
            </a:r>
            <a:endParaRPr lang="en-US" sz="2800" b="1" dirty="0">
              <a:latin typeface="Arial" pitchFamily="34" charset="0"/>
              <a:cs typeface="Arial" pitchFamily="34" charset="0"/>
            </a:endParaRPr>
          </a:p>
          <a:p>
            <a:r>
              <a:rPr lang="en-US" sz="2800" b="1" dirty="0">
                <a:latin typeface="Arial" pitchFamily="34" charset="0"/>
                <a:cs typeface="Arial" pitchFamily="34" charset="0"/>
              </a:rPr>
              <a:t>+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Tạo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việc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làm</a:t>
            </a:r>
            <a:endParaRPr lang="en-US" sz="2800" b="1" dirty="0">
              <a:latin typeface="Arial" pitchFamily="34" charset="0"/>
              <a:cs typeface="Arial" pitchFamily="34" charset="0"/>
            </a:endParaRPr>
          </a:p>
          <a:p>
            <a:r>
              <a:rPr lang="en-US" sz="2800" b="1" dirty="0">
                <a:latin typeface="Arial" pitchFamily="34" charset="0"/>
                <a:cs typeface="Arial" pitchFamily="34" charset="0"/>
              </a:rPr>
              <a:t>+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Góp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phần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tạo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cảnh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quan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bảo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vệ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môi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trường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phát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triển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du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lịch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giữ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gìn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bản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sắc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văn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hóa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en-US" sz="2800" b="1" dirty="0"/>
              <a:t/>
            </a:r>
            <a:br>
              <a:rPr lang="en-US" sz="2800" b="1" dirty="0"/>
            </a:br>
            <a:endParaRPr lang="vi-VN" sz="2800" b="1" dirty="0"/>
          </a:p>
        </p:txBody>
      </p:sp>
      <p:sp>
        <p:nvSpPr>
          <p:cNvPr id="6" name="Rectangle 5"/>
          <p:cNvSpPr/>
          <p:nvPr/>
        </p:nvSpPr>
        <p:spPr>
          <a:xfrm>
            <a:off x="533400" y="71735"/>
            <a:ext cx="79248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TIẾT 1.BÀI 1. GIỚI THIỆU CHUNG VỀ TRỒNG TRỌT</a:t>
            </a:r>
            <a:endParaRPr lang="en-US" sz="2400" b="1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524822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60405" y="152400"/>
            <a:ext cx="8877782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smtClean="0">
                <a:ln>
                  <a:noFill/>
                </a:ln>
                <a:solidFill>
                  <a:srgbClr val="000099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1. Những biện pháp được minh hoạ ở </a:t>
            </a:r>
            <a:r>
              <a:rPr lang="en-US" sz="2400" b="1" smtClean="0">
                <a:solidFill>
                  <a:srgbClr val="000099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hình dưới đây</a:t>
            </a:r>
            <a:r>
              <a:rPr kumimoji="0" lang="en-US" sz="2400" b="1" i="0" u="none" strike="noStrike" cap="none" normalizeH="0" baseline="0" smtClean="0">
                <a:ln>
                  <a:noFill/>
                </a:ln>
                <a:solidFill>
                  <a:srgbClr val="000099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giúp lĩnh vực trồng trọt phát triển như thế nào?</a:t>
            </a:r>
            <a:endParaRPr kumimoji="0" lang="en-US" sz="2400" b="1" i="0" u="none" strike="noStrike" cap="none" normalizeH="0" baseline="0" smtClean="0">
              <a:ln>
                <a:noFill/>
              </a:ln>
              <a:solidFill>
                <a:srgbClr val="000099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60405" y="5907613"/>
            <a:ext cx="8001000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n-US" sz="2400" b="1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2.Hãy </a:t>
            </a:r>
            <a:r>
              <a:rPr lang="en-US" sz="2400" b="1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đọc nội dung mục 1.2 và nêu những triển vọng phát triển của trồng trọt ở nước ta.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989084"/>
            <a:ext cx="8458200" cy="47259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716784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8600" y="304800"/>
            <a:ext cx="8534400" cy="65248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2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1.Những </a:t>
            </a:r>
            <a:r>
              <a:rPr lang="en-US" sz="22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biện</a:t>
            </a:r>
            <a:r>
              <a:rPr lang="en-US" sz="22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2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pháp</a:t>
            </a:r>
            <a:r>
              <a:rPr lang="en-US" sz="22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2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được</a:t>
            </a:r>
            <a:r>
              <a:rPr lang="en-US" sz="22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2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mình</a:t>
            </a:r>
            <a:r>
              <a:rPr lang="en-US" sz="22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2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họa</a:t>
            </a:r>
            <a:r>
              <a:rPr lang="en-US" sz="22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2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giúp</a:t>
            </a:r>
            <a:r>
              <a:rPr lang="en-US" sz="22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2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lĩnh</a:t>
            </a:r>
            <a:r>
              <a:rPr lang="en-US" sz="22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2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vực</a:t>
            </a:r>
            <a:r>
              <a:rPr lang="en-US" sz="22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2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trồng</a:t>
            </a:r>
            <a:r>
              <a:rPr lang="en-US" sz="22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2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trọt</a:t>
            </a:r>
            <a:r>
              <a:rPr lang="en-US" sz="22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2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phát</a:t>
            </a:r>
            <a:r>
              <a:rPr lang="en-US" sz="22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2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triển</a:t>
            </a:r>
            <a:r>
              <a:rPr lang="en-US" sz="22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:</a:t>
            </a:r>
          </a:p>
          <a:p>
            <a:r>
              <a:rPr lang="en-US" sz="22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+ </a:t>
            </a:r>
            <a:r>
              <a:rPr lang="en-US" sz="22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Trồng</a:t>
            </a:r>
            <a:r>
              <a:rPr lang="en-US" sz="22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2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trọt</a:t>
            </a:r>
            <a:r>
              <a:rPr lang="en-US" sz="22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2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theo</a:t>
            </a:r>
            <a:r>
              <a:rPr lang="en-US" sz="22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2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tiêu</a:t>
            </a:r>
            <a:r>
              <a:rPr lang="en-US" sz="22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2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chuẩn</a:t>
            </a:r>
            <a:r>
              <a:rPr lang="en-US" sz="22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2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VietGAp</a:t>
            </a:r>
            <a:r>
              <a:rPr lang="en-US" sz="22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: </a:t>
            </a:r>
            <a:r>
              <a:rPr lang="en-US" sz="22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nâng</a:t>
            </a:r>
            <a:r>
              <a:rPr lang="en-US" sz="22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2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cao</a:t>
            </a:r>
            <a:r>
              <a:rPr lang="en-US" sz="22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2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chất</a:t>
            </a:r>
            <a:r>
              <a:rPr lang="en-US" sz="22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2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lượng</a:t>
            </a:r>
            <a:r>
              <a:rPr lang="en-US" sz="22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2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sản</a:t>
            </a:r>
            <a:r>
              <a:rPr lang="en-US" sz="22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2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phẩm</a:t>
            </a:r>
            <a:r>
              <a:rPr lang="en-US" sz="22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(</a:t>
            </a:r>
            <a:r>
              <a:rPr lang="en-US" sz="22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sạch</a:t>
            </a:r>
            <a:r>
              <a:rPr lang="en-US" sz="22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2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ngon</a:t>
            </a:r>
            <a:r>
              <a:rPr lang="en-US" sz="22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2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nhiều</a:t>
            </a:r>
            <a:r>
              <a:rPr lang="en-US" sz="22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2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chất</a:t>
            </a:r>
            <a:r>
              <a:rPr lang="en-US" sz="22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2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dinh</a:t>
            </a:r>
            <a:r>
              <a:rPr lang="en-US" sz="22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2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dưỡng</a:t>
            </a:r>
            <a:r>
              <a:rPr lang="en-US" sz="22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...)</a:t>
            </a:r>
          </a:p>
          <a:p>
            <a:r>
              <a:rPr lang="en-US" sz="22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+ </a:t>
            </a:r>
            <a:r>
              <a:rPr lang="en-US" sz="22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Hiện</a:t>
            </a:r>
            <a:r>
              <a:rPr lang="en-US" sz="22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2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đại</a:t>
            </a:r>
            <a:r>
              <a:rPr lang="en-US" sz="22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2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hóa</a:t>
            </a:r>
            <a:r>
              <a:rPr lang="en-US" sz="22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2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trồng</a:t>
            </a:r>
            <a:r>
              <a:rPr lang="en-US" sz="22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2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trọt</a:t>
            </a:r>
            <a:r>
              <a:rPr lang="en-US" sz="22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: </a:t>
            </a:r>
            <a:r>
              <a:rPr lang="en-US" sz="22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áp</a:t>
            </a:r>
            <a:r>
              <a:rPr lang="en-US" sz="22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2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dụng</a:t>
            </a:r>
            <a:r>
              <a:rPr lang="en-US" sz="22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2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máy</a:t>
            </a:r>
            <a:r>
              <a:rPr lang="en-US" sz="22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2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móc</a:t>
            </a:r>
            <a:r>
              <a:rPr lang="en-US" sz="22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2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vào</a:t>
            </a:r>
            <a:r>
              <a:rPr lang="en-US" sz="22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2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trong</a:t>
            </a:r>
            <a:r>
              <a:rPr lang="en-US" sz="22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2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trồng</a:t>
            </a:r>
            <a:r>
              <a:rPr lang="en-US" sz="22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2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trọt</a:t>
            </a:r>
            <a:r>
              <a:rPr lang="en-US" sz="22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2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giúp</a:t>
            </a:r>
            <a:r>
              <a:rPr lang="en-US" sz="22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2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nâng</a:t>
            </a:r>
            <a:r>
              <a:rPr lang="en-US" sz="22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2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cao</a:t>
            </a:r>
            <a:r>
              <a:rPr lang="en-US" sz="22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2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năng</a:t>
            </a:r>
            <a:r>
              <a:rPr lang="en-US" sz="22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2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suất</a:t>
            </a:r>
            <a:r>
              <a:rPr lang="en-US" sz="22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2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sản</a:t>
            </a:r>
            <a:r>
              <a:rPr lang="en-US" sz="22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2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phẩm</a:t>
            </a:r>
            <a:r>
              <a:rPr lang="en-US" sz="22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en-US" sz="22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+ </a:t>
            </a:r>
            <a:r>
              <a:rPr lang="en-US" sz="22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Cơ</a:t>
            </a:r>
            <a:r>
              <a:rPr lang="en-US" sz="22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2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giới</a:t>
            </a:r>
            <a:r>
              <a:rPr lang="en-US" sz="22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2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hóa</a:t>
            </a:r>
            <a:r>
              <a:rPr lang="en-US" sz="22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2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trồng</a:t>
            </a:r>
            <a:r>
              <a:rPr lang="en-US" sz="22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2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trọt</a:t>
            </a:r>
            <a:r>
              <a:rPr lang="en-US" sz="22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: </a:t>
            </a:r>
            <a:r>
              <a:rPr lang="en-US" sz="22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thúc</a:t>
            </a:r>
            <a:r>
              <a:rPr lang="en-US" sz="22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2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đẩy</a:t>
            </a:r>
            <a:r>
              <a:rPr lang="en-US" sz="22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2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phát</a:t>
            </a:r>
            <a:r>
              <a:rPr lang="en-US" sz="22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2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triển</a:t>
            </a:r>
            <a:r>
              <a:rPr lang="en-US" sz="22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2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hiệu</a:t>
            </a:r>
            <a:r>
              <a:rPr lang="en-US" sz="22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2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quả</a:t>
            </a:r>
            <a:r>
              <a:rPr lang="en-US" sz="22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2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và</a:t>
            </a:r>
            <a:r>
              <a:rPr lang="en-US" sz="22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2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bền</a:t>
            </a:r>
            <a:r>
              <a:rPr lang="en-US" sz="22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2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vững</a:t>
            </a:r>
            <a:r>
              <a:rPr lang="en-US" sz="22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2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nông</a:t>
            </a:r>
            <a:r>
              <a:rPr lang="en-US" sz="22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2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nghiệp</a:t>
            </a:r>
            <a:r>
              <a:rPr lang="en-US" sz="22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en-US" sz="22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+ </a:t>
            </a:r>
            <a:r>
              <a:rPr lang="en-US" sz="22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Trồng</a:t>
            </a:r>
            <a:r>
              <a:rPr lang="en-US" sz="22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2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trọt</a:t>
            </a:r>
            <a:r>
              <a:rPr lang="en-US" sz="22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2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theo</a:t>
            </a:r>
            <a:r>
              <a:rPr lang="en-US" sz="22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2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vùng</a:t>
            </a:r>
            <a:r>
              <a:rPr lang="en-US" sz="22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2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chuyên</a:t>
            </a:r>
            <a:r>
              <a:rPr lang="en-US" sz="22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2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canh</a:t>
            </a:r>
            <a:r>
              <a:rPr lang="en-US" sz="22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: </a:t>
            </a:r>
            <a:r>
              <a:rPr lang="en-US" sz="22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tăng</a:t>
            </a:r>
            <a:r>
              <a:rPr lang="en-US" sz="22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2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năng</a:t>
            </a:r>
            <a:r>
              <a:rPr lang="en-US" sz="22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2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suất</a:t>
            </a:r>
            <a:r>
              <a:rPr lang="en-US" sz="22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2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cây</a:t>
            </a:r>
            <a:r>
              <a:rPr lang="en-US" sz="22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2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trồng</a:t>
            </a:r>
            <a:r>
              <a:rPr lang="en-US" sz="22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2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và</a:t>
            </a:r>
            <a:r>
              <a:rPr lang="en-US" sz="22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2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chất</a:t>
            </a:r>
            <a:r>
              <a:rPr lang="en-US" sz="22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2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lượng</a:t>
            </a:r>
            <a:r>
              <a:rPr lang="en-US" sz="22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2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nông</a:t>
            </a:r>
            <a:r>
              <a:rPr lang="en-US" sz="22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2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sản</a:t>
            </a:r>
            <a:endParaRPr lang="en-US" sz="22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sz="2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sz="22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vi-VN" sz="22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Đọc mục 1.2, ta thấy được các triển vọng phát triển ngành trồng trọt: </a:t>
            </a:r>
          </a:p>
          <a:p>
            <a:r>
              <a:rPr lang="vi-VN" sz="22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- Lợi thế điều kiện tự nhiên đa dạng, có triển vọng phát triển các vùng chuyên canh tập trung cho các loại cây trồng chủ lực</a:t>
            </a:r>
          </a:p>
          <a:p>
            <a:r>
              <a:rPr lang="vi-VN" sz="22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- Việc áp dụng các phương thức, công nghệ trồng trọt tiên tiến giúp nâng cao năng suất, chất lượng sản phẩm</a:t>
            </a:r>
          </a:p>
          <a:p>
            <a:r>
              <a:rPr lang="vi-VN" sz="22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- Người nông dân Việt Nam sáng tạo, ham học hỏi góp phần nâng cao vị thế của sản xuất nông nghiệp Việt Nam</a:t>
            </a:r>
            <a:r>
              <a:rPr lang="vi-VN" sz="2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vi-VN" sz="22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954489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28600" y="533400"/>
            <a:ext cx="82296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>
                <a:latin typeface="Arial" pitchFamily="34" charset="0"/>
                <a:cs typeface="Arial" pitchFamily="34" charset="0"/>
              </a:rPr>
              <a:t>1.2.Triển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vọng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của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trồng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trọt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</a:p>
          <a:p>
            <a:r>
              <a:rPr lang="en-US" sz="2800" b="1" dirty="0">
                <a:latin typeface="Arial" pitchFamily="34" charset="0"/>
                <a:cs typeface="Arial" pitchFamily="34" charset="0"/>
              </a:rPr>
              <a:t>-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Lợi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thế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điều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kiện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tự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nhiên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đa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dạng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có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triển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vọng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phát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triển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các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vùng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chuyên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canh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tập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trung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cho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các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loại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cây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trồng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chủ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lực</a:t>
            </a:r>
            <a:endParaRPr lang="en-US" sz="2800" b="1" dirty="0">
              <a:latin typeface="Arial" pitchFamily="34" charset="0"/>
              <a:cs typeface="Arial" pitchFamily="34" charset="0"/>
            </a:endParaRPr>
          </a:p>
          <a:p>
            <a:r>
              <a:rPr lang="en-US" sz="2800" b="1" dirty="0">
                <a:latin typeface="Arial" pitchFamily="34" charset="0"/>
                <a:cs typeface="Arial" pitchFamily="34" charset="0"/>
              </a:rPr>
              <a:t>-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Việc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áp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dụng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các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phương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thức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công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nghệ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trồng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trọt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tiên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tiến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giúp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nâng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cao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năng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suất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chất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lượng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sản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phẩm</a:t>
            </a:r>
            <a:endParaRPr lang="en-US" sz="2800" b="1" dirty="0">
              <a:latin typeface="Arial" pitchFamily="34" charset="0"/>
              <a:cs typeface="Arial" pitchFamily="34" charset="0"/>
            </a:endParaRPr>
          </a:p>
          <a:p>
            <a:r>
              <a:rPr lang="en-US" sz="2800" b="1" dirty="0">
                <a:latin typeface="Arial" pitchFamily="34" charset="0"/>
                <a:cs typeface="Arial" pitchFamily="34" charset="0"/>
              </a:rPr>
              <a:t>-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Người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nông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dân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Việt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Nam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sáng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tạo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, ham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học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hỏi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góp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phần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nâng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cao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vị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thế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của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sản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xuất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nông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nghiệp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Việt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Nam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.</a:t>
            </a:r>
            <a:endParaRPr lang="en-US" sz="2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533400" y="71735"/>
            <a:ext cx="79248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TIẾT 1.BÀI 1. GIỚI THIỆU CHUNG VỀ TRỒNG TRỌT</a:t>
            </a:r>
            <a:endParaRPr lang="en-US" sz="2400" b="1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513168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153</TotalTime>
  <Words>825</Words>
  <Application>Microsoft Office PowerPoint</Application>
  <PresentationFormat>On-screen Show (4:3)</PresentationFormat>
  <Paragraphs>69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LUYỆN TẬP</vt:lpstr>
      <vt:lpstr>LUYỆN TẬP</vt:lpstr>
      <vt:lpstr>VẬN DỤNG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GCafe</cp:lastModifiedBy>
  <cp:revision>17</cp:revision>
  <dcterms:created xsi:type="dcterms:W3CDTF">2022-07-15T07:39:46Z</dcterms:created>
  <dcterms:modified xsi:type="dcterms:W3CDTF">2023-09-12T03:48:11Z</dcterms:modified>
</cp:coreProperties>
</file>