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4" r:id="rId4"/>
    <p:sldId id="258" r:id="rId5"/>
    <p:sldId id="260" r:id="rId6"/>
    <p:sldId id="276" r:id="rId7"/>
    <p:sldId id="264" r:id="rId8"/>
    <p:sldId id="266" r:id="rId9"/>
    <p:sldId id="277" r:id="rId10"/>
    <p:sldId id="279" r:id="rId11"/>
    <p:sldId id="280" r:id="rId12"/>
    <p:sldId id="282" r:id="rId13"/>
    <p:sldId id="278" r:id="rId14"/>
    <p:sldId id="283" r:id="rId15"/>
    <p:sldId id="284" r:id="rId16"/>
    <p:sldId id="273" r:id="rId17"/>
    <p:sldId id="285"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65837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6389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3413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592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7299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5D361-C83D-4B21-B9BA-39D5EC9F62A9}"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0425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5D361-C83D-4B21-B9BA-39D5EC9F62A9}"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152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5D361-C83D-4B21-B9BA-39D5EC9F62A9}"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7292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725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22834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26177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10/17/2023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extLst>
      <p:ext uri="{BB962C8B-B14F-4D97-AF65-F5344CB8AC3E}">
        <p14:creationId xmlns:p14="http://schemas.microsoft.com/office/powerpoint/2010/main" val="134224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4. </a:t>
            </a:r>
            <a:r>
              <a:rPr lang="en-US" sz="2400" b="1">
                <a:solidFill>
                  <a:srgbClr val="FF0000"/>
                </a:solidFill>
                <a:latin typeface="Arial" pitchFamily="34" charset="0"/>
                <a:cs typeface="Arial" pitchFamily="34" charset="0"/>
              </a:rPr>
              <a:t>BÀI 2</a:t>
            </a:r>
            <a:r>
              <a:rPr lang="en-US" sz="2400" b="1" smtClean="0">
                <a:solidFill>
                  <a:srgbClr val="FF0000"/>
                </a:solidFill>
                <a:latin typeface="Arial" pitchFamily="34" charset="0"/>
                <a:cs typeface="Arial" pitchFamily="34" charset="0"/>
              </a:rPr>
              <a:t>. </a:t>
            </a:r>
            <a:r>
              <a:rPr lang="en-US" sz="2400" b="1">
                <a:solidFill>
                  <a:srgbClr val="FF0000"/>
                </a:solidFill>
                <a:latin typeface="Arial" pitchFamily="34" charset="0"/>
                <a:cs typeface="Arial" pitchFamily="34" charset="0"/>
              </a:rPr>
              <a:t>QUY TRÌNH TRỒNG TRỌT</a:t>
            </a:r>
            <a:endParaRPr lang="en-US" sz="2400">
              <a:solidFill>
                <a:srgbClr val="FF0000"/>
              </a:solidFill>
              <a:latin typeface="Arial" pitchFamily="34" charset="0"/>
              <a:cs typeface="Arial" pitchFamily="34" charset="0"/>
            </a:endParaRPr>
          </a:p>
        </p:txBody>
      </p:sp>
      <p:pic>
        <p:nvPicPr>
          <p:cNvPr id="2" name="Picture 2" descr="C:\Users\USER\Desktop\lam-dat-hieu-qu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7273"/>
            <a:ext cx="4495800" cy="27117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90266"/>
            <a:ext cx="4191000" cy="2738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4495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4191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0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162"/>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a:t>
            </a:r>
            <a:r>
              <a:rPr lang="en-US" sz="2400" b="1">
                <a:solidFill>
                  <a:srgbClr val="FF0000"/>
                </a:solidFill>
                <a:latin typeface="Arial" pitchFamily="34" charset="0"/>
                <a:ea typeface="Times New Roman" pitchFamily="18" charset="0"/>
                <a:cs typeface="Arial" pitchFamily="34" charset="0"/>
              </a:rPr>
              <a:t>2</a:t>
            </a:r>
            <a:endPar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49843" y="384478"/>
            <a:ext cx="8488344" cy="1200329"/>
          </a:xfrm>
          <a:prstGeom prst="rect">
            <a:avLst/>
          </a:prstGeom>
        </p:spPr>
        <p:txBody>
          <a:bodyPr wrap="square">
            <a:spAutoFit/>
          </a:bodyPr>
          <a:lstStyle/>
          <a:p>
            <a:r>
              <a:rPr lang="en-US" sz="2400" b="1">
                <a:solidFill>
                  <a:srgbClr val="0000FF"/>
                </a:solidFill>
                <a:latin typeface="Arial" pitchFamily="34" charset="0"/>
                <a:cs typeface="Arial" pitchFamily="34" charset="0"/>
              </a:rPr>
              <a:t>1. Thời vụ gieo trồng là gì?</a:t>
            </a:r>
          </a:p>
          <a:p>
            <a:r>
              <a:rPr lang="en-US" sz="2400" b="1">
                <a:solidFill>
                  <a:srgbClr val="0000FF"/>
                </a:solidFill>
                <a:latin typeface="Arial" pitchFamily="34" charset="0"/>
                <a:cs typeface="Arial" pitchFamily="34" charset="0"/>
              </a:rPr>
              <a:t>2. Gieo trồng đúng thời vụ có lợi ích gì?</a:t>
            </a:r>
          </a:p>
          <a:p>
            <a:r>
              <a:rPr lang="en-US" sz="2400" b="1">
                <a:solidFill>
                  <a:srgbClr val="0000FF"/>
                </a:solidFill>
                <a:latin typeface="Arial" pitchFamily="34" charset="0"/>
                <a:cs typeface="Arial" pitchFamily="34" charset="0"/>
              </a:rPr>
              <a:t>3.Trong Hình 2.5 có những phương thức gieo trồng nào?</a:t>
            </a:r>
          </a:p>
        </p:txBody>
      </p:sp>
      <p:pic>
        <p:nvPicPr>
          <p:cNvPr id="7" name="Picture 6" descr="C:\Users\USER\Desktop\pasted image 0.png"/>
          <p:cNvPicPr/>
          <p:nvPr/>
        </p:nvPicPr>
        <p:blipFill>
          <a:blip r:embed="rId2">
            <a:extLst>
              <a:ext uri="{28A0092B-C50C-407E-A947-70E740481C1C}">
                <a14:useLocalDpi xmlns:a14="http://schemas.microsoft.com/office/drawing/2010/main" val="0"/>
              </a:ext>
            </a:extLst>
          </a:blip>
          <a:srcRect/>
          <a:stretch>
            <a:fillRect/>
          </a:stretch>
        </p:blipFill>
        <p:spPr bwMode="auto">
          <a:xfrm>
            <a:off x="449843" y="1671637"/>
            <a:ext cx="8488344" cy="5033963"/>
          </a:xfrm>
          <a:prstGeom prst="rect">
            <a:avLst/>
          </a:prstGeom>
          <a:noFill/>
          <a:ln>
            <a:noFill/>
          </a:ln>
        </p:spPr>
      </p:pic>
    </p:spTree>
    <p:extLst>
      <p:ext uri="{BB962C8B-B14F-4D97-AF65-F5344CB8AC3E}">
        <p14:creationId xmlns:p14="http://schemas.microsoft.com/office/powerpoint/2010/main" val="423509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162"/>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a:t>
            </a:r>
            <a:r>
              <a:rPr lang="en-US" sz="2400" b="1">
                <a:solidFill>
                  <a:srgbClr val="FF0000"/>
                </a:solidFill>
                <a:latin typeface="Arial" pitchFamily="34" charset="0"/>
                <a:ea typeface="Times New Roman" pitchFamily="18" charset="0"/>
                <a:cs typeface="Arial" pitchFamily="34" charset="0"/>
              </a:rPr>
              <a:t>2</a:t>
            </a:r>
            <a:endPar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62353" y="642691"/>
            <a:ext cx="8488344" cy="4893647"/>
          </a:xfrm>
          <a:prstGeom prst="rect">
            <a:avLst/>
          </a:prstGeom>
        </p:spPr>
        <p:txBody>
          <a:bodyPr wrap="square">
            <a:spAutoFit/>
          </a:bodyPr>
          <a:lstStyle/>
          <a:p>
            <a:r>
              <a:rPr lang="vi-VN" sz="2400" b="1" dirty="0">
                <a:solidFill>
                  <a:srgbClr val="FF0000"/>
                </a:solidFill>
              </a:rPr>
              <a:t>1. Khái niệm: Thời vụ gieo trồng là khoảng thời gian để gieo trồng đối với mỗi loại cây trồng.</a:t>
            </a:r>
          </a:p>
          <a:p>
            <a:r>
              <a:rPr lang="vi-VN" sz="2400" b="1" dirty="0">
                <a:solidFill>
                  <a:srgbClr val="FF0000"/>
                </a:solidFill>
              </a:rPr>
              <a:t>2. Tác dụng: Gieo trồng đúng thời vụ đảm bảo cho cây trồng sinh trưởng, phát triển tốt cho năng suất cao; tránh được các rủi ro về thời tiết, sâu bệnh.</a:t>
            </a:r>
          </a:p>
          <a:p>
            <a:r>
              <a:rPr lang="en-US" sz="2400" b="1" dirty="0" smtClean="0">
                <a:solidFill>
                  <a:srgbClr val="FF0000"/>
                </a:solidFill>
              </a:rPr>
              <a:t>3.</a:t>
            </a:r>
            <a:r>
              <a:rPr lang="vi-VN" sz="2400" b="1" dirty="0">
                <a:solidFill>
                  <a:srgbClr val="FF0000"/>
                </a:solidFill>
              </a:rPr>
              <a:t> - Quan sát hình 2.5, ta thấy có 3 phương thức gieo trồng:</a:t>
            </a:r>
          </a:p>
          <a:p>
            <a:r>
              <a:rPr lang="vi-VN" sz="2400" b="1" dirty="0">
                <a:solidFill>
                  <a:srgbClr val="FF0000"/>
                </a:solidFill>
              </a:rPr>
              <a:t>Hình a: phương thức trồng bằng củ;</a:t>
            </a:r>
          </a:p>
          <a:p>
            <a:r>
              <a:rPr lang="vi-VN" sz="2400" b="1" dirty="0">
                <a:solidFill>
                  <a:srgbClr val="FF0000"/>
                </a:solidFill>
              </a:rPr>
              <a:t>Hình b: phương thức gieo hạt</a:t>
            </a:r>
          </a:p>
          <a:p>
            <a:r>
              <a:rPr lang="vi-VN" sz="2400" b="1" dirty="0">
                <a:solidFill>
                  <a:srgbClr val="FF0000"/>
                </a:solidFill>
              </a:rPr>
              <a:t>Hình c: phương thức trồng bằng cây con</a:t>
            </a:r>
          </a:p>
          <a:p>
            <a:r>
              <a:rPr lang="vi-VN" sz="2400" b="1" dirty="0">
                <a:solidFill>
                  <a:srgbClr val="FF0000"/>
                </a:solidFill>
              </a:rPr>
              <a:t>Hình d: phương thức trồng bằng hom, cành.</a:t>
            </a:r>
          </a:p>
          <a:p>
            <a:r>
              <a:rPr lang="vi-VN" sz="2400" b="1" dirty="0"/>
              <a:t/>
            </a:r>
            <a:br>
              <a:rPr lang="vi-VN" sz="2400" b="1" dirty="0"/>
            </a:b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43887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52400"/>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4. </a:t>
            </a:r>
            <a:r>
              <a:rPr lang="en-US" sz="2400" b="1">
                <a:solidFill>
                  <a:srgbClr val="FF0000"/>
                </a:solidFill>
                <a:latin typeface="Arial" pitchFamily="34" charset="0"/>
                <a:cs typeface="Arial" pitchFamily="34" charset="0"/>
              </a:rPr>
              <a:t>BÀI </a:t>
            </a:r>
            <a:r>
              <a:rPr lang="en-US" sz="2400" b="1" smtClean="0">
                <a:solidFill>
                  <a:srgbClr val="FF0000"/>
                </a:solidFill>
                <a:latin typeface="Arial" pitchFamily="34" charset="0"/>
                <a:cs typeface="Arial" pitchFamily="34" charset="0"/>
              </a:rPr>
              <a:t>2. </a:t>
            </a:r>
            <a:r>
              <a:rPr lang="en-US" sz="2400" b="1">
                <a:solidFill>
                  <a:srgbClr val="FF0000"/>
                </a:solidFill>
                <a:latin typeface="Arial" pitchFamily="34" charset="0"/>
                <a:cs typeface="Arial" pitchFamily="34" charset="0"/>
              </a:rPr>
              <a:t>QUY TRÌNH TRỒNG TRỌT</a:t>
            </a:r>
            <a:endParaRPr lang="en-US" sz="2400">
              <a:solidFill>
                <a:srgbClr val="FF0000"/>
              </a:solidFill>
              <a:latin typeface="Arial" pitchFamily="34" charset="0"/>
              <a:cs typeface="Arial" pitchFamily="34" charset="0"/>
            </a:endParaRPr>
          </a:p>
        </p:txBody>
      </p:sp>
      <p:sp>
        <p:nvSpPr>
          <p:cNvPr id="3" name="Rectangle 2"/>
          <p:cNvSpPr/>
          <p:nvPr/>
        </p:nvSpPr>
        <p:spPr>
          <a:xfrm>
            <a:off x="457200" y="614065"/>
            <a:ext cx="7924800" cy="5632311"/>
          </a:xfrm>
          <a:prstGeom prst="rect">
            <a:avLst/>
          </a:prstGeom>
        </p:spPr>
        <p:txBody>
          <a:bodyPr wrap="square">
            <a:spAutoFit/>
          </a:bodyPr>
          <a:lstStyle/>
          <a:p>
            <a:r>
              <a:rPr lang="en-US" sz="2400" b="1">
                <a:latin typeface="Arial" pitchFamily="34" charset="0"/>
                <a:cs typeface="Arial" pitchFamily="34" charset="0"/>
              </a:rPr>
              <a:t>2.2.Gieo trồng</a:t>
            </a:r>
          </a:p>
          <a:p>
            <a:r>
              <a:rPr lang="en-US" sz="2400" b="1">
                <a:latin typeface="Arial" pitchFamily="34" charset="0"/>
                <a:cs typeface="Arial" pitchFamily="34" charset="0"/>
              </a:rPr>
              <a:t>*Thời vụ gieo trồng</a:t>
            </a:r>
          </a:p>
          <a:p>
            <a:r>
              <a:rPr lang="en-US" sz="2400" b="1">
                <a:latin typeface="Arial" pitchFamily="34" charset="0"/>
                <a:cs typeface="Arial" pitchFamily="34" charset="0"/>
              </a:rPr>
              <a:t>- Khái niệm: Thời vụ gieo trồng là khoảng thời gian để gieo trồng đối với mỗi loại cây trồng.</a:t>
            </a:r>
          </a:p>
          <a:p>
            <a:r>
              <a:rPr lang="en-US" sz="2400" b="1">
                <a:latin typeface="Arial" pitchFamily="34" charset="0"/>
                <a:cs typeface="Arial" pitchFamily="34" charset="0"/>
              </a:rPr>
              <a:t>- Tác dụng: Gieo trồng đúng thời vụ đảm bảo cho cây trồng sinh trưởng, phát triển tốt cho năng suất cao; tránh được các rủi ro về thời tiết, sâu bệnh.</a:t>
            </a:r>
          </a:p>
          <a:p>
            <a:r>
              <a:rPr lang="en-US" sz="2400" b="1">
                <a:latin typeface="Arial" pitchFamily="34" charset="0"/>
                <a:cs typeface="Arial" pitchFamily="34" charset="0"/>
              </a:rPr>
              <a:t>*Phương pháp gieo trồng</a:t>
            </a:r>
          </a:p>
          <a:p>
            <a:r>
              <a:rPr lang="en-US" sz="2400" b="1">
                <a:latin typeface="Arial" pitchFamily="34" charset="0"/>
                <a:cs typeface="Arial" pitchFamily="34" charset="0"/>
              </a:rPr>
              <a:t>- Có 3 phương thức gieo trồng: gieo hạt, trồng bằng hom, củ, trồng bằng cây con</a:t>
            </a:r>
          </a:p>
          <a:p>
            <a:r>
              <a:rPr lang="en-US" sz="2400" b="1">
                <a:latin typeface="Arial" pitchFamily="34" charset="0"/>
                <a:cs typeface="Arial" pitchFamily="34" charset="0"/>
              </a:rPr>
              <a:t>+ Gieo hạt: Áp dụng đối với cây hàng năm và cây trong vườn ươm</a:t>
            </a:r>
          </a:p>
          <a:p>
            <a:r>
              <a:rPr lang="en-US" sz="2400" b="1">
                <a:latin typeface="Arial" pitchFamily="34" charset="0"/>
                <a:cs typeface="Arial" pitchFamily="34" charset="0"/>
              </a:rPr>
              <a:t>+ Trồng bằng hom, củ: Khoai tây, sắn..</a:t>
            </a:r>
          </a:p>
          <a:p>
            <a:r>
              <a:rPr lang="en-US" sz="2400" b="1">
                <a:latin typeface="Arial" pitchFamily="34" charset="0"/>
                <a:cs typeface="Arial" pitchFamily="34" charset="0"/>
              </a:rPr>
              <a:t>+ Trồng bằng cây con: Cây hàng năm và cây lâu năm</a:t>
            </a:r>
            <a:br>
              <a:rPr lang="en-US" sz="2400" b="1">
                <a:latin typeface="Arial" pitchFamily="34" charset="0"/>
                <a:cs typeface="Arial" pitchFamily="34" charset="0"/>
              </a:rPr>
            </a:br>
            <a:endParaRPr lang="vi-VN" sz="2400" b="1">
              <a:latin typeface="Arial" pitchFamily="34" charset="0"/>
              <a:cs typeface="Arial" pitchFamily="34" charset="0"/>
            </a:endParaRPr>
          </a:p>
        </p:txBody>
      </p:sp>
    </p:spTree>
    <p:extLst>
      <p:ext uri="{BB962C8B-B14F-4D97-AF65-F5344CB8AC3E}">
        <p14:creationId xmlns:p14="http://schemas.microsoft.com/office/powerpoint/2010/main" val="366934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4007"/>
            <a:ext cx="8458200" cy="1938992"/>
          </a:xfrm>
          <a:prstGeom prst="rect">
            <a:avLst/>
          </a:prstGeom>
        </p:spPr>
        <p:txBody>
          <a:bodyPr wrap="square">
            <a:spAutoFit/>
          </a:bodyPr>
          <a:lstStyle/>
          <a:p>
            <a:r>
              <a:rPr lang="vi-VN" sz="2400" b="1">
                <a:solidFill>
                  <a:srgbClr val="0000FF"/>
                </a:solidFill>
                <a:latin typeface="Arial" pitchFamily="34" charset="0"/>
                <a:cs typeface="Arial" pitchFamily="34" charset="0"/>
              </a:rPr>
              <a:t>1. Địa phương em có những thời vụ gieo trồng nào?</a:t>
            </a:r>
          </a:p>
          <a:p>
            <a:r>
              <a:rPr lang="vi-VN" sz="2400" b="1">
                <a:solidFill>
                  <a:srgbClr val="0000FF"/>
                </a:solidFill>
                <a:latin typeface="Arial" pitchFamily="34" charset="0"/>
                <a:cs typeface="Arial" pitchFamily="34" charset="0"/>
              </a:rPr>
              <a:t>2. Hãy kể tên một số loại cây trồng được gieo trồng vào thời vụ đó.</a:t>
            </a:r>
          </a:p>
          <a:p>
            <a:r>
              <a:rPr lang="vi-VN" sz="2400" b="1">
                <a:solidFill>
                  <a:srgbClr val="0000FF"/>
                </a:solidFill>
                <a:latin typeface="Arial" pitchFamily="34" charset="0"/>
                <a:cs typeface="Arial" pitchFamily="34" charset="0"/>
              </a:rPr>
              <a:t>3. Em hãy chọn lựa phương thức gieo trồng cho các loại cây sau đây: lúa, mía, ngô, sắn, cam, đỗ (đậu), …</a:t>
            </a:r>
          </a:p>
        </p:txBody>
      </p:sp>
    </p:spTree>
    <p:extLst>
      <p:ext uri="{BB962C8B-B14F-4D97-AF65-F5344CB8AC3E}">
        <p14:creationId xmlns:p14="http://schemas.microsoft.com/office/powerpoint/2010/main" val="40438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4007"/>
            <a:ext cx="8458200" cy="1938992"/>
          </a:xfrm>
          <a:prstGeom prst="rect">
            <a:avLst/>
          </a:prstGeom>
        </p:spPr>
        <p:txBody>
          <a:bodyPr wrap="square">
            <a:spAutoFit/>
          </a:bodyPr>
          <a:lstStyle/>
          <a:p>
            <a:r>
              <a:rPr lang="vi-VN" sz="2400" b="1">
                <a:solidFill>
                  <a:srgbClr val="0000FF"/>
                </a:solidFill>
                <a:latin typeface="Arial" pitchFamily="34" charset="0"/>
                <a:cs typeface="Arial" pitchFamily="34" charset="0"/>
              </a:rPr>
              <a:t>1. Địa phương em có những thời vụ gieo trồng nào?</a:t>
            </a:r>
          </a:p>
          <a:p>
            <a:r>
              <a:rPr lang="vi-VN" sz="2400" b="1">
                <a:solidFill>
                  <a:srgbClr val="0000FF"/>
                </a:solidFill>
                <a:latin typeface="Arial" pitchFamily="34" charset="0"/>
                <a:cs typeface="Arial" pitchFamily="34" charset="0"/>
              </a:rPr>
              <a:t>2. Hãy kể tên một số loại cây trồng được gieo trồng vào thời vụ đó.</a:t>
            </a:r>
          </a:p>
          <a:p>
            <a:r>
              <a:rPr lang="vi-VN" sz="2400" b="1">
                <a:solidFill>
                  <a:srgbClr val="0000FF"/>
                </a:solidFill>
                <a:latin typeface="Arial" pitchFamily="34" charset="0"/>
                <a:cs typeface="Arial" pitchFamily="34" charset="0"/>
              </a:rPr>
              <a:t>3. Em hãy chọn lựa phương thức gieo trồng cho các loại cây sau đây: lúa, mía, ngô, sắn, cam, đỗ (đậu), …</a:t>
            </a:r>
          </a:p>
        </p:txBody>
      </p:sp>
    </p:spTree>
    <p:extLst>
      <p:ext uri="{BB962C8B-B14F-4D97-AF65-F5344CB8AC3E}">
        <p14:creationId xmlns:p14="http://schemas.microsoft.com/office/powerpoint/2010/main" val="16377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4007"/>
            <a:ext cx="8458200" cy="1938992"/>
          </a:xfrm>
          <a:prstGeom prst="rect">
            <a:avLst/>
          </a:prstGeom>
        </p:spPr>
        <p:txBody>
          <a:bodyPr wrap="square">
            <a:spAutoFit/>
          </a:bodyPr>
          <a:lstStyle/>
          <a:p>
            <a:r>
              <a:rPr lang="vi-VN" sz="2400" b="1">
                <a:solidFill>
                  <a:srgbClr val="0000FF"/>
                </a:solidFill>
                <a:latin typeface="Arial" pitchFamily="34" charset="0"/>
                <a:cs typeface="Arial" pitchFamily="34" charset="0"/>
              </a:rPr>
              <a:t>1. Địa phương em có những thời vụ gieo trồng nào?</a:t>
            </a:r>
          </a:p>
          <a:p>
            <a:r>
              <a:rPr lang="vi-VN" sz="2400" b="1">
                <a:solidFill>
                  <a:srgbClr val="0000FF"/>
                </a:solidFill>
                <a:latin typeface="Arial" pitchFamily="34" charset="0"/>
                <a:cs typeface="Arial" pitchFamily="34" charset="0"/>
              </a:rPr>
              <a:t>2. Hãy kể tên một số loại cây trồng được gieo trồng vào thời vụ đó.</a:t>
            </a:r>
          </a:p>
          <a:p>
            <a:r>
              <a:rPr lang="vi-VN" sz="2400" b="1">
                <a:solidFill>
                  <a:srgbClr val="0000FF"/>
                </a:solidFill>
                <a:latin typeface="Arial" pitchFamily="34" charset="0"/>
                <a:cs typeface="Arial" pitchFamily="34" charset="0"/>
              </a:rPr>
              <a:t>3. Em hãy chọn lựa phương thức gieo trồng cho các loại cây sau đây: lúa, mía, ngô, sắn, cam, đỗ (đậu), …</a:t>
            </a:r>
          </a:p>
        </p:txBody>
      </p:sp>
      <p:sp>
        <p:nvSpPr>
          <p:cNvPr id="3" name="Rectangle 2"/>
          <p:cNvSpPr/>
          <p:nvPr/>
        </p:nvSpPr>
        <p:spPr>
          <a:xfrm>
            <a:off x="304800" y="2262999"/>
            <a:ext cx="8229600" cy="3785652"/>
          </a:xfrm>
          <a:prstGeom prst="rect">
            <a:avLst/>
          </a:prstGeom>
        </p:spPr>
        <p:txBody>
          <a:bodyPr wrap="square">
            <a:spAutoFit/>
          </a:bodyPr>
          <a:lstStyle/>
          <a:p>
            <a:r>
              <a:rPr lang="vi-VN" sz="2400" b="1" dirty="0">
                <a:solidFill>
                  <a:srgbClr val="FF0000"/>
                </a:solidFill>
              </a:rPr>
              <a:t>1. Ở địa phương em có 3 vụ gieo trồng là: </a:t>
            </a:r>
          </a:p>
          <a:p>
            <a:r>
              <a:rPr lang="vi-VN" sz="2400" b="1" dirty="0">
                <a:solidFill>
                  <a:srgbClr val="FF0000"/>
                </a:solidFill>
              </a:rPr>
              <a:t>   + Vụ xuân hè</a:t>
            </a:r>
            <a:r>
              <a:rPr lang="vi-VN" sz="2400" b="1" dirty="0" smtClean="0">
                <a:solidFill>
                  <a:srgbClr val="FF0000"/>
                </a:solidFill>
              </a:rPr>
              <a:t>;</a:t>
            </a:r>
            <a:endParaRPr lang="vi-VN" sz="2400" b="1" dirty="0">
              <a:solidFill>
                <a:srgbClr val="FF0000"/>
              </a:solidFill>
            </a:endParaRPr>
          </a:p>
          <a:p>
            <a:r>
              <a:rPr lang="vi-VN" sz="2400" b="1" dirty="0">
                <a:solidFill>
                  <a:srgbClr val="FF0000"/>
                </a:solidFill>
              </a:rPr>
              <a:t>   + Vụ hè thu</a:t>
            </a:r>
            <a:r>
              <a:rPr lang="vi-VN" sz="2400" b="1" dirty="0" smtClean="0">
                <a:solidFill>
                  <a:srgbClr val="FF0000"/>
                </a:solidFill>
              </a:rPr>
              <a:t>;</a:t>
            </a:r>
            <a:endParaRPr lang="vi-VN" sz="2400" b="1" dirty="0">
              <a:solidFill>
                <a:srgbClr val="FF0000"/>
              </a:solidFill>
            </a:endParaRPr>
          </a:p>
          <a:p>
            <a:r>
              <a:rPr lang="vi-VN" sz="2400" b="1" dirty="0">
                <a:solidFill>
                  <a:srgbClr val="FF0000"/>
                </a:solidFill>
              </a:rPr>
              <a:t>   + Vụ đông </a:t>
            </a:r>
            <a:r>
              <a:rPr lang="vi-VN" sz="2400" b="1" dirty="0" smtClean="0">
                <a:solidFill>
                  <a:srgbClr val="FF0000"/>
                </a:solidFill>
              </a:rPr>
              <a:t>xuân</a:t>
            </a:r>
            <a:endParaRPr lang="vi-VN" sz="2400" b="1" dirty="0">
              <a:solidFill>
                <a:srgbClr val="FF0000"/>
              </a:solidFill>
            </a:endParaRPr>
          </a:p>
          <a:p>
            <a:r>
              <a:rPr lang="vi-VN" sz="2400" b="1" dirty="0">
                <a:solidFill>
                  <a:srgbClr val="FF0000"/>
                </a:solidFill>
              </a:rPr>
              <a:t>2. Một số loại cây trồng được gieo trồng vào thời vụ đó là</a:t>
            </a:r>
            <a:r>
              <a:rPr lang="vi-VN" sz="2400" b="1" dirty="0" smtClean="0">
                <a:solidFill>
                  <a:srgbClr val="FF0000"/>
                </a:solidFill>
              </a:rPr>
              <a:t>:</a:t>
            </a:r>
            <a:endParaRPr lang="vi-VN" sz="2400" b="1" dirty="0">
              <a:solidFill>
                <a:srgbClr val="FF0000"/>
              </a:solidFill>
            </a:endParaRPr>
          </a:p>
          <a:p>
            <a:r>
              <a:rPr lang="vi-VN" sz="2400" b="1" dirty="0">
                <a:solidFill>
                  <a:srgbClr val="FF0000"/>
                </a:solidFill>
              </a:rPr>
              <a:t>   + Vụ xuân hè: lúa, ngô, cây cà chua, dưa chuột, bầu mướp, </a:t>
            </a:r>
            <a:r>
              <a:rPr lang="vi-VN" sz="2400" b="1" dirty="0" smtClean="0">
                <a:solidFill>
                  <a:srgbClr val="FF0000"/>
                </a:solidFill>
              </a:rPr>
              <a:t>…</a:t>
            </a:r>
            <a:endParaRPr lang="vi-VN" sz="2400" b="1" dirty="0">
              <a:solidFill>
                <a:srgbClr val="FF0000"/>
              </a:solidFill>
            </a:endParaRPr>
          </a:p>
          <a:p>
            <a:r>
              <a:rPr lang="vi-VN" sz="2400" b="1" dirty="0">
                <a:solidFill>
                  <a:srgbClr val="FF0000"/>
                </a:solidFill>
              </a:rPr>
              <a:t>   + Vụ hè thu: cây ổi, cây vải, lúa, ngô, cà </a:t>
            </a:r>
            <a:r>
              <a:rPr lang="vi-VN" sz="2400" b="1" dirty="0" smtClean="0">
                <a:solidFill>
                  <a:srgbClr val="FF0000"/>
                </a:solidFill>
              </a:rPr>
              <a:t>rốt</a:t>
            </a:r>
            <a:endParaRPr lang="vi-VN" sz="2400" b="1" dirty="0">
              <a:solidFill>
                <a:srgbClr val="FF0000"/>
              </a:solidFill>
            </a:endParaRPr>
          </a:p>
          <a:p>
            <a:r>
              <a:rPr lang="vi-VN" sz="2400" b="1" dirty="0">
                <a:solidFill>
                  <a:srgbClr val="FF0000"/>
                </a:solidFill>
              </a:rPr>
              <a:t>   + Vụ đông xuân: ngô, khoai, su hào, súp lơ, cải bắp</a:t>
            </a:r>
            <a:r>
              <a:rPr lang="vi-VN" sz="2400" b="1" dirty="0" smtClean="0">
                <a:solidFill>
                  <a:srgbClr val="FF0000"/>
                </a:solidFill>
              </a:rPr>
              <a:t>,</a:t>
            </a:r>
            <a:endParaRPr lang="vi-VN" sz="2400" b="1" dirty="0">
              <a:solidFill>
                <a:srgbClr val="FF0000"/>
              </a:solidFill>
            </a:endParaRPr>
          </a:p>
        </p:txBody>
      </p:sp>
    </p:spTree>
    <p:extLst>
      <p:ext uri="{BB962C8B-B14F-4D97-AF65-F5344CB8AC3E}">
        <p14:creationId xmlns:p14="http://schemas.microsoft.com/office/powerpoint/2010/main" val="16377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3" name="Rectangle 2"/>
          <p:cNvSpPr/>
          <p:nvPr/>
        </p:nvSpPr>
        <p:spPr>
          <a:xfrm>
            <a:off x="228600" y="685800"/>
            <a:ext cx="8534400" cy="1569660"/>
          </a:xfrm>
          <a:prstGeom prst="rect">
            <a:avLst/>
          </a:prstGeom>
        </p:spPr>
        <p:txBody>
          <a:bodyPr wrap="square">
            <a:spAutoFit/>
          </a:bodyPr>
          <a:lstStyle/>
          <a:p>
            <a:r>
              <a:rPr lang="en-US" sz="2400" b="1">
                <a:solidFill>
                  <a:srgbClr val="0000FF"/>
                </a:solidFill>
                <a:latin typeface="Arial" pitchFamily="34" charset="0"/>
                <a:cs typeface="Arial" pitchFamily="34" charset="0"/>
              </a:rPr>
              <a:t>1. Hãy kể tên một số loại cây trồng được gieo trồng vào các thời vụ đó.</a:t>
            </a:r>
          </a:p>
          <a:p>
            <a:r>
              <a:rPr lang="en-US" sz="2400" b="1">
                <a:solidFill>
                  <a:srgbClr val="0000FF"/>
                </a:solidFill>
                <a:latin typeface="Arial" pitchFamily="34" charset="0"/>
                <a:cs typeface="Arial" pitchFamily="34" charset="0"/>
              </a:rPr>
              <a:t>2. Em hãy chọn lựa phương thức gieo trồng cho các loại cây sau đây: lúa, mía, ngô, sắn, cam, đỗ (đậu), …</a:t>
            </a:r>
          </a:p>
        </p:txBody>
      </p:sp>
    </p:spTree>
    <p:extLst>
      <p:ext uri="{BB962C8B-B14F-4D97-AF65-F5344CB8AC3E}">
        <p14:creationId xmlns:p14="http://schemas.microsoft.com/office/powerpoint/2010/main" val="39496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3" name="Rectangle 2"/>
          <p:cNvSpPr/>
          <p:nvPr/>
        </p:nvSpPr>
        <p:spPr>
          <a:xfrm>
            <a:off x="228600" y="685800"/>
            <a:ext cx="8534400" cy="1569660"/>
          </a:xfrm>
          <a:prstGeom prst="rect">
            <a:avLst/>
          </a:prstGeom>
        </p:spPr>
        <p:txBody>
          <a:bodyPr wrap="square">
            <a:spAutoFit/>
          </a:bodyPr>
          <a:lstStyle/>
          <a:p>
            <a:r>
              <a:rPr lang="en-US" sz="2400" b="1">
                <a:solidFill>
                  <a:srgbClr val="0000FF"/>
                </a:solidFill>
                <a:latin typeface="Arial" pitchFamily="34" charset="0"/>
                <a:cs typeface="Arial" pitchFamily="34" charset="0"/>
              </a:rPr>
              <a:t>1. Hãy kể tên một số loại cây trồng được gieo trồng vào các thời vụ đó.</a:t>
            </a:r>
          </a:p>
          <a:p>
            <a:r>
              <a:rPr lang="en-US" sz="2400" b="1">
                <a:solidFill>
                  <a:srgbClr val="0000FF"/>
                </a:solidFill>
                <a:latin typeface="Arial" pitchFamily="34" charset="0"/>
                <a:cs typeface="Arial" pitchFamily="34" charset="0"/>
              </a:rPr>
              <a:t>2. Em hãy chọn lựa phương thức gieo trồng cho các loại cây sau đây: lúa, mía, ngô, sắn, cam, đỗ (đậu), …</a:t>
            </a:r>
          </a:p>
        </p:txBody>
      </p:sp>
      <p:sp>
        <p:nvSpPr>
          <p:cNvPr id="4" name="Rectangle 3"/>
          <p:cNvSpPr/>
          <p:nvPr/>
        </p:nvSpPr>
        <p:spPr>
          <a:xfrm>
            <a:off x="419100" y="2247244"/>
            <a:ext cx="8153400" cy="4062651"/>
          </a:xfrm>
          <a:prstGeom prst="rect">
            <a:avLst/>
          </a:prstGeom>
        </p:spPr>
        <p:txBody>
          <a:bodyPr wrap="square">
            <a:spAutoFit/>
          </a:bodyPr>
          <a:lstStyle/>
          <a:p>
            <a:r>
              <a:rPr lang="vi-VN" sz="2400" b="1" dirty="0">
                <a:solidFill>
                  <a:srgbClr val="FF0000"/>
                </a:solidFill>
              </a:rPr>
              <a:t>1</a:t>
            </a:r>
            <a:r>
              <a:rPr lang="vi-VN" sz="2400" b="1" dirty="0" smtClean="0">
                <a:solidFill>
                  <a:srgbClr val="FF0000"/>
                </a:solidFill>
              </a:rPr>
              <a:t>. </a:t>
            </a:r>
            <a:r>
              <a:rPr lang="vi-VN" sz="2400" b="1" dirty="0">
                <a:solidFill>
                  <a:srgbClr val="FF0000"/>
                </a:solidFill>
              </a:rPr>
              <a:t>Một số loại cây trồng được gieo trồng vào thời vụ đó là:</a:t>
            </a:r>
          </a:p>
          <a:p>
            <a:r>
              <a:rPr lang="vi-VN" sz="2400" b="1" dirty="0">
                <a:solidFill>
                  <a:srgbClr val="FF0000"/>
                </a:solidFill>
              </a:rPr>
              <a:t>   + Vụ xuân hè: lúa, ngô, cây cà chua, dưa chuột, bầu mướp, …</a:t>
            </a:r>
          </a:p>
          <a:p>
            <a:r>
              <a:rPr lang="vi-VN" sz="2400" b="1" dirty="0">
                <a:solidFill>
                  <a:srgbClr val="FF0000"/>
                </a:solidFill>
              </a:rPr>
              <a:t>   + Vụ hè thu: cây ổi, cây vải, lúa, ngô, cà rốt</a:t>
            </a:r>
          </a:p>
          <a:p>
            <a:r>
              <a:rPr lang="vi-VN" sz="2400" b="1" dirty="0">
                <a:solidFill>
                  <a:srgbClr val="FF0000"/>
                </a:solidFill>
              </a:rPr>
              <a:t>   + Vụ đông xuân: ngô, khoai, su hào, súp lơ, cải bắp, …</a:t>
            </a:r>
          </a:p>
          <a:p>
            <a:r>
              <a:rPr lang="vi-VN" sz="2400" b="1" dirty="0">
                <a:solidFill>
                  <a:srgbClr val="FF0000"/>
                </a:solidFill>
              </a:rPr>
              <a:t>2. Trồng bằng hạt: lúa, đỗ..</a:t>
            </a:r>
          </a:p>
          <a:p>
            <a:r>
              <a:rPr lang="vi-VN" sz="2400" b="1" dirty="0">
                <a:solidFill>
                  <a:srgbClr val="FF0000"/>
                </a:solidFill>
              </a:rPr>
              <a:t>- Trồng bằng hom: mía, sắn..</a:t>
            </a:r>
          </a:p>
          <a:p>
            <a:r>
              <a:rPr lang="vi-VN" sz="2400" b="1" dirty="0">
                <a:solidFill>
                  <a:srgbClr val="FF0000"/>
                </a:solidFill>
              </a:rPr>
              <a:t>- Trồng bằng cây con: cam…</a:t>
            </a:r>
          </a:p>
          <a:p>
            <a:endParaRPr lang="vi-VN" b="1" dirty="0"/>
          </a:p>
        </p:txBody>
      </p:sp>
    </p:spTree>
    <p:extLst>
      <p:ext uri="{BB962C8B-B14F-4D97-AF65-F5344CB8AC3E}">
        <p14:creationId xmlns:p14="http://schemas.microsoft.com/office/powerpoint/2010/main" val="340199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VẬN DỤNG</a:t>
            </a:r>
            <a:endParaRPr lang="en-US" sz="2800" b="1">
              <a:solidFill>
                <a:srgbClr val="FF0000"/>
              </a:solidFill>
              <a:latin typeface="Arial" pitchFamily="34" charset="0"/>
              <a:cs typeface="Arial" pitchFamily="34" charset="0"/>
            </a:endParaRPr>
          </a:p>
        </p:txBody>
      </p:sp>
      <p:sp>
        <p:nvSpPr>
          <p:cNvPr id="6" name="Rectangle 5"/>
          <p:cNvSpPr/>
          <p:nvPr/>
        </p:nvSpPr>
        <p:spPr>
          <a:xfrm>
            <a:off x="406078" y="609600"/>
            <a:ext cx="8534400" cy="830997"/>
          </a:xfrm>
          <a:prstGeom prst="rect">
            <a:avLst/>
          </a:prstGeom>
        </p:spPr>
        <p:txBody>
          <a:bodyPr wrap="square">
            <a:spAutoFit/>
          </a:bodyPr>
          <a:lstStyle/>
          <a:p>
            <a:r>
              <a:rPr lang="en-US" sz="2400" b="1" smtClean="0">
                <a:solidFill>
                  <a:srgbClr val="000099"/>
                </a:solidFill>
                <a:latin typeface="Arial" pitchFamily="34" charset="0"/>
                <a:cs typeface="Arial" pitchFamily="34" charset="0"/>
              </a:rPr>
              <a:t>Ở địa phương em có những phương </a:t>
            </a:r>
            <a:r>
              <a:rPr lang="en-US" sz="2400" b="1">
                <a:solidFill>
                  <a:srgbClr val="000099"/>
                </a:solidFill>
                <a:latin typeface="Arial" pitchFamily="34" charset="0"/>
                <a:cs typeface="Arial" pitchFamily="34" charset="0"/>
              </a:rPr>
              <a:t>pháp gieo trồng nào</a:t>
            </a:r>
          </a:p>
          <a:p>
            <a:r>
              <a:rPr lang="vi-VN" sz="2400" b="1" smtClean="0">
                <a:solidFill>
                  <a:srgbClr val="000099"/>
                </a:solidFill>
              </a:rPr>
              <a:t>Ghi trên giấy A4. Giờ sau nộp </a:t>
            </a:r>
            <a:r>
              <a:rPr lang="en-US" sz="2400" b="1" smtClean="0">
                <a:solidFill>
                  <a:srgbClr val="000099"/>
                </a:solidFill>
              </a:rPr>
              <a:t>GV</a:t>
            </a:r>
            <a:endParaRPr lang="en-US" sz="2400" b="1">
              <a:solidFill>
                <a:srgbClr val="000099"/>
              </a:solidFill>
            </a:endParaRPr>
          </a:p>
        </p:txBody>
      </p:sp>
    </p:spTree>
    <p:extLst>
      <p:ext uri="{BB962C8B-B14F-4D97-AF65-F5344CB8AC3E}">
        <p14:creationId xmlns:p14="http://schemas.microsoft.com/office/powerpoint/2010/main" val="14757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57200" y="762000"/>
            <a:ext cx="4419600" cy="5334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itchFamily="34" charset="0"/>
                <a:cs typeface="Arial" pitchFamily="34" charset="0"/>
              </a:rPr>
              <a:t>Quan sát Hình 2.1 và cho biết: Những yếu tố nào ảnh hưởng đến cây trồng? Yếu tố nào không thể thay đổi, yếu tố nào có thể thay đổi?</a:t>
            </a:r>
            <a:br>
              <a:rPr lang="en-US" sz="2400" b="1">
                <a:solidFill>
                  <a:srgbClr val="0000FF"/>
                </a:solidFill>
                <a:latin typeface="Arial" pitchFamily="34" charset="0"/>
                <a:cs typeface="Arial" pitchFamily="34" charset="0"/>
              </a:rPr>
            </a:br>
            <a:endParaRPr lang="en-US" sz="2400" b="1">
              <a:solidFill>
                <a:srgbClr val="0000FF"/>
              </a:solidFill>
              <a:latin typeface="Arial" pitchFamily="34" charset="0"/>
              <a:cs typeface="Arial" pitchFamily="34" charset="0"/>
            </a:endParaRPr>
          </a:p>
        </p:txBody>
      </p:sp>
      <p:pic>
        <p:nvPicPr>
          <p:cNvPr id="5" name="Picture 4" descr="C:\Users\USER\Desktop\image7.png"/>
          <p:cNvPicPr/>
          <p:nvPr/>
        </p:nvPicPr>
        <p:blipFill>
          <a:blip r:embed="rId2">
            <a:extLst>
              <a:ext uri="{28A0092B-C50C-407E-A947-70E740481C1C}">
                <a14:useLocalDpi xmlns:a14="http://schemas.microsoft.com/office/drawing/2010/main" val="0"/>
              </a:ext>
            </a:extLst>
          </a:blip>
          <a:srcRect/>
          <a:stretch>
            <a:fillRect/>
          </a:stretch>
        </p:blipFill>
        <p:spPr bwMode="auto">
          <a:xfrm>
            <a:off x="4904096" y="609600"/>
            <a:ext cx="3957637" cy="5486400"/>
          </a:xfrm>
          <a:prstGeom prst="rect">
            <a:avLst/>
          </a:prstGeom>
          <a:noFill/>
          <a:ln>
            <a:noFill/>
          </a:ln>
        </p:spPr>
      </p:pic>
    </p:spTree>
    <p:extLst>
      <p:ext uri="{BB962C8B-B14F-4D97-AF65-F5344CB8AC3E}">
        <p14:creationId xmlns:p14="http://schemas.microsoft.com/office/powerpoint/2010/main" val="351809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57200" y="76200"/>
            <a:ext cx="4419600" cy="4191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itchFamily="34" charset="0"/>
                <a:cs typeface="Arial" pitchFamily="34" charset="0"/>
              </a:rPr>
              <a:t>Quan sát Hình 2.1 và cho biết: Những yếu tố nào ảnh hưởng đến cây trồng? Yếu tố nào không thể thay đổi, yếu tố nào có thể thay đổi?</a:t>
            </a:r>
            <a:br>
              <a:rPr lang="en-US" sz="2400" b="1">
                <a:solidFill>
                  <a:srgbClr val="0000FF"/>
                </a:solidFill>
                <a:latin typeface="Arial" pitchFamily="34" charset="0"/>
                <a:cs typeface="Arial" pitchFamily="34" charset="0"/>
              </a:rPr>
            </a:br>
            <a:endParaRPr lang="en-US" sz="2400" b="1">
              <a:solidFill>
                <a:srgbClr val="0000FF"/>
              </a:solidFill>
              <a:latin typeface="Arial" pitchFamily="34" charset="0"/>
              <a:cs typeface="Arial" pitchFamily="34" charset="0"/>
            </a:endParaRPr>
          </a:p>
        </p:txBody>
      </p:sp>
      <p:pic>
        <p:nvPicPr>
          <p:cNvPr id="5" name="Picture 4" descr="C:\Users\USER\Desktop\image7.png"/>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
            <a:ext cx="3957637" cy="4336576"/>
          </a:xfrm>
          <a:prstGeom prst="rect">
            <a:avLst/>
          </a:prstGeom>
          <a:noFill/>
          <a:ln>
            <a:noFill/>
          </a:ln>
        </p:spPr>
      </p:pic>
      <p:sp>
        <p:nvSpPr>
          <p:cNvPr id="2" name="Rectangle 1"/>
          <p:cNvSpPr/>
          <p:nvPr/>
        </p:nvSpPr>
        <p:spPr>
          <a:xfrm>
            <a:off x="457200" y="4419600"/>
            <a:ext cx="7696200" cy="2246769"/>
          </a:xfrm>
          <a:prstGeom prst="rect">
            <a:avLst/>
          </a:prstGeom>
        </p:spPr>
        <p:txBody>
          <a:bodyPr wrap="square">
            <a:spAutoFit/>
          </a:bodyPr>
          <a:lstStyle/>
          <a:p>
            <a:r>
              <a:rPr lang="en-US" sz="2000">
                <a:solidFill>
                  <a:srgbClr val="FF0000"/>
                </a:solidFill>
                <a:latin typeface="Arial" pitchFamily="34" charset="0"/>
                <a:cs typeface="Arial" pitchFamily="34" charset="0"/>
              </a:rPr>
              <a:t>M</a:t>
            </a:r>
            <a:r>
              <a:rPr lang="vi-VN" sz="2000" smtClean="0">
                <a:solidFill>
                  <a:srgbClr val="FF0000"/>
                </a:solidFill>
                <a:latin typeface="Arial" pitchFamily="34" charset="0"/>
                <a:cs typeface="Arial" pitchFamily="34" charset="0"/>
              </a:rPr>
              <a:t>ột </a:t>
            </a:r>
            <a:r>
              <a:rPr lang="vi-VN" sz="2000">
                <a:solidFill>
                  <a:srgbClr val="FF0000"/>
                </a:solidFill>
                <a:latin typeface="Arial" pitchFamily="34" charset="0"/>
                <a:cs typeface="Arial" pitchFamily="34" charset="0"/>
              </a:rPr>
              <a:t>số yếu tố tự nhiên ảnh hưởng đến cây trồng như:</a:t>
            </a:r>
          </a:p>
          <a:p>
            <a:r>
              <a:rPr lang="vi-VN" sz="2000">
                <a:solidFill>
                  <a:srgbClr val="FF0000"/>
                </a:solidFill>
                <a:latin typeface="Arial" pitchFamily="34" charset="0"/>
                <a:cs typeface="Arial" pitchFamily="34" charset="0"/>
              </a:rPr>
              <a:t>   + Nhiệt độ, độ ẩm</a:t>
            </a:r>
          </a:p>
          <a:p>
            <a:r>
              <a:rPr lang="vi-VN" sz="2000">
                <a:solidFill>
                  <a:srgbClr val="FF0000"/>
                </a:solidFill>
                <a:latin typeface="Arial" pitchFamily="34" charset="0"/>
                <a:cs typeface="Arial" pitchFamily="34" charset="0"/>
              </a:rPr>
              <a:t>   + Lượng mưa</a:t>
            </a:r>
          </a:p>
          <a:p>
            <a:r>
              <a:rPr lang="vi-VN" sz="2000">
                <a:solidFill>
                  <a:srgbClr val="FF0000"/>
                </a:solidFill>
                <a:latin typeface="Arial" pitchFamily="34" charset="0"/>
                <a:cs typeface="Arial" pitchFamily="34" charset="0"/>
              </a:rPr>
              <a:t>   + Đất</a:t>
            </a:r>
          </a:p>
          <a:p>
            <a:r>
              <a:rPr lang="vi-VN" sz="2000">
                <a:solidFill>
                  <a:srgbClr val="FF0000"/>
                </a:solidFill>
                <a:latin typeface="Arial" pitchFamily="34" charset="0"/>
                <a:cs typeface="Arial" pitchFamily="34" charset="0"/>
              </a:rPr>
              <a:t>   + Dinh dưỡng</a:t>
            </a:r>
          </a:p>
          <a:p>
            <a:r>
              <a:rPr lang="vi-VN" sz="2000">
                <a:solidFill>
                  <a:srgbClr val="FF0000"/>
                </a:solidFill>
                <a:latin typeface="Arial" pitchFamily="34" charset="0"/>
                <a:cs typeface="Arial" pitchFamily="34" charset="0"/>
              </a:rPr>
              <a:t>   + Thành phần khí quyển</a:t>
            </a:r>
          </a:p>
          <a:p>
            <a:r>
              <a:rPr lang="vi-VN" sz="2000">
                <a:solidFill>
                  <a:srgbClr val="FF0000"/>
                </a:solidFill>
                <a:latin typeface="Arial" pitchFamily="34" charset="0"/>
                <a:cs typeface="Arial" pitchFamily="34" charset="0"/>
              </a:rPr>
              <a:t>   + Các vi sinh vật, cây cỏ dại</a:t>
            </a:r>
          </a:p>
        </p:txBody>
      </p:sp>
    </p:spTree>
    <p:extLst>
      <p:ext uri="{BB962C8B-B14F-4D97-AF65-F5344CB8AC3E}">
        <p14:creationId xmlns:p14="http://schemas.microsoft.com/office/powerpoint/2010/main" val="13252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330" y="76200"/>
            <a:ext cx="8305800" cy="830997"/>
          </a:xfrm>
          <a:prstGeom prst="rect">
            <a:avLst/>
          </a:prstGeom>
        </p:spPr>
        <p:txBody>
          <a:bodyPr wrap="square">
            <a:spAutoFit/>
          </a:bodyPr>
          <a:lstStyle/>
          <a:p>
            <a:r>
              <a:rPr lang="en-US" sz="2400" b="1">
                <a:solidFill>
                  <a:srgbClr val="0000FF"/>
                </a:solidFill>
                <a:latin typeface="Arial" pitchFamily="34" charset="0"/>
                <a:cs typeface="Arial" pitchFamily="34" charset="0"/>
              </a:rPr>
              <a:t>Quan sát Hình 2.2 và cho biết quy trình trồng trọt gồm những bước nào</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pic>
        <p:nvPicPr>
          <p:cNvPr id="1026" name="Picture 2" descr="C:\Users\USER\Desktop\screenshot-2022-06-28-1541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07198"/>
            <a:ext cx="8000999" cy="556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2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7696200" cy="1200329"/>
          </a:xfrm>
          <a:prstGeom prst="rect">
            <a:avLst/>
          </a:prstGeom>
        </p:spPr>
        <p:txBody>
          <a:bodyPr wrap="square">
            <a:spAutoFit/>
          </a:bodyPr>
          <a:lstStyle/>
          <a:p>
            <a:r>
              <a:rPr lang="vi-VN" sz="2400"/>
              <a:t>-  </a:t>
            </a:r>
            <a:r>
              <a:rPr lang="vi-VN" sz="2400">
                <a:solidFill>
                  <a:srgbClr val="FF0000"/>
                </a:solidFill>
              </a:rPr>
              <a:t>Quy trình trồng trọt gồm: các biện pháp kĩ thuật canh tác một loại cây trồng theo một trình tự nhất định nhằm nâng cao năng suất, chất lượng của cây trồng</a:t>
            </a:r>
            <a:r>
              <a:rPr lang="vi-VN" sz="2400" smtClean="0">
                <a:solidFill>
                  <a:srgbClr val="FF0000"/>
                </a:solidFill>
              </a:rPr>
              <a:t>.</a:t>
            </a:r>
            <a:endParaRPr lang="vi-VN" sz="2400">
              <a:solidFill>
                <a:srgbClr val="FF0000"/>
              </a:solidFill>
            </a:endParaRPr>
          </a:p>
        </p:txBody>
      </p:sp>
    </p:spTree>
    <p:extLst>
      <p:ext uri="{BB962C8B-B14F-4D97-AF65-F5344CB8AC3E}">
        <p14:creationId xmlns:p14="http://schemas.microsoft.com/office/powerpoint/2010/main" val="351124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52400"/>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4. </a:t>
            </a:r>
            <a:r>
              <a:rPr lang="en-US" sz="2400" b="1">
                <a:solidFill>
                  <a:srgbClr val="FF0000"/>
                </a:solidFill>
                <a:latin typeface="Arial" pitchFamily="34" charset="0"/>
                <a:cs typeface="Arial" pitchFamily="34" charset="0"/>
              </a:rPr>
              <a:t>BÀI </a:t>
            </a:r>
            <a:r>
              <a:rPr lang="en-US" sz="2400" b="1" smtClean="0">
                <a:solidFill>
                  <a:srgbClr val="FF0000"/>
                </a:solidFill>
                <a:latin typeface="Arial" pitchFamily="34" charset="0"/>
                <a:cs typeface="Arial" pitchFamily="34" charset="0"/>
              </a:rPr>
              <a:t>2. </a:t>
            </a:r>
            <a:r>
              <a:rPr lang="en-US" sz="2400" b="1">
                <a:solidFill>
                  <a:srgbClr val="FF0000"/>
                </a:solidFill>
                <a:latin typeface="Arial" pitchFamily="34" charset="0"/>
                <a:cs typeface="Arial" pitchFamily="34" charset="0"/>
              </a:rPr>
              <a:t>QUY TRÌNH TRỒNG TRỌT</a:t>
            </a:r>
            <a:endParaRPr lang="en-US" sz="2400">
              <a:solidFill>
                <a:srgbClr val="FF0000"/>
              </a:solidFill>
              <a:latin typeface="Arial" pitchFamily="34" charset="0"/>
              <a:cs typeface="Arial" pitchFamily="34" charset="0"/>
            </a:endParaRPr>
          </a:p>
        </p:txBody>
      </p:sp>
      <p:sp>
        <p:nvSpPr>
          <p:cNvPr id="3" name="Rectangle 2"/>
          <p:cNvSpPr/>
          <p:nvPr/>
        </p:nvSpPr>
        <p:spPr>
          <a:xfrm>
            <a:off x="457200" y="614065"/>
            <a:ext cx="7924800" cy="1200329"/>
          </a:xfrm>
          <a:prstGeom prst="rect">
            <a:avLst/>
          </a:prstGeom>
        </p:spPr>
        <p:txBody>
          <a:bodyPr wrap="square">
            <a:spAutoFit/>
          </a:bodyPr>
          <a:lstStyle/>
          <a:p>
            <a:r>
              <a:rPr lang="en-US" sz="2400" b="1">
                <a:latin typeface="Arial" pitchFamily="34" charset="0"/>
                <a:cs typeface="Arial" pitchFamily="34" charset="0"/>
              </a:rPr>
              <a:t>1.Giới thiệu chung về quy trình trồng trọt</a:t>
            </a:r>
          </a:p>
          <a:p>
            <a:r>
              <a:rPr lang="en-US" sz="2400" b="1">
                <a:latin typeface="Arial" pitchFamily="34" charset="0"/>
                <a:cs typeface="Arial" pitchFamily="34" charset="0"/>
              </a:rPr>
              <a:t>Quy trình trồng trọt gồm: Làm đất, bón phân lót; gieo trồng; chăm sóc và thu hoạch</a:t>
            </a:r>
            <a:endParaRPr lang="vi-VN" sz="2400" b="1">
              <a:latin typeface="Arial" pitchFamily="34" charset="0"/>
              <a:cs typeface="Arial" pitchFamily="34" charset="0"/>
            </a:endParaRPr>
          </a:p>
        </p:txBody>
      </p:sp>
    </p:spTree>
    <p:extLst>
      <p:ext uri="{BB962C8B-B14F-4D97-AF65-F5344CB8AC3E}">
        <p14:creationId xmlns:p14="http://schemas.microsoft.com/office/powerpoint/2010/main" val="14849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162"/>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a:t>
            </a:r>
            <a:r>
              <a:rPr lang="en-US" sz="2400" b="1">
                <a:solidFill>
                  <a:srgbClr val="FF0000"/>
                </a:solidFill>
                <a:latin typeface="Arial" pitchFamily="34" charset="0"/>
                <a:ea typeface="Times New Roman" pitchFamily="18" charset="0"/>
                <a:cs typeface="Arial" pitchFamily="34" charset="0"/>
              </a:rPr>
              <a:t>1</a:t>
            </a:r>
            <a:endPar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49843" y="384478"/>
            <a:ext cx="8488344" cy="1569660"/>
          </a:xfrm>
          <a:prstGeom prst="rect">
            <a:avLst/>
          </a:prstGeom>
        </p:spPr>
        <p:txBody>
          <a:bodyPr wrap="square">
            <a:spAutoFit/>
          </a:bodyPr>
          <a:lstStyle/>
          <a:p>
            <a:r>
              <a:rPr lang="en-US" sz="2400" b="1">
                <a:solidFill>
                  <a:srgbClr val="0000FF"/>
                </a:solidFill>
                <a:latin typeface="Arial" pitchFamily="34" charset="0"/>
                <a:cs typeface="Arial" pitchFamily="34" charset="0"/>
              </a:rPr>
              <a:t>1.Vì sao làm đất trước khi gieo trồng lại có lợi cho cây trồng?</a:t>
            </a:r>
            <a:br>
              <a:rPr lang="en-US" sz="2400" b="1">
                <a:solidFill>
                  <a:srgbClr val="0000FF"/>
                </a:solidFill>
                <a:latin typeface="Arial" pitchFamily="34" charset="0"/>
                <a:cs typeface="Arial" pitchFamily="34" charset="0"/>
              </a:rPr>
            </a:br>
            <a:r>
              <a:rPr lang="en-US" sz="2400" b="1">
                <a:solidFill>
                  <a:srgbClr val="0000FF"/>
                </a:solidFill>
                <a:latin typeface="Arial" pitchFamily="34" charset="0"/>
                <a:cs typeface="Arial" pitchFamily="34" charset="0"/>
              </a:rPr>
              <a:t>2. Hãy nhận xét sự thay đổi hình dạng của đất trong Hình 2.3</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pic>
        <p:nvPicPr>
          <p:cNvPr id="3" name="Picture 2" descr="C:\Users\USER\Desktop\screenshot-2022-06-28-154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4" y="1828800"/>
            <a:ext cx="8229600" cy="396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724" y="5854620"/>
            <a:ext cx="8347276" cy="830997"/>
          </a:xfrm>
          <a:prstGeom prst="rect">
            <a:avLst/>
          </a:prstGeom>
        </p:spPr>
        <p:txBody>
          <a:bodyPr wrap="square">
            <a:spAutoFit/>
          </a:bodyPr>
          <a:lstStyle/>
          <a:p>
            <a:r>
              <a:rPr lang="vi-VN" sz="2400" b="1">
                <a:solidFill>
                  <a:srgbClr val="0000FF"/>
                </a:solidFill>
              </a:rPr>
              <a:t>3. Có thể sử dụng những công cụ nào để làm đất?</a:t>
            </a:r>
          </a:p>
          <a:p>
            <a:r>
              <a:rPr lang="vi-VN" sz="2400" b="1">
                <a:solidFill>
                  <a:srgbClr val="0000FF"/>
                </a:solidFill>
              </a:rPr>
              <a:t>4.Vì sao cần bón lót trước khi gieo trồng?</a:t>
            </a:r>
          </a:p>
        </p:txBody>
      </p:sp>
    </p:spTree>
    <p:extLst>
      <p:ext uri="{BB962C8B-B14F-4D97-AF65-F5344CB8AC3E}">
        <p14:creationId xmlns:p14="http://schemas.microsoft.com/office/powerpoint/2010/main" val="5701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4841" y="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a:t>
            </a:r>
            <a:r>
              <a:rPr lang="en-US" sz="2400" b="1">
                <a:solidFill>
                  <a:srgbClr val="FF0000"/>
                </a:solidFill>
                <a:latin typeface="Arial" pitchFamily="34" charset="0"/>
                <a:ea typeface="Times New Roman" pitchFamily="18" charset="0"/>
                <a:cs typeface="Arial" pitchFamily="34" charset="0"/>
              </a:rPr>
              <a:t>1</a:t>
            </a:r>
            <a:endPar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3" name="Rectangle 2"/>
          <p:cNvSpPr/>
          <p:nvPr/>
        </p:nvSpPr>
        <p:spPr>
          <a:xfrm>
            <a:off x="342899" y="647514"/>
            <a:ext cx="8595287" cy="461665"/>
          </a:xfrm>
          <a:prstGeom prst="rect">
            <a:avLst/>
          </a:prstGeom>
        </p:spPr>
        <p:txBody>
          <a:bodyPr wrap="square">
            <a:spAutoFit/>
          </a:bodyPr>
          <a:lstStyle/>
          <a:p>
            <a:r>
              <a:rPr lang="vi-VN" sz="2400" b="1" smtClean="0">
                <a:solidFill>
                  <a:srgbClr val="000099"/>
                </a:solidFill>
              </a:rPr>
              <a:t> </a:t>
            </a:r>
            <a:endParaRPr lang="vi-VN" sz="2400" b="1">
              <a:solidFill>
                <a:srgbClr val="000099"/>
              </a:solidFill>
            </a:endParaRPr>
          </a:p>
        </p:txBody>
      </p:sp>
      <p:sp>
        <p:nvSpPr>
          <p:cNvPr id="5" name="Rectangle 4"/>
          <p:cNvSpPr/>
          <p:nvPr/>
        </p:nvSpPr>
        <p:spPr>
          <a:xfrm>
            <a:off x="228600" y="566678"/>
            <a:ext cx="8458200" cy="5909310"/>
          </a:xfrm>
          <a:prstGeom prst="rect">
            <a:avLst/>
          </a:prstGeom>
        </p:spPr>
        <p:txBody>
          <a:bodyPr wrap="square">
            <a:spAutoFit/>
          </a:bodyPr>
          <a:lstStyle/>
          <a:p>
            <a:r>
              <a:rPr lang="en-US" sz="2400" smtClean="0">
                <a:solidFill>
                  <a:srgbClr val="FF0000"/>
                </a:solidFill>
                <a:latin typeface="Arial" pitchFamily="34" charset="0"/>
                <a:cs typeface="Arial" pitchFamily="34" charset="0"/>
              </a:rPr>
              <a:t>1.</a:t>
            </a:r>
            <a:r>
              <a:rPr lang="vi-VN" sz="2400" smtClean="0">
                <a:solidFill>
                  <a:srgbClr val="FF0000"/>
                </a:solidFill>
                <a:latin typeface="Arial" pitchFamily="34" charset="0"/>
                <a:cs typeface="Arial" pitchFamily="34" charset="0"/>
              </a:rPr>
              <a:t>Làm </a:t>
            </a:r>
            <a:r>
              <a:rPr lang="vi-VN" sz="2400">
                <a:solidFill>
                  <a:srgbClr val="FF0000"/>
                </a:solidFill>
                <a:latin typeface="Arial" pitchFamily="34" charset="0"/>
                <a:cs typeface="Arial" pitchFamily="34" charset="0"/>
              </a:rPr>
              <a:t>đất trước khi gieo trồng có lợi cho cây trồng. Vì làm đất giúp cho đất tơi xốp, khả năng giữ nước, chất dinh dưỡng, đồng thời diệt cỏ dại và mầm mống sâu bệnh, tạo điều kiện cho cây sinh trưởng, phát triển tốt.</a:t>
            </a:r>
            <a:br>
              <a:rPr lang="vi-VN" sz="2400">
                <a:solidFill>
                  <a:srgbClr val="FF0000"/>
                </a:solidFill>
                <a:latin typeface="Arial" pitchFamily="34" charset="0"/>
                <a:cs typeface="Arial" pitchFamily="34" charset="0"/>
              </a:rPr>
            </a:br>
            <a:r>
              <a:rPr lang="en-US" sz="2400" smtClean="0">
                <a:solidFill>
                  <a:srgbClr val="FF0000"/>
                </a:solidFill>
                <a:latin typeface="Arial" pitchFamily="34" charset="0"/>
                <a:cs typeface="Arial" pitchFamily="34" charset="0"/>
              </a:rPr>
              <a:t>2.</a:t>
            </a:r>
            <a:r>
              <a:rPr lang="vi-VN" sz="2400" b="1">
                <a:solidFill>
                  <a:srgbClr val="FF0000"/>
                </a:solidFill>
                <a:latin typeface="Arial" pitchFamily="34" charset="0"/>
                <a:cs typeface="Arial" pitchFamily="34" charset="0"/>
              </a:rPr>
              <a:t> </a:t>
            </a:r>
            <a:r>
              <a:rPr lang="vi-VN" sz="2400">
                <a:solidFill>
                  <a:srgbClr val="FF0000"/>
                </a:solidFill>
                <a:latin typeface="Arial" pitchFamily="34" charset="0"/>
                <a:cs typeface="Arial" pitchFamily="34" charset="0"/>
              </a:rPr>
              <a:t> Hình dạng đất thay đổi:</a:t>
            </a:r>
          </a:p>
          <a:p>
            <a:r>
              <a:rPr lang="vi-VN" sz="2400">
                <a:solidFill>
                  <a:srgbClr val="FF0000"/>
                </a:solidFill>
                <a:latin typeface="Arial" pitchFamily="34" charset="0"/>
                <a:cs typeface="Arial" pitchFamily="34" charset="0"/>
              </a:rPr>
              <a:t>Hình a: Cày đất: làm xáo trộn đất mặt ở độ sâu khoảng 20 – 30 cm.</a:t>
            </a:r>
          </a:p>
          <a:p>
            <a:r>
              <a:rPr lang="vi-VN" sz="2400">
                <a:solidFill>
                  <a:srgbClr val="FF0000"/>
                </a:solidFill>
                <a:latin typeface="Arial" pitchFamily="34" charset="0"/>
                <a:cs typeface="Arial" pitchFamily="34" charset="0"/>
              </a:rPr>
              <a:t>Hình b: Bừa và đập đất: làm nhỏ đất, thu gom cỏ dại, trộn đều phân và san phẳng mặt ruộng</a:t>
            </a:r>
          </a:p>
          <a:p>
            <a:r>
              <a:rPr lang="vi-VN" sz="2400">
                <a:solidFill>
                  <a:srgbClr val="FF0000"/>
                </a:solidFill>
                <a:latin typeface="Arial" pitchFamily="34" charset="0"/>
                <a:cs typeface="Arial" pitchFamily="34" charset="0"/>
              </a:rPr>
              <a:t>Hình c: Lên luống: chống ngập úng, tạo tầng đất dày cho cây sinh trưởng, phát triển.</a:t>
            </a:r>
          </a:p>
          <a:p>
            <a:r>
              <a:rPr lang="en-US" sz="2400" b="1">
                <a:solidFill>
                  <a:srgbClr val="FF0000"/>
                </a:solidFill>
                <a:latin typeface="Arial" pitchFamily="34" charset="0"/>
                <a:cs typeface="Arial" pitchFamily="34" charset="0"/>
              </a:rPr>
              <a:t>3</a:t>
            </a:r>
            <a:r>
              <a:rPr lang="vi-VN" sz="2400" b="1" smtClean="0">
                <a:solidFill>
                  <a:srgbClr val="FF0000"/>
                </a:solidFill>
                <a:latin typeface="Arial" pitchFamily="34" charset="0"/>
                <a:cs typeface="Arial" pitchFamily="34" charset="0"/>
              </a:rPr>
              <a:t>.</a:t>
            </a:r>
            <a:r>
              <a:rPr lang="vi-VN" sz="2400">
                <a:solidFill>
                  <a:srgbClr val="FF0000"/>
                </a:solidFill>
                <a:latin typeface="Arial" pitchFamily="34" charset="0"/>
                <a:cs typeface="Arial" pitchFamily="34" charset="0"/>
              </a:rPr>
              <a:t> Các công cụ được sử dụng để làm đất là: máy cày, máy bừa, máy tạo luống, trâu cày, bừa, cuốc, xẻng.</a:t>
            </a:r>
          </a:p>
          <a:p>
            <a:r>
              <a:rPr lang="en-US" sz="2400" smtClean="0">
                <a:solidFill>
                  <a:srgbClr val="FF0000"/>
                </a:solidFill>
                <a:latin typeface="Arial" pitchFamily="34" charset="0"/>
                <a:cs typeface="Arial" pitchFamily="34" charset="0"/>
              </a:rPr>
              <a:t>4.</a:t>
            </a:r>
            <a:r>
              <a:rPr lang="vi-VN" sz="2400">
                <a:solidFill>
                  <a:srgbClr val="FF0000"/>
                </a:solidFill>
                <a:latin typeface="Arial" pitchFamily="34" charset="0"/>
                <a:cs typeface="Arial" pitchFamily="34" charset="0"/>
              </a:rPr>
              <a:t> Cần bón lót trước khi gieo trồng là vì nhằm cung cấp chất dinh dưỡng cho cây con ngay khi mới mọc hoặc mới bén rễ.</a:t>
            </a:r>
            <a:br>
              <a:rPr lang="vi-VN" sz="2400">
                <a:solidFill>
                  <a:srgbClr val="FF0000"/>
                </a:solidFill>
                <a:latin typeface="Arial" pitchFamily="34" charset="0"/>
                <a:cs typeface="Arial" pitchFamily="34" charset="0"/>
              </a:rPr>
            </a:br>
            <a:endParaRPr lang="vi-VN">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80553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52400"/>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4. </a:t>
            </a:r>
            <a:r>
              <a:rPr lang="en-US" sz="2400" b="1">
                <a:solidFill>
                  <a:srgbClr val="FF0000"/>
                </a:solidFill>
                <a:latin typeface="Arial" pitchFamily="34" charset="0"/>
                <a:cs typeface="Arial" pitchFamily="34" charset="0"/>
              </a:rPr>
              <a:t>BÀI </a:t>
            </a:r>
            <a:r>
              <a:rPr lang="en-US" sz="2400" b="1" smtClean="0">
                <a:solidFill>
                  <a:srgbClr val="FF0000"/>
                </a:solidFill>
                <a:latin typeface="Arial" pitchFamily="34" charset="0"/>
                <a:cs typeface="Arial" pitchFamily="34" charset="0"/>
              </a:rPr>
              <a:t>2. </a:t>
            </a:r>
            <a:r>
              <a:rPr lang="en-US" sz="2400" b="1">
                <a:solidFill>
                  <a:srgbClr val="FF0000"/>
                </a:solidFill>
                <a:latin typeface="Arial" pitchFamily="34" charset="0"/>
                <a:cs typeface="Arial" pitchFamily="34" charset="0"/>
              </a:rPr>
              <a:t>QUY TRÌNH TRỒNG TRỌT</a:t>
            </a:r>
            <a:endParaRPr lang="en-US" sz="2400">
              <a:solidFill>
                <a:srgbClr val="FF0000"/>
              </a:solidFill>
              <a:latin typeface="Arial" pitchFamily="34" charset="0"/>
              <a:cs typeface="Arial" pitchFamily="34" charset="0"/>
            </a:endParaRPr>
          </a:p>
        </p:txBody>
      </p:sp>
      <p:sp>
        <p:nvSpPr>
          <p:cNvPr id="3" name="Rectangle 2"/>
          <p:cNvSpPr/>
          <p:nvPr/>
        </p:nvSpPr>
        <p:spPr>
          <a:xfrm>
            <a:off x="457200" y="614065"/>
            <a:ext cx="7924800" cy="5262979"/>
          </a:xfrm>
          <a:prstGeom prst="rect">
            <a:avLst/>
          </a:prstGeom>
        </p:spPr>
        <p:txBody>
          <a:bodyPr wrap="square">
            <a:spAutoFit/>
          </a:bodyPr>
          <a:lstStyle/>
          <a:p>
            <a:r>
              <a:rPr lang="en-US" sz="2400" b="1" smtClean="0">
                <a:latin typeface="Arial" pitchFamily="34" charset="0"/>
                <a:cs typeface="Arial" pitchFamily="34" charset="0"/>
              </a:rPr>
              <a:t>2.1.Làm </a:t>
            </a:r>
            <a:r>
              <a:rPr lang="en-US" sz="2400" b="1">
                <a:latin typeface="Arial" pitchFamily="34" charset="0"/>
                <a:cs typeface="Arial" pitchFamily="34" charset="0"/>
              </a:rPr>
              <a:t>đất, bón phân lót</a:t>
            </a:r>
          </a:p>
          <a:p>
            <a:r>
              <a:rPr lang="en-US" sz="2400" b="1">
                <a:latin typeface="Arial" pitchFamily="34" charset="0"/>
                <a:cs typeface="Arial" pitchFamily="34" charset="0"/>
              </a:rPr>
              <a:t>- Mục đích: </a:t>
            </a:r>
          </a:p>
          <a:p>
            <a:r>
              <a:rPr lang="en-US" sz="2400" b="1">
                <a:latin typeface="Arial" pitchFamily="34" charset="0"/>
                <a:cs typeface="Arial" pitchFamily="34" charset="0"/>
              </a:rPr>
              <a:t>+ Làm đất giúp đất tơi xốp, tăng khả năng giữ nước và chất dinh dưỡng, diệt cỏ dại và mầm mống sâu bệnh, tạo điều kiện cây trồng sinh trưởng và phát triển tốt</a:t>
            </a:r>
          </a:p>
          <a:p>
            <a:r>
              <a:rPr lang="en-US" sz="2400" b="1">
                <a:latin typeface="Arial" pitchFamily="34" charset="0"/>
                <a:cs typeface="Arial" pitchFamily="34" charset="0"/>
              </a:rPr>
              <a:t>+ Bón phân lót: Cung cấp chất dinh dưỡng cho cây con ngay khi mới mọc hoặc mới bén rễ</a:t>
            </a:r>
          </a:p>
          <a:p>
            <a:r>
              <a:rPr lang="en-US" sz="2400" b="1">
                <a:latin typeface="Arial" pitchFamily="34" charset="0"/>
                <a:cs typeface="Arial" pitchFamily="34" charset="0"/>
              </a:rPr>
              <a:t>- Các công việc làm đất</a:t>
            </a:r>
          </a:p>
          <a:p>
            <a:r>
              <a:rPr lang="en-US" sz="2400" b="1">
                <a:latin typeface="Arial" pitchFamily="34" charset="0"/>
                <a:cs typeface="Arial" pitchFamily="34" charset="0"/>
              </a:rPr>
              <a:t>+ Cày đất: Xáo trộn lớp đất mặt ở độ sâu khoảng 20-30cm</a:t>
            </a:r>
          </a:p>
          <a:p>
            <a:r>
              <a:rPr lang="en-US" sz="2400" b="1">
                <a:latin typeface="Arial" pitchFamily="34" charset="0"/>
                <a:cs typeface="Arial" pitchFamily="34" charset="0"/>
              </a:rPr>
              <a:t>+ Bừa và đập đất, thu gom cỏ dại</a:t>
            </a:r>
          </a:p>
          <a:p>
            <a:r>
              <a:rPr lang="en-US" sz="2400" b="1">
                <a:latin typeface="Arial" pitchFamily="34" charset="0"/>
                <a:cs typeface="Arial" pitchFamily="34" charset="0"/>
              </a:rPr>
              <a:t>+ Lên luống: Tùy theo yêu cầu từng loại cây</a:t>
            </a:r>
          </a:p>
          <a:p>
            <a:r>
              <a:rPr lang="en-US" sz="2400" b="1">
                <a:latin typeface="Arial" pitchFamily="34" charset="0"/>
                <a:cs typeface="Arial" pitchFamily="34" charset="0"/>
              </a:rPr>
              <a:t>- Bón lót: Bón phân vào đất trước khi gieo trồng</a:t>
            </a:r>
          </a:p>
        </p:txBody>
      </p:sp>
    </p:spTree>
    <p:extLst>
      <p:ext uri="{BB962C8B-B14F-4D97-AF65-F5344CB8AC3E}">
        <p14:creationId xmlns:p14="http://schemas.microsoft.com/office/powerpoint/2010/main" val="378937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897</Words>
  <Application>Microsoft Office PowerPoint</Application>
  <PresentationFormat>On-screen Show (4:3)</PresentationFormat>
  <Paragraphs>97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VẬN DỤNG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GCafe</cp:lastModifiedBy>
  <cp:revision>20</cp:revision>
  <dcterms:created xsi:type="dcterms:W3CDTF">2022-07-15T07:39:46Z</dcterms:created>
  <dcterms:modified xsi:type="dcterms:W3CDTF">2023-10-17T03:50:17Z</dcterms:modified>
</cp:coreProperties>
</file>