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60" r:id="rId2"/>
    <p:sldId id="527" r:id="rId3"/>
    <p:sldId id="344" r:id="rId4"/>
    <p:sldId id="346" r:id="rId5"/>
    <p:sldId id="345" r:id="rId6"/>
    <p:sldId id="348" r:id="rId7"/>
    <p:sldId id="359" r:id="rId8"/>
    <p:sldId id="365" r:id="rId9"/>
    <p:sldId id="366" r:id="rId10"/>
    <p:sldId id="367" r:id="rId11"/>
    <p:sldId id="376" r:id="rId12"/>
    <p:sldId id="353" r:id="rId13"/>
    <p:sldId id="349" r:id="rId14"/>
    <p:sldId id="381" r:id="rId15"/>
    <p:sldId id="470" r:id="rId16"/>
    <p:sldId id="523" r:id="rId17"/>
    <p:sldId id="524" r:id="rId18"/>
    <p:sldId id="507" r:id="rId19"/>
    <p:sldId id="360" r:id="rId20"/>
    <p:sldId id="361" r:id="rId21"/>
    <p:sldId id="363" r:id="rId22"/>
    <p:sldId id="362" r:id="rId23"/>
    <p:sldId id="369" r:id="rId24"/>
    <p:sldId id="368" r:id="rId25"/>
    <p:sldId id="528" r:id="rId26"/>
    <p:sldId id="388" r:id="rId27"/>
    <p:sldId id="34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D4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67" autoAdjust="0"/>
    <p:restoredTop sz="95679"/>
  </p:normalViewPr>
  <p:slideViewPr>
    <p:cSldViewPr snapToGrid="0" snapToObjects="1">
      <p:cViewPr>
        <p:scale>
          <a:sx n="140" d="100"/>
          <a:sy n="140" d="100"/>
        </p:scale>
        <p:origin x="-48" y="-560"/>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40D8F1-E0FC-40F7-93B5-2662752644B8}" type="datetimeFigureOut">
              <a:rPr lang="en-GB" smtClean="0"/>
              <a:t>17/06/2024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0F0F7B-0E89-49AD-983E-C643D1DB5E07}" type="slidenum">
              <a:rPr lang="en-GB" smtClean="0"/>
              <a:t>‹#›</a:t>
            </a:fld>
            <a:endParaRPr lang="en-GB"/>
          </a:p>
        </p:txBody>
      </p:sp>
    </p:spTree>
    <p:extLst>
      <p:ext uri="{BB962C8B-B14F-4D97-AF65-F5344CB8AC3E}">
        <p14:creationId xmlns:p14="http://schemas.microsoft.com/office/powerpoint/2010/main" val="2034352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AA0F0F7B-0E89-49AD-983E-C643D1DB5E07}" type="slidenum">
              <a:rPr lang="en-GB" smtClean="0"/>
              <a:t>6</a:t>
            </a:fld>
            <a:endParaRPr lang="en-GB"/>
          </a:p>
        </p:txBody>
      </p:sp>
    </p:spTree>
    <p:extLst>
      <p:ext uri="{BB962C8B-B14F-4D97-AF65-F5344CB8AC3E}">
        <p14:creationId xmlns:p14="http://schemas.microsoft.com/office/powerpoint/2010/main" val="747209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AA0F0F7B-0E89-49AD-983E-C643D1DB5E07}" type="slidenum">
              <a:rPr lang="en-GB" smtClean="0"/>
              <a:t>8</a:t>
            </a:fld>
            <a:endParaRPr lang="en-GB"/>
          </a:p>
        </p:txBody>
      </p:sp>
    </p:spTree>
    <p:extLst>
      <p:ext uri="{BB962C8B-B14F-4D97-AF65-F5344CB8AC3E}">
        <p14:creationId xmlns:p14="http://schemas.microsoft.com/office/powerpoint/2010/main" val="2058572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0F0F7B-0E89-49AD-983E-C643D1DB5E07}" type="slidenum">
              <a:rPr lang="en-GB" smtClean="0"/>
              <a:t>15</a:t>
            </a:fld>
            <a:endParaRPr lang="en-GB"/>
          </a:p>
        </p:txBody>
      </p:sp>
    </p:spTree>
    <p:extLst>
      <p:ext uri="{BB962C8B-B14F-4D97-AF65-F5344CB8AC3E}">
        <p14:creationId xmlns:p14="http://schemas.microsoft.com/office/powerpoint/2010/main" val="1335032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AA0F0F7B-0E89-49AD-983E-C643D1DB5E07}" type="slidenum">
              <a:rPr lang="en-GB" smtClean="0"/>
              <a:t>17</a:t>
            </a:fld>
            <a:endParaRPr lang="en-GB"/>
          </a:p>
        </p:txBody>
      </p:sp>
    </p:spTree>
    <p:extLst>
      <p:ext uri="{BB962C8B-B14F-4D97-AF65-F5344CB8AC3E}">
        <p14:creationId xmlns:p14="http://schemas.microsoft.com/office/powerpoint/2010/main" val="621197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0F0F7B-0E89-49AD-983E-C643D1DB5E07}" type="slidenum">
              <a:rPr lang="en-GB" smtClean="0"/>
              <a:t>20</a:t>
            </a:fld>
            <a:endParaRPr lang="en-GB"/>
          </a:p>
        </p:txBody>
      </p:sp>
    </p:spTree>
    <p:extLst>
      <p:ext uri="{BB962C8B-B14F-4D97-AF65-F5344CB8AC3E}">
        <p14:creationId xmlns:p14="http://schemas.microsoft.com/office/powerpoint/2010/main" val="1775917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9F3FD-49CF-3F49-A3B3-A83FEDE243C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vi-VN"/>
          </a:p>
        </p:txBody>
      </p:sp>
      <p:sp>
        <p:nvSpPr>
          <p:cNvPr id="3" name="Subtitle 2">
            <a:extLst>
              <a:ext uri="{FF2B5EF4-FFF2-40B4-BE49-F238E27FC236}">
                <a16:creationId xmlns:a16="http://schemas.microsoft.com/office/drawing/2014/main" id="{C5AFB825-6B3C-5943-AC40-8BF7B3DFCB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vi-VN"/>
          </a:p>
        </p:txBody>
      </p:sp>
      <p:sp>
        <p:nvSpPr>
          <p:cNvPr id="4" name="Date Placeholder 3">
            <a:extLst>
              <a:ext uri="{FF2B5EF4-FFF2-40B4-BE49-F238E27FC236}">
                <a16:creationId xmlns:a16="http://schemas.microsoft.com/office/drawing/2014/main" id="{62C854F5-119C-AC4A-9CDD-10023E7D2E53}"/>
              </a:ext>
            </a:extLst>
          </p:cNvPr>
          <p:cNvSpPr>
            <a:spLocks noGrp="1"/>
          </p:cNvSpPr>
          <p:nvPr>
            <p:ph type="dt" sz="half" idx="10"/>
          </p:nvPr>
        </p:nvSpPr>
        <p:spPr/>
        <p:txBody>
          <a:bodyPr/>
          <a:lstStyle/>
          <a:p>
            <a:fld id="{66F93AB0-030A-4C4E-91ED-A2961B806685}" type="datetimeFigureOut">
              <a:rPr lang="vi-VN" smtClean="0"/>
              <a:t>17/06/2024</a:t>
            </a:fld>
            <a:endParaRPr lang="vi-VN"/>
          </a:p>
        </p:txBody>
      </p:sp>
      <p:sp>
        <p:nvSpPr>
          <p:cNvPr id="5" name="Footer Placeholder 4">
            <a:extLst>
              <a:ext uri="{FF2B5EF4-FFF2-40B4-BE49-F238E27FC236}">
                <a16:creationId xmlns:a16="http://schemas.microsoft.com/office/drawing/2014/main" id="{0FB0ED8B-4D43-7A4C-809E-BE190C51D56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459F40F-A593-374A-A8FF-DEB04C94BBE9}"/>
              </a:ext>
            </a:extLst>
          </p:cNvPr>
          <p:cNvSpPr>
            <a:spLocks noGrp="1"/>
          </p:cNvSpPr>
          <p:nvPr>
            <p:ph type="sldNum" sz="quarter" idx="12"/>
          </p:nvPr>
        </p:nvSpPr>
        <p:spPr/>
        <p:txBody>
          <a:bodyPr/>
          <a:lstStyle/>
          <a:p>
            <a:fld id="{37C45AF5-8E46-8A42-A355-F49562234108}" type="slidenum">
              <a:rPr lang="vi-VN" smtClean="0"/>
              <a:t>‹#›</a:t>
            </a:fld>
            <a:endParaRPr lang="vi-VN"/>
          </a:p>
        </p:txBody>
      </p:sp>
    </p:spTree>
    <p:extLst>
      <p:ext uri="{BB962C8B-B14F-4D97-AF65-F5344CB8AC3E}">
        <p14:creationId xmlns:p14="http://schemas.microsoft.com/office/powerpoint/2010/main" val="4049570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FAB31-0AE0-DA4A-B763-3EEFC400E547}"/>
              </a:ext>
            </a:extLst>
          </p:cNvPr>
          <p:cNvSpPr>
            <a:spLocks noGrp="1"/>
          </p:cNvSpPr>
          <p:nvPr>
            <p:ph type="title"/>
          </p:nvPr>
        </p:nvSpPr>
        <p:spPr/>
        <p:txBody>
          <a:bodyPr/>
          <a:lstStyle/>
          <a:p>
            <a:r>
              <a:rPr lang="en-GB"/>
              <a:t>Click to edit Master title style</a:t>
            </a:r>
            <a:endParaRPr lang="vi-VN"/>
          </a:p>
        </p:txBody>
      </p:sp>
      <p:sp>
        <p:nvSpPr>
          <p:cNvPr id="3" name="Vertical Text Placeholder 2">
            <a:extLst>
              <a:ext uri="{FF2B5EF4-FFF2-40B4-BE49-F238E27FC236}">
                <a16:creationId xmlns:a16="http://schemas.microsoft.com/office/drawing/2014/main" id="{490747BE-88E9-044E-93AD-E095B9CDDBE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vi-VN"/>
          </a:p>
        </p:txBody>
      </p:sp>
      <p:sp>
        <p:nvSpPr>
          <p:cNvPr id="4" name="Date Placeholder 3">
            <a:extLst>
              <a:ext uri="{FF2B5EF4-FFF2-40B4-BE49-F238E27FC236}">
                <a16:creationId xmlns:a16="http://schemas.microsoft.com/office/drawing/2014/main" id="{E125C74B-B082-BF43-B421-48C2227C872F}"/>
              </a:ext>
            </a:extLst>
          </p:cNvPr>
          <p:cNvSpPr>
            <a:spLocks noGrp="1"/>
          </p:cNvSpPr>
          <p:nvPr>
            <p:ph type="dt" sz="half" idx="10"/>
          </p:nvPr>
        </p:nvSpPr>
        <p:spPr/>
        <p:txBody>
          <a:bodyPr/>
          <a:lstStyle/>
          <a:p>
            <a:fld id="{66F93AB0-030A-4C4E-91ED-A2961B806685}" type="datetimeFigureOut">
              <a:rPr lang="vi-VN" smtClean="0"/>
              <a:t>17/06/2024</a:t>
            </a:fld>
            <a:endParaRPr lang="vi-VN"/>
          </a:p>
        </p:txBody>
      </p:sp>
      <p:sp>
        <p:nvSpPr>
          <p:cNvPr id="5" name="Footer Placeholder 4">
            <a:extLst>
              <a:ext uri="{FF2B5EF4-FFF2-40B4-BE49-F238E27FC236}">
                <a16:creationId xmlns:a16="http://schemas.microsoft.com/office/drawing/2014/main" id="{D3E92A2F-1A5A-214D-8850-9E159165A9B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1787141-0301-A043-A21B-DF71BBE33A6F}"/>
              </a:ext>
            </a:extLst>
          </p:cNvPr>
          <p:cNvSpPr>
            <a:spLocks noGrp="1"/>
          </p:cNvSpPr>
          <p:nvPr>
            <p:ph type="sldNum" sz="quarter" idx="12"/>
          </p:nvPr>
        </p:nvSpPr>
        <p:spPr/>
        <p:txBody>
          <a:bodyPr/>
          <a:lstStyle/>
          <a:p>
            <a:fld id="{37C45AF5-8E46-8A42-A355-F49562234108}" type="slidenum">
              <a:rPr lang="vi-VN" smtClean="0"/>
              <a:t>‹#›</a:t>
            </a:fld>
            <a:endParaRPr lang="vi-VN"/>
          </a:p>
        </p:txBody>
      </p:sp>
    </p:spTree>
    <p:extLst>
      <p:ext uri="{BB962C8B-B14F-4D97-AF65-F5344CB8AC3E}">
        <p14:creationId xmlns:p14="http://schemas.microsoft.com/office/powerpoint/2010/main" val="407371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5212FE-8AD3-124C-BCD9-4EB17DB0164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vi-VN"/>
          </a:p>
        </p:txBody>
      </p:sp>
      <p:sp>
        <p:nvSpPr>
          <p:cNvPr id="3" name="Vertical Text Placeholder 2">
            <a:extLst>
              <a:ext uri="{FF2B5EF4-FFF2-40B4-BE49-F238E27FC236}">
                <a16:creationId xmlns:a16="http://schemas.microsoft.com/office/drawing/2014/main" id="{EFA2C0A3-E3D8-F940-8FEF-7D6BCE288C8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vi-VN"/>
          </a:p>
        </p:txBody>
      </p:sp>
      <p:sp>
        <p:nvSpPr>
          <p:cNvPr id="4" name="Date Placeholder 3">
            <a:extLst>
              <a:ext uri="{FF2B5EF4-FFF2-40B4-BE49-F238E27FC236}">
                <a16:creationId xmlns:a16="http://schemas.microsoft.com/office/drawing/2014/main" id="{573CCD0F-776A-EF48-842A-383B3D4A5C88}"/>
              </a:ext>
            </a:extLst>
          </p:cNvPr>
          <p:cNvSpPr>
            <a:spLocks noGrp="1"/>
          </p:cNvSpPr>
          <p:nvPr>
            <p:ph type="dt" sz="half" idx="10"/>
          </p:nvPr>
        </p:nvSpPr>
        <p:spPr/>
        <p:txBody>
          <a:bodyPr/>
          <a:lstStyle/>
          <a:p>
            <a:fld id="{66F93AB0-030A-4C4E-91ED-A2961B806685}" type="datetimeFigureOut">
              <a:rPr lang="vi-VN" smtClean="0"/>
              <a:t>17/06/2024</a:t>
            </a:fld>
            <a:endParaRPr lang="vi-VN"/>
          </a:p>
        </p:txBody>
      </p:sp>
      <p:sp>
        <p:nvSpPr>
          <p:cNvPr id="5" name="Footer Placeholder 4">
            <a:extLst>
              <a:ext uri="{FF2B5EF4-FFF2-40B4-BE49-F238E27FC236}">
                <a16:creationId xmlns:a16="http://schemas.microsoft.com/office/drawing/2014/main" id="{C75790AB-0D78-C940-9549-8C60CB646A5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8E6E9D6-89FE-FB40-B2AD-FF14CEFE9D4D}"/>
              </a:ext>
            </a:extLst>
          </p:cNvPr>
          <p:cNvSpPr>
            <a:spLocks noGrp="1"/>
          </p:cNvSpPr>
          <p:nvPr>
            <p:ph type="sldNum" sz="quarter" idx="12"/>
          </p:nvPr>
        </p:nvSpPr>
        <p:spPr/>
        <p:txBody>
          <a:bodyPr/>
          <a:lstStyle/>
          <a:p>
            <a:fld id="{37C45AF5-8E46-8A42-A355-F49562234108}" type="slidenum">
              <a:rPr lang="vi-VN" smtClean="0"/>
              <a:t>‹#›</a:t>
            </a:fld>
            <a:endParaRPr lang="vi-VN"/>
          </a:p>
        </p:txBody>
      </p:sp>
    </p:spTree>
    <p:extLst>
      <p:ext uri="{BB962C8B-B14F-4D97-AF65-F5344CB8AC3E}">
        <p14:creationId xmlns:p14="http://schemas.microsoft.com/office/powerpoint/2010/main" val="2953343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55"/>
          <p:cNvSpPr txBox="1"/>
          <p:nvPr/>
        </p:nvSpPr>
        <p:spPr>
          <a:xfrm>
            <a:off x="11671301" y="6201407"/>
            <a:ext cx="52069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1" i="0" u="none" strike="noStrike" cap="none">
                <a:solidFill>
                  <a:schemeClr val="lt1"/>
                </a:solidFill>
                <a:latin typeface="Arial"/>
                <a:ea typeface="Arial"/>
                <a:cs typeface="Arial"/>
                <a:sym typeface="Arial"/>
              </a:rPr>
              <a:t>‹#›</a:t>
            </a:fld>
            <a:endParaRPr sz="18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460127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21A42-779A-5243-9A4F-D442B139AD0F}"/>
              </a:ext>
            </a:extLst>
          </p:cNvPr>
          <p:cNvSpPr>
            <a:spLocks noGrp="1"/>
          </p:cNvSpPr>
          <p:nvPr>
            <p:ph type="title"/>
          </p:nvPr>
        </p:nvSpPr>
        <p:spPr/>
        <p:txBody>
          <a:bodyPr/>
          <a:lstStyle/>
          <a:p>
            <a:r>
              <a:rPr lang="en-GB"/>
              <a:t>Click to edit Master title style</a:t>
            </a:r>
            <a:endParaRPr lang="vi-VN"/>
          </a:p>
        </p:txBody>
      </p:sp>
      <p:sp>
        <p:nvSpPr>
          <p:cNvPr id="3" name="Content Placeholder 2">
            <a:extLst>
              <a:ext uri="{FF2B5EF4-FFF2-40B4-BE49-F238E27FC236}">
                <a16:creationId xmlns:a16="http://schemas.microsoft.com/office/drawing/2014/main" id="{FD40932A-4E78-0041-B5A9-F2F10111D34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vi-VN"/>
          </a:p>
        </p:txBody>
      </p:sp>
      <p:sp>
        <p:nvSpPr>
          <p:cNvPr id="4" name="Date Placeholder 3">
            <a:extLst>
              <a:ext uri="{FF2B5EF4-FFF2-40B4-BE49-F238E27FC236}">
                <a16:creationId xmlns:a16="http://schemas.microsoft.com/office/drawing/2014/main" id="{CDB4129F-072F-BB48-80FD-E80C10367CD9}"/>
              </a:ext>
            </a:extLst>
          </p:cNvPr>
          <p:cNvSpPr>
            <a:spLocks noGrp="1"/>
          </p:cNvSpPr>
          <p:nvPr>
            <p:ph type="dt" sz="half" idx="10"/>
          </p:nvPr>
        </p:nvSpPr>
        <p:spPr/>
        <p:txBody>
          <a:bodyPr/>
          <a:lstStyle/>
          <a:p>
            <a:fld id="{66F93AB0-030A-4C4E-91ED-A2961B806685}" type="datetimeFigureOut">
              <a:rPr lang="vi-VN" smtClean="0"/>
              <a:t>17/06/2024</a:t>
            </a:fld>
            <a:endParaRPr lang="vi-VN"/>
          </a:p>
        </p:txBody>
      </p:sp>
      <p:sp>
        <p:nvSpPr>
          <p:cNvPr id="5" name="Footer Placeholder 4">
            <a:extLst>
              <a:ext uri="{FF2B5EF4-FFF2-40B4-BE49-F238E27FC236}">
                <a16:creationId xmlns:a16="http://schemas.microsoft.com/office/drawing/2014/main" id="{D353ABFD-BDA4-1C4E-AD35-EBEF2066D37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F2505F2-7C25-684C-A434-B373F1FA5491}"/>
              </a:ext>
            </a:extLst>
          </p:cNvPr>
          <p:cNvSpPr>
            <a:spLocks noGrp="1"/>
          </p:cNvSpPr>
          <p:nvPr>
            <p:ph type="sldNum" sz="quarter" idx="12"/>
          </p:nvPr>
        </p:nvSpPr>
        <p:spPr/>
        <p:txBody>
          <a:bodyPr/>
          <a:lstStyle/>
          <a:p>
            <a:fld id="{37C45AF5-8E46-8A42-A355-F49562234108}" type="slidenum">
              <a:rPr lang="vi-VN" smtClean="0"/>
              <a:t>‹#›</a:t>
            </a:fld>
            <a:endParaRPr lang="vi-VN"/>
          </a:p>
        </p:txBody>
      </p:sp>
    </p:spTree>
    <p:extLst>
      <p:ext uri="{BB962C8B-B14F-4D97-AF65-F5344CB8AC3E}">
        <p14:creationId xmlns:p14="http://schemas.microsoft.com/office/powerpoint/2010/main" val="1663995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A0778-B237-8149-B044-009F2642F96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vi-VN"/>
          </a:p>
        </p:txBody>
      </p:sp>
      <p:sp>
        <p:nvSpPr>
          <p:cNvPr id="3" name="Text Placeholder 2">
            <a:extLst>
              <a:ext uri="{FF2B5EF4-FFF2-40B4-BE49-F238E27FC236}">
                <a16:creationId xmlns:a16="http://schemas.microsoft.com/office/drawing/2014/main" id="{A7D855A7-F52F-C34B-82ED-BF76F4D8F4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5DD9C59-3A77-FF47-8620-FF6BB5FEE17A}"/>
              </a:ext>
            </a:extLst>
          </p:cNvPr>
          <p:cNvSpPr>
            <a:spLocks noGrp="1"/>
          </p:cNvSpPr>
          <p:nvPr>
            <p:ph type="dt" sz="half" idx="10"/>
          </p:nvPr>
        </p:nvSpPr>
        <p:spPr/>
        <p:txBody>
          <a:bodyPr/>
          <a:lstStyle/>
          <a:p>
            <a:fld id="{66F93AB0-030A-4C4E-91ED-A2961B806685}" type="datetimeFigureOut">
              <a:rPr lang="vi-VN" smtClean="0"/>
              <a:t>17/06/2024</a:t>
            </a:fld>
            <a:endParaRPr lang="vi-VN"/>
          </a:p>
        </p:txBody>
      </p:sp>
      <p:sp>
        <p:nvSpPr>
          <p:cNvPr id="5" name="Footer Placeholder 4">
            <a:extLst>
              <a:ext uri="{FF2B5EF4-FFF2-40B4-BE49-F238E27FC236}">
                <a16:creationId xmlns:a16="http://schemas.microsoft.com/office/drawing/2014/main" id="{359D3D6D-E8F1-7D4A-B015-94860B163B3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8759C77-8DED-E140-9F6D-3508A5420DDD}"/>
              </a:ext>
            </a:extLst>
          </p:cNvPr>
          <p:cNvSpPr>
            <a:spLocks noGrp="1"/>
          </p:cNvSpPr>
          <p:nvPr>
            <p:ph type="sldNum" sz="quarter" idx="12"/>
          </p:nvPr>
        </p:nvSpPr>
        <p:spPr/>
        <p:txBody>
          <a:bodyPr/>
          <a:lstStyle/>
          <a:p>
            <a:fld id="{37C45AF5-8E46-8A42-A355-F49562234108}" type="slidenum">
              <a:rPr lang="vi-VN" smtClean="0"/>
              <a:t>‹#›</a:t>
            </a:fld>
            <a:endParaRPr lang="vi-VN"/>
          </a:p>
        </p:txBody>
      </p:sp>
    </p:spTree>
    <p:extLst>
      <p:ext uri="{BB962C8B-B14F-4D97-AF65-F5344CB8AC3E}">
        <p14:creationId xmlns:p14="http://schemas.microsoft.com/office/powerpoint/2010/main" val="680162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4DF99-E7BA-0741-A64D-65F3D9A30DC3}"/>
              </a:ext>
            </a:extLst>
          </p:cNvPr>
          <p:cNvSpPr>
            <a:spLocks noGrp="1"/>
          </p:cNvSpPr>
          <p:nvPr>
            <p:ph type="title"/>
          </p:nvPr>
        </p:nvSpPr>
        <p:spPr/>
        <p:txBody>
          <a:bodyPr/>
          <a:lstStyle/>
          <a:p>
            <a:r>
              <a:rPr lang="en-GB"/>
              <a:t>Click to edit Master title style</a:t>
            </a:r>
            <a:endParaRPr lang="vi-VN"/>
          </a:p>
        </p:txBody>
      </p:sp>
      <p:sp>
        <p:nvSpPr>
          <p:cNvPr id="3" name="Content Placeholder 2">
            <a:extLst>
              <a:ext uri="{FF2B5EF4-FFF2-40B4-BE49-F238E27FC236}">
                <a16:creationId xmlns:a16="http://schemas.microsoft.com/office/drawing/2014/main" id="{690838B5-7491-5941-A462-21ED1608F93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vi-VN"/>
          </a:p>
        </p:txBody>
      </p:sp>
      <p:sp>
        <p:nvSpPr>
          <p:cNvPr id="4" name="Content Placeholder 3">
            <a:extLst>
              <a:ext uri="{FF2B5EF4-FFF2-40B4-BE49-F238E27FC236}">
                <a16:creationId xmlns:a16="http://schemas.microsoft.com/office/drawing/2014/main" id="{1E73F4CF-76AE-D34D-B184-98771754BD8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vi-VN"/>
          </a:p>
        </p:txBody>
      </p:sp>
      <p:sp>
        <p:nvSpPr>
          <p:cNvPr id="5" name="Date Placeholder 4">
            <a:extLst>
              <a:ext uri="{FF2B5EF4-FFF2-40B4-BE49-F238E27FC236}">
                <a16:creationId xmlns:a16="http://schemas.microsoft.com/office/drawing/2014/main" id="{5DC62832-E078-454D-AC63-7B03528E4F36}"/>
              </a:ext>
            </a:extLst>
          </p:cNvPr>
          <p:cNvSpPr>
            <a:spLocks noGrp="1"/>
          </p:cNvSpPr>
          <p:nvPr>
            <p:ph type="dt" sz="half" idx="10"/>
          </p:nvPr>
        </p:nvSpPr>
        <p:spPr/>
        <p:txBody>
          <a:bodyPr/>
          <a:lstStyle/>
          <a:p>
            <a:fld id="{66F93AB0-030A-4C4E-91ED-A2961B806685}" type="datetimeFigureOut">
              <a:rPr lang="vi-VN" smtClean="0"/>
              <a:t>17/06/2024</a:t>
            </a:fld>
            <a:endParaRPr lang="vi-VN"/>
          </a:p>
        </p:txBody>
      </p:sp>
      <p:sp>
        <p:nvSpPr>
          <p:cNvPr id="6" name="Footer Placeholder 5">
            <a:extLst>
              <a:ext uri="{FF2B5EF4-FFF2-40B4-BE49-F238E27FC236}">
                <a16:creationId xmlns:a16="http://schemas.microsoft.com/office/drawing/2014/main" id="{877DD179-5337-AC4D-9D0A-BE25B47B63B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5647D19-8C79-E043-A687-F4B5B760FD5A}"/>
              </a:ext>
            </a:extLst>
          </p:cNvPr>
          <p:cNvSpPr>
            <a:spLocks noGrp="1"/>
          </p:cNvSpPr>
          <p:nvPr>
            <p:ph type="sldNum" sz="quarter" idx="12"/>
          </p:nvPr>
        </p:nvSpPr>
        <p:spPr/>
        <p:txBody>
          <a:bodyPr/>
          <a:lstStyle/>
          <a:p>
            <a:fld id="{37C45AF5-8E46-8A42-A355-F49562234108}" type="slidenum">
              <a:rPr lang="vi-VN" smtClean="0"/>
              <a:t>‹#›</a:t>
            </a:fld>
            <a:endParaRPr lang="vi-VN"/>
          </a:p>
        </p:txBody>
      </p:sp>
    </p:spTree>
    <p:extLst>
      <p:ext uri="{BB962C8B-B14F-4D97-AF65-F5344CB8AC3E}">
        <p14:creationId xmlns:p14="http://schemas.microsoft.com/office/powerpoint/2010/main" val="30134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E73F0-1A65-7D45-A6EA-07804E8053D2}"/>
              </a:ext>
            </a:extLst>
          </p:cNvPr>
          <p:cNvSpPr>
            <a:spLocks noGrp="1"/>
          </p:cNvSpPr>
          <p:nvPr>
            <p:ph type="title"/>
          </p:nvPr>
        </p:nvSpPr>
        <p:spPr>
          <a:xfrm>
            <a:off x="839788" y="365125"/>
            <a:ext cx="10515600" cy="1325563"/>
          </a:xfrm>
        </p:spPr>
        <p:txBody>
          <a:bodyPr/>
          <a:lstStyle/>
          <a:p>
            <a:r>
              <a:rPr lang="en-GB"/>
              <a:t>Click to edit Master title style</a:t>
            </a:r>
            <a:endParaRPr lang="vi-VN"/>
          </a:p>
        </p:txBody>
      </p:sp>
      <p:sp>
        <p:nvSpPr>
          <p:cNvPr id="3" name="Text Placeholder 2">
            <a:extLst>
              <a:ext uri="{FF2B5EF4-FFF2-40B4-BE49-F238E27FC236}">
                <a16:creationId xmlns:a16="http://schemas.microsoft.com/office/drawing/2014/main" id="{3F271B14-4D7C-E141-8ED2-6EE3A62A5F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AE34B14-DFA4-364C-B2EB-4A1242DD614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vi-VN"/>
          </a:p>
        </p:txBody>
      </p:sp>
      <p:sp>
        <p:nvSpPr>
          <p:cNvPr id="5" name="Text Placeholder 4">
            <a:extLst>
              <a:ext uri="{FF2B5EF4-FFF2-40B4-BE49-F238E27FC236}">
                <a16:creationId xmlns:a16="http://schemas.microsoft.com/office/drawing/2014/main" id="{DD23950F-960D-3D41-B349-7D1180C72F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5969282-CC93-9145-A4EB-C6A55081E1E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vi-VN"/>
          </a:p>
        </p:txBody>
      </p:sp>
      <p:sp>
        <p:nvSpPr>
          <p:cNvPr id="7" name="Date Placeholder 6">
            <a:extLst>
              <a:ext uri="{FF2B5EF4-FFF2-40B4-BE49-F238E27FC236}">
                <a16:creationId xmlns:a16="http://schemas.microsoft.com/office/drawing/2014/main" id="{7A7EBD27-15B8-0448-A290-1D835D0529FA}"/>
              </a:ext>
            </a:extLst>
          </p:cNvPr>
          <p:cNvSpPr>
            <a:spLocks noGrp="1"/>
          </p:cNvSpPr>
          <p:nvPr>
            <p:ph type="dt" sz="half" idx="10"/>
          </p:nvPr>
        </p:nvSpPr>
        <p:spPr/>
        <p:txBody>
          <a:bodyPr/>
          <a:lstStyle/>
          <a:p>
            <a:fld id="{66F93AB0-030A-4C4E-91ED-A2961B806685}" type="datetimeFigureOut">
              <a:rPr lang="vi-VN" smtClean="0"/>
              <a:t>17/06/2024</a:t>
            </a:fld>
            <a:endParaRPr lang="vi-VN"/>
          </a:p>
        </p:txBody>
      </p:sp>
      <p:sp>
        <p:nvSpPr>
          <p:cNvPr id="8" name="Footer Placeholder 7">
            <a:extLst>
              <a:ext uri="{FF2B5EF4-FFF2-40B4-BE49-F238E27FC236}">
                <a16:creationId xmlns:a16="http://schemas.microsoft.com/office/drawing/2014/main" id="{E5B8D609-AEBA-7E4B-BA35-A833710FAA0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83DED118-9793-C943-904F-DC4B2F42AC34}"/>
              </a:ext>
            </a:extLst>
          </p:cNvPr>
          <p:cNvSpPr>
            <a:spLocks noGrp="1"/>
          </p:cNvSpPr>
          <p:nvPr>
            <p:ph type="sldNum" sz="quarter" idx="12"/>
          </p:nvPr>
        </p:nvSpPr>
        <p:spPr/>
        <p:txBody>
          <a:bodyPr/>
          <a:lstStyle/>
          <a:p>
            <a:fld id="{37C45AF5-8E46-8A42-A355-F49562234108}" type="slidenum">
              <a:rPr lang="vi-VN" smtClean="0"/>
              <a:t>‹#›</a:t>
            </a:fld>
            <a:endParaRPr lang="vi-VN"/>
          </a:p>
        </p:txBody>
      </p:sp>
    </p:spTree>
    <p:extLst>
      <p:ext uri="{BB962C8B-B14F-4D97-AF65-F5344CB8AC3E}">
        <p14:creationId xmlns:p14="http://schemas.microsoft.com/office/powerpoint/2010/main" val="3881458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A336B-F6B8-DE4C-A4D4-5DB742A06AC2}"/>
              </a:ext>
            </a:extLst>
          </p:cNvPr>
          <p:cNvSpPr>
            <a:spLocks noGrp="1"/>
          </p:cNvSpPr>
          <p:nvPr>
            <p:ph type="title"/>
          </p:nvPr>
        </p:nvSpPr>
        <p:spPr/>
        <p:txBody>
          <a:bodyPr/>
          <a:lstStyle/>
          <a:p>
            <a:r>
              <a:rPr lang="en-GB"/>
              <a:t>Click to edit Master title style</a:t>
            </a:r>
            <a:endParaRPr lang="vi-VN"/>
          </a:p>
        </p:txBody>
      </p:sp>
      <p:sp>
        <p:nvSpPr>
          <p:cNvPr id="3" name="Date Placeholder 2">
            <a:extLst>
              <a:ext uri="{FF2B5EF4-FFF2-40B4-BE49-F238E27FC236}">
                <a16:creationId xmlns:a16="http://schemas.microsoft.com/office/drawing/2014/main" id="{1308ED3C-6C8F-9543-A4FC-702858BC711D}"/>
              </a:ext>
            </a:extLst>
          </p:cNvPr>
          <p:cNvSpPr>
            <a:spLocks noGrp="1"/>
          </p:cNvSpPr>
          <p:nvPr>
            <p:ph type="dt" sz="half" idx="10"/>
          </p:nvPr>
        </p:nvSpPr>
        <p:spPr/>
        <p:txBody>
          <a:bodyPr/>
          <a:lstStyle/>
          <a:p>
            <a:fld id="{66F93AB0-030A-4C4E-91ED-A2961B806685}" type="datetimeFigureOut">
              <a:rPr lang="vi-VN" smtClean="0"/>
              <a:t>17/06/2024</a:t>
            </a:fld>
            <a:endParaRPr lang="vi-VN"/>
          </a:p>
        </p:txBody>
      </p:sp>
      <p:sp>
        <p:nvSpPr>
          <p:cNvPr id="4" name="Footer Placeholder 3">
            <a:extLst>
              <a:ext uri="{FF2B5EF4-FFF2-40B4-BE49-F238E27FC236}">
                <a16:creationId xmlns:a16="http://schemas.microsoft.com/office/drawing/2014/main" id="{F8DAE4ED-D8F9-B648-8B19-0448F5E8D08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240C2480-2E66-194E-BC33-0AD60F840DE0}"/>
              </a:ext>
            </a:extLst>
          </p:cNvPr>
          <p:cNvSpPr>
            <a:spLocks noGrp="1"/>
          </p:cNvSpPr>
          <p:nvPr>
            <p:ph type="sldNum" sz="quarter" idx="12"/>
          </p:nvPr>
        </p:nvSpPr>
        <p:spPr/>
        <p:txBody>
          <a:bodyPr/>
          <a:lstStyle/>
          <a:p>
            <a:fld id="{37C45AF5-8E46-8A42-A355-F49562234108}" type="slidenum">
              <a:rPr lang="vi-VN" smtClean="0"/>
              <a:t>‹#›</a:t>
            </a:fld>
            <a:endParaRPr lang="vi-VN"/>
          </a:p>
        </p:txBody>
      </p:sp>
    </p:spTree>
    <p:extLst>
      <p:ext uri="{BB962C8B-B14F-4D97-AF65-F5344CB8AC3E}">
        <p14:creationId xmlns:p14="http://schemas.microsoft.com/office/powerpoint/2010/main" val="1423651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0261E7-949D-DC4A-9AF4-178DA85F6FBB}"/>
              </a:ext>
            </a:extLst>
          </p:cNvPr>
          <p:cNvSpPr>
            <a:spLocks noGrp="1"/>
          </p:cNvSpPr>
          <p:nvPr>
            <p:ph type="dt" sz="half" idx="10"/>
          </p:nvPr>
        </p:nvSpPr>
        <p:spPr/>
        <p:txBody>
          <a:bodyPr/>
          <a:lstStyle/>
          <a:p>
            <a:fld id="{66F93AB0-030A-4C4E-91ED-A2961B806685}" type="datetimeFigureOut">
              <a:rPr lang="vi-VN" smtClean="0"/>
              <a:t>17/06/2024</a:t>
            </a:fld>
            <a:endParaRPr lang="vi-VN"/>
          </a:p>
        </p:txBody>
      </p:sp>
      <p:sp>
        <p:nvSpPr>
          <p:cNvPr id="3" name="Footer Placeholder 2">
            <a:extLst>
              <a:ext uri="{FF2B5EF4-FFF2-40B4-BE49-F238E27FC236}">
                <a16:creationId xmlns:a16="http://schemas.microsoft.com/office/drawing/2014/main" id="{3F89808D-F088-6341-BB3C-F92A2895281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CDD704D4-581F-994B-9111-A579F7192128}"/>
              </a:ext>
            </a:extLst>
          </p:cNvPr>
          <p:cNvSpPr>
            <a:spLocks noGrp="1"/>
          </p:cNvSpPr>
          <p:nvPr>
            <p:ph type="sldNum" sz="quarter" idx="12"/>
          </p:nvPr>
        </p:nvSpPr>
        <p:spPr/>
        <p:txBody>
          <a:bodyPr/>
          <a:lstStyle/>
          <a:p>
            <a:fld id="{37C45AF5-8E46-8A42-A355-F49562234108}" type="slidenum">
              <a:rPr lang="vi-VN" smtClean="0"/>
              <a:t>‹#›</a:t>
            </a:fld>
            <a:endParaRPr lang="vi-VN"/>
          </a:p>
        </p:txBody>
      </p:sp>
      <p:sp>
        <p:nvSpPr>
          <p:cNvPr id="5" name="Google Shape;32;p55"/>
          <p:cNvSpPr txBox="1"/>
          <p:nvPr userDrawn="1"/>
        </p:nvSpPr>
        <p:spPr>
          <a:xfrm>
            <a:off x="11671301" y="6201407"/>
            <a:ext cx="52069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1" i="0" u="none" strike="noStrike" cap="none">
                <a:solidFill>
                  <a:schemeClr val="lt1"/>
                </a:solidFill>
                <a:latin typeface="Arial"/>
                <a:ea typeface="Arial"/>
                <a:cs typeface="Arial"/>
                <a:sym typeface="Arial"/>
              </a:rPr>
              <a:t>‹#›</a:t>
            </a:fld>
            <a:endParaRPr sz="18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18802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37655-F62F-BA47-8EB4-74E286241B9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vi-VN"/>
          </a:p>
        </p:txBody>
      </p:sp>
      <p:sp>
        <p:nvSpPr>
          <p:cNvPr id="3" name="Content Placeholder 2">
            <a:extLst>
              <a:ext uri="{FF2B5EF4-FFF2-40B4-BE49-F238E27FC236}">
                <a16:creationId xmlns:a16="http://schemas.microsoft.com/office/drawing/2014/main" id="{A8CD9DFA-574A-DE4F-A6BB-3C140DCCF6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vi-VN"/>
          </a:p>
        </p:txBody>
      </p:sp>
      <p:sp>
        <p:nvSpPr>
          <p:cNvPr id="4" name="Text Placeholder 3">
            <a:extLst>
              <a:ext uri="{FF2B5EF4-FFF2-40B4-BE49-F238E27FC236}">
                <a16:creationId xmlns:a16="http://schemas.microsoft.com/office/drawing/2014/main" id="{2BEA51E6-F630-964D-942D-68CD5A0D50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57DA5E3-94BF-4F40-8E8C-3118E6B36EC2}"/>
              </a:ext>
            </a:extLst>
          </p:cNvPr>
          <p:cNvSpPr>
            <a:spLocks noGrp="1"/>
          </p:cNvSpPr>
          <p:nvPr>
            <p:ph type="dt" sz="half" idx="10"/>
          </p:nvPr>
        </p:nvSpPr>
        <p:spPr/>
        <p:txBody>
          <a:bodyPr/>
          <a:lstStyle/>
          <a:p>
            <a:fld id="{66F93AB0-030A-4C4E-91ED-A2961B806685}" type="datetimeFigureOut">
              <a:rPr lang="vi-VN" smtClean="0"/>
              <a:t>17/06/2024</a:t>
            </a:fld>
            <a:endParaRPr lang="vi-VN"/>
          </a:p>
        </p:txBody>
      </p:sp>
      <p:sp>
        <p:nvSpPr>
          <p:cNvPr id="6" name="Footer Placeholder 5">
            <a:extLst>
              <a:ext uri="{FF2B5EF4-FFF2-40B4-BE49-F238E27FC236}">
                <a16:creationId xmlns:a16="http://schemas.microsoft.com/office/drawing/2014/main" id="{A5998E78-359D-8C46-AB84-C72D6C19571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AFCD38F-34B6-444F-8E45-408A21BC8A55}"/>
              </a:ext>
            </a:extLst>
          </p:cNvPr>
          <p:cNvSpPr>
            <a:spLocks noGrp="1"/>
          </p:cNvSpPr>
          <p:nvPr>
            <p:ph type="sldNum" sz="quarter" idx="12"/>
          </p:nvPr>
        </p:nvSpPr>
        <p:spPr/>
        <p:txBody>
          <a:bodyPr/>
          <a:lstStyle/>
          <a:p>
            <a:fld id="{37C45AF5-8E46-8A42-A355-F49562234108}" type="slidenum">
              <a:rPr lang="vi-VN" smtClean="0"/>
              <a:t>‹#›</a:t>
            </a:fld>
            <a:endParaRPr lang="vi-VN"/>
          </a:p>
        </p:txBody>
      </p:sp>
    </p:spTree>
    <p:extLst>
      <p:ext uri="{BB962C8B-B14F-4D97-AF65-F5344CB8AC3E}">
        <p14:creationId xmlns:p14="http://schemas.microsoft.com/office/powerpoint/2010/main" val="1650604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60CC1-0C75-7049-9947-543DCC69416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vi-VN"/>
          </a:p>
        </p:txBody>
      </p:sp>
      <p:sp>
        <p:nvSpPr>
          <p:cNvPr id="3" name="Picture Placeholder 2">
            <a:extLst>
              <a:ext uri="{FF2B5EF4-FFF2-40B4-BE49-F238E27FC236}">
                <a16:creationId xmlns:a16="http://schemas.microsoft.com/office/drawing/2014/main" id="{477829ED-879A-9B48-AA79-D63FEAC6E6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003595A3-780B-074A-9B58-8450481D39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551D467-8FA3-0746-9688-8296DB4A2C1C}"/>
              </a:ext>
            </a:extLst>
          </p:cNvPr>
          <p:cNvSpPr>
            <a:spLocks noGrp="1"/>
          </p:cNvSpPr>
          <p:nvPr>
            <p:ph type="dt" sz="half" idx="10"/>
          </p:nvPr>
        </p:nvSpPr>
        <p:spPr/>
        <p:txBody>
          <a:bodyPr/>
          <a:lstStyle/>
          <a:p>
            <a:fld id="{66F93AB0-030A-4C4E-91ED-A2961B806685}" type="datetimeFigureOut">
              <a:rPr lang="vi-VN" smtClean="0"/>
              <a:t>17/06/2024</a:t>
            </a:fld>
            <a:endParaRPr lang="vi-VN"/>
          </a:p>
        </p:txBody>
      </p:sp>
      <p:sp>
        <p:nvSpPr>
          <p:cNvPr id="6" name="Footer Placeholder 5">
            <a:extLst>
              <a:ext uri="{FF2B5EF4-FFF2-40B4-BE49-F238E27FC236}">
                <a16:creationId xmlns:a16="http://schemas.microsoft.com/office/drawing/2014/main" id="{1D62FE06-63DA-3545-9C34-E9EBC0A11B3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716563C-0755-834F-AC82-250DB88A4053}"/>
              </a:ext>
            </a:extLst>
          </p:cNvPr>
          <p:cNvSpPr>
            <a:spLocks noGrp="1"/>
          </p:cNvSpPr>
          <p:nvPr>
            <p:ph type="sldNum" sz="quarter" idx="12"/>
          </p:nvPr>
        </p:nvSpPr>
        <p:spPr/>
        <p:txBody>
          <a:bodyPr/>
          <a:lstStyle/>
          <a:p>
            <a:fld id="{37C45AF5-8E46-8A42-A355-F49562234108}" type="slidenum">
              <a:rPr lang="vi-VN" smtClean="0"/>
              <a:t>‹#›</a:t>
            </a:fld>
            <a:endParaRPr lang="vi-VN"/>
          </a:p>
        </p:txBody>
      </p:sp>
    </p:spTree>
    <p:extLst>
      <p:ext uri="{BB962C8B-B14F-4D97-AF65-F5344CB8AC3E}">
        <p14:creationId xmlns:p14="http://schemas.microsoft.com/office/powerpoint/2010/main" val="3549996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07FD84-4200-2040-9F92-46743B02E8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vi-VN"/>
          </a:p>
        </p:txBody>
      </p:sp>
      <p:sp>
        <p:nvSpPr>
          <p:cNvPr id="3" name="Text Placeholder 2">
            <a:extLst>
              <a:ext uri="{FF2B5EF4-FFF2-40B4-BE49-F238E27FC236}">
                <a16:creationId xmlns:a16="http://schemas.microsoft.com/office/drawing/2014/main" id="{E6530FD3-2388-DC4A-972D-D2D9325B8B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vi-VN"/>
          </a:p>
        </p:txBody>
      </p:sp>
      <p:sp>
        <p:nvSpPr>
          <p:cNvPr id="4" name="Date Placeholder 3">
            <a:extLst>
              <a:ext uri="{FF2B5EF4-FFF2-40B4-BE49-F238E27FC236}">
                <a16:creationId xmlns:a16="http://schemas.microsoft.com/office/drawing/2014/main" id="{8B4BE380-92E3-D747-B1F1-90AF981DAD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F93AB0-030A-4C4E-91ED-A2961B806685}" type="datetimeFigureOut">
              <a:rPr lang="vi-VN" smtClean="0"/>
              <a:t>17/06/2024</a:t>
            </a:fld>
            <a:endParaRPr lang="vi-VN"/>
          </a:p>
        </p:txBody>
      </p:sp>
      <p:sp>
        <p:nvSpPr>
          <p:cNvPr id="5" name="Footer Placeholder 4">
            <a:extLst>
              <a:ext uri="{FF2B5EF4-FFF2-40B4-BE49-F238E27FC236}">
                <a16:creationId xmlns:a16="http://schemas.microsoft.com/office/drawing/2014/main" id="{62AF7FF5-10C0-C24A-8D4C-5B126F18B5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05F92B96-47A4-3048-8FEF-8D15EC49A2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C45AF5-8E46-8A42-A355-F49562234108}" type="slidenum">
              <a:rPr lang="vi-VN" smtClean="0"/>
              <a:t>‹#›</a:t>
            </a:fld>
            <a:endParaRPr lang="vi-VN"/>
          </a:p>
        </p:txBody>
      </p:sp>
    </p:spTree>
    <p:extLst>
      <p:ext uri="{BB962C8B-B14F-4D97-AF65-F5344CB8AC3E}">
        <p14:creationId xmlns:p14="http://schemas.microsoft.com/office/powerpoint/2010/main" val="8073396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taphuan.nxbgd.vn/" TargetMode="External"/><Relationship Id="rId7" Type="http://schemas.openxmlformats.org/officeDocument/2006/relationships/image" Target="../media/image25.png"/><Relationship Id="rId2" Type="http://schemas.openxmlformats.org/officeDocument/2006/relationships/hyperlink" Target="https://hanhtrangso.nxbgd.vn/" TargetMode="Externa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hyperlink" Target="https://www.facebook.com/groups/331093641498708" TargetMode="External"/><Relationship Id="rId4" Type="http://schemas.openxmlformats.org/officeDocument/2006/relationships/hyperlink" Target="https://www.facebook.com/DVXBGDHN/"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8284" cy="6857999"/>
          </a:xfrm>
          <a:prstGeom prst="rect">
            <a:avLst/>
          </a:prstGeom>
        </p:spPr>
      </p:pic>
      <p:sp>
        <p:nvSpPr>
          <p:cNvPr id="5" name="TextBox 4">
            <a:extLst>
              <a:ext uri="{FF2B5EF4-FFF2-40B4-BE49-F238E27FC236}">
                <a16:creationId xmlns:a16="http://schemas.microsoft.com/office/drawing/2014/main" id="{D3CBFF0F-280B-43A7-8C33-B7CBB41B455A}"/>
              </a:ext>
            </a:extLst>
          </p:cNvPr>
          <p:cNvSpPr txBox="1"/>
          <p:nvPr/>
        </p:nvSpPr>
        <p:spPr>
          <a:xfrm>
            <a:off x="2508674" y="1037667"/>
            <a:ext cx="6765722" cy="830997"/>
          </a:xfrm>
          <a:prstGeom prst="rect">
            <a:avLst/>
          </a:prstGeom>
          <a:noFill/>
        </p:spPr>
        <p:txBody>
          <a:bodyPr wrap="square" rtlCol="0">
            <a:spAutoFit/>
          </a:bodyPr>
          <a:lstStyle/>
          <a:p>
            <a:pPr algn="ctr"/>
            <a:r>
              <a:rPr lang="en-US" sz="2400" dirty="0">
                <a:solidFill>
                  <a:srgbClr val="D0A955"/>
                </a:solidFill>
                <a:latin typeface="Open Sans Extrabold" panose="020B0906030804020204" pitchFamily="34" charset="0"/>
                <a:ea typeface="Open Sans Extrabold" panose="020B0906030804020204" pitchFamily="34" charset="0"/>
                <a:cs typeface="Open Sans Extrabold" panose="020B0906030804020204" pitchFamily="34" charset="0"/>
              </a:rPr>
              <a:t>BỘ SÁCH GIÁO KHOA</a:t>
            </a:r>
          </a:p>
          <a:p>
            <a:pPr algn="ctr"/>
            <a:r>
              <a:rPr lang="en-US" sz="2400" dirty="0">
                <a:solidFill>
                  <a:srgbClr val="72BE43"/>
                </a:solidFill>
                <a:latin typeface="Open Sans Extrabold" panose="020B0906030804020204" pitchFamily="34" charset="0"/>
                <a:ea typeface="Open Sans Extrabold" panose="020B0906030804020204" pitchFamily="34" charset="0"/>
                <a:cs typeface="Open Sans Extrabold" panose="020B0906030804020204" pitchFamily="34" charset="0"/>
              </a:rPr>
              <a:t>KẾT NỐI TRI THỨC VỚI CUỘC SỐNG</a:t>
            </a:r>
          </a:p>
        </p:txBody>
      </p:sp>
      <p:pic>
        <p:nvPicPr>
          <p:cNvPr id="6" name="Picture 5">
            <a:extLst>
              <a:ext uri="{FF2B5EF4-FFF2-40B4-BE49-F238E27FC236}">
                <a16:creationId xmlns:a16="http://schemas.microsoft.com/office/drawing/2014/main" id="{6A5C0F38-3988-40ED-A9FC-498110CEE9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5907" y="1951007"/>
            <a:ext cx="1371256" cy="495112"/>
          </a:xfrm>
          <a:prstGeom prst="rect">
            <a:avLst/>
          </a:prstGeom>
        </p:spPr>
      </p:pic>
      <p:sp>
        <p:nvSpPr>
          <p:cNvPr id="7" name="TextBox 6">
            <a:extLst>
              <a:ext uri="{FF2B5EF4-FFF2-40B4-BE49-F238E27FC236}">
                <a16:creationId xmlns:a16="http://schemas.microsoft.com/office/drawing/2014/main" id="{18F602BB-E207-4B94-9870-1007948A2EA5}"/>
              </a:ext>
            </a:extLst>
          </p:cNvPr>
          <p:cNvSpPr txBox="1"/>
          <p:nvPr/>
        </p:nvSpPr>
        <p:spPr>
          <a:xfrm>
            <a:off x="5342056" y="1983119"/>
            <a:ext cx="1098958" cy="430887"/>
          </a:xfrm>
          <a:prstGeom prst="rect">
            <a:avLst/>
          </a:prstGeom>
          <a:noFill/>
        </p:spPr>
        <p:txBody>
          <a:bodyPr wrap="square" rtlCol="0">
            <a:spAutoFit/>
          </a:bodyPr>
          <a:lstStyle/>
          <a:p>
            <a:pPr algn="ctr"/>
            <a:r>
              <a:rPr lang="en-US" sz="22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LỚP 9</a:t>
            </a:r>
          </a:p>
        </p:txBody>
      </p:sp>
      <p:pic>
        <p:nvPicPr>
          <p:cNvPr id="3" name="Picture 2" descr="A collection of books with cartoon characters&#10;&#10;Description automatically generated">
            <a:extLst>
              <a:ext uri="{FF2B5EF4-FFF2-40B4-BE49-F238E27FC236}">
                <a16:creationId xmlns:a16="http://schemas.microsoft.com/office/drawing/2014/main" id="{38DDDFC0-688A-8B61-1963-1DB6CCBD31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332" y="1868664"/>
            <a:ext cx="10692406" cy="4669546"/>
          </a:xfrm>
          <a:prstGeom prst="rect">
            <a:avLst/>
          </a:prstGeom>
        </p:spPr>
      </p:pic>
    </p:spTree>
    <p:extLst>
      <p:ext uri="{BB962C8B-B14F-4D97-AF65-F5344CB8AC3E}">
        <p14:creationId xmlns:p14="http://schemas.microsoft.com/office/powerpoint/2010/main" val="2457436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306663-DC50-314C-BB0F-A1CA639D9E7E}"/>
              </a:ext>
            </a:extLst>
          </p:cNvPr>
          <p:cNvSpPr txBox="1"/>
          <p:nvPr/>
        </p:nvSpPr>
        <p:spPr>
          <a:xfrm>
            <a:off x="1325301" y="317757"/>
            <a:ext cx="8501606" cy="1224181"/>
          </a:xfrm>
          <a:prstGeom prst="rect">
            <a:avLst/>
          </a:prstGeom>
          <a:noFill/>
        </p:spPr>
        <p:txBody>
          <a:bodyPr wrap="square">
            <a:spAutoFit/>
          </a:bodyPr>
          <a:lstStyle/>
          <a:p>
            <a:pPr>
              <a:lnSpc>
                <a:spcPct val="150000"/>
              </a:lnSpc>
            </a:pPr>
            <a:r>
              <a:rPr lang="vi-VN" sz="2800" b="1" dirty="0">
                <a:solidFill>
                  <a:schemeClr val="bg1"/>
                </a:solidFill>
              </a:rPr>
              <a:t>II –</a:t>
            </a:r>
            <a:r>
              <a:rPr lang="vi-VN" sz="2800" b="1" dirty="0"/>
              <a:t> </a:t>
            </a:r>
            <a:r>
              <a:rPr lang="vi-VN" sz="2800" b="1" dirty="0">
                <a:solidFill>
                  <a:srgbClr val="0070C0"/>
                </a:solidFill>
              </a:rPr>
              <a:t>NỘI DUNG của BỘ SÁCH  </a:t>
            </a:r>
            <a:endParaRPr lang="vi-VN" sz="2800" b="1" dirty="0"/>
          </a:p>
          <a:p>
            <a:pPr>
              <a:lnSpc>
                <a:spcPct val="150000"/>
              </a:lnSpc>
            </a:pPr>
            <a:r>
              <a:rPr lang="vi-VN" sz="2400" dirty="0"/>
              <a:t>Một số điểm khác biệt so với SGK Toán 9 hiện hành</a:t>
            </a:r>
          </a:p>
        </p:txBody>
      </p:sp>
      <p:sp>
        <p:nvSpPr>
          <p:cNvPr id="4" name="TextBox 3">
            <a:extLst>
              <a:ext uri="{FF2B5EF4-FFF2-40B4-BE49-F238E27FC236}">
                <a16:creationId xmlns:a16="http://schemas.microsoft.com/office/drawing/2014/main" id="{729B8727-D556-2547-801D-CF5AD99BE1AF}"/>
              </a:ext>
            </a:extLst>
          </p:cNvPr>
          <p:cNvSpPr txBox="1"/>
          <p:nvPr/>
        </p:nvSpPr>
        <p:spPr>
          <a:xfrm>
            <a:off x="3948987" y="1534812"/>
            <a:ext cx="3886890" cy="430887"/>
          </a:xfrm>
          <a:prstGeom prst="rect">
            <a:avLst/>
          </a:prstGeom>
          <a:noFill/>
        </p:spPr>
        <p:txBody>
          <a:bodyPr wrap="square" rtlCol="0">
            <a:spAutoFit/>
          </a:bodyPr>
          <a:lstStyle/>
          <a:p>
            <a:r>
              <a:rPr lang="vi-VN" sz="2200" b="1" dirty="0">
                <a:solidFill>
                  <a:srgbClr val="00B050"/>
                </a:solidFill>
              </a:rPr>
              <a:t>Mạch Thống kê và Xác suất</a:t>
            </a:r>
          </a:p>
        </p:txBody>
      </p:sp>
      <p:graphicFrame>
        <p:nvGraphicFramePr>
          <p:cNvPr id="5" name="Table 5">
            <a:extLst>
              <a:ext uri="{FF2B5EF4-FFF2-40B4-BE49-F238E27FC236}">
                <a16:creationId xmlns:a16="http://schemas.microsoft.com/office/drawing/2014/main" id="{4E975BC4-8DFE-7047-A47B-CBA9D521437E}"/>
              </a:ext>
            </a:extLst>
          </p:cNvPr>
          <p:cNvGraphicFramePr>
            <a:graphicFrameLocks noGrp="1"/>
          </p:cNvGraphicFramePr>
          <p:nvPr>
            <p:extLst>
              <p:ext uri="{D42A27DB-BD31-4B8C-83A1-F6EECF244321}">
                <p14:modId xmlns:p14="http://schemas.microsoft.com/office/powerpoint/2010/main" val="876620037"/>
              </p:ext>
            </p:extLst>
          </p:nvPr>
        </p:nvGraphicFramePr>
        <p:xfrm>
          <a:off x="156869" y="1965699"/>
          <a:ext cx="11880893" cy="4853376"/>
        </p:xfrm>
        <a:graphic>
          <a:graphicData uri="http://schemas.openxmlformats.org/drawingml/2006/table">
            <a:tbl>
              <a:tblPr firstRow="1" bandRow="1">
                <a:tableStyleId>{5C22544A-7EE6-4342-B048-85BDC9FD1C3A}</a:tableStyleId>
              </a:tblPr>
              <a:tblGrid>
                <a:gridCol w="1539727">
                  <a:extLst>
                    <a:ext uri="{9D8B030D-6E8A-4147-A177-3AD203B41FA5}">
                      <a16:colId xmlns:a16="http://schemas.microsoft.com/office/drawing/2014/main" val="217760684"/>
                    </a:ext>
                  </a:extLst>
                </a:gridCol>
                <a:gridCol w="2725037">
                  <a:extLst>
                    <a:ext uri="{9D8B030D-6E8A-4147-A177-3AD203B41FA5}">
                      <a16:colId xmlns:a16="http://schemas.microsoft.com/office/drawing/2014/main" val="1246067013"/>
                    </a:ext>
                  </a:extLst>
                </a:gridCol>
                <a:gridCol w="7616129">
                  <a:extLst>
                    <a:ext uri="{9D8B030D-6E8A-4147-A177-3AD203B41FA5}">
                      <a16:colId xmlns:a16="http://schemas.microsoft.com/office/drawing/2014/main" val="3159045416"/>
                    </a:ext>
                  </a:extLst>
                </a:gridCol>
              </a:tblGrid>
              <a:tr h="672039">
                <a:tc>
                  <a:txBody>
                    <a:bodyPr/>
                    <a:lstStyle/>
                    <a:p>
                      <a:pPr algn="ctr"/>
                      <a:r>
                        <a:rPr lang="vi-VN" sz="2000" dirty="0"/>
                        <a:t>Nội dung</a:t>
                      </a:r>
                    </a:p>
                  </a:txBody>
                  <a:tcPr/>
                </a:tc>
                <a:tc>
                  <a:txBody>
                    <a:bodyPr/>
                    <a:lstStyle/>
                    <a:p>
                      <a:pPr algn="ctr"/>
                      <a:r>
                        <a:rPr lang="vi-VN" sz="1800" dirty="0"/>
                        <a:t>Chương trình và SGK Toán 9 hiện hành</a:t>
                      </a:r>
                    </a:p>
                  </a:txBody>
                  <a:tcPr/>
                </a:tc>
                <a:tc>
                  <a:txBody>
                    <a:bodyPr/>
                    <a:lstStyle/>
                    <a:p>
                      <a:pPr algn="ctr"/>
                      <a:r>
                        <a:rPr lang="vi-VN" sz="2000" dirty="0"/>
                        <a:t>Chương trình 2018 và SGK Toán 9KN</a:t>
                      </a:r>
                    </a:p>
                  </a:txBody>
                  <a:tcPr/>
                </a:tc>
                <a:extLst>
                  <a:ext uri="{0D108BD9-81ED-4DB2-BD59-A6C34878D82A}">
                    <a16:rowId xmlns:a16="http://schemas.microsoft.com/office/drawing/2014/main" val="1975178900"/>
                  </a:ext>
                </a:extLst>
              </a:tr>
              <a:tr h="2191431">
                <a:tc>
                  <a:txBody>
                    <a:bodyPr/>
                    <a:lstStyle/>
                    <a:p>
                      <a:pPr algn="ctr">
                        <a:lnSpc>
                          <a:spcPct val="130000"/>
                        </a:lnSpc>
                      </a:pPr>
                      <a:r>
                        <a:rPr lang="vi-VN" sz="2000" dirty="0">
                          <a:solidFill>
                            <a:schemeClr val="accent5">
                              <a:lumMod val="75000"/>
                            </a:schemeClr>
                          </a:solidFill>
                        </a:rPr>
                        <a:t>Thống kê</a:t>
                      </a:r>
                    </a:p>
                  </a:txBody>
                  <a:tcPr/>
                </a:tc>
                <a:tc>
                  <a:txBody>
                    <a:bodyPr/>
                    <a:lstStyle/>
                    <a:p>
                      <a:pPr algn="ctr">
                        <a:lnSpc>
                          <a:spcPct val="130000"/>
                        </a:lnSpc>
                      </a:pPr>
                      <a:r>
                        <a:rPr lang="vi-VN" sz="1800" dirty="0"/>
                        <a:t>Không có</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kern="1200" dirty="0">
                          <a:solidFill>
                            <a:schemeClr val="dk1"/>
                          </a:solidFill>
                          <a:effectLst/>
                          <a:latin typeface="+mn-lt"/>
                          <a:ea typeface="+mn-ea"/>
                          <a:cs typeface="+mn-cs"/>
                        </a:rPr>
                        <a:t>- </a:t>
                      </a:r>
                      <a:r>
                        <a:rPr lang="vi-VN" sz="2000" kern="1200">
                          <a:solidFill>
                            <a:schemeClr val="dk1"/>
                          </a:solidFill>
                          <a:effectLst/>
                          <a:latin typeface="Arial" panose="020B0604020202020204" pitchFamily="34" charset="0"/>
                          <a:ea typeface="+mn-ea"/>
                          <a:cs typeface="Arial" panose="020B0604020202020204" pitchFamily="34" charset="0"/>
                        </a:rPr>
                        <a:t>Thiết l</a:t>
                      </a:r>
                      <a:r>
                        <a:rPr lang="en-US" sz="2000" kern="1200">
                          <a:solidFill>
                            <a:schemeClr val="dk1"/>
                          </a:solidFill>
                          <a:effectLst/>
                          <a:latin typeface="Arial" panose="020B0604020202020204" pitchFamily="34" charset="0"/>
                          <a:ea typeface="+mn-ea"/>
                          <a:cs typeface="Arial" panose="020B0604020202020204" pitchFamily="34" charset="0"/>
                        </a:rPr>
                        <a:t>ậ</a:t>
                      </a:r>
                      <a:r>
                        <a:rPr lang="vi-VN" sz="2000" kern="1200">
                          <a:solidFill>
                            <a:schemeClr val="dk1"/>
                          </a:solidFill>
                          <a:effectLst/>
                          <a:latin typeface="Arial" panose="020B0604020202020204" pitchFamily="34" charset="0"/>
                          <a:ea typeface="+mn-ea"/>
                          <a:cs typeface="Arial" panose="020B0604020202020204" pitchFamily="34" charset="0"/>
                        </a:rPr>
                        <a:t>p </a:t>
                      </a:r>
                      <a:r>
                        <a:rPr lang="vi-VN" sz="2000" kern="1200" dirty="0">
                          <a:solidFill>
                            <a:schemeClr val="dk1"/>
                          </a:solidFill>
                          <a:effectLst/>
                          <a:latin typeface="Arial" panose="020B0604020202020204" pitchFamily="34" charset="0"/>
                          <a:ea typeface="+mn-ea"/>
                          <a:cs typeface="Arial" panose="020B0604020202020204" pitchFamily="34" charset="0"/>
                        </a:rPr>
                        <a:t>bảng tần số, biểu đồ tần số.</a:t>
                      </a:r>
                      <a:br>
                        <a:rPr lang="vi-VN" sz="2000" kern="1200" dirty="0">
                          <a:solidFill>
                            <a:schemeClr val="dk1"/>
                          </a:solidFill>
                          <a:effectLst/>
                          <a:latin typeface="Arial" panose="020B0604020202020204" pitchFamily="34" charset="0"/>
                          <a:ea typeface="+mn-ea"/>
                          <a:cs typeface="Arial" panose="020B0604020202020204" pitchFamily="34" charset="0"/>
                        </a:rPr>
                      </a:br>
                      <a:r>
                        <a:rPr lang="vi-VN" sz="2000" kern="1200" dirty="0">
                          <a:solidFill>
                            <a:schemeClr val="dk1"/>
                          </a:solidFill>
                          <a:effectLst/>
                          <a:latin typeface="Arial" panose="020B0604020202020204" pitchFamily="34" charset="0"/>
                          <a:ea typeface="+mn-ea"/>
                          <a:cs typeface="Arial" panose="020B0604020202020204" pitchFamily="34" charset="0"/>
                        </a:rPr>
                        <a:t>- Giải thích ý nghĩa và vai trò của tần số trong thực tiễn. </a:t>
                      </a:r>
                    </a:p>
                    <a:p>
                      <a:pPr algn="just">
                        <a:lnSpc>
                          <a:spcPct val="100000"/>
                        </a:lnSpc>
                        <a:buFontTx/>
                        <a:buNone/>
                      </a:pPr>
                      <a:r>
                        <a:rPr lang="vi-VN" sz="2000" kern="1200" dirty="0">
                          <a:solidFill>
                            <a:schemeClr val="dk1"/>
                          </a:solidFill>
                          <a:effectLst/>
                          <a:latin typeface="Arial" panose="020B0604020202020204" pitchFamily="34" charset="0"/>
                          <a:ea typeface="+mn-ea"/>
                          <a:cs typeface="Arial" panose="020B0604020202020204" pitchFamily="34" charset="0"/>
                        </a:rPr>
                        <a:t>- </a:t>
                      </a:r>
                      <a:r>
                        <a:rPr lang="vi-VN" sz="2000" kern="1200">
                          <a:solidFill>
                            <a:schemeClr val="dk1"/>
                          </a:solidFill>
                          <a:effectLst/>
                          <a:latin typeface="Arial" panose="020B0604020202020204" pitchFamily="34" charset="0"/>
                          <a:ea typeface="+mn-ea"/>
                          <a:cs typeface="Arial" panose="020B0604020202020204" pitchFamily="34" charset="0"/>
                        </a:rPr>
                        <a:t>Thiết lập </a:t>
                      </a:r>
                      <a:r>
                        <a:rPr lang="vi-VN" sz="2000" kern="1200" dirty="0">
                          <a:solidFill>
                            <a:schemeClr val="dk1"/>
                          </a:solidFill>
                          <a:effectLst/>
                          <a:latin typeface="Arial" panose="020B0604020202020204" pitchFamily="34" charset="0"/>
                          <a:ea typeface="+mn-ea"/>
                          <a:cs typeface="Arial" panose="020B0604020202020204" pitchFamily="34" charset="0"/>
                        </a:rPr>
                        <a:t>bảng tần </a:t>
                      </a:r>
                      <a:r>
                        <a:rPr lang="vi-VN" sz="2000" kern="1200">
                          <a:solidFill>
                            <a:schemeClr val="dk1"/>
                          </a:solidFill>
                          <a:effectLst/>
                          <a:latin typeface="Arial" panose="020B0604020202020204" pitchFamily="34" charset="0"/>
                          <a:ea typeface="+mn-ea"/>
                          <a:cs typeface="Arial" panose="020B0604020202020204" pitchFamily="34" charset="0"/>
                        </a:rPr>
                        <a:t>số tương </a:t>
                      </a:r>
                      <a:r>
                        <a:rPr lang="vi-VN" sz="2000" kern="1200" dirty="0">
                          <a:solidFill>
                            <a:schemeClr val="dk1"/>
                          </a:solidFill>
                          <a:effectLst/>
                          <a:latin typeface="Arial" panose="020B0604020202020204" pitchFamily="34" charset="0"/>
                          <a:ea typeface="+mn-ea"/>
                          <a:cs typeface="Arial" panose="020B0604020202020204" pitchFamily="34" charset="0"/>
                        </a:rPr>
                        <a:t>đối, biểu đồ tần </a:t>
                      </a:r>
                      <a:r>
                        <a:rPr lang="vi-VN" sz="2000" kern="1200">
                          <a:solidFill>
                            <a:schemeClr val="dk1"/>
                          </a:solidFill>
                          <a:effectLst/>
                          <a:latin typeface="Arial" panose="020B0604020202020204" pitchFamily="34" charset="0"/>
                          <a:ea typeface="+mn-ea"/>
                          <a:cs typeface="Arial" panose="020B0604020202020204" pitchFamily="34" charset="0"/>
                        </a:rPr>
                        <a:t>số tương </a:t>
                      </a:r>
                      <a:r>
                        <a:rPr lang="vi-VN" sz="2000" kern="1200" dirty="0">
                          <a:solidFill>
                            <a:schemeClr val="dk1"/>
                          </a:solidFill>
                          <a:effectLst/>
                          <a:latin typeface="Arial" panose="020B0604020202020204" pitchFamily="34" charset="0"/>
                          <a:ea typeface="+mn-ea"/>
                          <a:cs typeface="Arial" panose="020B0604020202020204" pitchFamily="34" charset="0"/>
                        </a:rPr>
                        <a:t>đối. </a:t>
                      </a:r>
                    </a:p>
                    <a:p>
                      <a:pPr algn="just">
                        <a:lnSpc>
                          <a:spcPct val="100000"/>
                        </a:lnSpc>
                        <a:buFontTx/>
                        <a:buNone/>
                      </a:pPr>
                      <a:r>
                        <a:rPr lang="vi-VN" sz="2000" kern="1200" dirty="0">
                          <a:solidFill>
                            <a:schemeClr val="dk1"/>
                          </a:solidFill>
                          <a:effectLst/>
                          <a:latin typeface="Arial" panose="020B0604020202020204" pitchFamily="34" charset="0"/>
                          <a:ea typeface="+mn-ea"/>
                          <a:cs typeface="Arial" panose="020B0604020202020204" pitchFamily="34" charset="0"/>
                        </a:rPr>
                        <a:t>- Giải thích ý nghĩa và vai trò của tần </a:t>
                      </a:r>
                      <a:r>
                        <a:rPr lang="vi-VN" sz="2000" kern="1200">
                          <a:solidFill>
                            <a:schemeClr val="dk1"/>
                          </a:solidFill>
                          <a:effectLst/>
                          <a:latin typeface="Arial" panose="020B0604020202020204" pitchFamily="34" charset="0"/>
                          <a:ea typeface="+mn-ea"/>
                          <a:cs typeface="Arial" panose="020B0604020202020204" pitchFamily="34" charset="0"/>
                        </a:rPr>
                        <a:t>số tương </a:t>
                      </a:r>
                      <a:r>
                        <a:rPr lang="vi-VN" sz="2000" kern="1200" dirty="0">
                          <a:solidFill>
                            <a:schemeClr val="dk1"/>
                          </a:solidFill>
                          <a:effectLst/>
                          <a:latin typeface="Arial" panose="020B0604020202020204" pitchFamily="34" charset="0"/>
                          <a:ea typeface="+mn-ea"/>
                          <a:cs typeface="Arial" panose="020B0604020202020204" pitchFamily="34" charset="0"/>
                        </a:rPr>
                        <a:t>đối trong thực tiễn. </a:t>
                      </a:r>
                      <a:endParaRPr lang="vi-VN" sz="2000" dirty="0">
                        <a:latin typeface="Arial" panose="020B0604020202020204" pitchFamily="34" charset="0"/>
                        <a:cs typeface="Arial" panose="020B0604020202020204" pitchFamily="34" charset="0"/>
                      </a:endParaRPr>
                    </a:p>
                    <a:p>
                      <a:pPr algn="just">
                        <a:lnSpc>
                          <a:spcPct val="100000"/>
                        </a:lnSpc>
                      </a:pPr>
                      <a:r>
                        <a:rPr lang="vi-VN" sz="2000" kern="1200" dirty="0">
                          <a:solidFill>
                            <a:schemeClr val="dk1"/>
                          </a:solidFill>
                          <a:effectLst/>
                          <a:latin typeface="Arial" panose="020B0604020202020204" pitchFamily="34" charset="0"/>
                          <a:ea typeface="+mn-ea"/>
                          <a:cs typeface="Arial" panose="020B0604020202020204" pitchFamily="34" charset="0"/>
                        </a:rPr>
                        <a:t>- </a:t>
                      </a:r>
                      <a:r>
                        <a:rPr lang="vi-VN" sz="2000" kern="1200">
                          <a:solidFill>
                            <a:schemeClr val="dk1"/>
                          </a:solidFill>
                          <a:effectLst/>
                          <a:latin typeface="Arial" panose="020B0604020202020204" pitchFamily="34" charset="0"/>
                          <a:ea typeface="+mn-ea"/>
                          <a:cs typeface="Arial" panose="020B0604020202020204" pitchFamily="34" charset="0"/>
                        </a:rPr>
                        <a:t>Thiết lập </a:t>
                      </a:r>
                      <a:r>
                        <a:rPr lang="vi-VN" sz="2000" kern="1200" dirty="0">
                          <a:solidFill>
                            <a:schemeClr val="dk1"/>
                          </a:solidFill>
                          <a:effectLst/>
                          <a:latin typeface="Arial" panose="020B0604020202020204" pitchFamily="34" charset="0"/>
                          <a:ea typeface="+mn-ea"/>
                          <a:cs typeface="Arial" panose="020B0604020202020204" pitchFamily="34" charset="0"/>
                        </a:rPr>
                        <a:t>bảng tần số ghép nhóm, bảng tần </a:t>
                      </a:r>
                      <a:r>
                        <a:rPr lang="vi-VN" sz="2000" kern="1200">
                          <a:solidFill>
                            <a:schemeClr val="dk1"/>
                          </a:solidFill>
                          <a:effectLst/>
                          <a:latin typeface="Arial" panose="020B0604020202020204" pitchFamily="34" charset="0"/>
                          <a:ea typeface="+mn-ea"/>
                          <a:cs typeface="Arial" panose="020B0604020202020204" pitchFamily="34" charset="0"/>
                        </a:rPr>
                        <a:t>số tương </a:t>
                      </a:r>
                      <a:r>
                        <a:rPr lang="vi-VN" sz="2000" kern="1200" dirty="0">
                          <a:solidFill>
                            <a:schemeClr val="dk1"/>
                          </a:solidFill>
                          <a:effectLst/>
                          <a:latin typeface="Arial" panose="020B0604020202020204" pitchFamily="34" charset="0"/>
                          <a:ea typeface="+mn-ea"/>
                          <a:cs typeface="Arial" panose="020B0604020202020204" pitchFamily="34" charset="0"/>
                        </a:rPr>
                        <a:t>đối ghép nhóm. </a:t>
                      </a:r>
                      <a:endParaRPr lang="vi-VN" sz="2000" dirty="0">
                        <a:latin typeface="Arial" panose="020B0604020202020204" pitchFamily="34" charset="0"/>
                        <a:cs typeface="Arial" panose="020B0604020202020204" pitchFamily="34" charset="0"/>
                      </a:endParaRPr>
                    </a:p>
                    <a:p>
                      <a:pPr algn="just">
                        <a:lnSpc>
                          <a:spcPct val="100000"/>
                        </a:lnSpc>
                      </a:pPr>
                      <a:r>
                        <a:rPr lang="vi-VN" sz="2000" kern="1200">
                          <a:solidFill>
                            <a:schemeClr val="dk1"/>
                          </a:solidFill>
                          <a:effectLst/>
                          <a:latin typeface="Arial" panose="020B0604020202020204" pitchFamily="34" charset="0"/>
                          <a:ea typeface="+mn-ea"/>
                          <a:cs typeface="Arial" panose="020B0604020202020204" pitchFamily="34" charset="0"/>
                        </a:rPr>
                        <a:t>- </a:t>
                      </a:r>
                      <a:r>
                        <a:rPr lang="vi-VN" sz="2000" b="0" i="0" kern="1200">
                          <a:solidFill>
                            <a:schemeClr val="dk1"/>
                          </a:solidFill>
                          <a:effectLst/>
                          <a:latin typeface="+mn-lt"/>
                          <a:ea typeface="+mn-ea"/>
                          <a:cs typeface="+mn-cs"/>
                        </a:rPr>
                        <a:t>Vẽ biểu đồ tần số tương đối ghép nhóm dạng cột và biểu đồ tần số tương đối ghép nhóm dạng đoạn thẳng biểu diễn bảng tần số tương đối ghép nhóm</a:t>
                      </a:r>
                      <a:r>
                        <a:rPr lang="vi-VN" sz="2000" kern="1200">
                          <a:solidFill>
                            <a:schemeClr val="dk1"/>
                          </a:solidFill>
                          <a:effectLst/>
                          <a:latin typeface="Arial" panose="020B0604020202020204" pitchFamily="34" charset="0"/>
                          <a:ea typeface="+mn-ea"/>
                          <a:cs typeface="Arial" panose="020B0604020202020204" pitchFamily="34" charset="0"/>
                        </a:rPr>
                        <a:t>. </a:t>
                      </a:r>
                      <a:endParaRPr lang="vi-VN" sz="2000" kern="1200" dirty="0">
                        <a:solidFill>
                          <a:schemeClr val="dk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4128999917"/>
                  </a:ext>
                </a:extLst>
              </a:tr>
              <a:tr h="1346697">
                <a:tc>
                  <a:txBody>
                    <a:bodyPr/>
                    <a:lstStyle/>
                    <a:p>
                      <a:pPr algn="ctr">
                        <a:lnSpc>
                          <a:spcPct val="130000"/>
                        </a:lnSpc>
                      </a:pPr>
                      <a:r>
                        <a:rPr lang="vi-VN" sz="2000" dirty="0">
                          <a:solidFill>
                            <a:schemeClr val="accent5">
                              <a:lumMod val="75000"/>
                            </a:schemeClr>
                          </a:solidFill>
                          <a:latin typeface="+mn-lt"/>
                        </a:rPr>
                        <a:t>Xác suất</a:t>
                      </a:r>
                    </a:p>
                  </a:txBody>
                  <a:tcPr/>
                </a:tc>
                <a:tc>
                  <a:txBody>
                    <a:bodyPr/>
                    <a:lstStyle/>
                    <a:p>
                      <a:pPr algn="ctr">
                        <a:lnSpc>
                          <a:spcPct val="130000"/>
                        </a:lnSpc>
                      </a:pPr>
                      <a:r>
                        <a:rPr lang="vi-VN" sz="1800" dirty="0">
                          <a:latin typeface="+mn-lt"/>
                        </a:rPr>
                        <a:t>Không có</a:t>
                      </a:r>
                    </a:p>
                  </a:txBody>
                  <a:tcPr/>
                </a:tc>
                <a:tc>
                  <a:txBody>
                    <a:bodyPr/>
                    <a:lstStyle/>
                    <a:p>
                      <a:pPr algn="just"/>
                      <a:r>
                        <a:rPr lang="vi-VN" sz="2000" kern="1200" dirty="0">
                          <a:solidFill>
                            <a:schemeClr val="dk1"/>
                          </a:solidFill>
                          <a:effectLst/>
                          <a:latin typeface="+mn-lt"/>
                          <a:ea typeface="+mn-ea"/>
                          <a:cs typeface="+mn-cs"/>
                        </a:rPr>
                        <a:t>- Nhận </a:t>
                      </a:r>
                      <a:r>
                        <a:rPr lang="vi-VN" sz="2000" kern="1200">
                          <a:solidFill>
                            <a:schemeClr val="dk1"/>
                          </a:solidFill>
                          <a:effectLst/>
                          <a:latin typeface="+mn-lt"/>
                          <a:ea typeface="+mn-ea"/>
                          <a:cs typeface="+mn-cs"/>
                        </a:rPr>
                        <a:t>biết được </a:t>
                      </a:r>
                      <a:r>
                        <a:rPr lang="vi-VN" sz="2000" kern="1200" dirty="0">
                          <a:solidFill>
                            <a:schemeClr val="dk1"/>
                          </a:solidFill>
                          <a:effectLst/>
                          <a:latin typeface="+mn-lt"/>
                          <a:ea typeface="+mn-ea"/>
                          <a:cs typeface="+mn-cs"/>
                        </a:rPr>
                        <a:t>phép thử </a:t>
                      </a:r>
                      <a:r>
                        <a:rPr lang="vi-VN" sz="2000" kern="1200">
                          <a:solidFill>
                            <a:schemeClr val="dk1"/>
                          </a:solidFill>
                          <a:effectLst/>
                          <a:latin typeface="+mn-lt"/>
                          <a:ea typeface="+mn-ea"/>
                          <a:cs typeface="+mn-cs"/>
                        </a:rPr>
                        <a:t>ngẫu nhiên và không </a:t>
                      </a:r>
                      <a:r>
                        <a:rPr lang="vi-VN" sz="2000" kern="1200" dirty="0">
                          <a:solidFill>
                            <a:schemeClr val="dk1"/>
                          </a:solidFill>
                          <a:effectLst/>
                          <a:latin typeface="+mn-lt"/>
                          <a:ea typeface="+mn-ea"/>
                          <a:cs typeface="+mn-cs"/>
                        </a:rPr>
                        <a:t>gian mẫu. </a:t>
                      </a:r>
                      <a:endParaRPr lang="vi-VN" sz="2000" dirty="0">
                        <a:effectLst/>
                      </a:endParaRPr>
                    </a:p>
                    <a:p>
                      <a:pPr algn="just"/>
                      <a:r>
                        <a:rPr lang="vi-VN" sz="2000" kern="1200" dirty="0">
                          <a:solidFill>
                            <a:schemeClr val="dk1"/>
                          </a:solidFill>
                          <a:effectLst/>
                          <a:latin typeface="+mn-lt"/>
                          <a:ea typeface="+mn-ea"/>
                          <a:cs typeface="+mn-cs"/>
                        </a:rPr>
                        <a:t>- </a:t>
                      </a:r>
                      <a:r>
                        <a:rPr lang="vi-VN" sz="2000" kern="1200">
                          <a:solidFill>
                            <a:schemeClr val="dk1"/>
                          </a:solidFill>
                          <a:effectLst/>
                          <a:latin typeface="+mn-lt"/>
                          <a:ea typeface="+mn-ea"/>
                          <a:cs typeface="+mn-cs"/>
                        </a:rPr>
                        <a:t>Tính được </a:t>
                      </a:r>
                      <a:r>
                        <a:rPr lang="vi-VN" sz="2000" kern="1200" dirty="0">
                          <a:solidFill>
                            <a:schemeClr val="dk1"/>
                          </a:solidFill>
                          <a:effectLst/>
                          <a:latin typeface="+mn-lt"/>
                          <a:ea typeface="+mn-ea"/>
                          <a:cs typeface="+mn-cs"/>
                        </a:rPr>
                        <a:t>xác suất của biến cố bằng cách kiểm đếm </a:t>
                      </a:r>
                      <a:r>
                        <a:rPr lang="vi-VN" sz="2000" kern="1200">
                          <a:solidFill>
                            <a:schemeClr val="dk1"/>
                          </a:solidFill>
                          <a:effectLst/>
                          <a:latin typeface="+mn-lt"/>
                          <a:ea typeface="+mn-ea"/>
                          <a:cs typeface="+mn-cs"/>
                        </a:rPr>
                        <a:t>số trường </a:t>
                      </a:r>
                      <a:r>
                        <a:rPr lang="vi-VN" sz="2000" kern="1200" dirty="0">
                          <a:solidFill>
                            <a:schemeClr val="dk1"/>
                          </a:solidFill>
                          <a:effectLst/>
                          <a:latin typeface="+mn-lt"/>
                          <a:ea typeface="+mn-ea"/>
                          <a:cs typeface="+mn-cs"/>
                        </a:rPr>
                        <a:t>hợp có thể và </a:t>
                      </a:r>
                      <a:r>
                        <a:rPr lang="vi-VN" sz="2000" kern="1200">
                          <a:solidFill>
                            <a:schemeClr val="dk1"/>
                          </a:solidFill>
                          <a:effectLst/>
                          <a:latin typeface="+mn-lt"/>
                          <a:ea typeface="+mn-ea"/>
                          <a:cs typeface="+mn-cs"/>
                        </a:rPr>
                        <a:t>số trường hợp thuận </a:t>
                      </a:r>
                      <a:r>
                        <a:rPr lang="vi-VN" sz="2000" kern="1200" dirty="0">
                          <a:solidFill>
                            <a:schemeClr val="dk1"/>
                          </a:solidFill>
                          <a:effectLst/>
                          <a:latin typeface="+mn-lt"/>
                          <a:ea typeface="+mn-ea"/>
                          <a:cs typeface="+mn-cs"/>
                        </a:rPr>
                        <a:t>lợi </a:t>
                      </a:r>
                      <a:r>
                        <a:rPr lang="vi-VN" sz="2000" kern="1200">
                          <a:solidFill>
                            <a:schemeClr val="dk1"/>
                          </a:solidFill>
                          <a:effectLst/>
                          <a:latin typeface="+mn-lt"/>
                          <a:ea typeface="+mn-ea"/>
                          <a:cs typeface="+mn-cs"/>
                        </a:rPr>
                        <a:t>trong một số mô </a:t>
                      </a:r>
                      <a:r>
                        <a:rPr lang="vi-VN" sz="2000" kern="1200" dirty="0">
                          <a:solidFill>
                            <a:schemeClr val="dk1"/>
                          </a:solidFill>
                          <a:effectLst/>
                          <a:latin typeface="+mn-lt"/>
                          <a:ea typeface="+mn-ea"/>
                          <a:cs typeface="+mn-cs"/>
                        </a:rPr>
                        <a:t>hình xác </a:t>
                      </a:r>
                      <a:r>
                        <a:rPr lang="vi-VN" sz="2000" kern="1200">
                          <a:solidFill>
                            <a:schemeClr val="dk1"/>
                          </a:solidFill>
                          <a:effectLst/>
                          <a:latin typeface="+mn-lt"/>
                          <a:ea typeface="+mn-ea"/>
                          <a:cs typeface="+mn-cs"/>
                        </a:rPr>
                        <a:t>suất đơn </a:t>
                      </a:r>
                      <a:r>
                        <a:rPr lang="vi-VN" sz="2000" kern="1200" dirty="0">
                          <a:solidFill>
                            <a:schemeClr val="dk1"/>
                          </a:solidFill>
                          <a:effectLst/>
                          <a:latin typeface="+mn-lt"/>
                          <a:ea typeface="+mn-ea"/>
                          <a:cs typeface="+mn-cs"/>
                        </a:rPr>
                        <a:t>giản. </a:t>
                      </a:r>
                      <a:endParaRPr lang="vi-VN" sz="2000" dirty="0">
                        <a:effectLst/>
                      </a:endParaRPr>
                    </a:p>
                  </a:txBody>
                  <a:tcPr/>
                </a:tc>
                <a:extLst>
                  <a:ext uri="{0D108BD9-81ED-4DB2-BD59-A6C34878D82A}">
                    <a16:rowId xmlns:a16="http://schemas.microsoft.com/office/drawing/2014/main" val="310457901"/>
                  </a:ext>
                </a:extLst>
              </a:tr>
            </a:tbl>
          </a:graphicData>
        </a:graphic>
      </p:graphicFrame>
      <p:grpSp>
        <p:nvGrpSpPr>
          <p:cNvPr id="6" name="Group 5"/>
          <p:cNvGrpSpPr/>
          <p:nvPr/>
        </p:nvGrpSpPr>
        <p:grpSpPr>
          <a:xfrm>
            <a:off x="1238249" y="340775"/>
            <a:ext cx="648072" cy="648072"/>
            <a:chOff x="1409738" y="-4691"/>
            <a:chExt cx="648072" cy="648072"/>
          </a:xfrm>
        </p:grpSpPr>
        <p:sp>
          <p:nvSpPr>
            <p:cNvPr id="7" name="Google Shape;297;p13"/>
            <p:cNvSpPr/>
            <p:nvPr/>
          </p:nvSpPr>
          <p:spPr>
            <a:xfrm>
              <a:off x="1409738" y="-4691"/>
              <a:ext cx="648072" cy="648072"/>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8" name="Google Shape;298;p13"/>
            <p:cNvSpPr txBox="1"/>
            <p:nvPr/>
          </p:nvSpPr>
          <p:spPr>
            <a:xfrm>
              <a:off x="1409738" y="18412"/>
              <a:ext cx="62034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dirty="0">
                  <a:solidFill>
                    <a:schemeClr val="bg1"/>
                  </a:solidFill>
                  <a:latin typeface="Arial"/>
                  <a:ea typeface="Arial"/>
                  <a:cs typeface="Arial"/>
                  <a:sym typeface="Arial"/>
                </a:rPr>
                <a:t>3</a:t>
              </a:r>
              <a:endParaRPr sz="2400" b="1" i="0" u="none" strike="noStrike" cap="none" dirty="0">
                <a:solidFill>
                  <a:schemeClr val="bg1"/>
                </a:solidFill>
                <a:latin typeface="Arial"/>
                <a:ea typeface="Arial"/>
                <a:cs typeface="Arial"/>
                <a:sym typeface="Arial"/>
              </a:endParaRPr>
            </a:p>
          </p:txBody>
        </p:sp>
      </p:grpSp>
    </p:spTree>
    <p:extLst>
      <p:ext uri="{BB962C8B-B14F-4D97-AF65-F5344CB8AC3E}">
        <p14:creationId xmlns:p14="http://schemas.microsoft.com/office/powerpoint/2010/main" val="338178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306663-DC50-314C-BB0F-A1CA639D9E7E}"/>
              </a:ext>
            </a:extLst>
          </p:cNvPr>
          <p:cNvSpPr txBox="1"/>
          <p:nvPr/>
        </p:nvSpPr>
        <p:spPr>
          <a:xfrm>
            <a:off x="1325300" y="533201"/>
            <a:ext cx="8501606" cy="1224181"/>
          </a:xfrm>
          <a:prstGeom prst="rect">
            <a:avLst/>
          </a:prstGeom>
          <a:noFill/>
        </p:spPr>
        <p:txBody>
          <a:bodyPr wrap="square">
            <a:spAutoFit/>
          </a:bodyPr>
          <a:lstStyle/>
          <a:p>
            <a:pPr>
              <a:lnSpc>
                <a:spcPct val="150000"/>
              </a:lnSpc>
            </a:pPr>
            <a:r>
              <a:rPr lang="vi-VN" sz="2800" b="1" dirty="0">
                <a:solidFill>
                  <a:schemeClr val="bg1"/>
                </a:solidFill>
              </a:rPr>
              <a:t>II –</a:t>
            </a:r>
            <a:r>
              <a:rPr lang="vi-VN" sz="2800" b="1" dirty="0"/>
              <a:t> </a:t>
            </a:r>
            <a:r>
              <a:rPr lang="vi-VN" sz="2800" b="1" dirty="0">
                <a:solidFill>
                  <a:srgbClr val="0070C0"/>
                </a:solidFill>
              </a:rPr>
              <a:t>NỘI DUNG của BỘ SÁCH  </a:t>
            </a:r>
            <a:endParaRPr lang="vi-VN" sz="2800" b="1" dirty="0"/>
          </a:p>
          <a:p>
            <a:pPr>
              <a:lnSpc>
                <a:spcPct val="150000"/>
              </a:lnSpc>
            </a:pPr>
            <a:r>
              <a:rPr lang="vi-VN" sz="2400" dirty="0"/>
              <a:t>Một số điểm khác biệt so với SGK Toán 9 hiện hành</a:t>
            </a:r>
          </a:p>
        </p:txBody>
      </p:sp>
      <p:sp>
        <p:nvSpPr>
          <p:cNvPr id="4" name="TextBox 3">
            <a:extLst>
              <a:ext uri="{FF2B5EF4-FFF2-40B4-BE49-F238E27FC236}">
                <a16:creationId xmlns:a16="http://schemas.microsoft.com/office/drawing/2014/main" id="{729B8727-D556-2547-801D-CF5AD99BE1AF}"/>
              </a:ext>
            </a:extLst>
          </p:cNvPr>
          <p:cNvSpPr txBox="1"/>
          <p:nvPr/>
        </p:nvSpPr>
        <p:spPr>
          <a:xfrm>
            <a:off x="4103223" y="1782501"/>
            <a:ext cx="5250983" cy="430887"/>
          </a:xfrm>
          <a:prstGeom prst="rect">
            <a:avLst/>
          </a:prstGeom>
          <a:noFill/>
        </p:spPr>
        <p:txBody>
          <a:bodyPr wrap="square" rtlCol="0">
            <a:spAutoFit/>
          </a:bodyPr>
          <a:lstStyle/>
          <a:p>
            <a:r>
              <a:rPr lang="vi-VN" sz="2200" b="1" dirty="0">
                <a:solidFill>
                  <a:srgbClr val="00B050"/>
                </a:solidFill>
              </a:rPr>
              <a:t>Hoạt động Thực hành và Trải nghiệm</a:t>
            </a:r>
          </a:p>
        </p:txBody>
      </p:sp>
      <p:graphicFrame>
        <p:nvGraphicFramePr>
          <p:cNvPr id="5" name="Table 5">
            <a:extLst>
              <a:ext uri="{FF2B5EF4-FFF2-40B4-BE49-F238E27FC236}">
                <a16:creationId xmlns:a16="http://schemas.microsoft.com/office/drawing/2014/main" id="{4E975BC4-8DFE-7047-A47B-CBA9D521437E}"/>
              </a:ext>
            </a:extLst>
          </p:cNvPr>
          <p:cNvGraphicFramePr>
            <a:graphicFrameLocks noGrp="1"/>
          </p:cNvGraphicFramePr>
          <p:nvPr>
            <p:extLst>
              <p:ext uri="{D42A27DB-BD31-4B8C-83A1-F6EECF244321}">
                <p14:modId xmlns:p14="http://schemas.microsoft.com/office/powerpoint/2010/main" val="3822678572"/>
              </p:ext>
            </p:extLst>
          </p:nvPr>
        </p:nvGraphicFramePr>
        <p:xfrm>
          <a:off x="403065" y="2238507"/>
          <a:ext cx="11616337" cy="4412253"/>
        </p:xfrm>
        <a:graphic>
          <a:graphicData uri="http://schemas.openxmlformats.org/drawingml/2006/table">
            <a:tbl>
              <a:tblPr firstRow="1" bandRow="1">
                <a:tableStyleId>{5C22544A-7EE6-4342-B048-85BDC9FD1C3A}</a:tableStyleId>
              </a:tblPr>
              <a:tblGrid>
                <a:gridCol w="2848708">
                  <a:extLst>
                    <a:ext uri="{9D8B030D-6E8A-4147-A177-3AD203B41FA5}">
                      <a16:colId xmlns:a16="http://schemas.microsoft.com/office/drawing/2014/main" val="1246067013"/>
                    </a:ext>
                  </a:extLst>
                </a:gridCol>
                <a:gridCol w="8767629">
                  <a:extLst>
                    <a:ext uri="{9D8B030D-6E8A-4147-A177-3AD203B41FA5}">
                      <a16:colId xmlns:a16="http://schemas.microsoft.com/office/drawing/2014/main" val="3159045416"/>
                    </a:ext>
                  </a:extLst>
                </a:gridCol>
              </a:tblGrid>
              <a:tr h="679544">
                <a:tc>
                  <a:txBody>
                    <a:bodyPr/>
                    <a:lstStyle/>
                    <a:p>
                      <a:pPr algn="ctr"/>
                      <a:r>
                        <a:rPr lang="vi-VN" sz="2000" dirty="0"/>
                        <a:t>Chương trình và SGK Toán 9 hiện hành</a:t>
                      </a:r>
                    </a:p>
                  </a:txBody>
                  <a:tcPr/>
                </a:tc>
                <a:tc>
                  <a:txBody>
                    <a:bodyPr/>
                    <a:lstStyle/>
                    <a:p>
                      <a:pPr algn="ctr"/>
                      <a:r>
                        <a:rPr lang="vi-VN" sz="2000" dirty="0"/>
                        <a:t>Chương trình 2018 và SGK Toán 9KN</a:t>
                      </a:r>
                    </a:p>
                  </a:txBody>
                  <a:tcPr/>
                </a:tc>
                <a:extLst>
                  <a:ext uri="{0D108BD9-81ED-4DB2-BD59-A6C34878D82A}">
                    <a16:rowId xmlns:a16="http://schemas.microsoft.com/office/drawing/2014/main" val="1975178900"/>
                  </a:ext>
                </a:extLst>
              </a:tr>
              <a:tr h="3711213">
                <a:tc>
                  <a:txBody>
                    <a:bodyPr/>
                    <a:lstStyle/>
                    <a:p>
                      <a:pPr algn="ctr">
                        <a:lnSpc>
                          <a:spcPct val="130000"/>
                        </a:lnSpc>
                      </a:pPr>
                      <a:r>
                        <a:rPr lang="vi-VN" sz="2000" dirty="0"/>
                        <a:t>Không có</a:t>
                      </a:r>
                    </a:p>
                  </a:txBody>
                  <a:tcPr/>
                </a:tc>
                <a:tc>
                  <a:txBody>
                    <a:bodyPr/>
                    <a:lstStyle/>
                    <a:p>
                      <a:pPr marL="285750" indent="-285750" algn="just">
                        <a:lnSpc>
                          <a:spcPct val="130000"/>
                        </a:lnSpc>
                        <a:buFontTx/>
                        <a:buChar char="-"/>
                      </a:pPr>
                      <a:r>
                        <a:rPr lang="vi-VN" sz="2000" dirty="0"/>
                        <a:t>Có 10 </a:t>
                      </a:r>
                      <a:r>
                        <a:rPr lang="vi-VN" sz="2000"/>
                        <a:t>tiết (khoảng </a:t>
                      </a:r>
                      <a:r>
                        <a:rPr lang="vi-VN" sz="2000" dirty="0"/>
                        <a:t>7% thời lượng). SGK thiết kế một chuỗi các hoạt động thực hành trải nghiệm và đặt ở cuối </a:t>
                      </a:r>
                      <a:r>
                        <a:rPr lang="vi-VN" sz="2000"/>
                        <a:t>mỗi tập.</a:t>
                      </a:r>
                      <a:endParaRPr lang="vi-VN" sz="2000" dirty="0"/>
                    </a:p>
                    <a:p>
                      <a:pPr marL="285750" indent="-285750" algn="just">
                        <a:lnSpc>
                          <a:spcPct val="130000"/>
                        </a:lnSpc>
                        <a:buFontTx/>
                        <a:buChar char="-"/>
                      </a:pPr>
                      <a:r>
                        <a:rPr lang="vi-VN" sz="2000" dirty="0"/>
                        <a:t>Các nội dung:</a:t>
                      </a:r>
                    </a:p>
                    <a:p>
                      <a:pPr marL="0" indent="0" algn="just">
                        <a:lnSpc>
                          <a:spcPct val="130000"/>
                        </a:lnSpc>
                        <a:buFontTx/>
                        <a:buNone/>
                      </a:pPr>
                      <a:r>
                        <a:rPr lang="vi-VN" sz="2000" dirty="0"/>
                        <a:t>   + Tính chiều cao và xác định khoảng cách (nhờ các hệ thức lượng trong tam giác vuông).</a:t>
                      </a:r>
                    </a:p>
                    <a:p>
                      <a:pPr marL="0" indent="0" algn="just">
                        <a:lnSpc>
                          <a:spcPct val="130000"/>
                        </a:lnSpc>
                        <a:buFontTx/>
                        <a:buNone/>
                      </a:pPr>
                      <a:r>
                        <a:rPr lang="vi-VN" sz="2000" dirty="0"/>
                        <a:t>   + Sử dụng phần mềm GeoGebra (giải phương trình, hệ phương trình, vẽ đồ thị hàm số, vẽ hình hình học đơn giản).</a:t>
                      </a:r>
                    </a:p>
                    <a:p>
                      <a:pPr marL="0" indent="0" algn="just">
                        <a:lnSpc>
                          <a:spcPct val="130000"/>
                        </a:lnSpc>
                        <a:buFontTx/>
                        <a:buNone/>
                      </a:pPr>
                      <a:r>
                        <a:rPr lang="vi-VN" sz="2000" dirty="0"/>
                        <a:t>   + Sử dụng phần mềm bảng tính Excel trong Thống kê, Xác suất.</a:t>
                      </a:r>
                    </a:p>
                    <a:p>
                      <a:pPr marL="0" indent="0" algn="just">
                        <a:lnSpc>
                          <a:spcPct val="130000"/>
                        </a:lnSpc>
                        <a:buFontTx/>
                        <a:buNone/>
                      </a:pPr>
                      <a:r>
                        <a:rPr lang="vi-VN" sz="2000" dirty="0"/>
                        <a:t>   + Tìm hiểu về bài toán pha chế nồng độ dung dịch theo yêu cầu.</a:t>
                      </a:r>
                    </a:p>
                  </a:txBody>
                  <a:tcPr/>
                </a:tc>
                <a:extLst>
                  <a:ext uri="{0D108BD9-81ED-4DB2-BD59-A6C34878D82A}">
                    <a16:rowId xmlns:a16="http://schemas.microsoft.com/office/drawing/2014/main" val="4128999917"/>
                  </a:ext>
                </a:extLst>
              </a:tr>
            </a:tbl>
          </a:graphicData>
        </a:graphic>
      </p:graphicFrame>
      <p:grpSp>
        <p:nvGrpSpPr>
          <p:cNvPr id="6" name="Group 5"/>
          <p:cNvGrpSpPr/>
          <p:nvPr/>
        </p:nvGrpSpPr>
        <p:grpSpPr>
          <a:xfrm>
            <a:off x="1238248" y="556219"/>
            <a:ext cx="648072" cy="648072"/>
            <a:chOff x="1409738" y="-4691"/>
            <a:chExt cx="648072" cy="648072"/>
          </a:xfrm>
        </p:grpSpPr>
        <p:sp>
          <p:nvSpPr>
            <p:cNvPr id="7" name="Google Shape;297;p13"/>
            <p:cNvSpPr/>
            <p:nvPr/>
          </p:nvSpPr>
          <p:spPr>
            <a:xfrm>
              <a:off x="1409738" y="-4691"/>
              <a:ext cx="648072" cy="648072"/>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8" name="Google Shape;298;p13"/>
            <p:cNvSpPr txBox="1"/>
            <p:nvPr/>
          </p:nvSpPr>
          <p:spPr>
            <a:xfrm>
              <a:off x="1409738" y="18412"/>
              <a:ext cx="62034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dirty="0">
                  <a:solidFill>
                    <a:schemeClr val="bg1"/>
                  </a:solidFill>
                  <a:latin typeface="Arial"/>
                  <a:ea typeface="Arial"/>
                  <a:cs typeface="Arial"/>
                  <a:sym typeface="Arial"/>
                </a:rPr>
                <a:t>3</a:t>
              </a:r>
              <a:endParaRPr sz="2400" b="1" i="0" u="none" strike="noStrike" cap="none" dirty="0">
                <a:solidFill>
                  <a:schemeClr val="bg1"/>
                </a:solidFill>
                <a:latin typeface="Arial"/>
                <a:ea typeface="Arial"/>
                <a:cs typeface="Arial"/>
                <a:sym typeface="Arial"/>
              </a:endParaRPr>
            </a:p>
          </p:txBody>
        </p:sp>
      </p:grpSp>
    </p:spTree>
    <p:extLst>
      <p:ext uri="{BB962C8B-B14F-4D97-AF65-F5344CB8AC3E}">
        <p14:creationId xmlns:p14="http://schemas.microsoft.com/office/powerpoint/2010/main" val="2118333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CBB7D0-984A-C542-83CD-DF5AB3D75A61}"/>
              </a:ext>
            </a:extLst>
          </p:cNvPr>
          <p:cNvSpPr txBox="1"/>
          <p:nvPr/>
        </p:nvSpPr>
        <p:spPr>
          <a:xfrm>
            <a:off x="486184" y="673820"/>
            <a:ext cx="8792544" cy="523220"/>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III</a:t>
            </a:r>
            <a:r>
              <a:rPr lang="vi-VN" sz="2800" b="1" dirty="0">
                <a:solidFill>
                  <a:schemeClr val="bg1"/>
                </a:solidFill>
              </a:rPr>
              <a:t> –</a:t>
            </a:r>
            <a:r>
              <a:rPr lang="vi-VN" sz="2800" b="1" dirty="0"/>
              <a:t> </a:t>
            </a:r>
            <a:r>
              <a:rPr lang="vi-VN" sz="2800" b="1" dirty="0">
                <a:solidFill>
                  <a:schemeClr val="accent5">
                    <a:lumMod val="75000"/>
                  </a:schemeClr>
                </a:solidFill>
              </a:rPr>
              <a:t>CẤU TRÚC của BỘ SÁCH </a:t>
            </a:r>
          </a:p>
        </p:txBody>
      </p:sp>
      <p:grpSp>
        <p:nvGrpSpPr>
          <p:cNvPr id="11" name="Group 10"/>
          <p:cNvGrpSpPr/>
          <p:nvPr/>
        </p:nvGrpSpPr>
        <p:grpSpPr>
          <a:xfrm>
            <a:off x="486184" y="611394"/>
            <a:ext cx="648072" cy="648072"/>
            <a:chOff x="1409738" y="-4691"/>
            <a:chExt cx="648072" cy="648072"/>
          </a:xfrm>
        </p:grpSpPr>
        <p:sp>
          <p:nvSpPr>
            <p:cNvPr id="14" name="Google Shape;297;p13"/>
            <p:cNvSpPr/>
            <p:nvPr/>
          </p:nvSpPr>
          <p:spPr>
            <a:xfrm>
              <a:off x="1409738" y="-4691"/>
              <a:ext cx="648072" cy="648072"/>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15" name="Google Shape;298;p13"/>
            <p:cNvSpPr txBox="1"/>
            <p:nvPr/>
          </p:nvSpPr>
          <p:spPr>
            <a:xfrm>
              <a:off x="1409738" y="18412"/>
              <a:ext cx="62034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dirty="0">
                  <a:solidFill>
                    <a:schemeClr val="bg1"/>
                  </a:solidFill>
                  <a:latin typeface="Arial"/>
                  <a:ea typeface="Arial"/>
                  <a:cs typeface="Arial"/>
                  <a:sym typeface="Arial"/>
                </a:rPr>
                <a:t>4</a:t>
              </a:r>
              <a:endParaRPr sz="2400" b="1" i="0" u="none" strike="noStrike" cap="none" dirty="0">
                <a:solidFill>
                  <a:schemeClr val="bg1"/>
                </a:solidFill>
                <a:latin typeface="Arial"/>
                <a:ea typeface="Arial"/>
                <a:cs typeface="Arial"/>
                <a:sym typeface="Arial"/>
              </a:endParaRPr>
            </a:p>
          </p:txBody>
        </p:sp>
      </p:grpSp>
      <p:cxnSp>
        <p:nvCxnSpPr>
          <p:cNvPr id="17" name="Straight Arrow Connector 16">
            <a:extLst>
              <a:ext uri="{FF2B5EF4-FFF2-40B4-BE49-F238E27FC236}">
                <a16:creationId xmlns:a16="http://schemas.microsoft.com/office/drawing/2014/main" id="{D95CF0E8-F760-BF4C-BD62-35FD3C395892}"/>
              </a:ext>
            </a:extLst>
          </p:cNvPr>
          <p:cNvCxnSpPr>
            <a:cxnSpLocks/>
          </p:cNvCxnSpPr>
          <p:nvPr/>
        </p:nvCxnSpPr>
        <p:spPr>
          <a:xfrm>
            <a:off x="4977525" y="2372385"/>
            <a:ext cx="877175"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49A934E-5235-9242-94DD-CDE5B5ECF9B1}"/>
              </a:ext>
            </a:extLst>
          </p:cNvPr>
          <p:cNvSpPr txBox="1"/>
          <p:nvPr/>
        </p:nvSpPr>
        <p:spPr>
          <a:xfrm>
            <a:off x="486183" y="1736467"/>
            <a:ext cx="5087303" cy="3805594"/>
          </a:xfrm>
          <a:prstGeom prst="rect">
            <a:avLst/>
          </a:prstGeom>
          <a:noFill/>
        </p:spPr>
        <p:txBody>
          <a:bodyPr wrap="square" rtlCol="0">
            <a:spAutoFit/>
          </a:bodyPr>
          <a:lstStyle/>
          <a:p>
            <a:pPr algn="ctr"/>
            <a:r>
              <a:rPr lang="vi-VN" sz="2400" b="1" dirty="0">
                <a:solidFill>
                  <a:srgbClr val="0070C0"/>
                </a:solidFill>
                <a:latin typeface="Arial "/>
              </a:rPr>
              <a:t>CẤU TRÚC CHƯƠNG</a:t>
            </a:r>
          </a:p>
          <a:p>
            <a:pPr marL="403225" indent="-342900" algn="just">
              <a:lnSpc>
                <a:spcPct val="120000"/>
              </a:lnSpc>
              <a:spcBef>
                <a:spcPts val="300"/>
              </a:spcBef>
              <a:spcAft>
                <a:spcPts val="300"/>
              </a:spcAft>
              <a:buFont typeface="Wingdings" panose="05000000000000000000" pitchFamily="2" charset="2"/>
              <a:buChar char="§"/>
            </a:pPr>
            <a:r>
              <a:rPr lang="vi-VN" sz="2000" dirty="0">
                <a:latin typeface="Arial "/>
              </a:rPr>
              <a:t> </a:t>
            </a:r>
            <a:r>
              <a:rPr lang="vi-VN" sz="2000" dirty="0">
                <a:latin typeface="Arial (Body)"/>
              </a:rPr>
              <a:t>Tên chương và giới thiệu chương                         </a:t>
            </a:r>
          </a:p>
          <a:p>
            <a:pPr marL="403225" indent="-342900" algn="just">
              <a:lnSpc>
                <a:spcPct val="120000"/>
              </a:lnSpc>
              <a:spcBef>
                <a:spcPts val="300"/>
              </a:spcBef>
              <a:spcAft>
                <a:spcPts val="300"/>
              </a:spcAft>
              <a:buFont typeface="Wingdings" panose="05000000000000000000" pitchFamily="2" charset="2"/>
              <a:buChar char="§"/>
            </a:pPr>
            <a:r>
              <a:rPr lang="vi-VN" sz="2000" dirty="0">
                <a:latin typeface="Arial (Body)"/>
              </a:rPr>
              <a:t>  </a:t>
            </a:r>
            <a:r>
              <a:rPr lang="en-US" sz="2000" dirty="0" err="1">
                <a:latin typeface="Arial (Body)"/>
              </a:rPr>
              <a:t>Bài</a:t>
            </a:r>
            <a:r>
              <a:rPr lang="en-US" sz="2000" dirty="0">
                <a:latin typeface="Arial (Body)"/>
              </a:rPr>
              <a:t> </a:t>
            </a:r>
            <a:r>
              <a:rPr lang="en-US" sz="2000" dirty="0" err="1">
                <a:latin typeface="Arial (Body)"/>
              </a:rPr>
              <a:t>học</a:t>
            </a:r>
            <a:r>
              <a:rPr lang="en-US" sz="2000" dirty="0">
                <a:latin typeface="Arial (Body)"/>
              </a:rPr>
              <a:t> (</a:t>
            </a:r>
            <a:r>
              <a:rPr lang="en-US" sz="2000" dirty="0" err="1">
                <a:latin typeface="Arial (Body)"/>
              </a:rPr>
              <a:t>từ</a:t>
            </a:r>
            <a:r>
              <a:rPr lang="en-US" sz="2000" dirty="0">
                <a:latin typeface="Arial (Body)"/>
              </a:rPr>
              <a:t> 2 </a:t>
            </a:r>
            <a:r>
              <a:rPr lang="en-US" sz="2000" dirty="0" err="1">
                <a:latin typeface="Arial (Body)"/>
              </a:rPr>
              <a:t>đến</a:t>
            </a:r>
            <a:r>
              <a:rPr lang="en-US" sz="2000" dirty="0">
                <a:latin typeface="Arial (Body)"/>
              </a:rPr>
              <a:t> 5 </a:t>
            </a:r>
            <a:r>
              <a:rPr lang="en-US" sz="2000" dirty="0" err="1">
                <a:latin typeface="Arial (Body)"/>
              </a:rPr>
              <a:t>bài</a:t>
            </a:r>
            <a:r>
              <a:rPr lang="en-US" sz="2000" dirty="0">
                <a:latin typeface="Arial (Body)"/>
              </a:rPr>
              <a:t>)</a:t>
            </a:r>
            <a:r>
              <a:rPr lang="vi-VN" sz="2000" dirty="0">
                <a:latin typeface="Arial (Body)"/>
              </a:rPr>
              <a:t> </a:t>
            </a:r>
          </a:p>
          <a:p>
            <a:pPr marL="403225" indent="-342900" algn="just">
              <a:lnSpc>
                <a:spcPct val="120000"/>
              </a:lnSpc>
              <a:spcBef>
                <a:spcPts val="300"/>
              </a:spcBef>
              <a:spcAft>
                <a:spcPts val="300"/>
              </a:spcAft>
              <a:buFont typeface="Wingdings" panose="05000000000000000000" pitchFamily="2" charset="2"/>
              <a:buChar char="§"/>
            </a:pPr>
            <a:r>
              <a:rPr lang="vi-VN" sz="2000" dirty="0">
                <a:latin typeface="Arial (Body)"/>
              </a:rPr>
              <a:t>  Luyện tập chung  (sau từ 2-3 bài học)                    </a:t>
            </a:r>
          </a:p>
          <a:p>
            <a:pPr marL="403225" indent="-342900" algn="just">
              <a:lnSpc>
                <a:spcPct val="120000"/>
              </a:lnSpc>
              <a:spcBef>
                <a:spcPts val="300"/>
              </a:spcBef>
              <a:spcAft>
                <a:spcPts val="300"/>
              </a:spcAft>
              <a:buFont typeface="Wingdings" panose="05000000000000000000" pitchFamily="2" charset="2"/>
              <a:buChar char="§"/>
            </a:pPr>
            <a:r>
              <a:rPr lang="vi-VN" sz="2000" dirty="0">
                <a:latin typeface="Arial (Body)"/>
              </a:rPr>
              <a:t>  Bài tập cuối chương</a:t>
            </a:r>
            <a:r>
              <a:rPr lang="en-US" sz="2000" dirty="0">
                <a:latin typeface="Arial (Body)"/>
              </a:rPr>
              <a:t>:</a:t>
            </a:r>
          </a:p>
          <a:p>
            <a:pPr marL="403225" algn="just">
              <a:lnSpc>
                <a:spcPct val="120000"/>
              </a:lnSpc>
              <a:spcBef>
                <a:spcPts val="300"/>
              </a:spcBef>
              <a:spcAft>
                <a:spcPts val="300"/>
              </a:spcAft>
            </a:pPr>
            <a:r>
              <a:rPr lang="en-US" sz="2000" dirty="0">
                <a:latin typeface="Arial (Body)"/>
              </a:rPr>
              <a:t>A. </a:t>
            </a:r>
            <a:r>
              <a:rPr lang="en-US" sz="2000" dirty="0" err="1">
                <a:latin typeface="Arial (Body)"/>
              </a:rPr>
              <a:t>Trắc</a:t>
            </a:r>
            <a:r>
              <a:rPr lang="en-US" sz="2000" dirty="0">
                <a:latin typeface="Arial (Body)"/>
              </a:rPr>
              <a:t> </a:t>
            </a:r>
            <a:r>
              <a:rPr lang="en-US" sz="2000" dirty="0" err="1">
                <a:latin typeface="Arial (Body)"/>
              </a:rPr>
              <a:t>nghiệm</a:t>
            </a:r>
            <a:r>
              <a:rPr lang="en-US" sz="2000" dirty="0">
                <a:latin typeface="Arial (Body)"/>
              </a:rPr>
              <a:t>: </a:t>
            </a:r>
            <a:r>
              <a:rPr lang="en-US" sz="2000" dirty="0" err="1">
                <a:latin typeface="Arial (Body)"/>
              </a:rPr>
              <a:t>Bài</a:t>
            </a:r>
            <a:r>
              <a:rPr lang="en-US" sz="2000" dirty="0">
                <a:latin typeface="Arial (Body)"/>
              </a:rPr>
              <a:t> </a:t>
            </a:r>
            <a:r>
              <a:rPr lang="en-US" sz="2000" dirty="0" err="1">
                <a:latin typeface="Arial (Body)"/>
              </a:rPr>
              <a:t>tập</a:t>
            </a:r>
            <a:r>
              <a:rPr lang="en-US" sz="2000" dirty="0">
                <a:latin typeface="Arial (Body)"/>
              </a:rPr>
              <a:t> </a:t>
            </a:r>
            <a:r>
              <a:rPr lang="en-US" sz="2000" dirty="0" err="1">
                <a:latin typeface="Arial (Body)"/>
              </a:rPr>
              <a:t>trắc</a:t>
            </a:r>
            <a:r>
              <a:rPr lang="en-US" sz="2000" dirty="0">
                <a:latin typeface="Arial (Body)"/>
              </a:rPr>
              <a:t> </a:t>
            </a:r>
            <a:r>
              <a:rPr lang="en-US" sz="2000" dirty="0" err="1">
                <a:latin typeface="Arial (Body)"/>
              </a:rPr>
              <a:t>nghiệm</a:t>
            </a:r>
            <a:r>
              <a:rPr lang="en-US" sz="2000" dirty="0">
                <a:latin typeface="Arial (Body)"/>
              </a:rPr>
              <a:t> </a:t>
            </a:r>
            <a:r>
              <a:rPr lang="en-US" sz="2000" dirty="0" err="1">
                <a:latin typeface="Arial (Body)"/>
              </a:rPr>
              <a:t>củng</a:t>
            </a:r>
            <a:r>
              <a:rPr lang="en-US" sz="2000" dirty="0">
                <a:latin typeface="Arial (Body)"/>
              </a:rPr>
              <a:t> </a:t>
            </a:r>
            <a:r>
              <a:rPr lang="en-US" sz="2000" dirty="0" err="1">
                <a:latin typeface="Arial (Body)"/>
              </a:rPr>
              <a:t>cố</a:t>
            </a:r>
            <a:r>
              <a:rPr lang="en-US" sz="2000" dirty="0">
                <a:latin typeface="Arial (Body)"/>
              </a:rPr>
              <a:t> </a:t>
            </a:r>
            <a:r>
              <a:rPr lang="en-US" sz="2000" dirty="0" err="1">
                <a:latin typeface="Arial (Body)"/>
              </a:rPr>
              <a:t>kiến</a:t>
            </a:r>
            <a:r>
              <a:rPr lang="en-US" sz="2000" dirty="0">
                <a:latin typeface="Arial (Body)"/>
              </a:rPr>
              <a:t> </a:t>
            </a:r>
            <a:r>
              <a:rPr lang="en-US" sz="2000" dirty="0" err="1">
                <a:latin typeface="Arial (Body)"/>
              </a:rPr>
              <a:t>thức</a:t>
            </a:r>
            <a:endParaRPr lang="en-US" sz="2000" dirty="0">
              <a:latin typeface="Arial (Body)"/>
            </a:endParaRPr>
          </a:p>
          <a:p>
            <a:pPr marL="403225" algn="just">
              <a:lnSpc>
                <a:spcPct val="120000"/>
              </a:lnSpc>
              <a:spcBef>
                <a:spcPts val="300"/>
              </a:spcBef>
              <a:spcAft>
                <a:spcPts val="300"/>
              </a:spcAft>
            </a:pPr>
            <a:r>
              <a:rPr lang="en-US" sz="2000" dirty="0">
                <a:latin typeface="Arial (Body)"/>
              </a:rPr>
              <a:t>B. </a:t>
            </a:r>
            <a:r>
              <a:rPr lang="en-US" sz="2000" dirty="0" err="1">
                <a:latin typeface="Arial (Body)"/>
              </a:rPr>
              <a:t>Tự</a:t>
            </a:r>
            <a:r>
              <a:rPr lang="en-US" sz="2000" dirty="0">
                <a:latin typeface="Arial (Body)"/>
              </a:rPr>
              <a:t> </a:t>
            </a:r>
            <a:r>
              <a:rPr lang="en-US" sz="2000" dirty="0" err="1">
                <a:latin typeface="Arial (Body)"/>
              </a:rPr>
              <a:t>luận</a:t>
            </a:r>
            <a:r>
              <a:rPr lang="en-US" sz="2000" dirty="0">
                <a:latin typeface="Arial (Body)"/>
              </a:rPr>
              <a:t>: </a:t>
            </a:r>
            <a:r>
              <a:rPr lang="en-US" sz="2000" dirty="0" err="1">
                <a:latin typeface="Arial (Body)"/>
              </a:rPr>
              <a:t>Bài</a:t>
            </a:r>
            <a:r>
              <a:rPr lang="en-US" sz="2000" dirty="0">
                <a:latin typeface="Arial (Body)"/>
              </a:rPr>
              <a:t> </a:t>
            </a:r>
            <a:r>
              <a:rPr lang="en-US" sz="2000" dirty="0" err="1">
                <a:latin typeface="Arial (Body)"/>
              </a:rPr>
              <a:t>tập</a:t>
            </a:r>
            <a:r>
              <a:rPr lang="en-US" sz="2000" dirty="0">
                <a:latin typeface="Arial (Body)"/>
              </a:rPr>
              <a:t> </a:t>
            </a:r>
            <a:r>
              <a:rPr lang="en-US" sz="2000" dirty="0" err="1">
                <a:latin typeface="Arial (Body)"/>
              </a:rPr>
              <a:t>tự</a:t>
            </a:r>
            <a:r>
              <a:rPr lang="en-US" sz="2000" dirty="0">
                <a:latin typeface="Arial (Body)"/>
              </a:rPr>
              <a:t> </a:t>
            </a:r>
            <a:r>
              <a:rPr lang="en-US" sz="2000" dirty="0" err="1">
                <a:latin typeface="Arial (Body)"/>
              </a:rPr>
              <a:t>luận</a:t>
            </a:r>
            <a:r>
              <a:rPr lang="en-US" sz="2000" dirty="0">
                <a:latin typeface="Arial (Body)"/>
              </a:rPr>
              <a:t> </a:t>
            </a:r>
            <a:r>
              <a:rPr lang="en-US" sz="2000" dirty="0" err="1">
                <a:latin typeface="Arial (Body)"/>
              </a:rPr>
              <a:t>vận</a:t>
            </a:r>
            <a:r>
              <a:rPr lang="en-US" sz="2000" dirty="0">
                <a:latin typeface="Arial (Body)"/>
              </a:rPr>
              <a:t> </a:t>
            </a:r>
            <a:r>
              <a:rPr lang="en-US" sz="2000" dirty="0" err="1">
                <a:latin typeface="Arial (Body)"/>
              </a:rPr>
              <a:t>dụng</a:t>
            </a:r>
            <a:r>
              <a:rPr lang="en-US" sz="2000" dirty="0">
                <a:latin typeface="Arial (Body)"/>
              </a:rPr>
              <a:t> </a:t>
            </a:r>
            <a:r>
              <a:rPr lang="en-US" sz="2000" dirty="0" err="1">
                <a:latin typeface="Arial (Body)"/>
              </a:rPr>
              <a:t>tổng</a:t>
            </a:r>
            <a:r>
              <a:rPr lang="en-US" sz="2000" dirty="0">
                <a:latin typeface="Arial (Body)"/>
              </a:rPr>
              <a:t> </a:t>
            </a:r>
            <a:r>
              <a:rPr lang="en-US" sz="2000" dirty="0" err="1">
                <a:latin typeface="Arial (Body)"/>
              </a:rPr>
              <a:t>hợp</a:t>
            </a:r>
            <a:r>
              <a:rPr lang="en-US" sz="2000" dirty="0">
                <a:latin typeface="Arial (Body)"/>
              </a:rPr>
              <a:t> </a:t>
            </a:r>
            <a:r>
              <a:rPr lang="en-US" sz="2000" dirty="0" err="1">
                <a:latin typeface="Arial (Body)"/>
              </a:rPr>
              <a:t>kiến</a:t>
            </a:r>
            <a:r>
              <a:rPr lang="en-US" sz="2000" dirty="0">
                <a:latin typeface="Arial (Body)"/>
              </a:rPr>
              <a:t> </a:t>
            </a:r>
            <a:r>
              <a:rPr lang="en-US" sz="2000" dirty="0" err="1">
                <a:latin typeface="Arial (Body)"/>
              </a:rPr>
              <a:t>thức</a:t>
            </a:r>
            <a:r>
              <a:rPr lang="en-US" sz="2000" dirty="0">
                <a:latin typeface="Arial (Body)"/>
              </a:rPr>
              <a:t>, </a:t>
            </a:r>
            <a:r>
              <a:rPr lang="en-US" sz="2000" dirty="0" err="1">
                <a:latin typeface="Arial (Body)"/>
              </a:rPr>
              <a:t>rèn</a:t>
            </a:r>
            <a:r>
              <a:rPr lang="en-US" sz="2000" dirty="0">
                <a:latin typeface="Arial (Body)"/>
              </a:rPr>
              <a:t> </a:t>
            </a:r>
            <a:r>
              <a:rPr lang="en-US" sz="2000" dirty="0" err="1">
                <a:latin typeface="Arial (Body)"/>
              </a:rPr>
              <a:t>luyện</a:t>
            </a:r>
            <a:r>
              <a:rPr lang="en-US" sz="2000" dirty="0">
                <a:latin typeface="Arial (Body)"/>
              </a:rPr>
              <a:t> </a:t>
            </a:r>
            <a:r>
              <a:rPr lang="en-US" sz="2000" dirty="0" err="1">
                <a:latin typeface="Arial (Body)"/>
              </a:rPr>
              <a:t>kĩ</a:t>
            </a:r>
            <a:r>
              <a:rPr lang="en-US" sz="2000" dirty="0">
                <a:latin typeface="Arial (Body)"/>
              </a:rPr>
              <a:t> </a:t>
            </a:r>
            <a:r>
              <a:rPr lang="en-US" sz="2000" dirty="0" err="1">
                <a:latin typeface="Arial (Body)"/>
              </a:rPr>
              <a:t>năng</a:t>
            </a:r>
            <a:endParaRPr lang="vi-VN" sz="2000" dirty="0">
              <a:latin typeface="Arial (Body)"/>
            </a:endParaRPr>
          </a:p>
        </p:txBody>
      </p:sp>
      <p:pic>
        <p:nvPicPr>
          <p:cNvPr id="5" name="Picture 4" descr="A water fountain with lights&#10;&#10;Description automatically generated">
            <a:extLst>
              <a:ext uri="{FF2B5EF4-FFF2-40B4-BE49-F238E27FC236}">
                <a16:creationId xmlns:a16="http://schemas.microsoft.com/office/drawing/2014/main" id="{8985F623-4C9A-54FB-22D2-796DE5F2AFF6}"/>
              </a:ext>
            </a:extLst>
          </p:cNvPr>
          <p:cNvPicPr>
            <a:picLocks noChangeAspect="1"/>
          </p:cNvPicPr>
          <p:nvPr/>
        </p:nvPicPr>
        <p:blipFill>
          <a:blip r:embed="rId2"/>
          <a:stretch>
            <a:fillRect/>
          </a:stretch>
        </p:blipFill>
        <p:spPr>
          <a:xfrm>
            <a:off x="5964428" y="0"/>
            <a:ext cx="6227572" cy="3728212"/>
          </a:xfrm>
          <a:prstGeom prst="rect">
            <a:avLst/>
          </a:prstGeom>
        </p:spPr>
      </p:pic>
      <p:pic>
        <p:nvPicPr>
          <p:cNvPr id="10" name="Picture 9" descr="A screenshot of a cellphone&#10;&#10;Description automatically generated">
            <a:extLst>
              <a:ext uri="{FF2B5EF4-FFF2-40B4-BE49-F238E27FC236}">
                <a16:creationId xmlns:a16="http://schemas.microsoft.com/office/drawing/2014/main" id="{FC78064C-32C6-5E13-8925-ADC0BDEA85F5}"/>
              </a:ext>
            </a:extLst>
          </p:cNvPr>
          <p:cNvPicPr>
            <a:picLocks noChangeAspect="1"/>
          </p:cNvPicPr>
          <p:nvPr/>
        </p:nvPicPr>
        <p:blipFill>
          <a:blip r:embed="rId3"/>
          <a:stretch>
            <a:fillRect/>
          </a:stretch>
        </p:blipFill>
        <p:spPr>
          <a:xfrm>
            <a:off x="5941314" y="3759200"/>
            <a:ext cx="3136900" cy="3098800"/>
          </a:xfrm>
          <a:prstGeom prst="rect">
            <a:avLst/>
          </a:prstGeom>
        </p:spPr>
      </p:pic>
    </p:spTree>
    <p:extLst>
      <p:ext uri="{BB962C8B-B14F-4D97-AF65-F5344CB8AC3E}">
        <p14:creationId xmlns:p14="http://schemas.microsoft.com/office/powerpoint/2010/main" val="1777153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B463D7-EE7D-4265-9BE6-6E1B44310DC3}"/>
              </a:ext>
            </a:extLst>
          </p:cNvPr>
          <p:cNvSpPr txBox="1"/>
          <p:nvPr/>
        </p:nvSpPr>
        <p:spPr>
          <a:xfrm>
            <a:off x="393291" y="1876053"/>
            <a:ext cx="4316362" cy="3690177"/>
          </a:xfrm>
          <a:prstGeom prst="rect">
            <a:avLst/>
          </a:prstGeom>
          <a:noFill/>
        </p:spPr>
        <p:txBody>
          <a:bodyPr wrap="square" rtlCol="0">
            <a:spAutoFit/>
          </a:bodyPr>
          <a:lstStyle/>
          <a:p>
            <a:pPr marL="285750" indent="-285750">
              <a:lnSpc>
                <a:spcPct val="120000"/>
              </a:lnSpc>
              <a:spcBef>
                <a:spcPts val="300"/>
              </a:spcBef>
              <a:spcAft>
                <a:spcPts val="300"/>
              </a:spcAft>
              <a:buFont typeface="Arial" panose="020B0604020202020204" pitchFamily="34" charset="0"/>
              <a:buChar char="•"/>
            </a:pPr>
            <a:r>
              <a:rPr lang="en-US" sz="2000" dirty="0" err="1">
                <a:latin typeface="Arial "/>
              </a:rPr>
              <a:t>Tên</a:t>
            </a:r>
            <a:r>
              <a:rPr lang="en-US" sz="2000" dirty="0">
                <a:latin typeface="Arial "/>
              </a:rPr>
              <a:t> </a:t>
            </a:r>
            <a:r>
              <a:rPr lang="en-US" sz="2000" dirty="0" err="1">
                <a:latin typeface="Arial "/>
              </a:rPr>
              <a:t>bài</a:t>
            </a:r>
            <a:r>
              <a:rPr lang="en-US" sz="2000" dirty="0">
                <a:latin typeface="Arial "/>
              </a:rPr>
              <a:t> </a:t>
            </a:r>
            <a:r>
              <a:rPr lang="en-US" sz="2000" dirty="0" err="1">
                <a:latin typeface="Arial "/>
              </a:rPr>
              <a:t>học</a:t>
            </a:r>
            <a:r>
              <a:rPr lang="en-US" sz="2000" dirty="0">
                <a:latin typeface="Arial "/>
              </a:rPr>
              <a:t> </a:t>
            </a:r>
            <a:r>
              <a:rPr lang="en-US" sz="2000" dirty="0" err="1">
                <a:latin typeface="Arial "/>
              </a:rPr>
              <a:t>và</a:t>
            </a:r>
            <a:r>
              <a:rPr lang="en-US" sz="2000" dirty="0">
                <a:latin typeface="Arial "/>
              </a:rPr>
              <a:t> </a:t>
            </a:r>
            <a:r>
              <a:rPr lang="en-US" sz="2000" dirty="0" err="1">
                <a:latin typeface="Arial "/>
              </a:rPr>
              <a:t>phần</a:t>
            </a:r>
            <a:r>
              <a:rPr lang="en-US" sz="2000" dirty="0">
                <a:latin typeface="Arial "/>
              </a:rPr>
              <a:t> </a:t>
            </a:r>
            <a:r>
              <a:rPr lang="en-US" sz="2000" dirty="0" err="1">
                <a:latin typeface="Arial "/>
              </a:rPr>
              <a:t>định</a:t>
            </a:r>
            <a:r>
              <a:rPr lang="en-US" sz="2000" dirty="0">
                <a:latin typeface="Arial "/>
              </a:rPr>
              <a:t> </a:t>
            </a:r>
            <a:r>
              <a:rPr lang="en-US" sz="2000" dirty="0" err="1">
                <a:latin typeface="Arial "/>
              </a:rPr>
              <a:t>hướng</a:t>
            </a:r>
            <a:endParaRPr lang="en-US" sz="2000" dirty="0">
              <a:latin typeface="Arial "/>
            </a:endParaRPr>
          </a:p>
          <a:p>
            <a:pPr marL="285750" indent="-285750">
              <a:lnSpc>
                <a:spcPct val="120000"/>
              </a:lnSpc>
              <a:spcBef>
                <a:spcPts val="300"/>
              </a:spcBef>
              <a:spcAft>
                <a:spcPts val="300"/>
              </a:spcAft>
              <a:buFont typeface="Arial" panose="020B0604020202020204" pitchFamily="34" charset="0"/>
              <a:buChar char="•"/>
            </a:pPr>
            <a:r>
              <a:rPr lang="en-US" sz="2000" dirty="0" err="1">
                <a:latin typeface="Arial "/>
              </a:rPr>
              <a:t>Mở</a:t>
            </a:r>
            <a:r>
              <a:rPr lang="en-US" sz="2000" dirty="0">
                <a:latin typeface="Arial "/>
              </a:rPr>
              <a:t> </a:t>
            </a:r>
            <a:r>
              <a:rPr lang="en-US" sz="2000" dirty="0" err="1">
                <a:latin typeface="Arial "/>
              </a:rPr>
              <a:t>đầu</a:t>
            </a:r>
            <a:r>
              <a:rPr lang="en-US" sz="2000" dirty="0">
                <a:latin typeface="Arial "/>
              </a:rPr>
              <a:t> </a:t>
            </a:r>
            <a:r>
              <a:rPr lang="en-US" sz="2000" dirty="0" err="1">
                <a:latin typeface="Arial "/>
              </a:rPr>
              <a:t>bài</a:t>
            </a:r>
            <a:r>
              <a:rPr lang="en-US" sz="2000" dirty="0">
                <a:latin typeface="Arial "/>
              </a:rPr>
              <a:t> </a:t>
            </a:r>
            <a:r>
              <a:rPr lang="en-US" sz="2000" dirty="0" err="1">
                <a:latin typeface="Arial "/>
              </a:rPr>
              <a:t>học</a:t>
            </a:r>
            <a:endParaRPr lang="en-US" sz="2000" dirty="0">
              <a:latin typeface="Arial "/>
            </a:endParaRPr>
          </a:p>
          <a:p>
            <a:pPr marL="285750" indent="-285750">
              <a:lnSpc>
                <a:spcPct val="120000"/>
              </a:lnSpc>
              <a:spcBef>
                <a:spcPts val="300"/>
              </a:spcBef>
              <a:spcAft>
                <a:spcPts val="300"/>
              </a:spcAft>
              <a:buFont typeface="Arial" panose="020B0604020202020204" pitchFamily="34" charset="0"/>
              <a:buChar char="•"/>
            </a:pPr>
            <a:r>
              <a:rPr lang="en-US" sz="2000" dirty="0" err="1">
                <a:latin typeface="Arial "/>
              </a:rPr>
              <a:t>Các</a:t>
            </a:r>
            <a:r>
              <a:rPr lang="en-US" sz="2000" dirty="0">
                <a:latin typeface="Arial "/>
              </a:rPr>
              <a:t> </a:t>
            </a:r>
            <a:r>
              <a:rPr lang="en-US" sz="2000" dirty="0" err="1">
                <a:latin typeface="Arial "/>
              </a:rPr>
              <a:t>mục</a:t>
            </a:r>
            <a:r>
              <a:rPr lang="en-US" sz="2000" dirty="0">
                <a:latin typeface="Arial "/>
              </a:rPr>
              <a:t> (</a:t>
            </a:r>
            <a:r>
              <a:rPr lang="en-US" sz="2000" dirty="0" err="1">
                <a:latin typeface="Arial "/>
              </a:rPr>
              <a:t>mỗi</a:t>
            </a:r>
            <a:r>
              <a:rPr lang="en-US" sz="2000" dirty="0">
                <a:latin typeface="Arial "/>
              </a:rPr>
              <a:t> </a:t>
            </a:r>
            <a:r>
              <a:rPr lang="en-US" sz="2000" dirty="0" err="1">
                <a:latin typeface="Arial "/>
              </a:rPr>
              <a:t>mục</a:t>
            </a:r>
            <a:r>
              <a:rPr lang="en-US" sz="2000" dirty="0">
                <a:latin typeface="Arial "/>
              </a:rPr>
              <a:t> </a:t>
            </a:r>
            <a:r>
              <a:rPr lang="en-US" sz="2000" dirty="0" err="1">
                <a:latin typeface="Arial "/>
              </a:rPr>
              <a:t>gồm</a:t>
            </a:r>
            <a:r>
              <a:rPr lang="en-US" sz="2000" dirty="0">
                <a:latin typeface="Arial "/>
              </a:rPr>
              <a:t> </a:t>
            </a:r>
            <a:r>
              <a:rPr lang="en-US" sz="2000" dirty="0" err="1">
                <a:latin typeface="Arial "/>
              </a:rPr>
              <a:t>một</a:t>
            </a:r>
            <a:r>
              <a:rPr lang="en-US" sz="2000" dirty="0">
                <a:latin typeface="Arial "/>
              </a:rPr>
              <a:t> </a:t>
            </a:r>
            <a:r>
              <a:rPr lang="en-US" sz="2000" dirty="0" err="1">
                <a:latin typeface="Arial "/>
              </a:rPr>
              <a:t>hoặc</a:t>
            </a:r>
            <a:r>
              <a:rPr lang="en-US" sz="2000" dirty="0">
                <a:latin typeface="Arial "/>
              </a:rPr>
              <a:t> </a:t>
            </a:r>
            <a:r>
              <a:rPr lang="en-US" sz="2000" dirty="0" err="1">
                <a:latin typeface="Arial "/>
              </a:rPr>
              <a:t>một</a:t>
            </a:r>
            <a:r>
              <a:rPr lang="en-US" sz="2000" dirty="0">
                <a:latin typeface="Arial "/>
              </a:rPr>
              <a:t> </a:t>
            </a:r>
            <a:r>
              <a:rPr lang="en-US" sz="2000" dirty="0" err="1">
                <a:latin typeface="Arial "/>
              </a:rPr>
              <a:t>vài</a:t>
            </a:r>
            <a:r>
              <a:rPr lang="en-US" sz="2000" dirty="0">
                <a:latin typeface="Arial "/>
              </a:rPr>
              <a:t> </a:t>
            </a:r>
            <a:r>
              <a:rPr lang="en-US" sz="2000" dirty="0" err="1">
                <a:latin typeface="Arial "/>
              </a:rPr>
              <a:t>đơn</a:t>
            </a:r>
            <a:r>
              <a:rPr lang="en-US" sz="2000" dirty="0">
                <a:latin typeface="Arial "/>
              </a:rPr>
              <a:t> </a:t>
            </a:r>
            <a:r>
              <a:rPr lang="en-US" sz="2000" dirty="0" err="1">
                <a:latin typeface="Arial "/>
              </a:rPr>
              <a:t>vị</a:t>
            </a:r>
            <a:r>
              <a:rPr lang="en-US" sz="2000" dirty="0">
                <a:latin typeface="Arial "/>
              </a:rPr>
              <a:t> </a:t>
            </a:r>
            <a:r>
              <a:rPr lang="en-US" sz="2000" dirty="0" err="1">
                <a:latin typeface="Arial "/>
              </a:rPr>
              <a:t>kiến</a:t>
            </a:r>
            <a:r>
              <a:rPr lang="en-US" sz="2000" dirty="0">
                <a:latin typeface="Arial "/>
              </a:rPr>
              <a:t> </a:t>
            </a:r>
            <a:r>
              <a:rPr lang="en-US" sz="2000" dirty="0" err="1">
                <a:latin typeface="Arial "/>
              </a:rPr>
              <a:t>thức</a:t>
            </a:r>
            <a:r>
              <a:rPr lang="en-US" sz="2000" dirty="0">
                <a:latin typeface="Arial "/>
              </a:rPr>
              <a:t>)</a:t>
            </a:r>
          </a:p>
          <a:p>
            <a:pPr marL="285750" indent="-285750">
              <a:lnSpc>
                <a:spcPct val="120000"/>
              </a:lnSpc>
              <a:spcBef>
                <a:spcPts val="300"/>
              </a:spcBef>
              <a:spcAft>
                <a:spcPts val="300"/>
              </a:spcAft>
              <a:buFont typeface="Arial" panose="020B0604020202020204" pitchFamily="34" charset="0"/>
              <a:buChar char="•"/>
            </a:pPr>
            <a:r>
              <a:rPr lang="en-US" sz="2000" dirty="0" err="1">
                <a:latin typeface="Arial "/>
              </a:rPr>
              <a:t>Bài</a:t>
            </a:r>
            <a:r>
              <a:rPr lang="en-US" sz="2000" dirty="0">
                <a:latin typeface="Arial "/>
              </a:rPr>
              <a:t> </a:t>
            </a:r>
            <a:r>
              <a:rPr lang="en-US" sz="2000" dirty="0" err="1">
                <a:latin typeface="Arial "/>
              </a:rPr>
              <a:t>tập</a:t>
            </a:r>
            <a:r>
              <a:rPr lang="en-US" sz="2000" dirty="0">
                <a:latin typeface="Arial "/>
              </a:rPr>
              <a:t> </a:t>
            </a:r>
            <a:r>
              <a:rPr lang="en-US" sz="2000" dirty="0" err="1">
                <a:latin typeface="Arial "/>
              </a:rPr>
              <a:t>cuối</a:t>
            </a:r>
            <a:r>
              <a:rPr lang="en-US" sz="2000" dirty="0">
                <a:latin typeface="Arial "/>
              </a:rPr>
              <a:t> </a:t>
            </a:r>
            <a:r>
              <a:rPr lang="en-US" sz="2000" dirty="0" err="1">
                <a:latin typeface="Arial "/>
              </a:rPr>
              <a:t>bài</a:t>
            </a:r>
            <a:r>
              <a:rPr lang="en-US" sz="2000" dirty="0">
                <a:latin typeface="Arial "/>
              </a:rPr>
              <a:t> </a:t>
            </a:r>
            <a:r>
              <a:rPr lang="en-US" sz="2000" dirty="0" err="1">
                <a:latin typeface="Arial "/>
              </a:rPr>
              <a:t>học</a:t>
            </a:r>
            <a:r>
              <a:rPr lang="en-US" sz="2000" dirty="0">
                <a:latin typeface="Arial "/>
              </a:rPr>
              <a:t> (</a:t>
            </a:r>
            <a:r>
              <a:rPr lang="en-US" sz="2000" dirty="0" err="1">
                <a:latin typeface="Arial "/>
              </a:rPr>
              <a:t>ở</a:t>
            </a:r>
            <a:r>
              <a:rPr lang="en-US" sz="2000" dirty="0">
                <a:latin typeface="Arial "/>
              </a:rPr>
              <a:t> </a:t>
            </a:r>
            <a:r>
              <a:rPr lang="en-US" sz="2000" dirty="0" err="1">
                <a:latin typeface="Arial "/>
              </a:rPr>
              <a:t>mức</a:t>
            </a:r>
            <a:r>
              <a:rPr lang="en-US" sz="2000" dirty="0">
                <a:latin typeface="Arial "/>
              </a:rPr>
              <a:t> </a:t>
            </a:r>
            <a:r>
              <a:rPr lang="en-US" sz="2000" dirty="0" err="1">
                <a:latin typeface="Arial "/>
              </a:rPr>
              <a:t>độ</a:t>
            </a:r>
            <a:r>
              <a:rPr lang="en-US" sz="2000" dirty="0">
                <a:latin typeface="Arial "/>
              </a:rPr>
              <a:t> </a:t>
            </a:r>
            <a:r>
              <a:rPr lang="en-US" sz="2000" dirty="0" err="1">
                <a:latin typeface="Arial "/>
              </a:rPr>
              <a:t>cơ</a:t>
            </a:r>
            <a:r>
              <a:rPr lang="en-US" sz="2000" dirty="0">
                <a:latin typeface="Arial "/>
              </a:rPr>
              <a:t> </a:t>
            </a:r>
            <a:r>
              <a:rPr lang="en-US" sz="2000" dirty="0" err="1">
                <a:latin typeface="Arial "/>
              </a:rPr>
              <a:t>bản</a:t>
            </a:r>
            <a:r>
              <a:rPr lang="en-US" sz="2000" dirty="0">
                <a:latin typeface="Arial "/>
              </a:rPr>
              <a:t>, </a:t>
            </a:r>
            <a:r>
              <a:rPr lang="en-US" sz="2000" dirty="0" err="1">
                <a:latin typeface="Arial "/>
              </a:rPr>
              <a:t>số</a:t>
            </a:r>
            <a:r>
              <a:rPr lang="en-US" sz="2000" dirty="0">
                <a:latin typeface="Arial "/>
              </a:rPr>
              <a:t> </a:t>
            </a:r>
            <a:r>
              <a:rPr lang="en-US" sz="2000" dirty="0" err="1">
                <a:latin typeface="Arial "/>
              </a:rPr>
              <a:t>lượng</a:t>
            </a:r>
            <a:r>
              <a:rPr lang="en-US" sz="2000" dirty="0">
                <a:latin typeface="Arial "/>
              </a:rPr>
              <a:t> </a:t>
            </a:r>
            <a:r>
              <a:rPr lang="en-US" sz="2000" dirty="0" err="1">
                <a:latin typeface="Arial "/>
              </a:rPr>
              <a:t>vừa</a:t>
            </a:r>
            <a:r>
              <a:rPr lang="en-US" sz="2000" dirty="0">
                <a:latin typeface="Arial "/>
              </a:rPr>
              <a:t> </a:t>
            </a:r>
            <a:r>
              <a:rPr lang="en-US" sz="2000" dirty="0" err="1">
                <a:latin typeface="Arial "/>
              </a:rPr>
              <a:t>phải</a:t>
            </a:r>
            <a:r>
              <a:rPr lang="en-US" sz="2000" dirty="0">
                <a:latin typeface="Arial "/>
              </a:rPr>
              <a:t>)</a:t>
            </a:r>
          </a:p>
          <a:p>
            <a:pPr marL="285750" indent="-285750">
              <a:lnSpc>
                <a:spcPct val="120000"/>
              </a:lnSpc>
              <a:spcBef>
                <a:spcPts val="300"/>
              </a:spcBef>
              <a:spcAft>
                <a:spcPts val="300"/>
              </a:spcAft>
              <a:buFont typeface="Arial" panose="020B0604020202020204" pitchFamily="34" charset="0"/>
              <a:buChar char="•"/>
            </a:pPr>
            <a:r>
              <a:rPr lang="en-US" sz="2000" dirty="0" err="1">
                <a:latin typeface="Arial "/>
              </a:rPr>
              <a:t>Em</a:t>
            </a:r>
            <a:r>
              <a:rPr lang="en-US" sz="2000" dirty="0">
                <a:latin typeface="Arial "/>
              </a:rPr>
              <a:t> </a:t>
            </a:r>
            <a:r>
              <a:rPr lang="en-US" sz="2000" dirty="0" err="1">
                <a:latin typeface="Arial "/>
              </a:rPr>
              <a:t>có</a:t>
            </a:r>
            <a:r>
              <a:rPr lang="en-US" sz="2000" dirty="0">
                <a:latin typeface="Arial "/>
              </a:rPr>
              <a:t> </a:t>
            </a:r>
            <a:r>
              <a:rPr lang="en-US" sz="2000" dirty="0" err="1">
                <a:latin typeface="Arial "/>
              </a:rPr>
              <a:t>biết</a:t>
            </a:r>
            <a:r>
              <a:rPr lang="en-US" sz="2000" dirty="0">
                <a:latin typeface="Arial "/>
              </a:rPr>
              <a:t>? (</a:t>
            </a:r>
            <a:r>
              <a:rPr lang="en-US" sz="2000" dirty="0" err="1">
                <a:latin typeface="Arial "/>
              </a:rPr>
              <a:t>cấu</a:t>
            </a:r>
            <a:r>
              <a:rPr lang="en-US" sz="2000" dirty="0">
                <a:latin typeface="Arial "/>
              </a:rPr>
              <a:t> </a:t>
            </a:r>
            <a:r>
              <a:rPr lang="en-US" sz="2000" dirty="0" err="1">
                <a:latin typeface="Arial "/>
              </a:rPr>
              <a:t>phần</a:t>
            </a:r>
            <a:r>
              <a:rPr lang="en-US" sz="2000" dirty="0">
                <a:latin typeface="Arial "/>
              </a:rPr>
              <a:t> </a:t>
            </a:r>
            <a:r>
              <a:rPr lang="en-US" sz="2000" dirty="0" err="1">
                <a:latin typeface="Arial "/>
              </a:rPr>
              <a:t>động</a:t>
            </a:r>
            <a:r>
              <a:rPr lang="en-US" sz="2000" dirty="0">
                <a:latin typeface="Arial "/>
              </a:rPr>
              <a:t>, </a:t>
            </a:r>
            <a:r>
              <a:rPr lang="en-US" sz="2000" dirty="0" err="1">
                <a:latin typeface="Arial "/>
              </a:rPr>
              <a:t>bổ</a:t>
            </a:r>
            <a:r>
              <a:rPr lang="en-US" sz="2000" dirty="0">
                <a:latin typeface="Arial "/>
              </a:rPr>
              <a:t> sung </a:t>
            </a:r>
            <a:r>
              <a:rPr lang="en-US" sz="2000" dirty="0" err="1">
                <a:latin typeface="Arial "/>
              </a:rPr>
              <a:t>thông</a:t>
            </a:r>
            <a:r>
              <a:rPr lang="en-US" sz="2000" dirty="0">
                <a:latin typeface="Arial "/>
              </a:rPr>
              <a:t> tin </a:t>
            </a:r>
            <a:r>
              <a:rPr lang="en-US" sz="2000" dirty="0" err="1">
                <a:latin typeface="Arial "/>
              </a:rPr>
              <a:t>liên</a:t>
            </a:r>
            <a:r>
              <a:rPr lang="en-US" sz="2000" dirty="0">
                <a:latin typeface="Arial "/>
              </a:rPr>
              <a:t> </a:t>
            </a:r>
            <a:r>
              <a:rPr lang="en-US" sz="2000" dirty="0" err="1">
                <a:latin typeface="Arial "/>
              </a:rPr>
              <a:t>quan</a:t>
            </a:r>
            <a:r>
              <a:rPr lang="en-US" sz="2000" dirty="0">
                <a:latin typeface="Arial "/>
              </a:rPr>
              <a:t> </a:t>
            </a:r>
            <a:r>
              <a:rPr lang="en-US" sz="2000" dirty="0" err="1">
                <a:latin typeface="Arial "/>
              </a:rPr>
              <a:t>đến</a:t>
            </a:r>
            <a:r>
              <a:rPr lang="en-US" sz="2000" dirty="0">
                <a:latin typeface="Arial "/>
              </a:rPr>
              <a:t> </a:t>
            </a:r>
            <a:r>
              <a:rPr lang="en-US" sz="2000" dirty="0" err="1">
                <a:latin typeface="Arial "/>
              </a:rPr>
              <a:t>bài</a:t>
            </a:r>
            <a:r>
              <a:rPr lang="en-US" sz="2000" dirty="0">
                <a:latin typeface="Arial "/>
              </a:rPr>
              <a:t> </a:t>
            </a:r>
            <a:r>
              <a:rPr lang="en-US" sz="2000" dirty="0" err="1">
                <a:latin typeface="Arial "/>
              </a:rPr>
              <a:t>học</a:t>
            </a:r>
            <a:r>
              <a:rPr lang="en-US" sz="2000" dirty="0">
                <a:latin typeface="Arial "/>
              </a:rPr>
              <a:t>)</a:t>
            </a:r>
          </a:p>
        </p:txBody>
      </p:sp>
      <p:cxnSp>
        <p:nvCxnSpPr>
          <p:cNvPr id="6" name="Straight Arrow Connector 5">
            <a:extLst>
              <a:ext uri="{FF2B5EF4-FFF2-40B4-BE49-F238E27FC236}">
                <a16:creationId xmlns:a16="http://schemas.microsoft.com/office/drawing/2014/main" id="{3428BA14-958D-4045-93F3-3A6C4CD5485E}"/>
              </a:ext>
            </a:extLst>
          </p:cNvPr>
          <p:cNvCxnSpPr>
            <a:cxnSpLocks/>
          </p:cNvCxnSpPr>
          <p:nvPr/>
        </p:nvCxnSpPr>
        <p:spPr>
          <a:xfrm>
            <a:off x="4629766" y="2133542"/>
            <a:ext cx="720000" cy="1"/>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59009DF-797B-4E8D-BAA6-45C6C23AADDD}"/>
              </a:ext>
            </a:extLst>
          </p:cNvPr>
          <p:cNvCxnSpPr>
            <a:cxnSpLocks/>
          </p:cNvCxnSpPr>
          <p:nvPr/>
        </p:nvCxnSpPr>
        <p:spPr>
          <a:xfrm>
            <a:off x="2824652" y="2612567"/>
            <a:ext cx="2705291" cy="829103"/>
          </a:xfrm>
          <a:prstGeom prst="bentConnector3">
            <a:avLst>
              <a:gd name="adj1" fmla="val 69426"/>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2" name="Google Shape;298;p13">
            <a:extLst>
              <a:ext uri="{FF2B5EF4-FFF2-40B4-BE49-F238E27FC236}">
                <a16:creationId xmlns:a16="http://schemas.microsoft.com/office/drawing/2014/main" id="{3045444A-F26C-6148-9D92-72E61AAB2AC9}"/>
              </a:ext>
            </a:extLst>
          </p:cNvPr>
          <p:cNvSpPr txBox="1"/>
          <p:nvPr/>
        </p:nvSpPr>
        <p:spPr>
          <a:xfrm>
            <a:off x="438728" y="514153"/>
            <a:ext cx="620342"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bg1"/>
                </a:solidFill>
                <a:latin typeface="Arial"/>
                <a:ea typeface="Arial"/>
                <a:cs typeface="Arial"/>
                <a:sym typeface="Arial"/>
              </a:rPr>
              <a:t>4</a:t>
            </a:r>
            <a:endParaRPr sz="2400" b="1" i="0" u="none" strike="noStrike" cap="none" dirty="0">
              <a:solidFill>
                <a:schemeClr val="bg1"/>
              </a:solidFill>
              <a:latin typeface="Arial"/>
              <a:ea typeface="Arial"/>
              <a:cs typeface="Arial"/>
              <a:sym typeface="Arial"/>
            </a:endParaRPr>
          </a:p>
        </p:txBody>
      </p:sp>
      <p:sp>
        <p:nvSpPr>
          <p:cNvPr id="14" name="Google Shape;298;p13">
            <a:extLst>
              <a:ext uri="{FF2B5EF4-FFF2-40B4-BE49-F238E27FC236}">
                <a16:creationId xmlns:a16="http://schemas.microsoft.com/office/drawing/2014/main" id="{F0FA6B71-FA21-FC42-88DF-7E8104D9D84C}"/>
              </a:ext>
            </a:extLst>
          </p:cNvPr>
          <p:cNvSpPr txBox="1"/>
          <p:nvPr/>
        </p:nvSpPr>
        <p:spPr>
          <a:xfrm>
            <a:off x="461947" y="445421"/>
            <a:ext cx="620342"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bg1"/>
                </a:solidFill>
                <a:latin typeface="Arial"/>
                <a:ea typeface="Arial"/>
                <a:cs typeface="Arial"/>
                <a:sym typeface="Arial"/>
              </a:rPr>
              <a:t>4</a:t>
            </a:r>
            <a:endParaRPr sz="2400" b="1" i="0" u="none" strike="noStrike" cap="none" dirty="0">
              <a:solidFill>
                <a:schemeClr val="bg1"/>
              </a:solidFill>
              <a:latin typeface="Arial"/>
              <a:ea typeface="Arial"/>
              <a:cs typeface="Arial"/>
              <a:sym typeface="Arial"/>
            </a:endParaRPr>
          </a:p>
        </p:txBody>
      </p:sp>
      <p:sp>
        <p:nvSpPr>
          <p:cNvPr id="15" name="Google Shape;298;p13">
            <a:extLst>
              <a:ext uri="{FF2B5EF4-FFF2-40B4-BE49-F238E27FC236}">
                <a16:creationId xmlns:a16="http://schemas.microsoft.com/office/drawing/2014/main" id="{2EAD2A32-7673-0448-8E1A-CF713FB258DB}"/>
              </a:ext>
            </a:extLst>
          </p:cNvPr>
          <p:cNvSpPr txBox="1"/>
          <p:nvPr/>
        </p:nvSpPr>
        <p:spPr>
          <a:xfrm>
            <a:off x="591128" y="666553"/>
            <a:ext cx="620342"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bg1"/>
                </a:solidFill>
                <a:latin typeface="Arial"/>
                <a:ea typeface="Arial"/>
                <a:cs typeface="Arial"/>
                <a:sym typeface="Arial"/>
              </a:rPr>
              <a:t>4</a:t>
            </a:r>
            <a:endParaRPr sz="2400" b="1" i="0" u="none" strike="noStrike" cap="none" dirty="0">
              <a:solidFill>
                <a:schemeClr val="bg1"/>
              </a:solidFill>
              <a:latin typeface="Arial"/>
              <a:ea typeface="Arial"/>
              <a:cs typeface="Arial"/>
              <a:sym typeface="Arial"/>
            </a:endParaRPr>
          </a:p>
        </p:txBody>
      </p:sp>
      <p:sp>
        <p:nvSpPr>
          <p:cNvPr id="17" name="Google Shape;298;p13">
            <a:extLst>
              <a:ext uri="{FF2B5EF4-FFF2-40B4-BE49-F238E27FC236}">
                <a16:creationId xmlns:a16="http://schemas.microsoft.com/office/drawing/2014/main" id="{D5186C20-EE02-7745-8E61-2692D4B4C6FA}"/>
              </a:ext>
            </a:extLst>
          </p:cNvPr>
          <p:cNvSpPr txBox="1"/>
          <p:nvPr/>
        </p:nvSpPr>
        <p:spPr>
          <a:xfrm>
            <a:off x="743528" y="818953"/>
            <a:ext cx="620342"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bg1"/>
                </a:solidFill>
                <a:latin typeface="Arial"/>
                <a:ea typeface="Arial"/>
                <a:cs typeface="Arial"/>
                <a:sym typeface="Arial"/>
              </a:rPr>
              <a:t>4</a:t>
            </a:r>
            <a:endParaRPr sz="2400" b="1" i="0" u="none" strike="noStrike" cap="none" dirty="0">
              <a:solidFill>
                <a:schemeClr val="bg1"/>
              </a:solidFill>
              <a:latin typeface="Arial"/>
              <a:ea typeface="Arial"/>
              <a:cs typeface="Arial"/>
              <a:sym typeface="Arial"/>
            </a:endParaRPr>
          </a:p>
        </p:txBody>
      </p:sp>
      <p:sp>
        <p:nvSpPr>
          <p:cNvPr id="18" name="TextBox 17">
            <a:extLst>
              <a:ext uri="{FF2B5EF4-FFF2-40B4-BE49-F238E27FC236}">
                <a16:creationId xmlns:a16="http://schemas.microsoft.com/office/drawing/2014/main" id="{C1E742D3-8C87-1846-B5D2-3010AD74E0A3}"/>
              </a:ext>
            </a:extLst>
          </p:cNvPr>
          <p:cNvSpPr txBox="1"/>
          <p:nvPr/>
        </p:nvSpPr>
        <p:spPr>
          <a:xfrm>
            <a:off x="415509" y="541708"/>
            <a:ext cx="5114434" cy="523220"/>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I</a:t>
            </a:r>
            <a:r>
              <a:rPr lang="vi-VN" sz="2800" b="1" dirty="0">
                <a:solidFill>
                  <a:schemeClr val="bg1"/>
                </a:solidFill>
              </a:rPr>
              <a:t>V – </a:t>
            </a:r>
            <a:r>
              <a:rPr lang="vi-VN" sz="2400" b="1" dirty="0">
                <a:solidFill>
                  <a:schemeClr val="accent5">
                    <a:lumMod val="75000"/>
                  </a:schemeClr>
                </a:solidFill>
              </a:rPr>
              <a:t>CẤU TRÚC BÀI HỌC</a:t>
            </a:r>
          </a:p>
        </p:txBody>
      </p:sp>
      <p:pic>
        <p:nvPicPr>
          <p:cNvPr id="8" name="Picture 7" descr="A page of a math book&#10;&#10;Description automatically generated">
            <a:extLst>
              <a:ext uri="{FF2B5EF4-FFF2-40B4-BE49-F238E27FC236}">
                <a16:creationId xmlns:a16="http://schemas.microsoft.com/office/drawing/2014/main" id="{3069DDBE-67FC-9E82-EC7F-6162AE9696C6}"/>
              </a:ext>
            </a:extLst>
          </p:cNvPr>
          <p:cNvPicPr>
            <a:picLocks noChangeAspect="1"/>
          </p:cNvPicPr>
          <p:nvPr/>
        </p:nvPicPr>
        <p:blipFill>
          <a:blip r:embed="rId2"/>
          <a:stretch>
            <a:fillRect/>
          </a:stretch>
        </p:blipFill>
        <p:spPr>
          <a:xfrm>
            <a:off x="5682342" y="-1"/>
            <a:ext cx="6456640" cy="4863600"/>
          </a:xfrm>
          <a:prstGeom prst="rect">
            <a:avLst/>
          </a:prstGeom>
        </p:spPr>
      </p:pic>
    </p:spTree>
    <p:extLst>
      <p:ext uri="{BB962C8B-B14F-4D97-AF65-F5344CB8AC3E}">
        <p14:creationId xmlns:p14="http://schemas.microsoft.com/office/powerpoint/2010/main" val="3900204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188EDD-FA1D-5C49-A545-A186D515068B}"/>
              </a:ext>
            </a:extLst>
          </p:cNvPr>
          <p:cNvSpPr txBox="1"/>
          <p:nvPr/>
        </p:nvSpPr>
        <p:spPr>
          <a:xfrm>
            <a:off x="624467" y="420623"/>
            <a:ext cx="4042126" cy="830997"/>
          </a:xfrm>
          <a:prstGeom prst="rect">
            <a:avLst/>
          </a:prstGeom>
          <a:noFill/>
        </p:spPr>
        <p:txBody>
          <a:bodyPr wrap="square" rtlCol="0">
            <a:spAutoFit/>
          </a:bodyPr>
          <a:lstStyle/>
          <a:p>
            <a:r>
              <a:rPr lang="en-US" sz="2400" b="1" dirty="0">
                <a:solidFill>
                  <a:schemeClr val="accent5">
                    <a:lumMod val="75000"/>
                  </a:schemeClr>
                </a:solidFill>
                <a:latin typeface="Arial" panose="020B0604020202020204" pitchFamily="34" charset="0"/>
                <a:cs typeface="Arial" panose="020B0604020202020204" pitchFamily="34" charset="0"/>
              </a:rPr>
              <a:t>CẤU TRÚC CỦA MỖI ĐƠN VỊ KIẾN THỨC</a:t>
            </a:r>
            <a:r>
              <a:rPr lang="vi-VN" sz="2400" b="1" dirty="0">
                <a:solidFill>
                  <a:schemeClr val="accent5">
                    <a:lumMod val="7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3E72DB1-3007-654D-B293-8C34C1D8B2CC}"/>
              </a:ext>
            </a:extLst>
          </p:cNvPr>
          <p:cNvSpPr txBox="1"/>
          <p:nvPr/>
        </p:nvSpPr>
        <p:spPr>
          <a:xfrm>
            <a:off x="624467" y="1452308"/>
            <a:ext cx="3935659" cy="369332"/>
          </a:xfrm>
          <a:prstGeom prst="rect">
            <a:avLst/>
          </a:prstGeom>
          <a:noFill/>
        </p:spPr>
        <p:txBody>
          <a:bodyPr wrap="square" rtlCol="0">
            <a:spAutoFit/>
          </a:bodyPr>
          <a:lstStyle/>
          <a:p>
            <a:pPr marL="342900" indent="-342900">
              <a:buFont typeface="Arial" panose="020B0604020202020204" pitchFamily="34" charset="0"/>
              <a:buChar char="•"/>
            </a:pPr>
            <a:r>
              <a:rPr lang="en-US" b="1" dirty="0" err="1"/>
              <a:t>Hoạt</a:t>
            </a:r>
            <a:r>
              <a:rPr lang="en-US" b="1" dirty="0"/>
              <a:t> </a:t>
            </a:r>
            <a:r>
              <a:rPr lang="en-US" b="1" dirty="0" err="1"/>
              <a:t>động</a:t>
            </a:r>
            <a:r>
              <a:rPr lang="en-US" b="1" dirty="0"/>
              <a:t> </a:t>
            </a:r>
            <a:r>
              <a:rPr lang="en-US" b="1" dirty="0" err="1"/>
              <a:t>hình</a:t>
            </a:r>
            <a:r>
              <a:rPr lang="en-US" b="1" dirty="0"/>
              <a:t> </a:t>
            </a:r>
            <a:r>
              <a:rPr lang="en-US" b="1" dirty="0" err="1"/>
              <a:t>thành</a:t>
            </a:r>
            <a:r>
              <a:rPr lang="en-US" b="1" dirty="0"/>
              <a:t> </a:t>
            </a:r>
            <a:r>
              <a:rPr lang="en-US" b="1" dirty="0" err="1"/>
              <a:t>kiến</a:t>
            </a:r>
            <a:r>
              <a:rPr lang="en-US" b="1" dirty="0"/>
              <a:t> </a:t>
            </a:r>
            <a:r>
              <a:rPr lang="en-US" b="1" dirty="0" err="1"/>
              <a:t>thức</a:t>
            </a:r>
            <a:endParaRPr lang="en-US" b="1" dirty="0"/>
          </a:p>
        </p:txBody>
      </p:sp>
      <p:sp>
        <p:nvSpPr>
          <p:cNvPr id="7" name="TextBox 6">
            <a:extLst>
              <a:ext uri="{FF2B5EF4-FFF2-40B4-BE49-F238E27FC236}">
                <a16:creationId xmlns:a16="http://schemas.microsoft.com/office/drawing/2014/main" id="{D4856BFA-3574-F847-89B0-034AFA5F09C0}"/>
              </a:ext>
            </a:extLst>
          </p:cNvPr>
          <p:cNvSpPr txBox="1"/>
          <p:nvPr/>
        </p:nvSpPr>
        <p:spPr>
          <a:xfrm>
            <a:off x="782447" y="2824880"/>
            <a:ext cx="2434478" cy="369332"/>
          </a:xfrm>
          <a:prstGeom prst="rect">
            <a:avLst/>
          </a:prstGeom>
          <a:noFill/>
        </p:spPr>
        <p:txBody>
          <a:bodyPr wrap="square" rtlCol="0">
            <a:spAutoFit/>
          </a:bodyPr>
          <a:lstStyle/>
          <a:p>
            <a:pPr marL="285750" indent="-285750">
              <a:buFont typeface="Arial" panose="020B0604020202020204" pitchFamily="34" charset="0"/>
              <a:buChar char="•"/>
            </a:pPr>
            <a:r>
              <a:rPr lang="en-US" b="1"/>
              <a:t>Kiến thức trọng tâm</a:t>
            </a:r>
            <a:endParaRPr lang="vi-VN" b="1" dirty="0"/>
          </a:p>
        </p:txBody>
      </p:sp>
      <p:cxnSp>
        <p:nvCxnSpPr>
          <p:cNvPr id="9" name="Straight Connector 8"/>
          <p:cNvCxnSpPr>
            <a:cxnSpLocks/>
          </p:cNvCxnSpPr>
          <p:nvPr/>
        </p:nvCxnSpPr>
        <p:spPr>
          <a:xfrm>
            <a:off x="4274469" y="1636974"/>
            <a:ext cx="2147352" cy="0"/>
          </a:xfrm>
          <a:prstGeom prst="line">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a:stCxn id="7" idx="3"/>
          </p:cNvCxnSpPr>
          <p:nvPr/>
        </p:nvCxnSpPr>
        <p:spPr>
          <a:xfrm>
            <a:off x="3216925" y="3009546"/>
            <a:ext cx="3320509" cy="0"/>
          </a:xfrm>
          <a:prstGeom prst="line">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6" name="Picture 5" descr="A screenshot of a paper with text&#10;&#10;Description automatically generated">
            <a:extLst>
              <a:ext uri="{FF2B5EF4-FFF2-40B4-BE49-F238E27FC236}">
                <a16:creationId xmlns:a16="http://schemas.microsoft.com/office/drawing/2014/main" id="{40AC873F-DAA1-642D-FD1B-BB2D097FAD60}"/>
              </a:ext>
            </a:extLst>
          </p:cNvPr>
          <p:cNvPicPr>
            <a:picLocks noChangeAspect="1"/>
          </p:cNvPicPr>
          <p:nvPr/>
        </p:nvPicPr>
        <p:blipFill>
          <a:blip r:embed="rId2"/>
          <a:stretch>
            <a:fillRect/>
          </a:stretch>
        </p:blipFill>
        <p:spPr>
          <a:xfrm>
            <a:off x="6974452" y="0"/>
            <a:ext cx="5049398" cy="6858000"/>
          </a:xfrm>
          <a:prstGeom prst="rect">
            <a:avLst/>
          </a:prstGeom>
        </p:spPr>
      </p:pic>
      <p:sp>
        <p:nvSpPr>
          <p:cNvPr id="12" name="TextBox 11">
            <a:extLst>
              <a:ext uri="{FF2B5EF4-FFF2-40B4-BE49-F238E27FC236}">
                <a16:creationId xmlns:a16="http://schemas.microsoft.com/office/drawing/2014/main" id="{40F11791-1581-3291-AEE6-0FE1A449709E}"/>
              </a:ext>
            </a:extLst>
          </p:cNvPr>
          <p:cNvSpPr txBox="1"/>
          <p:nvPr/>
        </p:nvSpPr>
        <p:spPr>
          <a:xfrm>
            <a:off x="782447" y="3479123"/>
            <a:ext cx="2142483" cy="369332"/>
          </a:xfrm>
          <a:prstGeom prst="rect">
            <a:avLst/>
          </a:prstGeom>
          <a:noFill/>
        </p:spPr>
        <p:txBody>
          <a:bodyPr wrap="square" rtlCol="0">
            <a:spAutoFit/>
          </a:bodyPr>
          <a:lstStyle/>
          <a:p>
            <a:pPr marL="285750" indent="-285750">
              <a:buFont typeface="Arial" panose="020B0604020202020204" pitchFamily="34" charset="0"/>
              <a:buChar char="•"/>
            </a:pPr>
            <a:r>
              <a:rPr lang="en-US" b="1" dirty="0" err="1"/>
              <a:t>Ví</a:t>
            </a:r>
            <a:r>
              <a:rPr lang="en-US" b="1" dirty="0"/>
              <a:t> </a:t>
            </a:r>
            <a:r>
              <a:rPr lang="en-US" b="1" dirty="0" err="1"/>
              <a:t>dụ</a:t>
            </a:r>
            <a:r>
              <a:rPr lang="en-US" b="1" dirty="0"/>
              <a:t> (</a:t>
            </a:r>
            <a:r>
              <a:rPr lang="en-US" b="1" dirty="0" err="1"/>
              <a:t>mẫu</a:t>
            </a:r>
            <a:r>
              <a:rPr lang="en-US" b="1" dirty="0"/>
              <a:t>)</a:t>
            </a:r>
            <a:endParaRPr lang="vi-VN" b="1" dirty="0"/>
          </a:p>
        </p:txBody>
      </p:sp>
      <p:sp>
        <p:nvSpPr>
          <p:cNvPr id="14" name="TextBox 13">
            <a:extLst>
              <a:ext uri="{FF2B5EF4-FFF2-40B4-BE49-F238E27FC236}">
                <a16:creationId xmlns:a16="http://schemas.microsoft.com/office/drawing/2014/main" id="{08D0A54B-0EEA-3F54-BDAD-CD095069560D}"/>
              </a:ext>
            </a:extLst>
          </p:cNvPr>
          <p:cNvSpPr txBox="1"/>
          <p:nvPr/>
        </p:nvSpPr>
        <p:spPr>
          <a:xfrm>
            <a:off x="782447" y="5004151"/>
            <a:ext cx="2142483" cy="646331"/>
          </a:xfrm>
          <a:prstGeom prst="rect">
            <a:avLst/>
          </a:prstGeom>
          <a:noFill/>
        </p:spPr>
        <p:txBody>
          <a:bodyPr wrap="square" rtlCol="0">
            <a:spAutoFit/>
          </a:bodyPr>
          <a:lstStyle/>
          <a:p>
            <a:pPr marL="285750" indent="-285750">
              <a:buFont typeface="Arial" panose="020B0604020202020204" pitchFamily="34" charset="0"/>
              <a:buChar char="•"/>
            </a:pPr>
            <a:r>
              <a:rPr lang="en-US" b="1" err="1"/>
              <a:t>Luyện</a:t>
            </a:r>
            <a:r>
              <a:rPr lang="en-US" b="1"/>
              <a:t> tập</a:t>
            </a:r>
            <a:endParaRPr lang="en-US" b="1" dirty="0"/>
          </a:p>
          <a:p>
            <a:r>
              <a:rPr lang="en-US" b="1" dirty="0"/>
              <a:t>     </a:t>
            </a:r>
            <a:r>
              <a:rPr lang="en-US" b="1" dirty="0" err="1"/>
              <a:t>Thực</a:t>
            </a:r>
            <a:r>
              <a:rPr lang="en-US" b="1" dirty="0"/>
              <a:t> </a:t>
            </a:r>
            <a:r>
              <a:rPr lang="en-US" b="1" dirty="0" err="1"/>
              <a:t>hành</a:t>
            </a:r>
            <a:endParaRPr lang="vi-VN" b="1" dirty="0"/>
          </a:p>
        </p:txBody>
      </p:sp>
      <p:sp>
        <p:nvSpPr>
          <p:cNvPr id="15" name="TextBox 14">
            <a:extLst>
              <a:ext uri="{FF2B5EF4-FFF2-40B4-BE49-F238E27FC236}">
                <a16:creationId xmlns:a16="http://schemas.microsoft.com/office/drawing/2014/main" id="{EE9CC701-BC84-A470-175B-8A76437E4F89}"/>
              </a:ext>
            </a:extLst>
          </p:cNvPr>
          <p:cNvSpPr txBox="1"/>
          <p:nvPr/>
        </p:nvSpPr>
        <p:spPr>
          <a:xfrm>
            <a:off x="782447" y="5934670"/>
            <a:ext cx="2142483" cy="923330"/>
          </a:xfrm>
          <a:prstGeom prst="rect">
            <a:avLst/>
          </a:prstGeom>
          <a:noFill/>
        </p:spPr>
        <p:txBody>
          <a:bodyPr wrap="square" rtlCol="0">
            <a:spAutoFit/>
          </a:bodyPr>
          <a:lstStyle/>
          <a:p>
            <a:pPr marL="285750" indent="-285750">
              <a:buFont typeface="Arial" panose="020B0604020202020204" pitchFamily="34" charset="0"/>
              <a:buChar char="•"/>
            </a:pPr>
            <a:r>
              <a:rPr lang="en-US" b="1" dirty="0" err="1"/>
              <a:t>Vận</a:t>
            </a:r>
            <a:r>
              <a:rPr lang="en-US" b="1" dirty="0"/>
              <a:t> </a:t>
            </a:r>
            <a:r>
              <a:rPr lang="en-US" b="1" dirty="0" err="1"/>
              <a:t>dụng</a:t>
            </a:r>
            <a:endParaRPr lang="en-US" b="1" dirty="0"/>
          </a:p>
          <a:p>
            <a:r>
              <a:rPr lang="en-US" b="1" dirty="0"/>
              <a:t>     </a:t>
            </a:r>
            <a:r>
              <a:rPr lang="en-US" b="1" dirty="0" err="1"/>
              <a:t>Tranh</a:t>
            </a:r>
            <a:r>
              <a:rPr lang="en-US" b="1" dirty="0"/>
              <a:t> </a:t>
            </a:r>
            <a:r>
              <a:rPr lang="en-US" b="1" dirty="0" err="1"/>
              <a:t>luận</a:t>
            </a:r>
            <a:endParaRPr lang="en-US" b="1" dirty="0"/>
          </a:p>
          <a:p>
            <a:r>
              <a:rPr lang="en-US" b="1" dirty="0"/>
              <a:t>     </a:t>
            </a:r>
            <a:r>
              <a:rPr lang="en-US" b="1" dirty="0" err="1"/>
              <a:t>Thử</a:t>
            </a:r>
            <a:r>
              <a:rPr lang="en-US" b="1" dirty="0"/>
              <a:t> </a:t>
            </a:r>
            <a:r>
              <a:rPr lang="en-US" b="1" dirty="0" err="1"/>
              <a:t>thách</a:t>
            </a:r>
            <a:r>
              <a:rPr lang="en-US" b="1" dirty="0"/>
              <a:t> </a:t>
            </a:r>
            <a:r>
              <a:rPr lang="en-US" b="1" dirty="0" err="1"/>
              <a:t>nhỏ</a:t>
            </a:r>
            <a:r>
              <a:rPr lang="en-US" b="1" dirty="0"/>
              <a:t>  </a:t>
            </a:r>
            <a:endParaRPr lang="vi-VN" b="1" dirty="0"/>
          </a:p>
        </p:txBody>
      </p:sp>
      <p:cxnSp>
        <p:nvCxnSpPr>
          <p:cNvPr id="16" name="Straight Connector 15">
            <a:extLst>
              <a:ext uri="{FF2B5EF4-FFF2-40B4-BE49-F238E27FC236}">
                <a16:creationId xmlns:a16="http://schemas.microsoft.com/office/drawing/2014/main" id="{93137290-5FC5-4E0F-6235-F97EB6E980CA}"/>
              </a:ext>
            </a:extLst>
          </p:cNvPr>
          <p:cNvCxnSpPr>
            <a:cxnSpLocks/>
          </p:cNvCxnSpPr>
          <p:nvPr/>
        </p:nvCxnSpPr>
        <p:spPr>
          <a:xfrm>
            <a:off x="2692849" y="3663789"/>
            <a:ext cx="3844585" cy="0"/>
          </a:xfrm>
          <a:prstGeom prst="line">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0F1727D-85D6-E1CD-CEBB-83DD07830E24}"/>
              </a:ext>
            </a:extLst>
          </p:cNvPr>
          <p:cNvCxnSpPr>
            <a:cxnSpLocks/>
          </p:cNvCxnSpPr>
          <p:nvPr/>
        </p:nvCxnSpPr>
        <p:spPr>
          <a:xfrm>
            <a:off x="2645530" y="5366294"/>
            <a:ext cx="3970710" cy="0"/>
          </a:xfrm>
          <a:prstGeom prst="line">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B7444F-A8F1-3151-FFC0-8042914CA08B}"/>
              </a:ext>
            </a:extLst>
          </p:cNvPr>
          <p:cNvCxnSpPr>
            <a:cxnSpLocks/>
          </p:cNvCxnSpPr>
          <p:nvPr/>
        </p:nvCxnSpPr>
        <p:spPr>
          <a:xfrm>
            <a:off x="2645530" y="6118923"/>
            <a:ext cx="3970710" cy="0"/>
          </a:xfrm>
          <a:prstGeom prst="line">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2244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5ED10B-AB79-6F4D-BCEB-72146F6ED88A}"/>
              </a:ext>
            </a:extLst>
          </p:cNvPr>
          <p:cNvSpPr/>
          <p:nvPr/>
        </p:nvSpPr>
        <p:spPr>
          <a:xfrm>
            <a:off x="703869" y="153513"/>
            <a:ext cx="7257907" cy="461665"/>
          </a:xfrm>
          <a:prstGeom prst="rect">
            <a:avLst/>
          </a:prstGeom>
        </p:spPr>
        <p:txBody>
          <a:bodyPr wrap="square">
            <a:spAutoFit/>
          </a:bodyPr>
          <a:lstStyle/>
          <a:p>
            <a:r>
              <a:rPr lang="vi-VN" sz="2400" b="1" dirty="0"/>
              <a:t>Chức năng của từng cấu phần trong mỗi bài học</a:t>
            </a:r>
            <a:endParaRPr lang="vi-VN" sz="2800" dirty="0"/>
          </a:p>
        </p:txBody>
      </p:sp>
      <p:graphicFrame>
        <p:nvGraphicFramePr>
          <p:cNvPr id="5" name="Table 5">
            <a:extLst>
              <a:ext uri="{FF2B5EF4-FFF2-40B4-BE49-F238E27FC236}">
                <a16:creationId xmlns:a16="http://schemas.microsoft.com/office/drawing/2014/main" id="{B71C5587-828D-CA4C-91C2-8FE07DD7AE3A}"/>
              </a:ext>
            </a:extLst>
          </p:cNvPr>
          <p:cNvGraphicFramePr>
            <a:graphicFrameLocks noGrp="1"/>
          </p:cNvGraphicFramePr>
          <p:nvPr>
            <p:extLst>
              <p:ext uri="{D42A27DB-BD31-4B8C-83A1-F6EECF244321}">
                <p14:modId xmlns:p14="http://schemas.microsoft.com/office/powerpoint/2010/main" val="4039787109"/>
              </p:ext>
            </p:extLst>
          </p:nvPr>
        </p:nvGraphicFramePr>
        <p:xfrm>
          <a:off x="138852" y="686045"/>
          <a:ext cx="11914295" cy="6045041"/>
        </p:xfrm>
        <a:graphic>
          <a:graphicData uri="http://schemas.openxmlformats.org/drawingml/2006/table">
            <a:tbl>
              <a:tblPr firstRow="1" bandRow="1">
                <a:tableStyleId>{5C22544A-7EE6-4342-B048-85BDC9FD1C3A}</a:tableStyleId>
              </a:tblPr>
              <a:tblGrid>
                <a:gridCol w="2283360">
                  <a:extLst>
                    <a:ext uri="{9D8B030D-6E8A-4147-A177-3AD203B41FA5}">
                      <a16:colId xmlns:a16="http://schemas.microsoft.com/office/drawing/2014/main" val="2441185084"/>
                    </a:ext>
                  </a:extLst>
                </a:gridCol>
                <a:gridCol w="2567773">
                  <a:extLst>
                    <a:ext uri="{9D8B030D-6E8A-4147-A177-3AD203B41FA5}">
                      <a16:colId xmlns:a16="http://schemas.microsoft.com/office/drawing/2014/main" val="1269101345"/>
                    </a:ext>
                  </a:extLst>
                </a:gridCol>
                <a:gridCol w="7063162">
                  <a:extLst>
                    <a:ext uri="{9D8B030D-6E8A-4147-A177-3AD203B41FA5}">
                      <a16:colId xmlns:a16="http://schemas.microsoft.com/office/drawing/2014/main" val="2827144228"/>
                    </a:ext>
                  </a:extLst>
                </a:gridCol>
              </a:tblGrid>
              <a:tr h="411502">
                <a:tc>
                  <a:txBody>
                    <a:bodyPr/>
                    <a:lstStyle/>
                    <a:p>
                      <a:pPr algn="ctr"/>
                      <a:r>
                        <a:rPr lang="vi-VN" dirty="0"/>
                        <a:t>Chức năng</a:t>
                      </a:r>
                    </a:p>
                  </a:txBody>
                  <a:tcPr/>
                </a:tc>
                <a:tc>
                  <a:txBody>
                    <a:bodyPr/>
                    <a:lstStyle/>
                    <a:p>
                      <a:pPr algn="ctr"/>
                      <a:r>
                        <a:rPr lang="vi-VN" dirty="0"/>
                        <a:t>Cấu phần</a:t>
                      </a:r>
                    </a:p>
                  </a:txBody>
                  <a:tcPr/>
                </a:tc>
                <a:tc>
                  <a:txBody>
                    <a:bodyPr/>
                    <a:lstStyle/>
                    <a:p>
                      <a:pPr algn="ctr"/>
                      <a:r>
                        <a:rPr lang="vi-VN" dirty="0"/>
                        <a:t>Đặc điểm</a:t>
                      </a:r>
                    </a:p>
                  </a:txBody>
                  <a:tcPr/>
                </a:tc>
                <a:extLst>
                  <a:ext uri="{0D108BD9-81ED-4DB2-BD59-A6C34878D82A}">
                    <a16:rowId xmlns:a16="http://schemas.microsoft.com/office/drawing/2014/main" val="1246923060"/>
                  </a:ext>
                </a:extLst>
              </a:tr>
              <a:tr h="697017">
                <a:tc>
                  <a:txBody>
                    <a:bodyPr/>
                    <a:lstStyle/>
                    <a:p>
                      <a:pPr algn="just"/>
                      <a:r>
                        <a:rPr lang="vi-VN" sz="1750" b="0" dirty="0">
                          <a:solidFill>
                            <a:schemeClr val="accent5">
                              <a:lumMod val="75000"/>
                            </a:schemeClr>
                          </a:solidFill>
                        </a:rPr>
                        <a:t>Khởi động</a:t>
                      </a:r>
                    </a:p>
                  </a:txBody>
                  <a:tcPr/>
                </a:tc>
                <a:tc>
                  <a:txBody>
                    <a:bodyPr/>
                    <a:lstStyle/>
                    <a:p>
                      <a:pPr algn="just"/>
                      <a:r>
                        <a:rPr lang="vi-VN" sz="1750" dirty="0">
                          <a:solidFill>
                            <a:srgbClr val="C00000"/>
                          </a:solidFill>
                        </a:rPr>
                        <a:t>Tình huống mở đầu bài học</a:t>
                      </a:r>
                    </a:p>
                  </a:txBody>
                  <a:tcPr/>
                </a:tc>
                <a:tc>
                  <a:txBody>
                    <a:bodyPr/>
                    <a:lstStyle/>
                    <a:p>
                      <a:pPr algn="just"/>
                      <a:r>
                        <a:rPr lang="vi-VN" sz="1750" dirty="0"/>
                        <a:t>Đưa ra tình huống làm nảy sinh nhu cầu học tập, thường là một bài toán thực tế đại diện hay đôi khi là một đoạn dẫn nhập.</a:t>
                      </a:r>
                    </a:p>
                  </a:txBody>
                  <a:tcPr/>
                </a:tc>
                <a:extLst>
                  <a:ext uri="{0D108BD9-81ED-4DB2-BD59-A6C34878D82A}">
                    <a16:rowId xmlns:a16="http://schemas.microsoft.com/office/drawing/2014/main" val="329350719"/>
                  </a:ext>
                </a:extLst>
              </a:tr>
              <a:tr h="913881">
                <a:tc rowSpan="3">
                  <a:txBody>
                    <a:bodyPr/>
                    <a:lstStyle/>
                    <a:p>
                      <a:pPr algn="just"/>
                      <a:endParaRPr lang="vi-VN" sz="1750" b="0" dirty="0">
                        <a:solidFill>
                          <a:schemeClr val="accent5">
                            <a:lumMod val="75000"/>
                          </a:schemeClr>
                        </a:solidFill>
                      </a:endParaRPr>
                    </a:p>
                    <a:p>
                      <a:pPr algn="just"/>
                      <a:r>
                        <a:rPr lang="vi-VN" sz="1750" b="0" dirty="0">
                          <a:solidFill>
                            <a:schemeClr val="accent5">
                              <a:lumMod val="75000"/>
                            </a:schemeClr>
                          </a:solidFill>
                        </a:rPr>
                        <a:t>Hình thành kiến thức, kĩ năng</a:t>
                      </a:r>
                    </a:p>
                    <a:p>
                      <a:pPr algn="just"/>
                      <a:endParaRPr lang="vi-VN" sz="1750" b="0" dirty="0">
                        <a:solidFill>
                          <a:schemeClr val="tx1"/>
                        </a:solidFill>
                      </a:endParaRPr>
                    </a:p>
                  </a:txBody>
                  <a:tcPr/>
                </a:tc>
                <a:tc>
                  <a:txBody>
                    <a:bodyPr/>
                    <a:lstStyle/>
                    <a:p>
                      <a:pPr algn="just"/>
                      <a:r>
                        <a:rPr lang="vi-VN" sz="1750" dirty="0">
                          <a:solidFill>
                            <a:srgbClr val="C00000"/>
                          </a:solidFill>
                        </a:rPr>
                        <a:t>Hoạt động hình thành kiến thức</a:t>
                      </a:r>
                    </a:p>
                  </a:txBody>
                  <a:tcPr/>
                </a:tc>
                <a:tc>
                  <a:txBody>
                    <a:bodyPr/>
                    <a:lstStyle/>
                    <a:p>
                      <a:pPr algn="just"/>
                      <a:r>
                        <a:rPr lang="vi-VN" sz="1750" dirty="0"/>
                        <a:t>Giúp HS khám phá kiến thức thông qua các hoạt động được chia thành từng bước vừa sức, để đi đến Khung kiến thức</a:t>
                      </a:r>
                    </a:p>
                    <a:p>
                      <a:pPr algn="just"/>
                      <a:r>
                        <a:rPr lang="vi-VN" sz="1750" dirty="0">
                          <a:solidFill>
                            <a:schemeClr val="tx1"/>
                          </a:solidFill>
                        </a:rPr>
                        <a:t>(Có 2 hình thức: </a:t>
                      </a:r>
                      <a:r>
                        <a:rPr lang="vi-VN" sz="1750" dirty="0">
                          <a:solidFill>
                            <a:schemeClr val="accent2"/>
                          </a:solidFill>
                        </a:rPr>
                        <a:t>Tìm tòi-Khám phá </a:t>
                      </a:r>
                      <a:r>
                        <a:rPr lang="vi-VN" sz="1750" dirty="0">
                          <a:solidFill>
                            <a:schemeClr val="tx1"/>
                          </a:solidFill>
                        </a:rPr>
                        <a:t>hoặc </a:t>
                      </a:r>
                      <a:r>
                        <a:rPr lang="vi-VN" sz="1750" dirty="0">
                          <a:solidFill>
                            <a:schemeClr val="accent2"/>
                          </a:solidFill>
                        </a:rPr>
                        <a:t>Đọc hiểu-Nghe hiểu</a:t>
                      </a:r>
                      <a:r>
                        <a:rPr lang="vi-VN" sz="1750" dirty="0">
                          <a:solidFill>
                            <a:schemeClr val="tx1"/>
                          </a:solidFill>
                        </a:rPr>
                        <a:t>).</a:t>
                      </a:r>
                      <a:endParaRPr lang="vi-VN" sz="1750" b="0" dirty="0">
                        <a:solidFill>
                          <a:schemeClr val="tx1"/>
                        </a:solidFill>
                      </a:endParaRPr>
                    </a:p>
                  </a:txBody>
                  <a:tcPr/>
                </a:tc>
                <a:extLst>
                  <a:ext uri="{0D108BD9-81ED-4DB2-BD59-A6C34878D82A}">
                    <a16:rowId xmlns:a16="http://schemas.microsoft.com/office/drawing/2014/main" val="3728780103"/>
                  </a:ext>
                </a:extLst>
              </a:tr>
              <a:tr h="640498">
                <a:tc vMerge="1">
                  <a:txBody>
                    <a:bodyPr/>
                    <a:lstStyle/>
                    <a:p>
                      <a:endParaRPr lang="x-none"/>
                    </a:p>
                  </a:txBody>
                  <a:tcPr/>
                </a:tc>
                <a:tc>
                  <a:txBody>
                    <a:bodyPr/>
                    <a:lstStyle/>
                    <a:p>
                      <a:pPr algn="just"/>
                      <a:r>
                        <a:rPr lang="vi-VN" sz="1750" dirty="0">
                          <a:solidFill>
                            <a:srgbClr val="C00000"/>
                          </a:solidFill>
                        </a:rPr>
                        <a:t>Khung kiến thức</a:t>
                      </a:r>
                    </a:p>
                  </a:txBody>
                  <a:tcPr/>
                </a:tc>
                <a:tc>
                  <a:txBody>
                    <a:bodyPr/>
                    <a:lstStyle/>
                    <a:p>
                      <a:pPr algn="just"/>
                      <a:r>
                        <a:rPr lang="vi-VN" sz="1750" dirty="0"/>
                        <a:t>Trình bày các kiến thức mang tính lí thuyết của bài học mà HS sau đó được phép sử dụng.</a:t>
                      </a:r>
                    </a:p>
                  </a:txBody>
                  <a:tcPr/>
                </a:tc>
                <a:extLst>
                  <a:ext uri="{0D108BD9-81ED-4DB2-BD59-A6C34878D82A}">
                    <a16:rowId xmlns:a16="http://schemas.microsoft.com/office/drawing/2014/main" val="483795372"/>
                  </a:ext>
                </a:extLst>
              </a:tr>
              <a:tr h="640498">
                <a:tc vMerge="1">
                  <a:txBody>
                    <a:bodyPr/>
                    <a:lstStyle/>
                    <a:p>
                      <a:endParaRPr lang="vi-VN" dirty="0"/>
                    </a:p>
                  </a:txBody>
                  <a:tcPr/>
                </a:tc>
                <a:tc>
                  <a:txBody>
                    <a:bodyPr/>
                    <a:lstStyle/>
                    <a:p>
                      <a:pPr algn="just"/>
                      <a:r>
                        <a:rPr lang="vi-VN" sz="1750" dirty="0">
                          <a:solidFill>
                            <a:srgbClr val="C00000"/>
                          </a:solidFill>
                        </a:rPr>
                        <a:t>Ví dụ</a:t>
                      </a:r>
                    </a:p>
                  </a:txBody>
                  <a:tcPr/>
                </a:tc>
                <a:tc>
                  <a:txBody>
                    <a:bodyPr/>
                    <a:lstStyle/>
                    <a:p>
                      <a:pPr algn="just"/>
                      <a:r>
                        <a:rPr lang="vi-VN" sz="1750" dirty="0"/>
                        <a:t>HS có thể học ở các ví dụ về phương pháp và cách trình bày để hình thành và rèn luyện kĩ năng tương ứng.</a:t>
                      </a:r>
                    </a:p>
                  </a:txBody>
                  <a:tcPr/>
                </a:tc>
                <a:extLst>
                  <a:ext uri="{0D108BD9-81ED-4DB2-BD59-A6C34878D82A}">
                    <a16:rowId xmlns:a16="http://schemas.microsoft.com/office/drawing/2014/main" val="923665856"/>
                  </a:ext>
                </a:extLst>
              </a:tr>
              <a:tr h="640498">
                <a:tc rowSpan="2">
                  <a:txBody>
                    <a:bodyPr/>
                    <a:lstStyle/>
                    <a:p>
                      <a:pPr algn="just"/>
                      <a:r>
                        <a:rPr lang="vi-VN" sz="1750" b="0" dirty="0">
                          <a:solidFill>
                            <a:schemeClr val="accent5">
                              <a:lumMod val="75000"/>
                            </a:schemeClr>
                          </a:solidFill>
                        </a:rPr>
                        <a:t>Củng cố kiến thức, rèn luyện kĩ năng </a:t>
                      </a:r>
                    </a:p>
                  </a:txBody>
                  <a:tcPr/>
                </a:tc>
                <a:tc>
                  <a:txBody>
                    <a:bodyPr/>
                    <a:lstStyle/>
                    <a:p>
                      <a:pPr algn="just">
                        <a:spcBef>
                          <a:spcPts val="900"/>
                        </a:spcBef>
                      </a:pPr>
                      <a:r>
                        <a:rPr lang="vi-VN" sz="1750" dirty="0">
                          <a:solidFill>
                            <a:srgbClr val="C00000"/>
                          </a:solidFill>
                        </a:rPr>
                        <a:t>Luyện tập</a:t>
                      </a:r>
                    </a:p>
                  </a:txBody>
                  <a:tcPr/>
                </a:tc>
                <a:tc>
                  <a:txBody>
                    <a:bodyPr/>
                    <a:lstStyle/>
                    <a:p>
                      <a:pPr algn="just"/>
                      <a:r>
                        <a:rPr lang="vi-VN" sz="1750" dirty="0"/>
                        <a:t>Rèn luyện kĩ năng cơ bản gắn với đơn vị kiến thức đang học, tình huống tương tự ví dụ, để HS tự luyện tập trên lớp.</a:t>
                      </a:r>
                    </a:p>
                  </a:txBody>
                  <a:tcPr/>
                </a:tc>
                <a:extLst>
                  <a:ext uri="{0D108BD9-81ED-4DB2-BD59-A6C34878D82A}">
                    <a16:rowId xmlns:a16="http://schemas.microsoft.com/office/drawing/2014/main" val="2720768275"/>
                  </a:ext>
                </a:extLst>
              </a:tr>
              <a:tr h="367115">
                <a:tc vMerge="1">
                  <a:txBody>
                    <a:bodyPr/>
                    <a:lstStyle/>
                    <a:p>
                      <a:endParaRPr lang="vi-VN" dirty="0"/>
                    </a:p>
                  </a:txBody>
                  <a:tcPr/>
                </a:tc>
                <a:tc>
                  <a:txBody>
                    <a:bodyPr/>
                    <a:lstStyle/>
                    <a:p>
                      <a:pPr algn="just"/>
                      <a:r>
                        <a:rPr lang="vi-VN" sz="1750" dirty="0">
                          <a:solidFill>
                            <a:srgbClr val="C00000"/>
                          </a:solidFill>
                        </a:rPr>
                        <a:t>Thực hành</a:t>
                      </a:r>
                    </a:p>
                  </a:txBody>
                  <a:tcPr/>
                </a:tc>
                <a:tc>
                  <a:txBody>
                    <a:bodyPr/>
                    <a:lstStyle/>
                    <a:p>
                      <a:pPr algn="just"/>
                      <a:r>
                        <a:rPr lang="vi-VN" sz="1750" dirty="0"/>
                        <a:t>Rèn luyện kĩ năng sử dụng công cụ, phương tiện học toán.</a:t>
                      </a:r>
                    </a:p>
                  </a:txBody>
                  <a:tcPr/>
                </a:tc>
                <a:extLst>
                  <a:ext uri="{0D108BD9-81ED-4DB2-BD59-A6C34878D82A}">
                    <a16:rowId xmlns:a16="http://schemas.microsoft.com/office/drawing/2014/main" val="3772367236"/>
                  </a:ext>
                </a:extLst>
              </a:tr>
              <a:tr h="1734032">
                <a:tc>
                  <a:txBody>
                    <a:bodyPr/>
                    <a:lstStyle/>
                    <a:p>
                      <a:pPr algn="just"/>
                      <a:r>
                        <a:rPr lang="vi-VN" sz="1750" b="0" dirty="0">
                          <a:solidFill>
                            <a:schemeClr val="accent5">
                              <a:lumMod val="75000"/>
                            </a:schemeClr>
                          </a:solidFill>
                        </a:rPr>
                        <a:t>Phát triển kiến thức, nâng cao kĩ năng, phát triển năng lực</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1750" dirty="0">
                          <a:solidFill>
                            <a:srgbClr val="C00000"/>
                          </a:solidFill>
                        </a:rPr>
                        <a:t>Vận dụng</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1750" dirty="0">
                        <a:solidFill>
                          <a:srgbClr val="C00000"/>
                        </a:solidFil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1750" dirty="0">
                          <a:solidFill>
                            <a:srgbClr val="C00000"/>
                          </a:solidFill>
                        </a:rPr>
                        <a:t>Tranh luận</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1750" dirty="0">
                        <a:solidFill>
                          <a:srgbClr val="C00000"/>
                        </a:solidFil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1750" dirty="0">
                          <a:solidFill>
                            <a:srgbClr val="C00000"/>
                          </a:solidFill>
                        </a:rPr>
                        <a:t>Thử thách nhỏ</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1750" dirty="0"/>
                        <a:t>- </a:t>
                      </a:r>
                      <a:r>
                        <a:rPr lang="vi-VN" sz="1750" dirty="0">
                          <a:solidFill>
                            <a:schemeClr val="accent2"/>
                          </a:solidFill>
                        </a:rPr>
                        <a:t>Vận dụng</a:t>
                      </a:r>
                      <a:r>
                        <a:rPr lang="vi-VN" sz="1750" dirty="0"/>
                        <a:t>: thường là bài thực tế được đưa ra để HS giải quyết sau khi đã trau dồi kiến thức và kĩ năng. Giúp HS phát triển năng lực toán học, nói riêng là năng lực mô hình hoá toán học và năng lực giải quyết vấn đề toán học.</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1750" dirty="0"/>
                        <a:t>- </a:t>
                      </a:r>
                      <a:r>
                        <a:rPr lang="vi-VN" sz="1750" dirty="0">
                          <a:solidFill>
                            <a:schemeClr val="accent2"/>
                          </a:solidFill>
                        </a:rPr>
                        <a:t>Tranh luận</a:t>
                      </a:r>
                      <a:r>
                        <a:rPr lang="vi-VN" sz="1750" dirty="0"/>
                        <a:t>: Khắc sâu kiến thức, phát triển NL giao tiếp toán học.</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1750" dirty="0"/>
                        <a:t>- </a:t>
                      </a:r>
                      <a:r>
                        <a:rPr lang="vi-VN" sz="1750" dirty="0">
                          <a:solidFill>
                            <a:schemeClr val="accent2"/>
                          </a:solidFill>
                        </a:rPr>
                        <a:t>Thử thách nhỏ</a:t>
                      </a:r>
                      <a:r>
                        <a:rPr lang="vi-VN" sz="1750" dirty="0"/>
                        <a:t>: Vận dụng sáng tạo KT, dành cho dạy học phân hoá.</a:t>
                      </a:r>
                    </a:p>
                  </a:txBody>
                  <a:tcPr/>
                </a:tc>
                <a:extLst>
                  <a:ext uri="{0D108BD9-81ED-4DB2-BD59-A6C34878D82A}">
                    <a16:rowId xmlns:a16="http://schemas.microsoft.com/office/drawing/2014/main" val="3669868386"/>
                  </a:ext>
                </a:extLst>
              </a:tr>
            </a:tbl>
          </a:graphicData>
        </a:graphic>
      </p:graphicFrame>
    </p:spTree>
    <p:extLst>
      <p:ext uri="{BB962C8B-B14F-4D97-AF65-F5344CB8AC3E}">
        <p14:creationId xmlns:p14="http://schemas.microsoft.com/office/powerpoint/2010/main" val="1583697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1F958C-6F0A-F9C0-950A-73F9241BD61F}"/>
              </a:ext>
            </a:extLst>
          </p:cNvPr>
          <p:cNvSpPr txBox="1"/>
          <p:nvPr/>
        </p:nvSpPr>
        <p:spPr>
          <a:xfrm>
            <a:off x="1193625" y="766152"/>
            <a:ext cx="9342041" cy="5736186"/>
          </a:xfrm>
          <a:prstGeom prst="rect">
            <a:avLst/>
          </a:prstGeom>
          <a:solidFill>
            <a:schemeClr val="accent6">
              <a:lumMod val="20000"/>
              <a:lumOff val="80000"/>
            </a:schemeClr>
          </a:solidFill>
        </p:spPr>
        <p:txBody>
          <a:bodyPr wrap="square" rtlCol="0">
            <a:spAutoFit/>
          </a:bodyPr>
          <a:lstStyle/>
          <a:p>
            <a:pPr algn="just"/>
            <a:r>
              <a:rPr lang="vi-VN" sz="2400" b="1" dirty="0">
                <a:solidFill>
                  <a:schemeClr val="accent2">
                    <a:lumMod val="50000"/>
                  </a:schemeClr>
                </a:solidFill>
              </a:rPr>
              <a:t>Hệ thống bài tập trong sách Toán 9 được chọn lọc và sắp xếp khoa học, bao gồm:</a:t>
            </a:r>
            <a:r>
              <a:rPr lang="vi-VN" sz="2400" b="1" dirty="0">
                <a:solidFill>
                  <a:srgbClr val="0070C0"/>
                </a:solidFill>
              </a:rPr>
              <a:t> </a:t>
            </a:r>
          </a:p>
          <a:p>
            <a:pPr marL="533400" indent="-533400" algn="just">
              <a:lnSpc>
                <a:spcPct val="130000"/>
              </a:lnSpc>
              <a:spcBef>
                <a:spcPts val="1200"/>
              </a:spcBef>
              <a:buFont typeface="Wingdings" pitchFamily="2" charset="2"/>
              <a:buChar char="§"/>
            </a:pPr>
            <a:r>
              <a:rPr lang="vi-VN" sz="2400" b="1" dirty="0">
                <a:solidFill>
                  <a:schemeClr val="accent1"/>
                </a:solidFill>
              </a:rPr>
              <a:t>Bài tập sau mỗi bài học: </a:t>
            </a:r>
            <a:r>
              <a:rPr lang="vi-VN" sz="2400" dirty="0"/>
              <a:t>Thường ở mức độ cơ bản, có số lượng vừa phải, giúp HS tự củng cố kiến thức và kĩ năng trong bài học.</a:t>
            </a:r>
          </a:p>
          <a:p>
            <a:pPr marL="533400" indent="-533400" algn="just">
              <a:lnSpc>
                <a:spcPct val="130000"/>
              </a:lnSpc>
              <a:buFont typeface="Wingdings" pitchFamily="2" charset="2"/>
              <a:buChar char="§"/>
            </a:pPr>
            <a:r>
              <a:rPr lang="vi-VN" sz="2400" b="1" dirty="0">
                <a:solidFill>
                  <a:schemeClr val="accent1"/>
                </a:solidFill>
              </a:rPr>
              <a:t>Bài tập ở Luyện tập chung:</a:t>
            </a:r>
            <a:r>
              <a:rPr lang="vi-VN" sz="2400" dirty="0">
                <a:solidFill>
                  <a:schemeClr val="accent1"/>
                </a:solidFill>
              </a:rPr>
              <a:t>  </a:t>
            </a:r>
            <a:r>
              <a:rPr lang="vi-VN" sz="2400" dirty="0"/>
              <a:t>Kết nối các kiến thức, kĩ năng đã học trong một số bài học có liên quan chặt chẽ với nhau.</a:t>
            </a:r>
          </a:p>
          <a:p>
            <a:pPr marL="533400" indent="-533400" algn="just">
              <a:lnSpc>
                <a:spcPct val="130000"/>
              </a:lnSpc>
              <a:buFont typeface="Wingdings" pitchFamily="2" charset="2"/>
              <a:buChar char="§"/>
            </a:pPr>
            <a:r>
              <a:rPr lang="vi-VN" sz="2400" b="1" dirty="0">
                <a:solidFill>
                  <a:schemeClr val="accent1"/>
                </a:solidFill>
              </a:rPr>
              <a:t>Bài tập cuối chương, cuối năm: </a:t>
            </a:r>
            <a:r>
              <a:rPr lang="vi-VN" sz="2400" dirty="0"/>
              <a:t>Thường mang tính tổng hợp, liên kết kiến thức kĩ năng của cả chương, thậm chí ở các chương khác nhau, hỗ trợ cho ôn tập kiểm tra đánh giá định kì. Có cả những bài tập trắc nghiệm chuẩn hoá, loại nhiều lựa chọn.</a:t>
            </a:r>
            <a:endParaRPr lang="vi-VN" sz="2000" dirty="0"/>
          </a:p>
        </p:txBody>
      </p:sp>
    </p:spTree>
    <p:extLst>
      <p:ext uri="{BB962C8B-B14F-4D97-AF65-F5344CB8AC3E}">
        <p14:creationId xmlns:p14="http://schemas.microsoft.com/office/powerpoint/2010/main" val="16716520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screenshot of a book&#10;&#10;Description automatically generated">
            <a:extLst>
              <a:ext uri="{FF2B5EF4-FFF2-40B4-BE49-F238E27FC236}">
                <a16:creationId xmlns:a16="http://schemas.microsoft.com/office/drawing/2014/main" id="{59DE5C50-79A2-48D0-0420-7F21CA547CC9}"/>
              </a:ext>
            </a:extLst>
          </p:cNvPr>
          <p:cNvPicPr>
            <a:picLocks noChangeAspect="1"/>
          </p:cNvPicPr>
          <p:nvPr/>
        </p:nvPicPr>
        <p:blipFill>
          <a:blip r:embed="rId3"/>
          <a:stretch>
            <a:fillRect/>
          </a:stretch>
        </p:blipFill>
        <p:spPr>
          <a:xfrm>
            <a:off x="643467" y="779611"/>
            <a:ext cx="10905066" cy="4689176"/>
          </a:xfrm>
          <a:prstGeom prst="rect">
            <a:avLst/>
          </a:prstGeom>
        </p:spPr>
      </p:pic>
      <p:sp>
        <p:nvSpPr>
          <p:cNvPr id="2" name="TextBox 1">
            <a:extLst>
              <a:ext uri="{FF2B5EF4-FFF2-40B4-BE49-F238E27FC236}">
                <a16:creationId xmlns:a16="http://schemas.microsoft.com/office/drawing/2014/main" id="{A091B70F-EA21-15F1-BC3E-EF5A4A17B95B}"/>
              </a:ext>
            </a:extLst>
          </p:cNvPr>
          <p:cNvSpPr txBox="1"/>
          <p:nvPr/>
        </p:nvSpPr>
        <p:spPr>
          <a:xfrm>
            <a:off x="643467" y="5668486"/>
            <a:ext cx="10783614" cy="1015663"/>
          </a:xfrm>
          <a:prstGeom prst="rect">
            <a:avLst/>
          </a:prstGeom>
          <a:noFill/>
        </p:spPr>
        <p:txBody>
          <a:bodyPr wrap="square" rtlCol="0">
            <a:spAutoFit/>
          </a:bodyPr>
          <a:lstStyle/>
          <a:p>
            <a:pPr algn="just"/>
            <a:r>
              <a:rPr lang="en-VN" sz="2000" b="1" dirty="0">
                <a:solidFill>
                  <a:schemeClr val="accent1"/>
                </a:solidFill>
              </a:rPr>
              <a:t>Vị trí và vai trò của các bài Luyện tập chung trong sách: Kết nối các kiến thức, kĩ năng trong một số bài học có liên quan chặt chẽ với nhau; hỗ trợ tốt cho việc dạy học phân hoá và kiểm tra đánh giá; rất phù hợp với HS cuối cấp khi ôn tập, củng cố, hệ thống hoá kiến thức, kĩ năng.  </a:t>
            </a:r>
          </a:p>
        </p:txBody>
      </p:sp>
    </p:spTree>
    <p:extLst>
      <p:ext uri="{BB962C8B-B14F-4D97-AF65-F5344CB8AC3E}">
        <p14:creationId xmlns:p14="http://schemas.microsoft.com/office/powerpoint/2010/main" val="1866267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3B6259-F548-534D-88DE-426DDC8CA53C}"/>
              </a:ext>
            </a:extLst>
          </p:cNvPr>
          <p:cNvSpPr/>
          <p:nvPr/>
        </p:nvSpPr>
        <p:spPr>
          <a:xfrm>
            <a:off x="725376" y="1515418"/>
            <a:ext cx="10882148" cy="4483535"/>
          </a:xfrm>
          <a:prstGeom prst="rect">
            <a:avLst/>
          </a:prstGeom>
        </p:spPr>
        <p:txBody>
          <a:bodyPr wrap="square">
            <a:spAutoFit/>
          </a:bodyPr>
          <a:lstStyle/>
          <a:p>
            <a:pPr marL="342900" indent="-342900" algn="just">
              <a:buFont typeface="Wingdings" pitchFamily="2" charset="2"/>
              <a:buChar char="§"/>
            </a:pPr>
            <a:r>
              <a:rPr lang="vi-VN" sz="2400" dirty="0"/>
              <a:t>Theo </a:t>
            </a:r>
            <a:r>
              <a:rPr lang="vi-VN" sz="2400" dirty="0">
                <a:solidFill>
                  <a:schemeClr val="accent5">
                    <a:lumMod val="75000"/>
                  </a:schemeClr>
                </a:solidFill>
              </a:rPr>
              <a:t>định hướng phát triển phẩm chất và năng lực </a:t>
            </a:r>
            <a:r>
              <a:rPr lang="vi-VN" sz="2400" dirty="0"/>
              <a:t>cho học sinh, thể hiện rõ sự tích hợp nội môn và liên môn, bảo đảm tính phân hoá. Có nhiều ví dụ, bài tập thể hiện rõ ứng dụng của toán học trong các khoa học khác cũng như trong thực tiễn.</a:t>
            </a:r>
          </a:p>
          <a:p>
            <a:pPr marL="342900" indent="-342900" algn="just">
              <a:buFont typeface="Wingdings" pitchFamily="2" charset="2"/>
              <a:buChar char="§"/>
            </a:pPr>
            <a:r>
              <a:rPr lang="vi-VN" sz="2400" dirty="0"/>
              <a:t>Được </a:t>
            </a:r>
            <a:r>
              <a:rPr lang="vi-VN" sz="2400" dirty="0">
                <a:solidFill>
                  <a:schemeClr val="accent5">
                    <a:lumMod val="75000"/>
                  </a:schemeClr>
                </a:solidFill>
              </a:rPr>
              <a:t>thiết kế theo hình thức hoạt động</a:t>
            </a:r>
            <a:r>
              <a:rPr lang="vi-VN" sz="2400" dirty="0"/>
              <a:t>, đảm bảo đủ bốn bước lên lớp: Mở đầu, Hình thành kiến thức mới, Luyện tập, Vận dụng. </a:t>
            </a:r>
          </a:p>
          <a:p>
            <a:pPr marL="342900" indent="-342900" algn="just">
              <a:lnSpc>
                <a:spcPct val="120000"/>
              </a:lnSpc>
              <a:buFont typeface="Wingdings" panose="05000000000000000000" pitchFamily="2" charset="2"/>
              <a:buChar char="§"/>
            </a:pPr>
            <a:r>
              <a:rPr lang="vi-VN" sz="2400" dirty="0">
                <a:solidFill>
                  <a:schemeClr val="accent5">
                    <a:lumMod val="75000"/>
                  </a:schemeClr>
                </a:solidFill>
              </a:rPr>
              <a:t>Hỗ trợ GV đổi mới phương pháp dạy học</a:t>
            </a:r>
            <a:r>
              <a:rPr lang="vi-VN" sz="2400" dirty="0"/>
              <a:t> và tổ chức các hoạt động trên lớp.</a:t>
            </a:r>
          </a:p>
          <a:p>
            <a:pPr marL="342900" indent="-342900" algn="just">
              <a:lnSpc>
                <a:spcPct val="120000"/>
              </a:lnSpc>
              <a:buFont typeface="Wingdings" panose="05000000000000000000" pitchFamily="2" charset="2"/>
              <a:buChar char="§"/>
            </a:pPr>
            <a:r>
              <a:rPr lang="vi-VN" sz="2400" dirty="0">
                <a:latin typeface="Arial" panose="020B0604020202020204" pitchFamily="34" charset="0"/>
                <a:cs typeface="Arial" panose="020B0604020202020204" pitchFamily="34" charset="0"/>
              </a:rPr>
              <a:t>Các cấu phần trong bài học được thiết kế theo hình thức hoạt động của HS mà GV có vai trò hướng dẫn và tổ chức hoạt động. Do đó, GV </a:t>
            </a:r>
            <a:r>
              <a:rPr lang="vi-VN" sz="2400" dirty="0">
                <a:solidFill>
                  <a:srgbClr val="0070C0"/>
                </a:solidFill>
                <a:latin typeface="Arial" panose="020B0604020202020204" pitchFamily="34" charset="0"/>
                <a:cs typeface="Arial" panose="020B0604020202020204" pitchFamily="34" charset="0"/>
              </a:rPr>
              <a:t>có</a:t>
            </a:r>
            <a:r>
              <a:rPr lang="vi-VN" sz="2400" dirty="0">
                <a:solidFill>
                  <a:schemeClr val="accent1"/>
                </a:solidFill>
                <a:latin typeface="Arial" panose="020B0604020202020204" pitchFamily="34" charset="0"/>
                <a:cs typeface="Arial" panose="020B0604020202020204" pitchFamily="34" charset="0"/>
              </a:rPr>
              <a:t> </a:t>
            </a:r>
            <a:r>
              <a:rPr lang="vi-VN" sz="2400" dirty="0">
                <a:solidFill>
                  <a:srgbClr val="0070C0"/>
                </a:solidFill>
                <a:latin typeface="Arial" panose="020B0604020202020204" pitchFamily="34" charset="0"/>
                <a:cs typeface="Arial" panose="020B0604020202020204" pitchFamily="34" charset="0"/>
              </a:rPr>
              <a:t>nhiều cơ hội để đánh giá năng lực và kết quả học tập</a:t>
            </a:r>
            <a:r>
              <a:rPr lang="vi-VN" sz="2400" i="1" dirty="0">
                <a:solidFill>
                  <a:srgbClr val="0070C0"/>
                </a:solidFill>
                <a:latin typeface="Arial" panose="020B0604020202020204" pitchFamily="34" charset="0"/>
                <a:cs typeface="Arial" panose="020B0604020202020204" pitchFamily="34" charset="0"/>
              </a:rPr>
              <a:t> </a:t>
            </a:r>
            <a:r>
              <a:rPr lang="vi-VN" sz="2400" dirty="0">
                <a:solidFill>
                  <a:srgbClr val="0070C0"/>
                </a:solidFill>
                <a:latin typeface="Arial" panose="020B0604020202020204" pitchFamily="34" charset="0"/>
                <a:cs typeface="Arial" panose="020B0604020202020204" pitchFamily="34" charset="0"/>
              </a:rPr>
              <a:t>của HS </a:t>
            </a:r>
            <a:r>
              <a:rPr lang="vi-VN" sz="2400" dirty="0">
                <a:latin typeface="Arial" panose="020B0604020202020204" pitchFamily="34" charset="0"/>
                <a:cs typeface="Arial" panose="020B0604020202020204" pitchFamily="34" charset="0"/>
              </a:rPr>
              <a:t>theo hình thức </a:t>
            </a:r>
            <a:r>
              <a:rPr lang="vi-VN" sz="2400" dirty="0">
                <a:solidFill>
                  <a:schemeClr val="accent5">
                    <a:lumMod val="75000"/>
                  </a:schemeClr>
                </a:solidFill>
                <a:latin typeface="Arial" panose="020B0604020202020204" pitchFamily="34" charset="0"/>
                <a:cs typeface="Arial" panose="020B0604020202020204" pitchFamily="34" charset="0"/>
              </a:rPr>
              <a:t>đánh giá thường xuyên, </a:t>
            </a:r>
            <a:r>
              <a:rPr lang="vi-VN" sz="2400" dirty="0">
                <a:latin typeface="Arial" panose="020B0604020202020204" pitchFamily="34" charset="0"/>
                <a:cs typeface="Arial" panose="020B0604020202020204" pitchFamily="34" charset="0"/>
              </a:rPr>
              <a:t>HS có nhiều cơ hội phát triển năng lực toán học.</a:t>
            </a:r>
            <a:endParaRPr lang="vi-VN" sz="2400" dirty="0"/>
          </a:p>
        </p:txBody>
      </p:sp>
      <p:sp>
        <p:nvSpPr>
          <p:cNvPr id="3" name="Rectangle 2">
            <a:extLst>
              <a:ext uri="{FF2B5EF4-FFF2-40B4-BE49-F238E27FC236}">
                <a16:creationId xmlns:a16="http://schemas.microsoft.com/office/drawing/2014/main" id="{10F01226-B059-084D-B696-5F7786113F0E}"/>
              </a:ext>
            </a:extLst>
          </p:cNvPr>
          <p:cNvSpPr/>
          <p:nvPr/>
        </p:nvSpPr>
        <p:spPr>
          <a:xfrm>
            <a:off x="725376" y="547557"/>
            <a:ext cx="10286999" cy="954107"/>
          </a:xfrm>
          <a:prstGeom prst="rect">
            <a:avLst/>
          </a:prstGeom>
        </p:spPr>
        <p:txBody>
          <a:bodyPr wrap="square">
            <a:spAutoFit/>
          </a:bodyPr>
          <a:lstStyle/>
          <a:p>
            <a:r>
              <a:rPr lang="vi-VN" sz="2800" b="1" dirty="0">
                <a:solidFill>
                  <a:schemeClr val="accent5">
                    <a:lumMod val="75000"/>
                  </a:schemeClr>
                </a:solidFill>
              </a:rPr>
              <a:t>CẤU TRÚC BÀI HỌC </a:t>
            </a:r>
          </a:p>
          <a:p>
            <a:r>
              <a:rPr lang="vi-VN" sz="2800" b="1" dirty="0">
                <a:solidFill>
                  <a:schemeClr val="accent2"/>
                </a:solidFill>
              </a:rPr>
              <a:t>(hỗ trợ đổi mới phương pháp dạy học, kiểm tra đánh giá)</a:t>
            </a:r>
          </a:p>
        </p:txBody>
      </p:sp>
    </p:spTree>
    <p:extLst>
      <p:ext uri="{BB962C8B-B14F-4D97-AF65-F5344CB8AC3E}">
        <p14:creationId xmlns:p14="http://schemas.microsoft.com/office/powerpoint/2010/main" val="2512756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3B6259-F548-534D-88DE-426DDC8CA53C}"/>
              </a:ext>
            </a:extLst>
          </p:cNvPr>
          <p:cNvSpPr/>
          <p:nvPr/>
        </p:nvSpPr>
        <p:spPr>
          <a:xfrm>
            <a:off x="957943" y="1300155"/>
            <a:ext cx="10287000" cy="4450449"/>
          </a:xfrm>
          <a:prstGeom prst="rect">
            <a:avLst/>
          </a:prstGeom>
        </p:spPr>
        <p:txBody>
          <a:bodyPr wrap="square">
            <a:spAutoFit/>
          </a:bodyPr>
          <a:lstStyle/>
          <a:p>
            <a:pPr marL="457200" indent="-457200" algn="just">
              <a:buFont typeface="+mj-lt"/>
              <a:buAutoNum type="arabicPeriod"/>
            </a:pPr>
            <a:r>
              <a:rPr lang="vi-VN" sz="2400" b="1" dirty="0">
                <a:solidFill>
                  <a:schemeClr val="accent2">
                    <a:lumMod val="50000"/>
                  </a:schemeClr>
                </a:solidFill>
              </a:rPr>
              <a:t>Bộ sách Toán 9 đáp ứng đầy đủ các tiêu chuẩn của SGK mới</a:t>
            </a:r>
          </a:p>
          <a:p>
            <a:pPr marL="342900" indent="-342900" algn="just">
              <a:lnSpc>
                <a:spcPct val="120000"/>
              </a:lnSpc>
              <a:buFont typeface="Wingdings" panose="05000000000000000000" pitchFamily="2" charset="2"/>
              <a:buChar char="§"/>
            </a:pPr>
            <a:r>
              <a:rPr lang="vi-VN" sz="2400" dirty="0"/>
              <a:t>Bám sát Chương trình giáo dục phổ thông môn Toán năm 2018, cụ thể hoá các yêu cầu cần đạt trong Chương trình môn Toán lớp 9; đảm bảo tinh thần tinh giản, thiết thực, hiện đại của Chương trình môn Toán.</a:t>
            </a:r>
          </a:p>
          <a:p>
            <a:pPr marL="342900" indent="-342900" algn="just">
              <a:lnSpc>
                <a:spcPct val="120000"/>
              </a:lnSpc>
              <a:buFont typeface="Wingdings" panose="05000000000000000000" pitchFamily="2" charset="2"/>
              <a:buChar char="§"/>
            </a:pPr>
            <a:r>
              <a:rPr lang="vi-VN" sz="2400" dirty="0"/>
              <a:t>Theo định hướng phát triển năng lực và phẩm chất cho học sinh, thể hiện rõ sự tích hợp nội môn và liên môn, đảm bảo tính phân hoá.</a:t>
            </a:r>
          </a:p>
          <a:p>
            <a:pPr marL="342900" indent="-342900" algn="just">
              <a:lnSpc>
                <a:spcPct val="120000"/>
              </a:lnSpc>
              <a:buFont typeface="Wingdings" panose="05000000000000000000" pitchFamily="2" charset="2"/>
              <a:buChar char="§"/>
            </a:pPr>
            <a:r>
              <a:rPr lang="vi-VN" sz="2400" dirty="0"/>
              <a:t>Tuân thủ các quy định chung về tiêu chuẩn SGK của Bộ Giáo dục và Đào tạo.</a:t>
            </a:r>
          </a:p>
          <a:p>
            <a:pPr marL="342900" indent="-342900" algn="just">
              <a:lnSpc>
                <a:spcPct val="120000"/>
              </a:lnSpc>
              <a:buFont typeface="Wingdings" panose="05000000000000000000" pitchFamily="2" charset="2"/>
              <a:buChar char="§"/>
            </a:pPr>
            <a:r>
              <a:rPr lang="vi-VN" sz="2400" dirty="0"/>
              <a:t>Sách in bốn màu, hình ảnh đẹp, sinh động, hấp dẫn, kết hợp hài hoà kênh chữ và kênh hình. Khổ sách 19x26,5 cm. </a:t>
            </a:r>
          </a:p>
        </p:txBody>
      </p:sp>
      <p:sp>
        <p:nvSpPr>
          <p:cNvPr id="3" name="Rectangle 2">
            <a:extLst>
              <a:ext uri="{FF2B5EF4-FFF2-40B4-BE49-F238E27FC236}">
                <a16:creationId xmlns:a16="http://schemas.microsoft.com/office/drawing/2014/main" id="{10F01226-B059-084D-B696-5F7786113F0E}"/>
              </a:ext>
            </a:extLst>
          </p:cNvPr>
          <p:cNvSpPr/>
          <p:nvPr/>
        </p:nvSpPr>
        <p:spPr>
          <a:xfrm>
            <a:off x="777929" y="630064"/>
            <a:ext cx="9022022" cy="523220"/>
          </a:xfrm>
          <a:prstGeom prst="rect">
            <a:avLst/>
          </a:prstGeom>
        </p:spPr>
        <p:txBody>
          <a:bodyPr wrap="none">
            <a:spAutoFit/>
          </a:bodyPr>
          <a:lstStyle/>
          <a:p>
            <a:r>
              <a:rPr lang="vi-VN" sz="2800" b="1" dirty="0">
                <a:solidFill>
                  <a:schemeClr val="bg1"/>
                </a:solidFill>
              </a:rPr>
              <a:t>V –</a:t>
            </a:r>
            <a:r>
              <a:rPr lang="vi-VN" sz="2800" b="1" dirty="0"/>
              <a:t> </a:t>
            </a:r>
            <a:r>
              <a:rPr lang="vi-VN" sz="2800" b="1" dirty="0">
                <a:solidFill>
                  <a:schemeClr val="accent5">
                    <a:lumMod val="75000"/>
                  </a:schemeClr>
                </a:solidFill>
              </a:rPr>
              <a:t>NHỮNG ƯU ĐIỂM ĐẶC TRƯNG của BỘ SÁCH</a:t>
            </a:r>
            <a:r>
              <a:rPr lang="vi-VN" sz="2800" b="1" dirty="0">
                <a:solidFill>
                  <a:schemeClr val="accent5"/>
                </a:solidFill>
              </a:rPr>
              <a:t> </a:t>
            </a:r>
            <a:endParaRPr lang="vi-VN" sz="2800" b="1" dirty="0"/>
          </a:p>
        </p:txBody>
      </p:sp>
      <p:grpSp>
        <p:nvGrpSpPr>
          <p:cNvPr id="7" name="Group 6"/>
          <p:cNvGrpSpPr/>
          <p:nvPr/>
        </p:nvGrpSpPr>
        <p:grpSpPr>
          <a:xfrm>
            <a:off x="590176" y="533116"/>
            <a:ext cx="648072" cy="648072"/>
            <a:chOff x="1409738" y="-4691"/>
            <a:chExt cx="648072" cy="648072"/>
          </a:xfrm>
        </p:grpSpPr>
        <p:sp>
          <p:nvSpPr>
            <p:cNvPr id="8" name="Google Shape;297;p13"/>
            <p:cNvSpPr/>
            <p:nvPr/>
          </p:nvSpPr>
          <p:spPr>
            <a:xfrm>
              <a:off x="1409738" y="-4691"/>
              <a:ext cx="648072" cy="648072"/>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9" name="Google Shape;298;p13"/>
            <p:cNvSpPr txBox="1"/>
            <p:nvPr/>
          </p:nvSpPr>
          <p:spPr>
            <a:xfrm>
              <a:off x="1409738" y="18412"/>
              <a:ext cx="620342"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bg1"/>
                  </a:solidFill>
                  <a:latin typeface="Arial"/>
                  <a:ea typeface="Arial"/>
                  <a:cs typeface="Arial"/>
                  <a:sym typeface="Arial"/>
                </a:rPr>
                <a:t>5</a:t>
              </a:r>
              <a:endParaRPr sz="2400" b="1" i="0" u="none" strike="noStrike" cap="none">
                <a:solidFill>
                  <a:schemeClr val="bg1"/>
                </a:solidFill>
                <a:latin typeface="Arial"/>
                <a:ea typeface="Arial"/>
                <a:cs typeface="Arial"/>
                <a:sym typeface="Arial"/>
              </a:endParaRPr>
            </a:p>
          </p:txBody>
        </p:sp>
      </p:grpSp>
    </p:spTree>
    <p:extLst>
      <p:ext uri="{BB962C8B-B14F-4D97-AF65-F5344CB8AC3E}">
        <p14:creationId xmlns:p14="http://schemas.microsoft.com/office/powerpoint/2010/main" val="1563296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03E63A-27F9-D440-A9B8-81E68BF91C87}"/>
              </a:ext>
            </a:extLst>
          </p:cNvPr>
          <p:cNvSpPr txBox="1"/>
          <p:nvPr/>
        </p:nvSpPr>
        <p:spPr>
          <a:xfrm>
            <a:off x="517752" y="2811950"/>
            <a:ext cx="5662332" cy="1606787"/>
          </a:xfrm>
          <a:prstGeom prst="rect">
            <a:avLst/>
          </a:prstGeom>
          <a:noFill/>
        </p:spPr>
        <p:txBody>
          <a:bodyPr wrap="square" rtlCol="0">
            <a:spAutoFit/>
          </a:bodyPr>
          <a:lstStyle/>
          <a:p>
            <a:pPr>
              <a:lnSpc>
                <a:spcPts val="2400"/>
              </a:lnSpc>
            </a:pPr>
            <a:r>
              <a:rPr lang="vi-VN" dirty="0">
                <a:solidFill>
                  <a:srgbClr val="0070C0"/>
                </a:solidFill>
              </a:rPr>
              <a:t>TỔNG CHỦ BIÊN</a:t>
            </a:r>
            <a:r>
              <a:rPr lang="vi-VN" dirty="0"/>
              <a:t>: Hà Huy Khoái</a:t>
            </a:r>
          </a:p>
          <a:p>
            <a:pPr algn="just">
              <a:lnSpc>
                <a:spcPts val="2400"/>
              </a:lnSpc>
            </a:pPr>
            <a:r>
              <a:rPr lang="vi-VN" dirty="0">
                <a:solidFill>
                  <a:srgbClr val="0070C0"/>
                </a:solidFill>
              </a:rPr>
              <a:t>ĐỒNG CHỦ BIÊN</a:t>
            </a:r>
            <a:r>
              <a:rPr lang="vi-VN" dirty="0"/>
              <a:t>: </a:t>
            </a:r>
            <a:r>
              <a:rPr lang="vi-VN" dirty="0">
                <a:latin typeface="Arial" panose="020B0604020202020204" pitchFamily="34" charset="0"/>
                <a:cs typeface="Arial" panose="020B0604020202020204" pitchFamily="34" charset="0"/>
              </a:rPr>
              <a:t>Cung Thế Anh, </a:t>
            </a:r>
            <a:r>
              <a:rPr lang="en-US" dirty="0" err="1">
                <a:latin typeface="Arial" panose="020B0604020202020204" pitchFamily="34" charset="0"/>
                <a:cs typeface="Arial" panose="020B0604020202020204" pitchFamily="34" charset="0"/>
              </a:rPr>
              <a:t>Nguyễn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Huy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Đoan</a:t>
            </a:r>
            <a:endParaRPr lang="vi-VN" dirty="0">
              <a:latin typeface="Arial" panose="020B0604020202020204" pitchFamily="34" charset="0"/>
              <a:cs typeface="Arial" panose="020B0604020202020204" pitchFamily="34" charset="0"/>
            </a:endParaRPr>
          </a:p>
          <a:p>
            <a:pPr algn="just">
              <a:lnSpc>
                <a:spcPts val="2400"/>
              </a:lnSpc>
            </a:pPr>
            <a:r>
              <a:rPr lang="vi-VN" dirty="0">
                <a:solidFill>
                  <a:srgbClr val="0070C0"/>
                </a:solidFill>
                <a:latin typeface="Arial" panose="020B0604020202020204" pitchFamily="34" charset="0"/>
                <a:cs typeface="Arial" panose="020B0604020202020204" pitchFamily="34" charset="0"/>
              </a:rPr>
              <a:t>TÁC GIẢ</a:t>
            </a:r>
            <a:r>
              <a:rPr lang="vi-VN" dirty="0">
                <a:latin typeface="Arial" panose="020B0604020202020204" pitchFamily="34" charset="0"/>
                <a:cs typeface="Arial" panose="020B0604020202020204" pitchFamily="34" charset="0"/>
              </a:rPr>
              <a:t>:  Nguyễn Cao Cường, Trần Mạnh Cường,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Doãn</a:t>
            </a:r>
            <a:r>
              <a:rPr lang="en-US" dirty="0">
                <a:latin typeface="Arial" panose="020B0604020202020204" pitchFamily="34" charset="0"/>
                <a:cs typeface="Arial" panose="020B0604020202020204" pitchFamily="34" charset="0"/>
              </a:rPr>
              <a:t> Minh </a:t>
            </a:r>
            <a:r>
              <a:rPr lang="en-US" dirty="0" err="1">
                <a:latin typeface="Arial" panose="020B0604020202020204" pitchFamily="34" charset="0"/>
                <a:cs typeface="Arial" panose="020B0604020202020204" pitchFamily="34" charset="0"/>
              </a:rPr>
              <a:t>Cường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Trần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Phương</a:t>
            </a:r>
            <a:r>
              <a:rPr lang="en-US" dirty="0">
                <a:latin typeface="Arial" panose="020B0604020202020204" pitchFamily="34" charset="0"/>
                <a:cs typeface="Arial" panose="020B0604020202020204" pitchFamily="34" charset="0"/>
              </a:rPr>
              <a:t> Dung, </a:t>
            </a:r>
            <a:r>
              <a:rPr lang="en-US" dirty="0" err="1">
                <a:latin typeface="Arial" panose="020B0604020202020204" pitchFamily="34" charset="0"/>
                <a:cs typeface="Arial" panose="020B0604020202020204" pitchFamily="34" charset="0"/>
              </a:rPr>
              <a:t>Sĩ</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Đức</a:t>
            </a:r>
            <a:r>
              <a:rPr lang="en-US" dirty="0">
                <a:latin typeface="Arial" panose="020B0604020202020204" pitchFamily="34" charset="0"/>
                <a:cs typeface="Arial" panose="020B0604020202020204" pitchFamily="34" charset="0"/>
              </a:rPr>
              <a:t> Quang, </a:t>
            </a:r>
            <a:r>
              <a:rPr lang="en-US" dirty="0" err="1">
                <a:latin typeface="Arial" panose="020B0604020202020204" pitchFamily="34" charset="0"/>
                <a:cs typeface="Arial" panose="020B0604020202020204" pitchFamily="34" charset="0"/>
              </a:rPr>
              <a:t>Lưu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Thắng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Đặng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Hùng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Thắng</a:t>
            </a:r>
            <a:endParaRPr lang="vi-VN" spc="-50" dirty="0">
              <a:latin typeface="Arial" panose="020B0604020202020204" pitchFamily="34" charset="0"/>
              <a:cs typeface="Arial" panose="020B0604020202020204" pitchFamily="34" charset="0"/>
            </a:endParaRPr>
          </a:p>
        </p:txBody>
      </p:sp>
      <p:sp>
        <p:nvSpPr>
          <p:cNvPr id="7" name="TextBox 6"/>
          <p:cNvSpPr txBox="1"/>
          <p:nvPr/>
        </p:nvSpPr>
        <p:spPr>
          <a:xfrm>
            <a:off x="517753" y="1426133"/>
            <a:ext cx="4959960" cy="1754326"/>
          </a:xfrm>
          <a:prstGeom prst="rect">
            <a:avLst/>
          </a:prstGeom>
          <a:noFill/>
        </p:spPr>
        <p:txBody>
          <a:bodyPr wrap="square" rtlCol="0">
            <a:spAutoFit/>
          </a:bodyPr>
          <a:lstStyle/>
          <a:p>
            <a:endParaRPr lang="en-US" sz="2800" b="1" dirty="0">
              <a:solidFill>
                <a:srgbClr val="00B050"/>
              </a:solidFill>
              <a:latin typeface="Myriad Pro" panose="020B0503030403020204" pitchFamily="34" charset="0"/>
              <a:cs typeface="Myriad Arabic" panose="01010101010101010101" pitchFamily="50" charset="-78"/>
            </a:endParaRPr>
          </a:p>
          <a:p>
            <a:endParaRPr lang="en-US" sz="2800" b="1" dirty="0">
              <a:solidFill>
                <a:srgbClr val="00B050"/>
              </a:solidFill>
              <a:latin typeface="Myriad Pro" panose="020B0503030403020204" pitchFamily="34" charset="0"/>
              <a:cs typeface="Myriad Arabic" panose="01010101010101010101" pitchFamily="50" charset="-78"/>
            </a:endParaRPr>
          </a:p>
          <a:p>
            <a:r>
              <a:rPr lang="en-US" sz="2800" b="1" dirty="0">
                <a:solidFill>
                  <a:srgbClr val="00B050"/>
                </a:solidFill>
                <a:latin typeface="Myriad Pro" panose="020B0503030403020204" pitchFamily="34" charset="0"/>
                <a:cs typeface="Myriad Arabic" panose="01010101010101010101" pitchFamily="50" charset="-78"/>
              </a:rPr>
              <a:t>SÁCH GIÁO KHOA TOÁN 9</a:t>
            </a:r>
          </a:p>
          <a:p>
            <a:endParaRPr lang="en-US" sz="2400" b="1" dirty="0">
              <a:solidFill>
                <a:srgbClr val="3EB8EB"/>
              </a:solidFill>
              <a:latin typeface="Myriad Pro" panose="020B0503030403020204" pitchFamily="34" charset="0"/>
              <a:cs typeface="Myriad Arabic" panose="01010101010101010101" pitchFamily="50" charset="-78"/>
            </a:endParaRPr>
          </a:p>
        </p:txBody>
      </p:sp>
      <p:sp>
        <p:nvSpPr>
          <p:cNvPr id="5" name="Rectangle 4"/>
          <p:cNvSpPr/>
          <p:nvPr/>
        </p:nvSpPr>
        <p:spPr>
          <a:xfrm rot="852301">
            <a:off x="6629266" y="5347891"/>
            <a:ext cx="1171931" cy="369332"/>
          </a:xfrm>
          <a:prstGeom prst="rect">
            <a:avLst/>
          </a:prstGeom>
        </p:spPr>
        <p:txBody>
          <a:bodyPr wrap="square">
            <a:spAutoFit/>
          </a:bodyPr>
          <a:lstStyle/>
          <a:p>
            <a:r>
              <a:rPr lang="x-none">
                <a:solidFill>
                  <a:schemeClr val="accent2">
                    <a:lumMod val="75000"/>
                  </a:schemeClr>
                </a:solidFill>
                <a:latin typeface="Calibri" panose="020F0502020204030204" pitchFamily="34" charset="0"/>
                <a:cs typeface="Calibri" panose="020F0502020204030204" pitchFamily="34" charset="0"/>
              </a:rPr>
              <a:t>1</a:t>
            </a:r>
            <a:r>
              <a:rPr lang="vi-VN" dirty="0">
                <a:solidFill>
                  <a:schemeClr val="accent2">
                    <a:lumMod val="75000"/>
                  </a:schemeClr>
                </a:solidFill>
                <a:latin typeface="Calibri" panose="020F0502020204030204" pitchFamily="34" charset="0"/>
                <a:cs typeface="Calibri" panose="020F0502020204030204" pitchFamily="34" charset="0"/>
              </a:rPr>
              <a:t>20</a:t>
            </a:r>
            <a:r>
              <a:rPr lang="x-none">
                <a:solidFill>
                  <a:schemeClr val="accent2">
                    <a:lumMod val="75000"/>
                  </a:schemeClr>
                </a:solidFill>
                <a:latin typeface="Calibri" panose="020F0502020204030204" pitchFamily="34" charset="0"/>
                <a:cs typeface="Calibri" panose="020F0502020204030204" pitchFamily="34" charset="0"/>
              </a:rPr>
              <a:t> </a:t>
            </a:r>
            <a:r>
              <a:rPr lang="x-none">
                <a:solidFill>
                  <a:schemeClr val="accent2">
                    <a:lumMod val="75000"/>
                  </a:schemeClr>
                </a:solidFill>
              </a:rPr>
              <a:t>trang</a:t>
            </a:r>
            <a:endParaRPr lang="en-US" dirty="0"/>
          </a:p>
        </p:txBody>
      </p:sp>
      <p:sp>
        <p:nvSpPr>
          <p:cNvPr id="10" name="Rectangle 9"/>
          <p:cNvSpPr/>
          <p:nvPr/>
        </p:nvSpPr>
        <p:spPr>
          <a:xfrm rot="852301">
            <a:off x="9034556" y="5309030"/>
            <a:ext cx="1095377" cy="369332"/>
          </a:xfrm>
          <a:prstGeom prst="rect">
            <a:avLst/>
          </a:prstGeom>
        </p:spPr>
        <p:txBody>
          <a:bodyPr wrap="square">
            <a:spAutoFit/>
          </a:bodyPr>
          <a:lstStyle/>
          <a:p>
            <a:r>
              <a:rPr lang="x-none">
                <a:solidFill>
                  <a:schemeClr val="accent2">
                    <a:lumMod val="75000"/>
                  </a:schemeClr>
                </a:solidFill>
                <a:latin typeface="Calibri" panose="020F0502020204030204" pitchFamily="34" charset="0"/>
                <a:cs typeface="Calibri" panose="020F0502020204030204" pitchFamily="34" charset="0"/>
              </a:rPr>
              <a:t>1</a:t>
            </a:r>
            <a:r>
              <a:rPr lang="en-US" dirty="0">
                <a:solidFill>
                  <a:schemeClr val="accent2">
                    <a:lumMod val="75000"/>
                  </a:schemeClr>
                </a:solidFill>
                <a:latin typeface="Calibri" panose="020F0502020204030204" pitchFamily="34" charset="0"/>
                <a:cs typeface="Calibri" panose="020F0502020204030204" pitchFamily="34" charset="0"/>
              </a:rPr>
              <a:t>32</a:t>
            </a:r>
            <a:r>
              <a:rPr lang="x-none">
                <a:solidFill>
                  <a:schemeClr val="accent2">
                    <a:lumMod val="75000"/>
                  </a:schemeClr>
                </a:solidFill>
                <a:latin typeface="Calibri" panose="020F0502020204030204" pitchFamily="34" charset="0"/>
                <a:cs typeface="Calibri" panose="020F0502020204030204" pitchFamily="34" charset="0"/>
              </a:rPr>
              <a:t> trang</a:t>
            </a:r>
            <a:endParaRPr lang="en-US"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9417D986-2F42-A0F9-4854-9D6E88E05BA3}"/>
              </a:ext>
            </a:extLst>
          </p:cNvPr>
          <p:cNvSpPr txBox="1"/>
          <p:nvPr/>
        </p:nvSpPr>
        <p:spPr>
          <a:xfrm>
            <a:off x="2810263" y="965208"/>
            <a:ext cx="6284093" cy="954107"/>
          </a:xfrm>
          <a:prstGeom prst="rect">
            <a:avLst/>
          </a:prstGeom>
          <a:noFill/>
        </p:spPr>
        <p:txBody>
          <a:bodyPr wrap="none" rtlCol="0">
            <a:spAutoFit/>
          </a:bodyPr>
          <a:lstStyle/>
          <a:p>
            <a:pPr algn="ctr"/>
            <a:r>
              <a:rPr lang="en-US" sz="2800" b="1">
                <a:solidFill>
                  <a:schemeClr val="accent2"/>
                </a:solidFill>
                <a:latin typeface="Myriad Pro" panose="020B0503030403020204" pitchFamily="34" charset="0"/>
                <a:cs typeface="Myriad Arabic" panose="01010101010101010101" pitchFamily="50" charset="-78"/>
              </a:rPr>
              <a:t>GIỚI THIỆU SÁCH </a:t>
            </a:r>
            <a:r>
              <a:rPr lang="en-US" sz="2800" b="1" dirty="0">
                <a:solidFill>
                  <a:schemeClr val="accent2"/>
                </a:solidFill>
                <a:latin typeface="Myriad Pro" panose="020B0503030403020204" pitchFamily="34" charset="0"/>
                <a:cs typeface="Myriad Arabic" panose="01010101010101010101" pitchFamily="50" charset="-78"/>
              </a:rPr>
              <a:t>GIÁO KHOA TOÁN 9</a:t>
            </a:r>
          </a:p>
          <a:p>
            <a:pPr algn="ctr"/>
            <a:r>
              <a:rPr lang="en-US" sz="2800" b="1" dirty="0">
                <a:solidFill>
                  <a:schemeClr val="accent2"/>
                </a:solidFill>
                <a:latin typeface="Myriad Pro" panose="020B0503030403020204" pitchFamily="34" charset="0"/>
                <a:cs typeface="Myriad Arabic" panose="01010101010101010101" pitchFamily="50" charset="-78"/>
              </a:rPr>
              <a:t>(</a:t>
            </a:r>
            <a:r>
              <a:rPr lang="en-US" sz="2800" b="1" dirty="0" err="1">
                <a:solidFill>
                  <a:schemeClr val="accent2"/>
                </a:solidFill>
                <a:latin typeface="Myriad Pro" panose="020B0503030403020204" pitchFamily="34" charset="0"/>
                <a:cs typeface="Myriad Arabic" panose="01010101010101010101" pitchFamily="50" charset="-78"/>
              </a:rPr>
              <a:t>Bộ</a:t>
            </a:r>
            <a:r>
              <a:rPr lang="en-US" sz="2800" b="1" dirty="0">
                <a:solidFill>
                  <a:schemeClr val="accent2"/>
                </a:solidFill>
                <a:latin typeface="Myriad Pro" panose="020B0503030403020204" pitchFamily="34" charset="0"/>
                <a:cs typeface="Myriad Arabic" panose="01010101010101010101" pitchFamily="50" charset="-78"/>
              </a:rPr>
              <a:t> </a:t>
            </a:r>
            <a:r>
              <a:rPr lang="en-US" sz="2800" b="1" dirty="0" err="1">
                <a:solidFill>
                  <a:schemeClr val="accent2"/>
                </a:solidFill>
                <a:latin typeface="Myriad Pro" panose="020B0503030403020204" pitchFamily="34" charset="0"/>
                <a:cs typeface="Myriad Arabic" panose="01010101010101010101" pitchFamily="50" charset="-78"/>
              </a:rPr>
              <a:t>sách</a:t>
            </a:r>
            <a:r>
              <a:rPr lang="en-US" sz="2800" b="1" dirty="0">
                <a:solidFill>
                  <a:schemeClr val="accent2"/>
                </a:solidFill>
                <a:latin typeface="Myriad Pro" panose="020B0503030403020204" pitchFamily="34" charset="0"/>
                <a:cs typeface="Myriad Arabic" panose="01010101010101010101" pitchFamily="50" charset="-78"/>
              </a:rPr>
              <a:t> </a:t>
            </a:r>
            <a:r>
              <a:rPr lang="en-US" sz="2800" b="1" dirty="0" err="1">
                <a:solidFill>
                  <a:schemeClr val="accent2"/>
                </a:solidFill>
                <a:latin typeface="Myriad Pro" panose="020B0503030403020204" pitchFamily="34" charset="0"/>
                <a:cs typeface="Myriad Arabic" panose="01010101010101010101" pitchFamily="50" charset="-78"/>
              </a:rPr>
              <a:t>Kết</a:t>
            </a:r>
            <a:r>
              <a:rPr lang="en-US" sz="2800" b="1" dirty="0">
                <a:solidFill>
                  <a:schemeClr val="accent2"/>
                </a:solidFill>
                <a:latin typeface="Myriad Pro" panose="020B0503030403020204" pitchFamily="34" charset="0"/>
                <a:cs typeface="Myriad Arabic" panose="01010101010101010101" pitchFamily="50" charset="-78"/>
              </a:rPr>
              <a:t> </a:t>
            </a:r>
            <a:r>
              <a:rPr lang="en-US" sz="2800" b="1" dirty="0" err="1">
                <a:solidFill>
                  <a:schemeClr val="accent2"/>
                </a:solidFill>
                <a:latin typeface="Myriad Pro" panose="020B0503030403020204" pitchFamily="34" charset="0"/>
                <a:cs typeface="Myriad Arabic" panose="01010101010101010101" pitchFamily="50" charset="-78"/>
              </a:rPr>
              <a:t>nối</a:t>
            </a:r>
            <a:r>
              <a:rPr lang="en-US" sz="2800" b="1" dirty="0">
                <a:solidFill>
                  <a:schemeClr val="accent2"/>
                </a:solidFill>
                <a:latin typeface="Myriad Pro" panose="020B0503030403020204" pitchFamily="34" charset="0"/>
                <a:cs typeface="Myriad Arabic" panose="01010101010101010101" pitchFamily="50" charset="-78"/>
              </a:rPr>
              <a:t> tri </a:t>
            </a:r>
            <a:r>
              <a:rPr lang="en-US" sz="2800" b="1" dirty="0" err="1">
                <a:solidFill>
                  <a:schemeClr val="accent2"/>
                </a:solidFill>
                <a:latin typeface="Myriad Pro" panose="020B0503030403020204" pitchFamily="34" charset="0"/>
                <a:cs typeface="Myriad Arabic" panose="01010101010101010101" pitchFamily="50" charset="-78"/>
              </a:rPr>
              <a:t>thức</a:t>
            </a:r>
            <a:r>
              <a:rPr lang="en-US" sz="2800" b="1" dirty="0">
                <a:solidFill>
                  <a:schemeClr val="accent2"/>
                </a:solidFill>
                <a:latin typeface="Myriad Pro" panose="020B0503030403020204" pitchFamily="34" charset="0"/>
                <a:cs typeface="Myriad Arabic" panose="01010101010101010101" pitchFamily="50" charset="-78"/>
              </a:rPr>
              <a:t> </a:t>
            </a:r>
            <a:r>
              <a:rPr lang="en-US" sz="2800" b="1" dirty="0" err="1">
                <a:solidFill>
                  <a:schemeClr val="accent2"/>
                </a:solidFill>
                <a:latin typeface="Myriad Pro" panose="020B0503030403020204" pitchFamily="34" charset="0"/>
                <a:cs typeface="Myriad Arabic" panose="01010101010101010101" pitchFamily="50" charset="-78"/>
              </a:rPr>
              <a:t>với</a:t>
            </a:r>
            <a:r>
              <a:rPr lang="en-US" sz="2800" b="1" dirty="0">
                <a:solidFill>
                  <a:schemeClr val="accent2"/>
                </a:solidFill>
                <a:latin typeface="Myriad Pro" panose="020B0503030403020204" pitchFamily="34" charset="0"/>
                <a:cs typeface="Myriad Arabic" panose="01010101010101010101" pitchFamily="50" charset="-78"/>
              </a:rPr>
              <a:t> </a:t>
            </a:r>
            <a:r>
              <a:rPr lang="en-US" sz="2800" b="1" dirty="0" err="1">
                <a:solidFill>
                  <a:schemeClr val="accent2"/>
                </a:solidFill>
                <a:latin typeface="Myriad Pro" panose="020B0503030403020204" pitchFamily="34" charset="0"/>
                <a:cs typeface="Myriad Arabic" panose="01010101010101010101" pitchFamily="50" charset="-78"/>
              </a:rPr>
              <a:t>cuộc</a:t>
            </a:r>
            <a:r>
              <a:rPr lang="en-US" sz="2800" b="1" dirty="0">
                <a:solidFill>
                  <a:schemeClr val="accent2"/>
                </a:solidFill>
                <a:latin typeface="Myriad Pro" panose="020B0503030403020204" pitchFamily="34" charset="0"/>
                <a:cs typeface="Myriad Arabic" panose="01010101010101010101" pitchFamily="50" charset="-78"/>
              </a:rPr>
              <a:t> </a:t>
            </a:r>
            <a:r>
              <a:rPr lang="en-US" sz="2800" b="1" dirty="0" err="1">
                <a:solidFill>
                  <a:schemeClr val="accent2"/>
                </a:solidFill>
                <a:latin typeface="Myriad Pro" panose="020B0503030403020204" pitchFamily="34" charset="0"/>
                <a:cs typeface="Myriad Arabic" panose="01010101010101010101" pitchFamily="50" charset="-78"/>
              </a:rPr>
              <a:t>sống</a:t>
            </a:r>
            <a:r>
              <a:rPr lang="en-US" sz="2800" b="1" dirty="0">
                <a:solidFill>
                  <a:schemeClr val="accent2"/>
                </a:solidFill>
                <a:latin typeface="Myriad Pro" panose="020B0503030403020204" pitchFamily="34" charset="0"/>
                <a:cs typeface="Myriad Arabic" panose="01010101010101010101" pitchFamily="50" charset="-78"/>
              </a:rPr>
              <a:t>)</a:t>
            </a:r>
          </a:p>
        </p:txBody>
      </p:sp>
      <p:pic>
        <p:nvPicPr>
          <p:cNvPr id="6" name="Picture 5" descr="A cover of a book with a water wheel&#10;&#10;Description automatically generated">
            <a:extLst>
              <a:ext uri="{FF2B5EF4-FFF2-40B4-BE49-F238E27FC236}">
                <a16:creationId xmlns:a16="http://schemas.microsoft.com/office/drawing/2014/main" id="{D3EE43B5-6FBB-A9F7-7B78-347A2E95C365}"/>
              </a:ext>
            </a:extLst>
          </p:cNvPr>
          <p:cNvPicPr>
            <a:picLocks noChangeAspect="1"/>
          </p:cNvPicPr>
          <p:nvPr/>
        </p:nvPicPr>
        <p:blipFill>
          <a:blip r:embed="rId2"/>
          <a:stretch>
            <a:fillRect/>
          </a:stretch>
        </p:blipFill>
        <p:spPr>
          <a:xfrm rot="918521">
            <a:off x="6642261" y="2537647"/>
            <a:ext cx="2021586" cy="2829687"/>
          </a:xfrm>
          <a:prstGeom prst="rect">
            <a:avLst/>
          </a:prstGeom>
        </p:spPr>
      </p:pic>
      <p:pic>
        <p:nvPicPr>
          <p:cNvPr id="9" name="Picture 8" descr="A magazine cover with a building&#10;&#10;Description automatically generated">
            <a:extLst>
              <a:ext uri="{FF2B5EF4-FFF2-40B4-BE49-F238E27FC236}">
                <a16:creationId xmlns:a16="http://schemas.microsoft.com/office/drawing/2014/main" id="{642AB40B-5167-078A-8225-5DE9FE380D3D}"/>
              </a:ext>
            </a:extLst>
          </p:cNvPr>
          <p:cNvPicPr>
            <a:picLocks noChangeAspect="1"/>
          </p:cNvPicPr>
          <p:nvPr/>
        </p:nvPicPr>
        <p:blipFill>
          <a:blip r:embed="rId3"/>
          <a:stretch>
            <a:fillRect/>
          </a:stretch>
        </p:blipFill>
        <p:spPr>
          <a:xfrm rot="892857">
            <a:off x="9050404" y="2552899"/>
            <a:ext cx="2026920" cy="2829687"/>
          </a:xfrm>
          <a:prstGeom prst="rect">
            <a:avLst/>
          </a:prstGeom>
        </p:spPr>
      </p:pic>
    </p:spTree>
    <p:extLst>
      <p:ext uri="{BB962C8B-B14F-4D97-AF65-F5344CB8AC3E}">
        <p14:creationId xmlns:p14="http://schemas.microsoft.com/office/powerpoint/2010/main" val="17621548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795A5D-0CA3-8D45-835C-58CA0F3C053E}"/>
              </a:ext>
            </a:extLst>
          </p:cNvPr>
          <p:cNvSpPr/>
          <p:nvPr/>
        </p:nvSpPr>
        <p:spPr>
          <a:xfrm>
            <a:off x="743480" y="439349"/>
            <a:ext cx="9022022" cy="523220"/>
          </a:xfrm>
          <a:prstGeom prst="rect">
            <a:avLst/>
          </a:prstGeom>
        </p:spPr>
        <p:txBody>
          <a:bodyPr wrap="none">
            <a:spAutoFit/>
          </a:bodyPr>
          <a:lstStyle/>
          <a:p>
            <a:r>
              <a:rPr lang="vi-VN" sz="2800" b="1" dirty="0">
                <a:solidFill>
                  <a:schemeClr val="bg1"/>
                </a:solidFill>
              </a:rPr>
              <a:t>V –</a:t>
            </a:r>
            <a:r>
              <a:rPr lang="vi-VN" sz="2800" b="1" dirty="0"/>
              <a:t> </a:t>
            </a:r>
            <a:r>
              <a:rPr lang="vi-VN" sz="2800" b="1" dirty="0">
                <a:solidFill>
                  <a:schemeClr val="accent5">
                    <a:lumMod val="75000"/>
                  </a:schemeClr>
                </a:solidFill>
              </a:rPr>
              <a:t>NHỮNG ƯU ĐIỂM ĐẶC TRƯNG của BỘ SÁCH</a:t>
            </a:r>
            <a:r>
              <a:rPr lang="vi-VN" sz="2800" b="1" dirty="0"/>
              <a:t> </a:t>
            </a:r>
          </a:p>
        </p:txBody>
      </p:sp>
      <p:grpSp>
        <p:nvGrpSpPr>
          <p:cNvPr id="28" name="Group 27"/>
          <p:cNvGrpSpPr/>
          <p:nvPr/>
        </p:nvGrpSpPr>
        <p:grpSpPr>
          <a:xfrm>
            <a:off x="671332" y="376923"/>
            <a:ext cx="648072" cy="648072"/>
            <a:chOff x="1409738" y="-4691"/>
            <a:chExt cx="648072" cy="648072"/>
          </a:xfrm>
        </p:grpSpPr>
        <p:sp>
          <p:nvSpPr>
            <p:cNvPr id="30" name="Google Shape;297;p13"/>
            <p:cNvSpPr/>
            <p:nvPr/>
          </p:nvSpPr>
          <p:spPr>
            <a:xfrm>
              <a:off x="1409738" y="-4691"/>
              <a:ext cx="648072" cy="648072"/>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31" name="Google Shape;298;p13"/>
            <p:cNvSpPr txBox="1"/>
            <p:nvPr/>
          </p:nvSpPr>
          <p:spPr>
            <a:xfrm>
              <a:off x="1409738" y="18412"/>
              <a:ext cx="620342"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bg1"/>
                  </a:solidFill>
                  <a:latin typeface="Arial"/>
                  <a:ea typeface="Arial"/>
                  <a:cs typeface="Arial"/>
                  <a:sym typeface="Arial"/>
                </a:rPr>
                <a:t>5</a:t>
              </a:r>
              <a:endParaRPr sz="2400" b="1" i="0" u="none" strike="noStrike" cap="none">
                <a:solidFill>
                  <a:schemeClr val="bg1"/>
                </a:solidFill>
                <a:latin typeface="Arial"/>
                <a:ea typeface="Arial"/>
                <a:cs typeface="Arial"/>
                <a:sym typeface="Arial"/>
              </a:endParaRPr>
            </a:p>
          </p:txBody>
        </p:sp>
      </p:grpSp>
      <p:sp>
        <p:nvSpPr>
          <p:cNvPr id="32" name="Rectangle 31">
            <a:extLst>
              <a:ext uri="{FF2B5EF4-FFF2-40B4-BE49-F238E27FC236}">
                <a16:creationId xmlns:a16="http://schemas.microsoft.com/office/drawing/2014/main" id="{A1AD6704-A350-F144-A4D9-D70DF780C155}"/>
              </a:ext>
            </a:extLst>
          </p:cNvPr>
          <p:cNvSpPr/>
          <p:nvPr/>
        </p:nvSpPr>
        <p:spPr>
          <a:xfrm>
            <a:off x="981503" y="1400046"/>
            <a:ext cx="10163059" cy="3818738"/>
          </a:xfrm>
          <a:prstGeom prst="rect">
            <a:avLst/>
          </a:prstGeom>
        </p:spPr>
        <p:txBody>
          <a:bodyPr wrap="square">
            <a:spAutoFit/>
          </a:bodyPr>
          <a:lstStyle/>
          <a:p>
            <a:pPr algn="just"/>
            <a:r>
              <a:rPr lang="vi-VN" sz="2400" b="1" dirty="0">
                <a:solidFill>
                  <a:schemeClr val="accent2">
                    <a:lumMod val="50000"/>
                  </a:schemeClr>
                </a:solidFill>
              </a:rPr>
              <a:t>2. Các bài học trong sách được xây dựng theo hướng cho HS đi từ các vấn đề của cuộc sống đến các kiến thức toán học, sau đó quay lại giải quyết các vấn đề của cuộc sống:</a:t>
            </a:r>
          </a:p>
          <a:p>
            <a:pPr marL="342900" indent="-342900" algn="just">
              <a:lnSpc>
                <a:spcPct val="120000"/>
              </a:lnSpc>
              <a:buFont typeface="Wingdings" panose="05000000000000000000" pitchFamily="2" charset="2"/>
              <a:buChar char="§"/>
            </a:pPr>
            <a:r>
              <a:rPr lang="vi-VN" sz="2400" dirty="0"/>
              <a:t>Chú trọng phát triển các thành tố của năng lực toán học, đặc biệt là năng lực mô hình hoá toán học và năng lực giải quyết vấn đề toán học.</a:t>
            </a:r>
          </a:p>
          <a:p>
            <a:pPr marL="342900" indent="-342900" algn="just">
              <a:lnSpc>
                <a:spcPct val="120000"/>
              </a:lnSpc>
              <a:buFont typeface="Wingdings" panose="05000000000000000000" pitchFamily="2" charset="2"/>
              <a:buChar char="§"/>
            </a:pPr>
            <a:r>
              <a:rPr lang="vi-VN" sz="2400" dirty="0"/>
              <a:t>Có nhiều ví dụ, bài tập thể hiện rõ ứng dụng của toán học trong các khoa học khác cũng như trong thực tiễn. </a:t>
            </a:r>
          </a:p>
          <a:p>
            <a:pPr marL="342900" indent="-342900" algn="just">
              <a:lnSpc>
                <a:spcPct val="120000"/>
              </a:lnSpc>
              <a:buFont typeface="Wingdings" panose="05000000000000000000" pitchFamily="2" charset="2"/>
              <a:buChar char="§"/>
            </a:pPr>
            <a:r>
              <a:rPr lang="vi-VN" sz="2400" dirty="0"/>
              <a:t>Thể hiện tư tưởng chủ đạo xuyên suốt là </a:t>
            </a:r>
            <a:r>
              <a:rPr lang="vi-VN" sz="2400" i="1" dirty="0"/>
              <a:t>“Kết nối tri thức với cuộc sống”.</a:t>
            </a:r>
          </a:p>
        </p:txBody>
      </p:sp>
    </p:spTree>
    <p:extLst>
      <p:ext uri="{BB962C8B-B14F-4D97-AF65-F5344CB8AC3E}">
        <p14:creationId xmlns:p14="http://schemas.microsoft.com/office/powerpoint/2010/main" val="13265878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BDD008-23E0-7C4E-BA5F-41EDCC6E3D0D}"/>
              </a:ext>
            </a:extLst>
          </p:cNvPr>
          <p:cNvSpPr/>
          <p:nvPr/>
        </p:nvSpPr>
        <p:spPr>
          <a:xfrm>
            <a:off x="998045" y="1624036"/>
            <a:ext cx="10498237" cy="3681008"/>
          </a:xfrm>
          <a:prstGeom prst="rect">
            <a:avLst/>
          </a:prstGeom>
        </p:spPr>
        <p:txBody>
          <a:bodyPr wrap="square">
            <a:spAutoFit/>
          </a:bodyPr>
          <a:lstStyle/>
          <a:p>
            <a:pPr marL="514350" indent="-514350" algn="just">
              <a:buFont typeface="+mj-lt"/>
              <a:buAutoNum type="arabicPeriod" startAt="3"/>
            </a:pPr>
            <a:r>
              <a:rPr lang="vi-VN" sz="2400" b="1" dirty="0">
                <a:solidFill>
                  <a:schemeClr val="accent2">
                    <a:lumMod val="50000"/>
                  </a:schemeClr>
                </a:solidFill>
              </a:rPr>
              <a:t>Sách được thiết kế gần gũi, sát thực với hoạt động dạy và học của GV và HS, cấu trúc cấu phần trong bài học được sử dụng phát huy các ưu điểm sau:</a:t>
            </a:r>
            <a:endParaRPr lang="vi-VN" sz="2400" dirty="0"/>
          </a:p>
          <a:p>
            <a:pPr marL="914400" lvl="1" indent="-457200">
              <a:lnSpc>
                <a:spcPct val="130000"/>
              </a:lnSpc>
              <a:buFont typeface="Wingdings" panose="05000000000000000000" pitchFamily="2" charset="2"/>
              <a:buChar char="§"/>
            </a:pPr>
            <a:r>
              <a:rPr lang="vi-VN" sz="2400">
                <a:solidFill>
                  <a:srgbClr val="0070C0"/>
                </a:solidFill>
              </a:rPr>
              <a:t>Giảm </a:t>
            </a:r>
            <a:r>
              <a:rPr lang="vi-VN" sz="2400" dirty="0">
                <a:solidFill>
                  <a:srgbClr val="0070C0"/>
                </a:solidFill>
              </a:rPr>
              <a:t>thời gian </a:t>
            </a:r>
            <a:r>
              <a:rPr lang="vi-VN" sz="2400" dirty="0"/>
              <a:t>chuẩn bị bài giảng cho GV; </a:t>
            </a:r>
          </a:p>
          <a:p>
            <a:pPr marL="800100" lvl="1" indent="-342900">
              <a:lnSpc>
                <a:spcPct val="130000"/>
              </a:lnSpc>
              <a:buFont typeface="Wingdings" panose="05000000000000000000" pitchFamily="2" charset="2"/>
              <a:buChar char="§"/>
            </a:pPr>
            <a:r>
              <a:rPr lang="vi-VN" sz="2400"/>
              <a:t>Tạo </a:t>
            </a:r>
            <a:r>
              <a:rPr lang="vi-VN" sz="2400" dirty="0"/>
              <a:t>cơ hội tốt cho GV </a:t>
            </a:r>
            <a:r>
              <a:rPr lang="vi-VN" sz="2400" dirty="0">
                <a:solidFill>
                  <a:srgbClr val="0070C0"/>
                </a:solidFill>
              </a:rPr>
              <a:t>đổi mới phương pháp </a:t>
            </a:r>
            <a:r>
              <a:rPr lang="vi-VN" sz="2400" dirty="0"/>
              <a:t>dạy học;</a:t>
            </a:r>
          </a:p>
          <a:p>
            <a:pPr marL="800100" lvl="1" indent="-342900">
              <a:lnSpc>
                <a:spcPct val="130000"/>
              </a:lnSpc>
              <a:buFont typeface="Wingdings" panose="05000000000000000000" pitchFamily="2" charset="2"/>
              <a:buChar char="§"/>
            </a:pPr>
            <a:r>
              <a:rPr lang="vi-VN" sz="2400"/>
              <a:t>Góp </a:t>
            </a:r>
            <a:r>
              <a:rPr lang="vi-VN" sz="2400" dirty="0"/>
              <a:t>phần cùng với GV tạo ra sự </a:t>
            </a:r>
            <a:r>
              <a:rPr lang="vi-VN" sz="2400" dirty="0">
                <a:solidFill>
                  <a:srgbClr val="0070C0"/>
                </a:solidFill>
              </a:rPr>
              <a:t>hứng thú học tập </a:t>
            </a:r>
            <a:r>
              <a:rPr lang="vi-VN" sz="2400" dirty="0"/>
              <a:t>cho HS;</a:t>
            </a:r>
          </a:p>
          <a:p>
            <a:pPr marL="800100" lvl="1" indent="-342900">
              <a:lnSpc>
                <a:spcPct val="130000"/>
              </a:lnSpc>
              <a:buFont typeface="Wingdings" panose="05000000000000000000" pitchFamily="2" charset="2"/>
              <a:buChar char="§"/>
            </a:pPr>
            <a:r>
              <a:rPr lang="vi-VN" sz="2400"/>
              <a:t>Thân </a:t>
            </a:r>
            <a:r>
              <a:rPr lang="vi-VN" sz="2400" dirty="0"/>
              <a:t>thiện, hỗ trợ cho HS </a:t>
            </a:r>
            <a:r>
              <a:rPr lang="vi-VN" sz="2400" dirty="0">
                <a:solidFill>
                  <a:srgbClr val="0070C0"/>
                </a:solidFill>
              </a:rPr>
              <a:t>tự học</a:t>
            </a:r>
            <a:r>
              <a:rPr lang="vi-VN" sz="2400" dirty="0"/>
              <a:t>;</a:t>
            </a:r>
          </a:p>
          <a:p>
            <a:pPr marL="800100" lvl="1" indent="-342900">
              <a:lnSpc>
                <a:spcPct val="130000"/>
              </a:lnSpc>
              <a:buFont typeface="Wingdings" panose="05000000000000000000" pitchFamily="2" charset="2"/>
              <a:buChar char="§"/>
            </a:pPr>
            <a:r>
              <a:rPr lang="vi-VN" sz="2400"/>
              <a:t>Tạo </a:t>
            </a:r>
            <a:r>
              <a:rPr lang="vi-VN" sz="2400" dirty="0"/>
              <a:t>nhiều cơ hội cho HS </a:t>
            </a:r>
            <a:r>
              <a:rPr lang="vi-VN" sz="2400" dirty="0">
                <a:solidFill>
                  <a:srgbClr val="0070C0"/>
                </a:solidFill>
              </a:rPr>
              <a:t>phát triển năng lực </a:t>
            </a:r>
            <a:r>
              <a:rPr lang="vi-VN" sz="2400" dirty="0"/>
              <a:t>toán học.</a:t>
            </a:r>
          </a:p>
        </p:txBody>
      </p:sp>
      <p:sp>
        <p:nvSpPr>
          <p:cNvPr id="3" name="Rectangle 2">
            <a:extLst>
              <a:ext uri="{FF2B5EF4-FFF2-40B4-BE49-F238E27FC236}">
                <a16:creationId xmlns:a16="http://schemas.microsoft.com/office/drawing/2014/main" id="{91F5FF8F-F35B-294A-B4BC-492841E27AAF}"/>
              </a:ext>
            </a:extLst>
          </p:cNvPr>
          <p:cNvSpPr/>
          <p:nvPr/>
        </p:nvSpPr>
        <p:spPr>
          <a:xfrm>
            <a:off x="998045" y="808262"/>
            <a:ext cx="9022022" cy="523220"/>
          </a:xfrm>
          <a:prstGeom prst="rect">
            <a:avLst/>
          </a:prstGeom>
        </p:spPr>
        <p:txBody>
          <a:bodyPr wrap="none">
            <a:spAutoFit/>
          </a:bodyPr>
          <a:lstStyle/>
          <a:p>
            <a:r>
              <a:rPr lang="vi-VN" sz="2800" b="1" dirty="0">
                <a:solidFill>
                  <a:schemeClr val="bg1"/>
                </a:solidFill>
              </a:rPr>
              <a:t>V –</a:t>
            </a:r>
            <a:r>
              <a:rPr lang="vi-VN" sz="2800" b="1" dirty="0"/>
              <a:t> </a:t>
            </a:r>
            <a:r>
              <a:rPr lang="vi-VN" sz="2800" b="1" dirty="0">
                <a:solidFill>
                  <a:schemeClr val="accent5">
                    <a:lumMod val="75000"/>
                  </a:schemeClr>
                </a:solidFill>
              </a:rPr>
              <a:t>NHỮNG ƯU ĐIỂM ĐẶC TRƯNG của BỘ SÁCH</a:t>
            </a:r>
            <a:r>
              <a:rPr lang="vi-VN" sz="2800" b="1" dirty="0"/>
              <a:t> </a:t>
            </a:r>
          </a:p>
        </p:txBody>
      </p:sp>
      <p:grpSp>
        <p:nvGrpSpPr>
          <p:cNvPr id="7" name="Group 6"/>
          <p:cNvGrpSpPr/>
          <p:nvPr/>
        </p:nvGrpSpPr>
        <p:grpSpPr>
          <a:xfrm>
            <a:off x="886482" y="768226"/>
            <a:ext cx="648072" cy="648072"/>
            <a:chOff x="1409738" y="-4691"/>
            <a:chExt cx="648072" cy="648072"/>
          </a:xfrm>
        </p:grpSpPr>
        <p:sp>
          <p:nvSpPr>
            <p:cNvPr id="8" name="Google Shape;297;p13"/>
            <p:cNvSpPr/>
            <p:nvPr/>
          </p:nvSpPr>
          <p:spPr>
            <a:xfrm>
              <a:off x="1409738" y="-4691"/>
              <a:ext cx="648072" cy="648072"/>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9" name="Google Shape;298;p13"/>
            <p:cNvSpPr txBox="1"/>
            <p:nvPr/>
          </p:nvSpPr>
          <p:spPr>
            <a:xfrm>
              <a:off x="1409738" y="18412"/>
              <a:ext cx="620342"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bg1"/>
                  </a:solidFill>
                  <a:latin typeface="Arial"/>
                  <a:ea typeface="Arial"/>
                  <a:cs typeface="Arial"/>
                  <a:sym typeface="Arial"/>
                </a:rPr>
                <a:t>5</a:t>
              </a:r>
              <a:endParaRPr sz="2400" b="1" i="0" u="none" strike="noStrike" cap="none">
                <a:solidFill>
                  <a:schemeClr val="bg1"/>
                </a:solidFill>
                <a:latin typeface="Arial"/>
                <a:ea typeface="Arial"/>
                <a:cs typeface="Arial"/>
                <a:sym typeface="Arial"/>
              </a:endParaRPr>
            </a:p>
          </p:txBody>
        </p:sp>
      </p:grpSp>
    </p:spTree>
    <p:extLst>
      <p:ext uri="{BB962C8B-B14F-4D97-AF65-F5344CB8AC3E}">
        <p14:creationId xmlns:p14="http://schemas.microsoft.com/office/powerpoint/2010/main" val="2918086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A1F28C-830F-2D44-9945-3CBD08DA32EC}"/>
              </a:ext>
            </a:extLst>
          </p:cNvPr>
          <p:cNvSpPr/>
          <p:nvPr/>
        </p:nvSpPr>
        <p:spPr>
          <a:xfrm>
            <a:off x="737307" y="558687"/>
            <a:ext cx="9815870" cy="523220"/>
          </a:xfrm>
          <a:prstGeom prst="rect">
            <a:avLst/>
          </a:prstGeom>
        </p:spPr>
        <p:txBody>
          <a:bodyPr wrap="square">
            <a:spAutoFit/>
          </a:bodyPr>
          <a:lstStyle/>
          <a:p>
            <a:r>
              <a:rPr lang="vi-VN" sz="2800" b="1" dirty="0">
                <a:solidFill>
                  <a:schemeClr val="bg1"/>
                </a:solidFill>
              </a:rPr>
              <a:t>V –</a:t>
            </a:r>
            <a:r>
              <a:rPr lang="vi-VN" sz="2800" b="1" dirty="0"/>
              <a:t> </a:t>
            </a:r>
            <a:r>
              <a:rPr lang="vi-VN" sz="2800" b="1" dirty="0">
                <a:solidFill>
                  <a:schemeClr val="accent5">
                    <a:lumMod val="75000"/>
                  </a:schemeClr>
                </a:solidFill>
              </a:rPr>
              <a:t>NHỮNG ƯU ĐIỂM ĐẶC TRƯNG của BỘ SÁCH</a:t>
            </a:r>
            <a:r>
              <a:rPr lang="vi-VN" sz="2800" b="1" dirty="0"/>
              <a:t> </a:t>
            </a:r>
          </a:p>
        </p:txBody>
      </p:sp>
      <p:sp>
        <p:nvSpPr>
          <p:cNvPr id="3" name="Rectangle 2">
            <a:extLst>
              <a:ext uri="{FF2B5EF4-FFF2-40B4-BE49-F238E27FC236}">
                <a16:creationId xmlns:a16="http://schemas.microsoft.com/office/drawing/2014/main" id="{2C1671D2-FA0E-4D40-AAAE-DC0041937EA2}"/>
              </a:ext>
            </a:extLst>
          </p:cNvPr>
          <p:cNvSpPr/>
          <p:nvPr/>
        </p:nvSpPr>
        <p:spPr>
          <a:xfrm>
            <a:off x="590177" y="1206759"/>
            <a:ext cx="11181410" cy="5262979"/>
          </a:xfrm>
          <a:prstGeom prst="rect">
            <a:avLst/>
          </a:prstGeom>
        </p:spPr>
        <p:txBody>
          <a:bodyPr wrap="square">
            <a:spAutoFit/>
          </a:bodyPr>
          <a:lstStyle/>
          <a:p>
            <a:pPr marL="457200" indent="-457200" algn="just">
              <a:buFont typeface="+mj-lt"/>
              <a:buAutoNum type="arabicPeriod" startAt="4"/>
            </a:pPr>
            <a:r>
              <a:rPr lang="en-US" sz="2400" b="1" dirty="0">
                <a:solidFill>
                  <a:schemeClr val="accent2">
                    <a:lumMod val="50000"/>
                  </a:schemeClr>
                </a:solidFill>
              </a:rPr>
              <a:t>H</a:t>
            </a:r>
            <a:r>
              <a:rPr lang="vi-VN" sz="2400" b="1" dirty="0">
                <a:solidFill>
                  <a:schemeClr val="accent2">
                    <a:lumMod val="50000"/>
                  </a:schemeClr>
                </a:solidFill>
              </a:rPr>
              <a:t>ỗ trợ tốt cho GV trong việc lập kế hoạch dạy học và kiểm tra đánh giá</a:t>
            </a:r>
            <a:r>
              <a:rPr lang="vi-VN" sz="2400" b="1" dirty="0"/>
              <a:t> </a:t>
            </a:r>
          </a:p>
          <a:p>
            <a:pPr marL="800100" lvl="1" indent="-342900" algn="just">
              <a:buFont typeface="Wingdings" panose="05000000000000000000" pitchFamily="2" charset="2"/>
              <a:buChar char="§"/>
            </a:pPr>
            <a:r>
              <a:rPr lang="en-US" sz="2400" dirty="0" err="1">
                <a:latin typeface="Arial" panose="020B0604020202020204" pitchFamily="34" charset="0"/>
                <a:cs typeface="Arial" panose="020B0604020202020204" pitchFamily="34" charset="0"/>
              </a:rPr>
              <a:t>Kiểm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môn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Toán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định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rõ</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tư</a:t>
            </a:r>
            <a:r>
              <a:rPr lang="en-US" sz="2400" dirty="0">
                <a:latin typeface="Arial" panose="020B0604020202020204" pitchFamily="34" charset="0"/>
                <a:cs typeface="Arial" panose="020B0604020202020204" pitchFamily="34" charset="0"/>
              </a:rPr>
              <a:t> 22/2021/TT-BGDĐT. SGK </a:t>
            </a:r>
            <a:r>
              <a:rPr lang="en-US" sz="2400" dirty="0" err="1">
                <a:latin typeface="Arial" panose="020B0604020202020204" pitchFamily="34" charset="0"/>
                <a:cs typeface="Arial" panose="020B0604020202020204" pitchFamily="34" charset="0"/>
              </a:rPr>
              <a:t>Toán</a:t>
            </a:r>
            <a:r>
              <a:rPr lang="en-US" sz="2400" dirty="0">
                <a:latin typeface="Arial" panose="020B0604020202020204" pitchFamily="34" charset="0"/>
                <a:cs typeface="Arial" panose="020B0604020202020204" pitchFamily="34" charset="0"/>
              </a:rPr>
              <a:t> 9 </a:t>
            </a:r>
            <a:r>
              <a:rPr lang="en-US" sz="2400" dirty="0" err="1">
                <a:latin typeface="Arial" panose="020B0604020202020204" pitchFamily="34" charset="0"/>
                <a:cs typeface="Arial" panose="020B0604020202020204" pitchFamily="34" charset="0"/>
              </a:rPr>
              <a:t>đã</a:t>
            </a:r>
            <a:r>
              <a:rPr lang="en-US" sz="2400" dirty="0">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dành</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thời</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gian</a:t>
            </a:r>
            <a:r>
              <a:rPr lang="en-US" sz="2400" dirty="0">
                <a:solidFill>
                  <a:srgbClr val="0070C0"/>
                </a:solidFill>
                <a:latin typeface="Arial" panose="020B0604020202020204" pitchFamily="34" charset="0"/>
                <a:cs typeface="Arial" panose="020B0604020202020204" pitchFamily="34" charset="0"/>
              </a:rPr>
              <a:t> 14 </a:t>
            </a:r>
            <a:r>
              <a:rPr lang="en-US" sz="2400" dirty="0" err="1">
                <a:solidFill>
                  <a:srgbClr val="0070C0"/>
                </a:solidFill>
                <a:latin typeface="Arial" panose="020B0604020202020204" pitchFamily="34" charset="0"/>
                <a:cs typeface="Arial" panose="020B0604020202020204" pitchFamily="34" charset="0"/>
              </a:rPr>
              <a:t>tiết</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mỗi</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học</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kì</a:t>
            </a:r>
            <a:r>
              <a:rPr lang="en-US" sz="2400" dirty="0">
                <a:solidFill>
                  <a:srgbClr val="0070C0"/>
                </a:solidFill>
                <a:latin typeface="Arial" panose="020B0604020202020204" pitchFamily="34" charset="0"/>
                <a:cs typeface="Arial" panose="020B0604020202020204" pitchFamily="34" charset="0"/>
              </a:rPr>
              <a:t>: 7 </a:t>
            </a:r>
            <a:r>
              <a:rPr lang="en-US" sz="2400" dirty="0" err="1">
                <a:solidFill>
                  <a:srgbClr val="0070C0"/>
                </a:solidFill>
                <a:latin typeface="Arial" panose="020B0604020202020204" pitchFamily="34" charset="0"/>
                <a:cs typeface="Arial" panose="020B0604020202020204" pitchFamily="34" charset="0"/>
              </a:rPr>
              <a:t>tiết</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cho</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việc</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ôn</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tập</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và</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kiểm</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tra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theo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định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đó</a:t>
            </a:r>
            <a:r>
              <a:rPr lang="en-US" sz="2400" dirty="0">
                <a:latin typeface="Arial" panose="020B0604020202020204" pitchFamily="34" charset="0"/>
                <a:cs typeface="Arial" panose="020B0604020202020204" pitchFamily="34" charset="0"/>
              </a:rPr>
              <a:t>.</a:t>
            </a:r>
          </a:p>
          <a:p>
            <a:pPr marL="800100" lvl="1" indent="-342900" algn="just">
              <a:buFont typeface="Wingdings" panose="05000000000000000000" pitchFamily="2" charset="2"/>
              <a:buChar char="§"/>
            </a:pPr>
            <a:r>
              <a:rPr lang="en-US" sz="2400" dirty="0" err="1">
                <a:latin typeface="Arial" panose="020B0604020202020204" pitchFamily="34" charset="0"/>
                <a:cs typeface="Arial" panose="020B0604020202020204" pitchFamily="34" charset="0"/>
              </a:rPr>
              <a:t>Mỗi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gồm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đan</a:t>
            </a:r>
            <a:r>
              <a:rPr lang="en-US" sz="2400" dirty="0">
                <a:latin typeface="Arial" panose="020B0604020202020204" pitchFamily="34" charset="0"/>
                <a:cs typeface="Arial" panose="020B0604020202020204" pitchFamily="34" charset="0"/>
              </a:rPr>
              <a:t> xen 3 </a:t>
            </a:r>
            <a:r>
              <a:rPr lang="en-US" sz="2400" dirty="0" err="1">
                <a:latin typeface="Arial" panose="020B0604020202020204" pitchFamily="34" charset="0"/>
                <a:cs typeface="Arial" panose="020B0604020202020204" pitchFamily="34" charset="0"/>
              </a:rPr>
              <a:t>mạch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kiến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thức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kê</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suất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đối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ngắn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HS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bị</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nhàm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lượng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phù</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hợp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thực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tế</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giảng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dạy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ở</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1: 72 </a:t>
            </a:r>
            <a:r>
              <a:rPr lang="en-US" sz="2400" dirty="0" err="1">
                <a:latin typeface="Arial" panose="020B0604020202020204" pitchFamily="34" charset="0"/>
                <a:cs typeface="Arial" panose="020B0604020202020204" pitchFamily="34" charset="0"/>
              </a:rPr>
              <a:t>tiết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2: 68 </a:t>
            </a:r>
            <a:r>
              <a:rPr lang="en-US" sz="2400" dirty="0" err="1">
                <a:latin typeface="Arial" panose="020B0604020202020204" pitchFamily="34" charset="0"/>
                <a:cs typeface="Arial" panose="020B0604020202020204" pitchFamily="34" charset="0"/>
              </a:rPr>
              <a:t>tiết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cấu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trúc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này</a:t>
            </a:r>
            <a:r>
              <a:rPr lang="en-US" sz="2400" dirty="0">
                <a:latin typeface="Arial" panose="020B0604020202020204" pitchFamily="34" charset="0"/>
                <a:cs typeface="Arial" panose="020B0604020202020204" pitchFamily="34" charset="0"/>
              </a:rPr>
              <a:t> </a:t>
            </a:r>
            <a:r>
              <a:rPr lang="en-US" sz="2400" dirty="0" err="1">
                <a:solidFill>
                  <a:schemeClr val="accent5">
                    <a:lumMod val="75000"/>
                  </a:schemeClr>
                </a:solidFill>
                <a:latin typeface="Arial" panose="020B0604020202020204" pitchFamily="34" charset="0"/>
                <a:cs typeface="Arial" panose="020B0604020202020204" pitchFamily="34" charset="0"/>
              </a:rPr>
              <a:t>tạo</a:t>
            </a:r>
            <a:r>
              <a:rPr lang="en-US" sz="2400" dirty="0">
                <a:solidFill>
                  <a:schemeClr val="accent5">
                    <a:lumMod val="75000"/>
                  </a:schemeClr>
                </a:solidFill>
                <a:latin typeface="Arial" panose="020B0604020202020204" pitchFamily="34" charset="0"/>
                <a:cs typeface="Arial" panose="020B0604020202020204" pitchFamily="34" charset="0"/>
              </a:rPr>
              <a:t> </a:t>
            </a:r>
            <a:r>
              <a:rPr lang="en-US" sz="2400" dirty="0" err="1">
                <a:solidFill>
                  <a:schemeClr val="accent5">
                    <a:lumMod val="75000"/>
                  </a:schemeClr>
                </a:solidFill>
                <a:latin typeface="Arial" panose="020B0604020202020204" pitchFamily="34" charset="0"/>
                <a:cs typeface="Arial" panose="020B0604020202020204" pitchFamily="34" charset="0"/>
              </a:rPr>
              <a:t>điều</a:t>
            </a:r>
            <a:r>
              <a:rPr lang="en-US" sz="2400" dirty="0">
                <a:solidFill>
                  <a:schemeClr val="accent5">
                    <a:lumMod val="75000"/>
                  </a:schemeClr>
                </a:solidFill>
                <a:latin typeface="Arial" panose="020B0604020202020204" pitchFamily="34" charset="0"/>
                <a:cs typeface="Arial" panose="020B0604020202020204" pitchFamily="34" charset="0"/>
              </a:rPr>
              <a:t> </a:t>
            </a:r>
            <a:r>
              <a:rPr lang="en-US" sz="2400" dirty="0" err="1">
                <a:solidFill>
                  <a:schemeClr val="accent5">
                    <a:lumMod val="75000"/>
                  </a:schemeClr>
                </a:solidFill>
                <a:latin typeface="Arial" panose="020B0604020202020204" pitchFamily="34" charset="0"/>
                <a:cs typeface="Arial" panose="020B0604020202020204" pitchFamily="34" charset="0"/>
              </a:rPr>
              <a:t>kiện</a:t>
            </a:r>
            <a:r>
              <a:rPr lang="en-US" sz="2400" dirty="0">
                <a:solidFill>
                  <a:schemeClr val="accent5">
                    <a:lumMod val="75000"/>
                  </a:schemeClr>
                </a:solidFill>
                <a:latin typeface="Arial" panose="020B0604020202020204" pitchFamily="34" charset="0"/>
                <a:cs typeface="Arial" panose="020B0604020202020204" pitchFamily="34" charset="0"/>
              </a:rPr>
              <a:t> </a:t>
            </a:r>
            <a:r>
              <a:rPr lang="en-US" sz="2400" dirty="0" err="1">
                <a:solidFill>
                  <a:schemeClr val="accent5">
                    <a:lumMod val="75000"/>
                  </a:schemeClr>
                </a:solidFill>
                <a:latin typeface="Arial" panose="020B0604020202020204" pitchFamily="34" charset="0"/>
                <a:cs typeface="Arial" panose="020B0604020202020204" pitchFamily="34" charset="0"/>
              </a:rPr>
              <a:t>thuận</a:t>
            </a:r>
            <a:r>
              <a:rPr lang="en-US" sz="2400" dirty="0">
                <a:solidFill>
                  <a:schemeClr val="accent5">
                    <a:lumMod val="75000"/>
                  </a:schemeClr>
                </a:solidFill>
                <a:latin typeface="Arial" panose="020B0604020202020204" pitchFamily="34" charset="0"/>
                <a:cs typeface="Arial" panose="020B0604020202020204" pitchFamily="34" charset="0"/>
              </a:rPr>
              <a:t> </a:t>
            </a:r>
            <a:r>
              <a:rPr lang="en-US" sz="2400" dirty="0" err="1">
                <a:solidFill>
                  <a:schemeClr val="accent5">
                    <a:lumMod val="75000"/>
                  </a:schemeClr>
                </a:solidFill>
                <a:latin typeface="Arial" panose="020B0604020202020204" pitchFamily="34" charset="0"/>
                <a:cs typeface="Arial" panose="020B0604020202020204" pitchFamily="34" charset="0"/>
              </a:rPr>
              <a:t>lợi</a:t>
            </a:r>
            <a:r>
              <a:rPr lang="en-US" sz="2400" dirty="0">
                <a:solidFill>
                  <a:schemeClr val="accent5">
                    <a:lumMod val="75000"/>
                  </a:schemeClr>
                </a:solidFill>
                <a:latin typeface="Arial" panose="020B0604020202020204" pitchFamily="34" charset="0"/>
                <a:cs typeface="Arial" panose="020B0604020202020204" pitchFamily="34" charset="0"/>
              </a:rPr>
              <a:t> </a:t>
            </a:r>
            <a:r>
              <a:rPr lang="en-US" sz="2400" dirty="0" err="1">
                <a:solidFill>
                  <a:schemeClr val="accent5">
                    <a:lumMod val="75000"/>
                  </a:schemeClr>
                </a:solidFill>
                <a:latin typeface="Arial" panose="020B0604020202020204" pitchFamily="34" charset="0"/>
                <a:cs typeface="Arial" panose="020B0604020202020204" pitchFamily="34" charset="0"/>
              </a:rPr>
              <a:t>cho</a:t>
            </a:r>
            <a:r>
              <a:rPr lang="en-US" sz="2400" dirty="0">
                <a:solidFill>
                  <a:schemeClr val="accent5">
                    <a:lumMod val="75000"/>
                  </a:schemeClr>
                </a:solidFill>
                <a:latin typeface="Arial" panose="020B0604020202020204" pitchFamily="34" charset="0"/>
                <a:cs typeface="Arial" panose="020B0604020202020204" pitchFamily="34" charset="0"/>
              </a:rPr>
              <a:t> </a:t>
            </a:r>
            <a:r>
              <a:rPr lang="en-US" sz="2400" dirty="0" err="1">
                <a:solidFill>
                  <a:schemeClr val="accent5">
                    <a:lumMod val="75000"/>
                  </a:schemeClr>
                </a:solidFill>
                <a:latin typeface="Arial" panose="020B0604020202020204" pitchFamily="34" charset="0"/>
                <a:cs typeface="Arial" panose="020B0604020202020204" pitchFamily="34" charset="0"/>
              </a:rPr>
              <a:t>việc</a:t>
            </a:r>
            <a:r>
              <a:rPr lang="en-US" sz="2400" dirty="0">
                <a:solidFill>
                  <a:schemeClr val="accent5">
                    <a:lumMod val="75000"/>
                  </a:schemeClr>
                </a:solidFill>
                <a:latin typeface="Arial" panose="020B0604020202020204" pitchFamily="34" charset="0"/>
                <a:cs typeface="Arial" panose="020B0604020202020204" pitchFamily="34" charset="0"/>
              </a:rPr>
              <a:t> </a:t>
            </a:r>
            <a:r>
              <a:rPr lang="en-US" sz="2400" dirty="0" err="1">
                <a:solidFill>
                  <a:schemeClr val="accent5">
                    <a:lumMod val="75000"/>
                  </a:schemeClr>
                </a:solidFill>
                <a:latin typeface="Arial" panose="020B0604020202020204" pitchFamily="34" charset="0"/>
                <a:cs typeface="Arial" panose="020B0604020202020204" pitchFamily="34" charset="0"/>
              </a:rPr>
              <a:t>lập</a:t>
            </a:r>
            <a:r>
              <a:rPr lang="en-US" sz="2400" dirty="0">
                <a:solidFill>
                  <a:schemeClr val="accent5">
                    <a:lumMod val="75000"/>
                  </a:schemeClr>
                </a:solidFill>
                <a:latin typeface="Arial" panose="020B0604020202020204" pitchFamily="34" charset="0"/>
                <a:cs typeface="Arial" panose="020B0604020202020204" pitchFamily="34" charset="0"/>
              </a:rPr>
              <a:t> </a:t>
            </a:r>
            <a:r>
              <a:rPr lang="en-US" sz="2400" dirty="0" err="1">
                <a:solidFill>
                  <a:schemeClr val="accent5">
                    <a:lumMod val="75000"/>
                  </a:schemeClr>
                </a:solidFill>
                <a:latin typeface="Arial" panose="020B0604020202020204" pitchFamily="34" charset="0"/>
                <a:cs typeface="Arial" panose="020B0604020202020204" pitchFamily="34" charset="0"/>
              </a:rPr>
              <a:t>Kế</a:t>
            </a:r>
            <a:r>
              <a:rPr lang="en-US" sz="2400" dirty="0">
                <a:solidFill>
                  <a:schemeClr val="accent5">
                    <a:lumMod val="75000"/>
                  </a:schemeClr>
                </a:solidFill>
                <a:latin typeface="Arial" panose="020B0604020202020204" pitchFamily="34" charset="0"/>
                <a:cs typeface="Arial" panose="020B0604020202020204" pitchFamily="34" charset="0"/>
              </a:rPr>
              <a:t> </a:t>
            </a:r>
            <a:r>
              <a:rPr lang="en-US" sz="2400" dirty="0" err="1">
                <a:solidFill>
                  <a:schemeClr val="accent5">
                    <a:lumMod val="75000"/>
                  </a:schemeClr>
                </a:solidFill>
                <a:latin typeface="Arial" panose="020B0604020202020204" pitchFamily="34" charset="0"/>
                <a:cs typeface="Arial" panose="020B0604020202020204" pitchFamily="34" charset="0"/>
              </a:rPr>
              <a:t>hoạch</a:t>
            </a:r>
            <a:r>
              <a:rPr lang="en-US" sz="2400" dirty="0">
                <a:solidFill>
                  <a:schemeClr val="accent5">
                    <a:lumMod val="75000"/>
                  </a:schemeClr>
                </a:solidFill>
                <a:latin typeface="Arial" panose="020B0604020202020204" pitchFamily="34" charset="0"/>
                <a:cs typeface="Arial" panose="020B0604020202020204" pitchFamily="34" charset="0"/>
              </a:rPr>
              <a:t> </a:t>
            </a:r>
            <a:r>
              <a:rPr lang="en-US" sz="2400" dirty="0" err="1">
                <a:solidFill>
                  <a:schemeClr val="accent5">
                    <a:lumMod val="75000"/>
                  </a:schemeClr>
                </a:solidFill>
                <a:latin typeface="Arial" panose="020B0604020202020204" pitchFamily="34" charset="0"/>
                <a:cs typeface="Arial" panose="020B0604020202020204" pitchFamily="34" charset="0"/>
              </a:rPr>
              <a:t>dạy</a:t>
            </a:r>
            <a:r>
              <a:rPr lang="en-US" sz="2400" dirty="0">
                <a:solidFill>
                  <a:schemeClr val="accent5">
                    <a:lumMod val="75000"/>
                  </a:schemeClr>
                </a:solidFill>
                <a:latin typeface="Arial" panose="020B0604020202020204" pitchFamily="34" charset="0"/>
                <a:cs typeface="Arial" panose="020B0604020202020204" pitchFamily="34" charset="0"/>
              </a:rPr>
              <a:t> </a:t>
            </a:r>
            <a:r>
              <a:rPr lang="en-US" sz="2400" dirty="0" err="1">
                <a:solidFill>
                  <a:schemeClr val="accent5">
                    <a:lumMod val="75000"/>
                  </a:schemeClr>
                </a:solidFill>
                <a:latin typeface="Arial" panose="020B0604020202020204" pitchFamily="34" charset="0"/>
                <a:cs typeface="Arial" panose="020B0604020202020204" pitchFamily="34" charset="0"/>
              </a:rPr>
              <a:t>học</a:t>
            </a:r>
            <a:r>
              <a:rPr lang="en-US" sz="2400" dirty="0">
                <a:solidFill>
                  <a:schemeClr val="accent5">
                    <a:lumMod val="75000"/>
                  </a:schemeClr>
                </a:solidFill>
                <a:latin typeface="Arial" panose="020B0604020202020204" pitchFamily="34" charset="0"/>
                <a:cs typeface="Arial" panose="020B0604020202020204" pitchFamily="34" charset="0"/>
              </a:rPr>
              <a:t> </a:t>
            </a:r>
            <a:r>
              <a:rPr lang="en-US" sz="2400" dirty="0" err="1">
                <a:solidFill>
                  <a:schemeClr val="accent5">
                    <a:lumMod val="75000"/>
                  </a:schemeClr>
                </a:solidFill>
                <a:latin typeface="Arial" panose="020B0604020202020204" pitchFamily="34" charset="0"/>
                <a:cs typeface="Arial" panose="020B0604020202020204" pitchFamily="34" charset="0"/>
              </a:rPr>
              <a:t>và</a:t>
            </a:r>
            <a:r>
              <a:rPr lang="en-US" sz="2400" dirty="0">
                <a:solidFill>
                  <a:schemeClr val="accent5">
                    <a:lumMod val="75000"/>
                  </a:schemeClr>
                </a:solidFill>
                <a:latin typeface="Arial" panose="020B0604020202020204" pitchFamily="34" charset="0"/>
                <a:cs typeface="Arial" panose="020B0604020202020204" pitchFamily="34" charset="0"/>
              </a:rPr>
              <a:t> </a:t>
            </a:r>
            <a:r>
              <a:rPr lang="en-US" sz="2400" dirty="0" err="1">
                <a:solidFill>
                  <a:schemeClr val="accent5">
                    <a:lumMod val="75000"/>
                  </a:schemeClr>
                </a:solidFill>
                <a:latin typeface="Arial" panose="020B0604020202020204" pitchFamily="34" charset="0"/>
                <a:cs typeface="Arial" panose="020B0604020202020204" pitchFamily="34" charset="0"/>
              </a:rPr>
              <a:t>thiết</a:t>
            </a:r>
            <a:r>
              <a:rPr lang="en-US" sz="2400" dirty="0">
                <a:solidFill>
                  <a:schemeClr val="accent5">
                    <a:lumMod val="75000"/>
                  </a:schemeClr>
                </a:solidFill>
                <a:latin typeface="Arial" panose="020B0604020202020204" pitchFamily="34" charset="0"/>
                <a:cs typeface="Arial" panose="020B0604020202020204" pitchFamily="34" charset="0"/>
              </a:rPr>
              <a:t> </a:t>
            </a:r>
            <a:r>
              <a:rPr lang="en-US" sz="2400" dirty="0" err="1">
                <a:solidFill>
                  <a:schemeClr val="accent5">
                    <a:lumMod val="75000"/>
                  </a:schemeClr>
                </a:solidFill>
                <a:latin typeface="Arial" panose="020B0604020202020204" pitchFamily="34" charset="0"/>
                <a:cs typeface="Arial" panose="020B0604020202020204" pitchFamily="34" charset="0"/>
              </a:rPr>
              <a:t>kế</a:t>
            </a:r>
            <a:r>
              <a:rPr lang="en-US" sz="2400" dirty="0">
                <a:solidFill>
                  <a:schemeClr val="accent5">
                    <a:lumMod val="75000"/>
                  </a:schemeClr>
                </a:solidFill>
                <a:latin typeface="Arial" panose="020B0604020202020204" pitchFamily="34" charset="0"/>
                <a:cs typeface="Arial" panose="020B0604020202020204" pitchFamily="34" charset="0"/>
              </a:rPr>
              <a:t> </a:t>
            </a:r>
            <a:r>
              <a:rPr lang="en-US" sz="2400" dirty="0" err="1">
                <a:solidFill>
                  <a:schemeClr val="accent5">
                    <a:lumMod val="75000"/>
                  </a:schemeClr>
                </a:solidFill>
                <a:latin typeface="Arial" panose="020B0604020202020204" pitchFamily="34" charset="0"/>
                <a:cs typeface="Arial" panose="020B0604020202020204" pitchFamily="34" charset="0"/>
              </a:rPr>
              <a:t>các</a:t>
            </a:r>
            <a:r>
              <a:rPr lang="en-US" sz="2400" dirty="0">
                <a:solidFill>
                  <a:schemeClr val="accent5">
                    <a:lumMod val="75000"/>
                  </a:schemeClr>
                </a:solidFill>
                <a:latin typeface="Arial" panose="020B0604020202020204" pitchFamily="34" charset="0"/>
                <a:cs typeface="Arial" panose="020B0604020202020204" pitchFamily="34" charset="0"/>
              </a:rPr>
              <a:t> </a:t>
            </a:r>
            <a:r>
              <a:rPr lang="en-US" sz="2400" dirty="0" err="1">
                <a:solidFill>
                  <a:schemeClr val="accent5">
                    <a:lumMod val="75000"/>
                  </a:schemeClr>
                </a:solidFill>
                <a:latin typeface="Arial" panose="020B0604020202020204" pitchFamily="34" charset="0"/>
                <a:cs typeface="Arial" panose="020B0604020202020204" pitchFamily="34" charset="0"/>
              </a:rPr>
              <a:t>bài</a:t>
            </a:r>
            <a:r>
              <a:rPr lang="en-US" sz="2400" dirty="0">
                <a:solidFill>
                  <a:schemeClr val="accent5">
                    <a:lumMod val="75000"/>
                  </a:schemeClr>
                </a:solidFill>
                <a:latin typeface="Arial" panose="020B0604020202020204" pitchFamily="34" charset="0"/>
                <a:cs typeface="Arial" panose="020B0604020202020204" pitchFamily="34" charset="0"/>
              </a:rPr>
              <a:t> </a:t>
            </a:r>
            <a:r>
              <a:rPr lang="en-US" sz="2400" dirty="0" err="1">
                <a:solidFill>
                  <a:schemeClr val="accent5">
                    <a:lumMod val="75000"/>
                  </a:schemeClr>
                </a:solidFill>
                <a:latin typeface="Arial" panose="020B0604020202020204" pitchFamily="34" charset="0"/>
                <a:cs typeface="Arial" panose="020B0604020202020204" pitchFamily="34" charset="0"/>
              </a:rPr>
              <a:t>kiểm</a:t>
            </a:r>
            <a:r>
              <a:rPr lang="en-US" sz="2400" dirty="0">
                <a:solidFill>
                  <a:schemeClr val="accent5">
                    <a:lumMod val="75000"/>
                  </a:schemeClr>
                </a:solidFill>
                <a:latin typeface="Arial" panose="020B0604020202020204" pitchFamily="34" charset="0"/>
                <a:cs typeface="Arial" panose="020B0604020202020204" pitchFamily="34" charset="0"/>
              </a:rPr>
              <a:t> </a:t>
            </a:r>
            <a:r>
              <a:rPr lang="en-US" sz="2400" dirty="0" err="1">
                <a:solidFill>
                  <a:schemeClr val="accent5">
                    <a:lumMod val="75000"/>
                  </a:schemeClr>
                </a:solidFill>
                <a:latin typeface="Arial" panose="020B0604020202020204" pitchFamily="34" charset="0"/>
                <a:cs typeface="Arial" panose="020B0604020202020204" pitchFamily="34" charset="0"/>
              </a:rPr>
              <a:t>tra</a:t>
            </a:r>
            <a:r>
              <a:rPr lang="en-US" sz="2400" dirty="0">
                <a:solidFill>
                  <a:schemeClr val="accent5">
                    <a:lumMod val="75000"/>
                  </a:schemeClr>
                </a:solidFill>
                <a:latin typeface="Arial" panose="020B0604020202020204" pitchFamily="34" charset="0"/>
                <a:cs typeface="Arial" panose="020B0604020202020204" pitchFamily="34" charset="0"/>
              </a:rPr>
              <a:t> </a:t>
            </a:r>
            <a:r>
              <a:rPr lang="en-US" sz="2400" dirty="0" err="1">
                <a:solidFill>
                  <a:schemeClr val="accent5">
                    <a:lumMod val="75000"/>
                  </a:schemeClr>
                </a:solidFill>
                <a:latin typeface="Arial" panose="020B0604020202020204" pitchFamily="34" charset="0"/>
                <a:cs typeface="Arial" panose="020B0604020202020204" pitchFamily="34" charset="0"/>
              </a:rPr>
              <a:t>đánh</a:t>
            </a:r>
            <a:r>
              <a:rPr lang="en-US" sz="2400" dirty="0">
                <a:solidFill>
                  <a:schemeClr val="accent5">
                    <a:lumMod val="75000"/>
                  </a:schemeClr>
                </a:solidFill>
                <a:latin typeface="Arial" panose="020B0604020202020204" pitchFamily="34" charset="0"/>
                <a:cs typeface="Arial" panose="020B0604020202020204" pitchFamily="34" charset="0"/>
              </a:rPr>
              <a:t> </a:t>
            </a:r>
            <a:r>
              <a:rPr lang="en-US" sz="2400" dirty="0" err="1">
                <a:solidFill>
                  <a:schemeClr val="accent5">
                    <a:lumMod val="75000"/>
                  </a:schemeClr>
                </a:solidFill>
                <a:latin typeface="Arial" panose="020B0604020202020204" pitchFamily="34" charset="0"/>
                <a:cs typeface="Arial" panose="020B0604020202020204" pitchFamily="34" charset="0"/>
              </a:rPr>
              <a:t>giá</a:t>
            </a:r>
            <a:r>
              <a:rPr lang="en-US" sz="2400" dirty="0">
                <a:solidFill>
                  <a:schemeClr val="accent5">
                    <a:lumMod val="75000"/>
                  </a:schemeClr>
                </a:solidFill>
                <a:latin typeface="Arial" panose="020B0604020202020204" pitchFamily="34" charset="0"/>
                <a:cs typeface="Arial" panose="020B0604020202020204" pitchFamily="34" charset="0"/>
              </a:rPr>
              <a:t>.</a:t>
            </a:r>
          </a:p>
          <a:p>
            <a:pPr marL="800100" lvl="1" indent="-342900" algn="just">
              <a:buFont typeface="Wingdings" panose="05000000000000000000" pitchFamily="2" charset="2"/>
              <a:buChar char="§"/>
            </a:pPr>
            <a:r>
              <a:rPr lang="vi-VN" sz="2400" dirty="0">
                <a:latin typeface="Arial" panose="020B0604020202020204" pitchFamily="34" charset="0"/>
                <a:cs typeface="Arial" panose="020B0604020202020204" pitchFamily="34" charset="0"/>
              </a:rPr>
              <a:t>Các cấu phần đều được thiết kế theo hình thức hoạt động của HS mà GV có vai trò hướng dẫn và tổ chức hoạt động. Trong đó, GV </a:t>
            </a:r>
            <a:r>
              <a:rPr lang="vi-VN" sz="2400" dirty="0">
                <a:solidFill>
                  <a:srgbClr val="0070C0"/>
                </a:solidFill>
                <a:latin typeface="Arial" panose="020B0604020202020204" pitchFamily="34" charset="0"/>
                <a:cs typeface="Arial" panose="020B0604020202020204" pitchFamily="34" charset="0"/>
              </a:rPr>
              <a:t>có</a:t>
            </a:r>
            <a:r>
              <a:rPr lang="vi-VN" sz="2400" dirty="0">
                <a:solidFill>
                  <a:schemeClr val="accent1"/>
                </a:solidFill>
                <a:latin typeface="Arial" panose="020B0604020202020204" pitchFamily="34" charset="0"/>
                <a:cs typeface="Arial" panose="020B0604020202020204" pitchFamily="34" charset="0"/>
              </a:rPr>
              <a:t> </a:t>
            </a:r>
            <a:r>
              <a:rPr lang="vi-VN" sz="2400" dirty="0">
                <a:solidFill>
                  <a:srgbClr val="0070C0"/>
                </a:solidFill>
                <a:latin typeface="Arial" panose="020B0604020202020204" pitchFamily="34" charset="0"/>
                <a:cs typeface="Arial" panose="020B0604020202020204" pitchFamily="34" charset="0"/>
              </a:rPr>
              <a:t>nhiều cơ hội để đánh giá năng lực và kết quả học tập</a:t>
            </a:r>
            <a:r>
              <a:rPr lang="vi-VN" sz="2400" i="1" dirty="0">
                <a:solidFill>
                  <a:srgbClr val="0070C0"/>
                </a:solidFill>
                <a:latin typeface="Arial" panose="020B0604020202020204" pitchFamily="34" charset="0"/>
                <a:cs typeface="Arial" panose="020B0604020202020204" pitchFamily="34" charset="0"/>
              </a:rPr>
              <a:t> </a:t>
            </a:r>
            <a:r>
              <a:rPr lang="vi-VN" sz="2400" dirty="0">
                <a:solidFill>
                  <a:srgbClr val="0070C0"/>
                </a:solidFill>
                <a:latin typeface="Arial" panose="020B0604020202020204" pitchFamily="34" charset="0"/>
                <a:cs typeface="Arial" panose="020B0604020202020204" pitchFamily="34" charset="0"/>
              </a:rPr>
              <a:t>của HS </a:t>
            </a:r>
            <a:r>
              <a:rPr lang="vi-VN" sz="2400" dirty="0">
                <a:latin typeface="Arial" panose="020B0604020202020204" pitchFamily="34" charset="0"/>
                <a:cs typeface="Arial" panose="020B0604020202020204" pitchFamily="34" charset="0"/>
              </a:rPr>
              <a:t>theo hình thức đánh giá thường xuyên.</a:t>
            </a:r>
          </a:p>
        </p:txBody>
      </p:sp>
      <p:grpSp>
        <p:nvGrpSpPr>
          <p:cNvPr id="5" name="Group 4"/>
          <p:cNvGrpSpPr/>
          <p:nvPr/>
        </p:nvGrpSpPr>
        <p:grpSpPr>
          <a:xfrm>
            <a:off x="590176" y="490916"/>
            <a:ext cx="648072" cy="648072"/>
            <a:chOff x="1409738" y="-4691"/>
            <a:chExt cx="648072" cy="648072"/>
          </a:xfrm>
        </p:grpSpPr>
        <p:sp>
          <p:nvSpPr>
            <p:cNvPr id="6" name="Google Shape;297;p13"/>
            <p:cNvSpPr/>
            <p:nvPr/>
          </p:nvSpPr>
          <p:spPr>
            <a:xfrm>
              <a:off x="1409738" y="-4691"/>
              <a:ext cx="648072" cy="648072"/>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7" name="Google Shape;298;p13"/>
            <p:cNvSpPr txBox="1"/>
            <p:nvPr/>
          </p:nvSpPr>
          <p:spPr>
            <a:xfrm>
              <a:off x="1409738" y="18412"/>
              <a:ext cx="620342"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bg1"/>
                  </a:solidFill>
                  <a:latin typeface="Arial"/>
                  <a:ea typeface="Arial"/>
                  <a:cs typeface="Arial"/>
                  <a:sym typeface="Arial"/>
                </a:rPr>
                <a:t>5</a:t>
              </a:r>
              <a:endParaRPr sz="2400" b="1" i="0" u="none" strike="noStrike" cap="none">
                <a:solidFill>
                  <a:schemeClr val="bg1"/>
                </a:solidFill>
                <a:latin typeface="Arial"/>
                <a:ea typeface="Arial"/>
                <a:cs typeface="Arial"/>
                <a:sym typeface="Arial"/>
              </a:endParaRPr>
            </a:p>
          </p:txBody>
        </p:sp>
      </p:grpSp>
    </p:spTree>
    <p:extLst>
      <p:ext uri="{BB962C8B-B14F-4D97-AF65-F5344CB8AC3E}">
        <p14:creationId xmlns:p14="http://schemas.microsoft.com/office/powerpoint/2010/main" val="31304478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evel 3"/>
          <p:cNvSpPr/>
          <p:nvPr/>
        </p:nvSpPr>
        <p:spPr>
          <a:xfrm>
            <a:off x="3494314" y="3766458"/>
            <a:ext cx="5029199" cy="1698172"/>
          </a:xfrm>
          <a:prstGeom prst="bevel">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1E38D9C-6C5A-494A-A8D3-5078BD4C855C}"/>
              </a:ext>
            </a:extLst>
          </p:cNvPr>
          <p:cNvSpPr txBox="1"/>
          <p:nvPr/>
        </p:nvSpPr>
        <p:spPr>
          <a:xfrm>
            <a:off x="1643741" y="1088021"/>
            <a:ext cx="8730343" cy="4278094"/>
          </a:xfrm>
          <a:prstGeom prst="rect">
            <a:avLst/>
          </a:prstGeom>
          <a:noFill/>
        </p:spPr>
        <p:txBody>
          <a:bodyPr wrap="square" rtlCol="0">
            <a:spAutoFit/>
          </a:bodyPr>
          <a:lstStyle/>
          <a:p>
            <a:pPr algn="just"/>
            <a:r>
              <a:rPr lang="vi-VN" sz="3200" dirty="0"/>
              <a:t>Từ nội dung kiến thức đến phương pháp </a:t>
            </a:r>
            <a:br>
              <a:rPr lang="en-US" sz="3200" dirty="0"/>
            </a:br>
            <a:r>
              <a:rPr lang="vi-VN" sz="3200" dirty="0"/>
              <a:t>sư phạm, từ cấu trúc bài học đến thiết kế </a:t>
            </a:r>
            <a:br>
              <a:rPr lang="en-US" sz="3200" dirty="0"/>
            </a:br>
            <a:r>
              <a:rPr lang="vi-VN" sz="3200" dirty="0"/>
              <a:t>mĩ thuật, bộ sách</a:t>
            </a:r>
            <a:r>
              <a:rPr lang="vi-VN" sz="3200" b="1" dirty="0">
                <a:solidFill>
                  <a:srgbClr val="00B050"/>
                </a:solidFill>
              </a:rPr>
              <a:t> TOÁN 9 </a:t>
            </a:r>
            <a:r>
              <a:rPr lang="vi-VN" sz="3200" dirty="0">
                <a:solidFill>
                  <a:srgbClr val="00B050"/>
                </a:solidFill>
              </a:rPr>
              <a:t>–</a:t>
            </a:r>
            <a:r>
              <a:rPr lang="en-US" sz="3200" dirty="0">
                <a:solidFill>
                  <a:srgbClr val="00B050"/>
                </a:solidFill>
              </a:rPr>
              <a:t> </a:t>
            </a:r>
            <a:r>
              <a:rPr lang="vi-VN" sz="3200" dirty="0">
                <a:solidFill>
                  <a:srgbClr val="00B050"/>
                </a:solidFill>
              </a:rPr>
              <a:t>Kết nối </a:t>
            </a:r>
            <a:br>
              <a:rPr lang="en-US" sz="3200" dirty="0">
                <a:solidFill>
                  <a:srgbClr val="00B050"/>
                </a:solidFill>
              </a:rPr>
            </a:br>
            <a:r>
              <a:rPr lang="vi-VN" sz="3200" dirty="0">
                <a:solidFill>
                  <a:srgbClr val="00B050"/>
                </a:solidFill>
              </a:rPr>
              <a:t>tri thức với cuộc sống </a:t>
            </a:r>
            <a:r>
              <a:rPr lang="vi-VN" sz="3200" dirty="0"/>
              <a:t>luôn phấn đấu thực hiện</a:t>
            </a:r>
            <a:r>
              <a:rPr lang="en-US" sz="3200" dirty="0"/>
              <a:t> </a:t>
            </a:r>
            <a:r>
              <a:rPr lang="vi-VN" sz="3200" dirty="0"/>
              <a:t>phương châm xuyên suốt là:</a:t>
            </a:r>
          </a:p>
          <a:p>
            <a:endParaRPr lang="vi-VN" sz="2800" dirty="0"/>
          </a:p>
          <a:p>
            <a:pPr algn="ctr">
              <a:lnSpc>
                <a:spcPct val="150000"/>
              </a:lnSpc>
            </a:pPr>
            <a:r>
              <a:rPr lang="vi-VN" sz="2800" b="1" dirty="0">
                <a:solidFill>
                  <a:srgbClr val="C00000"/>
                </a:solidFill>
              </a:rPr>
              <a:t>HỌC SINH THÍCH HỌC</a:t>
            </a:r>
          </a:p>
          <a:p>
            <a:pPr algn="ctr">
              <a:lnSpc>
                <a:spcPct val="150000"/>
              </a:lnSpc>
            </a:pPr>
            <a:r>
              <a:rPr lang="vi-VN" sz="2800" b="1" dirty="0">
                <a:solidFill>
                  <a:srgbClr val="C00000"/>
                </a:solidFill>
              </a:rPr>
              <a:t>GIÁO VIÊN DỄ </a:t>
            </a:r>
            <a:r>
              <a:rPr lang="en-US" sz="2800" b="1" dirty="0">
                <a:solidFill>
                  <a:srgbClr val="C00000"/>
                </a:solidFill>
                <a:latin typeface="Arial" panose="020B0604020202020204" pitchFamily="34" charset="0"/>
                <a:cs typeface="Arial" panose="020B0604020202020204" pitchFamily="34" charset="0"/>
              </a:rPr>
              <a:t>SỬ DỤNG</a:t>
            </a:r>
            <a:endParaRPr lang="vi-VN" sz="28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4754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824326">
            <a:off x="7798013" y="928911"/>
            <a:ext cx="3546253" cy="3654067"/>
          </a:xfrm>
          <a:prstGeom prst="rect">
            <a:avLst/>
          </a:prstGeom>
        </p:spPr>
      </p:pic>
      <p:sp>
        <p:nvSpPr>
          <p:cNvPr id="3" name="TextBox 2">
            <a:extLst>
              <a:ext uri="{FF2B5EF4-FFF2-40B4-BE49-F238E27FC236}">
                <a16:creationId xmlns:a16="http://schemas.microsoft.com/office/drawing/2014/main" id="{85A6A284-9D44-BA4C-9075-B368E9BBA95F}"/>
              </a:ext>
            </a:extLst>
          </p:cNvPr>
          <p:cNvSpPr txBox="1"/>
          <p:nvPr/>
        </p:nvSpPr>
        <p:spPr>
          <a:xfrm>
            <a:off x="1554583" y="1131755"/>
            <a:ext cx="7074409" cy="1938992"/>
          </a:xfrm>
          <a:prstGeom prst="rect">
            <a:avLst/>
          </a:prstGeom>
          <a:noFill/>
        </p:spPr>
        <p:txBody>
          <a:bodyPr wrap="square">
            <a:spAutoFit/>
          </a:bodyPr>
          <a:lstStyle/>
          <a:p>
            <a:pPr marL="228600" marR="0" lvl="0" indent="-228600" algn="just" rtl="0">
              <a:spcBef>
                <a:spcPts val="0"/>
              </a:spcBef>
              <a:spcAft>
                <a:spcPts val="0"/>
              </a:spcAft>
              <a:buClr>
                <a:schemeClr val="tx1"/>
              </a:buClr>
              <a:buSzPct val="100900"/>
              <a:buFont typeface="Noto Sans Symbols"/>
              <a:buChar char="▪"/>
            </a:pPr>
            <a:r>
              <a:rPr lang="vi-VN" sz="2400" b="1" i="0" u="none" strike="noStrike" cap="none" dirty="0">
                <a:solidFill>
                  <a:srgbClr val="00B050"/>
                </a:solidFill>
                <a:latin typeface="Arial"/>
                <a:ea typeface="Arial"/>
                <a:cs typeface="Arial"/>
                <a:sym typeface="Arial"/>
              </a:rPr>
              <a:t>Sách giáo viên </a:t>
            </a:r>
            <a:r>
              <a:rPr lang="vi-VN" sz="2400" b="0" i="0" u="none" strike="noStrike" cap="none" dirty="0">
                <a:solidFill>
                  <a:schemeClr val="dk1"/>
                </a:solidFill>
                <a:latin typeface="Arial"/>
                <a:ea typeface="Arial"/>
                <a:cs typeface="Arial"/>
                <a:sym typeface="Arial"/>
              </a:rPr>
              <a:t>giúp hướng dẫn giáo viên sử dụng hiệu quả sách giáo khoa</a:t>
            </a:r>
            <a:r>
              <a:rPr lang="en-US" sz="2400" b="0" i="0" u="none" strike="noStrike" cap="none" dirty="0">
                <a:solidFill>
                  <a:schemeClr val="dk1"/>
                </a:solidFill>
                <a:latin typeface="Arial"/>
                <a:ea typeface="Arial"/>
                <a:cs typeface="Arial"/>
                <a:sym typeface="Arial"/>
              </a:rPr>
              <a:t> </a:t>
            </a:r>
            <a:r>
              <a:rPr lang="vi-VN" sz="2400" b="0" i="0" u="none" strike="noStrike" cap="none" dirty="0">
                <a:solidFill>
                  <a:schemeClr val="dk1"/>
                </a:solidFill>
                <a:latin typeface="Arial"/>
                <a:ea typeface="Arial"/>
                <a:cs typeface="Arial"/>
                <a:sym typeface="Arial"/>
              </a:rPr>
              <a:t>và xây dựng kế </a:t>
            </a:r>
            <a:r>
              <a:rPr lang="vi-VN" sz="2400" dirty="0">
                <a:solidFill>
                  <a:schemeClr val="dk1"/>
                </a:solidFill>
                <a:latin typeface="Arial"/>
                <a:ea typeface="Arial"/>
                <a:cs typeface="Arial"/>
                <a:sym typeface="Arial"/>
              </a:rPr>
              <a:t>hoạch</a:t>
            </a:r>
            <a:r>
              <a:rPr lang="vi-VN" sz="2400" b="0" i="0" u="none" strike="noStrike" cap="none" dirty="0">
                <a:solidFill>
                  <a:schemeClr val="dk1"/>
                </a:solidFill>
                <a:latin typeface="Arial"/>
                <a:ea typeface="Arial"/>
                <a:cs typeface="Arial"/>
                <a:sym typeface="Arial"/>
              </a:rPr>
              <a:t> dạy học.</a:t>
            </a:r>
            <a:endParaRPr lang="en-US" sz="2400" b="0" i="0" u="none" strike="noStrike" cap="none" dirty="0">
              <a:solidFill>
                <a:schemeClr val="dk1"/>
              </a:solidFill>
              <a:latin typeface="Arial"/>
              <a:ea typeface="Arial"/>
              <a:cs typeface="Arial"/>
              <a:sym typeface="Arial"/>
            </a:endParaRPr>
          </a:p>
          <a:p>
            <a:pPr marL="228600" marR="0" lvl="0" indent="-228600" algn="just" rtl="0">
              <a:spcBef>
                <a:spcPts val="0"/>
              </a:spcBef>
              <a:spcAft>
                <a:spcPts val="0"/>
              </a:spcAft>
              <a:buClr>
                <a:schemeClr val="tx1"/>
              </a:buClr>
              <a:buSzPct val="100900"/>
              <a:buFont typeface="Noto Sans Symbols"/>
              <a:buChar char="▪"/>
            </a:pPr>
            <a:r>
              <a:rPr lang="vi-VN" sz="2400" b="1" dirty="0">
                <a:solidFill>
                  <a:srgbClr val="00B050"/>
                </a:solidFill>
                <a:latin typeface="Arial"/>
                <a:cs typeface="Arial"/>
                <a:sym typeface="Arial"/>
              </a:rPr>
              <a:t>Kế hoạch bài dạy</a:t>
            </a:r>
            <a:r>
              <a:rPr lang="en-US" sz="2400" b="1" dirty="0">
                <a:solidFill>
                  <a:srgbClr val="00B050"/>
                </a:solidFill>
                <a:latin typeface="Arial"/>
                <a:cs typeface="Arial"/>
                <a:sym typeface="Arial"/>
              </a:rPr>
              <a:t> </a:t>
            </a:r>
            <a:r>
              <a:rPr lang="en-US" sz="2400" b="0" i="0" u="none" strike="noStrike" cap="none" dirty="0" err="1">
                <a:solidFill>
                  <a:schemeClr val="dk1"/>
                </a:solidFill>
                <a:latin typeface="Arial"/>
                <a:ea typeface="Arial"/>
                <a:cs typeface="Arial"/>
                <a:sym typeface="Arial"/>
              </a:rPr>
              <a:t>cung</a:t>
            </a:r>
            <a:r>
              <a:rPr lang="en-US" sz="2400" b="0" i="0" u="none" strike="noStrike" cap="none" dirty="0">
                <a:solidFill>
                  <a:schemeClr val="dk1"/>
                </a:solidFill>
                <a:latin typeface="Arial"/>
                <a:ea typeface="Arial"/>
                <a:cs typeface="Arial"/>
                <a:sym typeface="Arial"/>
              </a:rPr>
              <a:t> </a:t>
            </a:r>
            <a:r>
              <a:rPr lang="en-US" sz="2400" b="0" i="0" u="none" strike="noStrike" cap="none" dirty="0" err="1">
                <a:solidFill>
                  <a:schemeClr val="dk1"/>
                </a:solidFill>
                <a:latin typeface="Arial"/>
                <a:ea typeface="Arial"/>
                <a:cs typeface="Arial"/>
                <a:sym typeface="Arial"/>
              </a:rPr>
              <a:t>cấp</a:t>
            </a:r>
            <a:r>
              <a:rPr lang="en-US" sz="2400" b="0" i="0" u="none" strike="noStrike" cap="none" dirty="0">
                <a:solidFill>
                  <a:schemeClr val="dk1"/>
                </a:solidFill>
                <a:latin typeface="Arial"/>
                <a:ea typeface="Arial"/>
                <a:cs typeface="Arial"/>
                <a:sym typeface="Arial"/>
              </a:rPr>
              <a:t> </a:t>
            </a:r>
            <a:r>
              <a:rPr lang="en-US" sz="2400" b="0" i="0" u="none" strike="noStrike" cap="none" dirty="0" err="1">
                <a:solidFill>
                  <a:schemeClr val="dk1"/>
                </a:solidFill>
                <a:latin typeface="Arial"/>
                <a:ea typeface="Arial"/>
                <a:cs typeface="Arial"/>
                <a:sym typeface="Arial"/>
              </a:rPr>
              <a:t>kế</a:t>
            </a:r>
            <a:r>
              <a:rPr lang="en-US" sz="2400" b="0" i="0" u="none" strike="noStrike" cap="none" dirty="0">
                <a:solidFill>
                  <a:schemeClr val="dk1"/>
                </a:solidFill>
                <a:latin typeface="Arial"/>
                <a:ea typeface="Arial"/>
                <a:cs typeface="Arial"/>
                <a:sym typeface="Arial"/>
              </a:rPr>
              <a:t> </a:t>
            </a:r>
            <a:r>
              <a:rPr lang="en-US" sz="2400" b="0" i="0" u="none" strike="noStrike" cap="none" dirty="0" err="1">
                <a:solidFill>
                  <a:schemeClr val="dk1"/>
                </a:solidFill>
                <a:latin typeface="Arial"/>
                <a:ea typeface="Arial"/>
                <a:cs typeface="Arial"/>
                <a:sym typeface="Arial"/>
              </a:rPr>
              <a:t>hoạch</a:t>
            </a:r>
            <a:r>
              <a:rPr lang="en-US" sz="2400" b="0" i="0" u="none" strike="noStrike" cap="none" dirty="0">
                <a:solidFill>
                  <a:schemeClr val="dk1"/>
                </a:solidFill>
                <a:latin typeface="Arial"/>
                <a:ea typeface="Arial"/>
                <a:cs typeface="Arial"/>
                <a:sym typeface="Arial"/>
              </a:rPr>
              <a:t> </a:t>
            </a:r>
            <a:r>
              <a:rPr lang="en-US" sz="2400" b="0" i="0" u="none" strike="noStrike" cap="none" dirty="0" err="1">
                <a:solidFill>
                  <a:schemeClr val="dk1"/>
                </a:solidFill>
                <a:latin typeface="Arial"/>
                <a:ea typeface="Arial"/>
                <a:cs typeface="Arial"/>
                <a:sym typeface="Arial"/>
              </a:rPr>
              <a:t>bài</a:t>
            </a:r>
            <a:r>
              <a:rPr lang="en-US" sz="2400" b="0" i="0" u="none" strike="noStrike" cap="none" dirty="0">
                <a:solidFill>
                  <a:schemeClr val="dk1"/>
                </a:solidFill>
                <a:latin typeface="Arial"/>
                <a:ea typeface="Arial"/>
                <a:cs typeface="Arial"/>
                <a:sym typeface="Arial"/>
              </a:rPr>
              <a:t> </a:t>
            </a:r>
            <a:r>
              <a:rPr lang="en-US" sz="2400" b="0" i="0" u="none" strike="noStrike" cap="none" dirty="0" err="1">
                <a:solidFill>
                  <a:schemeClr val="dk1"/>
                </a:solidFill>
                <a:latin typeface="Arial"/>
                <a:ea typeface="Arial"/>
                <a:cs typeface="Arial"/>
                <a:sym typeface="Arial"/>
              </a:rPr>
              <a:t>dạy</a:t>
            </a:r>
            <a:r>
              <a:rPr lang="en-US" sz="2400" b="0" i="0" u="none" strike="noStrike" cap="none" dirty="0">
                <a:solidFill>
                  <a:schemeClr val="dk1"/>
                </a:solidFill>
                <a:latin typeface="Arial"/>
                <a:ea typeface="Arial"/>
                <a:cs typeface="Arial"/>
                <a:sym typeface="Arial"/>
              </a:rPr>
              <a:t> </a:t>
            </a:r>
            <a:r>
              <a:rPr lang="en-US" sz="2400" b="0" i="0" u="none" strike="noStrike" cap="none" dirty="0" err="1">
                <a:solidFill>
                  <a:schemeClr val="dk1"/>
                </a:solidFill>
                <a:latin typeface="Arial"/>
                <a:ea typeface="Arial"/>
                <a:cs typeface="Arial"/>
                <a:sym typeface="Arial"/>
              </a:rPr>
              <a:t>Toán</a:t>
            </a:r>
            <a:r>
              <a:rPr lang="en-US" sz="2400" b="0" i="0" u="none" strike="noStrike" cap="none" dirty="0">
                <a:solidFill>
                  <a:schemeClr val="dk1"/>
                </a:solidFill>
                <a:latin typeface="Arial"/>
                <a:ea typeface="Arial"/>
                <a:cs typeface="Arial"/>
                <a:sym typeface="Arial"/>
              </a:rPr>
              <a:t> 9 </a:t>
            </a:r>
            <a:r>
              <a:rPr lang="en-US" sz="2400" b="0" i="0" u="none" strike="noStrike" cap="none" dirty="0" err="1">
                <a:solidFill>
                  <a:schemeClr val="dk1"/>
                </a:solidFill>
                <a:latin typeface="Arial"/>
                <a:ea typeface="Arial"/>
                <a:cs typeface="Arial"/>
                <a:sym typeface="Arial"/>
              </a:rPr>
              <a:t>để</a:t>
            </a:r>
            <a:r>
              <a:rPr lang="en-US" sz="2400" b="0" i="0" u="none" strike="noStrike" cap="none" dirty="0">
                <a:solidFill>
                  <a:schemeClr val="dk1"/>
                </a:solidFill>
                <a:latin typeface="Arial"/>
                <a:ea typeface="Arial"/>
                <a:cs typeface="Arial"/>
                <a:sym typeface="Arial"/>
              </a:rPr>
              <a:t> </a:t>
            </a:r>
            <a:r>
              <a:rPr lang="en-US" sz="2400" b="0" i="0" u="none" strike="noStrike" cap="none" dirty="0" err="1">
                <a:solidFill>
                  <a:schemeClr val="dk1"/>
                </a:solidFill>
                <a:latin typeface="Arial"/>
                <a:ea typeface="Arial"/>
                <a:cs typeface="Arial"/>
                <a:sym typeface="Arial"/>
              </a:rPr>
              <a:t>giáo</a:t>
            </a:r>
            <a:r>
              <a:rPr lang="en-US" sz="2400" b="0" i="0" u="none" strike="noStrike" cap="none" dirty="0">
                <a:solidFill>
                  <a:schemeClr val="dk1"/>
                </a:solidFill>
                <a:latin typeface="Arial"/>
                <a:ea typeface="Arial"/>
                <a:cs typeface="Arial"/>
                <a:sym typeface="Arial"/>
              </a:rPr>
              <a:t> </a:t>
            </a:r>
            <a:r>
              <a:rPr lang="en-US" sz="2400" b="0" i="0" u="none" strike="noStrike" cap="none" dirty="0" err="1">
                <a:solidFill>
                  <a:schemeClr val="dk1"/>
                </a:solidFill>
                <a:latin typeface="Arial"/>
                <a:ea typeface="Arial"/>
                <a:cs typeface="Arial"/>
                <a:sym typeface="Arial"/>
              </a:rPr>
              <a:t>viên</a:t>
            </a:r>
            <a:r>
              <a:rPr lang="en-US" sz="2400" b="0" i="0" u="none" strike="noStrike" cap="none" dirty="0">
                <a:solidFill>
                  <a:schemeClr val="dk1"/>
                </a:solidFill>
                <a:latin typeface="Arial"/>
                <a:ea typeface="Arial"/>
                <a:cs typeface="Arial"/>
                <a:sym typeface="Arial"/>
              </a:rPr>
              <a:t> </a:t>
            </a:r>
            <a:r>
              <a:rPr lang="en-US" sz="2400" b="0" i="0" u="none" strike="noStrike" cap="none" dirty="0" err="1">
                <a:solidFill>
                  <a:schemeClr val="dk1"/>
                </a:solidFill>
                <a:latin typeface="Arial"/>
                <a:ea typeface="Arial"/>
                <a:cs typeface="Arial"/>
                <a:sym typeface="Arial"/>
              </a:rPr>
              <a:t>có</a:t>
            </a:r>
            <a:r>
              <a:rPr lang="en-US" sz="2400" b="0" i="0" u="none" strike="noStrike" cap="none" dirty="0">
                <a:solidFill>
                  <a:schemeClr val="dk1"/>
                </a:solidFill>
                <a:latin typeface="Arial"/>
                <a:ea typeface="Arial"/>
                <a:cs typeface="Arial"/>
                <a:sym typeface="Arial"/>
              </a:rPr>
              <a:t> </a:t>
            </a:r>
            <a:r>
              <a:rPr lang="en-US" sz="2400" b="0" i="0" u="none" strike="noStrike" cap="none" dirty="0" err="1">
                <a:solidFill>
                  <a:schemeClr val="dk1"/>
                </a:solidFill>
                <a:latin typeface="Arial"/>
                <a:ea typeface="Arial"/>
                <a:cs typeface="Arial"/>
                <a:sym typeface="Arial"/>
              </a:rPr>
              <a:t>thể</a:t>
            </a:r>
            <a:r>
              <a:rPr lang="en-US" sz="2400" b="0" i="0" u="none" strike="noStrike" cap="none" dirty="0">
                <a:solidFill>
                  <a:schemeClr val="dk1"/>
                </a:solidFill>
                <a:latin typeface="Arial"/>
                <a:ea typeface="Arial"/>
                <a:cs typeface="Arial"/>
                <a:sym typeface="Arial"/>
              </a:rPr>
              <a:t> </a:t>
            </a:r>
            <a:r>
              <a:rPr lang="en-US" sz="2400" b="0" i="0" u="none" strike="noStrike" cap="none" dirty="0" err="1">
                <a:solidFill>
                  <a:schemeClr val="dk1"/>
                </a:solidFill>
                <a:latin typeface="Arial"/>
                <a:ea typeface="Arial"/>
                <a:cs typeface="Arial"/>
                <a:sym typeface="Arial"/>
              </a:rPr>
              <a:t>tham</a:t>
            </a:r>
            <a:r>
              <a:rPr lang="en-US" sz="2400" b="0" i="0" u="none" strike="noStrike" cap="none" dirty="0">
                <a:solidFill>
                  <a:schemeClr val="dk1"/>
                </a:solidFill>
                <a:latin typeface="Arial"/>
                <a:ea typeface="Arial"/>
                <a:cs typeface="Arial"/>
                <a:sym typeface="Arial"/>
              </a:rPr>
              <a:t> </a:t>
            </a:r>
            <a:r>
              <a:rPr lang="en-US" sz="2400" b="0" i="0" u="none" strike="noStrike" cap="none" dirty="0" err="1">
                <a:solidFill>
                  <a:schemeClr val="dk1"/>
                </a:solidFill>
                <a:latin typeface="Arial"/>
                <a:ea typeface="Arial"/>
                <a:cs typeface="Arial"/>
                <a:sym typeface="Arial"/>
              </a:rPr>
              <a:t>khảo</a:t>
            </a:r>
            <a:r>
              <a:rPr lang="en-US" sz="2400" b="0" i="0" u="none" strike="noStrike" cap="none" dirty="0">
                <a:solidFill>
                  <a:schemeClr val="dk1"/>
                </a:solidFill>
                <a:latin typeface="Arial"/>
                <a:ea typeface="Arial"/>
                <a:cs typeface="Arial"/>
                <a:sym typeface="Arial"/>
              </a:rPr>
              <a:t>.</a:t>
            </a:r>
            <a:endParaRPr lang="vi-VN" sz="2400" b="0" i="0" u="none" strike="noStrike" cap="none" dirty="0">
              <a:solidFill>
                <a:schemeClr val="dk1"/>
              </a:solidFill>
              <a:latin typeface="Arial"/>
              <a:ea typeface="Arial"/>
              <a:cs typeface="Arial"/>
              <a:sym typeface="Arial"/>
            </a:endParaRPr>
          </a:p>
        </p:txBody>
      </p:sp>
      <p:sp>
        <p:nvSpPr>
          <p:cNvPr id="5" name="TextBox 4">
            <a:extLst>
              <a:ext uri="{FF2B5EF4-FFF2-40B4-BE49-F238E27FC236}">
                <a16:creationId xmlns:a16="http://schemas.microsoft.com/office/drawing/2014/main" id="{A18957B5-1F35-2E4D-BD9E-C6BA93173C78}"/>
              </a:ext>
            </a:extLst>
          </p:cNvPr>
          <p:cNvSpPr txBox="1"/>
          <p:nvPr/>
        </p:nvSpPr>
        <p:spPr>
          <a:xfrm>
            <a:off x="906511" y="608535"/>
            <a:ext cx="10038559" cy="523220"/>
          </a:xfrm>
          <a:prstGeom prst="rect">
            <a:avLst/>
          </a:prstGeom>
          <a:noFill/>
        </p:spPr>
        <p:txBody>
          <a:bodyPr wrap="square" rtlCol="0">
            <a:spAutoFit/>
          </a:bodyPr>
          <a:lstStyle/>
          <a:p>
            <a:r>
              <a:rPr lang="vi-VN" sz="2800" b="1" dirty="0">
                <a:solidFill>
                  <a:schemeClr val="bg1"/>
                </a:solidFill>
              </a:rPr>
              <a:t>VI –</a:t>
            </a:r>
            <a:r>
              <a:rPr lang="vi-VN" sz="2800" b="1" dirty="0"/>
              <a:t> </a:t>
            </a:r>
            <a:r>
              <a:rPr lang="vi-VN" sz="2800" b="1" dirty="0">
                <a:solidFill>
                  <a:schemeClr val="accent5">
                    <a:lumMod val="75000"/>
                  </a:schemeClr>
                </a:solidFill>
              </a:rPr>
              <a:t>TÀI LIỆU HỖ TRỢ GIẢNG DẠY VÀ HỌC TẬP </a:t>
            </a:r>
            <a:endParaRPr lang="vi-VN" sz="2400" b="1" dirty="0">
              <a:solidFill>
                <a:schemeClr val="accent3"/>
              </a:solidFill>
            </a:endParaRPr>
          </a:p>
        </p:txBody>
      </p:sp>
      <p:grpSp>
        <p:nvGrpSpPr>
          <p:cNvPr id="4" name="Group 3"/>
          <p:cNvGrpSpPr/>
          <p:nvPr/>
        </p:nvGrpSpPr>
        <p:grpSpPr>
          <a:xfrm>
            <a:off x="906511" y="546109"/>
            <a:ext cx="648072" cy="648072"/>
            <a:chOff x="1409738" y="-4691"/>
            <a:chExt cx="648072" cy="648072"/>
          </a:xfrm>
        </p:grpSpPr>
        <p:sp>
          <p:nvSpPr>
            <p:cNvPr id="6" name="Google Shape;297;p13"/>
            <p:cNvSpPr/>
            <p:nvPr/>
          </p:nvSpPr>
          <p:spPr>
            <a:xfrm>
              <a:off x="1409738" y="-4691"/>
              <a:ext cx="648072" cy="648072"/>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7" name="Google Shape;298;p13"/>
            <p:cNvSpPr txBox="1"/>
            <p:nvPr/>
          </p:nvSpPr>
          <p:spPr>
            <a:xfrm>
              <a:off x="1409738" y="18412"/>
              <a:ext cx="620342"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bg1"/>
                  </a:solidFill>
                  <a:latin typeface="Arial"/>
                  <a:ea typeface="Arial"/>
                  <a:cs typeface="Arial"/>
                  <a:sym typeface="Arial"/>
                </a:rPr>
                <a:t>6</a:t>
              </a:r>
              <a:endParaRPr sz="2400" b="1" i="0" u="none" strike="noStrike" cap="none">
                <a:solidFill>
                  <a:schemeClr val="bg1"/>
                </a:solidFill>
                <a:latin typeface="Arial"/>
                <a:ea typeface="Arial"/>
                <a:cs typeface="Arial"/>
                <a:sym typeface="Arial"/>
              </a:endParaRPr>
            </a:p>
          </p:txBody>
        </p:sp>
      </p:grpSp>
      <p:pic>
        <p:nvPicPr>
          <p:cNvPr id="14" name="Picture 13">
            <a:extLst>
              <a:ext uri="{FF2B5EF4-FFF2-40B4-BE49-F238E27FC236}">
                <a16:creationId xmlns:a16="http://schemas.microsoft.com/office/drawing/2014/main" id="{005438FB-A7C6-4AB5-8AF0-A1DDEB06B487}"/>
              </a:ext>
            </a:extLst>
          </p:cNvPr>
          <p:cNvPicPr>
            <a:picLocks noChangeAspect="1"/>
          </p:cNvPicPr>
          <p:nvPr/>
        </p:nvPicPr>
        <p:blipFill>
          <a:blip r:embed="rId3"/>
          <a:stretch>
            <a:fillRect/>
          </a:stretch>
        </p:blipFill>
        <p:spPr>
          <a:xfrm>
            <a:off x="2463257" y="3291262"/>
            <a:ext cx="4154424" cy="3197352"/>
          </a:xfrm>
          <a:prstGeom prst="rect">
            <a:avLst/>
          </a:prstGeom>
        </p:spPr>
      </p:pic>
    </p:spTree>
    <p:extLst>
      <p:ext uri="{BB962C8B-B14F-4D97-AF65-F5344CB8AC3E}">
        <p14:creationId xmlns:p14="http://schemas.microsoft.com/office/powerpoint/2010/main" val="2870816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A6A284-9D44-BA4C-9075-B368E9BBA95F}"/>
              </a:ext>
            </a:extLst>
          </p:cNvPr>
          <p:cNvSpPr txBox="1"/>
          <p:nvPr/>
        </p:nvSpPr>
        <p:spPr>
          <a:xfrm>
            <a:off x="1554584" y="1693982"/>
            <a:ext cx="5308671" cy="3913892"/>
          </a:xfrm>
          <a:prstGeom prst="rect">
            <a:avLst/>
          </a:prstGeom>
          <a:noFill/>
        </p:spPr>
        <p:txBody>
          <a:bodyPr wrap="square">
            <a:spAutoFit/>
          </a:bodyPr>
          <a:lstStyle/>
          <a:p>
            <a:pPr marL="228600" marR="0" lvl="0" indent="-228600" algn="just" rtl="0">
              <a:spcBef>
                <a:spcPts val="1000"/>
              </a:spcBef>
              <a:spcAft>
                <a:spcPts val="0"/>
              </a:spcAft>
              <a:buClr>
                <a:schemeClr val="tx1"/>
              </a:buClr>
              <a:buSzPct val="100900"/>
              <a:buFont typeface="Noto Sans Symbols"/>
              <a:buChar char="▪"/>
            </a:pPr>
            <a:r>
              <a:rPr lang="vi-VN" sz="2400" b="1" i="0" u="none" strike="noStrike" cap="none" dirty="0">
                <a:solidFill>
                  <a:srgbClr val="00B050"/>
                </a:solidFill>
                <a:latin typeface="Arial"/>
                <a:ea typeface="Arial"/>
                <a:cs typeface="Arial"/>
                <a:sym typeface="Arial"/>
              </a:rPr>
              <a:t>Sách bài tập</a:t>
            </a:r>
            <a:r>
              <a:rPr lang="vi-VN" sz="2400" b="0" i="0" u="none" strike="noStrike" cap="none" dirty="0">
                <a:solidFill>
                  <a:srgbClr val="00B050"/>
                </a:solidFill>
                <a:latin typeface="Arial"/>
                <a:ea typeface="Arial"/>
                <a:cs typeface="Arial"/>
                <a:sym typeface="Arial"/>
              </a:rPr>
              <a:t> </a:t>
            </a:r>
            <a:r>
              <a:rPr lang="vi-VN" sz="2400" b="0" i="0" u="none" strike="noStrike" cap="none" dirty="0">
                <a:solidFill>
                  <a:schemeClr val="dk1"/>
                </a:solidFill>
                <a:latin typeface="Arial"/>
                <a:ea typeface="Arial"/>
                <a:cs typeface="Arial"/>
                <a:sym typeface="Arial"/>
              </a:rPr>
              <a:t>cung cấp thêm hệ thống câu hỏi, bài tập (phong phú, nhiều mức độ) cho học sinh và giáo viên.</a:t>
            </a:r>
            <a:endParaRPr lang="vi-VN" sz="2400" b="0" i="0" u="none" strike="noStrike" cap="none" dirty="0">
              <a:latin typeface="Arial"/>
              <a:ea typeface="Arial"/>
              <a:cs typeface="Arial"/>
              <a:sym typeface="Arial"/>
            </a:endParaRPr>
          </a:p>
          <a:p>
            <a:pPr marL="228600" marR="0" lvl="0" indent="-228600" algn="just" rtl="0">
              <a:spcBef>
                <a:spcPts val="1000"/>
              </a:spcBef>
              <a:spcAft>
                <a:spcPts val="0"/>
              </a:spcAft>
              <a:buClr>
                <a:schemeClr val="dk1"/>
              </a:buClr>
              <a:buSzPct val="100900"/>
              <a:buFont typeface="Noto Sans Symbols"/>
              <a:buChar char="▪"/>
            </a:pPr>
            <a:r>
              <a:rPr lang="vi-VN" sz="2400" b="1" i="0" u="none" strike="noStrike" cap="none" dirty="0">
                <a:solidFill>
                  <a:srgbClr val="00B050"/>
                </a:solidFill>
                <a:latin typeface="Arial"/>
                <a:ea typeface="Arial"/>
                <a:cs typeface="Arial"/>
                <a:sym typeface="Arial"/>
              </a:rPr>
              <a:t>Để học tốt Toán </a:t>
            </a:r>
            <a:r>
              <a:rPr lang="vi-VN" sz="2400" b="1" dirty="0">
                <a:solidFill>
                  <a:srgbClr val="00B050"/>
                </a:solidFill>
                <a:latin typeface="Arial"/>
                <a:ea typeface="Arial"/>
                <a:cs typeface="Arial"/>
                <a:sym typeface="Arial"/>
              </a:rPr>
              <a:t>9</a:t>
            </a:r>
            <a:r>
              <a:rPr lang="vi-VN" sz="2400" b="1" i="0" u="none" strike="noStrike" cap="none" dirty="0">
                <a:solidFill>
                  <a:srgbClr val="00B050"/>
                </a:solidFill>
                <a:latin typeface="Arial"/>
                <a:ea typeface="Arial"/>
                <a:cs typeface="Arial"/>
                <a:sym typeface="Arial"/>
              </a:rPr>
              <a:t> </a:t>
            </a:r>
            <a:r>
              <a:rPr lang="vi-VN" sz="2400" b="0" i="0" u="none" strike="noStrike" cap="none" dirty="0">
                <a:solidFill>
                  <a:schemeClr val="dk1"/>
                </a:solidFill>
                <a:latin typeface="Arial"/>
                <a:ea typeface="Arial"/>
                <a:cs typeface="Arial"/>
                <a:sym typeface="Arial"/>
              </a:rPr>
              <a:t>cung cấp hướng dẫn và lời giải chi tiết cho tất cả các bài tập trong phần Luyện tập, Vận dụng và Bài tập cuối bài trong SGK Toán </a:t>
            </a:r>
            <a:r>
              <a:rPr lang="vi-VN" sz="2400" dirty="0">
                <a:solidFill>
                  <a:schemeClr val="dk1"/>
                </a:solidFill>
                <a:latin typeface="Arial"/>
                <a:ea typeface="Arial"/>
                <a:cs typeface="Arial"/>
                <a:sym typeface="Arial"/>
              </a:rPr>
              <a:t>9</a:t>
            </a:r>
            <a:r>
              <a:rPr lang="vi-VN" sz="2400" b="0" i="0" u="none" strike="noStrike" cap="none" dirty="0">
                <a:solidFill>
                  <a:schemeClr val="dk1"/>
                </a:solidFill>
                <a:latin typeface="Arial"/>
                <a:ea typeface="Arial"/>
                <a:cs typeface="Arial"/>
                <a:sym typeface="Arial"/>
              </a:rPr>
              <a:t> và hệ thống bài tập bổ sung chọn lọc.  </a:t>
            </a:r>
          </a:p>
        </p:txBody>
      </p:sp>
      <p:sp>
        <p:nvSpPr>
          <p:cNvPr id="5" name="TextBox 4">
            <a:extLst>
              <a:ext uri="{FF2B5EF4-FFF2-40B4-BE49-F238E27FC236}">
                <a16:creationId xmlns:a16="http://schemas.microsoft.com/office/drawing/2014/main" id="{A18957B5-1F35-2E4D-BD9E-C6BA93173C78}"/>
              </a:ext>
            </a:extLst>
          </p:cNvPr>
          <p:cNvSpPr txBox="1"/>
          <p:nvPr/>
        </p:nvSpPr>
        <p:spPr>
          <a:xfrm>
            <a:off x="934241" y="902825"/>
            <a:ext cx="10038559" cy="523220"/>
          </a:xfrm>
          <a:prstGeom prst="rect">
            <a:avLst/>
          </a:prstGeom>
          <a:noFill/>
        </p:spPr>
        <p:txBody>
          <a:bodyPr wrap="square" rtlCol="0">
            <a:spAutoFit/>
          </a:bodyPr>
          <a:lstStyle/>
          <a:p>
            <a:r>
              <a:rPr lang="vi-VN" sz="2800" b="1" dirty="0">
                <a:solidFill>
                  <a:schemeClr val="bg1"/>
                </a:solidFill>
              </a:rPr>
              <a:t>VI –</a:t>
            </a:r>
            <a:r>
              <a:rPr lang="vi-VN" sz="2800" b="1" dirty="0"/>
              <a:t> </a:t>
            </a:r>
            <a:r>
              <a:rPr lang="vi-VN" sz="2800" b="1" dirty="0">
                <a:solidFill>
                  <a:schemeClr val="accent5">
                    <a:lumMod val="75000"/>
                  </a:schemeClr>
                </a:solidFill>
              </a:rPr>
              <a:t>TÀI LIỆU HỖ TRỢ GIẢNG DẠY VÀ HỌC TẬP </a:t>
            </a:r>
            <a:endParaRPr lang="vi-VN" sz="2400" b="1" dirty="0">
              <a:solidFill>
                <a:schemeClr val="accent3"/>
              </a:solidFill>
            </a:endParaRPr>
          </a:p>
        </p:txBody>
      </p:sp>
      <p:grpSp>
        <p:nvGrpSpPr>
          <p:cNvPr id="4" name="Group 3"/>
          <p:cNvGrpSpPr/>
          <p:nvPr/>
        </p:nvGrpSpPr>
        <p:grpSpPr>
          <a:xfrm>
            <a:off x="934241" y="840399"/>
            <a:ext cx="648072" cy="648072"/>
            <a:chOff x="1409738" y="-4691"/>
            <a:chExt cx="648072" cy="648072"/>
          </a:xfrm>
        </p:grpSpPr>
        <p:sp>
          <p:nvSpPr>
            <p:cNvPr id="6" name="Google Shape;297;p13"/>
            <p:cNvSpPr/>
            <p:nvPr/>
          </p:nvSpPr>
          <p:spPr>
            <a:xfrm>
              <a:off x="1409738" y="-4691"/>
              <a:ext cx="648072" cy="648072"/>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7" name="Google Shape;298;p13"/>
            <p:cNvSpPr txBox="1"/>
            <p:nvPr/>
          </p:nvSpPr>
          <p:spPr>
            <a:xfrm>
              <a:off x="1409738" y="18412"/>
              <a:ext cx="620342"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bg1"/>
                  </a:solidFill>
                  <a:latin typeface="Arial"/>
                  <a:ea typeface="Arial"/>
                  <a:cs typeface="Arial"/>
                  <a:sym typeface="Arial"/>
                </a:rPr>
                <a:t>6</a:t>
              </a:r>
              <a:endParaRPr sz="2400" b="1" i="0" u="none" strike="noStrike" cap="none">
                <a:solidFill>
                  <a:schemeClr val="bg1"/>
                </a:solidFill>
                <a:latin typeface="Arial"/>
                <a:ea typeface="Arial"/>
                <a:cs typeface="Arial"/>
                <a:sym typeface="Arial"/>
              </a:endParaRPr>
            </a:p>
          </p:txBody>
        </p:sp>
      </p:grpSp>
      <p:pic>
        <p:nvPicPr>
          <p:cNvPr id="11" name="Picture 10"/>
          <p:cNvPicPr>
            <a:picLocks noChangeAspect="1"/>
          </p:cNvPicPr>
          <p:nvPr/>
        </p:nvPicPr>
        <p:blipFill>
          <a:blip r:embed="rId2"/>
          <a:stretch>
            <a:fillRect/>
          </a:stretch>
        </p:blipFill>
        <p:spPr>
          <a:xfrm rot="343590">
            <a:off x="7154573" y="1795108"/>
            <a:ext cx="2181331" cy="3085684"/>
          </a:xfrm>
          <a:prstGeom prst="rect">
            <a:avLst/>
          </a:prstGeom>
        </p:spPr>
      </p:pic>
      <p:pic>
        <p:nvPicPr>
          <p:cNvPr id="12" name="Picture 11"/>
          <p:cNvPicPr>
            <a:picLocks noChangeAspect="1"/>
          </p:cNvPicPr>
          <p:nvPr/>
        </p:nvPicPr>
        <p:blipFill>
          <a:blip r:embed="rId3"/>
          <a:stretch>
            <a:fillRect/>
          </a:stretch>
        </p:blipFill>
        <p:spPr>
          <a:xfrm rot="281273">
            <a:off x="9752369" y="2001323"/>
            <a:ext cx="2200103" cy="3152587"/>
          </a:xfrm>
          <a:prstGeom prst="rect">
            <a:avLst/>
          </a:prstGeom>
        </p:spPr>
      </p:pic>
    </p:spTree>
    <p:extLst>
      <p:ext uri="{BB962C8B-B14F-4D97-AF65-F5344CB8AC3E}">
        <p14:creationId xmlns:p14="http://schemas.microsoft.com/office/powerpoint/2010/main" val="10986032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A6A284-9D44-BA4C-9075-B368E9BBA95F}"/>
              </a:ext>
            </a:extLst>
          </p:cNvPr>
          <p:cNvSpPr txBox="1"/>
          <p:nvPr/>
        </p:nvSpPr>
        <p:spPr>
          <a:xfrm>
            <a:off x="1554583" y="1693982"/>
            <a:ext cx="9178589" cy="1806648"/>
          </a:xfrm>
          <a:prstGeom prst="rect">
            <a:avLst/>
          </a:prstGeom>
          <a:noFill/>
        </p:spPr>
        <p:txBody>
          <a:bodyPr wrap="square">
            <a:spAutoFit/>
          </a:bodyPr>
          <a:lstStyle/>
          <a:p>
            <a:pPr marL="228600" marR="0" lvl="0" indent="-228600" algn="l" rtl="0">
              <a:lnSpc>
                <a:spcPct val="90000"/>
              </a:lnSpc>
              <a:spcBef>
                <a:spcPts val="1000"/>
              </a:spcBef>
              <a:spcAft>
                <a:spcPts val="0"/>
              </a:spcAft>
              <a:buClr>
                <a:schemeClr val="dk1"/>
              </a:buClr>
              <a:buSzPct val="100900"/>
              <a:buFont typeface="Noto Sans Symbols"/>
              <a:buChar char="▪"/>
            </a:pPr>
            <a:r>
              <a:rPr lang="vi-VN" sz="2400" b="0" i="0" u="none" strike="noStrike" cap="none" dirty="0">
                <a:solidFill>
                  <a:schemeClr val="dk1"/>
                </a:solidFill>
                <a:latin typeface="Arial"/>
                <a:ea typeface="Arial"/>
                <a:cs typeface="Arial"/>
                <a:sym typeface="Arial"/>
              </a:rPr>
              <a:t>Hỗ trợ học liệu điện tử trên </a:t>
            </a:r>
            <a:r>
              <a:rPr lang="vi-VN" sz="2400" b="0" i="0" u="none" strike="noStrike" cap="none" dirty="0">
                <a:solidFill>
                  <a:srgbClr val="00B050"/>
                </a:solidFill>
                <a:latin typeface="Arial"/>
                <a:ea typeface="Arial"/>
                <a:cs typeface="Arial"/>
                <a:sym typeface="Arial"/>
              </a:rPr>
              <a:t>website </a:t>
            </a:r>
            <a:r>
              <a:rPr lang="vi-VN" sz="2400" b="0" i="0" strike="noStrike" cap="none" dirty="0">
                <a:solidFill>
                  <a:srgbClr val="00B050"/>
                </a:solidFill>
                <a:latin typeface="Arial"/>
                <a:ea typeface="Arial"/>
                <a:cs typeface="Arial"/>
                <a:sym typeface="Arial"/>
                <a:hlinkClick r:id="rId2"/>
              </a:rPr>
              <a:t>hanhtrangso.nxbgd.vn</a:t>
            </a:r>
            <a:r>
              <a:rPr lang="vi-VN" sz="2400" b="0" i="0" strike="noStrike" cap="none" dirty="0">
                <a:solidFill>
                  <a:srgbClr val="00B050"/>
                </a:solidFill>
                <a:latin typeface="Arial"/>
                <a:ea typeface="Arial"/>
                <a:cs typeface="Arial"/>
                <a:sym typeface="Arial"/>
              </a:rPr>
              <a:t> </a:t>
            </a:r>
          </a:p>
          <a:p>
            <a:pPr marL="228600" marR="0" lvl="0" indent="-228600" algn="l" rtl="0">
              <a:lnSpc>
                <a:spcPct val="90000"/>
              </a:lnSpc>
              <a:spcBef>
                <a:spcPts val="1000"/>
              </a:spcBef>
              <a:spcAft>
                <a:spcPts val="0"/>
              </a:spcAft>
              <a:buClr>
                <a:schemeClr val="dk1"/>
              </a:buClr>
              <a:buSzPct val="100900"/>
              <a:buFont typeface="Noto Sans Symbols"/>
              <a:buChar char="▪"/>
            </a:pPr>
            <a:r>
              <a:rPr lang="vi-VN" sz="2400" b="0" i="0" u="none" strike="noStrike" cap="none" dirty="0">
                <a:solidFill>
                  <a:schemeClr val="dk1"/>
                </a:solidFill>
                <a:latin typeface="Arial"/>
                <a:ea typeface="Arial"/>
                <a:cs typeface="Arial"/>
                <a:sym typeface="Arial"/>
              </a:rPr>
              <a:t>Hỗ trợ tập huấn giáo viên trên </a:t>
            </a:r>
            <a:r>
              <a:rPr lang="vi-VN" sz="2400" b="0" i="0" u="none" strike="noStrike" cap="none" dirty="0">
                <a:solidFill>
                  <a:srgbClr val="00B050"/>
                </a:solidFill>
                <a:latin typeface="Arial"/>
                <a:ea typeface="Arial"/>
                <a:cs typeface="Arial"/>
                <a:sym typeface="Arial"/>
              </a:rPr>
              <a:t>website </a:t>
            </a:r>
            <a:r>
              <a:rPr lang="vi-VN" sz="2400" b="0" i="0" u="none" strike="noStrike" cap="none" dirty="0">
                <a:solidFill>
                  <a:srgbClr val="FF0000"/>
                </a:solidFill>
                <a:latin typeface="Arial"/>
                <a:ea typeface="Arial"/>
                <a:cs typeface="Arial"/>
                <a:sym typeface="Arial"/>
                <a:hlinkClick r:id="rId3"/>
              </a:rPr>
              <a:t>taphuan.nxbgd.vn</a:t>
            </a:r>
            <a:endParaRPr lang="vi-VN" sz="2400" dirty="0"/>
          </a:p>
          <a:p>
            <a:pPr marL="228600" marR="0" lvl="0" indent="-228600" rtl="0">
              <a:lnSpc>
                <a:spcPct val="90000"/>
              </a:lnSpc>
              <a:spcBef>
                <a:spcPts val="1000"/>
              </a:spcBef>
              <a:spcAft>
                <a:spcPts val="0"/>
              </a:spcAft>
              <a:buClr>
                <a:schemeClr val="dk1"/>
              </a:buClr>
              <a:buSzPct val="100900"/>
              <a:buFont typeface="Noto Sans Symbols"/>
              <a:buChar char="▪"/>
            </a:pPr>
            <a:r>
              <a:rPr lang="vi-VN" sz="2400" b="0" i="0" u="none" strike="noStrike" cap="none" dirty="0">
                <a:solidFill>
                  <a:srgbClr val="000000"/>
                </a:solidFill>
                <a:latin typeface="Arial"/>
                <a:ea typeface="Arial"/>
                <a:cs typeface="Arial"/>
                <a:sym typeface="Arial"/>
              </a:rPr>
              <a:t>Trang </a:t>
            </a:r>
            <a:r>
              <a:rPr lang="vi-VN" sz="2400" b="0" i="0" u="none" strike="noStrike" cap="none" dirty="0">
                <a:solidFill>
                  <a:srgbClr val="00B050"/>
                </a:solidFill>
                <a:latin typeface="Arial"/>
                <a:ea typeface="Arial"/>
                <a:cs typeface="Arial"/>
                <a:sym typeface="Arial"/>
              </a:rPr>
              <a:t>facebook</a:t>
            </a:r>
            <a:r>
              <a:rPr lang="vi-VN" sz="2400" dirty="0">
                <a:solidFill>
                  <a:srgbClr val="000000"/>
                </a:solidFill>
                <a:latin typeface="Arial"/>
                <a:ea typeface="Arial"/>
                <a:cs typeface="Arial"/>
                <a:sym typeface="Arial"/>
              </a:rPr>
              <a:t> </a:t>
            </a:r>
            <a:r>
              <a:rPr lang="vi-VN" sz="2400" b="0" i="0" u="none" strike="noStrike" cap="none" dirty="0">
                <a:solidFill>
                  <a:srgbClr val="FF0000"/>
                </a:solidFill>
                <a:sym typeface="Arial"/>
                <a:hlinkClick r:id="rId4"/>
              </a:rPr>
              <a:t>Sách giáo khoa "Kết nối Tri thức với Cuộc sống"</a:t>
            </a:r>
            <a:endParaRPr lang="vi-VN" sz="2400" dirty="0"/>
          </a:p>
          <a:p>
            <a:pPr marL="228600" marR="0" lvl="0" indent="-228600" rtl="0">
              <a:lnSpc>
                <a:spcPct val="90000"/>
              </a:lnSpc>
              <a:spcBef>
                <a:spcPts val="1000"/>
              </a:spcBef>
              <a:spcAft>
                <a:spcPts val="0"/>
              </a:spcAft>
              <a:buClr>
                <a:schemeClr val="dk1"/>
              </a:buClr>
              <a:buSzPct val="100900"/>
              <a:buFont typeface="Noto Sans Symbols"/>
              <a:buChar char="▪"/>
            </a:pPr>
            <a:r>
              <a:rPr lang="vi-VN" sz="2400" b="0" i="0" u="none" strike="noStrike" cap="none" dirty="0">
                <a:solidFill>
                  <a:schemeClr val="dk1"/>
                </a:solidFill>
                <a:latin typeface="Arial"/>
                <a:ea typeface="Arial"/>
                <a:cs typeface="Arial"/>
                <a:sym typeface="Arial"/>
              </a:rPr>
              <a:t>Nhóm </a:t>
            </a:r>
            <a:r>
              <a:rPr lang="vi-VN" sz="2400" b="0" i="0" u="none" strike="noStrike" cap="none" dirty="0">
                <a:solidFill>
                  <a:srgbClr val="00B050"/>
                </a:solidFill>
                <a:latin typeface="Arial"/>
                <a:ea typeface="Arial"/>
                <a:cs typeface="Arial"/>
                <a:sym typeface="Arial"/>
              </a:rPr>
              <a:t>facebook</a:t>
            </a:r>
            <a:r>
              <a:rPr lang="vi-VN" sz="2400" b="0" i="0" u="none" strike="noStrike" cap="none" dirty="0">
                <a:solidFill>
                  <a:schemeClr val="dk1"/>
                </a:solidFill>
                <a:latin typeface="Arial"/>
                <a:ea typeface="Arial"/>
                <a:cs typeface="Arial"/>
                <a:sym typeface="Arial"/>
              </a:rPr>
              <a:t> </a:t>
            </a:r>
            <a:r>
              <a:rPr lang="vi-VN" sz="2400" b="0" i="0" u="none" strike="noStrike" cap="none" dirty="0">
                <a:solidFill>
                  <a:srgbClr val="FF0000"/>
                </a:solidFill>
                <a:latin typeface="Arial"/>
                <a:ea typeface="Arial"/>
                <a:cs typeface="Arial"/>
                <a:sym typeface="Arial"/>
                <a:hlinkClick r:id="rId5"/>
              </a:rPr>
              <a:t>SGK TOÁN 678</a:t>
            </a:r>
            <a:r>
              <a:rPr lang="en-US" sz="2400" dirty="0">
                <a:solidFill>
                  <a:srgbClr val="FF0000"/>
                </a:solidFill>
                <a:latin typeface="Arial"/>
                <a:ea typeface="Arial"/>
                <a:cs typeface="Arial"/>
                <a:sym typeface="Arial"/>
                <a:hlinkClick r:id="rId5"/>
              </a:rPr>
              <a:t>9</a:t>
            </a:r>
            <a:r>
              <a:rPr lang="vi-VN" sz="2400" b="0" i="0" u="none" strike="noStrike" cap="none" dirty="0">
                <a:solidFill>
                  <a:srgbClr val="FF0000"/>
                </a:solidFill>
                <a:latin typeface="Arial"/>
                <a:ea typeface="Arial"/>
                <a:cs typeface="Arial"/>
                <a:sym typeface="Arial"/>
                <a:hlinkClick r:id="rId5"/>
              </a:rPr>
              <a:t> - Kết nối TTVCS</a:t>
            </a:r>
            <a:endParaRPr lang="vi-VN" sz="2400" dirty="0"/>
          </a:p>
        </p:txBody>
      </p:sp>
      <p:sp>
        <p:nvSpPr>
          <p:cNvPr id="5" name="TextBox 4">
            <a:extLst>
              <a:ext uri="{FF2B5EF4-FFF2-40B4-BE49-F238E27FC236}">
                <a16:creationId xmlns:a16="http://schemas.microsoft.com/office/drawing/2014/main" id="{A18957B5-1F35-2E4D-BD9E-C6BA93173C78}"/>
              </a:ext>
            </a:extLst>
          </p:cNvPr>
          <p:cNvSpPr txBox="1"/>
          <p:nvPr/>
        </p:nvSpPr>
        <p:spPr>
          <a:xfrm>
            <a:off x="934241" y="902825"/>
            <a:ext cx="10038559" cy="523220"/>
          </a:xfrm>
          <a:prstGeom prst="rect">
            <a:avLst/>
          </a:prstGeom>
          <a:noFill/>
        </p:spPr>
        <p:txBody>
          <a:bodyPr wrap="square" rtlCol="0">
            <a:spAutoFit/>
          </a:bodyPr>
          <a:lstStyle/>
          <a:p>
            <a:r>
              <a:rPr lang="vi-VN" sz="2800" b="1" dirty="0">
                <a:solidFill>
                  <a:schemeClr val="bg1"/>
                </a:solidFill>
              </a:rPr>
              <a:t>VI –</a:t>
            </a:r>
            <a:r>
              <a:rPr lang="vi-VN" sz="2800" b="1" dirty="0"/>
              <a:t> </a:t>
            </a:r>
            <a:r>
              <a:rPr lang="vi-VN" sz="2800" b="1" dirty="0">
                <a:solidFill>
                  <a:schemeClr val="accent5">
                    <a:lumMod val="75000"/>
                  </a:schemeClr>
                </a:solidFill>
              </a:rPr>
              <a:t>TÀI LIỆU HỖ TRỢ GIẢNG DẠY VÀ HỌC TẬP </a:t>
            </a:r>
            <a:endParaRPr lang="vi-VN" sz="2400" b="1" dirty="0">
              <a:solidFill>
                <a:schemeClr val="bg1">
                  <a:lumMod val="65000"/>
                </a:schemeClr>
              </a:solidFill>
            </a:endParaRPr>
          </a:p>
        </p:txBody>
      </p:sp>
      <p:grpSp>
        <p:nvGrpSpPr>
          <p:cNvPr id="4" name="Group 3"/>
          <p:cNvGrpSpPr/>
          <p:nvPr/>
        </p:nvGrpSpPr>
        <p:grpSpPr>
          <a:xfrm>
            <a:off x="934241" y="840399"/>
            <a:ext cx="648072" cy="648072"/>
            <a:chOff x="1409738" y="-4691"/>
            <a:chExt cx="648072" cy="648072"/>
          </a:xfrm>
        </p:grpSpPr>
        <p:sp>
          <p:nvSpPr>
            <p:cNvPr id="6" name="Google Shape;297;p13"/>
            <p:cNvSpPr/>
            <p:nvPr/>
          </p:nvSpPr>
          <p:spPr>
            <a:xfrm>
              <a:off x="1409738" y="-4691"/>
              <a:ext cx="648072" cy="648072"/>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7" name="Google Shape;298;p13"/>
            <p:cNvSpPr txBox="1"/>
            <p:nvPr/>
          </p:nvSpPr>
          <p:spPr>
            <a:xfrm>
              <a:off x="1409738" y="18412"/>
              <a:ext cx="620342"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bg1"/>
                  </a:solidFill>
                  <a:latin typeface="Arial"/>
                  <a:ea typeface="Arial"/>
                  <a:cs typeface="Arial"/>
                  <a:sym typeface="Arial"/>
                </a:rPr>
                <a:t>6</a:t>
              </a:r>
              <a:endParaRPr sz="2400" b="1" i="0" u="none" strike="noStrike" cap="none">
                <a:solidFill>
                  <a:schemeClr val="bg1"/>
                </a:solidFill>
                <a:latin typeface="Arial"/>
                <a:ea typeface="Arial"/>
                <a:cs typeface="Arial"/>
                <a:sym typeface="Arial"/>
              </a:endParaRPr>
            </a:p>
          </p:txBody>
        </p:sp>
      </p:grpSp>
      <p:pic>
        <p:nvPicPr>
          <p:cNvPr id="8" name="Picture 7"/>
          <p:cNvPicPr>
            <a:picLocks noChangeAspect="1"/>
          </p:cNvPicPr>
          <p:nvPr/>
        </p:nvPicPr>
        <p:blipFill>
          <a:blip r:embed="rId6"/>
          <a:stretch>
            <a:fillRect/>
          </a:stretch>
        </p:blipFill>
        <p:spPr>
          <a:xfrm>
            <a:off x="2310975" y="3872337"/>
            <a:ext cx="3549997" cy="2301841"/>
          </a:xfrm>
          <a:prstGeom prst="rect">
            <a:avLst/>
          </a:prstGeom>
        </p:spPr>
      </p:pic>
      <p:pic>
        <p:nvPicPr>
          <p:cNvPr id="9" name="Picture 8"/>
          <p:cNvPicPr/>
          <p:nvPr/>
        </p:nvPicPr>
        <p:blipFill>
          <a:blip r:embed="rId7" cstate="print">
            <a:extLst>
              <a:ext uri="{28A0092B-C50C-407E-A947-70E740481C1C}">
                <a14:useLocalDpi xmlns:a14="http://schemas.microsoft.com/office/drawing/2010/main" val="0"/>
              </a:ext>
            </a:extLst>
          </a:blip>
          <a:stretch>
            <a:fillRect/>
          </a:stretch>
        </p:blipFill>
        <p:spPr>
          <a:xfrm>
            <a:off x="6724260" y="3768567"/>
            <a:ext cx="2634237" cy="2634237"/>
          </a:xfrm>
          <a:prstGeom prst="rect">
            <a:avLst/>
          </a:prstGeom>
        </p:spPr>
      </p:pic>
    </p:spTree>
    <p:extLst>
      <p:ext uri="{BB962C8B-B14F-4D97-AF65-F5344CB8AC3E}">
        <p14:creationId xmlns:p14="http://schemas.microsoft.com/office/powerpoint/2010/main" val="17556184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6260E9-8D0E-DC4F-8BBF-5C869AC17813}"/>
              </a:ext>
            </a:extLst>
          </p:cNvPr>
          <p:cNvSpPr txBox="1"/>
          <p:nvPr/>
        </p:nvSpPr>
        <p:spPr>
          <a:xfrm>
            <a:off x="4297082" y="2825950"/>
            <a:ext cx="4371278" cy="584775"/>
          </a:xfrm>
          <a:prstGeom prst="rect">
            <a:avLst/>
          </a:prstGeom>
          <a:noFill/>
        </p:spPr>
        <p:txBody>
          <a:bodyPr wrap="square" rtlCol="0">
            <a:spAutoFit/>
          </a:bodyPr>
          <a:lstStyle/>
          <a:p>
            <a:r>
              <a:rPr lang="en-US" sz="3200" b="1" dirty="0">
                <a:solidFill>
                  <a:srgbClr val="0070C0"/>
                </a:solidFill>
              </a:rPr>
              <a:t>TRÂN TRỌNG CẢM ƠN</a:t>
            </a:r>
            <a:r>
              <a:rPr lang="vi-VN" sz="3200" b="1" dirty="0">
                <a:solidFill>
                  <a:srgbClr val="0070C0"/>
                </a:solidFill>
              </a:rPr>
              <a:t>!</a:t>
            </a:r>
          </a:p>
        </p:txBody>
      </p:sp>
      <p:pic>
        <p:nvPicPr>
          <p:cNvPr id="5" name="Graphic 4" descr="An arch of leaves and lemons">
            <a:extLst>
              <a:ext uri="{FF2B5EF4-FFF2-40B4-BE49-F238E27FC236}">
                <a16:creationId xmlns:a16="http://schemas.microsoft.com/office/drawing/2014/main" id="{42F1F998-E088-AC4C-8CA7-F402F7DDCD38}"/>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b="15805"/>
          <a:stretch/>
        </p:blipFill>
        <p:spPr>
          <a:xfrm flipH="1">
            <a:off x="2579913" y="4502961"/>
            <a:ext cx="2771286" cy="2333268"/>
          </a:xfrm>
          <a:prstGeom prst="rect">
            <a:avLst/>
          </a:prstGeom>
        </p:spPr>
      </p:pic>
    </p:spTree>
    <p:extLst>
      <p:ext uri="{BB962C8B-B14F-4D97-AF65-F5344CB8AC3E}">
        <p14:creationId xmlns:p14="http://schemas.microsoft.com/office/powerpoint/2010/main" val="4227144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4E397D-0745-3649-BC78-D317A828AC84}"/>
              </a:ext>
            </a:extLst>
          </p:cNvPr>
          <p:cNvSpPr txBox="1"/>
          <p:nvPr/>
        </p:nvSpPr>
        <p:spPr>
          <a:xfrm>
            <a:off x="1999914" y="778278"/>
            <a:ext cx="5274526" cy="646331"/>
          </a:xfrm>
          <a:prstGeom prst="rect">
            <a:avLst/>
          </a:prstGeom>
          <a:noFill/>
        </p:spPr>
        <p:txBody>
          <a:bodyPr wrap="square" rtlCol="0">
            <a:spAutoFit/>
          </a:bodyPr>
          <a:lstStyle/>
          <a:p>
            <a:r>
              <a:rPr lang="vi-VN" sz="3600" b="1" dirty="0">
                <a:solidFill>
                  <a:srgbClr val="00B050"/>
                </a:solidFill>
              </a:rPr>
              <a:t>NỘI DUNG BÁO CÁO</a:t>
            </a:r>
          </a:p>
        </p:txBody>
      </p:sp>
      <p:sp>
        <p:nvSpPr>
          <p:cNvPr id="4" name="TextBox 3">
            <a:extLst>
              <a:ext uri="{FF2B5EF4-FFF2-40B4-BE49-F238E27FC236}">
                <a16:creationId xmlns:a16="http://schemas.microsoft.com/office/drawing/2014/main" id="{5E356CA5-6866-5B48-AA74-ACD5594AB033}"/>
              </a:ext>
            </a:extLst>
          </p:cNvPr>
          <p:cNvSpPr txBox="1"/>
          <p:nvPr/>
        </p:nvSpPr>
        <p:spPr>
          <a:xfrm>
            <a:off x="1275365" y="1834126"/>
            <a:ext cx="8691502" cy="4801314"/>
          </a:xfrm>
          <a:prstGeom prst="rect">
            <a:avLst/>
          </a:prstGeom>
          <a:noFill/>
        </p:spPr>
        <p:txBody>
          <a:bodyPr wrap="square" rtlCol="0">
            <a:spAutoFit/>
          </a:bodyPr>
          <a:lstStyle/>
          <a:p>
            <a:pPr marL="514350" indent="-514350">
              <a:buFont typeface="+mj-lt"/>
              <a:buAutoNum type="arabicPeriod"/>
            </a:pPr>
            <a:r>
              <a:rPr lang="en-US" sz="3200" dirty="0" err="1">
                <a:latin typeface="Arial" panose="020B0604020202020204" pitchFamily="34" charset="0"/>
                <a:cs typeface="Arial" panose="020B0604020202020204" pitchFamily="34" charset="0"/>
              </a:rPr>
              <a:t>Mục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đích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soạn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đối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tượng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sử</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dụng</a:t>
            </a:r>
            <a:endParaRPr lang="en-US" sz="3200" dirty="0">
              <a:latin typeface="Arial" panose="020B0604020202020204" pitchFamily="34" charset="0"/>
              <a:cs typeface="Arial" panose="020B0604020202020204" pitchFamily="34" charset="0"/>
            </a:endParaRPr>
          </a:p>
          <a:p>
            <a:pPr marL="514350" indent="-514350">
              <a:buFont typeface="+mj-lt"/>
              <a:buAutoNum type="arabicPeriod"/>
            </a:pPr>
            <a:r>
              <a:rPr lang="en-US" sz="3200" dirty="0">
                <a:latin typeface="Arial" panose="020B0604020202020204" pitchFamily="34" charset="0"/>
                <a:cs typeface="Arial" panose="020B0604020202020204" pitchFamily="34" charset="0"/>
              </a:rPr>
              <a:t>Quan </a:t>
            </a:r>
            <a:r>
              <a:rPr lang="en-US" sz="3200" dirty="0" err="1">
                <a:latin typeface="Arial" panose="020B0604020202020204" pitchFamily="34" charset="0"/>
                <a:cs typeface="Arial" panose="020B0604020202020204" pitchFamily="34" charset="0"/>
              </a:rPr>
              <a:t>điểm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soạn</a:t>
            </a:r>
            <a:endParaRPr lang="en-US" sz="3200" dirty="0">
              <a:latin typeface="Arial" panose="020B0604020202020204" pitchFamily="34" charset="0"/>
              <a:cs typeface="Arial" panose="020B0604020202020204" pitchFamily="34" charset="0"/>
            </a:endParaRPr>
          </a:p>
          <a:p>
            <a:pPr marL="514350" indent="-514350">
              <a:buFont typeface="+mj-lt"/>
              <a:buAutoNum type="arabicPeriod"/>
            </a:pPr>
            <a:r>
              <a:rPr lang="en-US" sz="3200" dirty="0" err="1">
                <a:latin typeface="Arial" panose="020B0604020202020204" pitchFamily="34" charset="0"/>
                <a:cs typeface="Arial" panose="020B0604020202020204" pitchFamily="34" charset="0"/>
              </a:rPr>
              <a:t>Nội</a:t>
            </a:r>
            <a:r>
              <a:rPr lang="en-US" sz="3200" dirty="0">
                <a:latin typeface="Arial" panose="020B0604020202020204" pitchFamily="34" charset="0"/>
                <a:cs typeface="Arial" panose="020B0604020202020204" pitchFamily="34" charset="0"/>
              </a:rPr>
              <a:t> dung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bộ</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sách</a:t>
            </a:r>
            <a:endParaRPr lang="en-US" sz="3200" dirty="0">
              <a:latin typeface="Arial" panose="020B0604020202020204" pitchFamily="34" charset="0"/>
              <a:cs typeface="Arial" panose="020B0604020202020204" pitchFamily="34" charset="0"/>
            </a:endParaRPr>
          </a:p>
          <a:p>
            <a:pPr marL="514350" indent="-514350">
              <a:buFont typeface="+mj-lt"/>
              <a:buAutoNum type="arabicPeriod"/>
            </a:pPr>
            <a:r>
              <a:rPr lang="en-US" sz="3200" dirty="0" err="1">
                <a:latin typeface="Arial" panose="020B0604020202020204" pitchFamily="34" charset="0"/>
                <a:cs typeface="Arial" panose="020B0604020202020204" pitchFamily="34" charset="0"/>
              </a:rPr>
              <a:t>Cấu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trúc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bộ</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sách</a:t>
            </a:r>
            <a:endParaRPr lang="en-US" sz="3200" dirty="0">
              <a:latin typeface="Arial" panose="020B0604020202020204" pitchFamily="34" charset="0"/>
              <a:cs typeface="Arial" panose="020B0604020202020204" pitchFamily="34" charset="0"/>
            </a:endParaRPr>
          </a:p>
          <a:p>
            <a:pPr marL="971550" lvl="1" indent="-514350">
              <a:buFont typeface="Arial" panose="020B0604020202020204" pitchFamily="34" charset="0"/>
              <a:buChar char="•"/>
            </a:pPr>
            <a:r>
              <a:rPr lang="en-US" sz="3200" dirty="0" err="1">
                <a:latin typeface="Arial" panose="020B0604020202020204" pitchFamily="34" charset="0"/>
                <a:cs typeface="Arial" panose="020B0604020202020204" pitchFamily="34" charset="0"/>
              </a:rPr>
              <a:t>Cấu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trúc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chương</a:t>
            </a:r>
            <a:r>
              <a:rPr lang="en-US" sz="3200" dirty="0">
                <a:latin typeface="Arial" panose="020B0604020202020204" pitchFamily="34" charset="0"/>
                <a:cs typeface="Arial" panose="020B0604020202020204" pitchFamily="34" charset="0"/>
              </a:rPr>
              <a:t> </a:t>
            </a:r>
          </a:p>
          <a:p>
            <a:pPr marL="971550" lvl="1" indent="-514350">
              <a:buFont typeface="Arial" panose="020B0604020202020204" pitchFamily="34" charset="0"/>
              <a:buChar char="•"/>
            </a:pPr>
            <a:r>
              <a:rPr lang="en-US" sz="3200" dirty="0" err="1">
                <a:latin typeface="Arial" panose="020B0604020202020204" pitchFamily="34" charset="0"/>
                <a:cs typeface="Arial" panose="020B0604020202020204" pitchFamily="34" charset="0"/>
              </a:rPr>
              <a:t>Cấu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trúc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bài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học</a:t>
            </a:r>
            <a:endParaRPr lang="en-US" sz="3200" dirty="0">
              <a:latin typeface="Arial" panose="020B0604020202020204" pitchFamily="34" charset="0"/>
              <a:cs typeface="Arial" panose="020B0604020202020204" pitchFamily="34" charset="0"/>
            </a:endParaRPr>
          </a:p>
          <a:p>
            <a:pPr marL="971550" lvl="1" indent="-514350">
              <a:buFont typeface="Arial" panose="020B0604020202020204" pitchFamily="34" charset="0"/>
              <a:buChar char="•"/>
            </a:pPr>
            <a:r>
              <a:rPr lang="en-US" sz="3200" dirty="0" err="1">
                <a:latin typeface="Arial" panose="020B0604020202020204" pitchFamily="34" charset="0"/>
                <a:cs typeface="Arial" panose="020B0604020202020204" pitchFamily="34" charset="0"/>
              </a:rPr>
              <a:t>Cấu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trúc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mỗi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đơn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vị</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kiến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thức</a:t>
            </a:r>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5. </a:t>
            </a:r>
            <a:r>
              <a:rPr lang="en-US" sz="3200" dirty="0" err="1">
                <a:latin typeface="Arial" panose="020B0604020202020204" pitchFamily="34" charset="0"/>
                <a:cs typeface="Arial" panose="020B0604020202020204" pitchFamily="34" charset="0"/>
              </a:rPr>
              <a:t>Những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ưu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điểm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đặc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trưng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bộ</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sách</a:t>
            </a:r>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6. </a:t>
            </a:r>
            <a:r>
              <a:rPr lang="en-US" sz="3200" dirty="0" err="1">
                <a:latin typeface="Arial" panose="020B0604020202020204" pitchFamily="34" charset="0"/>
                <a:cs typeface="Arial" panose="020B0604020202020204" pitchFamily="34" charset="0"/>
              </a:rPr>
              <a:t>Tài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liệu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hỗ</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trợ</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giảng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dạy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học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tập</a:t>
            </a:r>
            <a:endParaRPr lang="en-US" sz="3200" dirty="0">
              <a:latin typeface="Arial" panose="020B0604020202020204" pitchFamily="34" charset="0"/>
              <a:cs typeface="Arial" panose="020B0604020202020204" pitchFamily="34" charset="0"/>
            </a:endParaRPr>
          </a:p>
          <a:p>
            <a:endParaRPr lang="vi-VN" dirty="0">
              <a:latin typeface="Arial" panose="020B0604020202020204" pitchFamily="34" charset="0"/>
              <a:cs typeface="Arial" panose="020B0604020202020204" pitchFamily="34" charset="0"/>
            </a:endParaRPr>
          </a:p>
        </p:txBody>
      </p:sp>
      <p:pic>
        <p:nvPicPr>
          <p:cNvPr id="7" name="Graphic 6" descr="A dandelion plant">
            <a:extLst>
              <a:ext uri="{FF2B5EF4-FFF2-40B4-BE49-F238E27FC236}">
                <a16:creationId xmlns:a16="http://schemas.microsoft.com/office/drawing/2014/main" id="{67723D18-AC12-9343-BED8-875FA174EAA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58187" y="2730686"/>
            <a:ext cx="2838450" cy="2838450"/>
          </a:xfrm>
          <a:prstGeom prst="rect">
            <a:avLst/>
          </a:prstGeom>
        </p:spPr>
      </p:pic>
    </p:spTree>
    <p:extLst>
      <p:ext uri="{BB962C8B-B14F-4D97-AF65-F5344CB8AC3E}">
        <p14:creationId xmlns:p14="http://schemas.microsoft.com/office/powerpoint/2010/main" val="3511856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DD51DA-6380-E945-ABE8-B14ED340CD3C}"/>
              </a:ext>
            </a:extLst>
          </p:cNvPr>
          <p:cNvSpPr txBox="1"/>
          <p:nvPr/>
        </p:nvSpPr>
        <p:spPr>
          <a:xfrm>
            <a:off x="1491821" y="915849"/>
            <a:ext cx="10224231" cy="523220"/>
          </a:xfrm>
          <a:prstGeom prst="rect">
            <a:avLst/>
          </a:prstGeom>
          <a:noFill/>
        </p:spPr>
        <p:txBody>
          <a:bodyPr wrap="square" rtlCol="0">
            <a:spAutoFit/>
          </a:bodyPr>
          <a:lstStyle/>
          <a:p>
            <a:r>
              <a:rPr lang="vi-VN" sz="2800" b="1" dirty="0">
                <a:solidFill>
                  <a:srgbClr val="0070C0"/>
                </a:solidFill>
              </a:rPr>
              <a:t>MỤC ĐÍCH BIÊN SOẠN và ĐỐI TƯỢNG SỬ DỤNG</a:t>
            </a:r>
          </a:p>
        </p:txBody>
      </p:sp>
      <p:sp>
        <p:nvSpPr>
          <p:cNvPr id="3" name="TextBox 2">
            <a:extLst>
              <a:ext uri="{FF2B5EF4-FFF2-40B4-BE49-F238E27FC236}">
                <a16:creationId xmlns:a16="http://schemas.microsoft.com/office/drawing/2014/main" id="{F24E01AD-C4BB-2F44-9047-150B11C2F429}"/>
              </a:ext>
            </a:extLst>
          </p:cNvPr>
          <p:cNvSpPr txBox="1"/>
          <p:nvPr/>
        </p:nvSpPr>
        <p:spPr>
          <a:xfrm>
            <a:off x="758283" y="1874728"/>
            <a:ext cx="10388688" cy="3108543"/>
          </a:xfrm>
          <a:prstGeom prst="rect">
            <a:avLst/>
          </a:prstGeom>
          <a:noFill/>
        </p:spPr>
        <p:txBody>
          <a:bodyPr wrap="square" rtlCol="0">
            <a:spAutoFit/>
          </a:bodyPr>
          <a:lstStyle/>
          <a:p>
            <a:pPr marL="342900" indent="-342900" algn="just">
              <a:buFont typeface="Wingdings" pitchFamily="2" charset="2"/>
              <a:buChar char="Ø"/>
            </a:pPr>
            <a:r>
              <a:rPr lang="vi-VN" sz="2800" dirty="0">
                <a:solidFill>
                  <a:srgbClr val="00B0F0"/>
                </a:solidFill>
              </a:rPr>
              <a:t>Mục đích biên soạn</a:t>
            </a:r>
            <a:r>
              <a:rPr lang="vi-VN" sz="2800" dirty="0"/>
              <a:t>: Cụ thể hoá Chương trình giáo dục phổ thông môn Toán năm 2018 của Bộ Giáo dục và Đào tạo; dùng làm tài liệu giáo khoa học tập môn Toán 9 trong các trường THCS.</a:t>
            </a:r>
            <a:r>
              <a:rPr lang="en-SG" sz="2800" dirty="0">
                <a:effectLst/>
              </a:rPr>
              <a:t> </a:t>
            </a:r>
          </a:p>
          <a:p>
            <a:pPr marL="342900" indent="-342900" algn="just">
              <a:buFont typeface="Wingdings" pitchFamily="2" charset="2"/>
              <a:buChar char="Ø"/>
            </a:pPr>
            <a:r>
              <a:rPr lang="vi-VN" sz="2800" dirty="0">
                <a:solidFill>
                  <a:srgbClr val="00B0F0"/>
                </a:solidFill>
              </a:rPr>
              <a:t>Đối tượng sử dụng</a:t>
            </a:r>
            <a:r>
              <a:rPr lang="vi-VN" sz="2800" dirty="0"/>
              <a:t>: Học sinh, giáo viên lớp 9 trên toàn quốc, các cơ quan quản lí giáo dục và các đối tượng quan tâm khác.</a:t>
            </a:r>
            <a:r>
              <a:rPr lang="en-SG" sz="2800" dirty="0">
                <a:effectLst/>
              </a:rPr>
              <a:t> </a:t>
            </a:r>
            <a:endParaRPr lang="vi-VN" sz="2400" dirty="0"/>
          </a:p>
        </p:txBody>
      </p:sp>
      <p:pic>
        <p:nvPicPr>
          <p:cNvPr id="5" name="Graphic 4" descr="A small arrangement of flowers">
            <a:extLst>
              <a:ext uri="{FF2B5EF4-FFF2-40B4-BE49-F238E27FC236}">
                <a16:creationId xmlns:a16="http://schemas.microsoft.com/office/drawing/2014/main" id="{C0848D48-9E7F-A042-A8F8-F4048641E5A2}"/>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b="19942"/>
          <a:stretch/>
        </p:blipFill>
        <p:spPr>
          <a:xfrm>
            <a:off x="3967162" y="3916866"/>
            <a:ext cx="3429000" cy="2745191"/>
          </a:xfrm>
          <a:prstGeom prst="rect">
            <a:avLst/>
          </a:prstGeom>
        </p:spPr>
      </p:pic>
      <p:grpSp>
        <p:nvGrpSpPr>
          <p:cNvPr id="4" name="Group 3"/>
          <p:cNvGrpSpPr/>
          <p:nvPr/>
        </p:nvGrpSpPr>
        <p:grpSpPr>
          <a:xfrm>
            <a:off x="758283" y="853423"/>
            <a:ext cx="648072" cy="648072"/>
            <a:chOff x="1409738" y="-4691"/>
            <a:chExt cx="648072" cy="648072"/>
          </a:xfrm>
        </p:grpSpPr>
        <p:sp>
          <p:nvSpPr>
            <p:cNvPr id="6" name="Google Shape;297;p13"/>
            <p:cNvSpPr/>
            <p:nvPr/>
          </p:nvSpPr>
          <p:spPr>
            <a:xfrm>
              <a:off x="1409738" y="-4691"/>
              <a:ext cx="648072" cy="648072"/>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7" name="Google Shape;298;p13"/>
            <p:cNvSpPr txBox="1"/>
            <p:nvPr/>
          </p:nvSpPr>
          <p:spPr>
            <a:xfrm>
              <a:off x="1409738" y="18412"/>
              <a:ext cx="620342"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bg1"/>
                  </a:solidFill>
                  <a:latin typeface="Arial"/>
                  <a:ea typeface="Arial"/>
                  <a:cs typeface="Arial"/>
                  <a:sym typeface="Arial"/>
                </a:rPr>
                <a:t>1</a:t>
              </a:r>
              <a:endParaRPr sz="2400" b="1" i="0" u="none" strike="noStrike" cap="none" dirty="0">
                <a:solidFill>
                  <a:schemeClr val="bg1"/>
                </a:solidFill>
                <a:latin typeface="Arial"/>
                <a:ea typeface="Arial"/>
                <a:cs typeface="Arial"/>
                <a:sym typeface="Arial"/>
              </a:endParaRPr>
            </a:p>
          </p:txBody>
        </p:sp>
      </p:grpSp>
    </p:spTree>
    <p:extLst>
      <p:ext uri="{BB962C8B-B14F-4D97-AF65-F5344CB8AC3E}">
        <p14:creationId xmlns:p14="http://schemas.microsoft.com/office/powerpoint/2010/main" val="1533333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39266B-A85D-F147-B50A-46F21919D23C}"/>
              </a:ext>
            </a:extLst>
          </p:cNvPr>
          <p:cNvSpPr txBox="1"/>
          <p:nvPr/>
        </p:nvSpPr>
        <p:spPr>
          <a:xfrm>
            <a:off x="1655180" y="586306"/>
            <a:ext cx="6110869" cy="523220"/>
          </a:xfrm>
          <a:prstGeom prst="rect">
            <a:avLst/>
          </a:prstGeom>
          <a:noFill/>
        </p:spPr>
        <p:txBody>
          <a:bodyPr wrap="square" rtlCol="0">
            <a:spAutoFit/>
          </a:bodyPr>
          <a:lstStyle/>
          <a:p>
            <a:r>
              <a:rPr lang="vi-VN" sz="2800" b="1" dirty="0">
                <a:solidFill>
                  <a:srgbClr val="0070C0"/>
                </a:solidFill>
              </a:rPr>
              <a:t>QUAN ĐIỂM BIÊN SOẠN</a:t>
            </a:r>
          </a:p>
        </p:txBody>
      </p:sp>
      <p:sp>
        <p:nvSpPr>
          <p:cNvPr id="5" name="TextBox 4">
            <a:extLst>
              <a:ext uri="{FF2B5EF4-FFF2-40B4-BE49-F238E27FC236}">
                <a16:creationId xmlns:a16="http://schemas.microsoft.com/office/drawing/2014/main" id="{93CF49B8-4242-764B-A454-DAF44B4DEA3F}"/>
              </a:ext>
            </a:extLst>
          </p:cNvPr>
          <p:cNvSpPr txBox="1"/>
          <p:nvPr/>
        </p:nvSpPr>
        <p:spPr>
          <a:xfrm>
            <a:off x="1161585" y="1308817"/>
            <a:ext cx="9868829" cy="4985980"/>
          </a:xfrm>
          <a:prstGeom prst="rect">
            <a:avLst/>
          </a:prstGeom>
          <a:noFill/>
        </p:spPr>
        <p:txBody>
          <a:bodyPr wrap="square" rtlCol="0">
            <a:spAutoFit/>
          </a:bodyPr>
          <a:lstStyle/>
          <a:p>
            <a:pPr marL="342900" indent="-342900" algn="just">
              <a:spcBef>
                <a:spcPts val="300"/>
              </a:spcBef>
              <a:spcAft>
                <a:spcPts val="300"/>
              </a:spcAft>
              <a:buFont typeface="Wingdings" pitchFamily="2" charset="2"/>
              <a:buChar char="v"/>
            </a:pPr>
            <a:r>
              <a:rPr lang="en-US" sz="2400" dirty="0" err="1">
                <a:latin typeface="Arial (Body)"/>
                <a:sym typeface="Arial"/>
              </a:rPr>
              <a:t>Đáp</a:t>
            </a:r>
            <a:r>
              <a:rPr lang="en-US" sz="2400" dirty="0">
                <a:latin typeface="Arial (Body)"/>
                <a:sym typeface="Arial"/>
              </a:rPr>
              <a:t> </a:t>
            </a:r>
            <a:r>
              <a:rPr lang="en-US" sz="2400" dirty="0" err="1">
                <a:latin typeface="Arial (Body)"/>
                <a:sym typeface="Arial"/>
              </a:rPr>
              <a:t>ứng</a:t>
            </a:r>
            <a:r>
              <a:rPr lang="en-US" sz="2400" dirty="0">
                <a:latin typeface="Arial (Body)"/>
                <a:sym typeface="Arial"/>
              </a:rPr>
              <a:t> </a:t>
            </a:r>
            <a:r>
              <a:rPr lang="en-US" sz="2400" dirty="0" err="1">
                <a:latin typeface="Arial (Body)"/>
                <a:sym typeface="Arial"/>
              </a:rPr>
              <a:t>các</a:t>
            </a:r>
            <a:r>
              <a:rPr lang="en-US" sz="2400" dirty="0">
                <a:latin typeface="Arial (Body)"/>
                <a:sym typeface="Arial"/>
              </a:rPr>
              <a:t> </a:t>
            </a:r>
            <a:r>
              <a:rPr lang="en-US" sz="2400" dirty="0" err="1">
                <a:latin typeface="Arial (Body)"/>
                <a:sym typeface="Arial"/>
              </a:rPr>
              <a:t>yêu</a:t>
            </a:r>
            <a:r>
              <a:rPr lang="en-US" sz="2400" dirty="0">
                <a:latin typeface="Arial (Body)"/>
                <a:sym typeface="Arial"/>
              </a:rPr>
              <a:t> </a:t>
            </a:r>
            <a:r>
              <a:rPr lang="en-US" sz="2400" dirty="0" err="1">
                <a:latin typeface="Arial (Body)"/>
                <a:sym typeface="Arial"/>
              </a:rPr>
              <a:t>cầu</a:t>
            </a:r>
            <a:r>
              <a:rPr lang="en-US" sz="2400" dirty="0">
                <a:latin typeface="Arial (Body)"/>
                <a:sym typeface="Arial"/>
              </a:rPr>
              <a:t> </a:t>
            </a:r>
            <a:r>
              <a:rPr lang="en-US" sz="2400" dirty="0" err="1">
                <a:latin typeface="Arial (Body)"/>
                <a:sym typeface="Arial"/>
              </a:rPr>
              <a:t>chung</a:t>
            </a:r>
            <a:r>
              <a:rPr lang="en-US" sz="2400" dirty="0">
                <a:latin typeface="Arial (Body)"/>
                <a:sym typeface="Arial"/>
              </a:rPr>
              <a:t> </a:t>
            </a:r>
            <a:r>
              <a:rPr lang="en-US" sz="2400" dirty="0" err="1">
                <a:latin typeface="Arial (Body)"/>
                <a:sym typeface="Arial"/>
              </a:rPr>
              <a:t>đối</a:t>
            </a:r>
            <a:r>
              <a:rPr lang="en-US" sz="2400" dirty="0">
                <a:latin typeface="Arial (Body)"/>
                <a:sym typeface="Arial"/>
              </a:rPr>
              <a:t> </a:t>
            </a:r>
            <a:r>
              <a:rPr lang="en-US" sz="2400" dirty="0" err="1">
                <a:latin typeface="Arial (Body)"/>
                <a:sym typeface="Arial"/>
              </a:rPr>
              <a:t>với</a:t>
            </a:r>
            <a:r>
              <a:rPr lang="en-US" sz="2400" dirty="0">
                <a:latin typeface="Arial (Body)"/>
                <a:sym typeface="Arial"/>
              </a:rPr>
              <a:t> SGK </a:t>
            </a:r>
            <a:r>
              <a:rPr lang="en-US" sz="2400" dirty="0" err="1">
                <a:latin typeface="Arial (Body)"/>
                <a:sym typeface="Arial"/>
              </a:rPr>
              <a:t>mới</a:t>
            </a:r>
            <a:r>
              <a:rPr lang="en-US" sz="2400" dirty="0">
                <a:latin typeface="Arial (Body)"/>
                <a:sym typeface="Arial"/>
              </a:rPr>
              <a:t>:</a:t>
            </a:r>
          </a:p>
          <a:p>
            <a:pPr marL="746125" indent="-342900" algn="just">
              <a:spcBef>
                <a:spcPts val="300"/>
              </a:spcBef>
              <a:spcAft>
                <a:spcPts val="300"/>
              </a:spcAft>
              <a:buFont typeface="Arial" panose="020B0604020202020204" pitchFamily="34" charset="0"/>
              <a:buChar char="•"/>
            </a:pPr>
            <a:r>
              <a:rPr lang="vi-VN" sz="2400" dirty="0">
                <a:latin typeface="Arial (Body)"/>
              </a:rPr>
              <a:t>Bám sát Chương trình giáo dục phổ thông môn Toán năm 2018</a:t>
            </a:r>
            <a:r>
              <a:rPr lang="en-US" sz="2400" dirty="0">
                <a:latin typeface="Arial (Body)"/>
              </a:rPr>
              <a:t>;</a:t>
            </a:r>
          </a:p>
          <a:p>
            <a:pPr marL="746125" indent="-342900" algn="just">
              <a:spcBef>
                <a:spcPts val="300"/>
              </a:spcBef>
              <a:spcAft>
                <a:spcPts val="300"/>
              </a:spcAft>
              <a:buFont typeface="Arial" panose="020B0604020202020204" pitchFamily="34" charset="0"/>
              <a:buChar char="•"/>
            </a:pPr>
            <a:r>
              <a:rPr lang="vi-VN" sz="2400" dirty="0">
                <a:latin typeface="Arial (Body)"/>
              </a:rPr>
              <a:t>Theo định hướng phát triển phẩm chất và năng lực cho HS; bảo đảm tính tinh giản, thiết thực, hiện đại; bảo đảm tính tích hợp (nội môn, liên môn) và tính phân hoá;</a:t>
            </a:r>
          </a:p>
          <a:p>
            <a:pPr marL="746125" indent="-342900" algn="just">
              <a:spcBef>
                <a:spcPts val="300"/>
              </a:spcBef>
              <a:spcAft>
                <a:spcPts val="300"/>
              </a:spcAft>
              <a:buFont typeface="Arial" panose="020B0604020202020204" pitchFamily="34" charset="0"/>
              <a:buChar char="•"/>
            </a:pPr>
            <a:r>
              <a:rPr lang="vi-VN" sz="2400" dirty="0">
                <a:latin typeface="Arial (Body)"/>
              </a:rPr>
              <a:t>Tu</a:t>
            </a:r>
            <a:r>
              <a:rPr lang="en-US" sz="2400" dirty="0" err="1">
                <a:latin typeface="Arial (Body)"/>
              </a:rPr>
              <a:t>â</a:t>
            </a:r>
            <a:r>
              <a:rPr lang="vi-VN" sz="2400" dirty="0">
                <a:latin typeface="Arial (Body)"/>
              </a:rPr>
              <a:t>n thủ các quy định của Bộ GD và ĐT về tiêu chuẩn SGK.</a:t>
            </a:r>
            <a:endParaRPr lang="en-US" sz="2400" dirty="0">
              <a:latin typeface="Arial (Body)"/>
              <a:sym typeface="Arial"/>
            </a:endParaRPr>
          </a:p>
          <a:p>
            <a:pPr marL="342900" indent="-342900" algn="just">
              <a:spcBef>
                <a:spcPts val="300"/>
              </a:spcBef>
              <a:spcAft>
                <a:spcPts val="300"/>
              </a:spcAft>
              <a:buFont typeface="Wingdings" pitchFamily="2" charset="2"/>
              <a:buChar char="v"/>
            </a:pPr>
            <a:r>
              <a:rPr lang="en-US" sz="2400" dirty="0" err="1">
                <a:latin typeface="Arial (Body)"/>
                <a:sym typeface="Arial"/>
              </a:rPr>
              <a:t>Thể</a:t>
            </a:r>
            <a:r>
              <a:rPr lang="en-US" sz="2400" dirty="0">
                <a:latin typeface="Arial (Body)"/>
                <a:sym typeface="Arial"/>
              </a:rPr>
              <a:t> </a:t>
            </a:r>
            <a:r>
              <a:rPr lang="en-US" sz="2400" dirty="0" err="1">
                <a:latin typeface="Arial (Body)"/>
                <a:sym typeface="Arial"/>
              </a:rPr>
              <a:t>hiện</a:t>
            </a:r>
            <a:r>
              <a:rPr lang="en-US" sz="2400" dirty="0">
                <a:latin typeface="Arial (Body)"/>
                <a:sym typeface="Arial"/>
              </a:rPr>
              <a:t> </a:t>
            </a:r>
            <a:r>
              <a:rPr lang="en-US" sz="2400" dirty="0" err="1">
                <a:latin typeface="Arial (Body)"/>
                <a:sym typeface="Arial"/>
              </a:rPr>
              <a:t>thông</a:t>
            </a:r>
            <a:r>
              <a:rPr lang="en-US" sz="2400" dirty="0">
                <a:latin typeface="Arial (Body)"/>
                <a:sym typeface="Arial"/>
              </a:rPr>
              <a:t> </a:t>
            </a:r>
            <a:r>
              <a:rPr lang="en-US" sz="2400" dirty="0" err="1">
                <a:latin typeface="Arial (Body)"/>
                <a:sym typeface="Arial"/>
              </a:rPr>
              <a:t>điệp</a:t>
            </a:r>
            <a:r>
              <a:rPr lang="en-US" sz="2400" dirty="0">
                <a:latin typeface="Arial (Body)"/>
                <a:sym typeface="Arial"/>
              </a:rPr>
              <a:t> </a:t>
            </a:r>
            <a:r>
              <a:rPr lang="en-US" sz="2400" i="1" dirty="0">
                <a:latin typeface="Arial (Body)"/>
                <a:sym typeface="Arial"/>
              </a:rPr>
              <a:t>“</a:t>
            </a:r>
            <a:r>
              <a:rPr lang="en-US" sz="2400" i="1" dirty="0" err="1">
                <a:latin typeface="Arial (Body)"/>
                <a:sym typeface="Arial"/>
              </a:rPr>
              <a:t>Kết</a:t>
            </a:r>
            <a:r>
              <a:rPr lang="en-US" sz="2400" i="1" dirty="0">
                <a:latin typeface="Arial (Body)"/>
                <a:sym typeface="Arial"/>
              </a:rPr>
              <a:t> </a:t>
            </a:r>
            <a:r>
              <a:rPr lang="en-US" sz="2400" i="1" dirty="0" err="1">
                <a:latin typeface="Arial (Body)"/>
                <a:sym typeface="Arial"/>
              </a:rPr>
              <a:t>nối</a:t>
            </a:r>
            <a:r>
              <a:rPr lang="en-US" sz="2400" i="1" dirty="0">
                <a:latin typeface="Arial (Body)"/>
                <a:sym typeface="Arial"/>
              </a:rPr>
              <a:t> tri </a:t>
            </a:r>
            <a:r>
              <a:rPr lang="en-US" sz="2400" i="1" dirty="0" err="1">
                <a:latin typeface="Arial (Body)"/>
                <a:sym typeface="Arial"/>
              </a:rPr>
              <a:t>thức</a:t>
            </a:r>
            <a:r>
              <a:rPr lang="en-US" sz="2400" i="1" dirty="0">
                <a:latin typeface="Arial (Body)"/>
                <a:sym typeface="Arial"/>
              </a:rPr>
              <a:t> </a:t>
            </a:r>
            <a:r>
              <a:rPr lang="en-US" sz="2400" i="1" dirty="0" err="1">
                <a:latin typeface="Arial (Body)"/>
                <a:sym typeface="Arial"/>
              </a:rPr>
              <a:t>với</a:t>
            </a:r>
            <a:r>
              <a:rPr lang="en-US" sz="2400" i="1" dirty="0">
                <a:latin typeface="Arial (Body)"/>
                <a:sym typeface="Arial"/>
              </a:rPr>
              <a:t> </a:t>
            </a:r>
            <a:r>
              <a:rPr lang="en-US" sz="2400" i="1" dirty="0" err="1">
                <a:latin typeface="Arial (Body)"/>
                <a:sym typeface="Arial"/>
              </a:rPr>
              <a:t>cuộc</a:t>
            </a:r>
            <a:r>
              <a:rPr lang="en-US" sz="2400" i="1" dirty="0">
                <a:latin typeface="Arial (Body)"/>
                <a:sym typeface="Arial"/>
              </a:rPr>
              <a:t> </a:t>
            </a:r>
            <a:r>
              <a:rPr lang="en-US" sz="2400" i="1" dirty="0" err="1">
                <a:latin typeface="Arial (Body)"/>
                <a:sym typeface="Arial"/>
              </a:rPr>
              <a:t>sống</a:t>
            </a:r>
            <a:r>
              <a:rPr lang="en-US" sz="2400" i="1" dirty="0">
                <a:latin typeface="Arial (Body)"/>
                <a:sym typeface="Arial"/>
              </a:rPr>
              <a:t>”.</a:t>
            </a:r>
          </a:p>
          <a:p>
            <a:pPr marL="342900" indent="-342900" algn="just">
              <a:spcBef>
                <a:spcPts val="300"/>
              </a:spcBef>
              <a:spcAft>
                <a:spcPts val="300"/>
              </a:spcAft>
              <a:buFont typeface="Wingdings" pitchFamily="2" charset="2"/>
              <a:buChar char="v"/>
            </a:pPr>
            <a:r>
              <a:rPr lang="vi-VN" sz="2400" dirty="0">
                <a:latin typeface="Arial (Body)"/>
              </a:rPr>
              <a:t> Kế thừa ưu điểm của các SGK Toán trong nước và quốc tế, phù hợp với đặc điểm tâm l</a:t>
            </a:r>
            <a:r>
              <a:rPr lang="en-US" sz="2400" dirty="0" err="1">
                <a:latin typeface="Arial (Body)"/>
              </a:rPr>
              <a:t>í</a:t>
            </a:r>
            <a:r>
              <a:rPr lang="vi-VN" sz="2400" dirty="0">
                <a:latin typeface="Arial (Body)"/>
              </a:rPr>
              <a:t> và khả năng nhận thức của HS lớp </a:t>
            </a:r>
            <a:r>
              <a:rPr lang="en-US" sz="2400" dirty="0">
                <a:latin typeface="Arial (Body)"/>
              </a:rPr>
              <a:t>9</a:t>
            </a:r>
            <a:r>
              <a:rPr lang="vi-VN" sz="2400" dirty="0">
                <a:latin typeface="Arial (Body)"/>
              </a:rPr>
              <a:t>.</a:t>
            </a:r>
          </a:p>
          <a:p>
            <a:pPr marL="342900" indent="-342900" algn="just">
              <a:spcBef>
                <a:spcPts val="300"/>
              </a:spcBef>
              <a:spcAft>
                <a:spcPts val="300"/>
              </a:spcAft>
              <a:buFont typeface="Wingdings" pitchFamily="2" charset="2"/>
              <a:buChar char="v"/>
            </a:pPr>
            <a:r>
              <a:rPr lang="en-US" sz="2400" dirty="0">
                <a:latin typeface="Arial (Body)"/>
                <a:sym typeface="Arial"/>
              </a:rPr>
              <a:t> </a:t>
            </a:r>
            <a:r>
              <a:rPr lang="en-US" sz="2400" dirty="0" err="1">
                <a:latin typeface="Arial (Body)"/>
                <a:sym typeface="Arial"/>
              </a:rPr>
              <a:t>Hỗ</a:t>
            </a:r>
            <a:r>
              <a:rPr lang="en-US" sz="2400" dirty="0">
                <a:latin typeface="Arial (Body)"/>
                <a:sym typeface="Arial"/>
              </a:rPr>
              <a:t> </a:t>
            </a:r>
            <a:r>
              <a:rPr lang="en-US" sz="2400" dirty="0" err="1">
                <a:latin typeface="Arial (Body)"/>
                <a:sym typeface="Arial"/>
              </a:rPr>
              <a:t>trợ</a:t>
            </a:r>
            <a:r>
              <a:rPr lang="en-US" sz="2400" dirty="0">
                <a:latin typeface="Arial (Body)"/>
                <a:sym typeface="Arial"/>
              </a:rPr>
              <a:t> </a:t>
            </a:r>
            <a:r>
              <a:rPr lang="en-US" sz="2400" dirty="0" err="1">
                <a:latin typeface="Arial (Body)"/>
                <a:sym typeface="Arial"/>
              </a:rPr>
              <a:t>đổi</a:t>
            </a:r>
            <a:r>
              <a:rPr lang="en-US" sz="2400" dirty="0">
                <a:latin typeface="Arial (Body)"/>
                <a:sym typeface="Arial"/>
              </a:rPr>
              <a:t> </a:t>
            </a:r>
            <a:r>
              <a:rPr lang="en-US" sz="2400" dirty="0" err="1">
                <a:latin typeface="Arial (Body)"/>
                <a:sym typeface="Arial"/>
              </a:rPr>
              <a:t>mới</a:t>
            </a:r>
            <a:r>
              <a:rPr lang="en-US" sz="2400" dirty="0">
                <a:latin typeface="Arial (Body)"/>
                <a:sym typeface="Arial"/>
              </a:rPr>
              <a:t> </a:t>
            </a:r>
            <a:r>
              <a:rPr lang="en-US" sz="2400" dirty="0" err="1">
                <a:latin typeface="Arial (Body)"/>
                <a:sym typeface="Arial"/>
              </a:rPr>
              <a:t>phương</a:t>
            </a:r>
            <a:r>
              <a:rPr lang="en-US" sz="2400" dirty="0">
                <a:latin typeface="Arial (Body)"/>
                <a:sym typeface="Arial"/>
              </a:rPr>
              <a:t> </a:t>
            </a:r>
            <a:r>
              <a:rPr lang="en-US" sz="2400" dirty="0" err="1">
                <a:latin typeface="Arial (Body)"/>
                <a:sym typeface="Arial"/>
              </a:rPr>
              <a:t>pháp</a:t>
            </a:r>
            <a:r>
              <a:rPr lang="en-US" sz="2400" dirty="0">
                <a:latin typeface="Arial (Body)"/>
                <a:sym typeface="Arial"/>
              </a:rPr>
              <a:t> </a:t>
            </a:r>
            <a:r>
              <a:rPr lang="en-US" sz="2400" dirty="0" err="1">
                <a:latin typeface="Arial (Body)"/>
                <a:sym typeface="Arial"/>
              </a:rPr>
              <a:t>dạy</a:t>
            </a:r>
            <a:r>
              <a:rPr lang="en-US" sz="2400" dirty="0">
                <a:latin typeface="Arial (Body)"/>
                <a:sym typeface="Arial"/>
              </a:rPr>
              <a:t> </a:t>
            </a:r>
            <a:r>
              <a:rPr lang="en-US" sz="2400" dirty="0" err="1">
                <a:latin typeface="Arial (Body)"/>
                <a:sym typeface="Arial"/>
              </a:rPr>
              <a:t>học</a:t>
            </a:r>
            <a:r>
              <a:rPr lang="en-US" sz="2400" dirty="0">
                <a:latin typeface="Arial (Body)"/>
                <a:sym typeface="Arial"/>
              </a:rPr>
              <a:t> </a:t>
            </a:r>
            <a:r>
              <a:rPr lang="en-US" sz="2400" dirty="0" err="1">
                <a:latin typeface="Arial (Body)"/>
                <a:sym typeface="Arial"/>
              </a:rPr>
              <a:t>và</a:t>
            </a:r>
            <a:r>
              <a:rPr lang="en-US" sz="2400" dirty="0">
                <a:latin typeface="Arial (Body)"/>
                <a:sym typeface="Arial"/>
              </a:rPr>
              <a:t> </a:t>
            </a:r>
            <a:r>
              <a:rPr lang="en-US" sz="2400" dirty="0" err="1">
                <a:latin typeface="Arial (Body)"/>
                <a:sym typeface="Arial"/>
              </a:rPr>
              <a:t>tổ</a:t>
            </a:r>
            <a:r>
              <a:rPr lang="en-US" sz="2400" dirty="0">
                <a:latin typeface="Arial (Body)"/>
                <a:sym typeface="Arial"/>
              </a:rPr>
              <a:t> </a:t>
            </a:r>
            <a:r>
              <a:rPr lang="en-US" sz="2400" dirty="0" err="1">
                <a:latin typeface="Arial (Body)"/>
                <a:sym typeface="Arial"/>
              </a:rPr>
              <a:t>chức</a:t>
            </a:r>
            <a:r>
              <a:rPr lang="en-US" sz="2400" dirty="0">
                <a:latin typeface="Arial (Body)"/>
                <a:sym typeface="Arial"/>
              </a:rPr>
              <a:t> </a:t>
            </a:r>
            <a:r>
              <a:rPr lang="en-US" sz="2400" dirty="0" err="1">
                <a:latin typeface="Arial (Body)"/>
                <a:sym typeface="Arial"/>
              </a:rPr>
              <a:t>các</a:t>
            </a:r>
            <a:r>
              <a:rPr lang="en-US" sz="2400" dirty="0">
                <a:latin typeface="Arial (Body)"/>
                <a:sym typeface="Arial"/>
              </a:rPr>
              <a:t> </a:t>
            </a:r>
            <a:r>
              <a:rPr lang="en-US" sz="2400" dirty="0" err="1">
                <a:latin typeface="Arial (Body)"/>
                <a:sym typeface="Arial"/>
              </a:rPr>
              <a:t>hoạt</a:t>
            </a:r>
            <a:r>
              <a:rPr lang="en-US" sz="2400" dirty="0">
                <a:latin typeface="Arial (Body)"/>
                <a:sym typeface="Arial"/>
              </a:rPr>
              <a:t> </a:t>
            </a:r>
            <a:r>
              <a:rPr lang="en-US" sz="2400" dirty="0" err="1">
                <a:latin typeface="Arial (Body)"/>
                <a:sym typeface="Arial"/>
              </a:rPr>
              <a:t>động</a:t>
            </a:r>
            <a:r>
              <a:rPr lang="en-US" sz="2400" dirty="0">
                <a:latin typeface="Arial (Body)"/>
                <a:sym typeface="Arial"/>
              </a:rPr>
              <a:t> </a:t>
            </a:r>
            <a:r>
              <a:rPr lang="en-US" sz="2400" dirty="0" err="1">
                <a:latin typeface="Arial (Body)"/>
                <a:sym typeface="Arial"/>
              </a:rPr>
              <a:t>dạy</a:t>
            </a:r>
            <a:r>
              <a:rPr lang="en-US" sz="2400" dirty="0">
                <a:latin typeface="Arial (Body)"/>
                <a:sym typeface="Arial"/>
              </a:rPr>
              <a:t> </a:t>
            </a:r>
            <a:r>
              <a:rPr lang="en-US" sz="2400" dirty="0" err="1">
                <a:latin typeface="Arial (Body)"/>
                <a:sym typeface="Arial"/>
              </a:rPr>
              <a:t>học</a:t>
            </a:r>
            <a:r>
              <a:rPr lang="en-US" sz="2400" dirty="0">
                <a:latin typeface="Arial (Body)"/>
                <a:sym typeface="Arial"/>
              </a:rPr>
              <a:t> </a:t>
            </a:r>
            <a:r>
              <a:rPr lang="en-US" sz="2400" dirty="0" err="1">
                <a:latin typeface="Arial (Body)"/>
                <a:sym typeface="Arial"/>
              </a:rPr>
              <a:t>trên</a:t>
            </a:r>
            <a:r>
              <a:rPr lang="en-US" sz="2400" dirty="0">
                <a:latin typeface="Arial (Body)"/>
                <a:sym typeface="Arial"/>
              </a:rPr>
              <a:t> </a:t>
            </a:r>
            <a:r>
              <a:rPr lang="en-US" sz="2400" dirty="0" err="1">
                <a:latin typeface="Arial (Body)"/>
                <a:sym typeface="Arial"/>
              </a:rPr>
              <a:t>lớp</a:t>
            </a:r>
            <a:r>
              <a:rPr lang="en-US" sz="2400" dirty="0">
                <a:latin typeface="Arial (Body)"/>
                <a:sym typeface="Arial"/>
              </a:rPr>
              <a:t>; </a:t>
            </a:r>
            <a:r>
              <a:rPr lang="en-US" sz="2400" dirty="0" err="1">
                <a:latin typeface="Arial (Body)"/>
                <a:sym typeface="Arial"/>
              </a:rPr>
              <a:t>đổi</a:t>
            </a:r>
            <a:r>
              <a:rPr lang="en-US" sz="2400" dirty="0">
                <a:latin typeface="Arial (Body)"/>
                <a:sym typeface="Arial"/>
              </a:rPr>
              <a:t> </a:t>
            </a:r>
            <a:r>
              <a:rPr lang="en-US" sz="2400" dirty="0" err="1">
                <a:latin typeface="Arial (Body)"/>
                <a:sym typeface="Arial"/>
              </a:rPr>
              <a:t>mới</a:t>
            </a:r>
            <a:r>
              <a:rPr lang="en-US" sz="2400" dirty="0">
                <a:latin typeface="Arial (Body)"/>
                <a:sym typeface="Arial"/>
              </a:rPr>
              <a:t> </a:t>
            </a:r>
            <a:r>
              <a:rPr lang="en-US" sz="2400" dirty="0" err="1">
                <a:latin typeface="Arial (Body)"/>
                <a:sym typeface="Arial"/>
              </a:rPr>
              <a:t>hình</a:t>
            </a:r>
            <a:r>
              <a:rPr lang="en-US" sz="2400" dirty="0">
                <a:latin typeface="Arial (Body)"/>
                <a:sym typeface="Arial"/>
              </a:rPr>
              <a:t> </a:t>
            </a:r>
            <a:r>
              <a:rPr lang="en-US" sz="2400" dirty="0" err="1">
                <a:latin typeface="Arial (Body)"/>
                <a:sym typeface="Arial"/>
              </a:rPr>
              <a:t>thức</a:t>
            </a:r>
            <a:r>
              <a:rPr lang="en-US" sz="2400" dirty="0">
                <a:latin typeface="Arial (Body)"/>
                <a:sym typeface="Arial"/>
              </a:rPr>
              <a:t>, </a:t>
            </a:r>
            <a:r>
              <a:rPr lang="en-US" sz="2400" dirty="0" err="1">
                <a:latin typeface="Arial (Body)"/>
                <a:sym typeface="Arial"/>
              </a:rPr>
              <a:t>phương</a:t>
            </a:r>
            <a:r>
              <a:rPr lang="en-US" sz="2400" dirty="0">
                <a:latin typeface="Arial (Body)"/>
                <a:sym typeface="Arial"/>
              </a:rPr>
              <a:t> </a:t>
            </a:r>
            <a:r>
              <a:rPr lang="en-US" sz="2400" dirty="0" err="1">
                <a:latin typeface="Arial (Body)"/>
                <a:sym typeface="Arial"/>
              </a:rPr>
              <a:t>pháp</a:t>
            </a:r>
            <a:r>
              <a:rPr lang="en-US" sz="2400" dirty="0">
                <a:latin typeface="Arial (Body)"/>
                <a:sym typeface="Arial"/>
              </a:rPr>
              <a:t> </a:t>
            </a:r>
            <a:r>
              <a:rPr lang="en-US" sz="2400" dirty="0" err="1">
                <a:latin typeface="Arial (Body)"/>
                <a:sym typeface="Arial"/>
              </a:rPr>
              <a:t>kiểm</a:t>
            </a:r>
            <a:r>
              <a:rPr lang="en-US" sz="2400" dirty="0">
                <a:latin typeface="Arial (Body)"/>
                <a:sym typeface="Arial"/>
              </a:rPr>
              <a:t> </a:t>
            </a:r>
            <a:r>
              <a:rPr lang="en-US" sz="2400" dirty="0" err="1">
                <a:latin typeface="Arial (Body)"/>
                <a:sym typeface="Arial"/>
              </a:rPr>
              <a:t>tra</a:t>
            </a:r>
            <a:r>
              <a:rPr lang="en-US" sz="2400" dirty="0">
                <a:latin typeface="Arial (Body)"/>
                <a:sym typeface="Arial"/>
              </a:rPr>
              <a:t> </a:t>
            </a:r>
            <a:r>
              <a:rPr lang="en-US" sz="2400" dirty="0" err="1">
                <a:latin typeface="Arial (Body)"/>
                <a:sym typeface="Arial"/>
              </a:rPr>
              <a:t>đánh</a:t>
            </a:r>
            <a:r>
              <a:rPr lang="en-US" sz="2400" dirty="0">
                <a:latin typeface="Arial (Body)"/>
                <a:sym typeface="Arial"/>
              </a:rPr>
              <a:t> </a:t>
            </a:r>
            <a:r>
              <a:rPr lang="en-US" sz="2400" dirty="0" err="1">
                <a:latin typeface="Arial (Body)"/>
                <a:sym typeface="Arial"/>
              </a:rPr>
              <a:t>giá</a:t>
            </a:r>
            <a:r>
              <a:rPr lang="en-US" sz="2400" dirty="0">
                <a:latin typeface="Arial (Body)"/>
                <a:sym typeface="Arial"/>
              </a:rPr>
              <a:t>, </a:t>
            </a:r>
            <a:r>
              <a:rPr lang="en-US" sz="2400" dirty="0" err="1">
                <a:latin typeface="Arial (Body)"/>
                <a:sym typeface="Arial"/>
              </a:rPr>
              <a:t>tự</a:t>
            </a:r>
            <a:r>
              <a:rPr lang="en-US" sz="2400" dirty="0">
                <a:latin typeface="Arial (Body)"/>
                <a:sym typeface="Arial"/>
              </a:rPr>
              <a:t> </a:t>
            </a:r>
            <a:r>
              <a:rPr lang="en-US" sz="2400" dirty="0" err="1">
                <a:latin typeface="Arial (Body)"/>
                <a:sym typeface="Arial"/>
              </a:rPr>
              <a:t>đánh</a:t>
            </a:r>
            <a:r>
              <a:rPr lang="en-US" sz="2400" dirty="0">
                <a:latin typeface="Arial (Body)"/>
                <a:sym typeface="Arial"/>
              </a:rPr>
              <a:t> </a:t>
            </a:r>
            <a:r>
              <a:rPr lang="en-US" sz="2400" dirty="0" err="1">
                <a:latin typeface="Arial (Body)"/>
                <a:sym typeface="Arial"/>
              </a:rPr>
              <a:t>giá</a:t>
            </a:r>
            <a:r>
              <a:rPr lang="en-US" sz="2400" dirty="0">
                <a:latin typeface="Arial (Body)"/>
                <a:sym typeface="Arial"/>
              </a:rPr>
              <a:t> </a:t>
            </a:r>
            <a:r>
              <a:rPr lang="en-US" sz="2400" dirty="0" err="1">
                <a:latin typeface="Arial (Body)"/>
                <a:sym typeface="Arial"/>
              </a:rPr>
              <a:t>thông</a:t>
            </a:r>
            <a:r>
              <a:rPr lang="en-US" sz="2400" dirty="0">
                <a:latin typeface="Arial (Body)"/>
                <a:sym typeface="Arial"/>
              </a:rPr>
              <a:t> qua </a:t>
            </a:r>
            <a:r>
              <a:rPr lang="en-US" sz="2400" dirty="0" err="1">
                <a:latin typeface="Arial (Body)"/>
                <a:sym typeface="Arial"/>
              </a:rPr>
              <a:t>cấu</a:t>
            </a:r>
            <a:r>
              <a:rPr lang="en-US" sz="2400" dirty="0">
                <a:latin typeface="Arial (Body)"/>
                <a:sym typeface="Arial"/>
              </a:rPr>
              <a:t> </a:t>
            </a:r>
            <a:r>
              <a:rPr lang="en-US" sz="2400" dirty="0" err="1">
                <a:latin typeface="Arial (Body)"/>
                <a:sym typeface="Arial"/>
              </a:rPr>
              <a:t>trúc</a:t>
            </a:r>
            <a:r>
              <a:rPr lang="en-US" sz="2400" dirty="0">
                <a:latin typeface="Arial (Body)"/>
                <a:sym typeface="Arial"/>
              </a:rPr>
              <a:t> </a:t>
            </a:r>
            <a:r>
              <a:rPr lang="en-US" sz="2400" dirty="0" err="1">
                <a:latin typeface="Arial (Body)"/>
                <a:sym typeface="Arial"/>
              </a:rPr>
              <a:t>và</a:t>
            </a:r>
            <a:r>
              <a:rPr lang="en-US" sz="2400" dirty="0">
                <a:latin typeface="Arial (Body)"/>
                <a:sym typeface="Arial"/>
              </a:rPr>
              <a:t> </a:t>
            </a:r>
            <a:r>
              <a:rPr lang="en-US" sz="2400" dirty="0" err="1">
                <a:latin typeface="Arial (Body)"/>
                <a:sym typeface="Arial"/>
              </a:rPr>
              <a:t>thiết</a:t>
            </a:r>
            <a:r>
              <a:rPr lang="en-US" sz="2400" dirty="0">
                <a:latin typeface="Arial (Body)"/>
                <a:sym typeface="Arial"/>
              </a:rPr>
              <a:t> </a:t>
            </a:r>
            <a:r>
              <a:rPr lang="en-US" sz="2400" dirty="0" err="1">
                <a:latin typeface="Arial (Body)"/>
                <a:sym typeface="Arial"/>
              </a:rPr>
              <a:t>kế</a:t>
            </a:r>
            <a:r>
              <a:rPr lang="en-US" sz="2400" dirty="0">
                <a:latin typeface="Arial (Body)"/>
                <a:sym typeface="Arial"/>
              </a:rPr>
              <a:t> </a:t>
            </a:r>
            <a:r>
              <a:rPr lang="en-US" sz="2400" dirty="0" err="1">
                <a:latin typeface="Arial (Body)"/>
                <a:sym typeface="Arial"/>
              </a:rPr>
              <a:t>hợp</a:t>
            </a:r>
            <a:r>
              <a:rPr lang="en-US" sz="2400" dirty="0">
                <a:latin typeface="Arial (Body)"/>
                <a:sym typeface="Arial"/>
              </a:rPr>
              <a:t> </a:t>
            </a:r>
            <a:r>
              <a:rPr lang="en-US" sz="2400" dirty="0" err="1">
                <a:latin typeface="Arial (Body)"/>
                <a:sym typeface="Arial"/>
              </a:rPr>
              <a:t>lí</a:t>
            </a:r>
            <a:r>
              <a:rPr lang="en-US" sz="2400" dirty="0">
                <a:latin typeface="Arial (Body)"/>
                <a:sym typeface="Arial"/>
              </a:rPr>
              <a:t> </a:t>
            </a:r>
            <a:r>
              <a:rPr lang="en-US" sz="2400" dirty="0" err="1">
                <a:latin typeface="Arial (Body)"/>
                <a:sym typeface="Arial"/>
              </a:rPr>
              <a:t>của</a:t>
            </a:r>
            <a:r>
              <a:rPr lang="en-US" sz="2400" dirty="0">
                <a:latin typeface="Arial (Body)"/>
                <a:sym typeface="Arial"/>
              </a:rPr>
              <a:t> </a:t>
            </a:r>
            <a:r>
              <a:rPr lang="en-US" sz="2400" dirty="0" err="1">
                <a:latin typeface="Arial (Body)"/>
                <a:sym typeface="Arial"/>
              </a:rPr>
              <a:t>sách</a:t>
            </a:r>
            <a:r>
              <a:rPr lang="en-US" sz="2400" dirty="0">
                <a:latin typeface="Arial (Body)"/>
                <a:sym typeface="Arial"/>
              </a:rPr>
              <a:t>.</a:t>
            </a:r>
            <a:endParaRPr lang="vi-VN" sz="2400" dirty="0">
              <a:latin typeface="Arial (Body)"/>
            </a:endParaRPr>
          </a:p>
        </p:txBody>
      </p:sp>
      <p:grpSp>
        <p:nvGrpSpPr>
          <p:cNvPr id="6" name="Group 5">
            <a:extLst>
              <a:ext uri="{FF2B5EF4-FFF2-40B4-BE49-F238E27FC236}">
                <a16:creationId xmlns:a16="http://schemas.microsoft.com/office/drawing/2014/main" id="{1FE0263F-0E7C-C54C-BD40-7A0DAF1E6AB4}"/>
              </a:ext>
            </a:extLst>
          </p:cNvPr>
          <p:cNvGrpSpPr/>
          <p:nvPr/>
        </p:nvGrpSpPr>
        <p:grpSpPr>
          <a:xfrm>
            <a:off x="837549" y="563203"/>
            <a:ext cx="648072" cy="648072"/>
            <a:chOff x="1409738" y="-4691"/>
            <a:chExt cx="648072" cy="648072"/>
          </a:xfrm>
        </p:grpSpPr>
        <p:sp>
          <p:nvSpPr>
            <p:cNvPr id="7" name="Google Shape;297;p13">
              <a:extLst>
                <a:ext uri="{FF2B5EF4-FFF2-40B4-BE49-F238E27FC236}">
                  <a16:creationId xmlns:a16="http://schemas.microsoft.com/office/drawing/2014/main" id="{3A3F6C0A-3B5F-C84E-B87B-F52456E54B98}"/>
                </a:ext>
              </a:extLst>
            </p:cNvPr>
            <p:cNvSpPr/>
            <p:nvPr/>
          </p:nvSpPr>
          <p:spPr>
            <a:xfrm>
              <a:off x="1409738" y="-4691"/>
              <a:ext cx="648072" cy="648072"/>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8" name="Google Shape;298;p13">
              <a:extLst>
                <a:ext uri="{FF2B5EF4-FFF2-40B4-BE49-F238E27FC236}">
                  <a16:creationId xmlns:a16="http://schemas.microsoft.com/office/drawing/2014/main" id="{AB1C0C16-CE15-AC4F-90E9-09DD364EDD64}"/>
                </a:ext>
              </a:extLst>
            </p:cNvPr>
            <p:cNvSpPr txBox="1"/>
            <p:nvPr/>
          </p:nvSpPr>
          <p:spPr>
            <a:xfrm>
              <a:off x="1409738" y="18412"/>
              <a:ext cx="62034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dirty="0">
                  <a:solidFill>
                    <a:schemeClr val="bg1"/>
                  </a:solidFill>
                  <a:latin typeface="Arial"/>
                  <a:ea typeface="Arial"/>
                  <a:cs typeface="Arial"/>
                  <a:sym typeface="Arial"/>
                </a:rPr>
                <a:t>2</a:t>
              </a:r>
              <a:endParaRPr sz="2400" b="1" i="0" u="none" strike="noStrike" cap="none" dirty="0">
                <a:solidFill>
                  <a:schemeClr val="bg1"/>
                </a:solidFill>
                <a:latin typeface="Arial"/>
                <a:ea typeface="Arial"/>
                <a:cs typeface="Arial"/>
                <a:sym typeface="Arial"/>
              </a:endParaRPr>
            </a:p>
          </p:txBody>
        </p:sp>
      </p:grpSp>
    </p:spTree>
    <p:extLst>
      <p:ext uri="{BB962C8B-B14F-4D97-AF65-F5344CB8AC3E}">
        <p14:creationId xmlns:p14="http://schemas.microsoft.com/office/powerpoint/2010/main" val="202634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00FFE9-7D64-C74C-96C4-6C56B13F2E83}"/>
              </a:ext>
            </a:extLst>
          </p:cNvPr>
          <p:cNvSpPr txBox="1"/>
          <p:nvPr/>
        </p:nvSpPr>
        <p:spPr>
          <a:xfrm>
            <a:off x="1001986" y="1649806"/>
            <a:ext cx="4957762" cy="1685846"/>
          </a:xfrm>
          <a:prstGeom prst="rect">
            <a:avLst/>
          </a:prstGeom>
          <a:noFill/>
        </p:spPr>
        <p:txBody>
          <a:bodyPr wrap="square" rtlCol="0">
            <a:spAutoFit/>
          </a:bodyPr>
          <a:lstStyle/>
          <a:p>
            <a:pPr>
              <a:lnSpc>
                <a:spcPct val="150000"/>
              </a:lnSpc>
            </a:pPr>
            <a:r>
              <a:rPr lang="vi-VN" sz="2400" dirty="0">
                <a:solidFill>
                  <a:schemeClr val="accent2"/>
                </a:solidFill>
              </a:rPr>
              <a:t>Đại số:                          </a:t>
            </a:r>
            <a:r>
              <a:rPr lang="vi-VN" sz="2400" dirty="0"/>
              <a:t>3 chương;     </a:t>
            </a:r>
          </a:p>
          <a:p>
            <a:pPr>
              <a:lnSpc>
                <a:spcPct val="150000"/>
              </a:lnSpc>
            </a:pPr>
            <a:r>
              <a:rPr lang="vi-VN" sz="2400" dirty="0">
                <a:solidFill>
                  <a:srgbClr val="00D4CE"/>
                </a:solidFill>
              </a:rPr>
              <a:t>Hình học và Đo lường</a:t>
            </a:r>
            <a:r>
              <a:rPr lang="vi-VN" sz="2400" dirty="0"/>
              <a:t>: 2 chương;</a:t>
            </a:r>
          </a:p>
          <a:p>
            <a:pPr>
              <a:lnSpc>
                <a:spcPct val="150000"/>
              </a:lnSpc>
            </a:pPr>
            <a:r>
              <a:rPr lang="vi-VN" sz="2400" dirty="0">
                <a:solidFill>
                  <a:srgbClr val="7030A0"/>
                </a:solidFill>
              </a:rPr>
              <a:t>Hoạt động thực hành trải nghiệm</a:t>
            </a:r>
            <a:r>
              <a:rPr lang="vi-VN" sz="2400" dirty="0"/>
              <a:t>.</a:t>
            </a:r>
          </a:p>
        </p:txBody>
      </p:sp>
      <p:sp>
        <p:nvSpPr>
          <p:cNvPr id="10" name="TextBox 9">
            <a:extLst>
              <a:ext uri="{FF2B5EF4-FFF2-40B4-BE49-F238E27FC236}">
                <a16:creationId xmlns:a16="http://schemas.microsoft.com/office/drawing/2014/main" id="{9431FB46-2DB9-6A49-A50D-0FCA912B55C6}"/>
              </a:ext>
            </a:extLst>
          </p:cNvPr>
          <p:cNvSpPr txBox="1"/>
          <p:nvPr/>
        </p:nvSpPr>
        <p:spPr>
          <a:xfrm>
            <a:off x="2207171" y="1088021"/>
            <a:ext cx="2774731" cy="461665"/>
          </a:xfrm>
          <a:prstGeom prst="rect">
            <a:avLst/>
          </a:prstGeom>
          <a:noFill/>
        </p:spPr>
        <p:txBody>
          <a:bodyPr wrap="square" rtlCol="0">
            <a:spAutoFit/>
          </a:bodyPr>
          <a:lstStyle/>
          <a:p>
            <a:r>
              <a:rPr lang="vi-VN" sz="2400" b="1" dirty="0"/>
              <a:t>TẬP MỘT (72 tiết)</a:t>
            </a:r>
          </a:p>
        </p:txBody>
      </p:sp>
      <p:grpSp>
        <p:nvGrpSpPr>
          <p:cNvPr id="2" name="Group 1">
            <a:extLst>
              <a:ext uri="{FF2B5EF4-FFF2-40B4-BE49-F238E27FC236}">
                <a16:creationId xmlns:a16="http://schemas.microsoft.com/office/drawing/2014/main" id="{1A1CE486-D35F-0B83-954E-84851444111C}"/>
              </a:ext>
            </a:extLst>
          </p:cNvPr>
          <p:cNvGrpSpPr/>
          <p:nvPr/>
        </p:nvGrpSpPr>
        <p:grpSpPr>
          <a:xfrm>
            <a:off x="677950" y="280797"/>
            <a:ext cx="648072" cy="648072"/>
            <a:chOff x="1409738" y="-4691"/>
            <a:chExt cx="648072" cy="648072"/>
          </a:xfrm>
        </p:grpSpPr>
        <p:sp>
          <p:nvSpPr>
            <p:cNvPr id="4" name="Google Shape;297;p13">
              <a:extLst>
                <a:ext uri="{FF2B5EF4-FFF2-40B4-BE49-F238E27FC236}">
                  <a16:creationId xmlns:a16="http://schemas.microsoft.com/office/drawing/2014/main" id="{FA7E297E-9316-3046-B618-68AC3DC52FBD}"/>
                </a:ext>
              </a:extLst>
            </p:cNvPr>
            <p:cNvSpPr/>
            <p:nvPr/>
          </p:nvSpPr>
          <p:spPr>
            <a:xfrm>
              <a:off x="1409738" y="-4691"/>
              <a:ext cx="648072" cy="648072"/>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6" name="Google Shape;298;p13">
              <a:extLst>
                <a:ext uri="{FF2B5EF4-FFF2-40B4-BE49-F238E27FC236}">
                  <a16:creationId xmlns:a16="http://schemas.microsoft.com/office/drawing/2014/main" id="{D40DB1FA-1A8A-58BD-BA41-8E6FA7FB24A1}"/>
                </a:ext>
              </a:extLst>
            </p:cNvPr>
            <p:cNvSpPr txBox="1"/>
            <p:nvPr/>
          </p:nvSpPr>
          <p:spPr>
            <a:xfrm>
              <a:off x="1409738" y="18412"/>
              <a:ext cx="62034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dirty="0">
                  <a:solidFill>
                    <a:schemeClr val="bg1"/>
                  </a:solidFill>
                  <a:latin typeface="Arial"/>
                  <a:ea typeface="Arial"/>
                  <a:cs typeface="Arial"/>
                  <a:sym typeface="Arial"/>
                </a:rPr>
                <a:t>3</a:t>
              </a:r>
              <a:endParaRPr sz="2400" b="1" i="0" u="none" strike="noStrike" cap="none" dirty="0">
                <a:solidFill>
                  <a:schemeClr val="bg1"/>
                </a:solidFill>
                <a:latin typeface="Arial"/>
                <a:ea typeface="Arial"/>
                <a:cs typeface="Arial"/>
                <a:sym typeface="Arial"/>
              </a:endParaRPr>
            </a:p>
          </p:txBody>
        </p:sp>
      </p:grpSp>
      <p:sp>
        <p:nvSpPr>
          <p:cNvPr id="8" name="TextBox 7">
            <a:extLst>
              <a:ext uri="{FF2B5EF4-FFF2-40B4-BE49-F238E27FC236}">
                <a16:creationId xmlns:a16="http://schemas.microsoft.com/office/drawing/2014/main" id="{07D8E06F-ED47-37B8-8480-14FAF35BE30D}"/>
              </a:ext>
            </a:extLst>
          </p:cNvPr>
          <p:cNvSpPr txBox="1"/>
          <p:nvPr/>
        </p:nvSpPr>
        <p:spPr>
          <a:xfrm>
            <a:off x="1292675" y="343223"/>
            <a:ext cx="4625190" cy="523220"/>
          </a:xfrm>
          <a:prstGeom prst="rect">
            <a:avLst/>
          </a:prstGeom>
          <a:noFill/>
        </p:spPr>
        <p:txBody>
          <a:bodyPr wrap="square">
            <a:spAutoFit/>
          </a:bodyPr>
          <a:lstStyle/>
          <a:p>
            <a:r>
              <a:rPr lang="vi-VN" sz="2800" b="1" dirty="0">
                <a:solidFill>
                  <a:srgbClr val="0070C0"/>
                </a:solidFill>
              </a:rPr>
              <a:t>NỘI DUNG của BỘ SÁCH </a:t>
            </a:r>
            <a:endParaRPr lang="en-VN" sz="2800" dirty="0"/>
          </a:p>
        </p:txBody>
      </p:sp>
      <p:pic>
        <p:nvPicPr>
          <p:cNvPr id="7" name="Picture 6" descr="A colorful rectangular box with text&#10;&#10;Description automatically generated with medium confidence">
            <a:extLst>
              <a:ext uri="{FF2B5EF4-FFF2-40B4-BE49-F238E27FC236}">
                <a16:creationId xmlns:a16="http://schemas.microsoft.com/office/drawing/2014/main" id="{98F9D8EC-D6BB-3189-8C38-505D7DF511E4}"/>
              </a:ext>
            </a:extLst>
          </p:cNvPr>
          <p:cNvPicPr>
            <a:picLocks noChangeAspect="1"/>
          </p:cNvPicPr>
          <p:nvPr/>
        </p:nvPicPr>
        <p:blipFill>
          <a:blip r:embed="rId3"/>
          <a:stretch>
            <a:fillRect/>
          </a:stretch>
        </p:blipFill>
        <p:spPr>
          <a:xfrm>
            <a:off x="6904121" y="0"/>
            <a:ext cx="5287879" cy="6858000"/>
          </a:xfrm>
          <a:prstGeom prst="rect">
            <a:avLst/>
          </a:prstGeom>
        </p:spPr>
      </p:pic>
    </p:spTree>
    <p:extLst>
      <p:ext uri="{BB962C8B-B14F-4D97-AF65-F5344CB8AC3E}">
        <p14:creationId xmlns:p14="http://schemas.microsoft.com/office/powerpoint/2010/main" val="3001818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88C51D1-A345-EE4A-85FF-A1B12DF9C537}"/>
              </a:ext>
            </a:extLst>
          </p:cNvPr>
          <p:cNvSpPr txBox="1"/>
          <p:nvPr/>
        </p:nvSpPr>
        <p:spPr>
          <a:xfrm>
            <a:off x="1217426" y="1765973"/>
            <a:ext cx="5207247" cy="2239844"/>
          </a:xfrm>
          <a:prstGeom prst="rect">
            <a:avLst/>
          </a:prstGeom>
          <a:noFill/>
        </p:spPr>
        <p:txBody>
          <a:bodyPr wrap="square" rtlCol="0">
            <a:spAutoFit/>
          </a:bodyPr>
          <a:lstStyle/>
          <a:p>
            <a:pPr>
              <a:lnSpc>
                <a:spcPct val="150000"/>
              </a:lnSpc>
            </a:pPr>
            <a:r>
              <a:rPr lang="vi-VN" sz="2400" dirty="0">
                <a:solidFill>
                  <a:schemeClr val="accent2"/>
                </a:solidFill>
              </a:rPr>
              <a:t>Đại số:                         </a:t>
            </a:r>
            <a:r>
              <a:rPr lang="vi-VN" sz="2400" dirty="0"/>
              <a:t>1 chương;</a:t>
            </a:r>
          </a:p>
          <a:p>
            <a:pPr>
              <a:lnSpc>
                <a:spcPct val="150000"/>
              </a:lnSpc>
            </a:pPr>
            <a:r>
              <a:rPr lang="en-US" sz="2400" spc="-150" dirty="0" err="1">
                <a:solidFill>
                  <a:srgbClr val="00D4CE"/>
                </a:solidFill>
                <a:latin typeface="Arial" panose="020B0604020202020204" pitchFamily="34" charset="0"/>
                <a:cs typeface="Arial" panose="020B0604020202020204" pitchFamily="34" charset="0"/>
              </a:rPr>
              <a:t>Hình</a:t>
            </a:r>
            <a:r>
              <a:rPr lang="vi-VN" sz="2400" spc="-150" dirty="0">
                <a:solidFill>
                  <a:srgbClr val="00D4CE"/>
                </a:solidFill>
                <a:latin typeface="Arial" panose="020B0604020202020204" pitchFamily="34" charset="0"/>
                <a:cs typeface="Arial" panose="020B0604020202020204" pitchFamily="34" charset="0"/>
              </a:rPr>
              <a:t> học và Đo lường:      </a:t>
            </a:r>
            <a:r>
              <a:rPr lang="vi-VN" sz="2400" dirty="0"/>
              <a:t>2 chương;</a:t>
            </a:r>
          </a:p>
          <a:p>
            <a:pPr>
              <a:lnSpc>
                <a:spcPct val="150000"/>
              </a:lnSpc>
            </a:pPr>
            <a:r>
              <a:rPr lang="vi-VN" sz="2400" spc="-150" dirty="0">
                <a:solidFill>
                  <a:srgbClr val="00B050"/>
                </a:solidFill>
              </a:rPr>
              <a:t>Th</a:t>
            </a:r>
            <a:r>
              <a:rPr lang="en-US" sz="2400" spc="-150" dirty="0" err="1">
                <a:solidFill>
                  <a:srgbClr val="00B050"/>
                </a:solidFill>
                <a:latin typeface="Arial" panose="020B0604020202020204" pitchFamily="34" charset="0"/>
                <a:cs typeface="Arial" panose="020B0604020202020204" pitchFamily="34" charset="0"/>
              </a:rPr>
              <a:t>ống</a:t>
            </a:r>
            <a:r>
              <a:rPr lang="vi-VN" sz="2400" spc="-150" dirty="0">
                <a:solidFill>
                  <a:srgbClr val="00B050"/>
                </a:solidFill>
              </a:rPr>
              <a:t> kê và Xác suất:       </a:t>
            </a:r>
            <a:r>
              <a:rPr lang="vi-VN" sz="2400" spc="-150" dirty="0"/>
              <a:t>2</a:t>
            </a:r>
            <a:r>
              <a:rPr lang="vi-VN" sz="2400" dirty="0"/>
              <a:t> chương;</a:t>
            </a:r>
          </a:p>
          <a:p>
            <a:pPr>
              <a:lnSpc>
                <a:spcPct val="150000"/>
              </a:lnSpc>
            </a:pPr>
            <a:r>
              <a:rPr lang="vi-VN" sz="2400" dirty="0">
                <a:solidFill>
                  <a:srgbClr val="7030A0"/>
                </a:solidFill>
              </a:rPr>
              <a:t>Hoạt động thực hành trải nghiệm.</a:t>
            </a:r>
            <a:endParaRPr lang="vi-VN" sz="2000" dirty="0">
              <a:solidFill>
                <a:srgbClr val="7030A0"/>
              </a:solidFill>
            </a:endParaRPr>
          </a:p>
        </p:txBody>
      </p:sp>
      <p:sp>
        <p:nvSpPr>
          <p:cNvPr id="4" name="TextBox 3">
            <a:extLst>
              <a:ext uri="{FF2B5EF4-FFF2-40B4-BE49-F238E27FC236}">
                <a16:creationId xmlns:a16="http://schemas.microsoft.com/office/drawing/2014/main" id="{93257A3E-3C77-ECAE-85E4-5C168839FAAD}"/>
              </a:ext>
            </a:extLst>
          </p:cNvPr>
          <p:cNvSpPr txBox="1"/>
          <p:nvPr/>
        </p:nvSpPr>
        <p:spPr>
          <a:xfrm>
            <a:off x="2564525" y="1094265"/>
            <a:ext cx="2606566" cy="461665"/>
          </a:xfrm>
          <a:prstGeom prst="rect">
            <a:avLst/>
          </a:prstGeom>
          <a:noFill/>
        </p:spPr>
        <p:txBody>
          <a:bodyPr wrap="square" rtlCol="0">
            <a:spAutoFit/>
          </a:bodyPr>
          <a:lstStyle/>
          <a:p>
            <a:r>
              <a:rPr lang="vi-VN" sz="2400" b="1" dirty="0"/>
              <a:t>TẬP HAI (68 tiết)</a:t>
            </a:r>
          </a:p>
        </p:txBody>
      </p:sp>
      <p:pic>
        <p:nvPicPr>
          <p:cNvPr id="3" name="Picture 2" descr="A colorful rectangular box with text&#10;&#10;Description automatically generated with medium confidence">
            <a:extLst>
              <a:ext uri="{FF2B5EF4-FFF2-40B4-BE49-F238E27FC236}">
                <a16:creationId xmlns:a16="http://schemas.microsoft.com/office/drawing/2014/main" id="{6B5D5600-697E-E090-E859-43D3A8518FA1}"/>
              </a:ext>
            </a:extLst>
          </p:cNvPr>
          <p:cNvPicPr>
            <a:picLocks noChangeAspect="1"/>
          </p:cNvPicPr>
          <p:nvPr/>
        </p:nvPicPr>
        <p:blipFill>
          <a:blip r:embed="rId2"/>
          <a:stretch>
            <a:fillRect/>
          </a:stretch>
        </p:blipFill>
        <p:spPr>
          <a:xfrm>
            <a:off x="6686417" y="0"/>
            <a:ext cx="5505583" cy="6858000"/>
          </a:xfrm>
          <a:prstGeom prst="rect">
            <a:avLst/>
          </a:prstGeom>
        </p:spPr>
      </p:pic>
    </p:spTree>
    <p:extLst>
      <p:ext uri="{BB962C8B-B14F-4D97-AF65-F5344CB8AC3E}">
        <p14:creationId xmlns:p14="http://schemas.microsoft.com/office/powerpoint/2010/main" val="126880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C15085-D3B3-0347-BBC6-BFEC9763D862}"/>
              </a:ext>
            </a:extLst>
          </p:cNvPr>
          <p:cNvSpPr txBox="1"/>
          <p:nvPr/>
        </p:nvSpPr>
        <p:spPr>
          <a:xfrm>
            <a:off x="737132" y="139154"/>
            <a:ext cx="8675226" cy="1292662"/>
          </a:xfrm>
          <a:prstGeom prst="rect">
            <a:avLst/>
          </a:prstGeom>
          <a:noFill/>
        </p:spPr>
        <p:txBody>
          <a:bodyPr wrap="square">
            <a:spAutoFit/>
          </a:bodyPr>
          <a:lstStyle/>
          <a:p>
            <a:pPr>
              <a:lnSpc>
                <a:spcPct val="150000"/>
              </a:lnSpc>
            </a:pPr>
            <a:r>
              <a:rPr lang="vi-VN" sz="2800" b="1" dirty="0">
                <a:solidFill>
                  <a:schemeClr val="bg1"/>
                </a:solidFill>
              </a:rPr>
              <a:t>II –</a:t>
            </a:r>
            <a:r>
              <a:rPr lang="vi-VN" sz="2800" b="1" dirty="0"/>
              <a:t> </a:t>
            </a:r>
            <a:r>
              <a:rPr lang="vi-VN" sz="2800" b="1" dirty="0">
                <a:solidFill>
                  <a:srgbClr val="0070C0"/>
                </a:solidFill>
              </a:rPr>
              <a:t>NỘI DUNG của BỘ SÁCH </a:t>
            </a:r>
            <a:endParaRPr lang="vi-VN" sz="2800" b="1" dirty="0"/>
          </a:p>
          <a:p>
            <a:pPr>
              <a:lnSpc>
                <a:spcPct val="150000"/>
              </a:lnSpc>
            </a:pPr>
            <a:r>
              <a:rPr lang="vi-VN" sz="2400" dirty="0"/>
              <a:t>Một số điểm khác biệt so với SGK Toán 9 </a:t>
            </a:r>
            <a:r>
              <a:rPr lang="vi-VN" sz="2400"/>
              <a:t>hiện hành</a:t>
            </a:r>
            <a:r>
              <a:rPr lang="en-US" sz="2400"/>
              <a:t>.</a:t>
            </a:r>
            <a:endParaRPr lang="vi-VN" sz="2400" dirty="0"/>
          </a:p>
        </p:txBody>
      </p:sp>
      <mc:AlternateContent xmlns:mc="http://schemas.openxmlformats.org/markup-compatibility/2006" xmlns:a14="http://schemas.microsoft.com/office/drawing/2010/main">
        <mc:Choice Requires="a14">
          <p:graphicFrame>
            <p:nvGraphicFramePr>
              <p:cNvPr id="5" name="Table 5">
                <a:extLst>
                  <a:ext uri="{FF2B5EF4-FFF2-40B4-BE49-F238E27FC236}">
                    <a16:creationId xmlns:a16="http://schemas.microsoft.com/office/drawing/2014/main" id="{AA03B6E5-5F1B-A640-AB3C-5E2105E83127}"/>
                  </a:ext>
                </a:extLst>
              </p:cNvPr>
              <p:cNvGraphicFramePr>
                <a:graphicFrameLocks noGrp="1"/>
              </p:cNvGraphicFramePr>
              <p:nvPr>
                <p:extLst>
                  <p:ext uri="{D42A27DB-BD31-4B8C-83A1-F6EECF244321}">
                    <p14:modId xmlns:p14="http://schemas.microsoft.com/office/powerpoint/2010/main" val="3256722727"/>
                  </p:ext>
                </p:extLst>
              </p:nvPr>
            </p:nvGraphicFramePr>
            <p:xfrm>
              <a:off x="220338" y="1767106"/>
              <a:ext cx="11468559" cy="4741702"/>
            </p:xfrm>
            <a:graphic>
              <a:graphicData uri="http://schemas.openxmlformats.org/drawingml/2006/table">
                <a:tbl>
                  <a:tblPr firstRow="1" bandRow="1">
                    <a:tableStyleId>{5C22544A-7EE6-4342-B048-85BDC9FD1C3A}</a:tableStyleId>
                  </a:tblPr>
                  <a:tblGrid>
                    <a:gridCol w="2149463">
                      <a:extLst>
                        <a:ext uri="{9D8B030D-6E8A-4147-A177-3AD203B41FA5}">
                          <a16:colId xmlns:a16="http://schemas.microsoft.com/office/drawing/2014/main" val="2357662824"/>
                        </a:ext>
                      </a:extLst>
                    </a:gridCol>
                    <a:gridCol w="2766625">
                      <a:extLst>
                        <a:ext uri="{9D8B030D-6E8A-4147-A177-3AD203B41FA5}">
                          <a16:colId xmlns:a16="http://schemas.microsoft.com/office/drawing/2014/main" val="561528138"/>
                        </a:ext>
                      </a:extLst>
                    </a:gridCol>
                    <a:gridCol w="6552471">
                      <a:extLst>
                        <a:ext uri="{9D8B030D-6E8A-4147-A177-3AD203B41FA5}">
                          <a16:colId xmlns:a16="http://schemas.microsoft.com/office/drawing/2014/main" val="727197840"/>
                        </a:ext>
                      </a:extLst>
                    </a:gridCol>
                  </a:tblGrid>
                  <a:tr h="718342">
                    <a:tc>
                      <a:txBody>
                        <a:bodyPr/>
                        <a:lstStyle/>
                        <a:p>
                          <a:pPr algn="ctr"/>
                          <a:r>
                            <a:rPr lang="vi-VN" sz="2000" dirty="0"/>
                            <a:t>Nội dung</a:t>
                          </a:r>
                        </a:p>
                      </a:txBody>
                      <a:tcPr/>
                    </a:tc>
                    <a:tc>
                      <a:txBody>
                        <a:bodyPr/>
                        <a:lstStyle/>
                        <a:p>
                          <a:pPr algn="ctr"/>
                          <a:r>
                            <a:rPr lang="vi-VN" sz="1800" dirty="0"/>
                            <a:t>Chương trình  và SGK Toán 9 hiện hành</a:t>
                          </a:r>
                        </a:p>
                      </a:txBody>
                      <a:tcPr/>
                    </a:tc>
                    <a:tc>
                      <a:txBody>
                        <a:bodyPr/>
                        <a:lstStyle/>
                        <a:p>
                          <a:pPr algn="ctr"/>
                          <a:r>
                            <a:rPr lang="vi-VN" sz="2000" dirty="0"/>
                            <a:t>Chương trình 2018 và SGK Toán 9KN</a:t>
                          </a:r>
                        </a:p>
                      </a:txBody>
                      <a:tcPr/>
                    </a:tc>
                    <a:extLst>
                      <a:ext uri="{0D108BD9-81ED-4DB2-BD59-A6C34878D82A}">
                        <a16:rowId xmlns:a16="http://schemas.microsoft.com/office/drawing/2014/main" val="1579204698"/>
                      </a:ext>
                    </a:extLst>
                  </a:tr>
                  <a:tr h="370840">
                    <a:tc>
                      <a:txBody>
                        <a:bodyPr/>
                        <a:lstStyle/>
                        <a:p>
                          <a:pPr algn="just"/>
                          <a:r>
                            <a:rPr lang="vi-VN" sz="1500" dirty="0">
                              <a:solidFill>
                                <a:srgbClr val="0070C0"/>
                              </a:solidFill>
                            </a:rPr>
                            <a:t>Phương trình và hệ hai phương trình bậc nhất hai ẩn</a:t>
                          </a:r>
                        </a:p>
                      </a:txBody>
                      <a:tcPr/>
                    </a:tc>
                    <a:tc>
                      <a:txBody>
                        <a:bodyPr/>
                        <a:lstStyle/>
                        <a:p>
                          <a:pPr algn="just"/>
                          <a:endParaRPr lang="vi-VN" sz="1500" dirty="0">
                            <a:solidFill>
                              <a:srgbClr val="0070C0"/>
                            </a:solidFill>
                          </a:endParaRPr>
                        </a:p>
                      </a:txBody>
                      <a:tcPr/>
                    </a:tc>
                    <a:tc>
                      <a:txBody>
                        <a:bodyPr/>
                        <a:lstStyle/>
                        <a:p>
                          <a:pPr algn="just"/>
                          <a:r>
                            <a:rPr lang="vi-VN" sz="1500" dirty="0">
                              <a:solidFill>
                                <a:schemeClr val="tx1"/>
                              </a:solidFill>
                            </a:rPr>
                            <a:t>Giảm nhẹ tính hàn lâm, tăng ứng dụng thực tế (bổ sung nhiều bài tập ứng dụng thực tế).</a:t>
                          </a:r>
                        </a:p>
                      </a:txBody>
                      <a:tcPr/>
                    </a:tc>
                    <a:extLst>
                      <a:ext uri="{0D108BD9-81ED-4DB2-BD59-A6C34878D82A}">
                        <a16:rowId xmlns:a16="http://schemas.microsoft.com/office/drawing/2014/main" val="1119862278"/>
                      </a:ext>
                    </a:extLst>
                  </a:tr>
                  <a:tr h="370840">
                    <a:tc>
                      <a:txBody>
                        <a:bodyPr/>
                        <a:lstStyle/>
                        <a:p>
                          <a:pPr algn="just"/>
                          <a:r>
                            <a:rPr lang="vi-VN" sz="1500" dirty="0">
                              <a:solidFill>
                                <a:srgbClr val="0070C0"/>
                              </a:solidFill>
                            </a:rPr>
                            <a:t>Phương trình quy về phương trình bậc nhất một ẩn và bất phương trình bậc nhất một ẩn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vi-VN" sz="15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vi-VN" sz="1500" dirty="0"/>
                            <a:t>Không có</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1500" dirty="0"/>
                            <a:t>(trình bày ở SGK Toán 8)</a:t>
                          </a:r>
                        </a:p>
                      </a:txBody>
                      <a:tcPr/>
                    </a:tc>
                    <a:tc>
                      <a:txBody>
                        <a:bodyPr/>
                        <a:lstStyle/>
                        <a:p>
                          <a:pPr algn="just"/>
                          <a:r>
                            <a:rPr lang="vi-VN" sz="1500" dirty="0"/>
                            <a:t>Giảm nhẹ tính hàn lâm, tăng ứng dụng thực tế.</a:t>
                          </a:r>
                        </a:p>
                        <a:p>
                          <a:pPr marL="285750" indent="-285750" algn="just">
                            <a:buFontTx/>
                            <a:buChar char="-"/>
                          </a:pPr>
                          <a:r>
                            <a:rPr lang="vi-VN" sz="1500" dirty="0"/>
                            <a:t>Chỉ trình bày hai loại phương trình quy về phương trình bậc nhất một ẩn: PT dạng tích, PT chứa ẩn ở mẫu.</a:t>
                          </a:r>
                        </a:p>
                        <a:p>
                          <a:pPr marL="285750" indent="-285750" algn="just">
                            <a:buFontTx/>
                            <a:buChar char="-"/>
                          </a:pPr>
                          <a:r>
                            <a:rPr lang="vi-VN" sz="1500" dirty="0"/>
                            <a:t>Không trình bày cách chứng minh BĐT, cách giải PT chứa dấu giá trị tuyệt đối.</a:t>
                          </a:r>
                        </a:p>
                        <a:p>
                          <a:pPr marL="285750" indent="-285750" algn="just">
                            <a:buFontTx/>
                            <a:buChar char="-"/>
                          </a:pPr>
                          <a:r>
                            <a:rPr lang="vi-VN" sz="1500" dirty="0"/>
                            <a:t>Chưa đề cập đến phép biến đổi tương đương PT, BPT.</a:t>
                          </a:r>
                        </a:p>
                      </a:txBody>
                      <a:tcPr/>
                    </a:tc>
                    <a:extLst>
                      <a:ext uri="{0D108BD9-81ED-4DB2-BD59-A6C34878D82A}">
                        <a16:rowId xmlns:a16="http://schemas.microsoft.com/office/drawing/2014/main" val="3359402991"/>
                      </a:ext>
                    </a:extLst>
                  </a:tr>
                  <a:tr h="370840">
                    <a:tc>
                      <a:txBody>
                        <a:bodyPr/>
                        <a:lstStyle/>
                        <a:p>
                          <a:pPr algn="just"/>
                          <a:r>
                            <a:rPr lang="vi-VN" sz="1500" dirty="0">
                              <a:solidFill>
                                <a:srgbClr val="0070C0"/>
                              </a:solidFill>
                            </a:rPr>
                            <a:t>Căn bậc hai và căn bậc ba</a:t>
                          </a:r>
                        </a:p>
                      </a:txBody>
                      <a:tcPr/>
                    </a:tc>
                    <a:tc>
                      <a:txBody>
                        <a:bodyPr/>
                        <a:lstStyle/>
                        <a:p>
                          <a:pPr algn="just"/>
                          <a:endParaRPr lang="vi-VN" sz="1500" dirty="0">
                            <a:solidFill>
                              <a:schemeClr val="tx1"/>
                            </a:solidFill>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1500" dirty="0">
                              <a:solidFill>
                                <a:schemeClr val="tx1"/>
                              </a:solidFill>
                            </a:rPr>
                            <a:t>Giảm nhẹ tính hàn lâm, đặc biệt là mức độ của những bài tập liên quan đến biến đổi, rút gọn các biểu thức chứa căn thức; bổ sung những bài tập vận dụng thực tiễn.</a:t>
                          </a:r>
                        </a:p>
                      </a:txBody>
                      <a:tcPr/>
                    </a:tc>
                    <a:extLst>
                      <a:ext uri="{0D108BD9-81ED-4DB2-BD59-A6C34878D82A}">
                        <a16:rowId xmlns:a16="http://schemas.microsoft.com/office/drawing/2014/main" val="2998463086"/>
                      </a:ext>
                    </a:extLst>
                  </a:tr>
                  <a:tr h="370840">
                    <a:tc>
                      <a:txBody>
                        <a:bodyPr/>
                        <a:lstStyle/>
                        <a:p>
                          <a:pPr algn="just"/>
                          <a:r>
                            <a:rPr lang="vi-VN" sz="1500" dirty="0">
                              <a:solidFill>
                                <a:srgbClr val="0070C0"/>
                              </a:solidFill>
                            </a:rPr>
                            <a:t>Hàm số </a:t>
                          </a:r>
                          <a14:m>
                            <m:oMath xmlns:m="http://schemas.openxmlformats.org/officeDocument/2006/math">
                              <m:r>
                                <a:rPr lang="vi-VN" sz="1500" b="0" i="1" smtClean="0">
                                  <a:solidFill>
                                    <a:srgbClr val="0070C0"/>
                                  </a:solidFill>
                                  <a:latin typeface="Cambria Math" panose="02040503050406030204" pitchFamily="18" charset="0"/>
                                </a:rPr>
                                <m:t>𝑦</m:t>
                              </m:r>
                              <m:r>
                                <a:rPr lang="vi-VN" sz="1500" b="0" i="1" smtClean="0">
                                  <a:solidFill>
                                    <a:srgbClr val="0070C0"/>
                                  </a:solidFill>
                                  <a:latin typeface="Cambria Math" panose="02040503050406030204" pitchFamily="18" charset="0"/>
                                </a:rPr>
                                <m:t>=</m:t>
                              </m:r>
                              <m:r>
                                <a:rPr lang="vi-VN" sz="1500" b="0" i="1" smtClean="0">
                                  <a:solidFill>
                                    <a:srgbClr val="0070C0"/>
                                  </a:solidFill>
                                  <a:latin typeface="Cambria Math" panose="02040503050406030204" pitchFamily="18" charset="0"/>
                                </a:rPr>
                                <m:t>𝑎</m:t>
                              </m:r>
                              <m:sSup>
                                <m:sSupPr>
                                  <m:ctrlPr>
                                    <a:rPr lang="vi-VN" sz="1500" b="0" i="1" smtClean="0">
                                      <a:solidFill>
                                        <a:srgbClr val="0070C0"/>
                                      </a:solidFill>
                                      <a:latin typeface="Cambria Math" panose="02040503050406030204" pitchFamily="18" charset="0"/>
                                    </a:rPr>
                                  </m:ctrlPr>
                                </m:sSupPr>
                                <m:e>
                                  <m:r>
                                    <m:rPr>
                                      <m:sty m:val="p"/>
                                    </m:rPr>
                                    <a:rPr lang="vi-VN" sz="1500" b="0" i="1" smtClean="0">
                                      <a:solidFill>
                                        <a:srgbClr val="0070C0"/>
                                      </a:solidFill>
                                      <a:latin typeface="Cambria Math" panose="02040503050406030204" pitchFamily="18" charset="0"/>
                                    </a:rPr>
                                    <m:t>x</m:t>
                                  </m:r>
                                </m:e>
                                <m:sup>
                                  <m:r>
                                    <a:rPr lang="vi-VN" sz="1500" b="0" i="1" smtClean="0">
                                      <a:solidFill>
                                        <a:srgbClr val="0070C0"/>
                                      </a:solidFill>
                                      <a:latin typeface="Cambria Math" panose="02040503050406030204" pitchFamily="18" charset="0"/>
                                    </a:rPr>
                                    <m:t>2</m:t>
                                  </m:r>
                                </m:sup>
                              </m:sSup>
                              <m:d>
                                <m:dPr>
                                  <m:ctrlPr>
                                    <a:rPr lang="vi-VN" sz="1500" b="0" i="1" smtClean="0">
                                      <a:solidFill>
                                        <a:srgbClr val="0070C0"/>
                                      </a:solidFill>
                                      <a:latin typeface="Cambria Math" panose="02040503050406030204" pitchFamily="18" charset="0"/>
                                    </a:rPr>
                                  </m:ctrlPr>
                                </m:dPr>
                                <m:e>
                                  <m:r>
                                    <m:rPr>
                                      <m:sty m:val="p"/>
                                    </m:rPr>
                                    <a:rPr lang="vi-VN" sz="1500" b="0" i="1" smtClean="0">
                                      <a:solidFill>
                                        <a:srgbClr val="0070C0"/>
                                      </a:solidFill>
                                      <a:latin typeface="Cambria Math" panose="02040503050406030204" pitchFamily="18" charset="0"/>
                                    </a:rPr>
                                    <m:t>a</m:t>
                                  </m:r>
                                  <m:r>
                                    <a:rPr lang="vi-VN" sz="1500" b="0" i="1" smtClean="0">
                                      <a:solidFill>
                                        <a:srgbClr val="0070C0"/>
                                      </a:solidFill>
                                      <a:latin typeface="Cambria Math" panose="02040503050406030204" pitchFamily="18" charset="0"/>
                                      <a:ea typeface="Cambria Math" panose="02040503050406030204" pitchFamily="18" charset="0"/>
                                    </a:rPr>
                                    <m:t>≠0</m:t>
                                  </m:r>
                                </m:e>
                              </m:d>
                              <m:r>
                                <a:rPr lang="vi-VN" sz="1500" b="0" i="1" smtClean="0">
                                  <a:solidFill>
                                    <a:srgbClr val="0070C0"/>
                                  </a:solidFill>
                                  <a:latin typeface="Cambria Math" panose="02040503050406030204" pitchFamily="18" charset="0"/>
                                </a:rPr>
                                <m:t>.</m:t>
                              </m:r>
                            </m:oMath>
                          </a14:m>
                          <a:r>
                            <a:rPr lang="vi-VN" sz="1500" dirty="0">
                              <a:solidFill>
                                <a:srgbClr val="0070C0"/>
                              </a:solidFill>
                            </a:rPr>
                            <a:t> Phương trình bậc hai một ẩn</a:t>
                          </a:r>
                        </a:p>
                      </a:txBody>
                      <a:tcPr/>
                    </a:tc>
                    <a:tc>
                      <a:txBody>
                        <a:bodyPr/>
                        <a:lstStyle/>
                        <a:p>
                          <a:pPr algn="just"/>
                          <a:endParaRPr lang="vi-VN" sz="1500" dirty="0">
                            <a:solidFill>
                              <a:schemeClr val="tx1"/>
                            </a:solidFill>
                          </a:endParaRPr>
                        </a:p>
                      </a:txBody>
                      <a:tcPr/>
                    </a:tc>
                    <a:tc>
                      <a:txBody>
                        <a:bodyPr/>
                        <a:lstStyle/>
                        <a:p>
                          <a:pPr algn="just"/>
                          <a:r>
                            <a:rPr lang="vi-VN" sz="1500" dirty="0">
                              <a:solidFill>
                                <a:schemeClr val="tx1"/>
                              </a:solidFill>
                            </a:rPr>
                            <a:t>Giảm tính hàn lâm, tăng ứng dụng thực tế.</a:t>
                          </a:r>
                        </a:p>
                        <a:p>
                          <a:pPr algn="just"/>
                          <a:r>
                            <a:rPr lang="vi-VN" sz="1500" dirty="0">
                              <a:solidFill>
                                <a:schemeClr val="tx1"/>
                              </a:solidFill>
                            </a:rPr>
                            <a:t>- Chưa đề cập đến tính đồng biến, nghịch biến của hàm số </a:t>
                          </a:r>
                          <a14:m>
                            <m:oMath xmlns:m="http://schemas.openxmlformats.org/officeDocument/2006/math">
                              <m:r>
                                <a:rPr lang="vi-VN" sz="1500" b="0" i="1" smtClean="0">
                                  <a:solidFill>
                                    <a:schemeClr val="tx1"/>
                                  </a:solidFill>
                                  <a:latin typeface="Cambria Math" panose="02040503050406030204" pitchFamily="18" charset="0"/>
                                </a:rPr>
                                <m:t>𝑦</m:t>
                              </m:r>
                              <m:r>
                                <a:rPr lang="vi-VN" sz="1500" b="0" i="1" smtClean="0">
                                  <a:solidFill>
                                    <a:schemeClr val="tx1"/>
                                  </a:solidFill>
                                  <a:latin typeface="Cambria Math" panose="02040503050406030204" pitchFamily="18" charset="0"/>
                                </a:rPr>
                                <m:t>=</m:t>
                              </m:r>
                              <m:r>
                                <a:rPr lang="vi-VN" sz="1500" b="0" i="1" smtClean="0">
                                  <a:solidFill>
                                    <a:schemeClr val="tx1"/>
                                  </a:solidFill>
                                  <a:latin typeface="Cambria Math" panose="02040503050406030204" pitchFamily="18" charset="0"/>
                                </a:rPr>
                                <m:t>𝑎</m:t>
                              </m:r>
                              <m:sSup>
                                <m:sSupPr>
                                  <m:ctrlPr>
                                    <a:rPr lang="vi-VN" sz="1500" b="0" i="1" smtClean="0">
                                      <a:solidFill>
                                        <a:schemeClr val="tx1"/>
                                      </a:solidFill>
                                      <a:latin typeface="Cambria Math" panose="02040503050406030204" pitchFamily="18" charset="0"/>
                                    </a:rPr>
                                  </m:ctrlPr>
                                </m:sSupPr>
                                <m:e>
                                  <m:r>
                                    <m:rPr>
                                      <m:sty m:val="p"/>
                                    </m:rPr>
                                    <a:rPr lang="vi-VN" sz="1500" b="0" i="1" smtClean="0">
                                      <a:solidFill>
                                        <a:schemeClr val="tx1"/>
                                      </a:solidFill>
                                      <a:latin typeface="Cambria Math" panose="02040503050406030204" pitchFamily="18" charset="0"/>
                                    </a:rPr>
                                    <m:t>x</m:t>
                                  </m:r>
                                </m:e>
                                <m:sup>
                                  <m:r>
                                    <a:rPr lang="vi-VN" sz="1500" b="0" i="1" smtClean="0">
                                      <a:solidFill>
                                        <a:schemeClr val="tx1"/>
                                      </a:solidFill>
                                      <a:latin typeface="Cambria Math" panose="02040503050406030204" pitchFamily="18" charset="0"/>
                                    </a:rPr>
                                    <m:t>2</m:t>
                                  </m:r>
                                </m:sup>
                              </m:sSup>
                              <m:r>
                                <a:rPr lang="vi-VN" sz="1500" b="0" i="1" smtClean="0">
                                  <a:solidFill>
                                    <a:schemeClr val="tx1"/>
                                  </a:solidFill>
                                  <a:latin typeface="Cambria Math" panose="02040503050406030204" pitchFamily="18" charset="0"/>
                                </a:rPr>
                                <m:t>.</m:t>
                              </m:r>
                            </m:oMath>
                          </a14:m>
                          <a:endParaRPr lang="vi-VN" sz="1500" dirty="0">
                            <a:solidFill>
                              <a:schemeClr val="tx1"/>
                            </a:solidFill>
                          </a:endParaRPr>
                        </a:p>
                        <a:p>
                          <a:pPr algn="just"/>
                          <a:r>
                            <a:rPr lang="vi-VN" sz="1500" dirty="0">
                              <a:solidFill>
                                <a:schemeClr val="tx1"/>
                              </a:solidFill>
                            </a:rPr>
                            <a:t>- Không trình bày tường minh các loại phương trình quy về phương trình bậc hai (PT trùng phương, PT chứa ẩn ở mẫu, PT tích).</a:t>
                          </a:r>
                        </a:p>
                      </a:txBody>
                      <a:tcPr/>
                    </a:tc>
                    <a:extLst>
                      <a:ext uri="{0D108BD9-81ED-4DB2-BD59-A6C34878D82A}">
                        <a16:rowId xmlns:a16="http://schemas.microsoft.com/office/drawing/2014/main" val="591306608"/>
                      </a:ext>
                    </a:extLst>
                  </a:tr>
                </a:tbl>
              </a:graphicData>
            </a:graphic>
          </p:graphicFrame>
        </mc:Choice>
        <mc:Fallback xmlns="">
          <p:graphicFrame>
            <p:nvGraphicFramePr>
              <p:cNvPr id="5" name="Table 5">
                <a:extLst>
                  <a:ext uri="{FF2B5EF4-FFF2-40B4-BE49-F238E27FC236}">
                    <a16:creationId xmlns:a16="http://schemas.microsoft.com/office/drawing/2014/main" id="{AA03B6E5-5F1B-A640-AB3C-5E2105E83127}"/>
                  </a:ext>
                </a:extLst>
              </p:cNvPr>
              <p:cNvGraphicFramePr>
                <a:graphicFrameLocks noGrp="1"/>
              </p:cNvGraphicFramePr>
              <p:nvPr>
                <p:extLst>
                  <p:ext uri="{D42A27DB-BD31-4B8C-83A1-F6EECF244321}">
                    <p14:modId xmlns:p14="http://schemas.microsoft.com/office/powerpoint/2010/main" val="3256722727"/>
                  </p:ext>
                </p:extLst>
              </p:nvPr>
            </p:nvGraphicFramePr>
            <p:xfrm>
              <a:off x="220338" y="1767106"/>
              <a:ext cx="11468559" cy="4741702"/>
            </p:xfrm>
            <a:graphic>
              <a:graphicData uri="http://schemas.openxmlformats.org/drawingml/2006/table">
                <a:tbl>
                  <a:tblPr firstRow="1" bandRow="1">
                    <a:tableStyleId>{5C22544A-7EE6-4342-B048-85BDC9FD1C3A}</a:tableStyleId>
                  </a:tblPr>
                  <a:tblGrid>
                    <a:gridCol w="2149463">
                      <a:extLst>
                        <a:ext uri="{9D8B030D-6E8A-4147-A177-3AD203B41FA5}">
                          <a16:colId xmlns:a16="http://schemas.microsoft.com/office/drawing/2014/main" val="2357662824"/>
                        </a:ext>
                      </a:extLst>
                    </a:gridCol>
                    <a:gridCol w="2766625">
                      <a:extLst>
                        <a:ext uri="{9D8B030D-6E8A-4147-A177-3AD203B41FA5}">
                          <a16:colId xmlns:a16="http://schemas.microsoft.com/office/drawing/2014/main" val="561528138"/>
                        </a:ext>
                      </a:extLst>
                    </a:gridCol>
                    <a:gridCol w="6552471">
                      <a:extLst>
                        <a:ext uri="{9D8B030D-6E8A-4147-A177-3AD203B41FA5}">
                          <a16:colId xmlns:a16="http://schemas.microsoft.com/office/drawing/2014/main" val="727197840"/>
                        </a:ext>
                      </a:extLst>
                    </a:gridCol>
                  </a:tblGrid>
                  <a:tr h="718342">
                    <a:tc>
                      <a:txBody>
                        <a:bodyPr/>
                        <a:lstStyle/>
                        <a:p>
                          <a:pPr algn="ctr"/>
                          <a:r>
                            <a:rPr lang="vi-VN" sz="2000" dirty="0"/>
                            <a:t>Nội dung</a:t>
                          </a:r>
                        </a:p>
                      </a:txBody>
                      <a:tcPr/>
                    </a:tc>
                    <a:tc>
                      <a:txBody>
                        <a:bodyPr/>
                        <a:lstStyle/>
                        <a:p>
                          <a:pPr algn="ctr"/>
                          <a:r>
                            <a:rPr lang="vi-VN" sz="1800" dirty="0"/>
                            <a:t>Chương trình  và SGK Toán 9 hiện hành</a:t>
                          </a:r>
                        </a:p>
                      </a:txBody>
                      <a:tcPr/>
                    </a:tc>
                    <a:tc>
                      <a:txBody>
                        <a:bodyPr/>
                        <a:lstStyle/>
                        <a:p>
                          <a:pPr algn="ctr"/>
                          <a:r>
                            <a:rPr lang="vi-VN" sz="2000" dirty="0"/>
                            <a:t>Chương trình 2018 và SGK Toán 9KN</a:t>
                          </a:r>
                        </a:p>
                      </a:txBody>
                      <a:tcPr/>
                    </a:tc>
                    <a:extLst>
                      <a:ext uri="{0D108BD9-81ED-4DB2-BD59-A6C34878D82A}">
                        <a16:rowId xmlns:a16="http://schemas.microsoft.com/office/drawing/2014/main" val="1579204698"/>
                      </a:ext>
                    </a:extLst>
                  </a:tr>
                  <a:tr h="777240">
                    <a:tc>
                      <a:txBody>
                        <a:bodyPr/>
                        <a:lstStyle/>
                        <a:p>
                          <a:pPr algn="just"/>
                          <a:r>
                            <a:rPr lang="vi-VN" sz="1500" dirty="0">
                              <a:solidFill>
                                <a:srgbClr val="0070C0"/>
                              </a:solidFill>
                            </a:rPr>
                            <a:t>Phương trình và hệ hai phương trình bậc nhất hai ẩn</a:t>
                          </a:r>
                        </a:p>
                      </a:txBody>
                      <a:tcPr/>
                    </a:tc>
                    <a:tc>
                      <a:txBody>
                        <a:bodyPr/>
                        <a:lstStyle/>
                        <a:p>
                          <a:pPr algn="just"/>
                          <a:endParaRPr lang="vi-VN" sz="1500" dirty="0">
                            <a:solidFill>
                              <a:srgbClr val="0070C0"/>
                            </a:solidFill>
                          </a:endParaRPr>
                        </a:p>
                      </a:txBody>
                      <a:tcPr/>
                    </a:tc>
                    <a:tc>
                      <a:txBody>
                        <a:bodyPr/>
                        <a:lstStyle/>
                        <a:p>
                          <a:pPr algn="just"/>
                          <a:r>
                            <a:rPr lang="vi-VN" sz="1500" dirty="0">
                              <a:solidFill>
                                <a:schemeClr val="tx1"/>
                              </a:solidFill>
                            </a:rPr>
                            <a:t>Giảm nhẹ tính hàn lâm, tăng ứng dụng thực tế (bổ sung nhiều bài tập ứng dụng thực tế).</a:t>
                          </a:r>
                        </a:p>
                      </a:txBody>
                      <a:tcPr/>
                    </a:tc>
                    <a:extLst>
                      <a:ext uri="{0D108BD9-81ED-4DB2-BD59-A6C34878D82A}">
                        <a16:rowId xmlns:a16="http://schemas.microsoft.com/office/drawing/2014/main" val="1119862278"/>
                      </a:ext>
                    </a:extLst>
                  </a:tr>
                  <a:tr h="1463040">
                    <a:tc>
                      <a:txBody>
                        <a:bodyPr/>
                        <a:lstStyle/>
                        <a:p>
                          <a:pPr algn="just"/>
                          <a:r>
                            <a:rPr lang="vi-VN" sz="1500" dirty="0">
                              <a:solidFill>
                                <a:srgbClr val="0070C0"/>
                              </a:solidFill>
                            </a:rPr>
                            <a:t>Phương trình quy về phương trình bậc nhất một ẩn và bất phương trình bậc nhất một ẩn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vi-VN" sz="15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vi-VN" sz="1500" dirty="0"/>
                            <a:t>Không có</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1500" dirty="0"/>
                            <a:t>(trình bày ở SGK Toán 8)</a:t>
                          </a:r>
                        </a:p>
                      </a:txBody>
                      <a:tcPr/>
                    </a:tc>
                    <a:tc>
                      <a:txBody>
                        <a:bodyPr/>
                        <a:lstStyle/>
                        <a:p>
                          <a:pPr algn="just"/>
                          <a:r>
                            <a:rPr lang="vi-VN" sz="1500" dirty="0"/>
                            <a:t>Giảm nhẹ tính hàn lâm, tăng ứng dụng thực tế.</a:t>
                          </a:r>
                        </a:p>
                        <a:p>
                          <a:pPr marL="285750" indent="-285750" algn="just">
                            <a:buFontTx/>
                            <a:buChar char="-"/>
                          </a:pPr>
                          <a:r>
                            <a:rPr lang="vi-VN" sz="1500" dirty="0"/>
                            <a:t>Chỉ trình bày hai loại phương trình quy về phương trình bậc nhất một ẩn: PT dạng tích, PT chứa ẩn ở mẫu.</a:t>
                          </a:r>
                        </a:p>
                        <a:p>
                          <a:pPr marL="285750" indent="-285750" algn="just">
                            <a:buFontTx/>
                            <a:buChar char="-"/>
                          </a:pPr>
                          <a:r>
                            <a:rPr lang="vi-VN" sz="1500" dirty="0"/>
                            <a:t>Không trình bày cách chứng minh BĐT, cách giải PT chứa dấu giá trị tuyệt đối.</a:t>
                          </a:r>
                        </a:p>
                        <a:p>
                          <a:pPr marL="285750" indent="-285750" algn="just">
                            <a:buFontTx/>
                            <a:buChar char="-"/>
                          </a:pPr>
                          <a:r>
                            <a:rPr lang="vi-VN" sz="1500" dirty="0"/>
                            <a:t>Chưa đề cập đến phép biến đổi tương đương PT, BPT.</a:t>
                          </a:r>
                        </a:p>
                      </a:txBody>
                      <a:tcPr/>
                    </a:tc>
                    <a:extLst>
                      <a:ext uri="{0D108BD9-81ED-4DB2-BD59-A6C34878D82A}">
                        <a16:rowId xmlns:a16="http://schemas.microsoft.com/office/drawing/2014/main" val="3359402991"/>
                      </a:ext>
                    </a:extLst>
                  </a:tr>
                  <a:tr h="777240">
                    <a:tc>
                      <a:txBody>
                        <a:bodyPr/>
                        <a:lstStyle/>
                        <a:p>
                          <a:pPr algn="just"/>
                          <a:r>
                            <a:rPr lang="vi-VN" sz="1500" dirty="0">
                              <a:solidFill>
                                <a:srgbClr val="0070C0"/>
                              </a:solidFill>
                            </a:rPr>
                            <a:t>Căn bậc hai và căn bậc ba</a:t>
                          </a:r>
                        </a:p>
                      </a:txBody>
                      <a:tcPr/>
                    </a:tc>
                    <a:tc>
                      <a:txBody>
                        <a:bodyPr/>
                        <a:lstStyle/>
                        <a:p>
                          <a:pPr algn="just"/>
                          <a:endParaRPr lang="vi-VN" sz="1500" dirty="0">
                            <a:solidFill>
                              <a:schemeClr val="tx1"/>
                            </a:solidFill>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1500" dirty="0">
                              <a:solidFill>
                                <a:schemeClr val="tx1"/>
                              </a:solidFill>
                            </a:rPr>
                            <a:t>Giảm nhẹ tính hàn lâm, đặc biệt là mức độ của những bài tập liên quan đến biến đổi, rút gọn các biểu thức chứa căn thức; bổ sung những bài tập vận dụng thực tiễn.</a:t>
                          </a:r>
                        </a:p>
                      </a:txBody>
                      <a:tcPr/>
                    </a:tc>
                    <a:extLst>
                      <a:ext uri="{0D108BD9-81ED-4DB2-BD59-A6C34878D82A}">
                        <a16:rowId xmlns:a16="http://schemas.microsoft.com/office/drawing/2014/main" val="2998463086"/>
                      </a:ext>
                    </a:extLst>
                  </a:tr>
                  <a:tr h="1005840">
                    <a:tc>
                      <a:txBody>
                        <a:bodyPr/>
                        <a:lstStyle/>
                        <a:p>
                          <a:endParaRPr lang="en-VN"/>
                        </a:p>
                      </a:txBody>
                      <a:tcPr>
                        <a:blipFill>
                          <a:blip r:embed="rId3"/>
                          <a:stretch>
                            <a:fillRect l="-592" t="-377215" r="-436095" b="-11392"/>
                          </a:stretch>
                        </a:blipFill>
                      </a:tcPr>
                    </a:tc>
                    <a:tc>
                      <a:txBody>
                        <a:bodyPr/>
                        <a:lstStyle/>
                        <a:p>
                          <a:pPr algn="just"/>
                          <a:endParaRPr lang="vi-VN" sz="1500" dirty="0">
                            <a:solidFill>
                              <a:schemeClr val="tx1"/>
                            </a:solidFill>
                          </a:endParaRPr>
                        </a:p>
                      </a:txBody>
                      <a:tcPr/>
                    </a:tc>
                    <a:tc>
                      <a:txBody>
                        <a:bodyPr/>
                        <a:lstStyle/>
                        <a:p>
                          <a:endParaRPr lang="en-VN"/>
                        </a:p>
                      </a:txBody>
                      <a:tcPr>
                        <a:blipFill>
                          <a:blip r:embed="rId3"/>
                          <a:stretch>
                            <a:fillRect l="-75388" t="-377215" r="-388" b="-11392"/>
                          </a:stretch>
                        </a:blipFill>
                      </a:tcPr>
                    </a:tc>
                    <a:extLst>
                      <a:ext uri="{0D108BD9-81ED-4DB2-BD59-A6C34878D82A}">
                        <a16:rowId xmlns:a16="http://schemas.microsoft.com/office/drawing/2014/main" val="591306608"/>
                      </a:ext>
                    </a:extLst>
                  </a:tr>
                </a:tbl>
              </a:graphicData>
            </a:graphic>
          </p:graphicFrame>
        </mc:Fallback>
      </mc:AlternateContent>
      <p:grpSp>
        <p:nvGrpSpPr>
          <p:cNvPr id="6" name="Group 5"/>
          <p:cNvGrpSpPr/>
          <p:nvPr/>
        </p:nvGrpSpPr>
        <p:grpSpPr>
          <a:xfrm>
            <a:off x="630622" y="197826"/>
            <a:ext cx="648072" cy="648072"/>
            <a:chOff x="1409738" y="-4691"/>
            <a:chExt cx="648072" cy="648072"/>
          </a:xfrm>
        </p:grpSpPr>
        <p:sp>
          <p:nvSpPr>
            <p:cNvPr id="7" name="Google Shape;297;p13"/>
            <p:cNvSpPr/>
            <p:nvPr/>
          </p:nvSpPr>
          <p:spPr>
            <a:xfrm>
              <a:off x="1409738" y="-4691"/>
              <a:ext cx="648072" cy="648072"/>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8" name="Google Shape;298;p13"/>
            <p:cNvSpPr txBox="1"/>
            <p:nvPr/>
          </p:nvSpPr>
          <p:spPr>
            <a:xfrm>
              <a:off x="1409738" y="18412"/>
              <a:ext cx="62034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dirty="0">
                  <a:solidFill>
                    <a:schemeClr val="bg1"/>
                  </a:solidFill>
                  <a:latin typeface="Arial"/>
                  <a:ea typeface="Arial"/>
                  <a:cs typeface="Arial"/>
                  <a:sym typeface="Arial"/>
                </a:rPr>
                <a:t>3</a:t>
              </a:r>
              <a:endParaRPr sz="2400" b="1" i="0" u="none" strike="noStrike" cap="none" dirty="0">
                <a:solidFill>
                  <a:schemeClr val="bg1"/>
                </a:solidFill>
                <a:latin typeface="Arial"/>
                <a:ea typeface="Arial"/>
                <a:cs typeface="Arial"/>
                <a:sym typeface="Arial"/>
              </a:endParaRPr>
            </a:p>
          </p:txBody>
        </p:sp>
      </p:grpSp>
      <p:sp>
        <p:nvSpPr>
          <p:cNvPr id="2" name="TextBox 1">
            <a:extLst>
              <a:ext uri="{FF2B5EF4-FFF2-40B4-BE49-F238E27FC236}">
                <a16:creationId xmlns:a16="http://schemas.microsoft.com/office/drawing/2014/main" id="{AFC4C74B-0E35-E149-B066-FA4A8919844C}"/>
              </a:ext>
            </a:extLst>
          </p:cNvPr>
          <p:cNvSpPr txBox="1"/>
          <p:nvPr/>
        </p:nvSpPr>
        <p:spPr>
          <a:xfrm>
            <a:off x="4413391" y="1336219"/>
            <a:ext cx="3446110" cy="430887"/>
          </a:xfrm>
          <a:prstGeom prst="rect">
            <a:avLst/>
          </a:prstGeom>
          <a:noFill/>
        </p:spPr>
        <p:txBody>
          <a:bodyPr wrap="square" rtlCol="0">
            <a:spAutoFit/>
          </a:bodyPr>
          <a:lstStyle/>
          <a:p>
            <a:pPr lvl="0" algn="ctr">
              <a:defRPr/>
            </a:pPr>
            <a:r>
              <a:rPr lang="vi-VN" sz="2200" b="1" dirty="0">
                <a:solidFill>
                  <a:srgbClr val="00B050"/>
                </a:solidFill>
              </a:rPr>
              <a:t>Mạch Đại số </a:t>
            </a:r>
          </a:p>
        </p:txBody>
      </p:sp>
    </p:spTree>
    <p:extLst>
      <p:ext uri="{BB962C8B-B14F-4D97-AF65-F5344CB8AC3E}">
        <p14:creationId xmlns:p14="http://schemas.microsoft.com/office/powerpoint/2010/main" val="413359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A244B3-5105-EA45-8D3D-80D8A360A260}"/>
              </a:ext>
            </a:extLst>
          </p:cNvPr>
          <p:cNvSpPr txBox="1"/>
          <p:nvPr/>
        </p:nvSpPr>
        <p:spPr>
          <a:xfrm>
            <a:off x="985455" y="356222"/>
            <a:ext cx="8547905" cy="1224181"/>
          </a:xfrm>
          <a:prstGeom prst="rect">
            <a:avLst/>
          </a:prstGeom>
          <a:noFill/>
        </p:spPr>
        <p:txBody>
          <a:bodyPr wrap="square">
            <a:spAutoFit/>
          </a:bodyPr>
          <a:lstStyle/>
          <a:p>
            <a:pPr>
              <a:lnSpc>
                <a:spcPct val="150000"/>
              </a:lnSpc>
            </a:pPr>
            <a:r>
              <a:rPr lang="vi-VN" sz="2800" b="1" dirty="0">
                <a:solidFill>
                  <a:schemeClr val="bg1"/>
                </a:solidFill>
              </a:rPr>
              <a:t>II –</a:t>
            </a:r>
            <a:r>
              <a:rPr lang="vi-VN" sz="2800" b="1" dirty="0"/>
              <a:t> </a:t>
            </a:r>
            <a:r>
              <a:rPr lang="vi-VN" sz="2800" b="1" dirty="0">
                <a:solidFill>
                  <a:srgbClr val="0070C0"/>
                </a:solidFill>
              </a:rPr>
              <a:t>NỘI DUNG của BỘ SÁCH  </a:t>
            </a:r>
            <a:r>
              <a:rPr lang="vi-VN" sz="2800" b="1" dirty="0"/>
              <a:t> </a:t>
            </a:r>
          </a:p>
          <a:p>
            <a:pPr>
              <a:lnSpc>
                <a:spcPct val="150000"/>
              </a:lnSpc>
            </a:pPr>
            <a:r>
              <a:rPr lang="vi-VN" sz="2400" dirty="0"/>
              <a:t>Một số điểm khác biệt so với SGK Toán 9 hiện hành</a:t>
            </a:r>
          </a:p>
        </p:txBody>
      </p:sp>
      <p:sp>
        <p:nvSpPr>
          <p:cNvPr id="4" name="TextBox 3">
            <a:extLst>
              <a:ext uri="{FF2B5EF4-FFF2-40B4-BE49-F238E27FC236}">
                <a16:creationId xmlns:a16="http://schemas.microsoft.com/office/drawing/2014/main" id="{5B603166-189B-2E42-92BA-60FBD992F70A}"/>
              </a:ext>
            </a:extLst>
          </p:cNvPr>
          <p:cNvSpPr txBox="1"/>
          <p:nvPr/>
        </p:nvSpPr>
        <p:spPr>
          <a:xfrm>
            <a:off x="3651810" y="1551008"/>
            <a:ext cx="4175019" cy="430887"/>
          </a:xfrm>
          <a:prstGeom prst="rect">
            <a:avLst/>
          </a:prstGeom>
          <a:noFill/>
        </p:spPr>
        <p:txBody>
          <a:bodyPr wrap="square" rtlCol="0">
            <a:spAutoFit/>
          </a:bodyPr>
          <a:lstStyle/>
          <a:p>
            <a:r>
              <a:rPr lang="vi-VN" sz="2200" b="1" dirty="0">
                <a:solidFill>
                  <a:srgbClr val="00B050"/>
                </a:solidFill>
              </a:rPr>
              <a:t>Mạch Hình học và Đo lường</a:t>
            </a:r>
          </a:p>
        </p:txBody>
      </p:sp>
      <p:graphicFrame>
        <p:nvGraphicFramePr>
          <p:cNvPr id="5" name="Table 5">
            <a:extLst>
              <a:ext uri="{FF2B5EF4-FFF2-40B4-BE49-F238E27FC236}">
                <a16:creationId xmlns:a16="http://schemas.microsoft.com/office/drawing/2014/main" id="{0C5A48F3-EA79-334F-8F88-4F9289F71FCB}"/>
              </a:ext>
            </a:extLst>
          </p:cNvPr>
          <p:cNvGraphicFramePr>
            <a:graphicFrameLocks noGrp="1"/>
          </p:cNvGraphicFramePr>
          <p:nvPr>
            <p:extLst>
              <p:ext uri="{D42A27DB-BD31-4B8C-83A1-F6EECF244321}">
                <p14:modId xmlns:p14="http://schemas.microsoft.com/office/powerpoint/2010/main" val="2081170932"/>
              </p:ext>
            </p:extLst>
          </p:nvPr>
        </p:nvGraphicFramePr>
        <p:xfrm>
          <a:off x="0" y="1981895"/>
          <a:ext cx="12030419" cy="4572000"/>
        </p:xfrm>
        <a:graphic>
          <a:graphicData uri="http://schemas.openxmlformats.org/drawingml/2006/table">
            <a:tbl>
              <a:tblPr firstRow="1" bandRow="1">
                <a:tableStyleId>{5C22544A-7EE6-4342-B048-85BDC9FD1C3A}</a:tableStyleId>
              </a:tblPr>
              <a:tblGrid>
                <a:gridCol w="1835676">
                  <a:extLst>
                    <a:ext uri="{9D8B030D-6E8A-4147-A177-3AD203B41FA5}">
                      <a16:colId xmlns:a16="http://schemas.microsoft.com/office/drawing/2014/main" val="558236623"/>
                    </a:ext>
                  </a:extLst>
                </a:gridCol>
                <a:gridCol w="2545281">
                  <a:extLst>
                    <a:ext uri="{9D8B030D-6E8A-4147-A177-3AD203B41FA5}">
                      <a16:colId xmlns:a16="http://schemas.microsoft.com/office/drawing/2014/main" val="2328828912"/>
                    </a:ext>
                  </a:extLst>
                </a:gridCol>
                <a:gridCol w="7649462">
                  <a:extLst>
                    <a:ext uri="{9D8B030D-6E8A-4147-A177-3AD203B41FA5}">
                      <a16:colId xmlns:a16="http://schemas.microsoft.com/office/drawing/2014/main" val="1131379049"/>
                    </a:ext>
                  </a:extLst>
                </a:gridCol>
              </a:tblGrid>
              <a:tr h="466122">
                <a:tc>
                  <a:txBody>
                    <a:bodyPr/>
                    <a:lstStyle/>
                    <a:p>
                      <a:pPr algn="ctr"/>
                      <a:r>
                        <a:rPr lang="vi-VN" sz="2000" dirty="0"/>
                        <a:t>Nội dung</a:t>
                      </a:r>
                    </a:p>
                  </a:txBody>
                  <a:tcPr/>
                </a:tc>
                <a:tc>
                  <a:txBody>
                    <a:bodyPr/>
                    <a:lstStyle/>
                    <a:p>
                      <a:pPr algn="ctr"/>
                      <a:r>
                        <a:rPr lang="vi-VN" sz="1800" dirty="0"/>
                        <a:t>Chương trình và SGK Toán 9 hiện hành</a:t>
                      </a:r>
                    </a:p>
                  </a:txBody>
                  <a:tcPr/>
                </a:tc>
                <a:tc>
                  <a:txBody>
                    <a:bodyPr/>
                    <a:lstStyle/>
                    <a:p>
                      <a:pPr algn="ctr"/>
                      <a:r>
                        <a:rPr lang="vi-VN" sz="2000" dirty="0"/>
                        <a:t>Chương trình 2018 và SGK Toán 9KN</a:t>
                      </a:r>
                    </a:p>
                  </a:txBody>
                  <a:tcPr/>
                </a:tc>
                <a:extLst>
                  <a:ext uri="{0D108BD9-81ED-4DB2-BD59-A6C34878D82A}">
                    <a16:rowId xmlns:a16="http://schemas.microsoft.com/office/drawing/2014/main" val="3503872772"/>
                  </a:ext>
                </a:extLst>
              </a:tr>
              <a:tr h="466122">
                <a:tc>
                  <a:txBody>
                    <a:bodyPr/>
                    <a:lstStyle/>
                    <a:p>
                      <a:pPr algn="just"/>
                      <a:r>
                        <a:rPr lang="vi-VN" sz="1800" dirty="0">
                          <a:solidFill>
                            <a:srgbClr val="0070C0"/>
                          </a:solidFill>
                          <a:latin typeface="+mn-lt"/>
                        </a:rPr>
                        <a:t>Hệ thức lượng trong tam giác vuông</a:t>
                      </a:r>
                    </a:p>
                  </a:txBody>
                  <a:tcPr/>
                </a:tc>
                <a:tc>
                  <a:txBody>
                    <a:bodyPr/>
                    <a:lstStyle/>
                    <a:p>
                      <a:pPr algn="just"/>
                      <a:endParaRPr lang="vi-VN" sz="1800" dirty="0">
                        <a:solidFill>
                          <a:schemeClr val="tx1"/>
                        </a:solidFill>
                        <a:latin typeface="+mn-lt"/>
                      </a:endParaRPr>
                    </a:p>
                  </a:txBody>
                  <a:tcPr/>
                </a:tc>
                <a:tc>
                  <a:txBody>
                    <a:bodyPr/>
                    <a:lstStyle/>
                    <a:p>
                      <a:pPr algn="just"/>
                      <a:r>
                        <a:rPr lang="vi-VN" sz="1800" dirty="0">
                          <a:latin typeface="Arial" panose="020B0604020202020204" pitchFamily="34" charset="0"/>
                          <a:cs typeface="Arial" panose="020B0604020202020204" pitchFamily="34" charset="0"/>
                        </a:rPr>
                        <a:t>- Giảm tính hàn lâm (không trình bày tường minh một số hệ thức về cạnh và đường cao trong tam giác vuông).</a:t>
                      </a:r>
                    </a:p>
                    <a:p>
                      <a:pPr algn="just"/>
                      <a:r>
                        <a:rPr lang="vi-VN" sz="1800" dirty="0">
                          <a:latin typeface="Arial" panose="020B0604020202020204" pitchFamily="34" charset="0"/>
                          <a:cs typeface="Arial" panose="020B0604020202020204" pitchFamily="34" charset="0"/>
                        </a:rPr>
                        <a:t>- Đề cập kĩ năng sử dụng MTCT (thay cho Bảng lượng giác ở SGK cũ).</a:t>
                      </a:r>
                    </a:p>
                  </a:txBody>
                  <a:tcPr/>
                </a:tc>
                <a:extLst>
                  <a:ext uri="{0D108BD9-81ED-4DB2-BD59-A6C34878D82A}">
                    <a16:rowId xmlns:a16="http://schemas.microsoft.com/office/drawing/2014/main" val="2793608415"/>
                  </a:ext>
                </a:extLst>
              </a:tr>
              <a:tr h="466122">
                <a:tc>
                  <a:txBody>
                    <a:bodyPr/>
                    <a:lstStyle/>
                    <a:p>
                      <a:pPr algn="just"/>
                      <a:r>
                        <a:rPr lang="vi-VN" sz="1800" dirty="0">
                          <a:solidFill>
                            <a:srgbClr val="0070C0"/>
                          </a:solidFill>
                          <a:latin typeface="+mn-lt"/>
                        </a:rPr>
                        <a:t>Đường tròn</a:t>
                      </a:r>
                    </a:p>
                  </a:txBody>
                  <a:tcPr/>
                </a:tc>
                <a:tc>
                  <a:txBody>
                    <a:bodyPr/>
                    <a:lstStyle/>
                    <a:p>
                      <a:pPr algn="just"/>
                      <a:endParaRPr lang="vi-VN" sz="1800" dirty="0">
                        <a:solidFill>
                          <a:schemeClr val="tx1"/>
                        </a:solidFill>
                        <a:latin typeface="+mn-lt"/>
                      </a:endParaRPr>
                    </a:p>
                  </a:txBody>
                  <a:tcPr/>
                </a:tc>
                <a:tc>
                  <a:txBody>
                    <a:bodyPr/>
                    <a:lstStyle/>
                    <a:p>
                      <a:pPr algn="just"/>
                      <a:r>
                        <a:rPr lang="vi-VN" sz="1800" dirty="0">
                          <a:latin typeface="Arial" panose="020B0604020202020204" pitchFamily="34" charset="0"/>
                          <a:cs typeface="Arial" panose="020B0604020202020204" pitchFamily="34" charset="0"/>
                        </a:rPr>
                        <a:t>- </a:t>
                      </a:r>
                      <a:r>
                        <a:rPr lang="vi-VN" sz="1800" kern="1200" dirty="0">
                          <a:solidFill>
                            <a:schemeClr val="dk1"/>
                          </a:solidFill>
                          <a:latin typeface="Arial" panose="020B0604020202020204" pitchFamily="34" charset="0"/>
                          <a:ea typeface="+mn-ea"/>
                          <a:cs typeface="Arial" panose="020B0604020202020204" pitchFamily="34" charset="0"/>
                        </a:rPr>
                        <a:t>Giảm</a:t>
                      </a:r>
                      <a:r>
                        <a:rPr lang="vi-VN" sz="1800" dirty="0">
                          <a:latin typeface="Arial" panose="020B0604020202020204" pitchFamily="34" charset="0"/>
                          <a:cs typeface="Arial" panose="020B0604020202020204" pitchFamily="34" charset="0"/>
                        </a:rPr>
                        <a:t> </a:t>
                      </a:r>
                      <a:r>
                        <a:rPr lang="vi-VN" sz="1800" kern="1200" dirty="0">
                          <a:solidFill>
                            <a:schemeClr val="dk1"/>
                          </a:solidFill>
                          <a:latin typeface="Arial" panose="020B0604020202020204" pitchFamily="34" charset="0"/>
                          <a:ea typeface="+mn-ea"/>
                          <a:cs typeface="Arial" panose="020B0604020202020204" pitchFamily="34" charset="0"/>
                        </a:rPr>
                        <a:t>tính</a:t>
                      </a:r>
                      <a:r>
                        <a:rPr lang="vi-VN" sz="1800" dirty="0">
                          <a:latin typeface="Arial" panose="020B0604020202020204" pitchFamily="34" charset="0"/>
                          <a:cs typeface="Arial" panose="020B0604020202020204" pitchFamily="34" charset="0"/>
                        </a:rPr>
                        <a:t> hàn lâm (không trình bày tường minh liên hệ giữa dây và khoảng </a:t>
                      </a:r>
                      <a:r>
                        <a:rPr lang="vi-VN" sz="1800" kern="1200" dirty="0">
                          <a:solidFill>
                            <a:schemeClr val="dk1"/>
                          </a:solidFill>
                          <a:latin typeface="Arial" panose="020B0604020202020204" pitchFamily="34" charset="0"/>
                          <a:ea typeface="+mn-ea"/>
                          <a:cs typeface="Arial" panose="020B0604020202020204" pitchFamily="34" charset="0"/>
                        </a:rPr>
                        <a:t>cách</a:t>
                      </a:r>
                      <a:r>
                        <a:rPr lang="vi-VN" sz="1800" dirty="0">
                          <a:latin typeface="Arial" panose="020B0604020202020204" pitchFamily="34" charset="0"/>
                          <a:cs typeface="Arial" panose="020B0604020202020204" pitchFamily="34" charset="0"/>
                        </a:rPr>
                        <a:t> từ tâm đến dây, liên hệ giữa cung và dây, tiếp tuyến chung của hai đường tròn).</a:t>
                      </a:r>
                    </a:p>
                  </a:txBody>
                  <a:tcPr/>
                </a:tc>
                <a:extLst>
                  <a:ext uri="{0D108BD9-81ED-4DB2-BD59-A6C34878D82A}">
                    <a16:rowId xmlns:a16="http://schemas.microsoft.com/office/drawing/2014/main" val="2869419650"/>
                  </a:ext>
                </a:extLst>
              </a:tr>
              <a:tr h="466122">
                <a:tc>
                  <a:txBody>
                    <a:bodyPr/>
                    <a:lstStyle/>
                    <a:p>
                      <a:pPr algn="just"/>
                      <a:r>
                        <a:rPr lang="vi-VN" sz="1800" dirty="0">
                          <a:solidFill>
                            <a:srgbClr val="0070C0"/>
                          </a:solidFill>
                          <a:latin typeface="+mn-lt"/>
                        </a:rPr>
                        <a:t>Đường tròn ngoại tiếp và đường tròn nội tiếp</a:t>
                      </a:r>
                    </a:p>
                  </a:txBody>
                  <a:tcPr/>
                </a:tc>
                <a:tc>
                  <a:txBody>
                    <a:bodyPr/>
                    <a:lstStyle/>
                    <a:p>
                      <a:pPr algn="just"/>
                      <a:endParaRPr lang="vi-VN" sz="1800" dirty="0">
                        <a:solidFill>
                          <a:schemeClr val="tx1"/>
                        </a:solidFill>
                        <a:latin typeface="+mn-lt"/>
                      </a:endParaRPr>
                    </a:p>
                  </a:txBody>
                  <a:tcPr/>
                </a:tc>
                <a:tc>
                  <a:txBody>
                    <a:bodyPr/>
                    <a:lstStyle/>
                    <a:p>
                      <a:pPr marL="0" indent="0" algn="just">
                        <a:buFontTx/>
                        <a:buNone/>
                      </a:pPr>
                      <a:r>
                        <a:rPr lang="vi-VN" sz="1800">
                          <a:latin typeface="+mn-lt"/>
                          <a:cs typeface="Arial" panose="020B0604020202020204" pitchFamily="34" charset="0"/>
                        </a:rPr>
                        <a:t>- </a:t>
                      </a:r>
                      <a:r>
                        <a:rPr lang="vi-VN" sz="1800" kern="1200">
                          <a:solidFill>
                            <a:schemeClr val="dk1"/>
                          </a:solidFill>
                          <a:latin typeface="Arial" panose="020B0604020202020204" pitchFamily="34" charset="0"/>
                          <a:ea typeface="+mn-ea"/>
                          <a:cs typeface="Arial" panose="020B0604020202020204" pitchFamily="34" charset="0"/>
                        </a:rPr>
                        <a:t>Giảm</a:t>
                      </a:r>
                      <a:r>
                        <a:rPr lang="vi-VN" sz="1800">
                          <a:latin typeface="Arial" panose="020B0604020202020204" pitchFamily="34" charset="0"/>
                          <a:cs typeface="Arial" panose="020B0604020202020204" pitchFamily="34" charset="0"/>
                        </a:rPr>
                        <a:t> </a:t>
                      </a:r>
                      <a:r>
                        <a:rPr lang="vi-VN" sz="1800" dirty="0">
                          <a:latin typeface="Arial" panose="020B0604020202020204" pitchFamily="34" charset="0"/>
                          <a:cs typeface="Arial" panose="020B0604020202020204" pitchFamily="34" charset="0"/>
                        </a:rPr>
                        <a:t>tính hàn lâm (không trình bày góc có đỉnh ở bên trong hay bên ngoài đường tròn, cung chứa góc; chỉ trình bày đường tròn ngoại tiếp và đường tròn nội tiếp tam giác).</a:t>
                      </a:r>
                    </a:p>
                    <a:p>
                      <a:pPr marL="0" indent="0" algn="just">
                        <a:buFontTx/>
                        <a:buNone/>
                      </a:pPr>
                      <a:r>
                        <a:rPr lang="vi-VN" sz="1800">
                          <a:latin typeface="+mn-lt"/>
                          <a:cs typeface="Arial" panose="020B0604020202020204" pitchFamily="34" charset="0"/>
                        </a:rPr>
                        <a:t>- Nhận </a:t>
                      </a:r>
                      <a:r>
                        <a:rPr lang="vi-VN" sz="1800" dirty="0">
                          <a:latin typeface="Arial" panose="020B0604020202020204" pitchFamily="34" charset="0"/>
                          <a:cs typeface="Arial" panose="020B0604020202020204" pitchFamily="34" charset="0"/>
                        </a:rPr>
                        <a:t>biết đa giác đều, phép quay và mối liên hệ.</a:t>
                      </a:r>
                    </a:p>
                  </a:txBody>
                  <a:tcPr/>
                </a:tc>
                <a:extLst>
                  <a:ext uri="{0D108BD9-81ED-4DB2-BD59-A6C34878D82A}">
                    <a16:rowId xmlns:a16="http://schemas.microsoft.com/office/drawing/2014/main" val="1824929027"/>
                  </a:ext>
                </a:extLst>
              </a:tr>
              <a:tr h="804539">
                <a:tc>
                  <a:txBody>
                    <a:bodyPr/>
                    <a:lstStyle/>
                    <a:p>
                      <a:pPr algn="just"/>
                      <a:r>
                        <a:rPr lang="vi-VN" sz="1800" dirty="0">
                          <a:solidFill>
                            <a:srgbClr val="0070C0"/>
                          </a:solidFill>
                          <a:latin typeface="+mn-lt"/>
                        </a:rPr>
                        <a:t>Một số hình khối trong thực tiễn</a:t>
                      </a:r>
                    </a:p>
                  </a:txBody>
                  <a:tcPr/>
                </a:tc>
                <a:tc>
                  <a:txBody>
                    <a:bodyPr/>
                    <a:lstStyle/>
                    <a:p>
                      <a:pPr marL="342900" indent="-342900" algn="just">
                        <a:buFontTx/>
                        <a:buChar char="-"/>
                      </a:pPr>
                      <a:endParaRPr lang="vi-VN" sz="1800" dirty="0">
                        <a:solidFill>
                          <a:schemeClr val="tx1"/>
                        </a:solidFill>
                        <a:latin typeface="+mn-lt"/>
                      </a:endParaRPr>
                    </a:p>
                  </a:txBody>
                  <a:tcPr/>
                </a:tc>
                <a:tc>
                  <a:txBody>
                    <a:bodyPr/>
                    <a:lstStyle/>
                    <a:p>
                      <a:pPr marL="0" indent="0" algn="just">
                        <a:buFontTx/>
                        <a:buNone/>
                      </a:pPr>
                      <a:r>
                        <a:rPr lang="vi-VN" sz="1800" dirty="0">
                          <a:latin typeface="Arial" panose="020B0604020202020204" pitchFamily="34" charset="0"/>
                          <a:cs typeface="Arial" panose="020B0604020202020204" pitchFamily="34" charset="0"/>
                        </a:rPr>
                        <a:t>- Trình bày hình trụ, hình nón, hình cầu (không có hình nón cụt) theo quan điểm của Hình học trực quan. Nhận biết và vận dụng các công thức tính diện tích, thể tích, đặc biệt là trong các bài toán thực tiễn.</a:t>
                      </a:r>
                    </a:p>
                  </a:txBody>
                  <a:tcPr/>
                </a:tc>
                <a:extLst>
                  <a:ext uri="{0D108BD9-81ED-4DB2-BD59-A6C34878D82A}">
                    <a16:rowId xmlns:a16="http://schemas.microsoft.com/office/drawing/2014/main" val="4110847483"/>
                  </a:ext>
                </a:extLst>
              </a:tr>
            </a:tbl>
          </a:graphicData>
        </a:graphic>
      </p:graphicFrame>
      <p:grpSp>
        <p:nvGrpSpPr>
          <p:cNvPr id="6" name="Group 5"/>
          <p:cNvGrpSpPr/>
          <p:nvPr/>
        </p:nvGrpSpPr>
        <p:grpSpPr>
          <a:xfrm>
            <a:off x="886482" y="417789"/>
            <a:ext cx="648072" cy="648072"/>
            <a:chOff x="1409738" y="-4691"/>
            <a:chExt cx="648072" cy="648072"/>
          </a:xfrm>
        </p:grpSpPr>
        <p:sp>
          <p:nvSpPr>
            <p:cNvPr id="7" name="Google Shape;297;p13"/>
            <p:cNvSpPr/>
            <p:nvPr/>
          </p:nvSpPr>
          <p:spPr>
            <a:xfrm>
              <a:off x="1409738" y="-4691"/>
              <a:ext cx="648072" cy="648072"/>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8" name="Google Shape;298;p13"/>
            <p:cNvSpPr txBox="1"/>
            <p:nvPr/>
          </p:nvSpPr>
          <p:spPr>
            <a:xfrm>
              <a:off x="1409738" y="18412"/>
              <a:ext cx="62034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dirty="0">
                  <a:solidFill>
                    <a:schemeClr val="bg1"/>
                  </a:solidFill>
                  <a:latin typeface="Arial"/>
                  <a:ea typeface="Arial"/>
                  <a:cs typeface="Arial"/>
                  <a:sym typeface="Arial"/>
                </a:rPr>
                <a:t>3</a:t>
              </a:r>
              <a:endParaRPr sz="2400" b="1" i="0" u="none" strike="noStrike" cap="none" dirty="0">
                <a:solidFill>
                  <a:schemeClr val="bg1"/>
                </a:solidFill>
                <a:latin typeface="Arial"/>
                <a:ea typeface="Arial"/>
                <a:cs typeface="Arial"/>
                <a:sym typeface="Arial"/>
              </a:endParaRPr>
            </a:p>
          </p:txBody>
        </p:sp>
      </p:grpSp>
    </p:spTree>
    <p:extLst>
      <p:ext uri="{BB962C8B-B14F-4D97-AF65-F5344CB8AC3E}">
        <p14:creationId xmlns:p14="http://schemas.microsoft.com/office/powerpoint/2010/main" val="945995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11744</TotalTime>
  <Words>3223</Words>
  <Application>Microsoft Office PowerPoint</Application>
  <PresentationFormat>Màn hình rộng</PresentationFormat>
  <Paragraphs>238</Paragraphs>
  <Slides>27</Slides>
  <Notes>5</Notes>
  <HiddenSlides>0</HiddenSlides>
  <MMClips>0</MMClips>
  <ScaleCrop>false</ScaleCrop>
  <HeadingPairs>
    <vt:vector size="4" baseType="variant">
      <vt:variant>
        <vt:lpstr>Chủ đề</vt:lpstr>
      </vt:variant>
      <vt:variant>
        <vt:i4>1</vt:i4>
      </vt:variant>
      <vt:variant>
        <vt:lpstr>Tiêu đề Bản chiếu</vt:lpstr>
      </vt:variant>
      <vt:variant>
        <vt:i4>27</vt:i4>
      </vt:variant>
    </vt:vector>
  </HeadingPairs>
  <TitlesOfParts>
    <vt:vector size="28" baseType="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GIỚI THIỆU  SÁCH GIÁO KHOA TOÁN 7 (Kết nối tri thức với cuộc sống)</dc:title>
  <dc:subject/>
  <dc:creator>mdkt.home mdkt.home</dc:creator>
  <cp:keywords/>
  <dc:description/>
  <cp:lastModifiedBy>The Anh Cung</cp:lastModifiedBy>
  <cp:revision>198</cp:revision>
  <dcterms:created xsi:type="dcterms:W3CDTF">2021-07-18T03:13:06Z</dcterms:created>
  <dcterms:modified xsi:type="dcterms:W3CDTF">2024-06-17T07:47:51Z</dcterms:modified>
  <cp:category/>
</cp:coreProperties>
</file>